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84" r:id="rId3"/>
    <p:sldId id="286" r:id="rId4"/>
    <p:sldId id="285" r:id="rId5"/>
    <p:sldId id="287" r:id="rId6"/>
    <p:sldId id="291" r:id="rId7"/>
    <p:sldId id="290" r:id="rId8"/>
    <p:sldId id="292" r:id="rId9"/>
    <p:sldId id="295" r:id="rId10"/>
    <p:sldId id="294" r:id="rId11"/>
    <p:sldId id="297" r:id="rId12"/>
    <p:sldId id="264" r:id="rId1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oziyang" initials="g" lastIdx="5" clrIdx="0">
    <p:extLst>
      <p:ext uri="{19B8F6BF-5375-455C-9EA6-DF929625EA0E}">
        <p15:presenceInfo xmlns:p15="http://schemas.microsoft.com/office/powerpoint/2012/main" userId="S-1-5-21-147214757-305610072-1517763936-5955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9043" autoAdjust="0"/>
  </p:normalViewPr>
  <p:slideViewPr>
    <p:cSldViewPr>
      <p:cViewPr varScale="1">
        <p:scale>
          <a:sx n="103" d="100"/>
          <a:sy n="103" d="100"/>
        </p:scale>
        <p:origin x="1602" y="114"/>
      </p:cViewPr>
      <p:guideLst>
        <p:guide orient="horz" pos="2160"/>
        <p:guide pos="2880"/>
      </p:guideLst>
    </p:cSldViewPr>
  </p:slideViewPr>
  <p:outlineViewPr>
    <p:cViewPr varScale="1">
      <p:scale>
        <a:sx n="170" d="200"/>
        <a:sy n="170" d="200"/>
      </p:scale>
      <p:origin x="0" y="-2046"/>
    </p:cViewPr>
  </p:outlineViewPr>
  <p:notesTextViewPr>
    <p:cViewPr>
      <p:scale>
        <a:sx n="100" d="100"/>
        <a:sy n="100" d="100"/>
      </p:scale>
      <p:origin x="0" y="0"/>
    </p:cViewPr>
  </p:notesTextViewPr>
  <p:notesViewPr>
    <p:cSldViewPr>
      <p:cViewPr varScale="1">
        <p:scale>
          <a:sx n="52" d="100"/>
          <a:sy n="52" d="100"/>
        </p:scale>
        <p:origin x="2668"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802.11-22/1522r0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XX, Huawei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802.11-22/1522r0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4113" y="701675"/>
            <a:ext cx="46243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XX, Huawei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802.11-22/1522r0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smtClean="0"/>
              <a:t>XX, Huawei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802.11-22/1522r0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smtClean="0"/>
              <a:t>XX, Huawei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90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802.11-22/1522r0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smtClean="0"/>
              <a:t>XX, Huawei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7594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802.11-22/1522r0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smtClean="0"/>
              <a:t>XX, Huawei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smtClean="0"/>
              <a:t>On the Fairness of Wi-Fi and LTE-LAA Coexistence, https://www.andrew.cmu.edu/user/antonior/files/report-overhead.pdf</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dirty="0" smtClean="0"/>
              <a:t>PHY+MAC Channel Sounding Interval Analysis for IEEE 802.11ac MU-MIMO,</a:t>
            </a:r>
            <a:r>
              <a:rPr lang="en-US" altLang="zh-CN" baseline="0" dirty="0" smtClean="0"/>
              <a:t> https://ieeexplore.ieee.org/stamp/stamp.jsp?tp=&amp;arnumber=6328529</a:t>
            </a:r>
            <a:endParaRPr lang="en-US" altLang="zh-CN" sz="1200" dirty="0" smtClean="0">
              <a:solidFill>
                <a:schemeClr val="tx1"/>
              </a:solidFil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altLang="zh-CN" sz="1200" dirty="0" smtClean="0"/>
              <a:t>[10] R. Yin et al., </a:t>
            </a:r>
            <a:r>
              <a:rPr lang="en-US" altLang="zh-CN" sz="1200" dirty="0" smtClean="0">
                <a:solidFill>
                  <a:schemeClr val="tx1"/>
                </a:solidFill>
              </a:rPr>
              <a:t>“</a:t>
            </a:r>
            <a:r>
              <a:rPr lang="en-US" altLang="zh-CN" sz="1200" dirty="0" smtClean="0"/>
              <a:t>Distributed Spectrum and Power Allocation for D2D-U Networks: a Scheme Based on NN and Federated Learning</a:t>
            </a:r>
            <a:r>
              <a:rPr lang="en-US" altLang="zh-CN" sz="1200" dirty="0" smtClean="0">
                <a:solidFill>
                  <a:schemeClr val="tx1"/>
                </a:solidFill>
              </a:rPr>
              <a:t>”</a:t>
            </a:r>
            <a:r>
              <a:rPr lang="zh-CN" altLang="en-US" sz="1200" dirty="0" smtClean="0">
                <a:solidFill>
                  <a:schemeClr val="tx1"/>
                </a:solidFill>
              </a:rPr>
              <a:t>，</a:t>
            </a:r>
            <a:r>
              <a:rPr lang="en-US" altLang="zh-CN" sz="1200" dirty="0" smtClean="0">
                <a:solidFill>
                  <a:schemeClr val="tx1"/>
                </a:solidFill>
              </a:rPr>
              <a:t>Mobile Networks and Applications (2021) 26:2000–2013</a:t>
            </a:r>
            <a:endParaRPr lang="zh-CN" altLang="en-US" sz="1200" dirty="0" smtClean="0"/>
          </a:p>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zh-CN" altLang="en-US" smtClean="0"/>
              <a:t>单击此处编辑母版标题样式</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GB"/>
          </a:p>
        </p:txBody>
      </p:sp>
      <p:sp>
        <p:nvSpPr>
          <p:cNvPr id="4" name="Date Placeholder 3"/>
          <p:cNvSpPr>
            <a:spLocks noGrp="1"/>
          </p:cNvSpPr>
          <p:nvPr>
            <p:ph type="dt" idx="10"/>
          </p:nvPr>
        </p:nvSpPr>
        <p:spPr/>
        <p:txBody>
          <a:bodyPr/>
          <a:lstStyle>
            <a:lvl1pPr>
              <a:defRPr/>
            </a:lvl1pPr>
          </a:lstStyle>
          <a:p>
            <a:r>
              <a:rPr lang="en-US" altLang="zh-CN" smtClean="0"/>
              <a:t>Nov 2022</a:t>
            </a:r>
            <a:endParaRPr lang="en-GB" dirty="0"/>
          </a:p>
        </p:txBody>
      </p:sp>
      <p:sp>
        <p:nvSpPr>
          <p:cNvPr id="5" name="Footer Placeholder 4"/>
          <p:cNvSpPr>
            <a:spLocks noGrp="1"/>
          </p:cNvSpPr>
          <p:nvPr>
            <p:ph type="ftr" idx="11"/>
          </p:nvPr>
        </p:nvSpPr>
        <p:spPr/>
        <p:txBody>
          <a:bodyPr/>
          <a:lstStyle>
            <a:lvl1pPr>
              <a:defRPr/>
            </a:lvl1pPr>
          </a:lstStyle>
          <a:p>
            <a:r>
              <a:rPr lang="en-GB" smtClean="0"/>
              <a:t>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idx="10"/>
          </p:nvPr>
        </p:nvSpPr>
        <p:spPr/>
        <p:txBody>
          <a:bodyPr/>
          <a:lstStyle/>
          <a:p>
            <a:r>
              <a:rPr lang="en-US" altLang="zh-CN" smtClean="0"/>
              <a:t>Nov 2022</a:t>
            </a:r>
            <a:endParaRPr lang="en-GB" dirty="0"/>
          </a:p>
        </p:txBody>
      </p:sp>
      <p:sp>
        <p:nvSpPr>
          <p:cNvPr id="4" name="页脚占位符 3"/>
          <p:cNvSpPr>
            <a:spLocks noGrp="1"/>
          </p:cNvSpPr>
          <p:nvPr>
            <p:ph type="ftr" idx="11"/>
          </p:nvPr>
        </p:nvSpPr>
        <p:spPr/>
        <p:txBody>
          <a:bodyPr/>
          <a:lstStyle/>
          <a:p>
            <a:r>
              <a:rPr lang="en-GB" smtClean="0"/>
              <a:t>Huawei</a:t>
            </a:r>
            <a:endParaRPr lang="en-GB" dirty="0"/>
          </a:p>
        </p:txBody>
      </p:sp>
      <p:sp>
        <p:nvSpPr>
          <p:cNvPr id="5" name="灯片编号占位符 4"/>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extLst>
      <p:ext uri="{BB962C8B-B14F-4D97-AF65-F5344CB8AC3E}">
        <p14:creationId xmlns:p14="http://schemas.microsoft.com/office/powerpoint/2010/main" val="1719505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24" name="标题 23"/>
          <p:cNvSpPr>
            <a:spLocks noGrp="1"/>
          </p:cNvSpPr>
          <p:nvPr>
            <p:ph type="title"/>
          </p:nvPr>
        </p:nvSpPr>
        <p:spPr/>
        <p:txBody>
          <a:bodyPr/>
          <a:lstStyle/>
          <a:p>
            <a:r>
              <a:rPr lang="zh-CN" altLang="en-US" smtClean="0"/>
              <a:t>单击此处编辑母版标题样式</a:t>
            </a:r>
            <a:endParaRPr lang="zh-CN" altLang="en-US"/>
          </a:p>
        </p:txBody>
      </p:sp>
      <p:sp>
        <p:nvSpPr>
          <p:cNvPr id="25" name="日期占位符 24"/>
          <p:cNvSpPr>
            <a:spLocks noGrp="1"/>
          </p:cNvSpPr>
          <p:nvPr>
            <p:ph type="dt" idx="10"/>
          </p:nvPr>
        </p:nvSpPr>
        <p:spPr/>
        <p:txBody>
          <a:bodyPr/>
          <a:lstStyle/>
          <a:p>
            <a:r>
              <a:rPr lang="en-US" altLang="zh-CN" smtClean="0"/>
              <a:t>Nov 2022</a:t>
            </a:r>
            <a:endParaRPr lang="en-GB" dirty="0"/>
          </a:p>
        </p:txBody>
      </p:sp>
      <p:sp>
        <p:nvSpPr>
          <p:cNvPr id="26" name="页脚占位符 25"/>
          <p:cNvSpPr>
            <a:spLocks noGrp="1"/>
          </p:cNvSpPr>
          <p:nvPr>
            <p:ph type="ftr" idx="11"/>
          </p:nvPr>
        </p:nvSpPr>
        <p:spPr/>
        <p:txBody>
          <a:bodyPr/>
          <a:lstStyle/>
          <a:p>
            <a:r>
              <a:rPr lang="en-GB" smtClean="0"/>
              <a:t>Huawei</a:t>
            </a:r>
            <a:endParaRPr lang="en-GB" dirty="0"/>
          </a:p>
        </p:txBody>
      </p:sp>
      <p:sp>
        <p:nvSpPr>
          <p:cNvPr id="27" name="灯片编号占位符 2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zh-CN" altLang="en-US" smtClean="0"/>
              <a:t>单击此处编辑母版标题样式</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Date Placeholder 3"/>
          <p:cNvSpPr>
            <a:spLocks noGrp="1"/>
          </p:cNvSpPr>
          <p:nvPr>
            <p:ph type="dt" idx="10"/>
          </p:nvPr>
        </p:nvSpPr>
        <p:spPr/>
        <p:txBody>
          <a:bodyPr/>
          <a:lstStyle>
            <a:lvl1pPr>
              <a:defRPr/>
            </a:lvl1pPr>
          </a:lstStyle>
          <a:p>
            <a:r>
              <a:rPr lang="en-US" altLang="zh-CN" smtClean="0"/>
              <a:t>Nov 2022</a:t>
            </a:r>
            <a:endParaRPr lang="en-GB" dirty="0"/>
          </a:p>
        </p:txBody>
      </p:sp>
      <p:sp>
        <p:nvSpPr>
          <p:cNvPr id="5" name="Footer Placeholder 4"/>
          <p:cNvSpPr>
            <a:spLocks noGrp="1"/>
          </p:cNvSpPr>
          <p:nvPr>
            <p:ph type="ftr" idx="11"/>
          </p:nvPr>
        </p:nvSpPr>
        <p:spPr/>
        <p:txBody>
          <a:bodyPr/>
          <a:lstStyle>
            <a:lvl1pPr>
              <a:defRPr/>
            </a:lvl1pPr>
          </a:lstStyle>
          <a:p>
            <a:r>
              <a:rPr lang="en-GB" smtClean="0"/>
              <a:t>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GB"/>
          </a:p>
        </p:txBody>
      </p:sp>
      <p:sp>
        <p:nvSpPr>
          <p:cNvPr id="3" name="Content Placeholder 2"/>
          <p:cNvSpPr>
            <a:spLocks noGrp="1"/>
          </p:cNvSpPr>
          <p:nvPr>
            <p:ph sz="half" idx="1"/>
          </p:nvPr>
        </p:nvSpPr>
        <p:spPr>
          <a:xfrm>
            <a:off x="685801" y="1981201"/>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4" name="Content Placeholder 3"/>
          <p:cNvSpPr>
            <a:spLocks noGrp="1"/>
          </p:cNvSpPr>
          <p:nvPr>
            <p:ph sz="half" idx="2"/>
          </p:nvPr>
        </p:nvSpPr>
        <p:spPr>
          <a:xfrm>
            <a:off x="4646613" y="1981201"/>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5" name="Date Placeholder 4"/>
          <p:cNvSpPr>
            <a:spLocks noGrp="1"/>
          </p:cNvSpPr>
          <p:nvPr>
            <p:ph type="dt" idx="10"/>
          </p:nvPr>
        </p:nvSpPr>
        <p:spPr/>
        <p:txBody>
          <a:bodyPr/>
          <a:lstStyle>
            <a:lvl1pPr>
              <a:defRPr/>
            </a:lvl1pPr>
          </a:lstStyle>
          <a:p>
            <a:r>
              <a:rPr lang="en-US" altLang="zh-CN" smtClean="0"/>
              <a:t>Nov 2022</a:t>
            </a:r>
            <a:endParaRPr lang="en-GB" dirty="0"/>
          </a:p>
        </p:txBody>
      </p:sp>
      <p:sp>
        <p:nvSpPr>
          <p:cNvPr id="6" name="Footer Placeholder 5"/>
          <p:cNvSpPr>
            <a:spLocks noGrp="1"/>
          </p:cNvSpPr>
          <p:nvPr>
            <p:ph type="ftr" idx="11"/>
          </p:nvPr>
        </p:nvSpPr>
        <p:spPr/>
        <p:txBody>
          <a:bodyPr/>
          <a:lstStyle>
            <a:lvl1pPr>
              <a:defRPr/>
            </a:lvl1pPr>
          </a:lstStyle>
          <a:p>
            <a:r>
              <a:rPr lang="en-GB" smtClean="0"/>
              <a:t>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7" name="Date Placeholder 6"/>
          <p:cNvSpPr>
            <a:spLocks noGrp="1"/>
          </p:cNvSpPr>
          <p:nvPr>
            <p:ph type="dt" idx="10"/>
          </p:nvPr>
        </p:nvSpPr>
        <p:spPr/>
        <p:txBody>
          <a:bodyPr/>
          <a:lstStyle>
            <a:lvl1pPr>
              <a:defRPr/>
            </a:lvl1pPr>
          </a:lstStyle>
          <a:p>
            <a:r>
              <a:rPr lang="en-US" altLang="zh-CN" smtClean="0"/>
              <a:t>Nov 2022</a:t>
            </a:r>
            <a:endParaRPr lang="en-GB"/>
          </a:p>
        </p:txBody>
      </p:sp>
      <p:sp>
        <p:nvSpPr>
          <p:cNvPr id="8" name="Footer Placeholder 7"/>
          <p:cNvSpPr>
            <a:spLocks noGrp="1"/>
          </p:cNvSpPr>
          <p:nvPr>
            <p:ph type="ftr" idx="11"/>
          </p:nvPr>
        </p:nvSpPr>
        <p:spPr>
          <a:xfrm>
            <a:off x="5643570" y="6475415"/>
            <a:ext cx="2898768" cy="180975"/>
          </a:xfrm>
        </p:spPr>
        <p:txBody>
          <a:bodyPr/>
          <a:lstStyle>
            <a:lvl1pPr>
              <a:defRPr/>
            </a:lvl1pPr>
          </a:lstStyle>
          <a:p>
            <a:r>
              <a:rPr lang="en-GB" smtClean="0"/>
              <a:t>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GB"/>
          </a:p>
        </p:txBody>
      </p:sp>
      <p:sp>
        <p:nvSpPr>
          <p:cNvPr id="3" name="Date Placeholder 2"/>
          <p:cNvSpPr>
            <a:spLocks noGrp="1"/>
          </p:cNvSpPr>
          <p:nvPr>
            <p:ph type="dt" idx="10"/>
          </p:nvPr>
        </p:nvSpPr>
        <p:spPr/>
        <p:txBody>
          <a:bodyPr/>
          <a:lstStyle>
            <a:lvl1pPr>
              <a:defRPr/>
            </a:lvl1pPr>
          </a:lstStyle>
          <a:p>
            <a:r>
              <a:rPr lang="en-US" altLang="zh-CN" smtClean="0"/>
              <a:t>Nov 2022</a:t>
            </a:r>
            <a:endParaRPr lang="en-GB"/>
          </a:p>
        </p:txBody>
      </p:sp>
      <p:sp>
        <p:nvSpPr>
          <p:cNvPr id="4" name="Footer Placeholder 3"/>
          <p:cNvSpPr>
            <a:spLocks noGrp="1"/>
          </p:cNvSpPr>
          <p:nvPr>
            <p:ph type="ftr" idx="11"/>
          </p:nvPr>
        </p:nvSpPr>
        <p:spPr/>
        <p:txBody>
          <a:bodyPr/>
          <a:lstStyle>
            <a:lvl1pPr>
              <a:defRPr/>
            </a:lvl1pPr>
          </a:lstStyle>
          <a:p>
            <a:r>
              <a:rPr lang="en-GB" smtClean="0"/>
              <a:t>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Nov 2022</a:t>
            </a:r>
            <a:endParaRPr lang="en-GB"/>
          </a:p>
        </p:txBody>
      </p:sp>
      <p:sp>
        <p:nvSpPr>
          <p:cNvPr id="3" name="Footer Placeholder 2"/>
          <p:cNvSpPr>
            <a:spLocks noGrp="1"/>
          </p:cNvSpPr>
          <p:nvPr>
            <p:ph type="ftr" idx="11"/>
          </p:nvPr>
        </p:nvSpPr>
        <p:spPr/>
        <p:txBody>
          <a:bodyPr/>
          <a:lstStyle>
            <a:lvl1pPr>
              <a:defRPr/>
            </a:lvl1pPr>
          </a:lstStyle>
          <a:p>
            <a:r>
              <a:rPr lang="en-GB" smtClean="0"/>
              <a:t>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GB"/>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4" name="Date Placeholder 3"/>
          <p:cNvSpPr>
            <a:spLocks noGrp="1"/>
          </p:cNvSpPr>
          <p:nvPr>
            <p:ph type="dt" idx="10"/>
          </p:nvPr>
        </p:nvSpPr>
        <p:spPr/>
        <p:txBody>
          <a:bodyPr/>
          <a:lstStyle>
            <a:lvl1pPr>
              <a:defRPr/>
            </a:lvl1pPr>
          </a:lstStyle>
          <a:p>
            <a:r>
              <a:rPr lang="en-US" altLang="zh-CN" smtClean="0"/>
              <a:t>Nov 2022</a:t>
            </a:r>
            <a:endParaRPr lang="en-GB"/>
          </a:p>
        </p:txBody>
      </p:sp>
      <p:sp>
        <p:nvSpPr>
          <p:cNvPr id="5" name="Footer Placeholder 4"/>
          <p:cNvSpPr>
            <a:spLocks noGrp="1"/>
          </p:cNvSpPr>
          <p:nvPr>
            <p:ph type="ftr" idx="11"/>
          </p:nvPr>
        </p:nvSpPr>
        <p:spPr/>
        <p:txBody>
          <a:bodyPr/>
          <a:lstStyle>
            <a:lvl1pPr>
              <a:defRPr/>
            </a:lvl1pPr>
          </a:lstStyle>
          <a:p>
            <a:r>
              <a:rPr lang="en-GB" smtClean="0"/>
              <a:t>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zh-CN" altLang="en-US" smtClean="0"/>
              <a:t>单击此处编辑母版标题样式</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GB"/>
          </a:p>
        </p:txBody>
      </p:sp>
      <p:sp>
        <p:nvSpPr>
          <p:cNvPr id="4" name="Date Placeholder 3"/>
          <p:cNvSpPr>
            <a:spLocks noGrp="1"/>
          </p:cNvSpPr>
          <p:nvPr>
            <p:ph type="dt" idx="10"/>
          </p:nvPr>
        </p:nvSpPr>
        <p:spPr/>
        <p:txBody>
          <a:bodyPr/>
          <a:lstStyle>
            <a:lvl1pPr>
              <a:defRPr/>
            </a:lvl1pPr>
          </a:lstStyle>
          <a:p>
            <a:r>
              <a:rPr lang="en-US" altLang="zh-CN" smtClean="0"/>
              <a:t>Nov 2022</a:t>
            </a:r>
            <a:endParaRPr lang="en-GB"/>
          </a:p>
        </p:txBody>
      </p:sp>
      <p:sp>
        <p:nvSpPr>
          <p:cNvPr id="5" name="Footer Placeholder 4"/>
          <p:cNvSpPr>
            <a:spLocks noGrp="1"/>
          </p:cNvSpPr>
          <p:nvPr>
            <p:ph type="ftr" idx="11"/>
          </p:nvPr>
        </p:nvSpPr>
        <p:spPr/>
        <p:txBody>
          <a:bodyPr/>
          <a:lstStyle>
            <a:lvl1pPr>
              <a:defRPr/>
            </a:lvl1pPr>
          </a:lstStyle>
          <a:p>
            <a:r>
              <a:rPr lang="en-GB" smtClean="0"/>
              <a:t>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68580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1" y="1981201"/>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696913"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Nov 2022</a:t>
            </a:r>
            <a:endParaRPr lang="en-GB" dirty="0"/>
          </a:p>
        </p:txBody>
      </p:sp>
      <p:sp>
        <p:nvSpPr>
          <p:cNvPr id="1028" name="Rectangle 4"/>
          <p:cNvSpPr>
            <a:spLocks noGrp="1" noChangeArrowheads="1"/>
          </p:cNvSpPr>
          <p:nvPr>
            <p:ph type="ftr"/>
          </p:nvPr>
        </p:nvSpPr>
        <p:spPr bwMode="auto">
          <a:xfrm>
            <a:off x="5357818" y="647541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Huawei</a:t>
            </a:r>
            <a:endParaRPr lang="en-GB" dirty="0"/>
          </a:p>
        </p:txBody>
      </p:sp>
      <p:sp>
        <p:nvSpPr>
          <p:cNvPr id="1029" name="Rectangle 5"/>
          <p:cNvSpPr>
            <a:spLocks noGrp="1" noChangeArrowheads="1"/>
          </p:cNvSpPr>
          <p:nvPr>
            <p:ph type="sldNum"/>
          </p:nvPr>
        </p:nvSpPr>
        <p:spPr bwMode="auto">
          <a:xfrm>
            <a:off x="4344989" y="6475415"/>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684214"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5000629"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802.11-22/1942r0</a:t>
            </a:r>
            <a:endParaRPr kumimoji="0" lang="en-US" altLang="zh-CN"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__1.doc"/></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0"/>
          </p:nvPr>
        </p:nvSpPr>
        <p:spPr>
          <a:xfrm>
            <a:off x="696914" y="333375"/>
            <a:ext cx="2303451" cy="273050"/>
          </a:xfrm>
        </p:spPr>
        <p:txBody>
          <a:bodyPr/>
          <a:lstStyle/>
          <a:p>
            <a:r>
              <a:rPr lang="en-US" altLang="zh-CN" smtClean="0"/>
              <a:t>Nov 2022</a:t>
            </a:r>
            <a:endParaRPr lang="en-GB" dirty="0"/>
          </a:p>
        </p:txBody>
      </p:sp>
      <p:sp>
        <p:nvSpPr>
          <p:cNvPr id="7" name="Footer Placeholder 4"/>
          <p:cNvSpPr>
            <a:spLocks noGrp="1"/>
          </p:cNvSpPr>
          <p:nvPr>
            <p:ph type="ftr" idx="11"/>
          </p:nvPr>
        </p:nvSpPr>
        <p:spPr>
          <a:xfrm>
            <a:off x="5500694" y="6475415"/>
            <a:ext cx="3041644" cy="180975"/>
          </a:xfrm>
        </p:spPr>
        <p:txBody>
          <a:bodyPr/>
          <a:lstStyle/>
          <a:p>
            <a:r>
              <a:rPr lang="en-GB" smtClean="0"/>
              <a:t>Huawei</a:t>
            </a:r>
            <a:endParaRPr lang="en-GB" dirty="0"/>
          </a:p>
        </p:txBody>
      </p:sp>
      <p:sp>
        <p:nvSpPr>
          <p:cNvPr id="8" name="Slide Number Placeholder 5"/>
          <p:cNvSpPr>
            <a:spLocks noGrp="1"/>
          </p:cNvSpPr>
          <p:nvPr>
            <p:ph type="sldNum" idx="12"/>
          </p:nvPr>
        </p:nvSpPr>
        <p:spPr>
          <a:xfrm>
            <a:off x="4344990" y="6475415"/>
            <a:ext cx="528637" cy="363537"/>
          </a:xfrm>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smtClean="0"/>
              <a:t>Follow-up on DRL-based Channel Access </a:t>
            </a:r>
            <a:r>
              <a:rPr lang="zh-CN" altLang="en-US" dirty="0"/>
              <a:t> </a:t>
            </a:r>
            <a:endParaRPr lang="en-GB" dirty="0"/>
          </a:p>
        </p:txBody>
      </p:sp>
      <p:sp>
        <p:nvSpPr>
          <p:cNvPr id="3074" name="Rectangle 2"/>
          <p:cNvSpPr>
            <a:spLocks noGrp="1" noChangeArrowheads="1"/>
          </p:cNvSpPr>
          <p:nvPr>
            <p:ph type="body" idx="1"/>
          </p:nvPr>
        </p:nvSpPr>
        <p:spPr>
          <a:xfrm>
            <a:off x="685800" y="1767474"/>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2022-11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574165553"/>
              </p:ext>
            </p:extLst>
          </p:nvPr>
        </p:nvGraphicFramePr>
        <p:xfrm>
          <a:off x="658815" y="3019425"/>
          <a:ext cx="7869237" cy="2616200"/>
        </p:xfrm>
        <a:graphic>
          <a:graphicData uri="http://schemas.openxmlformats.org/presentationml/2006/ole">
            <mc:AlternateContent xmlns:mc="http://schemas.openxmlformats.org/markup-compatibility/2006">
              <mc:Choice xmlns:v="urn:schemas-microsoft-com:vml" Requires="v">
                <p:oleObj spid="_x0000_s3658" name="Document" r:id="rId4" imgW="8246921" imgH="2742492" progId="Word.Document.8">
                  <p:embed/>
                </p:oleObj>
              </mc:Choice>
              <mc:Fallback>
                <p:oleObj name="Document" r:id="rId4" imgW="8246921" imgH="2742492" progId="Word.Document.8">
                  <p:embed/>
                  <p:pic>
                    <p:nvPicPr>
                      <p:cNvPr id="0" name="Picture 3"/>
                      <p:cNvPicPr>
                        <a:picLocks noChangeAspect="1" noChangeArrowheads="1"/>
                      </p:cNvPicPr>
                      <p:nvPr/>
                    </p:nvPicPr>
                    <p:blipFill>
                      <a:blip r:embed="rId5"/>
                      <a:srcRect/>
                      <a:stretch>
                        <a:fillRect/>
                      </a:stretch>
                    </p:blipFill>
                    <p:spPr bwMode="auto">
                      <a:xfrm>
                        <a:off x="658815" y="3019425"/>
                        <a:ext cx="7869237" cy="2616200"/>
                      </a:xfrm>
                      <a:prstGeom prst="rect">
                        <a:avLst/>
                      </a:prstGeom>
                      <a:noFill/>
                      <a:extLst/>
                    </p:spPr>
                  </p:pic>
                </p:oleObj>
              </mc:Fallback>
            </mc:AlternateContent>
          </a:graphicData>
        </a:graphic>
      </p:graphicFrame>
      <p:sp>
        <p:nvSpPr>
          <p:cNvPr id="3076" name="Rectangle 4"/>
          <p:cNvSpPr>
            <a:spLocks noChangeArrowheads="1"/>
          </p:cNvSpPr>
          <p:nvPr/>
        </p:nvSpPr>
        <p:spPr bwMode="auto">
          <a:xfrm>
            <a:off x="685685" y="222667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Model Update Overhead</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mc:AlternateContent xmlns:mc="http://schemas.openxmlformats.org/markup-compatibility/2006" xmlns:a14="http://schemas.microsoft.com/office/drawing/2010/main">
        <mc:Choice Requires="a14">
          <p:sp>
            <p:nvSpPr>
              <p:cNvPr id="8" name="内容占位符 1"/>
              <p:cNvSpPr>
                <a:spLocks noGrp="1"/>
              </p:cNvSpPr>
              <p:nvPr>
                <p:ph idx="1"/>
              </p:nvPr>
            </p:nvSpPr>
            <p:spPr>
              <a:xfrm>
                <a:off x="685801" y="1981201"/>
                <a:ext cx="7770813" cy="4256111"/>
              </a:xfrm>
            </p:spPr>
            <p:txBody>
              <a:bodyPr/>
              <a:lstStyle/>
              <a:p>
                <a:pPr>
                  <a:buFont typeface="Arial" panose="020B0604020202020204" pitchFamily="34" charset="0"/>
                  <a:buChar char="•"/>
                </a:pPr>
                <a:r>
                  <a:rPr lang="en-US" altLang="zh-CN" sz="1600" dirty="0" smtClean="0">
                    <a:solidFill>
                      <a:schemeClr val="tx1"/>
                    </a:solidFill>
                    <a:ea typeface="微软雅黑" panose="020B0503020204020204" pitchFamily="34" charset="-122"/>
                  </a:rPr>
                  <a:t>Model Architecture [8]: </a:t>
                </a:r>
                <a:r>
                  <a:rPr lang="en-US" altLang="zh-CN" sz="1600" b="0" dirty="0" smtClean="0">
                    <a:solidFill>
                      <a:schemeClr val="tx1"/>
                    </a:solidFill>
                    <a:ea typeface="微软雅黑" panose="020B0503020204020204" pitchFamily="34" charset="-122"/>
                  </a:rPr>
                  <a:t>Input </a:t>
                </a:r>
                <a:r>
                  <a:rPr lang="en-US" altLang="zh-CN" sz="1600" b="0" dirty="0" smtClean="0">
                    <a:solidFill>
                      <a:schemeClr val="tx1"/>
                    </a:solidFill>
                    <a:ea typeface="微软雅黑" panose="020B0503020204020204" pitchFamily="34" charset="-122"/>
                    <a:sym typeface="Wingdings" panose="05000000000000000000" pitchFamily="2" charset="2"/>
                  </a:rPr>
                  <a:t> </a:t>
                </a:r>
                <a:r>
                  <a:rPr lang="en-US" altLang="zh-CN" sz="1600" b="0" dirty="0">
                    <a:solidFill>
                      <a:schemeClr val="tx1"/>
                    </a:solidFill>
                    <a:ea typeface="微软雅黑" panose="020B0503020204020204" pitchFamily="34" charset="-122"/>
                  </a:rPr>
                  <a:t>GRU layer with 32 neurons </a:t>
                </a:r>
                <a:r>
                  <a:rPr lang="en-US" altLang="zh-CN" sz="1600" b="0" dirty="0">
                    <a:solidFill>
                      <a:schemeClr val="tx1"/>
                    </a:solidFill>
                    <a:ea typeface="微软雅黑" panose="020B0503020204020204" pitchFamily="34" charset="-122"/>
                    <a:sym typeface="Wingdings" panose="05000000000000000000" pitchFamily="2" charset="2"/>
                  </a:rPr>
                  <a:t></a:t>
                </a:r>
                <a:r>
                  <a:rPr lang="en-US" altLang="zh-CN" sz="1600" b="0" dirty="0">
                    <a:solidFill>
                      <a:schemeClr val="tx1"/>
                    </a:solidFill>
                    <a:ea typeface="微软雅黑" panose="020B0503020204020204" pitchFamily="34" charset="-122"/>
                  </a:rPr>
                  <a:t> </a:t>
                </a:r>
                <a:r>
                  <a:rPr lang="en-US" altLang="zh-CN" sz="1600" b="0" dirty="0" smtClean="0">
                    <a:solidFill>
                      <a:schemeClr val="tx1"/>
                    </a:solidFill>
                    <a:ea typeface="微软雅黑" panose="020B0503020204020204" pitchFamily="34" charset="-122"/>
                  </a:rPr>
                  <a:t>fully connected </a:t>
                </a:r>
                <a:r>
                  <a:rPr lang="en-US" altLang="zh-CN" sz="1600" b="0" dirty="0">
                    <a:solidFill>
                      <a:schemeClr val="tx1"/>
                    </a:solidFill>
                    <a:ea typeface="微软雅黑" panose="020B0503020204020204" pitchFamily="34" charset="-122"/>
                  </a:rPr>
                  <a:t>layer with 32 neurons </a:t>
                </a:r>
                <a:r>
                  <a:rPr lang="en-US" altLang="zh-CN" sz="1600" b="0" dirty="0">
                    <a:solidFill>
                      <a:schemeClr val="tx1"/>
                    </a:solidFill>
                    <a:ea typeface="微软雅黑" panose="020B0503020204020204" pitchFamily="34" charset="-122"/>
                    <a:sym typeface="Wingdings" panose="05000000000000000000" pitchFamily="2" charset="2"/>
                  </a:rPr>
                  <a:t> Output</a:t>
                </a:r>
                <a:endParaRPr lang="en-US" altLang="zh-CN" sz="1600" b="0" dirty="0">
                  <a:solidFill>
                    <a:schemeClr val="tx1"/>
                  </a:solidFill>
                  <a:ea typeface="微软雅黑" panose="020B0503020204020204" pitchFamily="34" charset="-122"/>
                </a:endParaRPr>
              </a:p>
              <a:p>
                <a:pPr>
                  <a:buFont typeface="Arial" panose="020B0604020202020204" pitchFamily="34" charset="0"/>
                  <a:buChar char="•"/>
                </a:pPr>
                <a:r>
                  <a:rPr lang="en-US" altLang="zh-CN" sz="1600" dirty="0" smtClean="0">
                    <a:solidFill>
                      <a:schemeClr val="tx1"/>
                    </a:solidFill>
                  </a:rPr>
                  <a:t>Model Parameters: </a:t>
                </a:r>
                <a:r>
                  <a:rPr lang="en-US" altLang="zh-CN" sz="1600" b="0" dirty="0" smtClean="0">
                    <a:solidFill>
                      <a:schemeClr val="tx1"/>
                    </a:solidFill>
                  </a:rPr>
                  <a:t>NN has 4770 parameters in total, i.e</a:t>
                </a:r>
                <a:r>
                  <a:rPr lang="en-US" altLang="zh-CN" sz="1600" b="0" dirty="0">
                    <a:solidFill>
                      <a:schemeClr val="tx1"/>
                    </a:solidFill>
                  </a:rPr>
                  <a:t>., </a:t>
                </a:r>
                <a:r>
                  <a:rPr lang="en-US" altLang="zh-CN" sz="1600" b="0" dirty="0">
                    <a:solidFill>
                      <a:srgbClr val="C00000"/>
                    </a:solidFill>
                  </a:rPr>
                  <a:t>~5KB </a:t>
                </a:r>
                <a:r>
                  <a:rPr lang="en-US" altLang="zh-CN" sz="1600" b="0" dirty="0">
                    <a:solidFill>
                      <a:schemeClr val="tx1"/>
                    </a:solidFill>
                  </a:rPr>
                  <a:t>per model deployment if 8-bit quantization is used</a:t>
                </a:r>
              </a:p>
              <a:p>
                <a:pPr>
                  <a:buFont typeface="Arial" panose="020B0604020202020204" pitchFamily="34" charset="0"/>
                  <a:buChar char="•"/>
                </a:pPr>
                <a:r>
                  <a:rPr lang="en-US" altLang="zh-CN" sz="1600" b="0" dirty="0" smtClean="0">
                    <a:solidFill>
                      <a:schemeClr val="tx1"/>
                    </a:solidFill>
                  </a:rPr>
                  <a:t>For comparison, we provide the </a:t>
                </a:r>
                <a:r>
                  <a:rPr lang="en-US" altLang="zh-CN" sz="1600" b="0" dirty="0">
                    <a:solidFill>
                      <a:schemeClr val="tx1"/>
                    </a:solidFill>
                  </a:rPr>
                  <a:t>overhead of compressed beamforming report for </a:t>
                </a:r>
                <a:r>
                  <a:rPr lang="en-US" altLang="zh-CN" sz="1600" b="0" dirty="0" smtClean="0">
                    <a:solidFill>
                      <a:schemeClr val="tx1"/>
                    </a:solidFill>
                  </a:rPr>
                  <a:t>SU-MIMO when Ng=4, </a:t>
                </a:r>
                <a14:m>
                  <m:oMath xmlns:m="http://schemas.openxmlformats.org/officeDocument/2006/math">
                    <m:sSub>
                      <m:sSubPr>
                        <m:ctrlPr>
                          <a:rPr lang="en-US" altLang="zh-CN" sz="1600" b="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𝑏</m:t>
                        </m:r>
                      </m:e>
                      <m:sub>
                        <m:r>
                          <a:rPr lang="zh-CN" altLang="en-US" sz="1600" b="0" i="1">
                            <a:solidFill>
                              <a:schemeClr val="tx1"/>
                            </a:solidFill>
                            <a:latin typeface="Cambria Math" panose="02040503050406030204" pitchFamily="18" charset="0"/>
                          </a:rPr>
                          <m:t>𝜙</m:t>
                        </m:r>
                      </m:sub>
                    </m:sSub>
                  </m:oMath>
                </a14:m>
                <a:r>
                  <a:rPr lang="en-US" altLang="zh-CN" sz="1600" b="0" dirty="0">
                    <a:solidFill>
                      <a:schemeClr val="tx1"/>
                    </a:solidFill>
                  </a:rPr>
                  <a:t>=6, </a:t>
                </a:r>
                <a14:m>
                  <m:oMath xmlns:m="http://schemas.openxmlformats.org/officeDocument/2006/math">
                    <m:sSub>
                      <m:sSubPr>
                        <m:ctrlPr>
                          <a:rPr lang="en-US" altLang="zh-CN" sz="1600" b="0" i="1">
                            <a:solidFill>
                              <a:schemeClr val="tx1"/>
                            </a:solidFill>
                            <a:latin typeface="Cambria Math" panose="02040503050406030204" pitchFamily="18" charset="0"/>
                          </a:rPr>
                        </m:ctrlPr>
                      </m:sSubPr>
                      <m:e>
                        <m:r>
                          <a:rPr lang="en-US" altLang="zh-CN" sz="1600" b="0" i="1">
                            <a:solidFill>
                              <a:schemeClr val="tx1"/>
                            </a:solidFill>
                            <a:latin typeface="Cambria Math" panose="02040503050406030204" pitchFamily="18" charset="0"/>
                          </a:rPr>
                          <m:t>𝑏</m:t>
                        </m:r>
                      </m:e>
                      <m:sub>
                        <m:r>
                          <a:rPr lang="zh-CN" altLang="en-US" sz="1600" b="0" i="1">
                            <a:solidFill>
                              <a:schemeClr val="tx1"/>
                            </a:solidFill>
                            <a:latin typeface="Cambria Math" panose="02040503050406030204" pitchFamily="18" charset="0"/>
                          </a:rPr>
                          <m:t>𝜓</m:t>
                        </m:r>
                      </m:sub>
                    </m:sSub>
                  </m:oMath>
                </a14:m>
                <a:r>
                  <a:rPr lang="en-US" altLang="zh-CN" sz="1600" b="0" dirty="0">
                    <a:solidFill>
                      <a:schemeClr val="tx1"/>
                    </a:solidFill>
                  </a:rPr>
                  <a:t>=</a:t>
                </a:r>
                <a:r>
                  <a:rPr lang="en-US" altLang="zh-CN" sz="1600" b="0" dirty="0" smtClean="0">
                    <a:solidFill>
                      <a:schemeClr val="tx1"/>
                    </a:solidFill>
                  </a:rPr>
                  <a:t>4. </a:t>
                </a:r>
              </a:p>
              <a:p>
                <a:pPr>
                  <a:buFont typeface="Arial" panose="020B0604020202020204" pitchFamily="34" charset="0"/>
                  <a:buChar char="•"/>
                </a:pPr>
                <a:endParaRPr lang="en-US" altLang="zh-CN" sz="1600" b="0" dirty="0" smtClean="0">
                  <a:solidFill>
                    <a:schemeClr val="tx1"/>
                  </a:solidFill>
                </a:endParaRPr>
              </a:p>
              <a:p>
                <a:pPr>
                  <a:buFont typeface="Arial" panose="020B0604020202020204" pitchFamily="34" charset="0"/>
                  <a:buChar char="•"/>
                </a:pPr>
                <a:endParaRPr lang="en-US" altLang="zh-CN" sz="1600" b="0" dirty="0" smtClean="0">
                  <a:solidFill>
                    <a:schemeClr val="tx1"/>
                  </a:solidFill>
                </a:endParaRPr>
              </a:p>
              <a:p>
                <a:pPr>
                  <a:buFont typeface="Arial" panose="020B0604020202020204" pitchFamily="34" charset="0"/>
                  <a:buChar char="•"/>
                </a:pPr>
                <a:endParaRPr lang="en-US" altLang="zh-CN" sz="1600" b="0" dirty="0" smtClean="0">
                  <a:solidFill>
                    <a:schemeClr val="tx1"/>
                  </a:solidFill>
                </a:endParaRPr>
              </a:p>
              <a:p>
                <a:pPr>
                  <a:buFont typeface="Arial" panose="020B0604020202020204" pitchFamily="34" charset="0"/>
                  <a:buChar char="•"/>
                </a:pPr>
                <a:endParaRPr lang="en-US" altLang="zh-CN" sz="1600" b="0" dirty="0">
                  <a:solidFill>
                    <a:schemeClr val="tx1"/>
                  </a:solidFill>
                </a:endParaRPr>
              </a:p>
              <a:p>
                <a:pPr marL="0" indent="0"/>
                <a:endParaRPr lang="en-US" altLang="zh-CN" sz="1600" b="0" dirty="0" smtClean="0">
                  <a:solidFill>
                    <a:schemeClr val="tx1"/>
                  </a:solidFill>
                </a:endParaRPr>
              </a:p>
              <a:p>
                <a:pPr>
                  <a:buFont typeface="Arial" panose="020B0604020202020204" pitchFamily="34" charset="0"/>
                  <a:buChar char="•"/>
                </a:pPr>
                <a:r>
                  <a:rPr lang="en-US" altLang="zh-CN" sz="1600" b="0" dirty="0" smtClean="0">
                    <a:solidFill>
                      <a:schemeClr val="tx1"/>
                    </a:solidFill>
                  </a:rPr>
                  <a:t>The NN model update frequency is </a:t>
                </a:r>
                <a:r>
                  <a:rPr lang="en-US" altLang="zh-CN" sz="1600" b="0" dirty="0">
                    <a:solidFill>
                      <a:schemeClr val="tx1"/>
                    </a:solidFill>
                  </a:rPr>
                  <a:t>use </a:t>
                </a:r>
                <a:r>
                  <a:rPr lang="en-US" altLang="zh-CN" sz="1600" b="0" dirty="0" smtClean="0">
                    <a:solidFill>
                      <a:schemeClr val="tx1"/>
                    </a:solidFill>
                  </a:rPr>
                  <a:t>case</a:t>
                </a:r>
                <a:r>
                  <a:rPr lang="en-US" altLang="zh-CN" sz="1600" b="0" dirty="0">
                    <a:solidFill>
                      <a:schemeClr val="tx1"/>
                    </a:solidFill>
                  </a:rPr>
                  <a:t> </a:t>
                </a:r>
                <a:r>
                  <a:rPr lang="en-US" altLang="zh-CN" sz="1600" b="0" dirty="0" smtClean="0">
                    <a:solidFill>
                      <a:schemeClr val="tx1"/>
                    </a:solidFill>
                  </a:rPr>
                  <a:t>dependent, typically in seconds for channel access according to our experience. </a:t>
                </a:r>
              </a:p>
              <a:p>
                <a:pPr>
                  <a:buFont typeface="Arial" panose="020B0604020202020204" pitchFamily="34" charset="0"/>
                  <a:buChar char="•"/>
                </a:pPr>
                <a:r>
                  <a:rPr lang="en-US" altLang="zh-CN" sz="1600" b="0" dirty="0" smtClean="0">
                    <a:solidFill>
                      <a:schemeClr val="tx1"/>
                    </a:solidFill>
                  </a:rPr>
                  <a:t>For comparison, the </a:t>
                </a:r>
                <a:r>
                  <a:rPr lang="en-US" altLang="zh-CN" sz="1600" b="0" dirty="0">
                    <a:solidFill>
                      <a:schemeClr val="tx1"/>
                    </a:solidFill>
                  </a:rPr>
                  <a:t>sounding interval is ~100ms [9]. </a:t>
                </a:r>
              </a:p>
              <a:p>
                <a:pPr>
                  <a:buFont typeface="Arial" panose="020B0604020202020204" pitchFamily="34" charset="0"/>
                  <a:buChar char="•"/>
                </a:pPr>
                <a:endParaRPr lang="en-US" altLang="zh-CN" sz="1600" b="0" dirty="0" smtClean="0">
                  <a:solidFill>
                    <a:schemeClr val="tx1"/>
                  </a:solidFill>
                </a:endParaRPr>
              </a:p>
            </p:txBody>
          </p:sp>
        </mc:Choice>
        <mc:Fallback xmlns="">
          <p:sp>
            <p:nvSpPr>
              <p:cNvPr id="8" name="内容占位符 1"/>
              <p:cNvSpPr>
                <a:spLocks noGrp="1" noRot="1" noChangeAspect="1" noMove="1" noResize="1" noEditPoints="1" noAdjustHandles="1" noChangeArrowheads="1" noChangeShapeType="1" noTextEdit="1"/>
              </p:cNvSpPr>
              <p:nvPr>
                <p:ph idx="1"/>
              </p:nvPr>
            </p:nvSpPr>
            <p:spPr>
              <a:xfrm>
                <a:off x="685801" y="1981201"/>
                <a:ext cx="7770813" cy="4256111"/>
              </a:xfrm>
              <a:blipFill rotWithShape="0">
                <a:blip r:embed="rId2"/>
                <a:stretch>
                  <a:fillRect l="-314" t="-430" r="-549" b="-860"/>
                </a:stretch>
              </a:blipFill>
            </p:spPr>
            <p:txBody>
              <a:bodyPr/>
              <a:lstStyle/>
              <a:p>
                <a:r>
                  <a:rPr lang="zh-CN" altLang="en-US">
                    <a:noFill/>
                  </a:rPr>
                  <a:t> </a:t>
                </a:r>
              </a:p>
            </p:txBody>
          </p:sp>
        </mc:Fallback>
      </mc:AlternateContent>
      <p:graphicFrame>
        <p:nvGraphicFramePr>
          <p:cNvPr id="10" name="表格 9"/>
          <p:cNvGraphicFramePr>
            <a:graphicFrameLocks noGrp="1"/>
          </p:cNvGraphicFramePr>
          <p:nvPr>
            <p:extLst>
              <p:ext uri="{D42A27DB-BD31-4B8C-83A1-F6EECF244321}">
                <p14:modId xmlns:p14="http://schemas.microsoft.com/office/powerpoint/2010/main" val="3349180529"/>
              </p:ext>
            </p:extLst>
          </p:nvPr>
        </p:nvGraphicFramePr>
        <p:xfrm>
          <a:off x="2647139" y="3861048"/>
          <a:ext cx="4452974" cy="1228609"/>
        </p:xfrm>
        <a:graphic>
          <a:graphicData uri="http://schemas.openxmlformats.org/drawingml/2006/table">
            <a:tbl>
              <a:tblPr>
                <a:tableStyleId>{5C22544A-7EE6-4342-B048-85BDC9FD1C3A}</a:tableStyleId>
              </a:tblPr>
              <a:tblGrid>
                <a:gridCol w="1080000"/>
                <a:gridCol w="1002487"/>
                <a:gridCol w="1002487"/>
                <a:gridCol w="1368000"/>
              </a:tblGrid>
              <a:tr h="279362">
                <a:tc>
                  <a:txBody>
                    <a:bodyPr/>
                    <a:lstStyle/>
                    <a:p>
                      <a:pPr algn="ctr" fontAlgn="ctr"/>
                      <a:r>
                        <a:rPr lang="en-US" sz="1400" u="none" strike="noStrike" dirty="0" smtClean="0">
                          <a:effectLst/>
                        </a:rPr>
                        <a:t>BW(MHz)</a:t>
                      </a:r>
                      <a:endParaRPr lang="en-US"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400" u="none" strike="noStrike" dirty="0" err="1" smtClean="0">
                          <a:effectLst/>
                        </a:rPr>
                        <a:t>Ntx</a:t>
                      </a:r>
                      <a:endParaRPr lang="en-US"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400" u="none" strike="noStrike" dirty="0" err="1" smtClean="0">
                          <a:effectLst/>
                        </a:rPr>
                        <a:t>Nrx</a:t>
                      </a:r>
                      <a:endParaRPr lang="en-US"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sz="1400" u="none" strike="noStrike" dirty="0" smtClean="0">
                          <a:effectLst/>
                        </a:rPr>
                        <a:t>Overhead </a:t>
                      </a:r>
                      <a:r>
                        <a:rPr lang="en-US" sz="1400" u="none" strike="noStrike" dirty="0">
                          <a:effectLst/>
                        </a:rPr>
                        <a:t>(KB)</a:t>
                      </a:r>
                      <a:endParaRPr lang="en-US"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r>
              <a:tr h="171450">
                <a:tc>
                  <a:txBody>
                    <a:bodyPr/>
                    <a:lstStyle/>
                    <a:p>
                      <a:pPr algn="ctr" fontAlgn="ctr"/>
                      <a:r>
                        <a:rPr lang="en-US" altLang="zh-CN" sz="1400" u="none" strike="noStrike" dirty="0">
                          <a:effectLst/>
                        </a:rPr>
                        <a:t>80</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a:effectLst/>
                        </a:rPr>
                        <a:t>8</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dirty="0">
                          <a:effectLst/>
                        </a:rPr>
                        <a:t>2</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b="0" u="none" strike="noStrike" dirty="0">
                          <a:solidFill>
                            <a:srgbClr val="C00000"/>
                          </a:solidFill>
                          <a:effectLst/>
                        </a:rPr>
                        <a:t>4.06</a:t>
                      </a:r>
                      <a:endParaRPr lang="en-US" altLang="zh-CN" sz="1400" b="0" i="0" u="none" strike="noStrike" dirty="0">
                        <a:solidFill>
                          <a:srgbClr val="C00000"/>
                        </a:solidFill>
                        <a:effectLst/>
                        <a:latin typeface="宋体" panose="02010600030101010101" pitchFamily="2" charset="-122"/>
                        <a:ea typeface="宋体" panose="02010600030101010101" pitchFamily="2" charset="-122"/>
                      </a:endParaRPr>
                    </a:p>
                  </a:txBody>
                  <a:tcPr marL="9525" marR="9525" marT="9525" marB="0" anchor="ctr"/>
                </a:tc>
              </a:tr>
              <a:tr h="280592">
                <a:tc>
                  <a:txBody>
                    <a:bodyPr/>
                    <a:lstStyle/>
                    <a:p>
                      <a:pPr algn="ctr" fontAlgn="ctr"/>
                      <a:r>
                        <a:rPr lang="en-US" altLang="zh-CN" sz="1400" u="none" strike="noStrike" dirty="0">
                          <a:effectLst/>
                        </a:rPr>
                        <a:t>80</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dirty="0">
                          <a:effectLst/>
                        </a:rPr>
                        <a:t>8</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dirty="0">
                          <a:effectLst/>
                        </a:rPr>
                        <a:t>4</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b="0" u="none" strike="noStrike" dirty="0">
                          <a:solidFill>
                            <a:srgbClr val="C00000"/>
                          </a:solidFill>
                          <a:effectLst/>
                        </a:rPr>
                        <a:t>6.88</a:t>
                      </a:r>
                      <a:endParaRPr lang="en-US" altLang="zh-CN" sz="1400" b="0" i="0" u="none" strike="noStrike" dirty="0">
                        <a:solidFill>
                          <a:srgbClr val="C00000"/>
                        </a:solidFill>
                        <a:effectLst/>
                        <a:latin typeface="宋体" panose="02010600030101010101" pitchFamily="2" charset="-122"/>
                        <a:ea typeface="宋体" panose="02010600030101010101" pitchFamily="2" charset="-122"/>
                      </a:endParaRPr>
                    </a:p>
                  </a:txBody>
                  <a:tcPr marL="9525" marR="9525" marT="9525" marB="0" anchor="ctr"/>
                </a:tc>
              </a:tr>
              <a:tr h="171450">
                <a:tc>
                  <a:txBody>
                    <a:bodyPr/>
                    <a:lstStyle/>
                    <a:p>
                      <a:pPr algn="ctr" fontAlgn="ctr"/>
                      <a:r>
                        <a:rPr lang="en-US" altLang="zh-CN" sz="1400" u="none" strike="noStrike">
                          <a:effectLst/>
                        </a:rPr>
                        <a:t>160</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a:effectLst/>
                        </a:rPr>
                        <a:t>8</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a:effectLst/>
                        </a:rPr>
                        <a:t>2</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a:effectLst/>
                        </a:rPr>
                        <a:t>8.13</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r>
              <a:tr h="171450">
                <a:tc>
                  <a:txBody>
                    <a:bodyPr/>
                    <a:lstStyle/>
                    <a:p>
                      <a:pPr algn="ctr" fontAlgn="ctr"/>
                      <a:r>
                        <a:rPr lang="en-US" altLang="zh-CN" sz="1400" u="none" strike="noStrike">
                          <a:effectLst/>
                        </a:rPr>
                        <a:t>160</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dirty="0">
                          <a:effectLst/>
                        </a:rPr>
                        <a:t>8</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a:effectLst/>
                        </a:rPr>
                        <a:t>4</a:t>
                      </a:r>
                      <a:endParaRPr lang="en-US" altLang="zh-CN" sz="1400" b="0" i="0" u="none" strike="noStrike">
                        <a:solidFill>
                          <a:srgbClr val="4472C4"/>
                        </a:solidFill>
                        <a:effectLst/>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en-US" altLang="zh-CN" sz="1400" u="none" strike="noStrike" dirty="0">
                          <a:effectLst/>
                        </a:rPr>
                        <a:t>13.75</a:t>
                      </a:r>
                      <a:endParaRPr lang="en-US" altLang="zh-CN" sz="1400" b="0" i="0" u="none" strike="noStrike" dirty="0">
                        <a:solidFill>
                          <a:srgbClr val="4472C4"/>
                        </a:solidFill>
                        <a:effectLst/>
                        <a:latin typeface="宋体" panose="02010600030101010101" pitchFamily="2" charset="-122"/>
                        <a:ea typeface="宋体" panose="02010600030101010101" pitchFamily="2" charset="-122"/>
                      </a:endParaRPr>
                    </a:p>
                  </a:txBody>
                  <a:tcPr marL="9525" marR="9525" marT="9525" marB="0" anchor="ctr"/>
                </a:tc>
              </a:tr>
            </a:tbl>
          </a:graphicData>
        </a:graphic>
      </p:graphicFrame>
    </p:spTree>
    <p:extLst>
      <p:ext uri="{BB962C8B-B14F-4D97-AF65-F5344CB8AC3E}">
        <p14:creationId xmlns:p14="http://schemas.microsoft.com/office/powerpoint/2010/main" val="3334143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Summary</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11</a:t>
            </a:fld>
            <a:endParaRPr lang="en-GB"/>
          </a:p>
        </p:txBody>
      </p:sp>
      <p:sp>
        <p:nvSpPr>
          <p:cNvPr id="8" name="内容占位符 1"/>
          <p:cNvSpPr>
            <a:spLocks noGrp="1"/>
          </p:cNvSpPr>
          <p:nvPr>
            <p:ph idx="1"/>
          </p:nvPr>
        </p:nvSpPr>
        <p:spPr>
          <a:xfrm>
            <a:off x="685801" y="1981201"/>
            <a:ext cx="7770813" cy="4113213"/>
          </a:xfrm>
        </p:spPr>
        <p:txBody>
          <a:bodyPr/>
          <a:lstStyle/>
          <a:p>
            <a:pPr marL="285750" indent="-285750">
              <a:buFont typeface="Arial" panose="020B0604020202020204" pitchFamily="34" charset="0"/>
              <a:buChar char="•"/>
            </a:pPr>
            <a:r>
              <a:rPr lang="en-US" altLang="zh-CN" sz="1600" dirty="0" smtClean="0">
                <a:solidFill>
                  <a:schemeClr val="tx1"/>
                </a:solidFill>
              </a:rPr>
              <a:t>Discussed AI-based channel access as one potential use case.</a:t>
            </a:r>
          </a:p>
          <a:p>
            <a:pPr marL="285750" indent="-285750">
              <a:buFont typeface="Arial" panose="020B0604020202020204" pitchFamily="34" charset="0"/>
              <a:buChar char="•"/>
            </a:pPr>
            <a:endParaRPr lang="en-US" altLang="zh-CN" sz="1600" dirty="0">
              <a:solidFill>
                <a:schemeClr val="tx1"/>
              </a:solidFill>
            </a:endParaRPr>
          </a:p>
          <a:p>
            <a:pPr marL="285750" indent="-285750">
              <a:buFont typeface="Arial" panose="020B0604020202020204" pitchFamily="34" charset="0"/>
              <a:buChar char="•"/>
            </a:pPr>
            <a:r>
              <a:rPr lang="en-US" altLang="zh-CN" sz="1600" dirty="0" smtClean="0">
                <a:solidFill>
                  <a:schemeClr val="tx1"/>
                </a:solidFill>
              </a:rPr>
              <a:t>Studied related topics on RTS/CTS performance, fairness/coexistence issue </a:t>
            </a:r>
            <a:r>
              <a:rPr lang="en-US" altLang="zh-CN" sz="1600" dirty="0">
                <a:solidFill>
                  <a:schemeClr val="tx1"/>
                </a:solidFill>
              </a:rPr>
              <a:t>and model update overhead.</a:t>
            </a:r>
          </a:p>
          <a:p>
            <a:pPr>
              <a:buFont typeface="Arial" panose="020B0604020202020204" pitchFamily="34" charset="0"/>
              <a:buChar char="•"/>
            </a:pPr>
            <a:endParaRPr lang="en-US" altLang="zh-CN" sz="1600" dirty="0">
              <a:solidFill>
                <a:schemeClr val="tx1"/>
              </a:solidFill>
            </a:endParaRPr>
          </a:p>
        </p:txBody>
      </p:sp>
    </p:spTree>
    <p:extLst>
      <p:ext uri="{BB962C8B-B14F-4D97-AF65-F5344CB8AC3E}">
        <p14:creationId xmlns:p14="http://schemas.microsoft.com/office/powerpoint/2010/main" val="216422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714350" y="357166"/>
            <a:ext cx="2374889" cy="273050"/>
          </a:xfrm>
        </p:spPr>
        <p:txBody>
          <a:bodyPr/>
          <a:lstStyle/>
          <a:p>
            <a:r>
              <a:rPr lang="en-US" altLang="zh-CN" smtClean="0"/>
              <a:t>Nov 2022</a:t>
            </a:r>
            <a:endParaRPr lang="en-GB"/>
          </a:p>
        </p:txBody>
      </p:sp>
      <p:sp>
        <p:nvSpPr>
          <p:cNvPr id="5" name="Footer Placeholder 4"/>
          <p:cNvSpPr>
            <a:spLocks noGrp="1"/>
          </p:cNvSpPr>
          <p:nvPr>
            <p:ph type="ftr" idx="11"/>
          </p:nvPr>
        </p:nvSpPr>
        <p:spPr>
          <a:xfrm>
            <a:off x="6215074" y="6475415"/>
            <a:ext cx="2327264" cy="180975"/>
          </a:xfrm>
        </p:spPr>
        <p:txBody>
          <a:bodyPr/>
          <a:lstStyle/>
          <a:p>
            <a:r>
              <a:rPr lang="en-GB" smtClean="0"/>
              <a:t>Huawei</a:t>
            </a:r>
            <a:endParaRPr lang="en-GB" dirty="0"/>
          </a:p>
        </p:txBody>
      </p:sp>
      <p:sp>
        <p:nvSpPr>
          <p:cNvPr id="6" name="Slide Number Placeholder 5"/>
          <p:cNvSpPr>
            <a:spLocks noGrp="1"/>
          </p:cNvSpPr>
          <p:nvPr>
            <p:ph type="sldNum" idx="12"/>
          </p:nvPr>
        </p:nvSpPr>
        <p:spPr>
          <a:xfrm>
            <a:off x="4344990" y="6475415"/>
            <a:ext cx="528637" cy="363537"/>
          </a:xfrm>
        </p:spPr>
        <p:txBody>
          <a:bodyPr/>
          <a:lstStyle/>
          <a:p>
            <a:r>
              <a:rPr lang="en-GB"/>
              <a:t>Slide </a:t>
            </a:r>
            <a:fld id="{531D307C-65C7-4BB3-B44A-1501D36803F7}" type="slidenum">
              <a:rPr lang="en-GB"/>
              <a:pPr/>
              <a:t>12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2"/>
            <a:ext cx="7772400" cy="4208463"/>
          </a:xfrm>
          <a:ln/>
        </p:spPr>
        <p:txBody>
          <a:bodyPr/>
          <a:lstStyle/>
          <a:p>
            <a:pPr eaLnBrk="0" hangingPunct="0">
              <a:spcBef>
                <a:spcPct val="20000"/>
              </a:spcBef>
              <a:buFont typeface="Arial" panose="020B0604020202020204" pitchFamily="34" charset="0"/>
              <a:buChar char="•"/>
            </a:pPr>
            <a:r>
              <a:rPr lang="en-US" altLang="zh-CN" sz="1100" dirty="0">
                <a:solidFill>
                  <a:schemeClr val="tx1"/>
                </a:solidFill>
              </a:rPr>
              <a:t>[1] 11-22-1522-00-aiml-drl-based-channel-access</a:t>
            </a:r>
          </a:p>
          <a:p>
            <a:pPr eaLnBrk="0" hangingPunct="0">
              <a:spcBef>
                <a:spcPct val="20000"/>
              </a:spcBef>
              <a:buFont typeface="Arial" panose="020B0604020202020204" pitchFamily="34" charset="0"/>
              <a:buChar char="•"/>
            </a:pPr>
            <a:r>
              <a:rPr lang="en-US" altLang="zh-CN" sz="1100" dirty="0">
                <a:solidFill>
                  <a:schemeClr val="tx1"/>
                </a:solidFill>
              </a:rPr>
              <a:t>[2] 11-14-0546-IEEE-802.11ax-High-Efficiency-WLAN-Packet-measurement-around-Boulder-CO</a:t>
            </a:r>
          </a:p>
          <a:p>
            <a:pPr eaLnBrk="0" hangingPunct="0">
              <a:spcBef>
                <a:spcPct val="20000"/>
              </a:spcBef>
              <a:buFont typeface="Arial" panose="020B0604020202020204" pitchFamily="34" charset="0"/>
              <a:buChar char="•"/>
            </a:pPr>
            <a:r>
              <a:rPr lang="en-US" altLang="zh-CN" sz="1100" dirty="0">
                <a:solidFill>
                  <a:schemeClr val="tx1"/>
                </a:solidFill>
              </a:rPr>
              <a:t>[3] Y. Yin, Y. Gao, S. </a:t>
            </a:r>
            <a:r>
              <a:rPr lang="en-US" altLang="zh-CN" sz="1100" dirty="0" err="1">
                <a:solidFill>
                  <a:schemeClr val="tx1"/>
                </a:solidFill>
              </a:rPr>
              <a:t>Manzoor</a:t>
            </a:r>
            <a:r>
              <a:rPr lang="en-US" altLang="zh-CN" sz="1100" dirty="0">
                <a:solidFill>
                  <a:schemeClr val="tx1"/>
                </a:solidFill>
              </a:rPr>
              <a:t> and X. </a:t>
            </a:r>
            <a:r>
              <a:rPr lang="en-US" altLang="zh-CN" sz="1100" dirty="0" err="1">
                <a:solidFill>
                  <a:schemeClr val="tx1"/>
                </a:solidFill>
              </a:rPr>
              <a:t>Hei</a:t>
            </a:r>
            <a:r>
              <a:rPr lang="en-US" altLang="zh-CN" sz="1100" dirty="0">
                <a:solidFill>
                  <a:schemeClr val="tx1"/>
                </a:solidFill>
              </a:rPr>
              <a:t>, </a:t>
            </a:r>
            <a:r>
              <a:rPr lang="en-US" altLang="zh-CN" sz="1100" dirty="0" smtClean="0">
                <a:solidFill>
                  <a:schemeClr val="tx1"/>
                </a:solidFill>
              </a:rPr>
              <a:t>"Optimal </a:t>
            </a:r>
            <a:r>
              <a:rPr lang="en-US" altLang="zh-CN" sz="1100" dirty="0">
                <a:solidFill>
                  <a:schemeClr val="tx1"/>
                </a:solidFill>
              </a:rPr>
              <a:t>RTS Threshold for IEEE 802.11 WLANs: Basic or RTS/CTS</a:t>
            </a:r>
            <a:r>
              <a:rPr lang="en-US" altLang="zh-CN" sz="1100" dirty="0" smtClean="0">
                <a:solidFill>
                  <a:schemeClr val="tx1"/>
                </a:solidFill>
              </a:rPr>
              <a:t>?," </a:t>
            </a:r>
            <a:r>
              <a:rPr lang="en-US" altLang="zh-CN" sz="1100" dirty="0">
                <a:solidFill>
                  <a:schemeClr val="tx1"/>
                </a:solidFill>
              </a:rPr>
              <a:t>2019 IEEE </a:t>
            </a:r>
            <a:r>
              <a:rPr lang="en-US" altLang="zh-CN" sz="1100" dirty="0" err="1">
                <a:solidFill>
                  <a:schemeClr val="tx1"/>
                </a:solidFill>
              </a:rPr>
              <a:t>SmartWorld</a:t>
            </a:r>
            <a:r>
              <a:rPr lang="en-US" altLang="zh-CN" sz="1100" dirty="0">
                <a:solidFill>
                  <a:schemeClr val="tx1"/>
                </a:solidFill>
              </a:rPr>
              <a:t>, Ubiquitous Intelligence &amp; Computing, Advanced &amp; Trusted Computing, Scalable Computing &amp; Communications, Cloud &amp; Big Data Computing, Internet of People and Smart City </a:t>
            </a:r>
            <a:r>
              <a:rPr lang="en-US" altLang="zh-CN" sz="1100" dirty="0" smtClean="0">
                <a:solidFill>
                  <a:schemeClr val="tx1"/>
                </a:solidFill>
              </a:rPr>
              <a:t>Innovation, </a:t>
            </a:r>
            <a:r>
              <a:rPr lang="en-US" altLang="zh-CN" sz="1100" dirty="0">
                <a:solidFill>
                  <a:schemeClr val="tx1"/>
                </a:solidFill>
              </a:rPr>
              <a:t>2019, pp. 1620-1625, </a:t>
            </a:r>
            <a:r>
              <a:rPr lang="en-US" altLang="zh-CN" sz="1100" dirty="0" err="1">
                <a:solidFill>
                  <a:schemeClr val="tx1"/>
                </a:solidFill>
              </a:rPr>
              <a:t>doi</a:t>
            </a:r>
            <a:r>
              <a:rPr lang="en-US" altLang="zh-CN" sz="1100" dirty="0">
                <a:solidFill>
                  <a:schemeClr val="tx1"/>
                </a:solidFill>
              </a:rPr>
              <a:t>: </a:t>
            </a:r>
            <a:r>
              <a:rPr lang="en-US" altLang="zh-CN" sz="1100" dirty="0" smtClean="0">
                <a:solidFill>
                  <a:schemeClr val="tx1"/>
                </a:solidFill>
              </a:rPr>
              <a:t>10.1109/SmartWorld-UIC-ATC-SCALCOM-IOP-SCI.2019.00289.</a:t>
            </a:r>
          </a:p>
          <a:p>
            <a:pPr eaLnBrk="0" hangingPunct="0">
              <a:spcBef>
                <a:spcPct val="20000"/>
              </a:spcBef>
              <a:buFont typeface="Arial" panose="020B0604020202020204" pitchFamily="34" charset="0"/>
              <a:buChar char="•"/>
            </a:pPr>
            <a:r>
              <a:rPr lang="en-US" altLang="zh-CN" sz="1100" dirty="0">
                <a:solidFill>
                  <a:schemeClr val="tx1"/>
                </a:solidFill>
              </a:rPr>
              <a:t>[4] J. Mo and J. </a:t>
            </a:r>
            <a:r>
              <a:rPr lang="en-US" altLang="zh-CN" sz="1100" dirty="0" err="1">
                <a:solidFill>
                  <a:schemeClr val="tx1"/>
                </a:solidFill>
              </a:rPr>
              <a:t>Walrand</a:t>
            </a:r>
            <a:r>
              <a:rPr lang="en-US" altLang="zh-CN" sz="1100" dirty="0">
                <a:solidFill>
                  <a:schemeClr val="tx1"/>
                </a:solidFill>
              </a:rPr>
              <a:t>, " </a:t>
            </a:r>
            <a:r>
              <a:rPr lang="en-US" altLang="zh-CN" sz="1100" dirty="0" smtClean="0">
                <a:solidFill>
                  <a:schemeClr val="tx1"/>
                </a:solidFill>
              </a:rPr>
              <a:t>Fair </a:t>
            </a:r>
            <a:r>
              <a:rPr lang="en-US" altLang="zh-CN" sz="1100" dirty="0">
                <a:solidFill>
                  <a:schemeClr val="tx1"/>
                </a:solidFill>
              </a:rPr>
              <a:t>end-to-end window-based </a:t>
            </a:r>
            <a:r>
              <a:rPr lang="en-US" altLang="zh-CN" sz="1100" dirty="0" smtClean="0">
                <a:solidFill>
                  <a:schemeClr val="tx1"/>
                </a:solidFill>
              </a:rPr>
              <a:t>congestion control," </a:t>
            </a:r>
            <a:r>
              <a:rPr lang="en-US" altLang="zh-CN" sz="1100" dirty="0">
                <a:solidFill>
                  <a:schemeClr val="tx1"/>
                </a:solidFill>
              </a:rPr>
              <a:t>IEEE/ACM Transactions on Networking (</a:t>
            </a:r>
            <a:r>
              <a:rPr lang="en-US" altLang="zh-CN" sz="1100" dirty="0" err="1">
                <a:solidFill>
                  <a:schemeClr val="tx1"/>
                </a:solidFill>
              </a:rPr>
              <a:t>ToN</a:t>
            </a:r>
            <a:r>
              <a:rPr lang="en-US" altLang="zh-CN" sz="1100" dirty="0">
                <a:solidFill>
                  <a:schemeClr val="tx1"/>
                </a:solidFill>
              </a:rPr>
              <a:t>), vol. 8, no. </a:t>
            </a:r>
            <a:r>
              <a:rPr lang="en-US" altLang="zh-CN" sz="1100" dirty="0" smtClean="0">
                <a:solidFill>
                  <a:schemeClr val="tx1"/>
                </a:solidFill>
              </a:rPr>
              <a:t>5, pp</a:t>
            </a:r>
            <a:r>
              <a:rPr lang="en-US" altLang="zh-CN" sz="1100" dirty="0">
                <a:solidFill>
                  <a:schemeClr val="tx1"/>
                </a:solidFill>
              </a:rPr>
              <a:t>. 556–567, 2000</a:t>
            </a:r>
          </a:p>
          <a:p>
            <a:pPr eaLnBrk="0" hangingPunct="0">
              <a:spcBef>
                <a:spcPct val="20000"/>
              </a:spcBef>
              <a:buFont typeface="Arial" panose="020B0604020202020204" pitchFamily="34" charset="0"/>
              <a:buChar char="•"/>
            </a:pPr>
            <a:r>
              <a:rPr lang="en-US" altLang="zh-CN" sz="1100" dirty="0" smtClean="0">
                <a:solidFill>
                  <a:schemeClr val="tx1"/>
                </a:solidFill>
              </a:rPr>
              <a:t>[5] </a:t>
            </a:r>
            <a:r>
              <a:rPr lang="en-US" altLang="zh-CN" sz="1100" dirty="0">
                <a:solidFill>
                  <a:schemeClr val="tx1"/>
                </a:solidFill>
              </a:rPr>
              <a:t>3GPP, "Study on NR-based access to unlicensed spectrum; study </a:t>
            </a:r>
            <a:r>
              <a:rPr lang="en-US" altLang="zh-CN" sz="1100" dirty="0" smtClean="0">
                <a:solidFill>
                  <a:schemeClr val="tx1"/>
                </a:solidFill>
              </a:rPr>
              <a:t>on NR-based </a:t>
            </a:r>
            <a:r>
              <a:rPr lang="en-US" altLang="zh-CN" sz="1100" dirty="0">
                <a:solidFill>
                  <a:schemeClr val="tx1"/>
                </a:solidFill>
              </a:rPr>
              <a:t>access to unlicensed </a:t>
            </a:r>
            <a:r>
              <a:rPr lang="en-US" altLang="zh-CN" sz="1100" dirty="0" smtClean="0">
                <a:solidFill>
                  <a:schemeClr val="tx1"/>
                </a:solidFill>
              </a:rPr>
              <a:t>spectrum </a:t>
            </a:r>
            <a:r>
              <a:rPr lang="en-US" altLang="zh-CN" sz="1100" dirty="0">
                <a:solidFill>
                  <a:schemeClr val="tx1"/>
                </a:solidFill>
              </a:rPr>
              <a:t>(Release 16</a:t>
            </a:r>
            <a:r>
              <a:rPr lang="en-US" altLang="zh-CN" sz="1100" dirty="0" smtClean="0">
                <a:solidFill>
                  <a:schemeClr val="tx1"/>
                </a:solidFill>
              </a:rPr>
              <a:t>)," </a:t>
            </a:r>
            <a:r>
              <a:rPr lang="en-US" altLang="zh-CN" sz="1100" dirty="0">
                <a:solidFill>
                  <a:schemeClr val="tx1"/>
                </a:solidFill>
              </a:rPr>
              <a:t>3rd </a:t>
            </a:r>
            <a:r>
              <a:rPr lang="en-US" altLang="zh-CN" sz="1100" dirty="0" smtClean="0">
                <a:solidFill>
                  <a:schemeClr val="tx1"/>
                </a:solidFill>
              </a:rPr>
              <a:t>Generation Partnership </a:t>
            </a:r>
            <a:r>
              <a:rPr lang="en-US" altLang="zh-CN" sz="1100" dirty="0">
                <a:solidFill>
                  <a:schemeClr val="tx1"/>
                </a:solidFill>
              </a:rPr>
              <a:t>Project (3GPP), Tech. Rep. 38.889, Dec. 2018, V16.0.0</a:t>
            </a:r>
            <a:r>
              <a:rPr lang="en-US" altLang="zh-CN" sz="1100" dirty="0" smtClean="0">
                <a:solidFill>
                  <a:schemeClr val="tx1"/>
                </a:solidFill>
              </a:rPr>
              <a:t>.</a:t>
            </a:r>
          </a:p>
          <a:p>
            <a:pPr eaLnBrk="0" hangingPunct="0">
              <a:spcBef>
                <a:spcPct val="20000"/>
              </a:spcBef>
              <a:buFont typeface="Arial" panose="020B0604020202020204" pitchFamily="34" charset="0"/>
              <a:buChar char="•"/>
            </a:pPr>
            <a:r>
              <a:rPr lang="en-US" altLang="zh-CN" sz="1100" dirty="0" smtClean="0">
                <a:solidFill>
                  <a:schemeClr val="tx1"/>
                </a:solidFill>
              </a:rPr>
              <a:t>[6</a:t>
            </a:r>
            <a:r>
              <a:rPr lang="en-US" altLang="zh-CN" sz="1100" dirty="0">
                <a:solidFill>
                  <a:schemeClr val="tx1"/>
                </a:solidFill>
              </a:rPr>
              <a:t>] </a:t>
            </a:r>
            <a:r>
              <a:rPr lang="en-US" altLang="zh-CN" sz="1100" dirty="0" smtClean="0">
                <a:solidFill>
                  <a:schemeClr val="tx1"/>
                </a:solidFill>
              </a:rPr>
              <a:t>X. Sun and D. </a:t>
            </a:r>
            <a:r>
              <a:rPr lang="en-US" altLang="zh-CN" sz="1100" dirty="0" err="1" smtClean="0">
                <a:solidFill>
                  <a:schemeClr val="tx1"/>
                </a:solidFill>
              </a:rPr>
              <a:t>Lin,"Towards</a:t>
            </a:r>
            <a:r>
              <a:rPr lang="en-US" altLang="zh-CN" sz="1100" dirty="0" smtClean="0">
                <a:solidFill>
                  <a:schemeClr val="tx1"/>
                </a:solidFill>
              </a:rPr>
              <a:t> </a:t>
            </a:r>
            <a:r>
              <a:rPr lang="en-US" altLang="zh-CN" sz="1100" dirty="0">
                <a:solidFill>
                  <a:schemeClr val="tx1"/>
                </a:solidFill>
              </a:rPr>
              <a:t>Fair and Efficient Spectrum </a:t>
            </a:r>
            <a:r>
              <a:rPr lang="en-US" altLang="zh-CN" sz="1100" dirty="0" smtClean="0">
                <a:solidFill>
                  <a:schemeClr val="tx1"/>
                </a:solidFill>
              </a:rPr>
              <a:t>Sharing Between </a:t>
            </a:r>
            <a:r>
              <a:rPr lang="en-US" altLang="zh-CN" sz="1100" dirty="0">
                <a:solidFill>
                  <a:schemeClr val="tx1"/>
                </a:solidFill>
              </a:rPr>
              <a:t>LTE and </a:t>
            </a:r>
            <a:r>
              <a:rPr lang="en-US" altLang="zh-CN" sz="1100" dirty="0" err="1">
                <a:solidFill>
                  <a:schemeClr val="tx1"/>
                </a:solidFill>
              </a:rPr>
              <a:t>WiFi</a:t>
            </a:r>
            <a:r>
              <a:rPr lang="en-US" altLang="zh-CN" sz="1100" dirty="0">
                <a:solidFill>
                  <a:schemeClr val="tx1"/>
                </a:solidFill>
              </a:rPr>
              <a:t> in </a:t>
            </a:r>
            <a:r>
              <a:rPr lang="en-US" altLang="zh-CN" sz="1100" dirty="0" smtClean="0">
                <a:solidFill>
                  <a:schemeClr val="tx1"/>
                </a:solidFill>
              </a:rPr>
              <a:t>Unlicensed Bands</a:t>
            </a:r>
            <a:r>
              <a:rPr lang="en-US" altLang="zh-CN" sz="1100" dirty="0">
                <a:solidFill>
                  <a:schemeClr val="tx1"/>
                </a:solidFill>
              </a:rPr>
              <a:t>: </a:t>
            </a:r>
            <a:r>
              <a:rPr lang="en-US" altLang="zh-CN" sz="1100" dirty="0" smtClean="0">
                <a:solidFill>
                  <a:schemeClr val="tx1"/>
                </a:solidFill>
              </a:rPr>
              <a:t>Fairness-Constrained Throughput </a:t>
            </a:r>
            <a:r>
              <a:rPr lang="en-US" altLang="zh-CN" sz="1100" dirty="0">
                <a:solidFill>
                  <a:schemeClr val="tx1"/>
                </a:solidFill>
              </a:rPr>
              <a:t>Maximization</a:t>
            </a:r>
            <a:r>
              <a:rPr lang="en-US" altLang="zh-CN" sz="1100" dirty="0" smtClean="0">
                <a:solidFill>
                  <a:schemeClr val="tx1"/>
                </a:solidFill>
              </a:rPr>
              <a:t>," IEEE </a:t>
            </a:r>
            <a:r>
              <a:rPr lang="en-US" altLang="zh-CN" sz="1100" dirty="0">
                <a:solidFill>
                  <a:schemeClr val="tx1"/>
                </a:solidFill>
              </a:rPr>
              <a:t>Transactions on Wireless </a:t>
            </a:r>
            <a:r>
              <a:rPr lang="en-US" altLang="zh-CN" sz="1100" dirty="0" smtClean="0">
                <a:solidFill>
                  <a:schemeClr val="tx1"/>
                </a:solidFill>
              </a:rPr>
              <a:t>Communications, vol. 19, no. 4, pp. 2713-2727, 2022</a:t>
            </a:r>
            <a:endParaRPr lang="en-US" altLang="zh-CN" sz="1100" dirty="0">
              <a:solidFill>
                <a:schemeClr val="tx1"/>
              </a:solidFill>
            </a:endParaRPr>
          </a:p>
          <a:p>
            <a:pPr eaLnBrk="0" hangingPunct="0">
              <a:spcBef>
                <a:spcPct val="20000"/>
              </a:spcBef>
              <a:buFont typeface="Arial" panose="020B0604020202020204" pitchFamily="34" charset="0"/>
              <a:buChar char="•"/>
            </a:pPr>
            <a:r>
              <a:rPr lang="en-US" altLang="zh-CN" sz="1100" dirty="0" smtClean="0">
                <a:solidFill>
                  <a:schemeClr val="tx1"/>
                </a:solidFill>
              </a:rPr>
              <a:t>[7] </a:t>
            </a:r>
            <a:r>
              <a:rPr lang="en-US" altLang="zh-CN" sz="1100" dirty="0">
                <a:solidFill>
                  <a:schemeClr val="tx1"/>
                </a:solidFill>
              </a:rPr>
              <a:t>Y. Yu, S. C. </a:t>
            </a:r>
            <a:r>
              <a:rPr lang="en-US" altLang="zh-CN" sz="1100" dirty="0" err="1">
                <a:solidFill>
                  <a:schemeClr val="tx1"/>
                </a:solidFill>
              </a:rPr>
              <a:t>Liew</a:t>
            </a:r>
            <a:r>
              <a:rPr lang="en-US" altLang="zh-CN" sz="1100" dirty="0">
                <a:solidFill>
                  <a:schemeClr val="tx1"/>
                </a:solidFill>
              </a:rPr>
              <a:t> and T. Wang, "Non-Uniform Time-Step Deep Q-Network for Carrier-Sense Multiple Access in Heterogeneous Wireless Networks," in IEEE Transactions on Mobile Computing, vol. 20, no. 9, pp. 2848-2861, 1 Sept. 2021, </a:t>
            </a:r>
            <a:r>
              <a:rPr lang="en-US" altLang="zh-CN" sz="1100" dirty="0" err="1">
                <a:solidFill>
                  <a:schemeClr val="tx1"/>
                </a:solidFill>
              </a:rPr>
              <a:t>doi</a:t>
            </a:r>
            <a:r>
              <a:rPr lang="en-US" altLang="zh-CN" sz="1100" dirty="0">
                <a:solidFill>
                  <a:schemeClr val="tx1"/>
                </a:solidFill>
              </a:rPr>
              <a:t>: 10.1109/TMC.2020.2990399.</a:t>
            </a:r>
          </a:p>
          <a:p>
            <a:pPr eaLnBrk="0" hangingPunct="0">
              <a:spcBef>
                <a:spcPct val="20000"/>
              </a:spcBef>
              <a:buFont typeface="Arial" panose="020B0604020202020204" pitchFamily="34" charset="0"/>
              <a:buChar char="•"/>
            </a:pPr>
            <a:r>
              <a:rPr lang="en-US" altLang="zh-CN" sz="1100" dirty="0" smtClean="0">
                <a:solidFill>
                  <a:schemeClr val="tx1"/>
                </a:solidFill>
              </a:rPr>
              <a:t>[8] </a:t>
            </a:r>
            <a:r>
              <a:rPr lang="en-US" altLang="zh-CN" sz="1100" dirty="0">
                <a:solidFill>
                  <a:schemeClr val="tx1"/>
                </a:solidFill>
              </a:rPr>
              <a:t>Z. Guo, et al. "Multi-agent reinforcement learning-based distributed channel access for next generation wireless networks." IEEE Journal on Selected Areas in Communications </a:t>
            </a:r>
            <a:r>
              <a:rPr lang="en-US" altLang="zh-CN" sz="1100" dirty="0" smtClean="0">
                <a:solidFill>
                  <a:schemeClr val="tx1"/>
                </a:solidFill>
              </a:rPr>
              <a:t>vol. 40, no. 5, pp. 1587-1599, 2022</a:t>
            </a:r>
          </a:p>
          <a:p>
            <a:pPr eaLnBrk="0" hangingPunct="0">
              <a:spcBef>
                <a:spcPct val="20000"/>
              </a:spcBef>
              <a:buFont typeface="Arial" panose="020B0604020202020204" pitchFamily="34" charset="0"/>
              <a:buChar char="•"/>
            </a:pPr>
            <a:r>
              <a:rPr lang="en-US" altLang="zh-CN" sz="1100" dirty="0" smtClean="0">
                <a:solidFill>
                  <a:schemeClr val="tx1"/>
                </a:solidFill>
              </a:rPr>
              <a:t>[9] </a:t>
            </a:r>
            <a:r>
              <a:rPr lang="en-US" altLang="zh-CN" sz="1100" dirty="0">
                <a:solidFill>
                  <a:schemeClr val="tx1"/>
                </a:solidFill>
              </a:rPr>
              <a:t>G. </a:t>
            </a:r>
            <a:r>
              <a:rPr lang="en-US" altLang="zh-CN" sz="1100" dirty="0" err="1">
                <a:solidFill>
                  <a:schemeClr val="tx1"/>
                </a:solidFill>
              </a:rPr>
              <a:t>Redieteab</a:t>
            </a:r>
            <a:r>
              <a:rPr lang="en-US" altLang="zh-CN" sz="1100" dirty="0">
                <a:solidFill>
                  <a:schemeClr val="tx1"/>
                </a:solidFill>
              </a:rPr>
              <a:t>, et al. "PHY+MAC channel sounding interval analysis for IEEE 802.11ac MU-MIMO." 2012 International Symposium on Wireless Communication Systems (ISWCS), DOI: 10.1109/ISWCS.2012.6328529</a:t>
            </a:r>
          </a:p>
          <a:p>
            <a:pPr eaLnBrk="0" hangingPunct="0">
              <a:spcBef>
                <a:spcPct val="20000"/>
              </a:spcBef>
              <a:buFont typeface="Arial" panose="020B0604020202020204" pitchFamily="34" charset="0"/>
              <a:buChar char="•"/>
            </a:pPr>
            <a:endParaRPr lang="en-US" altLang="zh-CN" sz="1100" dirty="0" smtClean="0">
              <a:solidFill>
                <a:schemeClr val="tx1"/>
              </a:solidFill>
            </a:endParaRPr>
          </a:p>
          <a:p>
            <a:pPr eaLnBrk="0" hangingPunct="0">
              <a:spcBef>
                <a:spcPct val="20000"/>
              </a:spcBef>
              <a:buFont typeface="Arial" panose="020B0604020202020204" pitchFamily="34" charset="0"/>
              <a:buChar char="•"/>
            </a:pPr>
            <a:endParaRPr lang="en-US" altLang="zh-CN" sz="11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a:xfrm>
            <a:off x="696914" y="333375"/>
            <a:ext cx="2589203" cy="273050"/>
          </a:xfrm>
        </p:spPr>
        <p:txBody>
          <a:bodyPr/>
          <a:lstStyle/>
          <a:p>
            <a:r>
              <a:rPr lang="en-US" altLang="zh-CN" smtClean="0"/>
              <a:t>Nov 2022</a:t>
            </a:r>
            <a:endParaRPr lang="en-GB" dirty="0"/>
          </a:p>
        </p:txBody>
      </p:sp>
      <p:sp>
        <p:nvSpPr>
          <p:cNvPr id="5" name="Footer Placeholder 4"/>
          <p:cNvSpPr>
            <a:spLocks noGrp="1"/>
          </p:cNvSpPr>
          <p:nvPr>
            <p:ph type="ftr" idx="11"/>
          </p:nvPr>
        </p:nvSpPr>
        <p:spPr>
          <a:xfrm>
            <a:off x="5500694" y="6475415"/>
            <a:ext cx="3041644" cy="180975"/>
          </a:xfrm>
        </p:spPr>
        <p:txBody>
          <a:bodyPr/>
          <a:lstStyle/>
          <a:p>
            <a:r>
              <a:rPr lang="en-GB" smtClean="0"/>
              <a:t>Huawei</a:t>
            </a:r>
            <a:endParaRPr lang="en-GB" dirty="0"/>
          </a:p>
        </p:txBody>
      </p:sp>
      <p:sp>
        <p:nvSpPr>
          <p:cNvPr id="6" name="Slide Number Placeholder 5"/>
          <p:cNvSpPr>
            <a:spLocks noGrp="1"/>
          </p:cNvSpPr>
          <p:nvPr>
            <p:ph type="sldNum" idx="12"/>
          </p:nvPr>
        </p:nvSpPr>
        <p:spPr>
          <a:xfrm>
            <a:off x="4344990" y="6475415"/>
            <a:ext cx="528637" cy="363537"/>
          </a:xfrm>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8" name="Rectangle 2"/>
          <p:cNvSpPr txBox="1">
            <a:spLocks noChangeArrowheads="1"/>
          </p:cNvSpPr>
          <p:nvPr/>
        </p:nvSpPr>
        <p:spPr bwMode="auto">
          <a:xfrm>
            <a:off x="685800" y="2050504"/>
            <a:ext cx="8134672" cy="4114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buSzPts val="1400"/>
              <a:buFont typeface="Wingdings" panose="05000000000000000000" pitchFamily="2" charset="2"/>
              <a:buChar char="l"/>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latin typeface="Times New Roman"/>
                <a:ea typeface="Times New Roman"/>
                <a:cs typeface="Times New Roman"/>
                <a:sym typeface="Times New Roman"/>
              </a:rPr>
              <a:t>In this contribution, we have a follow-up discussion on DRL-based channel </a:t>
            </a:r>
            <a:r>
              <a:rPr lang="en-GB" kern="0" dirty="0" smtClean="0">
                <a:latin typeface="Times New Roman"/>
                <a:ea typeface="Times New Roman"/>
                <a:cs typeface="Times New Roman"/>
                <a:sym typeface="Times New Roman"/>
              </a:rPr>
              <a:t>access [</a:t>
            </a:r>
            <a:r>
              <a:rPr lang="en-GB" kern="0" dirty="0">
                <a:latin typeface="Times New Roman"/>
                <a:ea typeface="Times New Roman"/>
                <a:cs typeface="Times New Roman"/>
                <a:sym typeface="Times New Roman"/>
              </a:rPr>
              <a:t>1</a:t>
            </a:r>
            <a:r>
              <a:rPr lang="en-GB" kern="0" dirty="0" smtClean="0">
                <a:latin typeface="Times New Roman"/>
                <a:ea typeface="Times New Roman"/>
                <a:cs typeface="Times New Roman"/>
                <a:sym typeface="Times New Roman"/>
              </a:rPr>
              <a:t>] </a:t>
            </a:r>
            <a:r>
              <a:rPr lang="en-GB" kern="0" dirty="0">
                <a:latin typeface="Times New Roman"/>
                <a:ea typeface="Times New Roman"/>
                <a:cs typeface="Times New Roman"/>
                <a:sym typeface="Times New Roman"/>
              </a:rPr>
              <a:t>and address </a:t>
            </a:r>
            <a:r>
              <a:rPr lang="en-GB" kern="0" dirty="0" smtClean="0">
                <a:latin typeface="Times New Roman"/>
                <a:ea typeface="Times New Roman"/>
                <a:cs typeface="Times New Roman"/>
                <a:sym typeface="Times New Roman"/>
              </a:rPr>
              <a:t>the questions received.</a:t>
            </a:r>
            <a:endParaRPr lang="en-GB" kern="0" dirty="0">
              <a:latin typeface="Times New Roman"/>
              <a:ea typeface="Times New Roman"/>
              <a:cs typeface="Times New Roman"/>
              <a:sym typeface="Times New Roman"/>
            </a:endParaRP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400" dirty="0" smtClean="0">
                <a:solidFill>
                  <a:schemeClr val="tx1"/>
                </a:solidFill>
                <a:sym typeface="Times New Roman"/>
              </a:rPr>
              <a:t>Discuss on RTS/CTS</a:t>
            </a:r>
            <a:endParaRPr lang="en-GB" altLang="zh-CN" sz="2400" dirty="0">
              <a:solidFill>
                <a:schemeClr val="tx1"/>
              </a:solidFill>
              <a:sym typeface="Times New Roman"/>
            </a:endParaRP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zh-CN" sz="2400" dirty="0">
                <a:solidFill>
                  <a:schemeClr val="tx1"/>
                </a:solidFill>
                <a:sym typeface="Times New Roman"/>
              </a:rPr>
              <a:t>Highlight fairness</a:t>
            </a:r>
            <a:r>
              <a:rPr lang="en-US" altLang="zh-CN" sz="2400" dirty="0">
                <a:solidFill>
                  <a:schemeClr val="tx1"/>
                </a:solidFill>
                <a:sym typeface="Times New Roman"/>
              </a:rPr>
              <a:t>/coexistence </a:t>
            </a:r>
            <a:r>
              <a:rPr lang="en-US" altLang="zh-CN" sz="2400" dirty="0" smtClean="0">
                <a:solidFill>
                  <a:schemeClr val="tx1"/>
                </a:solidFill>
                <a:sym typeface="Times New Roman"/>
              </a:rPr>
              <a:t>issue</a:t>
            </a:r>
            <a:endParaRPr lang="en-US" altLang="zh-CN" sz="2400" dirty="0">
              <a:solidFill>
                <a:schemeClr val="tx1"/>
              </a:solidFill>
              <a:sym typeface="Times New Roman"/>
            </a:endParaRPr>
          </a:p>
          <a:p>
            <a:pPr lvl="1" eaLnBrk="0" hangingPunct="0">
              <a:spcBef>
                <a:spcPct val="200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2400" dirty="0">
                <a:solidFill>
                  <a:schemeClr val="tx1"/>
                </a:solidFill>
                <a:sym typeface="Times New Roman"/>
              </a:rPr>
              <a:t>Discuss on model </a:t>
            </a:r>
            <a:r>
              <a:rPr lang="en-US" altLang="zh-CN" sz="2400" dirty="0" smtClean="0">
                <a:solidFill>
                  <a:schemeClr val="tx1"/>
                </a:solidFill>
                <a:sym typeface="Times New Roman"/>
              </a:rPr>
              <a:t>update frequency and overhead</a:t>
            </a:r>
            <a:endParaRPr lang="en-US" altLang="zh-CN" sz="2400" dirty="0">
              <a:solidFill>
                <a:srgbClr val="C00000"/>
              </a:solidFill>
              <a:sym typeface="Times New Roman"/>
            </a:endParaRPr>
          </a:p>
        </p:txBody>
      </p:sp>
    </p:spTree>
    <p:extLst>
      <p:ext uri="{BB962C8B-B14F-4D97-AF65-F5344CB8AC3E}">
        <p14:creationId xmlns:p14="http://schemas.microsoft.com/office/powerpoint/2010/main" val="2229208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1" y="606427"/>
            <a:ext cx="7770813" cy="1065213"/>
          </a:xfrm>
        </p:spPr>
        <p:txBody>
          <a:bodyPr/>
          <a:lstStyle/>
          <a:p>
            <a:r>
              <a:rPr lang="en-US" altLang="zh-CN" dirty="0"/>
              <a:t>Summary of Questions on [1]</a:t>
            </a:r>
            <a:endParaRPr lang="zh-CN" altLang="en-US" dirty="0"/>
          </a:p>
        </p:txBody>
      </p:sp>
      <p:sp>
        <p:nvSpPr>
          <p:cNvPr id="3" name="内容占位符 2"/>
          <p:cNvSpPr>
            <a:spLocks noGrp="1"/>
          </p:cNvSpPr>
          <p:nvPr>
            <p:ph idx="1"/>
          </p:nvPr>
        </p:nvSpPr>
        <p:spPr>
          <a:xfrm>
            <a:off x="783401" y="1873464"/>
            <a:ext cx="7704856" cy="4400127"/>
          </a:xfrm>
        </p:spPr>
        <p:txBody>
          <a:bodyPr/>
          <a:lstStyle/>
          <a:p>
            <a:pPr>
              <a:spcBef>
                <a:spcPts val="300"/>
              </a:spcBef>
            </a:pPr>
            <a:r>
              <a:rPr lang="en-US" altLang="zh-CN" sz="2000" dirty="0" smtClean="0">
                <a:solidFill>
                  <a:schemeClr val="tx1"/>
                </a:solidFill>
              </a:rPr>
              <a:t>Q1: Performance gain over DCF with RTS/CTS is applied</a:t>
            </a:r>
          </a:p>
          <a:p>
            <a:pPr lvl="1">
              <a:spcBef>
                <a:spcPts val="300"/>
              </a:spcBef>
            </a:pPr>
            <a:r>
              <a:rPr lang="en-US" altLang="zh-CN" sz="1400" dirty="0" smtClean="0">
                <a:solidFill>
                  <a:schemeClr val="tx1"/>
                </a:solidFill>
              </a:rPr>
              <a:t>-- DRL-based channel access outperforms </a:t>
            </a:r>
            <a:r>
              <a:rPr lang="en-US" altLang="zh-CN" sz="1400" dirty="0">
                <a:solidFill>
                  <a:schemeClr val="tx1"/>
                </a:solidFill>
                <a:ea typeface="Times New Roman"/>
                <a:cs typeface="Times New Roman"/>
                <a:sym typeface="Times New Roman"/>
              </a:rPr>
              <a:t>DCF with and without </a:t>
            </a:r>
            <a:r>
              <a:rPr lang="en-US" altLang="zh-CN" sz="1400" dirty="0" smtClean="0">
                <a:solidFill>
                  <a:schemeClr val="tx1"/>
                </a:solidFill>
                <a:ea typeface="Times New Roman"/>
                <a:cs typeface="Times New Roman"/>
                <a:sym typeface="Times New Roman"/>
              </a:rPr>
              <a:t>RTC/CTS.</a:t>
            </a:r>
            <a:endParaRPr lang="en-US" altLang="zh-CN" sz="1400" dirty="0" smtClean="0">
              <a:solidFill>
                <a:schemeClr val="tx1"/>
              </a:solidFill>
            </a:endParaRPr>
          </a:p>
          <a:p>
            <a:pPr lvl="1">
              <a:spcBef>
                <a:spcPts val="300"/>
              </a:spcBef>
            </a:pPr>
            <a:r>
              <a:rPr lang="en-US" altLang="zh-CN" sz="1400" dirty="0" smtClean="0">
                <a:solidFill>
                  <a:schemeClr val="tx1"/>
                </a:solidFill>
              </a:rPr>
              <a:t>-- RTS/CTS </a:t>
            </a:r>
            <a:r>
              <a:rPr lang="en-US" altLang="zh-CN" sz="1400" dirty="0" smtClean="0">
                <a:solidFill>
                  <a:schemeClr val="tx1"/>
                </a:solidFill>
                <a:ea typeface="Times New Roman"/>
                <a:cs typeface="Times New Roman"/>
                <a:sym typeface="Times New Roman"/>
              </a:rPr>
              <a:t>may </a:t>
            </a:r>
            <a:r>
              <a:rPr lang="en-US" altLang="zh-CN" sz="1400" dirty="0">
                <a:solidFill>
                  <a:schemeClr val="tx1"/>
                </a:solidFill>
                <a:ea typeface="Times New Roman"/>
                <a:cs typeface="Times New Roman"/>
                <a:sym typeface="Times New Roman"/>
              </a:rPr>
              <a:t>reduce MAC efficiency when the packet length is not large </a:t>
            </a:r>
            <a:r>
              <a:rPr lang="en-US" altLang="zh-CN" sz="1400" dirty="0" smtClean="0">
                <a:solidFill>
                  <a:schemeClr val="tx1"/>
                </a:solidFill>
                <a:ea typeface="Times New Roman"/>
                <a:cs typeface="Times New Roman"/>
                <a:sym typeface="Times New Roman"/>
              </a:rPr>
              <a:t>enough.</a:t>
            </a:r>
          </a:p>
          <a:p>
            <a:pPr lvl="1">
              <a:spcBef>
                <a:spcPts val="300"/>
              </a:spcBef>
            </a:pPr>
            <a:r>
              <a:rPr lang="en-US" altLang="zh-CN" sz="1400" dirty="0" smtClean="0">
                <a:solidFill>
                  <a:schemeClr val="tx1"/>
                </a:solidFill>
              </a:rPr>
              <a:t>-- </a:t>
            </a:r>
            <a:r>
              <a:rPr lang="en-US" altLang="zh-CN" sz="1400" dirty="0">
                <a:solidFill>
                  <a:schemeClr val="tx1"/>
                </a:solidFill>
              </a:rPr>
              <a:t>DRL-based channel access </a:t>
            </a:r>
            <a:r>
              <a:rPr lang="en-US" altLang="zh-CN" sz="1400" dirty="0" smtClean="0">
                <a:solidFill>
                  <a:schemeClr val="tx1"/>
                </a:solidFill>
              </a:rPr>
              <a:t>can also use RTS/CTS mechanism to </a:t>
            </a:r>
            <a:r>
              <a:rPr lang="en-US" altLang="zh-CN" sz="1400" dirty="0">
                <a:solidFill>
                  <a:schemeClr val="tx1"/>
                </a:solidFill>
              </a:rPr>
              <a:t>solve hidden node problem</a:t>
            </a:r>
            <a:r>
              <a:rPr lang="en-US" altLang="zh-CN" sz="1400" dirty="0" smtClean="0">
                <a:solidFill>
                  <a:schemeClr val="tx1"/>
                </a:solidFill>
              </a:rPr>
              <a:t>.</a:t>
            </a:r>
          </a:p>
          <a:p>
            <a:pPr lvl="1">
              <a:spcBef>
                <a:spcPts val="300"/>
              </a:spcBef>
            </a:pPr>
            <a:endParaRPr lang="en-US" altLang="zh-CN" sz="1400" dirty="0" smtClean="0">
              <a:solidFill>
                <a:schemeClr val="tx1"/>
              </a:solidFill>
            </a:endParaRPr>
          </a:p>
          <a:p>
            <a:pPr>
              <a:spcBef>
                <a:spcPts val="300"/>
              </a:spcBef>
            </a:pPr>
            <a:r>
              <a:rPr lang="en-US" altLang="zh-CN" sz="2000" dirty="0" smtClean="0">
                <a:solidFill>
                  <a:schemeClr val="tx1"/>
                </a:solidFill>
              </a:rPr>
              <a:t>Q2: </a:t>
            </a:r>
            <a:r>
              <a:rPr lang="en-US" altLang="zh-CN" sz="2000" dirty="0">
                <a:solidFill>
                  <a:schemeClr val="tx1"/>
                </a:solidFill>
              </a:rPr>
              <a:t>C</a:t>
            </a:r>
            <a:r>
              <a:rPr lang="en-US" altLang="zh-CN" sz="2000" dirty="0" smtClean="0">
                <a:solidFill>
                  <a:schemeClr val="tx1"/>
                </a:solidFill>
              </a:rPr>
              <a:t>oexistence with legacy devices</a:t>
            </a:r>
          </a:p>
          <a:p>
            <a:pPr lvl="1">
              <a:spcBef>
                <a:spcPts val="300"/>
              </a:spcBef>
            </a:pPr>
            <a:r>
              <a:rPr lang="en-US" altLang="zh-CN" sz="1400" dirty="0" smtClean="0">
                <a:solidFill>
                  <a:schemeClr val="tx1"/>
                </a:solidFill>
              </a:rPr>
              <a:t>-- </a:t>
            </a:r>
            <a:r>
              <a:rPr lang="en-US" altLang="zh-CN" sz="1400" dirty="0">
                <a:solidFill>
                  <a:schemeClr val="tx1"/>
                </a:solidFill>
              </a:rPr>
              <a:t>Different fairness </a:t>
            </a:r>
            <a:r>
              <a:rPr lang="en-US" altLang="zh-CN" sz="1400" dirty="0" smtClean="0">
                <a:solidFill>
                  <a:schemeClr val="tx1"/>
                </a:solidFill>
              </a:rPr>
              <a:t>metrics are used to study coexistence problem in literature.</a:t>
            </a:r>
          </a:p>
          <a:p>
            <a:pPr lvl="1">
              <a:spcBef>
                <a:spcPts val="300"/>
              </a:spcBef>
            </a:pPr>
            <a:r>
              <a:rPr lang="en-US" altLang="zh-CN" sz="1400" dirty="0" smtClean="0">
                <a:solidFill>
                  <a:schemeClr val="tx1"/>
                </a:solidFill>
              </a:rPr>
              <a:t>-- DRL-based channe</a:t>
            </a:r>
            <a:r>
              <a:rPr lang="en-US" altLang="zh-CN" sz="1400" dirty="0">
                <a:solidFill>
                  <a:schemeClr val="tx1"/>
                </a:solidFill>
              </a:rPr>
              <a:t>l</a:t>
            </a:r>
            <a:r>
              <a:rPr lang="en-US" altLang="zh-CN" sz="1400" dirty="0" smtClean="0">
                <a:solidFill>
                  <a:schemeClr val="tx1"/>
                </a:solidFill>
              </a:rPr>
              <a:t> access </a:t>
            </a:r>
            <a:r>
              <a:rPr lang="en-US" altLang="zh-CN" sz="1400" dirty="0">
                <a:solidFill>
                  <a:schemeClr val="tx1"/>
                </a:solidFill>
              </a:rPr>
              <a:t>can </a:t>
            </a:r>
            <a:r>
              <a:rPr lang="en-US" altLang="zh-CN" sz="1400" dirty="0" smtClean="0">
                <a:solidFill>
                  <a:schemeClr val="tx1"/>
                </a:solidFill>
              </a:rPr>
              <a:t>fairly coexist </a:t>
            </a:r>
            <a:r>
              <a:rPr lang="en-US" altLang="zh-CN" sz="1400" dirty="0">
                <a:solidFill>
                  <a:schemeClr val="tx1"/>
                </a:solidFill>
              </a:rPr>
              <a:t>with </a:t>
            </a:r>
            <a:r>
              <a:rPr lang="en-US" altLang="zh-CN" sz="1400" dirty="0" smtClean="0">
                <a:solidFill>
                  <a:schemeClr val="tx1"/>
                </a:solidFill>
              </a:rPr>
              <a:t>legacy devices.</a:t>
            </a:r>
          </a:p>
          <a:p>
            <a:pPr lvl="1">
              <a:spcBef>
                <a:spcPts val="300"/>
              </a:spcBef>
            </a:pPr>
            <a:r>
              <a:rPr lang="en-US" altLang="zh-CN" sz="1400" dirty="0" smtClean="0">
                <a:solidFill>
                  <a:schemeClr val="tx1"/>
                </a:solidFill>
              </a:rPr>
              <a:t>-- Legacy STAs may benefit from reduced collisions.</a:t>
            </a:r>
          </a:p>
          <a:p>
            <a:pPr>
              <a:spcBef>
                <a:spcPts val="300"/>
              </a:spcBef>
            </a:pPr>
            <a:endParaRPr lang="en-US" altLang="zh-CN" sz="2000" dirty="0" smtClean="0">
              <a:solidFill>
                <a:schemeClr val="tx1"/>
              </a:solidFill>
            </a:endParaRPr>
          </a:p>
          <a:p>
            <a:pPr>
              <a:spcBef>
                <a:spcPts val="300"/>
              </a:spcBef>
            </a:pPr>
            <a:r>
              <a:rPr lang="en-US" altLang="zh-CN" sz="2000" dirty="0" smtClean="0">
                <a:solidFill>
                  <a:schemeClr val="tx1"/>
                </a:solidFill>
              </a:rPr>
              <a:t>Q3: Update frequency and overhead of NN </a:t>
            </a:r>
            <a:r>
              <a:rPr lang="en-US" altLang="zh-CN" sz="2000" dirty="0">
                <a:solidFill>
                  <a:schemeClr val="tx1"/>
                </a:solidFill>
              </a:rPr>
              <a:t>Model</a:t>
            </a:r>
            <a:endParaRPr lang="en-US" altLang="zh-CN" sz="2000" dirty="0" smtClean="0">
              <a:solidFill>
                <a:schemeClr val="tx1"/>
              </a:solidFill>
            </a:endParaRPr>
          </a:p>
          <a:p>
            <a:pPr lvl="1">
              <a:spcBef>
                <a:spcPts val="300"/>
              </a:spcBef>
            </a:pPr>
            <a:r>
              <a:rPr lang="en-US" altLang="zh-CN" sz="1400" dirty="0">
                <a:solidFill>
                  <a:schemeClr val="tx1"/>
                </a:solidFill>
              </a:rPr>
              <a:t>-- Pre-stored NN </a:t>
            </a:r>
            <a:r>
              <a:rPr lang="en-US" altLang="zh-CN" sz="1400" dirty="0" smtClean="0">
                <a:solidFill>
                  <a:schemeClr val="tx1"/>
                </a:solidFill>
              </a:rPr>
              <a:t>models can help reduce </a:t>
            </a:r>
            <a:r>
              <a:rPr lang="en-US" altLang="zh-CN" sz="1400" dirty="0">
                <a:solidFill>
                  <a:schemeClr val="tx1"/>
                </a:solidFill>
              </a:rPr>
              <a:t>the </a:t>
            </a:r>
            <a:r>
              <a:rPr lang="en-US" altLang="zh-CN" sz="1400" dirty="0" smtClean="0">
                <a:solidFill>
                  <a:schemeClr val="tx1"/>
                </a:solidFill>
              </a:rPr>
              <a:t>model training </a:t>
            </a:r>
            <a:r>
              <a:rPr lang="en-US" altLang="zh-CN" sz="1400" dirty="0">
                <a:solidFill>
                  <a:schemeClr val="tx1"/>
                </a:solidFill>
              </a:rPr>
              <a:t>and update frequency. </a:t>
            </a:r>
            <a:endParaRPr lang="en-US" altLang="zh-CN" sz="1400" dirty="0" smtClean="0">
              <a:solidFill>
                <a:schemeClr val="tx1"/>
              </a:solidFill>
            </a:endParaRPr>
          </a:p>
          <a:p>
            <a:pPr lvl="1">
              <a:spcBef>
                <a:spcPts val="300"/>
              </a:spcBef>
            </a:pPr>
            <a:r>
              <a:rPr lang="en-US" altLang="zh-CN" sz="1400" dirty="0" smtClean="0">
                <a:solidFill>
                  <a:schemeClr val="tx1"/>
                </a:solidFill>
              </a:rPr>
              <a:t>-- With well-designed algorithm, NN model can adapt to the </a:t>
            </a:r>
            <a:r>
              <a:rPr lang="en-US" altLang="zh-CN" sz="1400" dirty="0">
                <a:solidFill>
                  <a:schemeClr val="tx1"/>
                </a:solidFill>
              </a:rPr>
              <a:t>traffic </a:t>
            </a:r>
            <a:r>
              <a:rPr lang="en-US" altLang="zh-CN" sz="1400" dirty="0" smtClean="0">
                <a:solidFill>
                  <a:schemeClr val="tx1"/>
                </a:solidFill>
              </a:rPr>
              <a:t>load changes without parameter update.</a:t>
            </a:r>
            <a:endParaRPr lang="en-US" altLang="zh-CN" sz="1200" dirty="0">
              <a:solidFill>
                <a:schemeClr val="tx1"/>
              </a:solidFill>
            </a:endParaRPr>
          </a:p>
          <a:p>
            <a:pPr lvl="1">
              <a:spcBef>
                <a:spcPts val="300"/>
              </a:spcBef>
            </a:pPr>
            <a:r>
              <a:rPr lang="en-US" altLang="zh-CN" sz="1400" dirty="0" smtClean="0">
                <a:solidFill>
                  <a:schemeClr val="tx1"/>
                </a:solidFill>
              </a:rPr>
              <a:t>-- The overhead of NN model deployment is at the same level as the compressed beamforming report.</a:t>
            </a:r>
            <a:endParaRPr lang="en-US" altLang="zh-CN" sz="1600" dirty="0">
              <a:solidFill>
                <a:schemeClr val="tx1"/>
              </a:solidFill>
            </a:endParaRPr>
          </a:p>
        </p:txBody>
      </p:sp>
      <p:sp>
        <p:nvSpPr>
          <p:cNvPr id="4" name="日期占位符 3"/>
          <p:cNvSpPr>
            <a:spLocks noGrp="1"/>
          </p:cNvSpPr>
          <p:nvPr>
            <p:ph type="dt" idx="10"/>
          </p:nvPr>
        </p:nvSpPr>
        <p:spPr>
          <a:xfrm>
            <a:off x="696913" y="333375"/>
            <a:ext cx="1874823" cy="273050"/>
          </a:xfrm>
        </p:spPr>
        <p:txBody>
          <a:bodyPr/>
          <a:lstStyle/>
          <a:p>
            <a:r>
              <a:rPr lang="en-US" altLang="zh-CN" smtClean="0"/>
              <a:t>Nov 2022</a:t>
            </a:r>
            <a:endParaRPr lang="en-GB" dirty="0"/>
          </a:p>
        </p:txBody>
      </p:sp>
      <p:sp>
        <p:nvSpPr>
          <p:cNvPr id="5" name="页脚占位符 4"/>
          <p:cNvSpPr>
            <a:spLocks noGrp="1"/>
          </p:cNvSpPr>
          <p:nvPr>
            <p:ph type="ftr" idx="11"/>
          </p:nvPr>
        </p:nvSpPr>
        <p:spPr>
          <a:xfrm>
            <a:off x="5357818" y="6475415"/>
            <a:ext cx="3184520" cy="180975"/>
          </a:xfrm>
        </p:spPr>
        <p:txBody>
          <a:bodyPr/>
          <a:lstStyle/>
          <a:p>
            <a:r>
              <a:rPr lang="en-GB" dirty="0" smtClean="0"/>
              <a:t>Huawei</a:t>
            </a:r>
            <a:endParaRPr lang="en-GB" dirty="0"/>
          </a:p>
        </p:txBody>
      </p:sp>
      <p:sp>
        <p:nvSpPr>
          <p:cNvPr id="6" name="灯片编号占位符 5"/>
          <p:cNvSpPr>
            <a:spLocks noGrp="1"/>
          </p:cNvSpPr>
          <p:nvPr>
            <p:ph type="sldNum" idx="12"/>
          </p:nvPr>
        </p:nvSpPr>
        <p:spPr>
          <a:xfrm>
            <a:off x="4344989" y="6475415"/>
            <a:ext cx="528637" cy="363537"/>
          </a:xfrm>
        </p:spPr>
        <p:txBody>
          <a:bodyPr/>
          <a:lstStyle/>
          <a:p>
            <a:r>
              <a:rPr lang="en-GB" smtClean="0"/>
              <a:t>Slide </a:t>
            </a:r>
            <a:fld id="{D09C756B-EB39-4236-ADBB-73052B179AE4}" type="slidenum">
              <a:rPr lang="en-GB" smtClean="0"/>
              <a:pPr/>
              <a:t>3</a:t>
            </a:fld>
            <a:endParaRPr lang="en-GB"/>
          </a:p>
        </p:txBody>
      </p:sp>
    </p:spTree>
    <p:extLst>
      <p:ext uri="{BB962C8B-B14F-4D97-AF65-F5344CB8AC3E}">
        <p14:creationId xmlns:p14="http://schemas.microsoft.com/office/powerpoint/2010/main" val="464481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26571" y="1806232"/>
            <a:ext cx="7805869" cy="466918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buSzPts val="1400"/>
              <a:buFont typeface="Wingdings" panose="05000000000000000000" pitchFamily="2" charset="2"/>
              <a:buChar char="l"/>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kern="0" dirty="0" smtClean="0">
                <a:solidFill>
                  <a:schemeClr val="tx1"/>
                </a:solidFill>
                <a:latin typeface="Times New Roman"/>
                <a:ea typeface="Times New Roman"/>
                <a:cs typeface="Times New Roman"/>
                <a:sym typeface="Times New Roman"/>
              </a:rPr>
              <a:t>DRL-based channel access outperforms DCF with and without RTC/CTS.</a:t>
            </a:r>
          </a:p>
          <a:p>
            <a:pPr>
              <a:spcAft>
                <a:spcPts val="0"/>
              </a:spcAft>
              <a:buSzPts val="1400"/>
              <a:buFont typeface="Wingdings" panose="05000000000000000000" pitchFamily="2" charset="2"/>
              <a:buChar char="l"/>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600" kern="0" dirty="0" smtClean="0">
                <a:solidFill>
                  <a:schemeClr val="tx1"/>
                </a:solidFill>
                <a:latin typeface="Times New Roman"/>
                <a:ea typeface="Times New Roman"/>
                <a:cs typeface="Times New Roman"/>
                <a:sym typeface="Times New Roman"/>
              </a:rPr>
              <a:t>RTS/CTS may reduce </a:t>
            </a:r>
            <a:r>
              <a:rPr lang="en-US" sz="1600" kern="0" dirty="0">
                <a:solidFill>
                  <a:schemeClr val="tx1"/>
                </a:solidFill>
                <a:latin typeface="Times New Roman"/>
                <a:ea typeface="Times New Roman"/>
                <a:cs typeface="Times New Roman"/>
                <a:sym typeface="Times New Roman"/>
              </a:rPr>
              <a:t>MAC efficiency when the packet length is not large </a:t>
            </a:r>
            <a:r>
              <a:rPr lang="en-US" sz="1600" kern="0" dirty="0" smtClean="0">
                <a:solidFill>
                  <a:schemeClr val="tx1"/>
                </a:solidFill>
                <a:latin typeface="Times New Roman"/>
                <a:ea typeface="Times New Roman"/>
                <a:cs typeface="Times New Roman"/>
                <a:sym typeface="Times New Roman"/>
              </a:rPr>
              <a:t>enough (&lt; 7000 Bytes). </a:t>
            </a:r>
          </a:p>
          <a:p>
            <a:pPr>
              <a:spcAft>
                <a:spcPts val="0"/>
              </a:spcAft>
              <a:buSzPts val="1400"/>
              <a:buFont typeface="Wingdings" panose="05000000000000000000" pitchFamily="2" charset="2"/>
              <a:buChar char="l"/>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sz="1600" dirty="0" smtClean="0">
                <a:solidFill>
                  <a:schemeClr val="tx1"/>
                </a:solidFill>
              </a:rPr>
              <a:t>DRL-based </a:t>
            </a:r>
            <a:r>
              <a:rPr lang="en-US" altLang="zh-CN" sz="1600" dirty="0">
                <a:solidFill>
                  <a:schemeClr val="tx1"/>
                </a:solidFill>
              </a:rPr>
              <a:t>channel access can also use RTS/CTS mechanism to solve hidden node </a:t>
            </a:r>
            <a:r>
              <a:rPr lang="en-US" altLang="zh-CN" sz="1600" dirty="0" smtClean="0">
                <a:solidFill>
                  <a:schemeClr val="tx1"/>
                </a:solidFill>
              </a:rPr>
              <a:t>problem.</a:t>
            </a:r>
            <a:endParaRPr lang="en-GB" altLang="zh-CN" sz="2400" dirty="0">
              <a:solidFill>
                <a:schemeClr val="tx1"/>
              </a:solidFill>
              <a:sym typeface="Times New Roman"/>
            </a:endParaRPr>
          </a:p>
        </p:txBody>
      </p:sp>
      <p:grpSp>
        <p:nvGrpSpPr>
          <p:cNvPr id="7" name="组合 6"/>
          <p:cNvGrpSpPr/>
          <p:nvPr/>
        </p:nvGrpSpPr>
        <p:grpSpPr>
          <a:xfrm>
            <a:off x="2627784" y="3049215"/>
            <a:ext cx="3672407" cy="3037891"/>
            <a:chOff x="5839206" y="3363218"/>
            <a:chExt cx="3285525" cy="2610498"/>
          </a:xfrm>
        </p:grpSpPr>
        <p:pic>
          <p:nvPicPr>
            <p:cNvPr id="2" name="图片 1"/>
            <p:cNvPicPr>
              <a:picLocks noChangeAspect="1"/>
            </p:cNvPicPr>
            <p:nvPr/>
          </p:nvPicPr>
          <p:blipFill>
            <a:blip r:embed="rId3"/>
            <a:stretch>
              <a:fillRect/>
            </a:stretch>
          </p:blipFill>
          <p:spPr>
            <a:xfrm>
              <a:off x="5839206" y="3459822"/>
              <a:ext cx="3285525" cy="2513894"/>
            </a:xfrm>
            <a:prstGeom prst="rect">
              <a:avLst/>
            </a:prstGeom>
          </p:spPr>
        </p:pic>
        <p:sp>
          <p:nvSpPr>
            <p:cNvPr id="17" name="文本框 16"/>
            <p:cNvSpPr txBox="1"/>
            <p:nvPr/>
          </p:nvSpPr>
          <p:spPr>
            <a:xfrm>
              <a:off x="6425715" y="4235901"/>
              <a:ext cx="1322224" cy="396715"/>
            </a:xfrm>
            <a:prstGeom prst="rect">
              <a:avLst/>
            </a:prstGeom>
            <a:noFill/>
          </p:spPr>
          <p:txBody>
            <a:bodyPr wrap="square" rtlCol="0">
              <a:spAutoFit/>
            </a:bodyPr>
            <a:lstStyle/>
            <a:p>
              <a:r>
                <a:rPr lang="en-US" altLang="zh-CN" sz="1200" dirty="0" smtClean="0">
                  <a:solidFill>
                    <a:schemeClr val="tx1"/>
                  </a:solidFill>
                </a:rPr>
                <a:t>Number of contending STA = 5</a:t>
              </a:r>
              <a:endParaRPr lang="zh-CN" altLang="en-US" sz="1200" dirty="0">
                <a:solidFill>
                  <a:schemeClr val="tx1"/>
                </a:solidFill>
              </a:endParaRPr>
            </a:p>
          </p:txBody>
        </p:sp>
        <p:cxnSp>
          <p:nvCxnSpPr>
            <p:cNvPr id="9" name="直接连接符 8"/>
            <p:cNvCxnSpPr/>
            <p:nvPr/>
          </p:nvCxnSpPr>
          <p:spPr bwMode="auto">
            <a:xfrm flipV="1">
              <a:off x="8673777" y="3503940"/>
              <a:ext cx="0" cy="2403402"/>
            </a:xfrm>
            <a:prstGeom prst="line">
              <a:avLst/>
            </a:prstGeom>
            <a:solidFill>
              <a:srgbClr val="00B8FF"/>
            </a:solidFill>
            <a:ln w="19050" cap="flat" cmpd="sng" algn="ctr">
              <a:solidFill>
                <a:srgbClr val="FFC000"/>
              </a:solidFill>
              <a:prstDash val="solid"/>
              <a:round/>
              <a:headEnd type="none" w="med" len="med"/>
              <a:tailEnd type="none" w="med" len="med"/>
            </a:ln>
            <a:effectLst/>
          </p:spPr>
        </p:cxnSp>
        <p:cxnSp>
          <p:nvCxnSpPr>
            <p:cNvPr id="18" name="直接箭头连接符 17"/>
            <p:cNvCxnSpPr/>
            <p:nvPr/>
          </p:nvCxnSpPr>
          <p:spPr bwMode="auto">
            <a:xfrm>
              <a:off x="8378479" y="3496649"/>
              <a:ext cx="288032" cy="1411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矩形 18"/>
            <p:cNvSpPr/>
            <p:nvPr/>
          </p:nvSpPr>
          <p:spPr>
            <a:xfrm>
              <a:off x="7522340" y="3363218"/>
              <a:ext cx="893749" cy="264477"/>
            </a:xfrm>
            <a:prstGeom prst="rect">
              <a:avLst/>
            </a:prstGeom>
          </p:spPr>
          <p:txBody>
            <a:bodyPr wrap="none">
              <a:spAutoFit/>
            </a:bodyPr>
            <a:lstStyle/>
            <a:p>
              <a:r>
                <a:rPr lang="en-US" altLang="zh-CN" sz="1400" kern="0" dirty="0" smtClean="0">
                  <a:solidFill>
                    <a:schemeClr val="tx1"/>
                  </a:solidFill>
                  <a:latin typeface="Times New Roman"/>
                  <a:ea typeface="Times New Roman"/>
                  <a:cs typeface="Times New Roman"/>
                  <a:sym typeface="Times New Roman"/>
                </a:rPr>
                <a:t>7000 Bytes</a:t>
              </a:r>
              <a:endParaRPr lang="zh-CN" altLang="en-US" sz="1400" dirty="0">
                <a:solidFill>
                  <a:schemeClr val="tx1"/>
                </a:solidFill>
              </a:endParaRPr>
            </a:p>
          </p:txBody>
        </p:sp>
      </p:grpSp>
      <p:sp>
        <p:nvSpPr>
          <p:cNvPr id="4" name="Date Placeholder 3"/>
          <p:cNvSpPr>
            <a:spLocks noGrp="1"/>
          </p:cNvSpPr>
          <p:nvPr>
            <p:ph type="dt" idx="10"/>
          </p:nvPr>
        </p:nvSpPr>
        <p:spPr>
          <a:xfrm>
            <a:off x="696914" y="333375"/>
            <a:ext cx="2589203" cy="273050"/>
          </a:xfrm>
        </p:spPr>
        <p:txBody>
          <a:bodyPr/>
          <a:lstStyle/>
          <a:p>
            <a:r>
              <a:rPr lang="en-US" altLang="zh-CN" smtClean="0"/>
              <a:t>Nov 2022</a:t>
            </a:r>
            <a:endParaRPr lang="en-GB" dirty="0"/>
          </a:p>
        </p:txBody>
      </p:sp>
      <p:sp>
        <p:nvSpPr>
          <p:cNvPr id="5" name="Footer Placeholder 4"/>
          <p:cNvSpPr>
            <a:spLocks noGrp="1"/>
          </p:cNvSpPr>
          <p:nvPr>
            <p:ph type="ftr" idx="11"/>
          </p:nvPr>
        </p:nvSpPr>
        <p:spPr>
          <a:xfrm>
            <a:off x="5500694" y="6475415"/>
            <a:ext cx="3041644" cy="180975"/>
          </a:xfrm>
        </p:spPr>
        <p:txBody>
          <a:bodyPr/>
          <a:lstStyle/>
          <a:p>
            <a:r>
              <a:rPr lang="en-GB" smtClean="0"/>
              <a:t>Huawei</a:t>
            </a:r>
            <a:endParaRPr lang="en-GB" dirty="0"/>
          </a:p>
        </p:txBody>
      </p:sp>
      <p:sp>
        <p:nvSpPr>
          <p:cNvPr id="6" name="Slide Number Placeholder 5"/>
          <p:cNvSpPr>
            <a:spLocks noGrp="1"/>
          </p:cNvSpPr>
          <p:nvPr>
            <p:ph type="sldNum" idx="12"/>
          </p:nvPr>
        </p:nvSpPr>
        <p:spPr>
          <a:xfrm>
            <a:off x="4344990" y="6475415"/>
            <a:ext cx="528637" cy="363537"/>
          </a:xfrm>
        </p:spPr>
        <p:txBody>
          <a:bodyPr/>
          <a:lstStyle/>
          <a:p>
            <a:r>
              <a:rPr lang="en-GB"/>
              <a:t>Slide </a:t>
            </a:r>
            <a:fld id="{351F4386-A5E2-41A1-B4D0-BE653C929E06}" type="slidenum">
              <a:rPr lang="en-GB"/>
              <a:pPr/>
              <a:t>4</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RTS</a:t>
            </a:r>
            <a:r>
              <a:rPr lang="en-US" dirty="0" smtClean="0"/>
              <a:t>/CTS Discussion</a:t>
            </a:r>
            <a:endParaRPr lang="en-GB" dirty="0"/>
          </a:p>
        </p:txBody>
      </p:sp>
      <p:sp>
        <p:nvSpPr>
          <p:cNvPr id="16" name="文本框 15"/>
          <p:cNvSpPr txBox="1"/>
          <p:nvPr/>
        </p:nvSpPr>
        <p:spPr>
          <a:xfrm>
            <a:off x="685800" y="6098537"/>
            <a:ext cx="8197416" cy="276999"/>
          </a:xfrm>
          <a:prstGeom prst="rect">
            <a:avLst/>
          </a:prstGeom>
          <a:noFill/>
        </p:spPr>
        <p:txBody>
          <a:bodyPr wrap="square" rtlCol="0">
            <a:spAutoFit/>
          </a:bodyPr>
          <a:lstStyle/>
          <a:p>
            <a:r>
              <a:rPr lang="en-US" altLang="zh-CN" sz="1200" dirty="0">
                <a:solidFill>
                  <a:schemeClr val="tx1"/>
                </a:solidFill>
              </a:rPr>
              <a:t>Simulation settings: </a:t>
            </a:r>
            <a:r>
              <a:rPr lang="en-US" altLang="zh-CN" sz="1200" b="1" dirty="0" smtClean="0">
                <a:solidFill>
                  <a:schemeClr val="tx1"/>
                </a:solidFill>
              </a:rPr>
              <a:t>no hidden node</a:t>
            </a:r>
            <a:r>
              <a:rPr lang="en-US" altLang="zh-CN" sz="1200" dirty="0" smtClean="0">
                <a:solidFill>
                  <a:schemeClr val="tx1"/>
                </a:solidFill>
              </a:rPr>
              <a:t>, </a:t>
            </a:r>
            <a:r>
              <a:rPr lang="en-US" altLang="zh-CN" sz="1200" dirty="0" err="1" smtClean="0">
                <a:solidFill>
                  <a:schemeClr val="tx1"/>
                </a:solidFill>
              </a:rPr>
              <a:t>CWmin</a:t>
            </a:r>
            <a:r>
              <a:rPr lang="en-US" altLang="zh-CN" sz="1200" dirty="0" smtClean="0">
                <a:solidFill>
                  <a:schemeClr val="tx1"/>
                </a:solidFill>
              </a:rPr>
              <a:t>=32</a:t>
            </a:r>
            <a:r>
              <a:rPr lang="en-US" altLang="zh-CN" sz="1200" dirty="0">
                <a:solidFill>
                  <a:schemeClr val="tx1"/>
                </a:solidFill>
              </a:rPr>
              <a:t>, </a:t>
            </a:r>
            <a:r>
              <a:rPr lang="en-US" altLang="zh-CN" sz="1200" dirty="0" err="1">
                <a:solidFill>
                  <a:schemeClr val="tx1"/>
                </a:solidFill>
              </a:rPr>
              <a:t>CWmax</a:t>
            </a:r>
            <a:r>
              <a:rPr lang="en-US" altLang="zh-CN" sz="1200" dirty="0">
                <a:solidFill>
                  <a:schemeClr val="tx1"/>
                </a:solidFill>
              </a:rPr>
              <a:t> = 1024, </a:t>
            </a:r>
            <a:r>
              <a:rPr lang="en-US" altLang="zh-CN" sz="1200" dirty="0" smtClean="0">
                <a:solidFill>
                  <a:schemeClr val="tx1"/>
                </a:solidFill>
              </a:rPr>
              <a:t>RTS/CTS </a:t>
            </a:r>
            <a:r>
              <a:rPr lang="en-US" altLang="zh-CN" sz="1200" dirty="0">
                <a:solidFill>
                  <a:schemeClr val="tx1"/>
                </a:solidFill>
              </a:rPr>
              <a:t>MCS = 2 (</a:t>
            </a:r>
            <a:r>
              <a:rPr lang="en-US" altLang="zh-CN" sz="1200" dirty="0" smtClean="0">
                <a:solidFill>
                  <a:schemeClr val="tx1"/>
                </a:solidFill>
              </a:rPr>
              <a:t>24 Mbps), Data MCS = 5 (65 Mbps)</a:t>
            </a:r>
            <a:endParaRPr lang="zh-CN" altLang="en-US" sz="1200" dirty="0">
              <a:solidFill>
                <a:schemeClr val="tx1"/>
              </a:solidFill>
            </a:endParaRPr>
          </a:p>
        </p:txBody>
      </p:sp>
    </p:spTree>
    <p:extLst>
      <p:ext uri="{BB962C8B-B14F-4D97-AF65-F5344CB8AC3E}">
        <p14:creationId xmlns:p14="http://schemas.microsoft.com/office/powerpoint/2010/main" val="3712352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663577" y="1988840"/>
                <a:ext cx="7770813" cy="4113213"/>
              </a:xfrm>
            </p:spPr>
            <p:txBody>
              <a:bodyPr/>
              <a:lstStyle/>
              <a:p>
                <a:pPr>
                  <a:buFont typeface="Arial" panose="020B0604020202020204" pitchFamily="34" charset="0"/>
                  <a:buChar char="•"/>
                </a:pPr>
                <a:r>
                  <a:rPr lang="en-US" altLang="zh-CN" sz="1600" dirty="0" smtClean="0"/>
                  <a:t>Coexistence issues have been studied in the existing works under different fairness metrics [4-8].</a:t>
                </a:r>
                <a:endParaRPr lang="en-US" altLang="zh-CN" sz="1600" dirty="0"/>
              </a:p>
              <a:p>
                <a:pPr>
                  <a:buFont typeface="Arial" panose="020B0604020202020204" pitchFamily="34" charset="0"/>
                  <a:buChar char="•"/>
                </a:pPr>
                <a:r>
                  <a:rPr lang="en-US" altLang="zh-CN" sz="1600" dirty="0" smtClean="0"/>
                  <a:t>Fairness metric:</a:t>
                </a:r>
              </a:p>
              <a:p>
                <a:pPr lvl="1">
                  <a:buFont typeface="Arial" panose="020B0604020202020204" pitchFamily="34" charset="0"/>
                  <a:buChar char="•"/>
                </a:pPr>
                <a14:m>
                  <m:oMath xmlns:m="http://schemas.openxmlformats.org/officeDocument/2006/math">
                    <m:r>
                      <a:rPr lang="zh-CN" altLang="en-US" sz="1400" b="1" i="1" smtClean="0">
                        <a:latin typeface="Cambria Math" panose="02040503050406030204" pitchFamily="18" charset="0"/>
                      </a:rPr>
                      <m:t>𝜶</m:t>
                    </m:r>
                  </m:oMath>
                </a14:m>
                <a:r>
                  <a:rPr lang="en-US" altLang="zh-CN" sz="1400" b="1" dirty="0" smtClean="0"/>
                  <a:t>-fairness [4]: </a:t>
                </a:r>
                <a14:m>
                  <m:oMath xmlns:m="http://schemas.openxmlformats.org/officeDocument/2006/math">
                    <m:r>
                      <a:rPr lang="en-US" altLang="zh-CN" sz="1400" b="0" i="1" smtClean="0">
                        <a:latin typeface="Cambria Math" panose="02040503050406030204" pitchFamily="18" charset="0"/>
                      </a:rPr>
                      <m:t>𝐹</m:t>
                    </m:r>
                    <m:d>
                      <m:dPr>
                        <m:ctrlPr>
                          <a:rPr lang="en-US" altLang="zh-CN" sz="1400" i="1">
                            <a:latin typeface="Cambria Math" panose="02040503050406030204" pitchFamily="18" charset="0"/>
                          </a:rPr>
                        </m:ctrlPr>
                      </m:dPr>
                      <m:e>
                        <m:sSub>
                          <m:sSubPr>
                            <m:ctrlPr>
                              <a:rPr lang="en-US" altLang="zh-CN" sz="1400" i="1" smtClean="0">
                                <a:latin typeface="Cambria Math" panose="02040503050406030204" pitchFamily="18" charset="0"/>
                              </a:rPr>
                            </m:ctrlPr>
                          </m:sSubPr>
                          <m:e>
                            <m:r>
                              <a:rPr lang="en-US" altLang="zh-CN" sz="1400" i="1" smtClean="0">
                                <a:latin typeface="Cambria Math" panose="02040503050406030204" pitchFamily="18" charset="0"/>
                              </a:rPr>
                              <m:t>𝑥</m:t>
                            </m:r>
                          </m:e>
                          <m:sub>
                            <m:r>
                              <a:rPr lang="en-US" altLang="zh-CN" sz="1400" b="0" i="1" smtClean="0">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𝑥</m:t>
                            </m:r>
                          </m:e>
                          <m:sub>
                            <m:r>
                              <a:rPr lang="en-US" altLang="zh-CN" sz="1400" b="0" i="1" smtClean="0">
                                <a:latin typeface="Cambria Math" panose="02040503050406030204" pitchFamily="18" charset="0"/>
                              </a:rPr>
                              <m:t>2</m:t>
                            </m:r>
                          </m:sub>
                        </m:sSub>
                        <m:r>
                          <a:rPr lang="en-US" altLang="zh-CN" sz="1400" b="0" i="1" smtClean="0">
                            <a:latin typeface="Cambria Math" panose="02040503050406030204" pitchFamily="18" charset="0"/>
                          </a:rPr>
                          <m:t>, </m:t>
                        </m:r>
                        <m:r>
                          <a:rPr lang="en-US" altLang="zh-CN" sz="1400" b="0" i="1" smtClean="0">
                            <a:latin typeface="Cambria Math" panose="02040503050406030204" pitchFamily="18" charset="0"/>
                            <a:ea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𝑥</m:t>
                            </m:r>
                          </m:e>
                          <m:sub>
                            <m:r>
                              <a:rPr lang="en-US" altLang="zh-CN" sz="1400" b="0" i="1" smtClean="0">
                                <a:latin typeface="Cambria Math" panose="02040503050406030204" pitchFamily="18" charset="0"/>
                              </a:rPr>
                              <m:t>𝑁</m:t>
                            </m:r>
                          </m:sub>
                        </m:sSub>
                      </m:e>
                    </m:d>
                    <m:r>
                      <a:rPr lang="en-US" altLang="zh-CN" sz="1400">
                        <a:latin typeface="Cambria Math" panose="02040503050406030204" pitchFamily="18" charset="0"/>
                      </a:rPr>
                      <m:t>=</m:t>
                    </m:r>
                    <m:nary>
                      <m:naryPr>
                        <m:chr m:val="∑"/>
                        <m:ctrlPr>
                          <a:rPr lang="en-US" altLang="zh-CN" sz="1400" i="1" smtClean="0">
                            <a:latin typeface="Cambria Math" panose="02040503050406030204" pitchFamily="18" charset="0"/>
                          </a:rPr>
                        </m:ctrlPr>
                      </m:naryPr>
                      <m:sub>
                        <m:r>
                          <m:rPr>
                            <m:brk m:alnAt="23"/>
                          </m:rPr>
                          <a:rPr lang="en-US" altLang="zh-CN" sz="1400" b="0" i="1" smtClean="0">
                            <a:latin typeface="Cambria Math" panose="02040503050406030204" pitchFamily="18" charset="0"/>
                          </a:rPr>
                          <m:t>𝑖</m:t>
                        </m:r>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𝑁</m:t>
                        </m:r>
                      </m:sup>
                      <m:e>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zh-CN" altLang="en-US" sz="1400" i="1" smtClean="0">
                                <a:latin typeface="Cambria Math" panose="02040503050406030204" pitchFamily="18" charset="0"/>
                              </a:rPr>
                              <m:t>𝛼</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𝑥</m:t>
                            </m:r>
                          </m:e>
                          <m:sub>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m:t>
                        </m:r>
                      </m:e>
                    </m:nary>
                  </m:oMath>
                </a14:m>
                <a:r>
                  <a:rPr lang="en-US" altLang="zh-CN" sz="1400" dirty="0" smtClean="0"/>
                  <a:t>, where </a:t>
                </a:r>
                <a14:m>
                  <m:oMath xmlns:m="http://schemas.openxmlformats.org/officeDocument/2006/math">
                    <m:r>
                      <a:rPr lang="en-US" altLang="zh-CN" sz="1400" i="1">
                        <a:latin typeface="Cambria Math" panose="02040503050406030204" pitchFamily="18" charset="0"/>
                      </a:rPr>
                      <m:t>𝑁</m:t>
                    </m:r>
                  </m:oMath>
                </a14:m>
                <a:r>
                  <a:rPr lang="en-US" altLang="zh-CN" sz="1400" dirty="0" smtClean="0"/>
                  <a:t> is the number of node, </a:t>
                </a: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𝑥</m:t>
                        </m:r>
                      </m:e>
                      <m:sub>
                        <m:r>
                          <a:rPr lang="en-US" altLang="zh-CN" sz="1400" i="1">
                            <a:latin typeface="Cambria Math" panose="02040503050406030204" pitchFamily="18" charset="0"/>
                          </a:rPr>
                          <m:t>𝑖</m:t>
                        </m:r>
                      </m:sub>
                    </m:sSub>
                  </m:oMath>
                </a14:m>
                <a:r>
                  <a:rPr lang="en-US" altLang="zh-CN" sz="1400" dirty="0" smtClean="0"/>
                  <a:t> is the throughput of node </a:t>
                </a:r>
                <a14:m>
                  <m:oMath xmlns:m="http://schemas.openxmlformats.org/officeDocument/2006/math">
                    <m:r>
                      <m:rPr>
                        <m:brk m:alnAt="23"/>
                      </m:rPr>
                      <a:rPr lang="en-US" altLang="zh-CN" sz="1400" i="1">
                        <a:latin typeface="Cambria Math" panose="02040503050406030204" pitchFamily="18" charset="0"/>
                      </a:rPr>
                      <m:t>𝑖</m:t>
                    </m:r>
                    <m:r>
                      <a:rPr lang="en-US" altLang="zh-CN" sz="1400" i="1">
                        <a:latin typeface="Cambria Math" panose="02040503050406030204" pitchFamily="18" charset="0"/>
                      </a:rPr>
                      <m:t> </m:t>
                    </m:r>
                  </m:oMath>
                </a14:m>
                <a:r>
                  <a:rPr lang="en-US" altLang="zh-CN" sz="1400" dirty="0" smtClean="0"/>
                  <a:t>and </a:t>
                </a:r>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𝑓</m:t>
                        </m:r>
                      </m:e>
                      <m:sub>
                        <m:r>
                          <a:rPr lang="zh-CN" altLang="en-US" sz="1400" i="1">
                            <a:latin typeface="Cambria Math" panose="02040503050406030204" pitchFamily="18" charset="0"/>
                          </a:rPr>
                          <m:t>𝛼</m:t>
                        </m:r>
                      </m:sub>
                    </m:sSub>
                    <m:d>
                      <m:dPr>
                        <m:ctrlPr>
                          <a:rPr lang="en-US" altLang="zh-CN" sz="1400" i="1">
                            <a:latin typeface="Cambria Math" panose="02040503050406030204" pitchFamily="18" charset="0"/>
                          </a:rPr>
                        </m:ctrlPr>
                      </m:dPr>
                      <m:e>
                        <m:r>
                          <a:rPr lang="en-US" altLang="zh-CN" sz="1400" b="0" i="1" smtClean="0">
                            <a:latin typeface="Cambria Math" panose="02040503050406030204" pitchFamily="18" charset="0"/>
                          </a:rPr>
                          <m:t>𝑥</m:t>
                        </m:r>
                      </m:e>
                    </m:d>
                    <m:r>
                      <a:rPr lang="en-US" altLang="zh-CN" sz="1400" b="0" i="0" smtClean="0">
                        <a:latin typeface="Cambria Math" panose="02040503050406030204" pitchFamily="18" charset="0"/>
                      </a:rPr>
                      <m:t>=</m:t>
                    </m:r>
                    <m:d>
                      <m:dPr>
                        <m:begChr m:val="{"/>
                        <m:endChr m:val=""/>
                        <m:ctrlPr>
                          <a:rPr lang="en-US" altLang="zh-CN" sz="1400" i="1">
                            <a:latin typeface="Cambria Math" panose="02040503050406030204" pitchFamily="18" charset="0"/>
                          </a:rPr>
                        </m:ctrlPr>
                      </m:dPr>
                      <m:e>
                        <m:eqArr>
                          <m:eqArrPr>
                            <m:ctrlPr>
                              <a:rPr lang="en-US" altLang="zh-CN" sz="1400" i="1">
                                <a:latin typeface="Cambria Math" panose="02040503050406030204" pitchFamily="18" charset="0"/>
                              </a:rPr>
                            </m:ctrlPr>
                          </m:eqArrPr>
                          <m:e>
                            <m:func>
                              <m:funcPr>
                                <m:ctrlPr>
                                  <a:rPr lang="en-US" altLang="zh-CN" sz="1400" i="1">
                                    <a:latin typeface="Cambria Math" panose="02040503050406030204" pitchFamily="18" charset="0"/>
                                  </a:rPr>
                                </m:ctrlPr>
                              </m:funcPr>
                              <m:fName>
                                <m:r>
                                  <m:rPr>
                                    <m:sty m:val="p"/>
                                  </m:rPr>
                                  <a:rPr lang="en-US" altLang="zh-CN" sz="1400">
                                    <a:latin typeface="Cambria Math" panose="02040503050406030204" pitchFamily="18" charset="0"/>
                                  </a:rPr>
                                  <m:t>log</m:t>
                                </m:r>
                              </m:fName>
                              <m:e>
                                <m:d>
                                  <m:dPr>
                                    <m:ctrlPr>
                                      <a:rPr lang="en-US" altLang="zh-CN" sz="1400" i="1" smtClean="0">
                                        <a:latin typeface="Cambria Math" panose="02040503050406030204" pitchFamily="18" charset="0"/>
                                      </a:rPr>
                                    </m:ctrlPr>
                                  </m:dPr>
                                  <m:e>
                                    <m:r>
                                      <a:rPr lang="en-US" altLang="zh-CN" sz="1400">
                                        <a:latin typeface="Cambria Math" panose="02040503050406030204" pitchFamily="18" charset="0"/>
                                      </a:rPr>
                                      <m:t>𝑥</m:t>
                                    </m:r>
                                  </m:e>
                                </m:d>
                              </m:e>
                            </m:func>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if</m:t>
                            </m:r>
                            <m:r>
                              <a:rPr lang="en-US" altLang="zh-CN" sz="1400" b="0" i="0" smtClean="0">
                                <a:latin typeface="Cambria Math" panose="02040503050406030204" pitchFamily="18" charset="0"/>
                              </a:rPr>
                              <m:t> </m:t>
                            </m:r>
                            <m:r>
                              <m:rPr>
                                <m:sty m:val="p"/>
                              </m:rPr>
                              <a:rPr lang="el-GR" altLang="zh-CN" sz="1400" b="0" i="1" smtClean="0">
                                <a:latin typeface="Cambria Math" panose="02040503050406030204" pitchFamily="18" charset="0"/>
                                <a:ea typeface="Cambria Math" panose="02040503050406030204" pitchFamily="18" charset="0"/>
                              </a:rPr>
                              <m:t>α</m:t>
                            </m:r>
                            <m:r>
                              <a:rPr lang="en-US" altLang="zh-CN" sz="1400" b="0" i="1" smtClean="0">
                                <a:latin typeface="Cambria Math" panose="02040503050406030204" pitchFamily="18" charset="0"/>
                                <a:ea typeface="Cambria Math" panose="02040503050406030204" pitchFamily="18" charset="0"/>
                              </a:rPr>
                              <m:t>=1                  </m:t>
                            </m:r>
                          </m:e>
                          <m:e>
                            <m:f>
                              <m:fPr>
                                <m:ctrlPr>
                                  <a:rPr lang="en-US" altLang="zh-CN" sz="1400" i="1" smtClean="0">
                                    <a:latin typeface="Cambria Math" panose="02040503050406030204" pitchFamily="18" charset="0"/>
                                  </a:rPr>
                                </m:ctrlPr>
                              </m:fPr>
                              <m:num>
                                <m:sSup>
                                  <m:sSupPr>
                                    <m:ctrlPr>
                                      <a:rPr lang="en-US" altLang="zh-CN" sz="1400" i="1" smtClean="0">
                                        <a:latin typeface="Cambria Math" panose="02040503050406030204" pitchFamily="18" charset="0"/>
                                      </a:rPr>
                                    </m:ctrlPr>
                                  </m:sSupPr>
                                  <m:e>
                                    <m:r>
                                      <a:rPr lang="en-US" altLang="zh-CN" sz="1400" b="0" i="1" smtClean="0">
                                        <a:latin typeface="Cambria Math" panose="02040503050406030204" pitchFamily="18" charset="0"/>
                                      </a:rPr>
                                      <m:t>𝑥</m:t>
                                    </m:r>
                                  </m:e>
                                  <m:sup>
                                    <m:r>
                                      <a:rPr lang="en-US" altLang="zh-CN" sz="1400" b="0" i="1" smtClean="0">
                                        <a:latin typeface="Cambria Math" panose="02040503050406030204" pitchFamily="18" charset="0"/>
                                      </a:rPr>
                                      <m:t>1−</m:t>
                                    </m:r>
                                    <m:r>
                                      <a:rPr lang="zh-CN" altLang="en-US" sz="1400" b="0" i="1" smtClean="0">
                                        <a:latin typeface="Cambria Math" panose="02040503050406030204" pitchFamily="18" charset="0"/>
                                      </a:rPr>
                                      <m:t>𝛼</m:t>
                                    </m:r>
                                  </m:sup>
                                </m:sSup>
                              </m:num>
                              <m:den>
                                <m:r>
                                  <a:rPr lang="en-US" altLang="zh-CN" sz="1400">
                                    <a:latin typeface="Cambria Math" panose="02040503050406030204" pitchFamily="18" charset="0"/>
                                  </a:rPr>
                                  <m:t>1−</m:t>
                                </m:r>
                                <m:r>
                                  <a:rPr lang="zh-CN" altLang="en-US" sz="1400">
                                    <a:latin typeface="Cambria Math" panose="02040503050406030204" pitchFamily="18" charset="0"/>
                                  </a:rPr>
                                  <m:t>𝛼</m:t>
                                </m:r>
                              </m:den>
                            </m:f>
                            <m:r>
                              <a:rPr lang="en-US" altLang="zh-CN" sz="1400" b="0" i="0" smtClean="0">
                                <a:latin typeface="Cambria Math" panose="02040503050406030204" pitchFamily="18" charset="0"/>
                              </a:rPr>
                              <m:t>,  </m:t>
                            </m:r>
                            <m:r>
                              <m:rPr>
                                <m:sty m:val="p"/>
                              </m:rPr>
                              <a:rPr lang="en-US" altLang="zh-CN" sz="1400" b="0" i="0" smtClean="0">
                                <a:latin typeface="Cambria Math" panose="02040503050406030204" pitchFamily="18" charset="0"/>
                              </a:rPr>
                              <m:t>if</m:t>
                            </m:r>
                            <m:r>
                              <a:rPr lang="en-US" altLang="zh-CN" sz="1400" b="0" i="0" smtClean="0">
                                <a:latin typeface="Cambria Math" panose="02040503050406030204" pitchFamily="18" charset="0"/>
                              </a:rPr>
                              <m:t> </m:t>
                            </m:r>
                            <m:r>
                              <m:rPr>
                                <m:sty m:val="p"/>
                              </m:rPr>
                              <a:rPr lang="el-GR" altLang="zh-CN" sz="1400" b="0" i="1" smtClean="0">
                                <a:latin typeface="Cambria Math" panose="02040503050406030204" pitchFamily="18" charset="0"/>
                                <a:ea typeface="Cambria Math" panose="02040503050406030204" pitchFamily="18" charset="0"/>
                              </a:rPr>
                              <m:t>α</m:t>
                            </m:r>
                            <m:r>
                              <a:rPr lang="el-GR" altLang="zh-CN" sz="1400" b="0" i="1" smtClean="0">
                                <a:latin typeface="Cambria Math" panose="02040503050406030204" pitchFamily="18" charset="0"/>
                                <a:ea typeface="Cambria Math" panose="02040503050406030204" pitchFamily="18" charset="0"/>
                              </a:rPr>
                              <m:t>∈[0,1)∪(1,∞)</m:t>
                            </m:r>
                          </m:e>
                        </m:eqArr>
                      </m:e>
                    </m:d>
                  </m:oMath>
                </a14:m>
                <a:r>
                  <a:rPr lang="en-US" altLang="zh-CN" sz="1400" dirty="0"/>
                  <a:t>. When </a:t>
                </a:r>
                <a:r>
                  <a:rPr lang="zh-CN" altLang="en-US" sz="1400" dirty="0"/>
                  <a:t>𝛼</a:t>
                </a:r>
                <a:r>
                  <a:rPr lang="en-US" altLang="zh-CN" sz="1400" dirty="0" smtClean="0"/>
                  <a:t>=0, optimizing this fairness </a:t>
                </a:r>
                <a:r>
                  <a:rPr lang="en-US" altLang="zh-CN" sz="1400" dirty="0"/>
                  <a:t>is equivalent to optimizing </a:t>
                </a:r>
                <a:r>
                  <a:rPr lang="en-US" altLang="zh-CN" sz="1400" dirty="0" smtClean="0"/>
                  <a:t>total throughput. </a:t>
                </a:r>
                <a:r>
                  <a:rPr lang="en-US" altLang="zh-CN" sz="1400" dirty="0"/>
                  <a:t>When </a:t>
                </a:r>
                <a14:m>
                  <m:oMath xmlns:m="http://schemas.openxmlformats.org/officeDocument/2006/math">
                    <m:r>
                      <a:rPr lang="zh-CN" altLang="en-US" sz="1400" i="1" smtClean="0">
                        <a:latin typeface="Cambria Math" panose="02040503050406030204" pitchFamily="18" charset="0"/>
                      </a:rPr>
                      <m:t>𝛼</m:t>
                    </m:r>
                    <m:r>
                      <a:rPr lang="en-US" altLang="zh-CN" sz="1400" b="0" i="1" smtClean="0">
                        <a:latin typeface="Cambria Math" panose="02040503050406030204" pitchFamily="18" charset="0"/>
                      </a:rPr>
                      <m:t>=1</m:t>
                    </m:r>
                  </m:oMath>
                </a14:m>
                <a:r>
                  <a:rPr lang="en-US" altLang="zh-CN" sz="1400" dirty="0" smtClean="0"/>
                  <a:t>, it </a:t>
                </a:r>
                <a:r>
                  <a:rPr lang="en-US" altLang="zh-CN" sz="1400" dirty="0"/>
                  <a:t>is equivalent</a:t>
                </a:r>
                <a:r>
                  <a:rPr lang="en-US" altLang="zh-CN" sz="1400" dirty="0" smtClean="0"/>
                  <a:t> to proportional fairness. When </a:t>
                </a:r>
                <a14:m>
                  <m:oMath xmlns:m="http://schemas.openxmlformats.org/officeDocument/2006/math">
                    <m:r>
                      <a:rPr lang="zh-CN" altLang="en-US" sz="1400" i="1" smtClean="0">
                        <a:latin typeface="Cambria Math" panose="02040503050406030204" pitchFamily="18" charset="0"/>
                      </a:rPr>
                      <m:t>𝛼</m:t>
                    </m:r>
                    <m:r>
                      <a:rPr lang="zh-CN" altLang="en-US" sz="1400" i="1" smtClean="0">
                        <a:latin typeface="Cambria Math" panose="02040503050406030204" pitchFamily="18" charset="0"/>
                      </a:rPr>
                      <m:t>→∞</m:t>
                    </m:r>
                  </m:oMath>
                </a14:m>
                <a:r>
                  <a:rPr lang="en-US" altLang="zh-CN" sz="1400" dirty="0" smtClean="0"/>
                  <a:t>, it </a:t>
                </a:r>
                <a:r>
                  <a:rPr lang="en-US" altLang="zh-CN" sz="1400" dirty="0"/>
                  <a:t>is equivalent</a:t>
                </a:r>
                <a:r>
                  <a:rPr lang="en-US" altLang="zh-CN" sz="1400" dirty="0" smtClean="0"/>
                  <a:t> to max-min fairness. </a:t>
                </a:r>
                <a:endParaRPr lang="en-US" altLang="zh-CN" sz="1400" dirty="0"/>
              </a:p>
              <a:p>
                <a:pPr lvl="1">
                  <a:buFont typeface="Arial" panose="020B0604020202020204" pitchFamily="34" charset="0"/>
                  <a:buChar char="•"/>
                </a:pPr>
                <a:r>
                  <a:rPr lang="en-US" altLang="zh-CN" sz="1400" b="1" dirty="0" smtClean="0"/>
                  <a:t>3GPP fairness [5]: </a:t>
                </a:r>
                <a:r>
                  <a:rPr lang="en-US" altLang="zh-CN" sz="1400" dirty="0" smtClean="0"/>
                  <a:t>It is </a:t>
                </a:r>
                <a:r>
                  <a:rPr lang="en-US" altLang="zh-CN" sz="1400" dirty="0"/>
                  <a:t>proposed for 5G </a:t>
                </a:r>
                <a:r>
                  <a:rPr lang="en-US" altLang="zh-CN" sz="1400" dirty="0" smtClean="0"/>
                  <a:t>NR-U </a:t>
                </a:r>
                <a:r>
                  <a:rPr lang="en-US" altLang="zh-CN" sz="1400" dirty="0"/>
                  <a:t>(New Radio Unlicensed) </a:t>
                </a:r>
                <a:r>
                  <a:rPr lang="en-US" altLang="zh-CN" sz="1400" dirty="0" smtClean="0"/>
                  <a:t>by 3GPP </a:t>
                </a:r>
                <a:r>
                  <a:rPr lang="en-US" altLang="zh-CN" sz="1400" dirty="0"/>
                  <a:t>in Release </a:t>
                </a:r>
                <a:r>
                  <a:rPr lang="en-US" altLang="zh-CN" sz="1400" dirty="0" smtClean="0"/>
                  <a:t>16. It </a:t>
                </a:r>
                <a:r>
                  <a:rPr lang="en-US" altLang="zh-CN" sz="1400" dirty="0"/>
                  <a:t>is defined as the ability that NR-U devices do not impact already deployed </a:t>
                </a:r>
                <a:r>
                  <a:rPr lang="en-US" altLang="zh-CN" sz="1400" dirty="0" smtClean="0"/>
                  <a:t>WLAN </a:t>
                </a:r>
                <a:r>
                  <a:rPr lang="en-US" altLang="zh-CN" sz="1400" dirty="0"/>
                  <a:t>services more than an additional </a:t>
                </a:r>
                <a:r>
                  <a:rPr lang="en-US" altLang="zh-CN" sz="1400" dirty="0" smtClean="0"/>
                  <a:t>WLAN would </a:t>
                </a:r>
                <a:r>
                  <a:rPr lang="en-US" altLang="zh-CN" sz="1400" dirty="0"/>
                  <a:t>do on the same </a:t>
                </a:r>
                <a:r>
                  <a:rPr lang="en-US" altLang="zh-CN" sz="1400" dirty="0" smtClean="0"/>
                  <a:t>carrier.</a:t>
                </a:r>
              </a:p>
              <a:p>
                <a:pPr lvl="1">
                  <a:buFont typeface="Arial" panose="020B0604020202020204" pitchFamily="34" charset="0"/>
                  <a:buChar char="•"/>
                </a:pPr>
                <a:r>
                  <a:rPr lang="en-US" altLang="zh-CN" sz="1400" b="1" dirty="0" smtClean="0"/>
                  <a:t>Throughput fairness [6]: </a:t>
                </a:r>
                <a:r>
                  <a:rPr lang="en-US" altLang="zh-CN" sz="1400" dirty="0" smtClean="0"/>
                  <a:t>It is defined as that the throughput </a:t>
                </a:r>
                <a:r>
                  <a:rPr lang="en-US" altLang="zh-CN" sz="1400" dirty="0"/>
                  <a:t>ratio between </a:t>
                </a:r>
                <a:r>
                  <a:rPr lang="en-US" altLang="zh-CN" sz="1400" dirty="0" smtClean="0"/>
                  <a:t>WLAN and coexisting network reaches </a:t>
                </a:r>
                <a:r>
                  <a:rPr lang="en-US" altLang="zh-CN" sz="1400" dirty="0"/>
                  <a:t>a target </a:t>
                </a:r>
                <a:r>
                  <a:rPr lang="en-US" altLang="zh-CN" sz="1400" dirty="0" smtClean="0"/>
                  <a:t>value.</a:t>
                </a: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663577" y="1988840"/>
                <a:ext cx="7770813" cy="4113213"/>
              </a:xfrm>
              <a:blipFill rotWithShape="0">
                <a:blip r:embed="rId2"/>
                <a:stretch>
                  <a:fillRect l="-314" t="-444"/>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smtClean="0"/>
              <a:t>Coexistence Discussion</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Tree>
    <p:extLst>
      <p:ext uri="{BB962C8B-B14F-4D97-AF65-F5344CB8AC3E}">
        <p14:creationId xmlns:p14="http://schemas.microsoft.com/office/powerpoint/2010/main" val="245087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Coexistence Performance</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mc:AlternateContent xmlns:mc="http://schemas.openxmlformats.org/markup-compatibility/2006" xmlns:a14="http://schemas.microsoft.com/office/drawing/2010/main">
        <mc:Choice Requires="a14">
          <p:sp>
            <p:nvSpPr>
              <p:cNvPr id="7" name="内容占位符 1"/>
              <p:cNvSpPr>
                <a:spLocks noGrp="1"/>
              </p:cNvSpPr>
              <p:nvPr>
                <p:ph idx="1"/>
              </p:nvPr>
            </p:nvSpPr>
            <p:spPr>
              <a:xfrm>
                <a:off x="611560" y="2002226"/>
                <a:ext cx="4966319" cy="4113213"/>
              </a:xfrm>
            </p:spPr>
            <p:txBody>
              <a:bodyPr/>
              <a:lstStyle/>
              <a:p>
                <a:pPr>
                  <a:buFont typeface="Arial" panose="020B0604020202020204" pitchFamily="34" charset="0"/>
                  <a:buChar char="•"/>
                </a:pPr>
                <a14:m>
                  <m:oMath xmlns:m="http://schemas.openxmlformats.org/officeDocument/2006/math">
                    <m:r>
                      <a:rPr lang="zh-CN" altLang="en-US" sz="1600" b="0" i="1">
                        <a:latin typeface="Cambria Math" panose="02040503050406030204" pitchFamily="18" charset="0"/>
                      </a:rPr>
                      <m:t>𝛼</m:t>
                    </m:r>
                  </m:oMath>
                </a14:m>
                <a:r>
                  <a:rPr lang="en-US" altLang="zh-CN" sz="1600" b="0" dirty="0"/>
                  <a:t>-fairness is </a:t>
                </a:r>
                <a:r>
                  <a:rPr lang="en-US" altLang="zh-CN" sz="1600" b="0" dirty="0" smtClean="0"/>
                  <a:t>used </a:t>
                </a:r>
                <a:r>
                  <a:rPr lang="en-US" altLang="zh-CN" sz="1600" b="0" dirty="0"/>
                  <a:t>as </a:t>
                </a:r>
                <a:r>
                  <a:rPr lang="en-US" altLang="zh-CN" sz="1600" b="0" dirty="0" smtClean="0"/>
                  <a:t>an optimization objective in [7]. </a:t>
                </a:r>
              </a:p>
              <a:p>
                <a:pPr>
                  <a:buFont typeface="Arial" panose="020B0604020202020204" pitchFamily="34" charset="0"/>
                  <a:buChar char="•"/>
                </a:pPr>
                <a:r>
                  <a:rPr lang="en-US" altLang="zh-CN" sz="1600" b="0" dirty="0" smtClean="0"/>
                  <a:t>The proposed </a:t>
                </a:r>
                <a:r>
                  <a:rPr lang="en-US" altLang="zh-CN" sz="1600" b="0" dirty="0"/>
                  <a:t>DRL-based channel access </a:t>
                </a:r>
                <a:r>
                  <a:rPr lang="en-US" altLang="zh-CN" sz="1600" b="0" dirty="0" smtClean="0"/>
                  <a:t>(CS-DLMA) </a:t>
                </a:r>
                <a:r>
                  <a:rPr lang="en-US" altLang="zh-CN" sz="1600" b="0" dirty="0"/>
                  <a:t>is </a:t>
                </a:r>
                <a:r>
                  <a:rPr lang="en-US" altLang="zh-CN" sz="1600" dirty="0" smtClean="0"/>
                  <a:t>able </a:t>
                </a:r>
                <a:r>
                  <a:rPr lang="en-US" altLang="zh-CN" sz="1600" dirty="0"/>
                  <a:t>to </a:t>
                </a:r>
                <a:r>
                  <a:rPr lang="en-US" altLang="zh-CN" sz="1600" dirty="0" smtClean="0"/>
                  <a:t>fairly</a:t>
                </a:r>
                <a:r>
                  <a:rPr lang="en-US" altLang="zh-CN" sz="1600" b="0" dirty="0" smtClean="0"/>
                  <a:t> coexist with Wi-Fi under different </a:t>
                </a:r>
                <a14:m>
                  <m:oMath xmlns:m="http://schemas.openxmlformats.org/officeDocument/2006/math">
                    <m:r>
                      <a:rPr lang="zh-CN" altLang="en-US" sz="1600" b="0" i="1">
                        <a:latin typeface="Cambria Math" panose="02040503050406030204" pitchFamily="18" charset="0"/>
                      </a:rPr>
                      <m:t>𝛼</m:t>
                    </m:r>
                  </m:oMath>
                </a14:m>
                <a:r>
                  <a:rPr lang="en-US" altLang="zh-CN" sz="1600" b="0" dirty="0" smtClean="0"/>
                  <a:t> values.</a:t>
                </a:r>
              </a:p>
              <a:p>
                <a:pPr>
                  <a:buFont typeface="Arial" panose="020B0604020202020204" pitchFamily="34" charset="0"/>
                  <a:buChar char="•"/>
                </a:pPr>
                <a:r>
                  <a:rPr lang="en-US" altLang="zh-CN" sz="1600" b="0" dirty="0" smtClean="0"/>
                  <a:t>The individual throughput of WLAN nodes and the overall network </a:t>
                </a:r>
                <a:r>
                  <a:rPr lang="en-US" altLang="zh-CN" sz="1600" b="0" dirty="0"/>
                  <a:t>throughput </a:t>
                </a:r>
                <a:r>
                  <a:rPr lang="en-US" altLang="zh-CN" sz="1600" b="0" dirty="0" smtClean="0"/>
                  <a:t>become better when introducing AI nodes. </a:t>
                </a:r>
                <a:endParaRPr lang="en-US" altLang="zh-CN" sz="1600" b="0" dirty="0"/>
              </a:p>
            </p:txBody>
          </p:sp>
        </mc:Choice>
        <mc:Fallback xmlns="">
          <p:sp>
            <p:nvSpPr>
              <p:cNvPr id="7" name="内容占位符 1"/>
              <p:cNvSpPr>
                <a:spLocks noGrp="1" noRot="1" noChangeAspect="1" noMove="1" noResize="1" noEditPoints="1" noAdjustHandles="1" noChangeArrowheads="1" noChangeShapeType="1" noTextEdit="1"/>
              </p:cNvSpPr>
              <p:nvPr>
                <p:ph idx="1"/>
              </p:nvPr>
            </p:nvSpPr>
            <p:spPr>
              <a:xfrm>
                <a:off x="611560" y="2002226"/>
                <a:ext cx="4966319" cy="4113213"/>
              </a:xfrm>
              <a:blipFill rotWithShape="0">
                <a:blip r:embed="rId2"/>
                <a:stretch>
                  <a:fillRect l="-491" t="-296" r="-1963"/>
                </a:stretch>
              </a:blipFill>
            </p:spPr>
            <p:txBody>
              <a:bodyPr/>
              <a:lstStyle/>
              <a:p>
                <a:r>
                  <a:rPr lang="zh-CN" altLang="en-US">
                    <a:noFill/>
                  </a:rPr>
                  <a:t> </a:t>
                </a:r>
              </a:p>
            </p:txBody>
          </p:sp>
        </mc:Fallback>
      </mc:AlternateContent>
      <p:pic>
        <p:nvPicPr>
          <p:cNvPr id="2" name="图片 1"/>
          <p:cNvPicPr>
            <a:picLocks noChangeAspect="1"/>
          </p:cNvPicPr>
          <p:nvPr/>
        </p:nvPicPr>
        <p:blipFill>
          <a:blip r:embed="rId3"/>
          <a:stretch>
            <a:fillRect/>
          </a:stretch>
        </p:blipFill>
        <p:spPr>
          <a:xfrm>
            <a:off x="216819" y="4228295"/>
            <a:ext cx="8784976" cy="1887144"/>
          </a:xfrm>
          <a:prstGeom prst="rect">
            <a:avLst/>
          </a:prstGeom>
        </p:spPr>
      </p:pic>
      <p:pic>
        <p:nvPicPr>
          <p:cNvPr id="8" name="图片 7"/>
          <p:cNvPicPr>
            <a:picLocks noChangeAspect="1"/>
          </p:cNvPicPr>
          <p:nvPr/>
        </p:nvPicPr>
        <p:blipFill>
          <a:blip r:embed="rId4"/>
          <a:stretch>
            <a:fillRect/>
          </a:stretch>
        </p:blipFill>
        <p:spPr>
          <a:xfrm>
            <a:off x="5652120" y="2020871"/>
            <a:ext cx="3220612" cy="1847448"/>
          </a:xfrm>
          <a:prstGeom prst="rect">
            <a:avLst/>
          </a:prstGeom>
        </p:spPr>
      </p:pic>
    </p:spTree>
    <p:extLst>
      <p:ext uri="{BB962C8B-B14F-4D97-AF65-F5344CB8AC3E}">
        <p14:creationId xmlns:p14="http://schemas.microsoft.com/office/powerpoint/2010/main" val="188846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1"/>
          <p:cNvSpPr>
            <a:spLocks noGrp="1"/>
          </p:cNvSpPr>
          <p:nvPr>
            <p:ph idx="1"/>
          </p:nvPr>
        </p:nvSpPr>
        <p:spPr>
          <a:xfrm>
            <a:off x="685801" y="1981201"/>
            <a:ext cx="7770813" cy="4113213"/>
          </a:xfrm>
        </p:spPr>
        <p:txBody>
          <a:bodyPr/>
          <a:lstStyle/>
          <a:p>
            <a:pPr>
              <a:buFont typeface="Arial" panose="020B0604020202020204" pitchFamily="34" charset="0"/>
              <a:buChar char="•"/>
            </a:pPr>
            <a:r>
              <a:rPr lang="en-US" altLang="zh-CN" sz="1600" b="0" dirty="0"/>
              <a:t>3GPP </a:t>
            </a:r>
            <a:r>
              <a:rPr lang="en-US" altLang="zh-CN" sz="1600" b="0" dirty="0" smtClean="0"/>
              <a:t>fairness </a:t>
            </a:r>
            <a:r>
              <a:rPr lang="en-US" altLang="zh-CN" sz="1600" b="0" dirty="0"/>
              <a:t>is </a:t>
            </a:r>
            <a:r>
              <a:rPr lang="en-US" altLang="zh-CN" sz="1600" b="0" dirty="0" smtClean="0"/>
              <a:t>adopted as a fairness metric in [8]. </a:t>
            </a:r>
          </a:p>
          <a:p>
            <a:pPr>
              <a:buFont typeface="Arial" panose="020B0604020202020204" pitchFamily="34" charset="0"/>
              <a:buChar char="•"/>
            </a:pPr>
            <a:r>
              <a:rPr lang="en-US" altLang="zh-CN" sz="1600" b="0" dirty="0" smtClean="0"/>
              <a:t>The proposed </a:t>
            </a:r>
            <a:r>
              <a:rPr lang="en-US" altLang="zh-CN" sz="1600" b="0" dirty="0"/>
              <a:t>DRL-based </a:t>
            </a:r>
            <a:r>
              <a:rPr lang="en-US" altLang="zh-CN" sz="1600" b="0" dirty="0" smtClean="0"/>
              <a:t>channel access (QLBT) is shown to be able to guarantee 3GPP fairness, i.e., the performance of the remaining WLAN nodes will not be degraded when some nodes in the network are replaced with AI nodes. </a:t>
            </a:r>
            <a:endParaRPr lang="en-US" altLang="zh-CN" sz="1600" b="0" dirty="0"/>
          </a:p>
          <a:p>
            <a:pPr>
              <a:buFont typeface="Arial" panose="020B0604020202020204" pitchFamily="34" charset="0"/>
              <a:buChar char="•"/>
            </a:pPr>
            <a:r>
              <a:rPr lang="en-US" altLang="zh-CN" sz="1600" b="0" dirty="0" smtClean="0"/>
              <a:t>Latency of legacy STAs </a:t>
            </a:r>
            <a:r>
              <a:rPr lang="en-US" altLang="zh-CN" sz="1600" b="0" dirty="0"/>
              <a:t>and overall </a:t>
            </a:r>
            <a:r>
              <a:rPr lang="en-US" altLang="zh-CN" sz="1600" b="0" dirty="0" smtClean="0"/>
              <a:t>network throughput are improved in coexistence scenarios.</a:t>
            </a:r>
          </a:p>
        </p:txBody>
      </p:sp>
      <p:sp>
        <p:nvSpPr>
          <p:cNvPr id="3" name="标题 2"/>
          <p:cNvSpPr>
            <a:spLocks noGrp="1"/>
          </p:cNvSpPr>
          <p:nvPr>
            <p:ph type="title"/>
          </p:nvPr>
        </p:nvSpPr>
        <p:spPr/>
        <p:txBody>
          <a:bodyPr/>
          <a:lstStyle/>
          <a:p>
            <a:r>
              <a:rPr lang="en-US" altLang="zh-CN" dirty="0" smtClean="0"/>
              <a:t>Coexistence Performance</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3724028"/>
            <a:ext cx="2458761" cy="24587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400" y="3720530"/>
            <a:ext cx="2458761" cy="2458761"/>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572" y="3717032"/>
            <a:ext cx="2458761" cy="245876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744" y="3720530"/>
            <a:ext cx="2458761" cy="2458761"/>
          </a:xfrm>
          <a:prstGeom prst="rect">
            <a:avLst/>
          </a:prstGeom>
        </p:spPr>
      </p:pic>
    </p:spTree>
    <p:extLst>
      <p:ext uri="{BB962C8B-B14F-4D97-AF65-F5344CB8AC3E}">
        <p14:creationId xmlns:p14="http://schemas.microsoft.com/office/powerpoint/2010/main" val="699558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Coexistence Performance</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8</a:t>
            </a:fld>
            <a:endParaRPr lang="en-GB"/>
          </a:p>
        </p:txBody>
      </p:sp>
      <p:sp>
        <p:nvSpPr>
          <p:cNvPr id="7" name="内容占位符 1"/>
          <p:cNvSpPr>
            <a:spLocks noGrp="1"/>
          </p:cNvSpPr>
          <p:nvPr>
            <p:ph idx="1"/>
          </p:nvPr>
        </p:nvSpPr>
        <p:spPr>
          <a:xfrm>
            <a:off x="685801" y="1981201"/>
            <a:ext cx="7770813" cy="4113213"/>
          </a:xfrm>
        </p:spPr>
        <p:txBody>
          <a:bodyPr/>
          <a:lstStyle/>
          <a:p>
            <a:pPr>
              <a:buFont typeface="Arial" panose="020B0604020202020204" pitchFamily="34" charset="0"/>
              <a:buChar char="•"/>
            </a:pPr>
            <a:r>
              <a:rPr lang="en-US" altLang="zh-CN" sz="1600" b="0" dirty="0" smtClean="0"/>
              <a:t>Our initial study shows that DRL-based channel access scheme is feasible to coexist with WLAN at any throughput ratio.</a:t>
            </a:r>
            <a:endParaRPr lang="en-US" altLang="zh-CN" sz="1600" b="0" dirty="0"/>
          </a:p>
          <a:p>
            <a:pPr>
              <a:buFont typeface="Arial" panose="020B0604020202020204" pitchFamily="34" charset="0"/>
              <a:buChar char="•"/>
            </a:pPr>
            <a:endParaRPr lang="en-US" altLang="zh-CN" sz="1600" dirty="0" smtClean="0"/>
          </a:p>
        </p:txBody>
      </p:sp>
      <p:pic>
        <p:nvPicPr>
          <p:cNvPr id="8" name="图片 7"/>
          <p:cNvPicPr>
            <a:picLocks noChangeAspect="1"/>
          </p:cNvPicPr>
          <p:nvPr/>
        </p:nvPicPr>
        <p:blipFill>
          <a:blip r:embed="rId2"/>
          <a:stretch>
            <a:fillRect/>
          </a:stretch>
        </p:blipFill>
        <p:spPr>
          <a:xfrm>
            <a:off x="323528" y="2862875"/>
            <a:ext cx="2783985" cy="2798373"/>
          </a:xfrm>
          <a:prstGeom prst="rect">
            <a:avLst/>
          </a:prstGeom>
        </p:spPr>
      </p:pic>
      <p:pic>
        <p:nvPicPr>
          <p:cNvPr id="9" name="图片 8"/>
          <p:cNvPicPr>
            <a:picLocks noChangeAspect="1"/>
          </p:cNvPicPr>
          <p:nvPr/>
        </p:nvPicPr>
        <p:blipFill>
          <a:blip r:embed="rId3"/>
          <a:stretch>
            <a:fillRect/>
          </a:stretch>
        </p:blipFill>
        <p:spPr>
          <a:xfrm>
            <a:off x="3237497" y="2862876"/>
            <a:ext cx="2762404" cy="2748016"/>
          </a:xfrm>
          <a:prstGeom prst="rect">
            <a:avLst/>
          </a:prstGeom>
        </p:spPr>
      </p:pic>
      <p:pic>
        <p:nvPicPr>
          <p:cNvPr id="10" name="图片 9"/>
          <p:cNvPicPr>
            <a:picLocks noChangeAspect="1"/>
          </p:cNvPicPr>
          <p:nvPr/>
        </p:nvPicPr>
        <p:blipFill>
          <a:blip r:embed="rId4"/>
          <a:stretch>
            <a:fillRect/>
          </a:stretch>
        </p:blipFill>
        <p:spPr>
          <a:xfrm>
            <a:off x="6129423" y="2862875"/>
            <a:ext cx="2776791" cy="2733629"/>
          </a:xfrm>
          <a:prstGeom prst="rect">
            <a:avLst/>
          </a:prstGeom>
        </p:spPr>
      </p:pic>
      <p:sp>
        <p:nvSpPr>
          <p:cNvPr id="2" name="文本框 1"/>
          <p:cNvSpPr txBox="1"/>
          <p:nvPr/>
        </p:nvSpPr>
        <p:spPr>
          <a:xfrm>
            <a:off x="1147755" y="5777083"/>
            <a:ext cx="1425806" cy="338554"/>
          </a:xfrm>
          <a:prstGeom prst="rect">
            <a:avLst/>
          </a:prstGeom>
          <a:noFill/>
        </p:spPr>
        <p:txBody>
          <a:bodyPr wrap="square" rtlCol="0">
            <a:spAutoFit/>
          </a:bodyPr>
          <a:lstStyle/>
          <a:p>
            <a:r>
              <a:rPr lang="en-US" altLang="zh-CN" sz="1600" dirty="0" smtClean="0">
                <a:solidFill>
                  <a:schemeClr val="tx1"/>
                </a:solidFill>
              </a:rPr>
              <a:t>DRL &gt; WLAN</a:t>
            </a:r>
            <a:endParaRPr lang="zh-CN" altLang="en-US" sz="1600" dirty="0">
              <a:solidFill>
                <a:schemeClr val="tx1"/>
              </a:solidFill>
            </a:endParaRPr>
          </a:p>
        </p:txBody>
      </p:sp>
      <p:sp>
        <p:nvSpPr>
          <p:cNvPr id="11" name="文本框 10"/>
          <p:cNvSpPr txBox="1"/>
          <p:nvPr/>
        </p:nvSpPr>
        <p:spPr>
          <a:xfrm>
            <a:off x="4139952" y="5755860"/>
            <a:ext cx="1440160" cy="338554"/>
          </a:xfrm>
          <a:prstGeom prst="rect">
            <a:avLst/>
          </a:prstGeom>
          <a:noFill/>
        </p:spPr>
        <p:txBody>
          <a:bodyPr wrap="square" rtlCol="0">
            <a:spAutoFit/>
          </a:bodyPr>
          <a:lstStyle/>
          <a:p>
            <a:r>
              <a:rPr lang="en-US" altLang="zh-CN" sz="1600" dirty="0">
                <a:solidFill>
                  <a:schemeClr val="tx1"/>
                </a:solidFill>
              </a:rPr>
              <a:t>DRL </a:t>
            </a:r>
            <a:r>
              <a:rPr lang="en-US" altLang="zh-CN" sz="1600" dirty="0" smtClean="0">
                <a:solidFill>
                  <a:schemeClr val="tx1"/>
                </a:solidFill>
              </a:rPr>
              <a:t>= WLAN</a:t>
            </a:r>
            <a:endParaRPr lang="zh-CN" altLang="en-US" sz="1600" dirty="0">
              <a:solidFill>
                <a:schemeClr val="tx1"/>
              </a:solidFill>
            </a:endParaRPr>
          </a:p>
        </p:txBody>
      </p:sp>
      <p:sp>
        <p:nvSpPr>
          <p:cNvPr id="13" name="文本框 12"/>
          <p:cNvSpPr txBox="1"/>
          <p:nvPr/>
        </p:nvSpPr>
        <p:spPr>
          <a:xfrm>
            <a:off x="6957989" y="5755860"/>
            <a:ext cx="1440160" cy="338554"/>
          </a:xfrm>
          <a:prstGeom prst="rect">
            <a:avLst/>
          </a:prstGeom>
          <a:noFill/>
        </p:spPr>
        <p:txBody>
          <a:bodyPr wrap="square" rtlCol="0">
            <a:spAutoFit/>
          </a:bodyPr>
          <a:lstStyle/>
          <a:p>
            <a:r>
              <a:rPr lang="en-US" altLang="zh-CN" sz="1600" dirty="0">
                <a:solidFill>
                  <a:schemeClr val="tx1"/>
                </a:solidFill>
              </a:rPr>
              <a:t>DRL </a:t>
            </a:r>
            <a:r>
              <a:rPr lang="en-US" altLang="zh-CN" sz="1600" dirty="0" smtClean="0">
                <a:solidFill>
                  <a:schemeClr val="tx1"/>
                </a:solidFill>
              </a:rPr>
              <a:t>&lt; WLAN</a:t>
            </a:r>
            <a:endParaRPr lang="zh-CN" altLang="en-US" sz="1600" dirty="0">
              <a:solidFill>
                <a:schemeClr val="tx1"/>
              </a:solidFill>
            </a:endParaRPr>
          </a:p>
        </p:txBody>
      </p:sp>
    </p:spTree>
    <p:extLst>
      <p:ext uri="{BB962C8B-B14F-4D97-AF65-F5344CB8AC3E}">
        <p14:creationId xmlns:p14="http://schemas.microsoft.com/office/powerpoint/2010/main" val="3009944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Model Update Frequency</a:t>
            </a:r>
            <a:endParaRPr lang="zh-CN" altLang="en-US" dirty="0"/>
          </a:p>
        </p:txBody>
      </p:sp>
      <p:sp>
        <p:nvSpPr>
          <p:cNvPr id="4" name="日期占位符 3"/>
          <p:cNvSpPr>
            <a:spLocks noGrp="1"/>
          </p:cNvSpPr>
          <p:nvPr>
            <p:ph type="dt" idx="10"/>
          </p:nvPr>
        </p:nvSpPr>
        <p:spPr/>
        <p:txBody>
          <a:bodyPr/>
          <a:lstStyle/>
          <a:p>
            <a:r>
              <a:rPr lang="en-US" altLang="zh-CN" smtClean="0"/>
              <a:t>Nov 2022</a:t>
            </a:r>
            <a:endParaRPr lang="en-GB" dirty="0"/>
          </a:p>
        </p:txBody>
      </p:sp>
      <p:sp>
        <p:nvSpPr>
          <p:cNvPr id="5" name="页脚占位符 4"/>
          <p:cNvSpPr>
            <a:spLocks noGrp="1"/>
          </p:cNvSpPr>
          <p:nvPr>
            <p:ph type="ftr" idx="11"/>
          </p:nvPr>
        </p:nvSpPr>
        <p:spPr/>
        <p:txBody>
          <a:bodyPr/>
          <a:lstStyle/>
          <a:p>
            <a:r>
              <a:rPr lang="en-GB" smtClean="0"/>
              <a:t>Huawei</a:t>
            </a:r>
            <a:endParaRPr lang="en-GB" dirty="0"/>
          </a:p>
        </p:txBody>
      </p:sp>
      <p:sp>
        <p:nvSpPr>
          <p:cNvPr id="6" name="灯片编号占位符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sp>
        <p:nvSpPr>
          <p:cNvPr id="8" name="内容占位符 1"/>
          <p:cNvSpPr>
            <a:spLocks noGrp="1"/>
          </p:cNvSpPr>
          <p:nvPr>
            <p:ph idx="1"/>
          </p:nvPr>
        </p:nvSpPr>
        <p:spPr>
          <a:xfrm>
            <a:off x="681038" y="1851981"/>
            <a:ext cx="7856537" cy="2585131"/>
          </a:xfrm>
        </p:spPr>
        <p:txBody>
          <a:bodyPr/>
          <a:lstStyle/>
          <a:p>
            <a:pPr>
              <a:buFont typeface="Arial" panose="020B0604020202020204" pitchFamily="34" charset="0"/>
              <a:buChar char="•"/>
            </a:pPr>
            <a:r>
              <a:rPr lang="en-US" altLang="zh-CN" sz="1600" b="0" dirty="0" smtClean="0">
                <a:solidFill>
                  <a:schemeClr val="tx1"/>
                </a:solidFill>
              </a:rPr>
              <a:t>NN model may need to be trained and </a:t>
            </a:r>
            <a:r>
              <a:rPr lang="en-US" altLang="zh-CN" sz="1600" b="0" dirty="0">
                <a:solidFill>
                  <a:schemeClr val="tx1"/>
                </a:solidFill>
              </a:rPr>
              <a:t>updated frequently in </a:t>
            </a:r>
            <a:r>
              <a:rPr lang="en-US" altLang="zh-CN" sz="1600" b="0" dirty="0" smtClean="0">
                <a:solidFill>
                  <a:schemeClr val="tx1"/>
                </a:solidFill>
              </a:rPr>
              <a:t>dynamic environment. Our study provides possible solutions to this problem [</a:t>
            </a:r>
            <a:r>
              <a:rPr lang="en-US" altLang="zh-CN" sz="1600" b="0" dirty="0">
                <a:solidFill>
                  <a:schemeClr val="tx1"/>
                </a:solidFill>
              </a:rPr>
              <a:t>8</a:t>
            </a:r>
            <a:r>
              <a:rPr lang="en-US" altLang="zh-CN" sz="1600" b="0" dirty="0" smtClean="0">
                <a:solidFill>
                  <a:schemeClr val="tx1"/>
                </a:solidFill>
              </a:rPr>
              <a:t>].</a:t>
            </a:r>
          </a:p>
          <a:p>
            <a:pPr>
              <a:buFont typeface="Arial" panose="020B0604020202020204" pitchFamily="34" charset="0"/>
              <a:buChar char="•"/>
            </a:pPr>
            <a:r>
              <a:rPr lang="en-US" altLang="zh-CN" sz="1600" b="0" dirty="0" smtClean="0">
                <a:solidFill>
                  <a:schemeClr val="tx1"/>
                </a:solidFill>
              </a:rPr>
              <a:t>Dynamic network size and dynamic traffic load are considered.</a:t>
            </a:r>
          </a:p>
          <a:p>
            <a:pPr>
              <a:buFont typeface="Arial" panose="020B0604020202020204" pitchFamily="34" charset="0"/>
              <a:buChar char="•"/>
            </a:pPr>
            <a:r>
              <a:rPr lang="en-US" altLang="zh-CN" sz="1600" b="0" dirty="0" smtClean="0">
                <a:solidFill>
                  <a:schemeClr val="tx1"/>
                </a:solidFill>
              </a:rPr>
              <a:t>When the number of associated station changes, switching to a pre-stored NN model helps the proposed DRL-based channel access maintain good performance without any training.</a:t>
            </a:r>
          </a:p>
          <a:p>
            <a:pPr>
              <a:buFont typeface="Arial" panose="020B0604020202020204" pitchFamily="34" charset="0"/>
              <a:buChar char="•"/>
            </a:pPr>
            <a:r>
              <a:rPr lang="en-US" altLang="zh-CN" sz="1600" b="0" dirty="0" smtClean="0">
                <a:solidFill>
                  <a:schemeClr val="tx1"/>
                </a:solidFill>
              </a:rPr>
              <a:t>When the traffic load changes, the proposed method can still have good performance without any model update.</a:t>
            </a:r>
          </a:p>
        </p:txBody>
      </p:sp>
      <p:pic>
        <p:nvPicPr>
          <p:cNvPr id="10" name="图片 9"/>
          <p:cNvPicPr>
            <a:picLocks noChangeAspect="1"/>
          </p:cNvPicPr>
          <p:nvPr/>
        </p:nvPicPr>
        <p:blipFill>
          <a:blip r:embed="rId2"/>
          <a:stretch>
            <a:fillRect/>
          </a:stretch>
        </p:blipFill>
        <p:spPr>
          <a:xfrm>
            <a:off x="338055" y="4149080"/>
            <a:ext cx="4118605" cy="2218247"/>
          </a:xfrm>
          <a:prstGeom prst="rect">
            <a:avLst/>
          </a:prstGeom>
        </p:spPr>
      </p:pic>
      <p:pic>
        <p:nvPicPr>
          <p:cNvPr id="9" name="图片 8"/>
          <p:cNvPicPr>
            <a:picLocks noChangeAspect="1"/>
          </p:cNvPicPr>
          <p:nvPr/>
        </p:nvPicPr>
        <p:blipFill>
          <a:blip r:embed="rId3"/>
          <a:stretch>
            <a:fillRect/>
          </a:stretch>
        </p:blipFill>
        <p:spPr>
          <a:xfrm>
            <a:off x="4571207" y="4169947"/>
            <a:ext cx="4165488" cy="2223254"/>
          </a:xfrm>
          <a:prstGeom prst="rect">
            <a:avLst/>
          </a:prstGeom>
        </p:spPr>
      </p:pic>
    </p:spTree>
    <p:extLst>
      <p:ext uri="{BB962C8B-B14F-4D97-AF65-F5344CB8AC3E}">
        <p14:creationId xmlns:p14="http://schemas.microsoft.com/office/powerpoint/2010/main" val="278383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22984</TotalTime>
  <Words>1180</Words>
  <Application>Microsoft Office PowerPoint</Application>
  <PresentationFormat>全屏显示(4:3)</PresentationFormat>
  <Paragraphs>154</Paragraphs>
  <Slides>12</Slides>
  <Notes>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2" baseType="lpstr">
      <vt:lpstr>Arial Unicode MS</vt:lpstr>
      <vt:lpstr>MS Gothic</vt:lpstr>
      <vt:lpstr>宋体</vt:lpstr>
      <vt:lpstr>微软雅黑</vt:lpstr>
      <vt:lpstr>Arial</vt:lpstr>
      <vt:lpstr>Cambria Math</vt:lpstr>
      <vt:lpstr>Times New Roman</vt:lpstr>
      <vt:lpstr>Wingdings</vt:lpstr>
      <vt:lpstr>Office 主题</vt:lpstr>
      <vt:lpstr>Document</vt:lpstr>
      <vt:lpstr>Follow-up on DRL-based Channel Access  </vt:lpstr>
      <vt:lpstr>Abstract</vt:lpstr>
      <vt:lpstr>Summary of Questions on [1]</vt:lpstr>
      <vt:lpstr>RTS/CTS Discussion</vt:lpstr>
      <vt:lpstr>Coexistence Discussion</vt:lpstr>
      <vt:lpstr>Coexistence Performance</vt:lpstr>
      <vt:lpstr>Coexistence Performance</vt:lpstr>
      <vt:lpstr>Coexistence Performance</vt:lpstr>
      <vt:lpstr>Model Update Frequency</vt:lpstr>
      <vt:lpstr>Model Update Overhead</vt:lpstr>
      <vt:lpstr>Summary</vt:lpstr>
      <vt:lpstr>References</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shutongxin</dc:creator>
  <cp:lastModifiedBy>guoziyang</cp:lastModifiedBy>
  <cp:revision>577</cp:revision>
  <cp:lastPrinted>1601-01-01T00:00:00Z</cp:lastPrinted>
  <dcterms:created xsi:type="dcterms:W3CDTF">2022-08-01T03:20:41Z</dcterms:created>
  <dcterms:modified xsi:type="dcterms:W3CDTF">2022-11-14T01:20:52Z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(3)+yVf+HzD9YRmFNIlgx5Ypz9u8rux0ayO7bDPjpxzzPinXoNuYeTYu4p4buuLnJuLDuWchjXS
6RvR824DaOWbUTwV8WI+cw4/fXmjl/Ad2vTNtJmW/EDI0wMZdlSUDX+JSuUFmpQQ0AKoNvG9
AF7yKzVnnfJKZeTmuUQFvsD136TIXkF3BaD5MlRl39V3Qn5xUZh0EG6b6RiJXlYMkXlz4ibT
9kcZXhZVJHDVNp6JNh</vt:lpwstr>
  </property>
  <property fmtid="{D5CDD505-2E9C-101B-9397-08002B2CF9AE}" pid="3" name="_2015_ms_pID_7253431">
    <vt:lpwstr>TdCvEwZ2yuffZWhpWqvGyciwh5vnFtKp94g/hKttIOmeLSrmSguSjA
3So9al+4naHjL2COCQmwRjUdfdmTEKVCruUBkhyFCZn2AZIv6ntY32Q4WunBY9qjFLKKcXJa
e51krsZhvXtBtUOfEF87WufU/pVM5DOZ+4Zu2QkmLIP1A0aJdl/JKbnqt9foz3gEh02oufLt
swQS37YEiPYfu79Ic6wtHswe3JXnF0/LHxdZ</vt:lpwstr>
  </property>
  <property fmtid="{D5CDD505-2E9C-101B-9397-08002B2CF9AE}" pid="4" name="_2015_ms_pID_7253432">
    <vt:lpwstr>wryIuhIVzw92oiOxnUFDinM=</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1668387766</vt:lpwstr>
  </property>
</Properties>
</file>