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3" r:id="rId8"/>
    <p:sldId id="265" r:id="rId9"/>
    <p:sldId id="264" r:id="rId1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7973" autoAdjust="0"/>
    <p:restoredTop sz="94660"/>
  </p:normalViewPr>
  <p:slideViewPr>
    <p:cSldViewPr>
      <p:cViewPr varScale="1">
        <p:scale>
          <a:sx n="82" d="100"/>
          <a:sy n="82" d="100"/>
        </p:scale>
        <p:origin x="154" y="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76" d="100"/>
          <a:sy n="76" d="100"/>
        </p:scale>
        <p:origin x="3516" y="7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11/3/2022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477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D310956-CE0F-4B68-9CE0-7A7604BB42D7}" type="slidenum">
              <a:rPr lang="en-US"/>
              <a:pPr/>
              <a:t>5</a:t>
            </a:fld>
            <a:endParaRPr lang="en-US"/>
          </a:p>
        </p:txBody>
      </p:sp>
      <p:sp>
        <p:nvSpPr>
          <p:cNvPr id="16385"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1655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AAB5CE2-8DD9-4D73-A363-75B54562E72E}" type="slidenum">
              <a:rPr lang="en-US"/>
              <a:pPr/>
              <a:t>6</a:t>
            </a:fld>
            <a:endParaRPr lang="en-US"/>
          </a:p>
        </p:txBody>
      </p:sp>
      <p:sp>
        <p:nvSpPr>
          <p:cNvPr id="1740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741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7616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3726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a:t>November 2022</a:t>
            </a:r>
            <a:endParaRPr lang="en-GB"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Date Placeholder 4"/>
          <p:cNvSpPr>
            <a:spLocks noGrp="1"/>
          </p:cNvSpPr>
          <p:nvPr>
            <p:ph type="dt" idx="10"/>
          </p:nvPr>
        </p:nvSpPr>
        <p:spPr/>
        <p:txBody>
          <a:bodyPr/>
          <a:lstStyle>
            <a:lvl1pPr>
              <a:defRPr/>
            </a:lvl1pPr>
          </a:lstStyle>
          <a:p>
            <a:r>
              <a:rPr lang="en-US" altLang="zh-CN" dirty="0"/>
              <a:t>November 2022</a:t>
            </a:r>
            <a:endParaRPr lang="en-GB" altLang="zh-CN" dirty="0"/>
          </a:p>
        </p:txBody>
      </p:sp>
      <p:sp>
        <p:nvSpPr>
          <p:cNvPr id="6" name="Footer Placeholder 5"/>
          <p:cNvSpPr>
            <a:spLocks noGrp="1"/>
          </p:cNvSpPr>
          <p:nvPr>
            <p:ph type="ftr" idx="11"/>
          </p:nvPr>
        </p:nvSpPr>
        <p:spPr/>
        <p:txBody>
          <a:bodyPr/>
          <a:lstStyle>
            <a:lvl1pPr>
              <a:defRPr/>
            </a:lvl1pPr>
          </a:lstStyle>
          <a:p>
            <a:r>
              <a:rPr lang="en-GB"/>
              <a:t>John Doe, Some Company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Date Placeholder 6"/>
          <p:cNvSpPr>
            <a:spLocks noGrp="1"/>
          </p:cNvSpPr>
          <p:nvPr>
            <p:ph type="dt" idx="10"/>
          </p:nvPr>
        </p:nvSpPr>
        <p:spPr/>
        <p:txBody>
          <a:bodyPr/>
          <a:lstStyle>
            <a:lvl1pPr>
              <a:defRPr/>
            </a:lvl1pPr>
          </a:lstStyle>
          <a:p>
            <a:r>
              <a:rPr lang="en-US" altLang="zh-CN" dirty="0"/>
              <a:t>November 2022</a:t>
            </a:r>
            <a:endParaRPr lang="en-GB" altLang="zh-CN"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ltLang="zh-CN" dirty="0"/>
              <a:t>November 2022</a:t>
            </a:r>
            <a:endParaRPr lang="en-GB" altLang="zh-CN" dirty="0"/>
          </a:p>
        </p:txBody>
      </p:sp>
      <p:sp>
        <p:nvSpPr>
          <p:cNvPr id="4" name="Footer Placeholder 3"/>
          <p:cNvSpPr>
            <a:spLocks noGrp="1"/>
          </p:cNvSpPr>
          <p:nvPr>
            <p:ph type="ftr" idx="11"/>
          </p:nvPr>
        </p:nvSpPr>
        <p:spPr/>
        <p:txBody>
          <a:bodyPr/>
          <a:lstStyle>
            <a:lvl1pPr>
              <a:defRPr/>
            </a:lvl1pPr>
          </a:lstStyle>
          <a:p>
            <a:r>
              <a:rPr lang="en-GB"/>
              <a:t>John Doe, Some Company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dirty="0"/>
              <a:t>November 2022</a:t>
            </a:r>
            <a:endParaRPr lang="en-GB" altLang="zh-CN" dirty="0"/>
          </a:p>
        </p:txBody>
      </p:sp>
      <p:sp>
        <p:nvSpPr>
          <p:cNvPr id="3" name="Footer Placeholder 2"/>
          <p:cNvSpPr>
            <a:spLocks noGrp="1"/>
          </p:cNvSpPr>
          <p:nvPr>
            <p:ph type="ftr" idx="11"/>
          </p:nvPr>
        </p:nvSpPr>
        <p:spPr/>
        <p:txBody>
          <a:bodyPr/>
          <a:lstStyle>
            <a:lvl1pPr>
              <a:defRPr/>
            </a:lvl1pPr>
          </a:lstStyle>
          <a:p>
            <a:r>
              <a:rPr lang="en-GB"/>
              <a:t>John Doe, Some Company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2022</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802.11-22/1874r0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dirty="0"/>
              <a:t>November 2022</a:t>
            </a:r>
            <a:endParaRPr lang="en-GB" altLang="zh-CN" dirty="0"/>
          </a:p>
        </p:txBody>
      </p:sp>
      <p:sp>
        <p:nvSpPr>
          <p:cNvPr id="7" name="Footer Placeholder 4"/>
          <p:cNvSpPr>
            <a:spLocks noGrp="1"/>
          </p:cNvSpPr>
          <p:nvPr>
            <p:ph type="ftr" idx="14"/>
          </p:nvPr>
        </p:nvSpPr>
        <p:spPr>
          <a:xfrm>
            <a:off x="5500694" y="6475413"/>
            <a:ext cx="3041644" cy="180975"/>
          </a:xfrm>
        </p:spPr>
        <p:txBody>
          <a:bodyPr/>
          <a:lstStyle/>
          <a:p>
            <a:r>
              <a:rPr lang="en-GB" dirty="0" err="1"/>
              <a:t>Xiaokun</a:t>
            </a:r>
            <a:r>
              <a:rPr lang="en-GB" dirty="0"/>
              <a:t> Hu, </a:t>
            </a:r>
            <a:r>
              <a:rPr lang="en-GB" dirty="0" err="1"/>
              <a:t>Ruijie</a:t>
            </a:r>
            <a:r>
              <a:rPr lang="en-GB" dirty="0"/>
              <a:t> Networks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dirty="0">
                <a:latin typeface="Times New Roman" panose="02020603050405020304" pitchFamily="18" charset="0"/>
                <a:cs typeface="Times New Roman" panose="02020603050405020304" pitchFamily="18" charset="0"/>
              </a:rPr>
              <a:t>Roaming handoff time reduction  to improve user experience</a:t>
            </a:r>
            <a:endParaRPr lang="en-GB" dirty="0"/>
          </a:p>
        </p:txBody>
      </p:sp>
      <p:sp>
        <p:nvSpPr>
          <p:cNvPr id="3074" name="Rectangle 2"/>
          <p:cNvSpPr>
            <a:spLocks noGrp="1" noChangeArrowheads="1"/>
          </p:cNvSpPr>
          <p:nvPr>
            <p:ph type="body" idx="1"/>
          </p:nvPr>
        </p:nvSpPr>
        <p:spPr>
          <a:xfrm>
            <a:off x="539552" y="226155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2022-xx-xx</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128792167"/>
              </p:ext>
            </p:extLst>
          </p:nvPr>
        </p:nvGraphicFramePr>
        <p:xfrm>
          <a:off x="787400" y="3364195"/>
          <a:ext cx="8172450" cy="2724150"/>
        </p:xfrm>
        <a:graphic>
          <a:graphicData uri="http://schemas.openxmlformats.org/presentationml/2006/ole">
            <mc:AlternateContent xmlns:mc="http://schemas.openxmlformats.org/markup-compatibility/2006">
              <mc:Choice xmlns:v="urn:schemas-microsoft-com:vml" Requires="v">
                <p:oleObj name="Document" r:id="rId3" imgW="8283177" imgH="2767608" progId="Word.Document.8">
                  <p:embed/>
                </p:oleObj>
              </mc:Choice>
              <mc:Fallback>
                <p:oleObj name="Document" r:id="rId3" imgW="8283177" imgH="2767608" progId="Word.Document.8">
                  <p:embed/>
                  <p:pic>
                    <p:nvPicPr>
                      <p:cNvPr id="0" name="Picture 3"/>
                      <p:cNvPicPr>
                        <a:picLocks noChangeAspect="1" noChangeArrowheads="1"/>
                      </p:cNvPicPr>
                      <p:nvPr/>
                    </p:nvPicPr>
                    <p:blipFill>
                      <a:blip r:embed="rId4"/>
                      <a:srcRect/>
                      <a:stretch>
                        <a:fillRect/>
                      </a:stretch>
                    </p:blipFill>
                    <p:spPr bwMode="auto">
                      <a:xfrm>
                        <a:off x="787400" y="3364195"/>
                        <a:ext cx="8172450" cy="2724150"/>
                      </a:xfrm>
                      <a:prstGeom prst="rect">
                        <a:avLst/>
                      </a:prstGeom>
                      <a:noFill/>
                    </p:spPr>
                  </p:pic>
                </p:oleObj>
              </mc:Fallback>
            </mc:AlternateContent>
          </a:graphicData>
        </a:graphic>
      </p:graphicFrame>
      <p:sp>
        <p:nvSpPr>
          <p:cNvPr id="3076" name="Rectangle 4"/>
          <p:cNvSpPr>
            <a:spLocks noChangeArrowheads="1"/>
          </p:cNvSpPr>
          <p:nvPr/>
        </p:nvSpPr>
        <p:spPr bwMode="auto">
          <a:xfrm>
            <a:off x="1036083" y="289128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5500694" y="6475413"/>
            <a:ext cx="3041644"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9" name="Content Placeholder 2">
            <a:extLst>
              <a:ext uri="{FF2B5EF4-FFF2-40B4-BE49-F238E27FC236}">
                <a16:creationId xmlns:a16="http://schemas.microsoft.com/office/drawing/2014/main" id="{66F859E5-5BC7-4B84-AA88-A51F6D8E76C0}"/>
              </a:ext>
            </a:extLst>
          </p:cNvPr>
          <p:cNvSpPr txBox="1">
            <a:spLocks/>
          </p:cNvSpPr>
          <p:nvPr/>
        </p:nvSpPr>
        <p:spPr>
          <a:xfrm>
            <a:off x="914400" y="1981200"/>
            <a:ext cx="7906072" cy="3248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Observation</a:t>
            </a: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Some suggestions</a:t>
            </a:r>
            <a:endParaRPr lang="en-US" b="1"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Conclusion</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000760" y="6475413"/>
            <a:ext cx="2541578" cy="168297"/>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2" name="Rectangle 2"/>
          <p:cNvSpPr>
            <a:spLocks noGrp="1" noChangeArrowheads="1"/>
          </p:cNvSpPr>
          <p:nvPr>
            <p:ph type="body" idx="1"/>
          </p:nvPr>
        </p:nvSpPr>
        <p:spPr>
          <a:xfrm>
            <a:off x="685800" y="1981200"/>
            <a:ext cx="7772400" cy="4305320"/>
          </a:xfrm>
          <a:ln/>
        </p:spPr>
        <p:txBody>
          <a:bodyPr/>
          <a:lstStyle/>
          <a:p>
            <a:pPr marL="285750" indent="-285750">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With the rise of mobile working, video and voice conferencing are widely used. </a:t>
            </a:r>
          </a:p>
          <a:p>
            <a:pPr marL="285750" indent="-285750">
              <a:buFont typeface="Arial" panose="020B0604020202020204" pitchFamily="34" charset="0"/>
              <a:buChar char="•"/>
            </a:pPr>
            <a:endParaRPr lang="en-US" altLang="zh-CN" sz="1800"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IEEE 802.11k/v/r greatly reduce the detection and authentication time of </a:t>
            </a:r>
            <a:r>
              <a:rPr lang="en-US" altLang="zh-CN" sz="1800" b="0" dirty="0" err="1">
                <a:latin typeface="Times New Roman" panose="02020603050405020304" pitchFamily="18" charset="0"/>
                <a:cs typeface="Times New Roman" panose="02020603050405020304" pitchFamily="18" charset="0"/>
              </a:rPr>
              <a:t>WiFi</a:t>
            </a:r>
            <a:r>
              <a:rPr lang="en-US" altLang="zh-CN" sz="1800" b="0" dirty="0">
                <a:latin typeface="Times New Roman" panose="02020603050405020304" pitchFamily="18" charset="0"/>
                <a:cs typeface="Times New Roman" panose="02020603050405020304" pitchFamily="18" charset="0"/>
              </a:rPr>
              <a:t> roaming; IEEE 802.11e QoS reduces the transmission latency of audio and video packets. However, up to now, the actual </a:t>
            </a:r>
            <a:r>
              <a:rPr lang="en-US" altLang="zh-CN" sz="1800" b="0" dirty="0" err="1">
                <a:latin typeface="Times New Roman" panose="02020603050405020304" pitchFamily="18" charset="0"/>
                <a:cs typeface="Times New Roman" panose="02020603050405020304" pitchFamily="18" charset="0"/>
              </a:rPr>
              <a:t>WiFi</a:t>
            </a:r>
            <a:r>
              <a:rPr lang="en-US" altLang="zh-CN" sz="1800" b="0" dirty="0">
                <a:latin typeface="Times New Roman" panose="02020603050405020304" pitchFamily="18" charset="0"/>
                <a:cs typeface="Times New Roman" panose="02020603050405020304" pitchFamily="18" charset="0"/>
              </a:rPr>
              <a:t> roaming handoff process still makes users feel video and call interruptions.</a:t>
            </a:r>
          </a:p>
          <a:p>
            <a:endParaRPr lang="en-US" altLang="zh-CN" sz="1800"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Although these interruptions of application layer are closely related to cache, codec, traffic prediction algorithm; on the other hand, if Wi-Fi can further reduce the service interruption time of roaming handoff or provide a relatively reliable prediction of interruption time, it is believed that the user-level experience will be greatly improved.</a:t>
            </a:r>
          </a:p>
        </p:txBody>
      </p:sp>
      <p:sp>
        <p:nvSpPr>
          <p:cNvPr id="3" name="标题 2">
            <a:extLst>
              <a:ext uri="{FF2B5EF4-FFF2-40B4-BE49-F238E27FC236}">
                <a16:creationId xmlns:a16="http://schemas.microsoft.com/office/drawing/2014/main" id="{185D4C2F-7FA5-4D83-B591-91CBBD8630FC}"/>
              </a:ext>
            </a:extLst>
          </p:cNvPr>
          <p:cNvSpPr>
            <a:spLocks noGrp="1"/>
          </p:cNvSpPr>
          <p:nvPr>
            <p:ph type="title"/>
          </p:nvPr>
        </p:nvSpPr>
        <p:spPr/>
        <p:txBody>
          <a:bodyPr/>
          <a:lstStyle/>
          <a:p>
            <a:r>
              <a:rPr lang="en-US" altLang="zh-CN" sz="3200" b="1" dirty="0">
                <a:latin typeface="Times New Roman" panose="02020603050405020304" pitchFamily="18" charset="0"/>
                <a:cs typeface="Times New Roman" panose="02020603050405020304" pitchFamily="18" charset="0"/>
              </a:rPr>
              <a:t>Introduction</a:t>
            </a:r>
            <a:endParaRPr lang="zh-CN"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372200" y="6475413"/>
            <a:ext cx="2170138" cy="193947"/>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685800"/>
            <a:ext cx="7772400" cy="1066800"/>
          </a:xfrm>
          <a:ln/>
        </p:spPr>
        <p:txBody>
          <a:bodyPr/>
          <a:lstStyle/>
          <a:p>
            <a:r>
              <a:rPr lang="en-US" altLang="zh-CN" sz="3200" b="1" dirty="0">
                <a:latin typeface="Times New Roman" panose="02020603050405020304" pitchFamily="18" charset="0"/>
                <a:cs typeface="Times New Roman" panose="02020603050405020304" pitchFamily="18" charset="0"/>
              </a:rPr>
              <a:t>Introduction</a:t>
            </a:r>
          </a:p>
        </p:txBody>
      </p:sp>
      <p:sp>
        <p:nvSpPr>
          <p:cNvPr id="9" name="矩形 8">
            <a:extLst>
              <a:ext uri="{FF2B5EF4-FFF2-40B4-BE49-F238E27FC236}">
                <a16:creationId xmlns:a16="http://schemas.microsoft.com/office/drawing/2014/main" id="{E34A0021-3FA4-4B6A-8D85-2E5075F107F7}"/>
              </a:ext>
            </a:extLst>
          </p:cNvPr>
          <p:cNvSpPr/>
          <p:nvPr/>
        </p:nvSpPr>
        <p:spPr>
          <a:xfrm>
            <a:off x="179512" y="5208288"/>
            <a:ext cx="4165476" cy="738664"/>
          </a:xfrm>
          <a:prstGeom prst="rect">
            <a:avLst/>
          </a:prstGeom>
        </p:spPr>
        <p:txBody>
          <a:bodyPr wrap="square">
            <a:spAutoFit/>
          </a:bodyPr>
          <a:lstStyle/>
          <a:p>
            <a:pPr algn="l"/>
            <a:r>
              <a:rPr lang="en-US" altLang="zh-CN" sz="1400" b="0" i="0" dirty="0">
                <a:solidFill>
                  <a:srgbClr val="101214"/>
                </a:solidFill>
                <a:effectLst/>
                <a:latin typeface="Times New Roman" panose="02020603050405020304" pitchFamily="18" charset="0"/>
                <a:cs typeface="Times New Roman" panose="02020603050405020304" pitchFamily="18" charset="0"/>
              </a:rPr>
              <a:t>The Wi-Fi </a:t>
            </a:r>
            <a:r>
              <a:rPr lang="en-US" altLang="zh-CN" sz="1400" dirty="0">
                <a:solidFill>
                  <a:srgbClr val="101214"/>
                </a:solidFill>
                <a:latin typeface="Times New Roman" panose="02020603050405020304" pitchFamily="18" charset="0"/>
                <a:cs typeface="Times New Roman" panose="02020603050405020304" pitchFamily="18" charset="0"/>
              </a:rPr>
              <a:t>A</a:t>
            </a:r>
            <a:r>
              <a:rPr lang="en-US" altLang="zh-CN" sz="1400" b="0" i="0" dirty="0">
                <a:solidFill>
                  <a:srgbClr val="101214"/>
                </a:solidFill>
                <a:effectLst/>
                <a:latin typeface="Times New Roman" panose="02020603050405020304" pitchFamily="18" charset="0"/>
                <a:cs typeface="Times New Roman" panose="02020603050405020304" pitchFamily="18" charset="0"/>
              </a:rPr>
              <a:t>lliance provides “Voice-Enterprise” certification, aimed at voice over Wi-Fi application. </a:t>
            </a:r>
            <a:r>
              <a:rPr lang="en-US" altLang="zh-CN" sz="1400" dirty="0">
                <a:solidFill>
                  <a:srgbClr val="101214"/>
                </a:solidFill>
                <a:latin typeface="Times New Roman" panose="02020603050405020304" pitchFamily="18" charset="0"/>
                <a:cs typeface="Times New Roman" panose="02020603050405020304" pitchFamily="18" charset="0"/>
              </a:rPr>
              <a:t>The Latency threshold is </a:t>
            </a:r>
            <a:r>
              <a:rPr lang="en-US" altLang="zh-CN" sz="1400" b="1" dirty="0">
                <a:solidFill>
                  <a:srgbClr val="FF0000"/>
                </a:solidFill>
                <a:latin typeface="Times New Roman" panose="02020603050405020304" pitchFamily="18" charset="0"/>
                <a:cs typeface="Times New Roman" panose="02020603050405020304" pitchFamily="18" charset="0"/>
              </a:rPr>
              <a:t>below 50 </a:t>
            </a:r>
            <a:r>
              <a:rPr lang="en-US" altLang="zh-CN" sz="1400" b="1" dirty="0" err="1">
                <a:solidFill>
                  <a:srgbClr val="FF0000"/>
                </a:solidFill>
                <a:latin typeface="Times New Roman" panose="02020603050405020304" pitchFamily="18" charset="0"/>
                <a:cs typeface="Times New Roman" panose="02020603050405020304" pitchFamily="18" charset="0"/>
              </a:rPr>
              <a:t>ms.</a:t>
            </a:r>
            <a:endParaRPr lang="en-US" altLang="zh-CN" sz="1400" b="1" i="0" dirty="0">
              <a:solidFill>
                <a:srgbClr val="FF0000"/>
              </a:solidFill>
              <a:effectLst/>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ECA62B84-E362-463C-B94B-309E75625CE1}"/>
              </a:ext>
            </a:extLst>
          </p:cNvPr>
          <p:cNvPicPr>
            <a:picLocks noChangeAspect="1"/>
          </p:cNvPicPr>
          <p:nvPr/>
        </p:nvPicPr>
        <p:blipFill rotWithShape="1">
          <a:blip r:embed="rId3"/>
          <a:srcRect t="6631" r="1511"/>
          <a:stretch/>
        </p:blipFill>
        <p:spPr>
          <a:xfrm>
            <a:off x="129484" y="3414638"/>
            <a:ext cx="4146488" cy="1706796"/>
          </a:xfrm>
          <a:prstGeom prst="rect">
            <a:avLst/>
          </a:prstGeom>
        </p:spPr>
      </p:pic>
      <p:pic>
        <p:nvPicPr>
          <p:cNvPr id="11" name="图片 10">
            <a:extLst>
              <a:ext uri="{FF2B5EF4-FFF2-40B4-BE49-F238E27FC236}">
                <a16:creationId xmlns:a16="http://schemas.microsoft.com/office/drawing/2014/main" id="{60F6B9C4-6957-49DD-9E53-258950441D21}"/>
              </a:ext>
            </a:extLst>
          </p:cNvPr>
          <p:cNvPicPr>
            <a:picLocks noChangeAspect="1"/>
          </p:cNvPicPr>
          <p:nvPr/>
        </p:nvPicPr>
        <p:blipFill>
          <a:blip r:embed="rId4"/>
          <a:stretch>
            <a:fillRect/>
          </a:stretch>
        </p:blipFill>
        <p:spPr>
          <a:xfrm>
            <a:off x="323891" y="1602228"/>
            <a:ext cx="3757675" cy="1757002"/>
          </a:xfrm>
          <a:prstGeom prst="rect">
            <a:avLst/>
          </a:prstGeom>
        </p:spPr>
      </p:pic>
      <p:sp>
        <p:nvSpPr>
          <p:cNvPr id="12" name="文本框 11">
            <a:extLst>
              <a:ext uri="{FF2B5EF4-FFF2-40B4-BE49-F238E27FC236}">
                <a16:creationId xmlns:a16="http://schemas.microsoft.com/office/drawing/2014/main" id="{AFF13605-35F3-4CE5-BD47-8D62B02986CB}"/>
              </a:ext>
            </a:extLst>
          </p:cNvPr>
          <p:cNvSpPr txBox="1"/>
          <p:nvPr/>
        </p:nvSpPr>
        <p:spPr>
          <a:xfrm>
            <a:off x="5026699" y="3607850"/>
            <a:ext cx="3890693" cy="1384995"/>
          </a:xfrm>
          <a:prstGeom prst="rect">
            <a:avLst/>
          </a:prstGeom>
          <a:noFill/>
        </p:spPr>
        <p:txBody>
          <a:bodyPr wrap="square">
            <a:spAutoFit/>
          </a:bodyPr>
          <a:lstStyle/>
          <a:p>
            <a:r>
              <a:rPr lang="en-US" altLang="zh-CN" sz="1400" b="0" i="0" dirty="0">
                <a:solidFill>
                  <a:srgbClr val="000000"/>
                </a:solidFill>
                <a:effectLst/>
                <a:latin typeface="Times New Roman" panose="02020603050405020304" pitchFamily="18" charset="0"/>
                <a:cs typeface="Times New Roman" panose="02020603050405020304" pitchFamily="18" charset="0"/>
              </a:rPr>
              <a:t>The latency requirement for the overall end-to-end chain in VR is commonly targeted at </a:t>
            </a:r>
            <a:r>
              <a:rPr lang="en-US" altLang="zh-CN" sz="1400" b="1" i="0" dirty="0">
                <a:solidFill>
                  <a:srgbClr val="FF0000"/>
                </a:solidFill>
                <a:effectLst/>
                <a:latin typeface="Times New Roman" panose="02020603050405020304" pitchFamily="18" charset="0"/>
                <a:cs typeface="Times New Roman" panose="02020603050405020304" pitchFamily="18" charset="0"/>
              </a:rPr>
              <a:t>20 </a:t>
            </a:r>
            <a:r>
              <a:rPr lang="en-US" altLang="zh-CN" sz="1400" b="1" i="0" dirty="0" err="1">
                <a:solidFill>
                  <a:srgbClr val="FF0000"/>
                </a:solidFill>
                <a:effectLst/>
                <a:latin typeface="Times New Roman" panose="02020603050405020304" pitchFamily="18" charset="0"/>
                <a:cs typeface="Times New Roman" panose="02020603050405020304" pitchFamily="18" charset="0"/>
              </a:rPr>
              <a:t>ms</a:t>
            </a:r>
            <a:r>
              <a:rPr lang="en-US" altLang="zh-CN" sz="1400" b="1" i="0" dirty="0">
                <a:solidFill>
                  <a:srgbClr val="FF0000"/>
                </a:solidFill>
                <a:effectLst/>
                <a:latin typeface="Times New Roman" panose="02020603050405020304" pitchFamily="18" charset="0"/>
                <a:cs typeface="Times New Roman" panose="02020603050405020304" pitchFamily="18" charset="0"/>
              </a:rPr>
              <a:t> </a:t>
            </a:r>
            <a:r>
              <a:rPr lang="en-US" altLang="zh-CN" sz="1400" b="0" i="0" dirty="0">
                <a:solidFill>
                  <a:srgbClr val="000000"/>
                </a:solidFill>
                <a:effectLst/>
                <a:latin typeface="Times New Roman" panose="02020603050405020304" pitchFamily="18" charset="0"/>
                <a:cs typeface="Times New Roman" panose="02020603050405020304" pitchFamily="18" charset="0"/>
              </a:rPr>
              <a:t>However, in AR the requirement is even stricter. Some sources identify the limit for a perfect AR experience at </a:t>
            </a:r>
            <a:r>
              <a:rPr lang="en-US" altLang="zh-CN" sz="1400" b="1" i="0" dirty="0">
                <a:solidFill>
                  <a:srgbClr val="FF0000"/>
                </a:solidFill>
                <a:effectLst/>
                <a:latin typeface="Times New Roman" panose="02020603050405020304" pitchFamily="18" charset="0"/>
                <a:cs typeface="Times New Roman" panose="02020603050405020304" pitchFamily="18" charset="0"/>
              </a:rPr>
              <a:t>5 </a:t>
            </a:r>
            <a:r>
              <a:rPr lang="en-US" altLang="zh-CN" sz="1400" b="1" i="0" dirty="0" err="1">
                <a:solidFill>
                  <a:srgbClr val="FF0000"/>
                </a:solidFill>
                <a:effectLst/>
                <a:latin typeface="Times New Roman" panose="02020603050405020304" pitchFamily="18" charset="0"/>
                <a:cs typeface="Times New Roman" panose="02020603050405020304" pitchFamily="18" charset="0"/>
              </a:rPr>
              <a:t>ms</a:t>
            </a:r>
            <a:r>
              <a:rPr lang="en-US" altLang="zh-CN" sz="1400" dirty="0">
                <a:solidFill>
                  <a:srgbClr val="000000"/>
                </a:solidFill>
                <a:latin typeface="Times New Roman" panose="02020603050405020304" pitchFamily="18" charset="0"/>
                <a:cs typeface="Times New Roman" panose="02020603050405020304" pitchFamily="18" charset="0"/>
              </a:rPr>
              <a:t>--------《 Cloud AR/VR Whitepaper》</a:t>
            </a:r>
            <a:endParaRPr lang="zh-CN" altLang="en-US" sz="1400" dirty="0">
              <a:solidFill>
                <a:srgbClr val="000000"/>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A83C205D-CAB2-4025-922E-C79E1339875C}"/>
              </a:ext>
            </a:extLst>
          </p:cNvPr>
          <p:cNvPicPr>
            <a:picLocks noChangeAspect="1"/>
          </p:cNvPicPr>
          <p:nvPr/>
        </p:nvPicPr>
        <p:blipFill rotWithShape="1">
          <a:blip r:embed="rId5"/>
          <a:srcRect r="239" b="24616"/>
          <a:stretch/>
        </p:blipFill>
        <p:spPr>
          <a:xfrm>
            <a:off x="5062436" y="1752600"/>
            <a:ext cx="3595423" cy="147267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444208" y="6475413"/>
            <a:ext cx="2098130" cy="121939"/>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640FCA93-0460-4BB8-89C2-809FD46B8F3F}" type="slidenum">
              <a:rPr lang="en-GB"/>
              <a:pPr/>
              <a:t>5</a:t>
            </a:fld>
            <a:endParaRPr lang="en-GB"/>
          </a:p>
        </p:txBody>
      </p:sp>
      <p:sp>
        <p:nvSpPr>
          <p:cNvPr id="7169"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b="1" dirty="0">
                <a:latin typeface="Times New Roman" panose="02020603050405020304" pitchFamily="18" charset="0"/>
                <a:cs typeface="Times New Roman" panose="02020603050405020304" pitchFamily="18" charset="0"/>
              </a:rPr>
              <a:t>Observations</a:t>
            </a:r>
            <a:endParaRPr lang="en-GB" dirty="0"/>
          </a:p>
        </p:txBody>
      </p:sp>
      <p:sp>
        <p:nvSpPr>
          <p:cNvPr id="10" name="矩形 9">
            <a:extLst>
              <a:ext uri="{FF2B5EF4-FFF2-40B4-BE49-F238E27FC236}">
                <a16:creationId xmlns:a16="http://schemas.microsoft.com/office/drawing/2014/main" id="{3B48DDEF-C8AF-451E-B121-BD358EC0CFA2}"/>
              </a:ext>
            </a:extLst>
          </p:cNvPr>
          <p:cNvSpPr/>
          <p:nvPr/>
        </p:nvSpPr>
        <p:spPr>
          <a:xfrm>
            <a:off x="827584" y="4598860"/>
            <a:ext cx="7603500" cy="984885"/>
          </a:xfrm>
          <a:prstGeom prst="rect">
            <a:avLst/>
          </a:prstGeom>
        </p:spPr>
        <p:txBody>
          <a:bodyPr wrap="square">
            <a:spAutoFit/>
          </a:bodyPr>
          <a:lstStyle/>
          <a:p>
            <a:r>
              <a:rPr lang="en-US" altLang="zh-CN" sz="1600" b="1" dirty="0">
                <a:solidFill>
                  <a:schemeClr val="tx1"/>
                </a:solidFill>
                <a:latin typeface="Times New Roman" panose="02020603050405020304" pitchFamily="18" charset="0"/>
                <a:cs typeface="Times New Roman" panose="02020603050405020304" pitchFamily="18" charset="0"/>
              </a:rPr>
              <a:t>L2 layer roaming  test</a:t>
            </a:r>
          </a:p>
          <a:p>
            <a:endParaRPr lang="en-US" altLang="zh-CN" sz="1400" dirty="0">
              <a:solidFill>
                <a:schemeClr val="tx1"/>
              </a:solidFill>
              <a:latin typeface="Times New Roman" panose="02020603050405020304" pitchFamily="18" charset="0"/>
              <a:cs typeface="Times New Roman" panose="02020603050405020304" pitchFamily="18" charset="0"/>
            </a:endParaRPr>
          </a:p>
          <a:p>
            <a:r>
              <a:rPr lang="en-US" altLang="zh-CN" sz="1400" dirty="0">
                <a:solidFill>
                  <a:schemeClr val="tx1"/>
                </a:solidFill>
                <a:latin typeface="Times New Roman" panose="02020603050405020304" pitchFamily="18" charset="0"/>
                <a:cs typeface="Times New Roman" panose="02020603050405020304" pitchFamily="18" charset="0"/>
              </a:rPr>
              <a:t>The test is performed in the roaming handoff system in the shield box. The actual service interruption time during roaming is tested by sending data packets at an interval of 10ms.</a:t>
            </a:r>
          </a:p>
        </p:txBody>
      </p:sp>
      <p:pic>
        <p:nvPicPr>
          <p:cNvPr id="11" name="图片 10">
            <a:extLst>
              <a:ext uri="{FF2B5EF4-FFF2-40B4-BE49-F238E27FC236}">
                <a16:creationId xmlns:a16="http://schemas.microsoft.com/office/drawing/2014/main" id="{631C9AEA-CCA5-4256-A1BC-C3D38FCB28E9}"/>
              </a:ext>
            </a:extLst>
          </p:cNvPr>
          <p:cNvPicPr/>
          <p:nvPr/>
        </p:nvPicPr>
        <p:blipFill>
          <a:blip r:embed="rId3" cstate="screen"/>
          <a:srcRect/>
          <a:stretch>
            <a:fillRect/>
          </a:stretch>
        </p:blipFill>
        <p:spPr>
          <a:xfrm>
            <a:off x="827584" y="1469826"/>
            <a:ext cx="2520280" cy="2877842"/>
          </a:xfrm>
          <a:prstGeom prst="rect">
            <a:avLst/>
          </a:prstGeom>
          <a:ln>
            <a:noFill/>
          </a:ln>
        </p:spPr>
      </p:pic>
      <p:pic>
        <p:nvPicPr>
          <p:cNvPr id="12" name="图片 11">
            <a:extLst>
              <a:ext uri="{FF2B5EF4-FFF2-40B4-BE49-F238E27FC236}">
                <a16:creationId xmlns:a16="http://schemas.microsoft.com/office/drawing/2014/main" id="{4F0148B2-9F80-4A8F-A5CA-096DB381A6D3}"/>
              </a:ext>
            </a:extLst>
          </p:cNvPr>
          <p:cNvPicPr>
            <a:picLocks noChangeAspect="1"/>
          </p:cNvPicPr>
          <p:nvPr/>
        </p:nvPicPr>
        <p:blipFill>
          <a:blip r:embed="rId4"/>
          <a:stretch>
            <a:fillRect/>
          </a:stretch>
        </p:blipFill>
        <p:spPr>
          <a:xfrm>
            <a:off x="3967563" y="1752600"/>
            <a:ext cx="3870937" cy="237895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072198" y="6475413"/>
            <a:ext cx="2470140"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376AAD83-5B70-4C1C-AF28-E722C9F0524D}" type="slidenum">
              <a:rPr lang="en-GB"/>
              <a:pPr/>
              <a:t>6</a:t>
            </a:fld>
            <a:endParaRPr lang="en-GB"/>
          </a:p>
        </p:txBody>
      </p:sp>
      <p:sp>
        <p:nvSpPr>
          <p:cNvPr id="8193" name="Rectangle 1"/>
          <p:cNvSpPr>
            <a:spLocks noGrp="1" noChangeArrowheads="1"/>
          </p:cNvSpPr>
          <p:nvPr>
            <p:ph type="title"/>
          </p:nvPr>
        </p:nvSpPr>
        <p:spPr>
          <a:xfrm>
            <a:off x="685800" y="685800"/>
            <a:ext cx="7772400" cy="62381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dirty="0">
                <a:latin typeface="Times New Roman" panose="02020603050405020304" pitchFamily="18" charset="0"/>
                <a:cs typeface="Times New Roman" panose="02020603050405020304" pitchFamily="18" charset="0"/>
              </a:rPr>
              <a:t>Observations</a:t>
            </a:r>
            <a:endParaRPr lang="en-GB" dirty="0"/>
          </a:p>
        </p:txBody>
      </p:sp>
      <p:graphicFrame>
        <p:nvGraphicFramePr>
          <p:cNvPr id="9" name="表格 8">
            <a:extLst>
              <a:ext uri="{FF2B5EF4-FFF2-40B4-BE49-F238E27FC236}">
                <a16:creationId xmlns:a16="http://schemas.microsoft.com/office/drawing/2014/main" id="{76C16F77-EC83-496F-80F7-572DB2BD11AC}"/>
              </a:ext>
            </a:extLst>
          </p:cNvPr>
          <p:cNvGraphicFramePr>
            <a:graphicFrameLocks noGrp="1"/>
          </p:cNvGraphicFramePr>
          <p:nvPr>
            <p:extLst>
              <p:ext uri="{D42A27DB-BD31-4B8C-83A1-F6EECF244321}">
                <p14:modId xmlns:p14="http://schemas.microsoft.com/office/powerpoint/2010/main" val="3603874699"/>
              </p:ext>
            </p:extLst>
          </p:nvPr>
        </p:nvGraphicFramePr>
        <p:xfrm>
          <a:off x="4211960" y="1365196"/>
          <a:ext cx="4608512" cy="4836538"/>
        </p:xfrm>
        <a:graphic>
          <a:graphicData uri="http://schemas.openxmlformats.org/drawingml/2006/table">
            <a:tbl>
              <a:tblPr>
                <a:tableStyleId>{5940675A-B579-460E-94D1-54222C63F5DA}</a:tableStyleId>
              </a:tblPr>
              <a:tblGrid>
                <a:gridCol w="440424">
                  <a:extLst>
                    <a:ext uri="{9D8B030D-6E8A-4147-A177-3AD203B41FA5}">
                      <a16:colId xmlns:a16="http://schemas.microsoft.com/office/drawing/2014/main" val="2231876398"/>
                    </a:ext>
                  </a:extLst>
                </a:gridCol>
                <a:gridCol w="435072">
                  <a:extLst>
                    <a:ext uri="{9D8B030D-6E8A-4147-A177-3AD203B41FA5}">
                      <a16:colId xmlns:a16="http://schemas.microsoft.com/office/drawing/2014/main" val="2375909636"/>
                    </a:ext>
                  </a:extLst>
                </a:gridCol>
                <a:gridCol w="2307919">
                  <a:extLst>
                    <a:ext uri="{9D8B030D-6E8A-4147-A177-3AD203B41FA5}">
                      <a16:colId xmlns:a16="http://schemas.microsoft.com/office/drawing/2014/main" val="1105679244"/>
                    </a:ext>
                  </a:extLst>
                </a:gridCol>
                <a:gridCol w="618836">
                  <a:extLst>
                    <a:ext uri="{9D8B030D-6E8A-4147-A177-3AD203B41FA5}">
                      <a16:colId xmlns:a16="http://schemas.microsoft.com/office/drawing/2014/main" val="430998558"/>
                    </a:ext>
                  </a:extLst>
                </a:gridCol>
                <a:gridCol w="390739">
                  <a:extLst>
                    <a:ext uri="{9D8B030D-6E8A-4147-A177-3AD203B41FA5}">
                      <a16:colId xmlns:a16="http://schemas.microsoft.com/office/drawing/2014/main" val="3575076224"/>
                    </a:ext>
                  </a:extLst>
                </a:gridCol>
                <a:gridCol w="415522">
                  <a:extLst>
                    <a:ext uri="{9D8B030D-6E8A-4147-A177-3AD203B41FA5}">
                      <a16:colId xmlns:a16="http://schemas.microsoft.com/office/drawing/2014/main" val="3577295345"/>
                    </a:ext>
                  </a:extLst>
                </a:gridCol>
              </a:tblGrid>
              <a:tr h="707095">
                <a:tc>
                  <a:txBody>
                    <a:bodyPr/>
                    <a:lstStyle/>
                    <a:p>
                      <a:pPr algn="ctr" rtl="0" fontAlgn="ctr"/>
                      <a:r>
                        <a:rPr lang="en-US" altLang="zh-CN" sz="1000" b="1" u="none" strike="noStrike" dirty="0">
                          <a:effectLst/>
                          <a:latin typeface="Times New Roman" panose="02020603050405020304" pitchFamily="18" charset="0"/>
                          <a:cs typeface="Times New Roman" panose="02020603050405020304" pitchFamily="18" charset="0"/>
                        </a:rPr>
                        <a:t>Stage</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u="none" strike="noStrike" dirty="0">
                          <a:effectLst/>
                          <a:latin typeface="Times New Roman" panose="02020603050405020304" pitchFamily="18" charset="0"/>
                          <a:cs typeface="Times New Roman" panose="02020603050405020304" pitchFamily="18" charset="0"/>
                        </a:rPr>
                        <a:t>Time Phasing</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Stage description</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kern="1200" dirty="0">
                          <a:solidFill>
                            <a:schemeClr val="tx1"/>
                          </a:solidFill>
                          <a:effectLst/>
                          <a:latin typeface="Times New Roman" panose="02020603050405020304" pitchFamily="18" charset="0"/>
                          <a:ea typeface="+mn-ea"/>
                          <a:cs typeface="Times New Roman" panose="02020603050405020304" pitchFamily="18" charset="0"/>
                        </a:rPr>
                        <a:t>Average time consumption</a:t>
                      </a:r>
                      <a:r>
                        <a:rPr lang="en-US" altLang="zh-CN" sz="1000" b="1"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i</a:t>
                      </a: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n each stage</a:t>
                      </a:r>
                    </a:p>
                    <a:p>
                      <a:pPr algn="ctr" rtl="0" fontAlgn="ct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Unit: </a:t>
                      </a:r>
                      <a:r>
                        <a:rPr lang="en-US" altLang="zh-CN" sz="1000" b="1"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ms</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kern="1200" dirty="0">
                          <a:solidFill>
                            <a:schemeClr val="tx1"/>
                          </a:solidFill>
                          <a:effectLst/>
                          <a:latin typeface="Times New Roman" panose="02020603050405020304" pitchFamily="18" charset="0"/>
                          <a:ea typeface="+mn-ea"/>
                          <a:cs typeface="Times New Roman" panose="02020603050405020304" pitchFamily="18" charset="0"/>
                        </a:rPr>
                        <a:t>Time consuming in stages</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Unit: </a:t>
                      </a:r>
                      <a:r>
                        <a:rPr lang="en-US" altLang="zh-CN" sz="1000" b="1"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ms</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u="none" strike="noStrike" dirty="0">
                          <a:effectLst/>
                          <a:latin typeface="Times New Roman" panose="02020603050405020304" pitchFamily="18" charset="0"/>
                          <a:cs typeface="Times New Roman" panose="02020603050405020304" pitchFamily="18" charset="0"/>
                        </a:rPr>
                        <a:t>Dominant role</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1818879696"/>
                  </a:ext>
                </a:extLst>
              </a:tr>
              <a:tr h="427138">
                <a:tc rowSpan="5">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Pre-</a:t>
                      </a:r>
                      <a:r>
                        <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T0-T1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dirty="0">
                          <a:effectLst/>
                          <a:latin typeface="Times New Roman" panose="02020603050405020304" pitchFamily="18" charset="0"/>
                          <a:cs typeface="Times New Roman" panose="02020603050405020304" pitchFamily="18" charset="0"/>
                        </a:rPr>
                        <a:t> </a:t>
                      </a:r>
                      <a:r>
                        <a:rPr lang="en-US" altLang="zh-CN" sz="1000" u="none" strike="noStrike" dirty="0">
                          <a:effectLst/>
                          <a:latin typeface="Times New Roman" panose="02020603050405020304" pitchFamily="18" charset="0"/>
                          <a:cs typeface="Times New Roman" panose="02020603050405020304" pitchFamily="18" charset="0"/>
                        </a:rPr>
                        <a:t>meet roaming</a:t>
                      </a:r>
                      <a:r>
                        <a:rPr lang="en-US" altLang="zh-CN" sz="1000" u="none" strike="noStrike" baseline="0" dirty="0">
                          <a:effectLst/>
                          <a:latin typeface="Times New Roman" panose="02020603050405020304" pitchFamily="18" charset="0"/>
                          <a:cs typeface="Times New Roman" panose="02020603050405020304" pitchFamily="18" charset="0"/>
                        </a:rPr>
                        <a:t> threshold or receive </a:t>
                      </a:r>
                      <a:r>
                        <a:rPr lang="en-US" altLang="zh-CN" sz="1000" u="none" strike="noStrike" baseline="0" dirty="0" err="1">
                          <a:effectLst/>
                          <a:latin typeface="Times New Roman" panose="02020603050405020304" pitchFamily="18" charset="0"/>
                          <a:cs typeface="Times New Roman" panose="02020603050405020304" pitchFamily="18" charset="0"/>
                        </a:rPr>
                        <a:t>bss</a:t>
                      </a:r>
                      <a:r>
                        <a:rPr lang="en-US" altLang="zh-CN" sz="1000" u="none" strike="noStrike" baseline="0" dirty="0">
                          <a:effectLst/>
                          <a:latin typeface="Times New Roman" panose="02020603050405020304" pitchFamily="18" charset="0"/>
                          <a:cs typeface="Times New Roman" panose="02020603050405020304" pitchFamily="18" charset="0"/>
                        </a:rPr>
                        <a:t> transition management(BTM)request, and prepare to send probe request.</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3.5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5">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47</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STA</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2094075286"/>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T1-T2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get into PS status,</a:t>
                      </a:r>
                    </a:p>
                    <a:p>
                      <a:pPr algn="ctr" rtl="0" fontAlgn="ctr"/>
                      <a:r>
                        <a:rPr lang="en-US" altLang="zh-CN" sz="1000" u="none" strike="noStrike" baseline="0" dirty="0">
                          <a:effectLst/>
                          <a:latin typeface="Times New Roman" panose="02020603050405020304" pitchFamily="18" charset="0"/>
                          <a:cs typeface="Times New Roman" panose="02020603050405020304" pitchFamily="18" charset="0"/>
                        </a:rPr>
                        <a:t>change to different channels and send probe request</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25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STA+AP</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2423270087"/>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T2-T3</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receive</a:t>
                      </a:r>
                      <a:r>
                        <a:rPr lang="en-US" altLang="zh-CN" sz="1000" u="none" strike="noStrike" baseline="0" dirty="0">
                          <a:effectLst/>
                          <a:latin typeface="Times New Roman" panose="02020603050405020304" pitchFamily="18" charset="0"/>
                          <a:cs typeface="Times New Roman" panose="02020603050405020304" pitchFamily="18" charset="0"/>
                        </a:rPr>
                        <a:t> probe response or not, back to working channel , quit PS status and </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response to </a:t>
                      </a:r>
                      <a:r>
                        <a:rPr lang="en-US" altLang="zh-CN" sz="1000" u="none" strike="noStrike" dirty="0">
                          <a:effectLst/>
                          <a:latin typeface="Times New Roman" panose="02020603050405020304" pitchFamily="18" charset="0"/>
                          <a:cs typeface="Times New Roman" panose="02020603050405020304" pitchFamily="18" charset="0"/>
                        </a:rPr>
                        <a:t>BTM</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1653443087"/>
                  </a:ext>
                </a:extLst>
              </a:tr>
              <a:tr h="287160">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T3-T4</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r>
                        <a:rPr lang="en-US" altLang="zh-CN" sz="1000" u="none" strike="noStrike" dirty="0">
                          <a:effectLst/>
                          <a:latin typeface="Times New Roman" panose="02020603050405020304" pitchFamily="18" charset="0"/>
                          <a:cs typeface="Times New Roman" panose="02020603050405020304" pitchFamily="18" charset="0"/>
                        </a:rPr>
                        <a:t>s decide to roam,</a:t>
                      </a:r>
                      <a:r>
                        <a:rPr lang="en-US" altLang="zh-CN" sz="1000" u="none" strike="noStrike" baseline="0" dirty="0">
                          <a:effectLst/>
                          <a:latin typeface="Times New Roman" panose="02020603050405020304" pitchFamily="18" charset="0"/>
                          <a:cs typeface="Times New Roman" panose="02020603050405020304" pitchFamily="18" charset="0"/>
                        </a:rPr>
                        <a:t> refresh state </a:t>
                      </a:r>
                      <a:r>
                        <a:rPr lang="en-US" altLang="zh-CN" sz="1000" u="none" strike="noStrike" baseline="0" dirty="0" err="1">
                          <a:effectLst/>
                          <a:latin typeface="Times New Roman" panose="02020603050405020304" pitchFamily="18" charset="0"/>
                          <a:cs typeface="Times New Roman" panose="02020603050405020304" pitchFamily="18" charset="0"/>
                        </a:rPr>
                        <a:t>machine,prepare</a:t>
                      </a:r>
                      <a:r>
                        <a:rPr lang="en-US" altLang="zh-CN" sz="1000" u="none" strike="noStrike" baseline="0" dirty="0">
                          <a:effectLst/>
                          <a:latin typeface="Times New Roman" panose="02020603050405020304" pitchFamily="18" charset="0"/>
                          <a:cs typeface="Times New Roman" panose="02020603050405020304" pitchFamily="18" charset="0"/>
                        </a:rPr>
                        <a:t> to get into PS mode</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2787098811"/>
                  </a:ext>
                </a:extLst>
              </a:tr>
              <a:tr h="287160">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T4-T5</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In</a:t>
                      </a:r>
                      <a:r>
                        <a:rPr lang="en-US" altLang="zh-CN" sz="1000" u="none" strike="noStrike" baseline="0" dirty="0">
                          <a:effectLst/>
                          <a:latin typeface="Times New Roman" panose="02020603050405020304" pitchFamily="18" charset="0"/>
                          <a:cs typeface="Times New Roman" panose="02020603050405020304" pitchFamily="18" charset="0"/>
                        </a:rPr>
                        <a:t> working channel, </a:t>
                      </a:r>
                      <a:r>
                        <a:rPr lang="en-US" altLang="zh-CN" sz="1000" u="none" strike="noStrike" dirty="0">
                          <a:effectLst/>
                          <a:latin typeface="Times New Roman" panose="02020603050405020304" pitchFamily="18" charset="0"/>
                          <a:cs typeface="Times New Roman" panose="02020603050405020304" pitchFamily="18" charset="0"/>
                        </a:rPr>
                        <a:t>STAs get into PS</a:t>
                      </a:r>
                      <a:r>
                        <a:rPr lang="en-US" altLang="zh-CN" sz="1000" u="none" strike="noStrike" baseline="0" dirty="0">
                          <a:effectLst/>
                          <a:latin typeface="Times New Roman" panose="02020603050405020304" pitchFamily="18" charset="0"/>
                          <a:cs typeface="Times New Roman" panose="02020603050405020304" pitchFamily="18" charset="0"/>
                        </a:rPr>
                        <a:t> mode</a:t>
                      </a:r>
                    </a:p>
                    <a:p>
                      <a:pPr algn="ctr" rtl="0" fontAlgn="ctr"/>
                      <a:r>
                        <a:rPr lang="en-US" altLang="zh-CN" sz="1000" b="0" i="0" u="none" strike="noStrike" baseline="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In new channel, STAs send </a:t>
                      </a:r>
                      <a:r>
                        <a:rPr lang="en-US" altLang="zh-CN" sz="1000" b="0" i="0" u="none" strike="noStrike" baseline="0" dirty="0" err="1">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Auth</a:t>
                      </a:r>
                      <a:r>
                        <a:rPr lang="en-US" altLang="zh-CN" sz="1000" b="0" i="0" u="none" strike="noStrike" baseline="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request to a new AP</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12.5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STA</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1725709089"/>
                  </a:ext>
                </a:extLst>
              </a:tr>
              <a:tr h="147181">
                <a:tc rowSpan="4">
                  <a:txBody>
                    <a:bodyPr/>
                    <a:lstStyle/>
                    <a:p>
                      <a:pPr algn="ctr" rtl="0" fontAlgn="ctr"/>
                      <a:r>
                        <a:rPr lang="en-US" altLang="zh-CN" sz="1000" b="0" i="0" u="none" strike="noStrike" baseline="0" dirty="0">
                          <a:solidFill>
                            <a:schemeClr val="tx1"/>
                          </a:solidFill>
                          <a:effectLst/>
                          <a:latin typeface="Times New Roman" panose="02020603050405020304" pitchFamily="18" charset="0"/>
                          <a:ea typeface="+mn-ea"/>
                          <a:cs typeface="Times New Roman" panose="02020603050405020304" pitchFamily="18" charset="0"/>
                        </a:rPr>
                        <a: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T5-T6</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The</a:t>
                      </a:r>
                      <a:r>
                        <a:rPr lang="en-US" sz="1000" u="none" strike="noStrike" baseline="0" dirty="0">
                          <a:effectLst/>
                          <a:latin typeface="Times New Roman" panose="02020603050405020304" pitchFamily="18" charset="0"/>
                          <a:cs typeface="Times New Roman" panose="02020603050405020304" pitchFamily="18" charset="0"/>
                        </a:rPr>
                        <a:t> new </a:t>
                      </a:r>
                      <a:r>
                        <a:rPr lang="en-US" sz="1000" u="none" strike="noStrike" dirty="0">
                          <a:effectLst/>
                          <a:latin typeface="Times New Roman" panose="02020603050405020304" pitchFamily="18" charset="0"/>
                          <a:cs typeface="Times New Roman" panose="02020603050405020304" pitchFamily="18" charset="0"/>
                        </a:rPr>
                        <a:t>AP</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response to </a:t>
                      </a:r>
                      <a:r>
                        <a:rPr lang="en-US" altLang="zh-CN" sz="1000" u="none" strike="noStrike" baseline="0" dirty="0" err="1">
                          <a:effectLst/>
                          <a:latin typeface="Times New Roman" panose="02020603050405020304" pitchFamily="18" charset="0"/>
                          <a:cs typeface="Times New Roman" panose="02020603050405020304" pitchFamily="18" charset="0"/>
                        </a:rPr>
                        <a:t>the</a:t>
                      </a:r>
                      <a:r>
                        <a:rPr lang="en-US" sz="1000" u="none" strike="noStrike" dirty="0" err="1">
                          <a:effectLst/>
                          <a:latin typeface="Times New Roman" panose="02020603050405020304" pitchFamily="18" charset="0"/>
                          <a:cs typeface="Times New Roman" panose="02020603050405020304" pitchFamily="18" charset="0"/>
                        </a:rPr>
                        <a:t>Auth</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4">
                  <a:txBody>
                    <a:bodyPr/>
                    <a:lstStyle/>
                    <a:p>
                      <a:pPr algn="ctr" rtl="0" fontAlgn="ctr"/>
                      <a:r>
                        <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32.5(10.5)</a:t>
                      </a:r>
                    </a:p>
                  </a:txBody>
                  <a:tcPr marL="8626" marR="8626" marT="8626" marB="0" anchor="ct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AP</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1269513311"/>
                  </a:ext>
                </a:extLst>
              </a:tr>
              <a:tr h="147181">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T6-T7</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dirty="0">
                          <a:effectLst/>
                          <a:latin typeface="Times New Roman" panose="02020603050405020304" pitchFamily="18" charset="0"/>
                          <a:cs typeface="Times New Roman" panose="02020603050405020304" pitchFamily="18" charset="0"/>
                        </a:rPr>
                        <a:t> </a:t>
                      </a:r>
                      <a:r>
                        <a:rPr lang="en-US" altLang="zh-CN" sz="1000" u="none" strike="noStrike" dirty="0">
                          <a:effectLst/>
                          <a:latin typeface="Times New Roman" panose="02020603050405020304" pitchFamily="18" charset="0"/>
                          <a:cs typeface="Times New Roman" panose="02020603050405020304" pitchFamily="18" charset="0"/>
                        </a:rPr>
                        <a:t>send </a:t>
                      </a:r>
                      <a:r>
                        <a:rPr lang="en-US" sz="1000" u="none" strike="noStrike" dirty="0" err="1">
                          <a:effectLst/>
                          <a:latin typeface="Times New Roman" panose="02020603050405020304" pitchFamily="18" charset="0"/>
                          <a:cs typeface="Times New Roman" panose="02020603050405020304" pitchFamily="18" charset="0"/>
                        </a:rPr>
                        <a:t>Reassoc</a:t>
                      </a:r>
                      <a:r>
                        <a:rPr lang="en-US" sz="1000" u="none" strike="noStrike" dirty="0">
                          <a:effectLst/>
                          <a:latin typeface="Times New Roman" panose="02020603050405020304" pitchFamily="18" charset="0"/>
                          <a:cs typeface="Times New Roman" panose="02020603050405020304" pitchFamily="18" charset="0"/>
                        </a:rPr>
                        <a:t> Req</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5.5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4252284714"/>
                  </a:ext>
                </a:extLst>
              </a:tr>
              <a:tr h="147181">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T7-T8</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AP</a:t>
                      </a:r>
                      <a:r>
                        <a:rPr 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dirty="0" err="1">
                          <a:effectLst/>
                          <a:latin typeface="Times New Roman" panose="02020603050405020304" pitchFamily="18" charset="0"/>
                          <a:cs typeface="Times New Roman" panose="02020603050405020304" pitchFamily="18" charset="0"/>
                        </a:rPr>
                        <a:t>reponses</a:t>
                      </a:r>
                      <a:r>
                        <a:rPr lang="en-US" altLang="zh-CN" sz="1000" u="none" strike="noStrike" dirty="0">
                          <a:effectLst/>
                          <a:latin typeface="Times New Roman" panose="02020603050405020304" pitchFamily="18" charset="0"/>
                          <a:cs typeface="Times New Roman" panose="02020603050405020304" pitchFamily="18" charset="0"/>
                        </a:rPr>
                        <a:t> to the </a:t>
                      </a:r>
                      <a:r>
                        <a:rPr lang="en-US" sz="1000" u="none" strike="noStrike" dirty="0" err="1">
                          <a:effectLst/>
                          <a:latin typeface="Times New Roman" panose="02020603050405020304" pitchFamily="18" charset="0"/>
                          <a:cs typeface="Times New Roman" panose="02020603050405020304" pitchFamily="18" charset="0"/>
                        </a:rPr>
                        <a:t>Reasso</a:t>
                      </a:r>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dirty="0" err="1">
                          <a:effectLst/>
                          <a:latin typeface="Times New Roman" panose="02020603050405020304" pitchFamily="18" charset="0"/>
                          <a:cs typeface="Times New Roman" panose="02020603050405020304" pitchFamily="18" charset="0"/>
                        </a:rPr>
                        <a:t>Rsp</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4</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AP</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3398046266"/>
                  </a:ext>
                </a:extLst>
              </a:tr>
              <a:tr h="287160">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T8-T9</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4 way handshake of WPA2/PSK</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22</a:t>
                      </a:r>
                    </a:p>
                    <a:p>
                      <a:pPr algn="ctr" rtl="0" fontAlgn="ctr"/>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0</a:t>
                      </a:r>
                      <a:r>
                        <a:rPr lang="en-US" altLang="zh-CN" sz="1000" b="0" i="0" u="none" strike="noStrike" baseline="0" dirty="0">
                          <a:solidFill>
                            <a:schemeClr val="tx1"/>
                          </a:solidFill>
                          <a:effectLst/>
                          <a:latin typeface="Times New Roman" panose="02020603050405020304" pitchFamily="18" charset="0"/>
                          <a:ea typeface="+mn-ea"/>
                          <a:cs typeface="Times New Roman" panose="02020603050405020304" pitchFamily="18" charset="0"/>
                        </a:rPr>
                        <a:t> if 802.11r</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AP+STA</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31289857"/>
                  </a:ext>
                </a:extLst>
              </a:tr>
              <a:tr h="147181">
                <a:tc rowSpan="3">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Post-roaming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T9-T10</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quit PS</a:t>
                      </a:r>
                      <a:r>
                        <a:rPr lang="en-US" altLang="zh-CN" sz="1000" u="none" strike="noStrike" baseline="0" dirty="0">
                          <a:effectLst/>
                          <a:latin typeface="Times New Roman" panose="02020603050405020304" pitchFamily="18" charset="0"/>
                          <a:cs typeface="Times New Roman" panose="02020603050405020304" pitchFamily="18" charset="0"/>
                        </a:rPr>
                        <a:t> mode </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3">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23</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STA</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4161874440"/>
                  </a:ext>
                </a:extLst>
              </a:tr>
              <a:tr h="257647">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T10-T11</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r>
                        <a:rPr lang="en-US" altLang="zh-CN" sz="1000" u="none" strike="noStrike" dirty="0">
                          <a:effectLst/>
                          <a:latin typeface="Times New Roman" panose="02020603050405020304" pitchFamily="18" charset="0"/>
                          <a:cs typeface="Times New Roman" panose="02020603050405020304" pitchFamily="18" charset="0"/>
                        </a:rPr>
                        <a:t>s start to send /answer packets</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STA+AP</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788400768"/>
                  </a:ext>
                </a:extLst>
              </a:tr>
              <a:tr h="287160">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T11-T12</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complete</a:t>
                      </a:r>
                      <a:r>
                        <a:rPr lang="en-US" altLang="zh-CN" sz="1000" u="none" strike="noStrike" baseline="0" dirty="0">
                          <a:effectLst/>
                          <a:latin typeface="Times New Roman" panose="02020603050405020304" pitchFamily="18" charset="0"/>
                          <a:cs typeface="Times New Roman" panose="02020603050405020304" pitchFamily="18" charset="0"/>
                        </a:rPr>
                        <a:t> to send the packets that buffer before 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3</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STA+AP</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1954824813"/>
                  </a:ext>
                </a:extLst>
              </a:tr>
            </a:tbl>
          </a:graphicData>
        </a:graphic>
      </p:graphicFrame>
      <p:sp>
        <p:nvSpPr>
          <p:cNvPr id="8" name="文本框 7">
            <a:extLst>
              <a:ext uri="{FF2B5EF4-FFF2-40B4-BE49-F238E27FC236}">
                <a16:creationId xmlns:a16="http://schemas.microsoft.com/office/drawing/2014/main" id="{4BAF7661-2C32-4074-A2C1-4F54BC0EF29B}"/>
              </a:ext>
            </a:extLst>
          </p:cNvPr>
          <p:cNvSpPr txBox="1"/>
          <p:nvPr/>
        </p:nvSpPr>
        <p:spPr>
          <a:xfrm>
            <a:off x="102307" y="1579572"/>
            <a:ext cx="3893628" cy="954107"/>
          </a:xfrm>
          <a:prstGeom prst="rect">
            <a:avLst/>
          </a:prstGeom>
          <a:noFill/>
        </p:spPr>
        <p:txBody>
          <a:bodyPr wrap="square">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The roaming process could be divided into three stages: pre-roaming, roaming and post-roaming.</a:t>
            </a:r>
          </a:p>
          <a:p>
            <a:r>
              <a:rPr lang="en-US" altLang="zh-CN" sz="1400" dirty="0">
                <a:solidFill>
                  <a:schemeClr val="tx1"/>
                </a:solidFill>
                <a:latin typeface="Times New Roman" panose="02020603050405020304" pitchFamily="18" charset="0"/>
                <a:cs typeface="Times New Roman" panose="02020603050405020304" pitchFamily="18" charset="0"/>
              </a:rPr>
              <a:t>After testing, we observed that packet loss or delay during roaming handoff occurred in either phase.</a:t>
            </a:r>
            <a:endParaRPr lang="en-US" altLang="zh-CN" sz="1400" b="0" i="0" dirty="0">
              <a:solidFill>
                <a:schemeClr val="tx1"/>
              </a:solidFill>
              <a:effectLst/>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0F967164-947B-4E3F-8334-22A19E16D139}"/>
              </a:ext>
            </a:extLst>
          </p:cNvPr>
          <p:cNvSpPr txBox="1"/>
          <p:nvPr/>
        </p:nvSpPr>
        <p:spPr>
          <a:xfrm>
            <a:off x="102307" y="2554607"/>
            <a:ext cx="3893629" cy="1169551"/>
          </a:xfrm>
          <a:prstGeom prst="rect">
            <a:avLst/>
          </a:prstGeom>
          <a:noFill/>
        </p:spPr>
        <p:txBody>
          <a:bodyPr wrap="square">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It is observed that although it is generally believed that the average time of roaming handoff (time between Auth~4WAY handshake) is only 32.5ms. (if implement fast </a:t>
            </a:r>
            <a:r>
              <a:rPr lang="en-US" altLang="zh-CN" sz="1400" dirty="0" err="1">
                <a:solidFill>
                  <a:schemeClr val="tx1"/>
                </a:solidFill>
                <a:latin typeface="Times New Roman" panose="02020603050405020304" pitchFamily="18" charset="0"/>
                <a:cs typeface="Times New Roman" panose="02020603050405020304" pitchFamily="18" charset="0"/>
              </a:rPr>
              <a:t>bss</a:t>
            </a:r>
            <a:r>
              <a:rPr lang="en-US" altLang="zh-CN" sz="1400" dirty="0">
                <a:solidFill>
                  <a:schemeClr val="tx1"/>
                </a:solidFill>
                <a:latin typeface="Times New Roman" panose="02020603050405020304" pitchFamily="18" charset="0"/>
                <a:cs typeface="Times New Roman" panose="02020603050405020304" pitchFamily="18" charset="0"/>
              </a:rPr>
              <a:t> transition(802.11r), the time could reduce to 10.5 </a:t>
            </a:r>
            <a:r>
              <a:rPr lang="en-US" altLang="zh-CN" sz="1400" dirty="0" err="1">
                <a:solidFill>
                  <a:schemeClr val="tx1"/>
                </a:solidFill>
                <a:latin typeface="Times New Roman" panose="02020603050405020304" pitchFamily="18" charset="0"/>
                <a:cs typeface="Times New Roman" panose="02020603050405020304" pitchFamily="18" charset="0"/>
              </a:rPr>
              <a:t>ms</a:t>
            </a:r>
            <a:r>
              <a:rPr lang="en-US" altLang="zh-CN" sz="1400" dirty="0">
                <a:solidFill>
                  <a:schemeClr val="tx1"/>
                </a:solidFill>
                <a:latin typeface="Times New Roman" panose="02020603050405020304" pitchFamily="18" charset="0"/>
                <a:cs typeface="Times New Roman" panose="02020603050405020304" pitchFamily="18" charset="0"/>
              </a:rPr>
              <a:t> .)</a:t>
            </a:r>
          </a:p>
        </p:txBody>
      </p:sp>
      <p:sp>
        <p:nvSpPr>
          <p:cNvPr id="11" name="文本框 10">
            <a:extLst>
              <a:ext uri="{FF2B5EF4-FFF2-40B4-BE49-F238E27FC236}">
                <a16:creationId xmlns:a16="http://schemas.microsoft.com/office/drawing/2014/main" id="{24B30C4B-C5FE-49AF-87BC-1F58D62AD284}"/>
              </a:ext>
            </a:extLst>
          </p:cNvPr>
          <p:cNvSpPr txBox="1"/>
          <p:nvPr/>
        </p:nvSpPr>
        <p:spPr>
          <a:xfrm>
            <a:off x="102307" y="3772265"/>
            <a:ext cx="3958483" cy="2462213"/>
          </a:xfrm>
          <a:prstGeom prst="rect">
            <a:avLst/>
          </a:prstGeom>
          <a:noFill/>
        </p:spPr>
        <p:txBody>
          <a:bodyPr wrap="square">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However, if it is added these delay below</a:t>
            </a:r>
          </a:p>
          <a:p>
            <a:r>
              <a:rPr lang="en-US" altLang="zh-CN" sz="1400" dirty="0">
                <a:solidFill>
                  <a:schemeClr val="tx1"/>
                </a:solidFill>
                <a:latin typeface="Times New Roman" panose="02020603050405020304" pitchFamily="18" charset="0"/>
                <a:cs typeface="Times New Roman" panose="02020603050405020304" pitchFamily="18" charset="0"/>
              </a:rPr>
              <a:t>1.packets are cached in advance due to the cross-channel probe of the terminal before roaming; </a:t>
            </a:r>
          </a:p>
          <a:p>
            <a:r>
              <a:rPr lang="en-US" altLang="zh-CN" sz="1400" dirty="0">
                <a:solidFill>
                  <a:schemeClr val="tx1"/>
                </a:solidFill>
                <a:latin typeface="Times New Roman" panose="02020603050405020304" pitchFamily="18" charset="0"/>
                <a:cs typeface="Times New Roman" panose="02020603050405020304" pitchFamily="18" charset="0"/>
              </a:rPr>
              <a:t>2. The waiting time between the terminal entering power saving and issuing Auth; </a:t>
            </a:r>
          </a:p>
          <a:p>
            <a:r>
              <a:rPr lang="en-US" altLang="zh-CN" sz="1400" dirty="0">
                <a:solidFill>
                  <a:schemeClr val="tx1"/>
                </a:solidFill>
                <a:latin typeface="Times New Roman" panose="02020603050405020304" pitchFamily="18" charset="0"/>
                <a:cs typeface="Times New Roman" panose="02020603050405020304" pitchFamily="18" charset="0"/>
              </a:rPr>
              <a:t>3. After completing the </a:t>
            </a:r>
            <a:r>
              <a:rPr lang="en-US" altLang="zh-CN" sz="1400" dirty="0" err="1">
                <a:solidFill>
                  <a:schemeClr val="tx1"/>
                </a:solidFill>
                <a:latin typeface="Times New Roman" panose="02020603050405020304" pitchFamily="18" charset="0"/>
                <a:cs typeface="Times New Roman" panose="02020603050405020304" pitchFamily="18" charset="0"/>
              </a:rPr>
              <a:t>reassoc</a:t>
            </a:r>
            <a:r>
              <a:rPr lang="en-US" altLang="zh-CN" sz="1400" dirty="0">
                <a:solidFill>
                  <a:schemeClr val="tx1"/>
                </a:solidFill>
                <a:latin typeface="Times New Roman" panose="02020603050405020304" pitchFamily="18" charset="0"/>
                <a:cs typeface="Times New Roman" panose="02020603050405020304" pitchFamily="18" charset="0"/>
              </a:rPr>
              <a:t> and stating to send packets.</a:t>
            </a:r>
          </a:p>
          <a:p>
            <a:r>
              <a:rPr lang="en-US" altLang="zh-CN" sz="1400" dirty="0">
                <a:solidFill>
                  <a:schemeClr val="tx1"/>
                </a:solidFill>
                <a:latin typeface="Times New Roman" panose="02020603050405020304" pitchFamily="18" charset="0"/>
                <a:cs typeface="Times New Roman" panose="02020603050405020304" pitchFamily="18" charset="0"/>
              </a:rPr>
              <a:t>In the worst case, even if it </a:t>
            </a:r>
            <a:r>
              <a:rPr lang="en-US" altLang="zh-CN" sz="1400" dirty="0" err="1">
                <a:solidFill>
                  <a:schemeClr val="tx1"/>
                </a:solidFill>
                <a:latin typeface="Times New Roman" panose="02020603050405020304" pitchFamily="18" charset="0"/>
                <a:cs typeface="Times New Roman" panose="02020603050405020304" pitchFamily="18" charset="0"/>
              </a:rPr>
              <a:t>impements</a:t>
            </a:r>
            <a:r>
              <a:rPr lang="en-US" altLang="zh-CN" sz="1400" dirty="0">
                <a:solidFill>
                  <a:schemeClr val="tx1"/>
                </a:solidFill>
                <a:latin typeface="Times New Roman" panose="02020603050405020304" pitchFamily="18" charset="0"/>
                <a:cs typeface="Times New Roman" panose="02020603050405020304" pitchFamily="18" charset="0"/>
              </a:rPr>
              <a:t> fast </a:t>
            </a:r>
            <a:r>
              <a:rPr lang="en-US" altLang="zh-CN" sz="1400" dirty="0" err="1">
                <a:solidFill>
                  <a:schemeClr val="tx1"/>
                </a:solidFill>
                <a:latin typeface="Times New Roman" panose="02020603050405020304" pitchFamily="18" charset="0"/>
                <a:cs typeface="Times New Roman" panose="02020603050405020304" pitchFamily="18" charset="0"/>
              </a:rPr>
              <a:t>bss</a:t>
            </a:r>
            <a:r>
              <a:rPr lang="en-US" altLang="zh-CN" sz="1400" dirty="0">
                <a:solidFill>
                  <a:schemeClr val="tx1"/>
                </a:solidFill>
                <a:latin typeface="Times New Roman" panose="02020603050405020304" pitchFamily="18" charset="0"/>
                <a:cs typeface="Times New Roman" panose="02020603050405020304" pitchFamily="18" charset="0"/>
              </a:rPr>
              <a:t> transition, it would cost average  80.5 </a:t>
            </a:r>
            <a:r>
              <a:rPr lang="en-US" altLang="zh-CN" sz="1400" dirty="0" err="1">
                <a:solidFill>
                  <a:schemeClr val="tx1"/>
                </a:solidFill>
                <a:latin typeface="Times New Roman" panose="02020603050405020304" pitchFamily="18" charset="0"/>
                <a:cs typeface="Times New Roman" panose="02020603050405020304" pitchFamily="18" charset="0"/>
              </a:rPr>
              <a:t>ms</a:t>
            </a:r>
            <a:r>
              <a:rPr lang="en-US" altLang="zh-CN" sz="1400" dirty="0">
                <a:solidFill>
                  <a:schemeClr val="tx1"/>
                </a:solidFill>
                <a:latin typeface="Times New Roman" panose="02020603050405020304" pitchFamily="18" charset="0"/>
                <a:cs typeface="Times New Roman" panose="02020603050405020304" pitchFamily="18" charset="0"/>
              </a:rPr>
              <a:t> for roaming handoff. Obviously, it’s not enough for most </a:t>
            </a:r>
            <a:r>
              <a:rPr lang="en-US" altLang="zh-CN" sz="1400" dirty="0" err="1">
                <a:solidFill>
                  <a:schemeClr val="tx1"/>
                </a:solidFill>
                <a:latin typeface="Times New Roman" panose="02020603050405020304" pitchFamily="18" charset="0"/>
                <a:cs typeface="Times New Roman" panose="02020603050405020304" pitchFamily="18" charset="0"/>
              </a:rPr>
              <a:t>vowifi</a:t>
            </a:r>
            <a:r>
              <a:rPr lang="en-US" altLang="zh-CN" sz="1400" dirty="0">
                <a:solidFill>
                  <a:schemeClr val="tx1"/>
                </a:solidFill>
                <a:latin typeface="Times New Roman" panose="02020603050405020304" pitchFamily="18" charset="0"/>
                <a:cs typeface="Times New Roman" panose="02020603050405020304" pitchFamily="18" charset="0"/>
              </a:rPr>
              <a:t> application, let alone AR/VR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143636" y="6475413"/>
            <a:ext cx="2398702" cy="180975"/>
          </a:xfrm>
        </p:spPr>
        <p:txBody>
          <a:bodyPr/>
          <a:lstStyle/>
          <a:p>
            <a:r>
              <a:rPr lang="en-GB" altLang="zh-CN" dirty="0" err="1"/>
              <a:t>Xiaokun</a:t>
            </a:r>
            <a:r>
              <a:rPr lang="en-GB" altLang="zh-CN" dirty="0"/>
              <a:t> Hu, </a:t>
            </a:r>
            <a:r>
              <a:rPr lang="en-GB" altLang="zh-CN" dirty="0" err="1"/>
              <a:t>Ruijie</a:t>
            </a:r>
            <a:r>
              <a:rPr lang="en-GB" altLang="zh-CN" dirty="0"/>
              <a:t> Networks  I</a:t>
            </a:r>
            <a:r>
              <a:rPr lang="en-US" altLang="zh-CN" dirty="0" err="1"/>
              <a:t>nc</a:t>
            </a:r>
            <a:endParaRPr lang="en-GB" altLang="zh-CN"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sz="3200" dirty="0">
                <a:latin typeface="Times New Roman" panose="02020603050405020304" pitchFamily="18" charset="0"/>
                <a:cs typeface="Times New Roman" panose="02020603050405020304" pitchFamily="18" charset="0"/>
              </a:rPr>
              <a:t>Some suggestions</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342900" indent="-342900">
              <a:buFont typeface="+mj-lt"/>
              <a:buAutoNum type="arabicPeriod"/>
            </a:pPr>
            <a:r>
              <a:rPr lang="en-US" altLang="zh-CN" sz="1600" b="0" dirty="0">
                <a:solidFill>
                  <a:srgbClr val="101214"/>
                </a:solidFill>
                <a:latin typeface="Times New Roman" panose="02020603050405020304" pitchFamily="18" charset="0"/>
                <a:cs typeface="Times New Roman" panose="02020603050405020304" pitchFamily="18" charset="0"/>
              </a:rPr>
              <a:t>The state machine transition of the terminal /AP in the Handoff process is time-consuming </a:t>
            </a:r>
          </a:p>
          <a:p>
            <a:pPr marL="342900" indent="-342900">
              <a:buFont typeface="+mj-lt"/>
              <a:buAutoNum type="arabicPeriod"/>
            </a:pPr>
            <a:r>
              <a:rPr lang="en-US" altLang="zh-CN" sz="1600" b="0" i="0" dirty="0">
                <a:solidFill>
                  <a:srgbClr val="101214"/>
                </a:solidFill>
                <a:effectLst/>
                <a:latin typeface="Times New Roman" panose="02020603050405020304" pitchFamily="18" charset="0"/>
                <a:cs typeface="Times New Roman" panose="02020603050405020304" pitchFamily="18" charset="0"/>
              </a:rPr>
              <a:t>The station empties the cache more aggressively before roaming</a:t>
            </a:r>
          </a:p>
          <a:p>
            <a:pPr marL="342900" indent="-342900" algn="l">
              <a:buFont typeface="+mj-lt"/>
              <a:buAutoNum type="arabicPeriod"/>
            </a:pPr>
            <a:r>
              <a:rPr lang="en-US" altLang="zh-CN" sz="1600" b="0" i="0" dirty="0">
                <a:solidFill>
                  <a:srgbClr val="101214"/>
                </a:solidFill>
                <a:effectLst/>
                <a:latin typeface="Times New Roman" panose="02020603050405020304" pitchFamily="18" charset="0"/>
                <a:cs typeface="Times New Roman" panose="02020603050405020304" pitchFamily="18" charset="0"/>
              </a:rPr>
              <a:t>Links are quickly recovered after roaming, and the wireless rate adjustment and aggregation process are accelerated</a:t>
            </a:r>
          </a:p>
          <a:p>
            <a:endParaRPr lang="en-US" sz="1600"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215074" y="6475413"/>
            <a:ext cx="2327264" cy="180975"/>
          </a:xfrm>
        </p:spPr>
        <p:txBody>
          <a:bodyPr/>
          <a:lstStyle/>
          <a:p>
            <a:r>
              <a:rPr lang="en-GB" altLang="zh-CN" dirty="0" err="1"/>
              <a:t>Xiaokun</a:t>
            </a:r>
            <a:r>
              <a:rPr lang="en-GB" altLang="zh-CN" dirty="0"/>
              <a:t> Hu, </a:t>
            </a:r>
            <a:r>
              <a:rPr lang="en-GB" altLang="zh-CN" dirty="0" err="1"/>
              <a:t>Ruijie</a:t>
            </a:r>
            <a:r>
              <a:rPr lang="en-GB" altLang="zh-CN" dirty="0"/>
              <a:t> Networks</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8</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dirty="0">
                <a:latin typeface="Times New Roman" panose="02020603050405020304" pitchFamily="18" charset="0"/>
                <a:cs typeface="Times New Roman" panose="02020603050405020304" pitchFamily="18" charset="0"/>
              </a:rPr>
              <a:t>Conclusion</a:t>
            </a:r>
            <a:endParaRPr lang="en-GB" dirty="0"/>
          </a:p>
        </p:txBody>
      </p:sp>
      <p:sp>
        <p:nvSpPr>
          <p:cNvPr id="11266" name="Rectangle 2"/>
          <p:cNvSpPr>
            <a:spLocks noGrp="1" noChangeArrowheads="1"/>
          </p:cNvSpPr>
          <p:nvPr>
            <p:ph type="body" idx="1"/>
          </p:nvPr>
        </p:nvSpPr>
        <p:spPr>
          <a:xfrm>
            <a:off x="685800" y="1981200"/>
            <a:ext cx="7772400" cy="4208463"/>
          </a:xfrm>
          <a:ln/>
        </p:spPr>
        <p:txBody>
          <a:bodyPr/>
          <a:lstStyle/>
          <a:p>
            <a:pPr marL="285750" indent="-285750">
              <a:buFont typeface="Arial" panose="020B0604020202020204" pitchFamily="34" charset="0"/>
              <a:buChar char="•"/>
            </a:pPr>
            <a:r>
              <a:rPr lang="en-US" altLang="zh-CN" sz="1800" b="0" i="0" dirty="0">
                <a:solidFill>
                  <a:srgbClr val="101214"/>
                </a:solidFill>
                <a:effectLst/>
                <a:latin typeface="Times New Roman" panose="02020603050405020304" pitchFamily="18" charset="0"/>
                <a:cs typeface="Times New Roman" panose="02020603050405020304" pitchFamily="18" charset="0"/>
              </a:rPr>
              <a:t>Low laten</a:t>
            </a:r>
            <a:r>
              <a:rPr lang="en-US" altLang="zh-CN" sz="1800" b="0" dirty="0">
                <a:solidFill>
                  <a:srgbClr val="101214"/>
                </a:solidFill>
                <a:latin typeface="Times New Roman" panose="02020603050405020304" pitchFamily="18" charset="0"/>
                <a:cs typeface="Times New Roman" panose="02020603050405020304" pitchFamily="18" charset="0"/>
              </a:rPr>
              <a:t>cy is one important KPI for future wireless networks, according to 4K/AR/VR applications.</a:t>
            </a:r>
          </a:p>
          <a:p>
            <a:pPr marL="285750" indent="-285750">
              <a:buFont typeface="Arial" panose="020B0604020202020204" pitchFamily="34" charset="0"/>
              <a:buChar char="•"/>
            </a:pPr>
            <a:r>
              <a:rPr lang="en-US" altLang="zh-CN" sz="1800" b="0" dirty="0">
                <a:solidFill>
                  <a:srgbClr val="101214"/>
                </a:solidFill>
                <a:latin typeface="Times New Roman" panose="02020603050405020304" pitchFamily="18" charset="0"/>
                <a:cs typeface="Times New Roman" panose="02020603050405020304" pitchFamily="18" charset="0"/>
              </a:rPr>
              <a:t>Current handoff time of roaming between two APs does not meet the application </a:t>
            </a:r>
            <a:r>
              <a:rPr lang="en-US" altLang="zh-CN" sz="1800" b="0" dirty="0" err="1">
                <a:solidFill>
                  <a:srgbClr val="101214"/>
                </a:solidFill>
                <a:latin typeface="Times New Roman" panose="02020603050405020304" pitchFamily="18" charset="0"/>
                <a:cs typeface="Times New Roman" panose="02020603050405020304" pitchFamily="18" charset="0"/>
              </a:rPr>
              <a:t>aoove</a:t>
            </a:r>
            <a:r>
              <a:rPr lang="en-US" altLang="zh-CN" sz="1800" b="0" dirty="0">
                <a:solidFill>
                  <a:srgbClr val="101214"/>
                </a:solidFill>
                <a:latin typeface="Times New Roman" panose="02020603050405020304" pitchFamily="18" charset="0"/>
                <a:cs typeface="Times New Roman" panose="02020603050405020304" pitchFamily="18" charset="0"/>
              </a:rPr>
              <a:t> requirements.</a:t>
            </a:r>
          </a:p>
          <a:p>
            <a:endParaRPr lang="en-US" sz="1800" b="0" dirty="0"/>
          </a:p>
        </p:txBody>
      </p:sp>
    </p:spTree>
    <p:extLst>
      <p:ext uri="{BB962C8B-B14F-4D97-AF65-F5344CB8AC3E}">
        <p14:creationId xmlns:p14="http://schemas.microsoft.com/office/powerpoint/2010/main" val="680645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215074" y="6475413"/>
            <a:ext cx="2327264" cy="180975"/>
          </a:xfrm>
        </p:spPr>
        <p:txBody>
          <a:bodyPr/>
          <a:lstStyle/>
          <a:p>
            <a:r>
              <a:rPr lang="en-GB" altLang="zh-CN" dirty="0" err="1"/>
              <a:t>Xiaokun</a:t>
            </a:r>
            <a:r>
              <a:rPr lang="en-GB" altLang="zh-CN" dirty="0"/>
              <a:t> Hu, </a:t>
            </a:r>
            <a:r>
              <a:rPr lang="en-GB" altLang="zh-CN" dirty="0" err="1"/>
              <a:t>Ruijie</a:t>
            </a:r>
            <a:r>
              <a:rPr lang="en-GB" altLang="zh-CN" dirty="0"/>
              <a:t> Networks</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9</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11-18/1231r4,  “EHT Draft Proposed PAR”</a:t>
            </a:r>
          </a:p>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11-22/0708r3, “Beyond be Next Step”</a:t>
            </a:r>
          </a:p>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Wi-Fi CERTIFIED </a:t>
            </a:r>
            <a:r>
              <a:rPr lang="en-US" altLang="zh-CN" sz="1600" b="0" dirty="0" err="1">
                <a:latin typeface="Times New Roman" panose="02020603050405020304" pitchFamily="18" charset="0"/>
                <a:cs typeface="Times New Roman" panose="02020603050405020304" pitchFamily="18" charset="0"/>
              </a:rPr>
              <a:t>Voice-Enterprise:https</a:t>
            </a:r>
            <a:r>
              <a:rPr lang="en-US" altLang="zh-CN" sz="1600" b="0" dirty="0">
                <a:latin typeface="Times New Roman" panose="02020603050405020304" pitchFamily="18" charset="0"/>
                <a:cs typeface="Times New Roman" panose="02020603050405020304" pitchFamily="18" charset="0"/>
              </a:rPr>
              <a:t>://www.wi-fi.org/discover-wi-fi/wi-fi-certified-voice-enterprise</a:t>
            </a:r>
          </a:p>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Cloud AR/VR </a:t>
            </a:r>
            <a:r>
              <a:rPr lang="en-US" altLang="zh-CN" sz="1600" b="0" dirty="0" err="1">
                <a:latin typeface="Times New Roman" panose="02020603050405020304" pitchFamily="18" charset="0"/>
                <a:cs typeface="Times New Roman" panose="02020603050405020304" pitchFamily="18" charset="0"/>
              </a:rPr>
              <a:t>Whitepaper:https</a:t>
            </a:r>
            <a:r>
              <a:rPr lang="en-US" altLang="zh-CN" sz="1600" b="0" dirty="0">
                <a:latin typeface="Times New Roman" panose="02020603050405020304" pitchFamily="18" charset="0"/>
                <a:cs typeface="Times New Roman" panose="02020603050405020304" pitchFamily="18" charset="0"/>
              </a:rPr>
              <a:t>://www.gsma.com/futurenetworks/wiki/cloud-ar-vr-whitepaper/#_ftn9</a:t>
            </a:r>
          </a:p>
          <a:p>
            <a:endParaRPr lang="en-US" sz="1600"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25</TotalTime>
  <Words>992</Words>
  <Application>Microsoft Office PowerPoint</Application>
  <PresentationFormat>全屏显示(4:3)</PresentationFormat>
  <Paragraphs>170</Paragraphs>
  <Slides>9</Slides>
  <Notes>9</Notes>
  <HiddenSlides>0</HiddenSlides>
  <MMClips>0</MMClips>
  <ScaleCrop>false</ScaleCrop>
  <HeadingPairs>
    <vt:vector size="8" baseType="variant">
      <vt:variant>
        <vt:lpstr>已用的字体</vt:lpstr>
      </vt:variant>
      <vt:variant>
        <vt:i4>2</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3" baseType="lpstr">
      <vt:lpstr>Arial</vt:lpstr>
      <vt:lpstr>Times New Roman</vt:lpstr>
      <vt:lpstr>Office 主题​​</vt:lpstr>
      <vt:lpstr>Document</vt:lpstr>
      <vt:lpstr>Roaming handoff time reduction  to improve user experience</vt:lpstr>
      <vt:lpstr>Abstract</vt:lpstr>
      <vt:lpstr>Introduction</vt:lpstr>
      <vt:lpstr>Introduction</vt:lpstr>
      <vt:lpstr>Observations</vt:lpstr>
      <vt:lpstr>Observations</vt:lpstr>
      <vt:lpstr>Some suggestions</vt:lpstr>
      <vt:lpstr>Conclusion</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Roaming handoff time reduction  to improve user experience</dc:title>
  <dc:creator>胡 晓堃</dc:creator>
  <cp:lastModifiedBy>朱 丽花</cp:lastModifiedBy>
  <cp:revision>25</cp:revision>
  <cp:lastPrinted>1601-01-01T00:00:00Z</cp:lastPrinted>
  <dcterms:created xsi:type="dcterms:W3CDTF">2022-11-02T04:15:38Z</dcterms:created>
  <dcterms:modified xsi:type="dcterms:W3CDTF">2022-11-03T02:21:10Z</dcterms:modified>
</cp:coreProperties>
</file>