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929" r:id="rId7"/>
    <p:sldId id="1033" r:id="rId8"/>
    <p:sldId id="1073" r:id="rId9"/>
    <p:sldId id="1043" r:id="rId10"/>
    <p:sldId id="1089" r:id="rId11"/>
    <p:sldId id="1057" r:id="rId12"/>
    <p:sldId id="1081" r:id="rId13"/>
    <p:sldId id="1059" r:id="rId14"/>
    <p:sldId id="1091" r:id="rId15"/>
    <p:sldId id="1085" r:id="rId16"/>
    <p:sldId id="1086" r:id="rId17"/>
    <p:sldId id="1090" r:id="rId18"/>
    <p:sldId id="1087" r:id="rId19"/>
    <p:sldId id="1088" r:id="rId20"/>
    <p:sldId id="1062" r:id="rId21"/>
    <p:sldId id="965" r:id="rId22"/>
    <p:sldId id="1082" r:id="rId23"/>
    <p:sldId id="1083" r:id="rId24"/>
    <p:sldId id="1084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78ACE2-568D-EF60-3B1B-CC87B9A000B9}" name="Aio, Kosuke (SGC)" initials="AK(" userId="S::Kosuke.Aio@sony.com::4ca0a952-a8c3-4ae4-877b-7a498285cc8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naka, Yusuke (Sony)" initials="TY( [2]" lastIdx="70" clrIdx="6">
    <p:extLst>
      <p:ext uri="{19B8F6BF-5375-455C-9EA6-DF929625EA0E}">
        <p15:presenceInfo xmlns:p15="http://schemas.microsoft.com/office/powerpoint/2012/main" userId="S::Yusuke.YT.Tanaka@sony.com::0efda558-2ed7-4f77-ac8b-f18b00df4b4b" providerId="AD"/>
      </p:ext>
    </p:extLst>
  </p:cmAuthor>
  <p:cmAuthor id="1" name="Carney, William" initials="CW" lastIdx="9" clrIdx="0"/>
  <p:cmAuthor id="8" name="Furuichi, Sho (Sony)" initials="FS" lastIdx="1" clrIdx="7">
    <p:extLst>
      <p:ext uri="{19B8F6BF-5375-455C-9EA6-DF929625EA0E}">
        <p15:presenceInfo xmlns:p15="http://schemas.microsoft.com/office/powerpoint/2012/main" userId="Furuichi, Sho (Sony)" providerId="None"/>
      </p:ext>
    </p:extLst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42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54B186-91A1-4CB7-A016-3E6F6FE83E94}" v="3" dt="2022-11-09T16:06:52.165"/>
    <p1510:client id="{33EF488D-7B10-4F0B-887F-DE09953FD2A1}" v="39" dt="2022-11-09T14:08:38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16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1584"/>
        <p:guide pos="4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7" y="70514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802.11-20/</a:t>
            </a:r>
            <a:r>
              <a:rPr lang="en-US" altLang="ja-JP"/>
              <a:t>0457</a:t>
            </a:r>
            <a:r>
              <a:rPr lang="en-US"/>
              <a:t>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/>
              <a:t>March 2020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/>
              <a:t>Yusuke Tanaka(Sony Corporation), et al.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>
          <a:xfrm>
            <a:off x="6809367" y="12393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802.11-20/</a:t>
            </a:r>
            <a:r>
              <a:rPr lang="en-US" altLang="ja-JP"/>
              <a:t>0457</a:t>
            </a:r>
            <a:r>
              <a:rPr lang="en-US"/>
              <a:t>r1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>
          <a:xfrm>
            <a:off x="936417" y="12393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ja-JP"/>
              <a:t>March 2020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44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9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86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04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63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36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50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2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49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53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0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20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97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11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31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6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3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184666"/>
          </a:xfrm>
        </p:spPr>
        <p:txBody>
          <a:bodyPr/>
          <a:lstStyle/>
          <a:p>
            <a:pPr>
              <a:defRPr/>
            </a:pPr>
            <a:r>
              <a:rPr lang="fr-FR" altLang="ja-JP"/>
              <a:t>Kosuke Aio(Sony Group Corporation), et al.</a:t>
            </a: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771526" y="60842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06386"/>
          </a:xfrm>
        </p:spPr>
        <p:txBody>
          <a:bodyPr/>
          <a:lstStyle/>
          <a:p>
            <a:pPr>
              <a:defRPr/>
            </a:pPr>
            <a:r>
              <a:rPr lang="fr-FR" altLang="ja-JP"/>
              <a:t>Kosuke Aio(Sony Group Corporation), et al.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5413"/>
            <a:ext cx="29813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802.11-22/1821r1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/>
              <a:t>Submission</a:t>
            </a:r>
          </a:p>
        </p:txBody>
      </p:sp>
      <p:sp>
        <p:nvSpPr>
          <p:cNvPr id="12" name="テキスト プレースホルダー 9">
            <a:extLst>
              <a:ext uri="{FF2B5EF4-FFF2-40B4-BE49-F238E27FC236}">
                <a16:creationId xmlns:a16="http://schemas.microsoft.com/office/drawing/2014/main" id="{6505F570-F363-4E91-9B96-F17A995D7F47}"/>
              </a:ext>
            </a:extLst>
          </p:cNvPr>
          <p:cNvSpPr txBox="1">
            <a:spLocks/>
          </p:cNvSpPr>
          <p:nvPr userDrawn="1"/>
        </p:nvSpPr>
        <p:spPr>
          <a:xfrm>
            <a:off x="685800" y="304800"/>
            <a:ext cx="1828800" cy="30361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kern="0"/>
              <a:t>November 2022</a:t>
            </a:r>
            <a:endParaRPr kumimoji="1" lang="ja-JP" altLang="en-US" ker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System Level Simulation of</a:t>
            </a:r>
            <a:br>
              <a:rPr kumimoji="1" lang="en-US" altLang="ja-JP" dirty="0"/>
            </a:br>
            <a:r>
              <a:rPr kumimoji="1" lang="en-US" altLang="ja-JP" dirty="0"/>
              <a:t>Co-BF and Joint Tx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</a:t>
            </a:r>
            <a:r>
              <a:rPr lang="en-US" altLang="ja-JP" sz="2000" kern="0"/>
              <a:t>:</a:t>
            </a:r>
            <a:r>
              <a:rPr lang="en-US" altLang="ja-JP" sz="2000" b="0" kern="0"/>
              <a:t> 2022-11-12</a:t>
            </a:r>
            <a:endParaRPr lang="en-US" altLang="ja-JP" sz="2000" b="0" kern="0" dirty="0"/>
          </a:p>
        </p:txBody>
      </p:sp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FCD9A26-9F9B-4864-A028-98D53AAD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92045"/>
              </p:ext>
            </p:extLst>
          </p:nvPr>
        </p:nvGraphicFramePr>
        <p:xfrm>
          <a:off x="483361" y="3108960"/>
          <a:ext cx="8177277" cy="224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Name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Company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Address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Phone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Email</a:t>
                      </a:r>
                      <a:endParaRPr kumimoji="1" lang="ja-JP" altLang="en-US" sz="15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/>
                        <a:t>Kosuke Aio</a:t>
                      </a:r>
                      <a:endParaRPr kumimoji="1" lang="ja-JP" altLang="en-US" sz="1500"/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Group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Kosuke.Aio@sony.com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Yusuke</a:t>
                      </a:r>
                      <a:r>
                        <a:rPr kumimoji="1" lang="en-US" altLang="ja-JP" sz="1500" baseline="0"/>
                        <a:t> Tanaka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/>
                        <a:t>Yusuke.YT.Tanaka@sony.com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Ryuichi Hirata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Ryuichi.Hirata@sony.com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Thomas Handte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/>
                        <a:t>Thomas.Handte@sony.com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Dana Ciochina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Dana.Ciochina@sony.com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Ken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Ken.A.Tanaka@sony.com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(2/4)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/>
              <a:t>System Throughput Evaluation Result</a:t>
            </a:r>
            <a:endParaRPr lang="ja-JP" altLang="en-US" sz="2000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FD39E80-FA91-4556-AF98-29B69B1E437F}"/>
              </a:ext>
            </a:extLst>
          </p:cNvPr>
          <p:cNvGrpSpPr/>
          <p:nvPr/>
        </p:nvGrpSpPr>
        <p:grpSpPr>
          <a:xfrm>
            <a:off x="107504" y="2071446"/>
            <a:ext cx="8951600" cy="3491154"/>
            <a:chOff x="107504" y="2071446"/>
            <a:chExt cx="8170068" cy="3186354"/>
          </a:xfrm>
        </p:grpSpPr>
        <p:pic>
          <p:nvPicPr>
            <p:cNvPr id="7" name="図 6" descr="グラフ, 折れ線グラフ&#10;&#10;自動的に生成された説明">
              <a:extLst>
                <a:ext uri="{FF2B5EF4-FFF2-40B4-BE49-F238E27FC236}">
                  <a16:creationId xmlns:a16="http://schemas.microsoft.com/office/drawing/2014/main" id="{38EB5706-311F-4047-BFED-F702A9197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2071446"/>
              <a:ext cx="4248472" cy="3186354"/>
            </a:xfrm>
            <a:prstGeom prst="rect">
              <a:avLst/>
            </a:prstGeom>
          </p:spPr>
        </p:pic>
        <p:pic>
          <p:nvPicPr>
            <p:cNvPr id="8" name="図 7" descr="グラフ, 折れ線グラフ&#10;&#10;自動的に生成された説明">
              <a:extLst>
                <a:ext uri="{FF2B5EF4-FFF2-40B4-BE49-F238E27FC236}">
                  <a16:creationId xmlns:a16="http://schemas.microsoft.com/office/drawing/2014/main" id="{9ACB1428-DDA7-433C-8E9E-F5A938A92D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4800" y="2092739"/>
              <a:ext cx="4162772" cy="3122079"/>
            </a:xfrm>
            <a:prstGeom prst="rect">
              <a:avLst/>
            </a:prstGeom>
          </p:spPr>
        </p:pic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D8D04B-F83F-4BAF-885F-A7750794D4E3}"/>
              </a:ext>
            </a:extLst>
          </p:cNvPr>
          <p:cNvSpPr txBox="1"/>
          <p:nvPr/>
        </p:nvSpPr>
        <p:spPr>
          <a:xfrm>
            <a:off x="1637997" y="1987653"/>
            <a:ext cx="1791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err="1"/>
              <a:t>TxSS</a:t>
            </a:r>
            <a:r>
              <a:rPr kumimoji="1" lang="en-US" altLang="ja-JP" sz="1600" u="sng"/>
              <a:t> per STA  = 1</a:t>
            </a:r>
            <a:endParaRPr kumimoji="1" lang="ja-JP" altLang="en-US" sz="1600" u="sng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607AF1-86EA-4256-A94F-F2BB72ABDE43}"/>
              </a:ext>
            </a:extLst>
          </p:cNvPr>
          <p:cNvSpPr txBox="1"/>
          <p:nvPr/>
        </p:nvSpPr>
        <p:spPr>
          <a:xfrm>
            <a:off x="6019800" y="1987653"/>
            <a:ext cx="1739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err="1"/>
              <a:t>TxSS</a:t>
            </a:r>
            <a:r>
              <a:rPr kumimoji="1" lang="en-US" altLang="ja-JP" sz="1600" u="sng"/>
              <a:t> per STA = 2</a:t>
            </a:r>
            <a:endParaRPr kumimoji="1" lang="ja-JP" altLang="en-US" sz="1600" u="sng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3F721D7-6CA9-4E4A-AF3B-D66E5962CB58}"/>
              </a:ext>
            </a:extLst>
          </p:cNvPr>
          <p:cNvSpPr txBox="1"/>
          <p:nvPr/>
        </p:nvSpPr>
        <p:spPr>
          <a:xfrm rot="16200000">
            <a:off x="-62532" y="3613103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D53D2ED-54CE-4C53-B736-79F30E85ADCE}"/>
              </a:ext>
            </a:extLst>
          </p:cNvPr>
          <p:cNvSpPr txBox="1"/>
          <p:nvPr/>
        </p:nvSpPr>
        <p:spPr>
          <a:xfrm rot="16200000">
            <a:off x="4296987" y="3688701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18A38F2A-68EC-4583-B302-983F3A1CBBAD}"/>
              </a:ext>
            </a:extLst>
          </p:cNvPr>
          <p:cNvSpPr/>
          <p:nvPr/>
        </p:nvSpPr>
        <p:spPr>
          <a:xfrm>
            <a:off x="759248" y="3451068"/>
            <a:ext cx="1383587" cy="1064562"/>
          </a:xfrm>
          <a:prstGeom prst="wedgeRoundRectCallout">
            <a:avLst>
              <a:gd name="adj1" fmla="val 66605"/>
              <a:gd name="adj2" fmla="val -20179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Throughput  Gain From No Coord. 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x1.73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:x1.77</a:t>
            </a:r>
          </a:p>
        </p:txBody>
      </p:sp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D172295B-7CAF-4C97-BBA6-B68E01C862A1}"/>
              </a:ext>
            </a:extLst>
          </p:cNvPr>
          <p:cNvSpPr/>
          <p:nvPr/>
        </p:nvSpPr>
        <p:spPr>
          <a:xfrm>
            <a:off x="5139712" y="3410862"/>
            <a:ext cx="1383587" cy="1064562"/>
          </a:xfrm>
          <a:prstGeom prst="wedgeRoundRectCallout">
            <a:avLst>
              <a:gd name="adj1" fmla="val 66605"/>
              <a:gd name="adj2" fmla="val -20179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Throughput  Gain From No Coord. 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x0.99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:x1.45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385B0E6-FF5D-4E4A-BEDE-5DBFB667D24B}"/>
              </a:ext>
            </a:extLst>
          </p:cNvPr>
          <p:cNvSpPr/>
          <p:nvPr/>
        </p:nvSpPr>
        <p:spPr>
          <a:xfrm>
            <a:off x="659194" y="5555673"/>
            <a:ext cx="7947773" cy="88024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/>
              <a:t>When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=1, </a:t>
            </a:r>
            <a:r>
              <a:rPr lang="en-US" altLang="ko-KR" sz="1600" b="0" dirty="0">
                <a:solidFill>
                  <a:srgbClr val="0B66DF"/>
                </a:solidFill>
              </a:rPr>
              <a:t>Joint TX </a:t>
            </a:r>
            <a:r>
              <a:rPr lang="en-US" altLang="ko-KR" sz="1600" b="0" dirty="0"/>
              <a:t>and </a:t>
            </a:r>
            <a:r>
              <a:rPr lang="en-US" altLang="ko-KR" sz="1600" b="0" dirty="0">
                <a:solidFill>
                  <a:srgbClr val="00B050"/>
                </a:solidFill>
              </a:rPr>
              <a:t>Co-BF</a:t>
            </a:r>
            <a:r>
              <a:rPr lang="en-US" altLang="ko-KR" sz="1600" b="0" dirty="0"/>
              <a:t> performance do not change significantly, but when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=2, </a:t>
            </a:r>
            <a:r>
              <a:rPr lang="en-US" altLang="ko-KR" sz="1600" b="0" dirty="0">
                <a:solidFill>
                  <a:srgbClr val="00B050"/>
                </a:solidFill>
              </a:rPr>
              <a:t>Co-BF </a:t>
            </a:r>
            <a:r>
              <a:rPr lang="en-US" altLang="ko-KR" sz="1600" b="0" dirty="0"/>
              <a:t>deteriorates in some cases compared to non-coordination.</a:t>
            </a:r>
          </a:p>
          <a:p>
            <a:pPr marL="766319" lvl="2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ko-KR" sz="1600" b="0" dirty="0"/>
              <a:t>	</a:t>
            </a:r>
            <a:r>
              <a:rPr lang="en-US" altLang="ko-KR" sz="1400" b="0" dirty="0"/>
              <a:t>TDMA at high MCS is better than simultaneous transmission at low MCS in many cases.</a:t>
            </a:r>
            <a:endParaRPr lang="en-US" altLang="ko-KR" sz="1600" b="0" dirty="0"/>
          </a:p>
        </p:txBody>
      </p:sp>
      <p:sp>
        <p:nvSpPr>
          <p:cNvPr id="16" name="フッター プレースホルダー 5">
            <a:extLst>
              <a:ext uri="{FF2B5EF4-FFF2-40B4-BE49-F238E27FC236}">
                <a16:creationId xmlns:a16="http://schemas.microsoft.com/office/drawing/2014/main" id="{ED6D2D3B-11E8-4350-99A5-A76A33A65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64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, 折れ線グラフ&#10;&#10;自動的に生成された説明">
            <a:extLst>
              <a:ext uri="{FF2B5EF4-FFF2-40B4-BE49-F238E27FC236}">
                <a16:creationId xmlns:a16="http://schemas.microsoft.com/office/drawing/2014/main" id="{DB194B44-CB02-4023-A0E2-38C5A95CF7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43365"/>
            <a:ext cx="5486400" cy="4114800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(3/4)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>
                <a:solidFill>
                  <a:schemeClr val="tx1"/>
                </a:solidFill>
              </a:rPr>
              <a:t>Latency Evaluation Result (CDF in on example drop)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 7">
            <a:extLst>
              <a:ext uri="{FF2B5EF4-FFF2-40B4-BE49-F238E27FC236}">
                <a16:creationId xmlns:a16="http://schemas.microsoft.com/office/drawing/2014/main" id="{088F0F42-A9F3-41CF-8F68-679F799E3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07277"/>
              </p:ext>
            </p:extLst>
          </p:nvPr>
        </p:nvGraphicFramePr>
        <p:xfrm>
          <a:off x="5351007" y="3419765"/>
          <a:ext cx="3294598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7730">
                  <a:extLst>
                    <a:ext uri="{9D8B030D-6E8A-4147-A177-3AD203B41FA5}">
                      <a16:colId xmlns:a16="http://schemas.microsoft.com/office/drawing/2014/main" val="1274717559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117280542"/>
                    </a:ext>
                  </a:extLst>
                </a:gridCol>
                <a:gridCol w="788144">
                  <a:extLst>
                    <a:ext uri="{9D8B030D-6E8A-4147-A177-3AD203B41FA5}">
                      <a16:colId xmlns:a16="http://schemas.microsoft.com/office/drawing/2014/main" val="2898820173"/>
                    </a:ext>
                  </a:extLst>
                </a:gridCol>
                <a:gridCol w="788144">
                  <a:extLst>
                    <a:ext uri="{9D8B030D-6E8A-4147-A177-3AD203B41FA5}">
                      <a16:colId xmlns:a16="http://schemas.microsoft.com/office/drawing/2014/main" val="830391242"/>
                    </a:ext>
                  </a:extLst>
                </a:gridCol>
              </a:tblGrid>
              <a:tr h="1298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Delay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Prob &lt;5ms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Avg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Worst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5172"/>
                  </a:ext>
                </a:extLst>
              </a:tr>
              <a:tr h="1291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No Coord.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56.65%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5.28ms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35.76ms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7873998"/>
                  </a:ext>
                </a:extLst>
              </a:tr>
              <a:tr h="1291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Co-BF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83.90%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2.64ms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8.41ms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141720"/>
                  </a:ext>
                </a:extLst>
              </a:tr>
              <a:tr h="1982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Joint Tx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82.38%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2.86ms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8.63ms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476304"/>
                  </a:ext>
                </a:extLst>
              </a:tr>
            </a:tbl>
          </a:graphicData>
        </a:graphic>
      </p:graphicFrame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350FADD-51B7-4938-9932-367C36019735}"/>
              </a:ext>
            </a:extLst>
          </p:cNvPr>
          <p:cNvCxnSpPr/>
          <p:nvPr/>
        </p:nvCxnSpPr>
        <p:spPr bwMode="auto">
          <a:xfrm>
            <a:off x="1905000" y="2286000"/>
            <a:ext cx="0" cy="3611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9D7509A-6285-4477-AFC3-8D0FBFFBC896}"/>
              </a:ext>
            </a:extLst>
          </p:cNvPr>
          <p:cNvSpPr txBox="1"/>
          <p:nvPr/>
        </p:nvSpPr>
        <p:spPr>
          <a:xfrm rot="16200000">
            <a:off x="-216911" y="3872466"/>
            <a:ext cx="147274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065D04-8401-4799-9AC2-8936027B27D3}"/>
              </a:ext>
            </a:extLst>
          </p:cNvPr>
          <p:cNvSpPr/>
          <p:nvPr/>
        </p:nvSpPr>
        <p:spPr>
          <a:xfrm>
            <a:off x="659194" y="5805055"/>
            <a:ext cx="7947773" cy="5847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/>
              <a:t>Both types can decrease the queuing delay much. </a:t>
            </a:r>
            <a:r>
              <a:rPr lang="en-US" altLang="ko-KR" sz="1600" b="0" dirty="0">
                <a:solidFill>
                  <a:srgbClr val="00B050"/>
                </a:solidFill>
              </a:rPr>
              <a:t>Co-BF </a:t>
            </a:r>
            <a:r>
              <a:rPr lang="en-US" altLang="ko-KR" sz="1600" b="0" dirty="0"/>
              <a:t>achieves slightly lower </a:t>
            </a:r>
            <a:r>
              <a:rPr kumimoji="1" lang="en-US" altLang="ja-JP" sz="1600" b="0" dirty="0"/>
              <a:t>queuing delay than </a:t>
            </a:r>
            <a:r>
              <a:rPr kumimoji="1" lang="en-US" altLang="ja-JP" sz="1600" b="0" dirty="0">
                <a:solidFill>
                  <a:srgbClr val="0B66DF"/>
                </a:solidFill>
              </a:rPr>
              <a:t>Joint Tx</a:t>
            </a:r>
            <a:r>
              <a:rPr kumimoji="1" lang="en-US" altLang="ja-JP" sz="1600" b="0" dirty="0"/>
              <a:t> due to data sharing overhead.</a:t>
            </a:r>
            <a:r>
              <a:rPr lang="en-US" altLang="ko-KR" sz="1600" b="0" dirty="0"/>
              <a:t> </a:t>
            </a:r>
          </a:p>
        </p:txBody>
      </p:sp>
      <p:sp>
        <p:nvSpPr>
          <p:cNvPr id="11" name="フッター プレースホルダー 5">
            <a:extLst>
              <a:ext uri="{FF2B5EF4-FFF2-40B4-BE49-F238E27FC236}">
                <a16:creationId xmlns:a16="http://schemas.microsoft.com/office/drawing/2014/main" id="{9CD59618-F8CD-4435-9B78-863E8342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2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&#10;&#10;自動的に生成された説明">
            <a:extLst>
              <a:ext uri="{FF2B5EF4-FFF2-40B4-BE49-F238E27FC236}">
                <a16:creationId xmlns:a16="http://schemas.microsoft.com/office/drawing/2014/main" id="{B6695E5F-50F5-423E-9F0C-8B65BB55A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832" y="2081324"/>
            <a:ext cx="4539055" cy="3404291"/>
          </a:xfrm>
          <a:prstGeom prst="rect">
            <a:avLst/>
          </a:prstGeom>
        </p:spPr>
      </p:pic>
      <p:pic>
        <p:nvPicPr>
          <p:cNvPr id="8" name="図 7" descr="グラフ&#10;&#10;自動的に生成された説明">
            <a:extLst>
              <a:ext uri="{FF2B5EF4-FFF2-40B4-BE49-F238E27FC236}">
                <a16:creationId xmlns:a16="http://schemas.microsoft.com/office/drawing/2014/main" id="{A1DC771A-4C72-450B-B914-EC3EFB54A4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13" y="2081324"/>
            <a:ext cx="4539055" cy="3404291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(4/4)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>
                <a:solidFill>
                  <a:schemeClr val="tx1"/>
                </a:solidFill>
              </a:rPr>
              <a:t>Latency Evaluation Result (Histogram in All Drops)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D8D04B-F83F-4BAF-885F-A7750794D4E3}"/>
              </a:ext>
            </a:extLst>
          </p:cNvPr>
          <p:cNvSpPr txBox="1"/>
          <p:nvPr/>
        </p:nvSpPr>
        <p:spPr>
          <a:xfrm>
            <a:off x="1999337" y="1987653"/>
            <a:ext cx="898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Average</a:t>
            </a:r>
            <a:endParaRPr kumimoji="1" lang="ja-JP" altLang="en-US" sz="1600" u="sng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607AF1-86EA-4256-A94F-F2BB72ABDE43}"/>
              </a:ext>
            </a:extLst>
          </p:cNvPr>
          <p:cNvSpPr txBox="1"/>
          <p:nvPr/>
        </p:nvSpPr>
        <p:spPr>
          <a:xfrm>
            <a:off x="6547792" y="1987653"/>
            <a:ext cx="721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Worst</a:t>
            </a:r>
            <a:endParaRPr kumimoji="1" lang="ja-JP" altLang="en-US" sz="1600" u="sng"/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B7AFD880-C647-4D98-B65F-935C9FF4ED38}"/>
              </a:ext>
            </a:extLst>
          </p:cNvPr>
          <p:cNvSpPr/>
          <p:nvPr/>
        </p:nvSpPr>
        <p:spPr>
          <a:xfrm>
            <a:off x="2596208" y="3277159"/>
            <a:ext cx="1383587" cy="760881"/>
          </a:xfrm>
          <a:prstGeom prst="wedgeRoundRectCallout">
            <a:avLst>
              <a:gd name="adj1" fmla="val 47246"/>
              <a:gd name="adj2" fmla="val -2260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Mean Value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FF0000"/>
                </a:solidFill>
              </a:rPr>
              <a:t>- No Coord.: 5.30ms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2.63ms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:2.85ms</a:t>
            </a: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BDFA6CC7-0F7B-47EF-8188-0FEDE51FC99F}"/>
              </a:ext>
            </a:extLst>
          </p:cNvPr>
          <p:cNvSpPr/>
          <p:nvPr/>
        </p:nvSpPr>
        <p:spPr>
          <a:xfrm>
            <a:off x="7054707" y="3240607"/>
            <a:ext cx="1383587" cy="760881"/>
          </a:xfrm>
          <a:prstGeom prst="wedgeRoundRectCallout">
            <a:avLst>
              <a:gd name="adj1" fmla="val 47246"/>
              <a:gd name="adj2" fmla="val -2260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Mean Value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FF0000"/>
                </a:solidFill>
              </a:rPr>
              <a:t>- No Coord.: 29.25ms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8.05ms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:8.27ms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CB6872D-7B8A-414F-9814-66AE0BB6540C}"/>
              </a:ext>
            </a:extLst>
          </p:cNvPr>
          <p:cNvSpPr/>
          <p:nvPr/>
        </p:nvSpPr>
        <p:spPr>
          <a:xfrm>
            <a:off x="659194" y="5805055"/>
            <a:ext cx="7947773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/>
              <a:t>Both types can decrease the queuing delay significantly, especially worst-case delay.</a:t>
            </a:r>
          </a:p>
        </p:txBody>
      </p:sp>
      <p:sp>
        <p:nvSpPr>
          <p:cNvPr id="14" name="フッター プレースホルダー 5">
            <a:extLst>
              <a:ext uri="{FF2B5EF4-FFF2-40B4-BE49-F238E27FC236}">
                <a16:creationId xmlns:a16="http://schemas.microsoft.com/office/drawing/2014/main" id="{56471694-7373-422E-9D7C-22FAB4DEC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7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Observation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Even if considering data sharing overhead, </a:t>
            </a:r>
            <a:r>
              <a:rPr kumimoji="1" lang="en-US" altLang="ja-JP" sz="2000" dirty="0">
                <a:solidFill>
                  <a:srgbClr val="0B66DF"/>
                </a:solidFill>
              </a:rPr>
              <a:t>Joint Tx </a:t>
            </a:r>
            <a:r>
              <a:rPr kumimoji="1" lang="en-US" altLang="ja-JP" sz="2000" dirty="0"/>
              <a:t>has the potential to simultaneously satisfy high throughput and low latency. </a:t>
            </a:r>
          </a:p>
          <a:p>
            <a:pPr lvl="1"/>
            <a:r>
              <a:rPr kumimoji="1" lang="en-US" altLang="ja-JP" sz="1600" dirty="0"/>
              <a:t>When </a:t>
            </a:r>
            <a:r>
              <a:rPr kumimoji="1" lang="en-US" altLang="ja-JP" sz="1600" dirty="0" err="1"/>
              <a:t>TxSS</a:t>
            </a:r>
            <a:r>
              <a:rPr kumimoji="1" lang="en-US" altLang="ja-JP" sz="1600" dirty="0"/>
              <a:t> = 2, only Joint Tx can achieve high system throughput gain.</a:t>
            </a:r>
          </a:p>
          <a:p>
            <a:pPr lvl="1"/>
            <a:r>
              <a:rPr kumimoji="1" lang="en-US" altLang="ja-JP" sz="1600" dirty="0"/>
              <a:t>Queuing delay is slightly higher than Co-BF, but still lower than when uncoordinated.</a:t>
            </a:r>
          </a:p>
          <a:p>
            <a:pPr lvl="1"/>
            <a:r>
              <a:rPr kumimoji="1" lang="en-US" altLang="ja-JP" sz="1600" dirty="0"/>
              <a:t>If 10Gbps Ethernet cables become the mainstream in the future, we can expect this level of performance from Joint Tx, even if including data sharing overhead.</a:t>
            </a:r>
            <a:endParaRPr kumimoji="1" lang="en-US" altLang="ja-JP" sz="1600" dirty="0">
              <a:solidFill>
                <a:srgbClr val="00B050"/>
              </a:solidFill>
            </a:endParaRPr>
          </a:p>
          <a:p>
            <a:endParaRPr kumimoji="1" lang="en-US" altLang="ja-JP" sz="1400" dirty="0">
              <a:solidFill>
                <a:srgbClr val="00B050"/>
              </a:solidFill>
            </a:endParaRPr>
          </a:p>
          <a:p>
            <a:r>
              <a:rPr kumimoji="1" lang="en-US" altLang="ja-JP" sz="2000" dirty="0"/>
              <a:t>Also, </a:t>
            </a:r>
            <a:r>
              <a:rPr kumimoji="1" lang="en-US" altLang="ja-JP" sz="2000" dirty="0">
                <a:solidFill>
                  <a:srgbClr val="00B050"/>
                </a:solidFill>
              </a:rPr>
              <a:t>Co-BF </a:t>
            </a:r>
            <a:r>
              <a:rPr kumimoji="1" lang="en-US" altLang="ja-JP" sz="2000" dirty="0"/>
              <a:t>can achieve good performance in situations where high throughput is not required and there is room for antenna freedom.</a:t>
            </a:r>
          </a:p>
          <a:p>
            <a:pPr lvl="1"/>
            <a:r>
              <a:rPr kumimoji="1" lang="en-US" altLang="ja-JP" sz="1600" dirty="0"/>
              <a:t>When </a:t>
            </a:r>
            <a:r>
              <a:rPr kumimoji="1" lang="en-US" altLang="ja-JP" sz="1600" dirty="0" err="1"/>
              <a:t>TxSS</a:t>
            </a:r>
            <a:r>
              <a:rPr kumimoji="1" lang="en-US" altLang="ja-JP" sz="1600" dirty="0"/>
              <a:t> = 1, system throughput gain is much high and almost same as Joint Tx.</a:t>
            </a:r>
          </a:p>
          <a:p>
            <a:pPr lvl="1"/>
            <a:r>
              <a:rPr kumimoji="1" lang="en-US" altLang="ja-JP" sz="1600" dirty="0"/>
              <a:t>Co-BF can achieve lower queuing delay than Joint Tx due to data sharing overhead.</a:t>
            </a:r>
          </a:p>
          <a:p>
            <a:pPr lvl="2"/>
            <a:r>
              <a:rPr lang="en-US" altLang="ja-JP" sz="1600" b="0" i="0" dirty="0">
                <a:effectLst/>
              </a:rPr>
              <a:t>If we include not only queuing delay but also other delays (e.g. retransmission delay), the difference with Joint Tx may be even larger</a:t>
            </a:r>
            <a:endParaRPr kumimoji="1" lang="en-US" altLang="ja-JP" sz="1600" b="0" i="0" dirty="0">
              <a:effectLst/>
            </a:endParaRPr>
          </a:p>
          <a:p>
            <a:pPr lvl="2"/>
            <a:endParaRPr kumimoji="1" lang="en-US" altLang="ja-JP" sz="1400" dirty="0"/>
          </a:p>
          <a:p>
            <a:r>
              <a:rPr kumimoji="1" lang="en-US" altLang="ja-JP" sz="2000" dirty="0"/>
              <a:t>We prefer to use these two methods of coordination, depending on the environment and requirements.</a:t>
            </a:r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7E0DC70B-6C12-4F2E-9254-1A1E899E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2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Further Discussion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2" y="1600200"/>
            <a:ext cx="8104467" cy="4114800"/>
          </a:xfrm>
        </p:spPr>
        <p:txBody>
          <a:bodyPr/>
          <a:lstStyle/>
          <a:p>
            <a:r>
              <a:rPr kumimoji="1" lang="en-US" altLang="ja-JP" sz="2000" dirty="0"/>
              <a:t>In order to increase the number of situations where Joint Tx can be deployed, several remaining factors regarding data sharing must be considered in the future.</a:t>
            </a:r>
          </a:p>
          <a:p>
            <a:pPr lvl="1"/>
            <a:r>
              <a:rPr kumimoji="1" lang="en-US" altLang="ja-JP" sz="1600" dirty="0"/>
              <a:t>Low Backhaul Speed (Old Ether cable, Wireless backhaul, and so on)</a:t>
            </a:r>
          </a:p>
          <a:p>
            <a:pPr lvl="1"/>
            <a:r>
              <a:rPr kumimoji="1" lang="en-US" altLang="ja-JP" sz="1600" dirty="0"/>
              <a:t>Internal Delay via Upper layer of AP (such as Linux)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Solution to reduce data sharing can be further discussed in the next TG. For example:</a:t>
            </a:r>
          </a:p>
          <a:p>
            <a:pPr lvl="1"/>
            <a:r>
              <a:rPr kumimoji="1" lang="en-US" altLang="ja-JP" sz="1800" dirty="0"/>
              <a:t>Complete data sharing in advance, not just before Joint Tx.</a:t>
            </a:r>
          </a:p>
          <a:p>
            <a:pPr lvl="2"/>
            <a:r>
              <a:rPr kumimoji="1" lang="en-US" altLang="ja-JP" sz="1600" dirty="0"/>
              <a:t>For Mesh environment, data sharing will become overhead-less.</a:t>
            </a:r>
          </a:p>
          <a:p>
            <a:pPr lvl="2"/>
            <a:r>
              <a:rPr kumimoji="1" lang="en-US" altLang="ja-JP" sz="1600" dirty="0"/>
              <a:t>Increasing complexity of packet management will be a big concern.</a:t>
            </a:r>
          </a:p>
          <a:p>
            <a:pPr lvl="1"/>
            <a:r>
              <a:rPr kumimoji="1" lang="en-US" altLang="ja-JP" sz="1800" dirty="0"/>
              <a:t>During data sharing, packet transmission to other STAs to improve efficiency.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It would be a good way to start Joint Tx discussion with a simple scenario first, and then discuss possible extensions in the future.</a:t>
            </a:r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BDC211B2-29AC-48A8-B89C-1A8825C91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82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/>
              <a:t>Summary</a:t>
            </a:r>
            <a:endParaRPr kumimoji="1" lang="ja-JP" altLang="en-US" sz="280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CA8546C-6478-4725-AE4C-E7A7E008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r>
              <a:rPr kumimoji="1" lang="en-US" altLang="ja-JP" sz="2000" dirty="0"/>
              <a:t>We discussed issues of advanced coordination types (Joint Tx and Co-BF) 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We provided simulation results to show the potential performance of Joint Tx and Co-BF.</a:t>
            </a:r>
          </a:p>
          <a:p>
            <a:pPr lvl="1"/>
            <a:r>
              <a:rPr kumimoji="1" lang="en-US" altLang="ja-JP" sz="1800" dirty="0"/>
              <a:t>Joint Tx in 10Gbps LAN scenario has the potential to simultaneously satisfy high throughput and low latency, even if data sharing overhead.</a:t>
            </a:r>
          </a:p>
          <a:p>
            <a:pPr lvl="1"/>
            <a:r>
              <a:rPr kumimoji="1" lang="en-US" altLang="ja-JP" sz="1800" dirty="0"/>
              <a:t>Co-BF can achieve very high performance in situations where high throughput is not required and there is room for antenna freedom.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It seems that standardization of both coordination methods makes sense such that the implementation can choose the appropriate coordination type depending on the environment and requirements.</a:t>
            </a:r>
            <a:endParaRPr kumimoji="1" lang="en-US" altLang="ja-JP" sz="2200" dirty="0"/>
          </a:p>
          <a:p>
            <a:pPr lvl="1"/>
            <a:endParaRPr kumimoji="1" lang="en-US" altLang="ja-JP" sz="1800" dirty="0"/>
          </a:p>
          <a:p>
            <a:endParaRPr kumimoji="1" lang="en-US" altLang="ja-JP" sz="2000" dirty="0"/>
          </a:p>
          <a:p>
            <a:pPr lvl="1"/>
            <a:endParaRPr kumimoji="1" lang="en-US" altLang="ja-JP" sz="1600" dirty="0"/>
          </a:p>
        </p:txBody>
      </p:sp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D0BAA1BA-5ACD-44F2-A403-DB5DB5A2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02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1600" b="0" dirty="0"/>
              <a:t>[1] Yusuke Tanaka (Sony Group Corporation), “</a:t>
            </a:r>
            <a:r>
              <a:rPr lang="en-US" altLang="ja-JP" sz="1600" b="0" i="0" dirty="0">
                <a:solidFill>
                  <a:srgbClr val="000000"/>
                </a:solidFill>
                <a:effectLst/>
              </a:rPr>
              <a:t>Considerations on Multi-AP Coordination,</a:t>
            </a:r>
            <a:r>
              <a:rPr kumimoji="1" lang="en-US" altLang="ja-JP" sz="1600" b="0" dirty="0"/>
              <a:t>” 22/1516r0, September 2022.</a:t>
            </a:r>
          </a:p>
          <a:p>
            <a:pPr marL="0" indent="0">
              <a:buNone/>
            </a:pPr>
            <a:r>
              <a:rPr kumimoji="1" lang="en-US" altLang="ja-JP" sz="1600" b="0" dirty="0"/>
              <a:t>[2] Ron Porat (Broadcom), “Joint transmission for 11be,” 20/0071r1, April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[3] Roya </a:t>
            </a:r>
            <a:r>
              <a:rPr kumimoji="1" lang="en-US" altLang="ja-JP" sz="1600" b="0" dirty="0" err="1"/>
              <a:t>Doostnejad</a:t>
            </a:r>
            <a:r>
              <a:rPr kumimoji="1" lang="en-US" altLang="ja-JP" sz="1600" b="0" dirty="0"/>
              <a:t> (Intel), “Coordinated beamforming for 802.11be,” 20/0099r1, April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[4] Jason Yuchen Guo (Huawei), “Coordinated spatial reuse operation,” 20/0033r1, February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[5] </a:t>
            </a:r>
            <a:r>
              <a:rPr kumimoji="1" lang="en-US" altLang="ja-JP" sz="1600" b="0" dirty="0" err="1"/>
              <a:t>Liwen</a:t>
            </a:r>
            <a:r>
              <a:rPr kumimoji="1" lang="en-US" altLang="ja-JP" sz="1600" b="0" dirty="0"/>
              <a:t> Chu (NXP), “Coordinated OFDMA,” 19/1919r3, January 2020.</a:t>
            </a:r>
          </a:p>
          <a:p>
            <a:pPr marL="0" indent="0">
              <a:buNone/>
            </a:pPr>
            <a:r>
              <a:rPr kumimoji="1" lang="en-US" altLang="ja-JP" sz="1600" b="0" dirty="0"/>
              <a:t>[6] Lochan Verma (Qualcomm), “Coordinated AP time/frequency sharing in a transmit opportunity in 11be,” 19/1582r2, January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[7] Ron Porat (Broadcom), “Distributed MU MIMO Simulations,” 18/1962r0, November 2018.</a:t>
            </a:r>
          </a:p>
          <a:p>
            <a:pPr marL="0" indent="0">
              <a:buNone/>
            </a:pPr>
            <a:r>
              <a:rPr kumimoji="1" lang="en-US" altLang="ja-JP" sz="1600" b="0" dirty="0"/>
              <a:t>[8] Ron Porat (Broadcom), “Joint Processing MU-MIMO Update,” 19/0800r0,May 2019.</a:t>
            </a:r>
          </a:p>
          <a:p>
            <a:pPr marL="0" indent="0">
              <a:buNone/>
            </a:pPr>
            <a:r>
              <a:rPr kumimoji="1" lang="en-US" altLang="ja-JP" sz="1600" b="0" dirty="0"/>
              <a:t>[9] Sudhir Srinivasa (Marvell), “Joint BF Simulations,” 19/1094r0, July 2020.</a:t>
            </a:r>
          </a:p>
          <a:p>
            <a:pPr marL="0" indent="0">
              <a:buNone/>
            </a:pPr>
            <a:r>
              <a:rPr kumimoji="1" lang="en-US" altLang="ja-JP" sz="1600" b="0" dirty="0"/>
              <a:t>[10] Sigurd </a:t>
            </a:r>
            <a:r>
              <a:rPr kumimoji="1" lang="en-US" altLang="ja-JP" sz="1600" b="0" dirty="0" err="1"/>
              <a:t>Schelstraete</a:t>
            </a:r>
            <a:r>
              <a:rPr kumimoji="1" lang="en-US" altLang="ja-JP" sz="1600" b="0" dirty="0"/>
              <a:t> (</a:t>
            </a:r>
            <a:r>
              <a:rPr kumimoji="1" lang="en-US" altLang="ja-JP" sz="1600" b="0" dirty="0" err="1"/>
              <a:t>Quantenna</a:t>
            </a:r>
            <a:r>
              <a:rPr kumimoji="1" lang="en-US" altLang="ja-JP" sz="1600" b="0" dirty="0"/>
              <a:t> Communications), “Multi-AP backhaul analysis,” 19/1588r0, September 2019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Reference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19B3DC5C-B38C-412A-8A88-149FE809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Appendix. Other Example of Coordination Protocol Sequence (1/3)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</p:cNvCxnSpPr>
          <p:nvPr/>
        </p:nvCxnSpPr>
        <p:spPr bwMode="auto">
          <a:xfrm>
            <a:off x="1277035" y="262926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5" y="3252506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86622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73725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302095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599198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22172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40B9DF0-B29E-4FBA-BA55-9F687944CFD0}"/>
              </a:ext>
            </a:extLst>
          </p:cNvPr>
          <p:cNvSpPr/>
          <p:nvPr/>
        </p:nvSpPr>
        <p:spPr bwMode="auto">
          <a:xfrm>
            <a:off x="4660316" y="2397714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F2E722DF-B4CF-4AE6-9413-5F5D2CCE6B4C}"/>
              </a:ext>
            </a:extLst>
          </p:cNvPr>
          <p:cNvCxnSpPr/>
          <p:nvPr/>
        </p:nvCxnSpPr>
        <p:spPr bwMode="auto">
          <a:xfrm>
            <a:off x="4888916" y="2628547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CF273D0-E631-4971-8612-25225F24E448}"/>
              </a:ext>
            </a:extLst>
          </p:cNvPr>
          <p:cNvSpPr txBox="1"/>
          <p:nvPr/>
        </p:nvSpPr>
        <p:spPr>
          <a:xfrm>
            <a:off x="4413350" y="1905272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Trigger</a:t>
            </a:r>
            <a:endParaRPr kumimoji="1" lang="ja-JP" altLang="en-US" sz="140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B070400-0F72-42ED-A7AB-142CA5F875F9}"/>
              </a:ext>
            </a:extLst>
          </p:cNvPr>
          <p:cNvSpPr/>
          <p:nvPr/>
        </p:nvSpPr>
        <p:spPr bwMode="auto">
          <a:xfrm>
            <a:off x="5107993" y="2389101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A704DA49-D087-48EA-B907-71D1FA3BD845}"/>
              </a:ext>
            </a:extLst>
          </p:cNvPr>
          <p:cNvCxnSpPr>
            <a:cxnSpLocks/>
          </p:cNvCxnSpPr>
          <p:nvPr/>
        </p:nvCxnSpPr>
        <p:spPr bwMode="auto">
          <a:xfrm>
            <a:off x="6927947" y="2542610"/>
            <a:ext cx="0" cy="131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7B2C5CF-1873-42F2-AF0D-127B7E4375F1}"/>
              </a:ext>
            </a:extLst>
          </p:cNvPr>
          <p:cNvSpPr/>
          <p:nvPr/>
        </p:nvSpPr>
        <p:spPr bwMode="auto">
          <a:xfrm>
            <a:off x="7308950" y="3629532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BBA6B38-16CC-4351-915E-8E73AFEC5193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3237834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A1358705-F9DD-40EC-8FD9-EA3C39BC9CC6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2628547"/>
            <a:ext cx="0" cy="12457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8D79257-2AD7-4CE4-A284-EEB0C3B44DA2}"/>
              </a:ext>
            </a:extLst>
          </p:cNvPr>
          <p:cNvSpPr txBox="1"/>
          <p:nvPr/>
        </p:nvSpPr>
        <p:spPr>
          <a:xfrm>
            <a:off x="6956522" y="3905099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412C3DC-27F3-439C-886E-580A21B09E7A}"/>
              </a:ext>
            </a:extLst>
          </p:cNvPr>
          <p:cNvSpPr/>
          <p:nvPr/>
        </p:nvSpPr>
        <p:spPr bwMode="auto">
          <a:xfrm>
            <a:off x="2595774" y="2388013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7CD0CBB1-966B-45CD-A3C6-9035DEEDA1C9}"/>
              </a:ext>
            </a:extLst>
          </p:cNvPr>
          <p:cNvCxnSpPr/>
          <p:nvPr/>
        </p:nvCxnSpPr>
        <p:spPr bwMode="auto">
          <a:xfrm>
            <a:off x="2824374" y="2618846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E3583AD-3B03-4290-A184-EBCA2633F57F}"/>
              </a:ext>
            </a:extLst>
          </p:cNvPr>
          <p:cNvSpPr txBox="1"/>
          <p:nvPr/>
        </p:nvSpPr>
        <p:spPr>
          <a:xfrm>
            <a:off x="2348808" y="1895571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Set</a:t>
            </a:r>
            <a:endParaRPr kumimoji="1" lang="ja-JP" altLang="en-US" sz="1400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C45F790-3604-474D-A5F4-912C403BC2C2}"/>
              </a:ext>
            </a:extLst>
          </p:cNvPr>
          <p:cNvSpPr/>
          <p:nvPr/>
        </p:nvSpPr>
        <p:spPr bwMode="auto">
          <a:xfrm>
            <a:off x="2983233" y="2397713"/>
            <a:ext cx="1427736" cy="992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 Sharing</a:t>
            </a:r>
            <a:endParaRPr kumimoji="0" lang="ja-JP" altLang="en-US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7BDA4896-7E8A-4CB2-906F-4C5D41F16CF6}"/>
              </a:ext>
            </a:extLst>
          </p:cNvPr>
          <p:cNvSpPr/>
          <p:nvPr/>
        </p:nvSpPr>
        <p:spPr bwMode="auto">
          <a:xfrm>
            <a:off x="2433500" y="1895572"/>
            <a:ext cx="2055050" cy="211867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3810B08A-A342-4537-A105-B20193796D5D}"/>
              </a:ext>
            </a:extLst>
          </p:cNvPr>
          <p:cNvSpPr/>
          <p:nvPr/>
        </p:nvSpPr>
        <p:spPr bwMode="auto">
          <a:xfrm>
            <a:off x="5107993" y="3020959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354287"/>
            <a:ext cx="8382000" cy="1441565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AP2 becomes Sharing AP.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AP2 sends Coordination Req. to AP1 to confirm whether or not to perform a coordinated transmission.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decides if coordination should be initiated and which packets to send based on information obtained.</a:t>
            </a:r>
          </a:p>
          <a:p>
            <a:pPr marL="457200" lvl="1" indent="0">
              <a:buNone/>
            </a:pPr>
            <a:r>
              <a:rPr kumimoji="1" lang="en-US" altLang="ja-JP" sz="1400" dirty="0"/>
              <a:t>(The rest is the same as in Slide.6)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C26F2CB-1270-4733-9C3C-6885ACC8C131}"/>
              </a:ext>
            </a:extLst>
          </p:cNvPr>
          <p:cNvSpPr txBox="1"/>
          <p:nvPr/>
        </p:nvSpPr>
        <p:spPr>
          <a:xfrm>
            <a:off x="259834" y="239842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61F597-579D-44E7-9174-923C5B42D1A2}"/>
              </a:ext>
            </a:extLst>
          </p:cNvPr>
          <p:cNvSpPr txBox="1"/>
          <p:nvPr/>
        </p:nvSpPr>
        <p:spPr>
          <a:xfrm>
            <a:off x="306027" y="302167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06A9E5E-0729-47E0-8503-ED77696CD092}"/>
              </a:ext>
            </a:extLst>
          </p:cNvPr>
          <p:cNvSpPr txBox="1"/>
          <p:nvPr/>
        </p:nvSpPr>
        <p:spPr>
          <a:xfrm>
            <a:off x="2662104" y="1583023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Skip in Co-BF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1" name="フッター プレースホルダー 5">
            <a:extLst>
              <a:ext uri="{FF2B5EF4-FFF2-40B4-BE49-F238E27FC236}">
                <a16:creationId xmlns:a16="http://schemas.microsoft.com/office/drawing/2014/main" id="{818A58F9-C403-45BC-842D-085F4C0F1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69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Appendix. Other Example of Coordination Protocol Sequence (2/3)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</p:cNvCxnSpPr>
          <p:nvPr/>
        </p:nvCxnSpPr>
        <p:spPr bwMode="auto">
          <a:xfrm>
            <a:off x="1277035" y="252040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5" y="3143646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75736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62839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22780AA-E9F5-42BB-94AF-FDC090367EFA}"/>
              </a:ext>
            </a:extLst>
          </p:cNvPr>
          <p:cNvSpPr/>
          <p:nvPr/>
        </p:nvSpPr>
        <p:spPr bwMode="auto">
          <a:xfrm>
            <a:off x="1524000" y="2289568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F7E6144-309F-4A71-8E59-A0ADCE8AA6E5}"/>
              </a:ext>
            </a:extLst>
          </p:cNvPr>
          <p:cNvCxnSpPr/>
          <p:nvPr/>
        </p:nvCxnSpPr>
        <p:spPr bwMode="auto">
          <a:xfrm>
            <a:off x="1752600" y="2520401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76C8EAD-BC26-4761-916C-329C3CC272EA}"/>
              </a:ext>
            </a:extLst>
          </p:cNvPr>
          <p:cNvSpPr txBox="1"/>
          <p:nvPr/>
        </p:nvSpPr>
        <p:spPr>
          <a:xfrm>
            <a:off x="1277034" y="1797126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291209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506443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11286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Resp</a:t>
            </a:r>
            <a:endParaRPr kumimoji="1" lang="ja-JP" altLang="en-US" sz="140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B070400-0F72-42ED-A7AB-142CA5F875F9}"/>
              </a:ext>
            </a:extLst>
          </p:cNvPr>
          <p:cNvSpPr/>
          <p:nvPr/>
        </p:nvSpPr>
        <p:spPr bwMode="auto">
          <a:xfrm>
            <a:off x="2469568" y="2280241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A704DA49-D087-48EA-B907-71D1FA3BD845}"/>
              </a:ext>
            </a:extLst>
          </p:cNvPr>
          <p:cNvCxnSpPr>
            <a:cxnSpLocks/>
          </p:cNvCxnSpPr>
          <p:nvPr/>
        </p:nvCxnSpPr>
        <p:spPr bwMode="auto">
          <a:xfrm>
            <a:off x="4289522" y="2433750"/>
            <a:ext cx="0" cy="131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7B2C5CF-1873-42F2-AF0D-127B7E4375F1}"/>
              </a:ext>
            </a:extLst>
          </p:cNvPr>
          <p:cNvSpPr/>
          <p:nvPr/>
        </p:nvSpPr>
        <p:spPr bwMode="auto">
          <a:xfrm>
            <a:off x="4746722" y="3520672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A1358705-F9DD-40EC-8FD9-EA3C39BC9CC6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5322" y="2519687"/>
            <a:ext cx="0" cy="12457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8D79257-2AD7-4CE4-A284-EEB0C3B44DA2}"/>
              </a:ext>
            </a:extLst>
          </p:cNvPr>
          <p:cNvSpPr txBox="1"/>
          <p:nvPr/>
        </p:nvSpPr>
        <p:spPr>
          <a:xfrm>
            <a:off x="4342400" y="3719938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027715"/>
            <a:ext cx="8382000" cy="2373085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When AP1 decides not to perform coordination transmission, AP1 alone sends data to the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Possible reasons are as follows.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candidate APs have traffic to send.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response from candidate AP2.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Etc..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9ECE45F-59C4-460F-A6B4-5FB6073A9769}"/>
              </a:ext>
            </a:extLst>
          </p:cNvPr>
          <p:cNvSpPr txBox="1"/>
          <p:nvPr/>
        </p:nvSpPr>
        <p:spPr>
          <a:xfrm>
            <a:off x="259834" y="228956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876587B-56E6-4B5F-8A66-518263285D70}"/>
              </a:ext>
            </a:extLst>
          </p:cNvPr>
          <p:cNvSpPr txBox="1"/>
          <p:nvPr/>
        </p:nvSpPr>
        <p:spPr>
          <a:xfrm>
            <a:off x="306027" y="291281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  <p:sp>
        <p:nvSpPr>
          <p:cNvPr id="23" name="フッター プレースホルダー 5">
            <a:extLst>
              <a:ext uri="{FF2B5EF4-FFF2-40B4-BE49-F238E27FC236}">
                <a16:creationId xmlns:a16="http://schemas.microsoft.com/office/drawing/2014/main" id="{6EF11E2A-6F6A-48B8-B8F9-73E3D8A4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2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Appendix. Other Example of Coordination Protocol Sequence (1/3)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</p:cNvCxnSpPr>
          <p:nvPr/>
        </p:nvCxnSpPr>
        <p:spPr bwMode="auto">
          <a:xfrm>
            <a:off x="1277035" y="252040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3" y="313323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75736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62839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291209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490338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11286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412C3DC-27F3-439C-886E-580A21B09E7A}"/>
              </a:ext>
            </a:extLst>
          </p:cNvPr>
          <p:cNvSpPr/>
          <p:nvPr/>
        </p:nvSpPr>
        <p:spPr bwMode="auto">
          <a:xfrm>
            <a:off x="2595774" y="2279153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7CD0CBB1-966B-45CD-A3C6-9035DEEDA1C9}"/>
              </a:ext>
            </a:extLst>
          </p:cNvPr>
          <p:cNvCxnSpPr/>
          <p:nvPr/>
        </p:nvCxnSpPr>
        <p:spPr bwMode="auto">
          <a:xfrm>
            <a:off x="2824374" y="2509986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E3583AD-3B03-4290-A184-EBCA2633F57F}"/>
              </a:ext>
            </a:extLst>
          </p:cNvPr>
          <p:cNvSpPr txBox="1"/>
          <p:nvPr/>
        </p:nvSpPr>
        <p:spPr>
          <a:xfrm>
            <a:off x="2200277" y="2005778"/>
            <a:ext cx="1156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Grant frame</a:t>
            </a:r>
            <a:endParaRPr kumimoji="1" lang="ja-JP" altLang="en-US" sz="1400"/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027715"/>
            <a:ext cx="8382000" cy="2373085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When AP1 decides not to perform coordination transmission, AP1 sends Grant frame to AP2 to allow AP2 to alone send data to the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Possible reasons are as follows.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candidate APs (including Mater AP) have traffic to send.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Etc..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802B7F6-050F-48D3-B8B0-7EFED8943067}"/>
              </a:ext>
            </a:extLst>
          </p:cNvPr>
          <p:cNvSpPr/>
          <p:nvPr/>
        </p:nvSpPr>
        <p:spPr bwMode="auto">
          <a:xfrm>
            <a:off x="3111474" y="2900354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08CEB3EC-4E3E-4505-8A05-5F982EF8F50C}"/>
              </a:ext>
            </a:extLst>
          </p:cNvPr>
          <p:cNvCxnSpPr>
            <a:cxnSpLocks/>
          </p:cNvCxnSpPr>
          <p:nvPr/>
        </p:nvCxnSpPr>
        <p:spPr bwMode="auto">
          <a:xfrm>
            <a:off x="4935185" y="3057164"/>
            <a:ext cx="0" cy="70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6B80A6F-254E-4454-B74C-3E8F1A73BC1F}"/>
              </a:ext>
            </a:extLst>
          </p:cNvPr>
          <p:cNvSpPr/>
          <p:nvPr/>
        </p:nvSpPr>
        <p:spPr bwMode="auto">
          <a:xfrm>
            <a:off x="5392385" y="353391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C3FB7CB2-70C0-4BE7-B09D-91825ED5453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5620985" y="3129144"/>
            <a:ext cx="0" cy="520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F248820-92BB-476A-8BAE-0E2A48B51090}"/>
              </a:ext>
            </a:extLst>
          </p:cNvPr>
          <p:cNvSpPr txBox="1"/>
          <p:nvPr/>
        </p:nvSpPr>
        <p:spPr>
          <a:xfrm>
            <a:off x="5022546" y="3719938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DD04E5D-AF73-4E03-99B8-962E0B3F0B0E}"/>
              </a:ext>
            </a:extLst>
          </p:cNvPr>
          <p:cNvSpPr txBox="1"/>
          <p:nvPr/>
        </p:nvSpPr>
        <p:spPr>
          <a:xfrm>
            <a:off x="259834" y="228956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049ECED-40EB-4577-AF2B-36DD66B2B022}"/>
              </a:ext>
            </a:extLst>
          </p:cNvPr>
          <p:cNvSpPr txBox="1"/>
          <p:nvPr/>
        </p:nvSpPr>
        <p:spPr>
          <a:xfrm>
            <a:off x="306027" y="291281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  <p:sp>
        <p:nvSpPr>
          <p:cNvPr id="23" name="フッター プレースホルダー 5">
            <a:extLst>
              <a:ext uri="{FF2B5EF4-FFF2-40B4-BE49-F238E27FC236}">
                <a16:creationId xmlns:a16="http://schemas.microsoft.com/office/drawing/2014/main" id="{EE61B8E4-411C-4228-9823-EEF26861E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8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28800"/>
            <a:ext cx="7957457" cy="4419600"/>
          </a:xfrm>
        </p:spPr>
        <p:txBody>
          <a:bodyPr/>
          <a:lstStyle/>
          <a:p>
            <a:r>
              <a:rPr kumimoji="1" lang="en-US" altLang="ja-JP" sz="2000" dirty="0"/>
              <a:t>Multi-AP coordination is a candidate feature for next TG as a technology to realize the several objectives and use cases of UHR [1].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Some types of Multi-AP coordination schemes have been discussed in TGbe and approved to be added to the SFD:</a:t>
            </a:r>
          </a:p>
          <a:p>
            <a:pPr lvl="1"/>
            <a:r>
              <a:rPr kumimoji="1" lang="en-US" altLang="ja-JP" sz="1600" dirty="0"/>
              <a:t>Joint Transmission (Joint TX) [2]</a:t>
            </a:r>
          </a:p>
          <a:p>
            <a:pPr lvl="1"/>
            <a:r>
              <a:rPr kumimoji="1" lang="en-US" altLang="ja-JP" sz="1600" dirty="0"/>
              <a:t>Coordinated Beamforming (Co-BF) [3]</a:t>
            </a:r>
          </a:p>
          <a:p>
            <a:pPr lvl="1"/>
            <a:r>
              <a:rPr kumimoji="1" lang="en-US" altLang="ja-JP" sz="1600" dirty="0"/>
              <a:t>Coordinated Spatial Reuse (Co-SR) [4]</a:t>
            </a:r>
          </a:p>
          <a:p>
            <a:pPr lvl="1"/>
            <a:r>
              <a:rPr kumimoji="1" lang="en-US" altLang="ja-JP" sz="1600" dirty="0"/>
              <a:t>Coordinated OFDMA (Co-OFDMA) [5]</a:t>
            </a:r>
          </a:p>
          <a:p>
            <a:pPr lvl="1"/>
            <a:r>
              <a:rPr kumimoji="1" lang="en-US" altLang="ja-JP" sz="1600" dirty="0"/>
              <a:t>Time/Freq Scheduling [6]</a:t>
            </a:r>
          </a:p>
          <a:p>
            <a:pPr lvl="1"/>
            <a:endParaRPr kumimoji="1" lang="en-US" altLang="ja-JP" sz="2000" dirty="0"/>
          </a:p>
          <a:p>
            <a:r>
              <a:rPr kumimoji="1" lang="en-US" altLang="ja-JP" sz="2000" dirty="0"/>
              <a:t>This contribution recaps on some of the factors that impact the advanced coordination schemes (Co-BF and Joint Tx) and show an initial evaluation of their effects on the performance.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Introduction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DD352638-A691-4D15-9533-2C7E2B99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8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Advanced Coordination </a:t>
            </a:r>
            <a:r>
              <a:rPr kumimoji="1" lang="en-US" altLang="ja-JP" sz="2800" dirty="0"/>
              <a:t>Types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485467" cy="4114800"/>
          </a:xfrm>
        </p:spPr>
        <p:txBody>
          <a:bodyPr/>
          <a:lstStyle/>
          <a:p>
            <a:r>
              <a:rPr kumimoji="1" lang="en-US" altLang="ja-JP" sz="2000" dirty="0"/>
              <a:t>Coordinated Beamforming  (Co-BF)</a:t>
            </a:r>
          </a:p>
          <a:p>
            <a:pPr lvl="1"/>
            <a:r>
              <a:rPr kumimoji="1" lang="en-US" altLang="ja-JP" sz="1600" dirty="0"/>
              <a:t>Each AP independently performs beamforming to reduce interference to other devices.</a:t>
            </a:r>
          </a:p>
          <a:p>
            <a:pPr lvl="1"/>
            <a:r>
              <a:rPr kumimoji="1" lang="en-US" altLang="ja-JP" sz="1600" dirty="0"/>
              <a:t>Less difficult to realize than Joint Tx (no need of tight synchronization and data sharing)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Joint Transmission (Joint Tx) </a:t>
            </a:r>
          </a:p>
          <a:p>
            <a:pPr lvl="1"/>
            <a:r>
              <a:rPr kumimoji="1" lang="en-US" altLang="ja-JP" sz="1600" dirty="0"/>
              <a:t>Multiple APs perform beamforming with sharing Tx antennas to reduce interference to other devices.</a:t>
            </a:r>
          </a:p>
          <a:p>
            <a:pPr lvl="1"/>
            <a:r>
              <a:rPr kumimoji="1" lang="en-US" altLang="ja-JP" sz="1600" dirty="0"/>
              <a:t>Theoretically expect the highest throughput gain by using more spatial streams than Co-BF, but there are several issues to be addressed (HW impairment, Data sharing overhead, etc.)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C44B93E-C5DC-4EC6-8486-6235E0F55682}"/>
              </a:ext>
            </a:extLst>
          </p:cNvPr>
          <p:cNvSpPr txBox="1"/>
          <p:nvPr/>
        </p:nvSpPr>
        <p:spPr>
          <a:xfrm>
            <a:off x="1603141" y="4170161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>
                <a:solidFill>
                  <a:schemeClr val="accent3"/>
                </a:solidFill>
              </a:rPr>
              <a:t>x</a:t>
            </a:r>
            <a:r>
              <a:rPr kumimoji="1" lang="en-US" altLang="ja-JP" sz="1400" b="1" baseline="-25000">
                <a:solidFill>
                  <a:schemeClr val="accent3"/>
                </a:solidFill>
              </a:rPr>
              <a:t>2</a:t>
            </a:r>
            <a:endParaRPr kumimoji="1" lang="ja-JP" altLang="en-US" sz="1400" b="1" baseline="-25000">
              <a:solidFill>
                <a:schemeClr val="accent3"/>
              </a:solidFill>
            </a:endParaRPr>
          </a:p>
        </p:txBody>
      </p:sp>
      <p:pic>
        <p:nvPicPr>
          <p:cNvPr id="74" name="図 73">
            <a:extLst>
              <a:ext uri="{FF2B5EF4-FFF2-40B4-BE49-F238E27FC236}">
                <a16:creationId xmlns:a16="http://schemas.microsoft.com/office/drawing/2014/main" id="{A7B5F7CD-1DBD-4BD6-8258-677297EB8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4920916"/>
            <a:ext cx="3581400" cy="1397620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3B5E4092-2081-4D4F-8730-1517FA53F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283" y="4920916"/>
            <a:ext cx="3810000" cy="1403684"/>
          </a:xfrm>
          <a:prstGeom prst="rect">
            <a:avLst/>
          </a:prstGeom>
        </p:spPr>
      </p:pic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C421738-B272-4E3E-A0D1-EAED0AEDF788}"/>
              </a:ext>
            </a:extLst>
          </p:cNvPr>
          <p:cNvSpPr txBox="1"/>
          <p:nvPr/>
        </p:nvSpPr>
        <p:spPr>
          <a:xfrm>
            <a:off x="1674838" y="4476008"/>
            <a:ext cx="160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Coordinated BF</a:t>
            </a:r>
            <a:endParaRPr kumimoji="1" lang="ja-JP" altLang="en-US" sz="1600" u="sng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E37DB59-E77B-4C08-8C44-2BA45FCD064D}"/>
              </a:ext>
            </a:extLst>
          </p:cNvPr>
          <p:cNvSpPr txBox="1"/>
          <p:nvPr/>
        </p:nvSpPr>
        <p:spPr>
          <a:xfrm>
            <a:off x="5782532" y="4476008"/>
            <a:ext cx="1908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Joint Transmission</a:t>
            </a:r>
            <a:endParaRPr kumimoji="1" lang="ja-JP" altLang="en-US" sz="1600" u="sng"/>
          </a:p>
        </p:txBody>
      </p:sp>
      <p:sp>
        <p:nvSpPr>
          <p:cNvPr id="11" name="フッター プレースホルダー 5">
            <a:extLst>
              <a:ext uri="{FF2B5EF4-FFF2-40B4-BE49-F238E27FC236}">
                <a16:creationId xmlns:a16="http://schemas.microsoft.com/office/drawing/2014/main" id="{AE55FE81-DCDD-4EBC-8BFA-24BFCDE6C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1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Current Status about Joint Tx issues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HW impairments</a:t>
            </a:r>
          </a:p>
          <a:p>
            <a:pPr lvl="1"/>
            <a:r>
              <a:rPr kumimoji="1" lang="en-US" altLang="ja-JP" sz="1600" dirty="0"/>
              <a:t>Joint Tx requires tight time/frequency synchronization between multiple APs.</a:t>
            </a:r>
          </a:p>
          <a:p>
            <a:pPr lvl="1"/>
            <a:r>
              <a:rPr kumimoji="1" lang="en-US" altLang="ja-JP" sz="1600" dirty="0"/>
              <a:t>This issue had been discussed/considered in TGbe.</a:t>
            </a:r>
          </a:p>
          <a:p>
            <a:pPr lvl="2"/>
            <a:r>
              <a:rPr kumimoji="1" lang="en-US" altLang="ja-JP" sz="1600" dirty="0"/>
              <a:t>The use of like sync trigger before Joint Tx can synchronize transmission time [7].</a:t>
            </a:r>
          </a:p>
          <a:p>
            <a:pPr lvl="2"/>
            <a:r>
              <a:rPr kumimoji="1" lang="en-US" altLang="ja-JP" sz="1600" dirty="0"/>
              <a:t>CFO of around 20 Hz between APs is feasible to implement [8]</a:t>
            </a:r>
          </a:p>
          <a:p>
            <a:pPr lvl="2"/>
            <a:r>
              <a:rPr kumimoji="1" lang="en-US" altLang="ja-JP" sz="1600" dirty="0"/>
              <a:t>The use of mid-amble in addition to 20 Hz CFO between APs allows the phase drift during Joint Tx to be properly compensated and keep its characteristics. [9]</a:t>
            </a:r>
          </a:p>
          <a:p>
            <a:pPr lvl="2"/>
            <a:endParaRPr kumimoji="1" lang="en-US" altLang="ja-JP" sz="1600" dirty="0"/>
          </a:p>
          <a:p>
            <a:r>
              <a:rPr kumimoji="1" lang="en-US" altLang="ja-JP" sz="2000" dirty="0"/>
              <a:t>Data Sharing Overhead</a:t>
            </a:r>
          </a:p>
          <a:p>
            <a:pPr lvl="1"/>
            <a:r>
              <a:rPr kumimoji="1" lang="en-US" altLang="ja-JP" sz="1600" dirty="0"/>
              <a:t>Joint Tx sends the same data between APs, so the time required for pre-sharing can be a system overhead.</a:t>
            </a:r>
          </a:p>
          <a:p>
            <a:pPr lvl="1"/>
            <a:r>
              <a:rPr kumimoji="1" lang="en-US" altLang="ja-JP" sz="1600" dirty="0"/>
              <a:t>TGbe has discussed at least 10Gbps backhaul speed will be required to achieve high performance [10]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To see how much Data Sharing Overhead is affected, we conducted simulation evaluation of system performance of Co-BF and Joint Tx.</a:t>
            </a:r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6B6796AC-7B60-4DD5-B007-B66AD84A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8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Assumption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2" y="1600200"/>
            <a:ext cx="8104467" cy="4114800"/>
          </a:xfrm>
        </p:spPr>
        <p:txBody>
          <a:bodyPr/>
          <a:lstStyle/>
          <a:p>
            <a:r>
              <a:rPr kumimoji="1" lang="en-US" altLang="ja-JP" sz="2000" dirty="0"/>
              <a:t>Two Criteria:</a:t>
            </a:r>
          </a:p>
          <a:p>
            <a:pPr lvl="1"/>
            <a:r>
              <a:rPr kumimoji="1" lang="en-US" altLang="ja-JP" sz="1600" dirty="0"/>
              <a:t>System Throughput &amp; Latency (Queuing Delay)</a:t>
            </a:r>
          </a:p>
          <a:p>
            <a:pPr marL="0" indent="0">
              <a:buNone/>
            </a:pPr>
            <a:endParaRPr kumimoji="1" lang="en-US" altLang="ja-JP" sz="1600" dirty="0"/>
          </a:p>
          <a:p>
            <a:r>
              <a:rPr kumimoji="1" lang="en-US" altLang="ja-JP" sz="2000" dirty="0"/>
              <a:t>Wired Backhaul Case</a:t>
            </a:r>
          </a:p>
          <a:p>
            <a:pPr lvl="1"/>
            <a:r>
              <a:rPr kumimoji="1" lang="en-US" altLang="ja-JP" sz="1600" dirty="0"/>
              <a:t>Lan cable speed is 10Gbps. </a:t>
            </a:r>
            <a:r>
              <a:rPr lang="en-US" altLang="ja-JP" sz="1600" b="0" dirty="0">
                <a:cs typeface="Times New Roman" panose="02020603050405020304" pitchFamily="18" charset="0"/>
              </a:rPr>
              <a:t>No jitter/No error.</a:t>
            </a:r>
          </a:p>
          <a:p>
            <a:pPr marL="457200" lvl="1" indent="0">
              <a:buNone/>
            </a:pPr>
            <a:endParaRPr kumimoji="1" lang="en-US" altLang="ja-JP" sz="1600" dirty="0"/>
          </a:p>
          <a:p>
            <a:r>
              <a:rPr kumimoji="1" lang="en-US" altLang="ja-JP" sz="2000" dirty="0"/>
              <a:t>AP1 makes decision of the coordination availability, Shared AP from candidates APs(AP2), and sends weight for Joint TX.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Coordination Protocol Policy</a:t>
            </a:r>
          </a:p>
          <a:p>
            <a:pPr lvl="1"/>
            <a:r>
              <a:rPr kumimoji="1" lang="en-US" altLang="ja-JP" sz="1600" dirty="0"/>
              <a:t>AP1/AP2 exchange coordination request/response frames to setup coordination.</a:t>
            </a:r>
          </a:p>
          <a:p>
            <a:pPr lvl="1"/>
            <a:r>
              <a:rPr kumimoji="1" lang="en-US" altLang="ja-JP" sz="1600" dirty="0"/>
              <a:t>Only when Joint Tx, AP1/AP2 share data via backhaul.</a:t>
            </a:r>
          </a:p>
          <a:p>
            <a:pPr lvl="1"/>
            <a:r>
              <a:rPr kumimoji="1" lang="en-US" altLang="ja-JP" sz="1600" dirty="0"/>
              <a:t>When Candidate AP has no traffic, only Sharing AP transmits data (after coordination req./resp. exchange).</a:t>
            </a:r>
          </a:p>
          <a:p>
            <a:pPr lvl="1"/>
            <a:r>
              <a:rPr kumimoji="1" lang="en-US" altLang="ja-JP" sz="1600" dirty="0"/>
              <a:t>An example sequence is shown on the next page (Other sequences are in Appendix)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BC3C6FC-8AB8-417B-81CD-13A3573AB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268" y="1961998"/>
            <a:ext cx="3190875" cy="1410003"/>
          </a:xfrm>
          <a:prstGeom prst="rect">
            <a:avLst/>
          </a:prstGeom>
        </p:spPr>
      </p:pic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1C1E1BE9-2985-4223-B151-0A9536168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Example of Coordination Protocol Sequence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  <a:stCxn id="46" idx="3"/>
          </p:cNvCxnSpPr>
          <p:nvPr/>
        </p:nvCxnSpPr>
        <p:spPr bwMode="auto">
          <a:xfrm>
            <a:off x="1303261" y="2520401"/>
            <a:ext cx="707873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107900D-0BED-4FC0-A36E-7FABCC772DCF}"/>
              </a:ext>
            </a:extLst>
          </p:cNvPr>
          <p:cNvSpPr txBox="1"/>
          <p:nvPr/>
        </p:nvSpPr>
        <p:spPr>
          <a:xfrm>
            <a:off x="259834" y="228956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5" y="3143646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DB8E950-CC84-4026-A0FB-49C5C10D96D4}"/>
              </a:ext>
            </a:extLst>
          </p:cNvPr>
          <p:cNvSpPr txBox="1"/>
          <p:nvPr/>
        </p:nvSpPr>
        <p:spPr>
          <a:xfrm>
            <a:off x="306027" y="291281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75736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62839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22780AA-E9F5-42BB-94AF-FDC090367EFA}"/>
              </a:ext>
            </a:extLst>
          </p:cNvPr>
          <p:cNvSpPr/>
          <p:nvPr/>
        </p:nvSpPr>
        <p:spPr bwMode="auto">
          <a:xfrm>
            <a:off x="1524000" y="2289568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F7E6144-309F-4A71-8E59-A0ADCE8AA6E5}"/>
              </a:ext>
            </a:extLst>
          </p:cNvPr>
          <p:cNvCxnSpPr/>
          <p:nvPr/>
        </p:nvCxnSpPr>
        <p:spPr bwMode="auto">
          <a:xfrm>
            <a:off x="1752600" y="2520401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76C8EAD-BC26-4761-916C-329C3CC272EA}"/>
              </a:ext>
            </a:extLst>
          </p:cNvPr>
          <p:cNvSpPr txBox="1"/>
          <p:nvPr/>
        </p:nvSpPr>
        <p:spPr>
          <a:xfrm>
            <a:off x="1277034" y="1797126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291209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520401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11286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Resp</a:t>
            </a:r>
            <a:endParaRPr kumimoji="1" lang="ja-JP" altLang="en-US" sz="140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40B9DF0-B29E-4FBA-BA55-9F687944CFD0}"/>
              </a:ext>
            </a:extLst>
          </p:cNvPr>
          <p:cNvSpPr/>
          <p:nvPr/>
        </p:nvSpPr>
        <p:spPr bwMode="auto">
          <a:xfrm>
            <a:off x="4660316" y="2288854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F2E722DF-B4CF-4AE6-9413-5F5D2CCE6B4C}"/>
              </a:ext>
            </a:extLst>
          </p:cNvPr>
          <p:cNvCxnSpPr/>
          <p:nvPr/>
        </p:nvCxnSpPr>
        <p:spPr bwMode="auto">
          <a:xfrm>
            <a:off x="4888916" y="2519687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CF273D0-E631-4971-8612-25225F24E448}"/>
              </a:ext>
            </a:extLst>
          </p:cNvPr>
          <p:cNvSpPr txBox="1"/>
          <p:nvPr/>
        </p:nvSpPr>
        <p:spPr>
          <a:xfrm>
            <a:off x="4413350" y="1796412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Trigger</a:t>
            </a:r>
            <a:endParaRPr kumimoji="1" lang="ja-JP" altLang="en-US" sz="140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B070400-0F72-42ED-A7AB-142CA5F875F9}"/>
              </a:ext>
            </a:extLst>
          </p:cNvPr>
          <p:cNvSpPr/>
          <p:nvPr/>
        </p:nvSpPr>
        <p:spPr bwMode="auto">
          <a:xfrm>
            <a:off x="5107993" y="2280241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A704DA49-D087-48EA-B907-71D1FA3BD845}"/>
              </a:ext>
            </a:extLst>
          </p:cNvPr>
          <p:cNvCxnSpPr>
            <a:cxnSpLocks/>
          </p:cNvCxnSpPr>
          <p:nvPr/>
        </p:nvCxnSpPr>
        <p:spPr bwMode="auto">
          <a:xfrm>
            <a:off x="6927947" y="2433750"/>
            <a:ext cx="0" cy="131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7B2C5CF-1873-42F2-AF0D-127B7E4375F1}"/>
              </a:ext>
            </a:extLst>
          </p:cNvPr>
          <p:cNvSpPr/>
          <p:nvPr/>
        </p:nvSpPr>
        <p:spPr bwMode="auto">
          <a:xfrm>
            <a:off x="7308950" y="3520672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BBA6B38-16CC-4351-915E-8E73AFEC5193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3128974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A1358705-F9DD-40EC-8FD9-EA3C39BC9CC6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2519687"/>
            <a:ext cx="0" cy="12457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8D79257-2AD7-4CE4-A284-EEB0C3B44DA2}"/>
              </a:ext>
            </a:extLst>
          </p:cNvPr>
          <p:cNvSpPr txBox="1"/>
          <p:nvPr/>
        </p:nvSpPr>
        <p:spPr>
          <a:xfrm>
            <a:off x="6956522" y="3796239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412C3DC-27F3-439C-886E-580A21B09E7A}"/>
              </a:ext>
            </a:extLst>
          </p:cNvPr>
          <p:cNvSpPr/>
          <p:nvPr/>
        </p:nvSpPr>
        <p:spPr bwMode="auto">
          <a:xfrm>
            <a:off x="2595774" y="2279153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7CD0CBB1-966B-45CD-A3C6-9035DEEDA1C9}"/>
              </a:ext>
            </a:extLst>
          </p:cNvPr>
          <p:cNvCxnSpPr/>
          <p:nvPr/>
        </p:nvCxnSpPr>
        <p:spPr bwMode="auto">
          <a:xfrm>
            <a:off x="2824374" y="2509986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E3583AD-3B03-4290-A184-EBCA2633F57F}"/>
              </a:ext>
            </a:extLst>
          </p:cNvPr>
          <p:cNvSpPr txBox="1"/>
          <p:nvPr/>
        </p:nvSpPr>
        <p:spPr>
          <a:xfrm>
            <a:off x="2348808" y="1786711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Set</a:t>
            </a:r>
            <a:endParaRPr kumimoji="1" lang="ja-JP" altLang="en-US" sz="1400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C45F790-3604-474D-A5F4-912C403BC2C2}"/>
              </a:ext>
            </a:extLst>
          </p:cNvPr>
          <p:cNvSpPr/>
          <p:nvPr/>
        </p:nvSpPr>
        <p:spPr bwMode="auto">
          <a:xfrm>
            <a:off x="2983233" y="2288853"/>
            <a:ext cx="1427736" cy="992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 Sharing</a:t>
            </a:r>
            <a:endParaRPr kumimoji="0" lang="ja-JP" altLang="en-US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7BDA4896-7E8A-4CB2-906F-4C5D41F16CF6}"/>
              </a:ext>
            </a:extLst>
          </p:cNvPr>
          <p:cNvSpPr/>
          <p:nvPr/>
        </p:nvSpPr>
        <p:spPr bwMode="auto">
          <a:xfrm>
            <a:off x="2433500" y="1786712"/>
            <a:ext cx="2055050" cy="211867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3810B08A-A342-4537-A105-B20193796D5D}"/>
              </a:ext>
            </a:extLst>
          </p:cNvPr>
          <p:cNvSpPr/>
          <p:nvPr/>
        </p:nvSpPr>
        <p:spPr bwMode="auto">
          <a:xfrm>
            <a:off x="5107993" y="2912099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98" y="4058899"/>
            <a:ext cx="8553142" cy="2373085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becomes Sharing AP.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and AP2 exchange Coordination Req./Resp to decide if coordination should be started or not, who is Shared AP, and which packets will be sent based on information obtained.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sends Coordination Set to AP2 to start Data Sharing between them via backhaul.</a:t>
            </a:r>
          </a:p>
          <a:p>
            <a:pPr marL="1143000" lvl="2" indent="-342900"/>
            <a:r>
              <a:rPr kumimoji="1" lang="en-US" altLang="ja-JP" sz="1400" dirty="0"/>
              <a:t>During Data Sharing, AP1 and AP2 wait transmission for a certain period.</a:t>
            </a:r>
          </a:p>
          <a:p>
            <a:pPr marL="1143000" lvl="2" indent="-342900"/>
            <a:r>
              <a:rPr kumimoji="1" lang="en-US" altLang="ja-JP" sz="1400" dirty="0"/>
              <a:t>For Co-BF, this phase is skipped.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sends Coordination Trigger to AP2 to start Coordination transmission.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and AP2 receives Block Ack from each intra-BSS STA.</a:t>
            </a:r>
          </a:p>
          <a:p>
            <a:pPr marL="1143000" lvl="2" indent="-342900"/>
            <a:r>
              <a:rPr kumimoji="1" lang="en-US" altLang="ja-JP" sz="1400" dirty="0"/>
              <a:t>Block Ack is sent by UL OFDMA in 20MHz units. Trigger frames is included in Data frame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A2C56CBF-F15B-48E9-8C07-221A1AC77A84}"/>
              </a:ext>
            </a:extLst>
          </p:cNvPr>
          <p:cNvSpPr txBox="1"/>
          <p:nvPr/>
        </p:nvSpPr>
        <p:spPr>
          <a:xfrm>
            <a:off x="2662104" y="1474163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Skip in Co-BF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4" name="フッター プレースホルダー 5">
            <a:extLst>
              <a:ext uri="{FF2B5EF4-FFF2-40B4-BE49-F238E27FC236}">
                <a16:creationId xmlns:a16="http://schemas.microsoft.com/office/drawing/2014/main" id="{02133D13-F5E0-4AA8-9E55-C2C06C97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4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>
                <a:solidFill>
                  <a:schemeClr val="tx1"/>
                </a:solidFill>
              </a:rPr>
              <a:t>Simulation Scenario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F8BA32-9093-491E-9074-1289A2C56A89}"/>
              </a:ext>
            </a:extLst>
          </p:cNvPr>
          <p:cNvSpPr txBox="1"/>
          <p:nvPr/>
        </p:nvSpPr>
        <p:spPr>
          <a:xfrm>
            <a:off x="4009617" y="1665421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Parameters</a:t>
            </a:r>
            <a:endParaRPr kumimoji="0" lang="ja-JP" altLang="en-US" sz="16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1BC8961E-EF12-480F-A811-9F2D9FB3F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41415"/>
              </p:ext>
            </p:extLst>
          </p:nvPr>
        </p:nvGraphicFramePr>
        <p:xfrm>
          <a:off x="4211959" y="2061821"/>
          <a:ext cx="4816894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33613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3083281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Freq, BW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5180MHz, 80MHz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28702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Size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 byte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5220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Aggregation Size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or 256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9936236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PPDU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HE, short Guard Interval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830259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MCS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Data: MCS0 – 11, Control : Fixed MCS0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3121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Num. of Ant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(Tx, Rx) = (4,2)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7299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 Power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AP: 21dBm, STA:15dBm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18876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 Spatial Stream per STA,  Coding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or 2, SVD-MMSE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26292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Fading Model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TGac_D</a:t>
                      </a: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NLOS for all the links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2518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Pathloss Model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Eq.(1)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99263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Shadowing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5dB log-normal for all link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76727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RTS/CTS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3376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BF Matrix Parameters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(ψ, φ) = (9, 7), Grouping =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499431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Doppler Frequency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937336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Sounding Interval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013301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CA9556-092E-4E10-BA81-1B839768DA5A}"/>
              </a:ext>
            </a:extLst>
          </p:cNvPr>
          <p:cNvSpPr txBox="1"/>
          <p:nvPr/>
        </p:nvSpPr>
        <p:spPr>
          <a:xfrm>
            <a:off x="275787" y="1727941"/>
            <a:ext cx="949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Scenario</a:t>
            </a:r>
            <a:endParaRPr kumimoji="0" lang="ja-JP" altLang="en-US" sz="16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7A8B526-5C6B-4363-BFCF-0216A7D697F5}"/>
              </a:ext>
            </a:extLst>
          </p:cNvPr>
          <p:cNvSpPr txBox="1"/>
          <p:nvPr/>
        </p:nvSpPr>
        <p:spPr>
          <a:xfrm>
            <a:off x="6368636" y="5219209"/>
            <a:ext cx="26613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(“</a:t>
            </a:r>
            <a:r>
              <a:rPr lang="en-US" altLang="ja-JP" sz="900" b="0" err="1">
                <a:latin typeface="SST" panose="020B0504030504020204"/>
                <a:cs typeface="Times New Roman" panose="02020603050405020304" pitchFamily="18" charset="0"/>
              </a:rPr>
              <a:t>freq</a:t>
            </a:r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” = 5.18GHz, “Dis” = Tx/Rx distance, “bp” = 5m)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7301D35-09D3-4D93-97ED-A0E32E2B3D9F}"/>
              </a:ext>
            </a:extLst>
          </p:cNvPr>
          <p:cNvSpPr txBox="1"/>
          <p:nvPr/>
        </p:nvSpPr>
        <p:spPr>
          <a:xfrm>
            <a:off x="599474" y="5352070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Assumption</a:t>
            </a:r>
            <a:endParaRPr kumimoji="0" lang="ja-JP" altLang="en-US" sz="16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9D64868-90E3-41CC-906F-088EA13679D0}"/>
              </a:ext>
            </a:extLst>
          </p:cNvPr>
          <p:cNvSpPr txBox="1"/>
          <p:nvPr/>
        </p:nvSpPr>
        <p:spPr>
          <a:xfrm>
            <a:off x="838200" y="5604989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600" b="0" dirty="0">
                <a:cs typeface="Times New Roman" panose="02020603050405020304" pitchFamily="18" charset="0"/>
              </a:rPr>
              <a:t>Compared only non-coordination (TDMA), Coordinated BF, and Joint Tx.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600" b="0" dirty="0">
                <a:cs typeface="Times New Roman" panose="02020603050405020304" pitchFamily="18" charset="0"/>
              </a:rPr>
              <a:t>All new control frames for coordination are set to 40byte.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600" b="0" dirty="0">
                <a:cs typeface="Times New Roman" panose="02020603050405020304" pitchFamily="18" charset="0"/>
              </a:rPr>
              <a:t>No HW impairments are considered at this stage.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70B9B5C-2935-4F8A-AFC1-80C557FE45AA}"/>
              </a:ext>
            </a:extLst>
          </p:cNvPr>
          <p:cNvSpPr/>
          <p:nvPr/>
        </p:nvSpPr>
        <p:spPr>
          <a:xfrm>
            <a:off x="3581400" y="5028386"/>
            <a:ext cx="557447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Eq.(1) : PL(d) = 40.05 + 20*log10(</a:t>
            </a:r>
            <a:r>
              <a:rPr lang="en-US" altLang="ja-JP" sz="900" b="0" err="1">
                <a:latin typeface="SST" panose="020B0504030504020204"/>
                <a:cs typeface="Times New Roman" panose="02020603050405020304" pitchFamily="18" charset="0"/>
              </a:rPr>
              <a:t>freq</a:t>
            </a:r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/2.4)+ 20*log10(min(Dis, bp)) + (Dis &gt; bp) .* (35*log10(Dis/bp)) + Wn * 10dB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FC2E839-8456-47F0-BB85-8D97FBFFA2A0}"/>
              </a:ext>
            </a:extLst>
          </p:cNvPr>
          <p:cNvSpPr txBox="1"/>
          <p:nvPr/>
        </p:nvSpPr>
        <p:spPr>
          <a:xfrm>
            <a:off x="465440" y="3922692"/>
            <a:ext cx="34807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0" dirty="0"/>
              <a:t>1 STA per room is dropped randomly to be associated with an AP in the same room. Evaluate 100 drops.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400" b="0" dirty="0"/>
              <a:t>STA1 is associated with AP1.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400" b="0" dirty="0"/>
              <a:t>STA2 is associated with AP2.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0" dirty="0"/>
              <a:t>Simulation time of each drop is 20s.</a:t>
            </a: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C161ED9F-D0AC-4314-8DBE-9CCE6220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477" y="2141814"/>
            <a:ext cx="3923017" cy="1733526"/>
          </a:xfrm>
          <a:prstGeom prst="rect">
            <a:avLst/>
          </a:prstGeom>
        </p:spPr>
      </p:pic>
      <p:sp>
        <p:nvSpPr>
          <p:cNvPr id="14" name="フッター プレースホルダー 5">
            <a:extLst>
              <a:ext uri="{FF2B5EF4-FFF2-40B4-BE49-F238E27FC236}">
                <a16:creationId xmlns:a16="http://schemas.microsoft.com/office/drawing/2014/main" id="{8E089B2B-4B12-448A-807F-BF8FB7F2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4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Setup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We prepare two setups for system throughput evaluation and low latency (queuing delay) evaluation each.</a:t>
            </a:r>
          </a:p>
        </p:txBody>
      </p:sp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A0980157-20F4-418D-94D3-4896CF483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476635"/>
              </p:ext>
            </p:extLst>
          </p:nvPr>
        </p:nvGraphicFramePr>
        <p:xfrm>
          <a:off x="685801" y="2513013"/>
          <a:ext cx="7937463" cy="3078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7995">
                  <a:extLst>
                    <a:ext uri="{9D8B030D-6E8A-4147-A177-3AD203B41FA5}">
                      <a16:colId xmlns:a16="http://schemas.microsoft.com/office/drawing/2014/main" val="2843399750"/>
                    </a:ext>
                  </a:extLst>
                </a:gridCol>
                <a:gridCol w="3099734">
                  <a:extLst>
                    <a:ext uri="{9D8B030D-6E8A-4147-A177-3AD203B41FA5}">
                      <a16:colId xmlns:a16="http://schemas.microsoft.com/office/drawing/2014/main" val="3667115686"/>
                    </a:ext>
                  </a:extLst>
                </a:gridCol>
                <a:gridCol w="3099734">
                  <a:extLst>
                    <a:ext uri="{9D8B030D-6E8A-4147-A177-3AD203B41FA5}">
                      <a16:colId xmlns:a16="http://schemas.microsoft.com/office/drawing/2014/main" val="3570066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ja-JP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>
                          <a:solidFill>
                            <a:schemeClr val="tx1"/>
                          </a:solidFill>
                        </a:rPr>
                        <a:t>Setup(A) </a:t>
                      </a:r>
                    </a:p>
                    <a:p>
                      <a:pPr algn="ctr"/>
                      <a:r>
                        <a:rPr lang="en-US" altLang="ja-JP" sz="1600">
                          <a:solidFill>
                            <a:schemeClr val="tx1"/>
                          </a:solidFill>
                        </a:rPr>
                        <a:t>System Thruput Evaluation</a:t>
                      </a:r>
                      <a:endParaRPr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Setup(B) </a:t>
                      </a:r>
                    </a:p>
                    <a:p>
                      <a:pPr algn="ctr"/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Latency Evaluation</a:t>
                      </a:r>
                      <a:endParaRPr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67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Traffic Model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AP1: DL-only, CBR, 1600Mbps</a:t>
                      </a:r>
                    </a:p>
                    <a:p>
                      <a:pPr algn="ctr"/>
                      <a:r>
                        <a:rPr kumimoji="1" lang="en-US" altLang="ja-JP" sz="1400"/>
                        <a:t>AP2: DL-only, CBR, 1600Mbps</a:t>
                      </a:r>
                      <a:br>
                        <a:rPr kumimoji="1" lang="en-US" altLang="ja-JP" sz="1400"/>
                      </a:br>
                      <a:r>
                        <a:rPr kumimoji="1" lang="en-US" altLang="ja-JP" sz="1400"/>
                        <a:t>(Both Full Traffic)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AP1: DL-only, CBR, 100Mbps</a:t>
                      </a:r>
                    </a:p>
                    <a:p>
                      <a:pPr algn="ctr"/>
                      <a:r>
                        <a:rPr kumimoji="1" lang="en-US" altLang="ja-JP" sz="1400"/>
                        <a:t>AP2: DL-only, FTP, File size = 30kByte, arrival rate = 10/1s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433776"/>
                  </a:ext>
                </a:extLst>
              </a:tr>
              <a:tr h="1387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Max Aggregation</a:t>
                      </a:r>
                    </a:p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Number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256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64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135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err="1">
                          <a:solidFill>
                            <a:schemeClr val="tx1"/>
                          </a:solidFill>
                        </a:rPr>
                        <a:t>TxSS</a:t>
                      </a:r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 per STA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 or 2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846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Optimization by SINR</a:t>
                      </a:r>
                      <a:r>
                        <a:rPr kumimoji="1" lang="en-US" altLang="ja-JP" sz="1400" baseline="30000"/>
                        <a:t>*1</a:t>
                      </a:r>
                      <a:r>
                        <a:rPr kumimoji="1" lang="en-US" altLang="ja-JP" sz="1400"/>
                        <a:t> (max MCS11)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Fixed. AP1 = MCS7, AP2=MCS4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15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Metric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Throughput of total AP1 and AP2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Queuing delay of AP2</a:t>
                      </a:r>
                    </a:p>
                    <a:p>
                      <a:pPr algn="ctr"/>
                      <a:r>
                        <a:rPr kumimoji="1" lang="en-US" altLang="ja-JP" sz="1400" dirty="0"/>
                        <a:t>(from queuing to transmission start)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35663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A99BD2A-C4A0-429F-A287-EDBF9BDFFF79}"/>
              </a:ext>
            </a:extLst>
          </p:cNvPr>
          <p:cNvSpPr txBox="1"/>
          <p:nvPr/>
        </p:nvSpPr>
        <p:spPr>
          <a:xfrm>
            <a:off x="4495800" y="6148251"/>
            <a:ext cx="44518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/>
              <a:t>*1 : Maximum MCS that satisfies PER=5% or less for given SINR </a:t>
            </a:r>
            <a:endParaRPr kumimoji="1" lang="ja-JP" altLang="en-US" sz="1200" b="0"/>
          </a:p>
        </p:txBody>
      </p:sp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A07D6403-CE0C-40AF-970F-6E7A7FB92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69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グラフ&#10;&#10;自動的に生成された説明">
            <a:extLst>
              <a:ext uri="{FF2B5EF4-FFF2-40B4-BE49-F238E27FC236}">
                <a16:creationId xmlns:a16="http://schemas.microsoft.com/office/drawing/2014/main" id="{003073DD-FDD1-4B3B-A7E0-26CF326EA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782" y="2130232"/>
            <a:ext cx="4561200" cy="3420900"/>
          </a:xfrm>
          <a:prstGeom prst="rect">
            <a:avLst/>
          </a:prstGeom>
        </p:spPr>
      </p:pic>
      <p:pic>
        <p:nvPicPr>
          <p:cNvPr id="14" name="図 13" descr="グラフ&#10;&#10;自動的に生成された説明">
            <a:extLst>
              <a:ext uri="{FF2B5EF4-FFF2-40B4-BE49-F238E27FC236}">
                <a16:creationId xmlns:a16="http://schemas.microsoft.com/office/drawing/2014/main" id="{775E8F80-F3D1-4F88-A8EE-306F790CDB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4" y="2141700"/>
            <a:ext cx="4561200" cy="3420900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(1/4)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>
                <a:solidFill>
                  <a:schemeClr val="tx1"/>
                </a:solidFill>
              </a:rPr>
              <a:t>SINR at STA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D8D04B-F83F-4BAF-885F-A7750794D4E3}"/>
              </a:ext>
            </a:extLst>
          </p:cNvPr>
          <p:cNvSpPr txBox="1"/>
          <p:nvPr/>
        </p:nvSpPr>
        <p:spPr>
          <a:xfrm>
            <a:off x="1767828" y="1987653"/>
            <a:ext cx="14325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SINR at STA1</a:t>
            </a:r>
            <a:endParaRPr kumimoji="1" lang="ja-JP" altLang="en-US" sz="1600" u="sng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607AF1-86EA-4256-A94F-F2BB72ABDE43}"/>
              </a:ext>
            </a:extLst>
          </p:cNvPr>
          <p:cNvSpPr txBox="1"/>
          <p:nvPr/>
        </p:nvSpPr>
        <p:spPr>
          <a:xfrm>
            <a:off x="6111228" y="1987653"/>
            <a:ext cx="14325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SINR at STA2</a:t>
            </a:r>
            <a:endParaRPr kumimoji="1" lang="ja-JP" altLang="en-US" sz="1600" u="sng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44A37E-0FB2-4C88-9164-DEC79FCE2D6A}"/>
              </a:ext>
            </a:extLst>
          </p:cNvPr>
          <p:cNvSpPr txBox="1"/>
          <p:nvPr/>
        </p:nvSpPr>
        <p:spPr>
          <a:xfrm>
            <a:off x="4717016" y="1521767"/>
            <a:ext cx="432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 err="1">
                <a:latin typeface="SST" panose="020B0504030504020204"/>
              </a:rPr>
              <a:t>TxSS</a:t>
            </a:r>
            <a:r>
              <a:rPr kumimoji="1" lang="en-US" altLang="ja-JP" sz="1200" b="0">
                <a:latin typeface="SST" panose="020B0504030504020204"/>
              </a:rPr>
              <a:t>=2: plot min SINR between 1</a:t>
            </a:r>
            <a:r>
              <a:rPr kumimoji="1" lang="en-US" altLang="ja-JP" sz="1200" b="0" baseline="30000">
                <a:latin typeface="SST" panose="020B0504030504020204"/>
              </a:rPr>
              <a:t>st</a:t>
            </a:r>
            <a:r>
              <a:rPr kumimoji="1" lang="en-US" altLang="ja-JP" sz="1200" b="0">
                <a:latin typeface="SST" panose="020B0504030504020204"/>
              </a:rPr>
              <a:t> and 2</a:t>
            </a:r>
            <a:r>
              <a:rPr kumimoji="1" lang="en-US" altLang="ja-JP" sz="1200" b="0" baseline="30000">
                <a:latin typeface="SST" panose="020B0504030504020204"/>
              </a:rPr>
              <a:t>nd</a:t>
            </a:r>
            <a:r>
              <a:rPr kumimoji="1" lang="en-US" altLang="ja-JP" sz="1200" b="0">
                <a:latin typeface="SST" panose="020B0504030504020204"/>
              </a:rPr>
              <a:t> stream</a:t>
            </a:r>
          </a:p>
          <a:p>
            <a:r>
              <a:rPr lang="en-US" altLang="ja-JP" sz="1200" b="0">
                <a:latin typeface="SST" panose="020B0504030504020204"/>
              </a:rPr>
              <a:t>No Coordination: plot SINR when AP1/AP2 sends at the same time</a:t>
            </a:r>
            <a:endParaRPr kumimoji="1" lang="ja-JP" altLang="en-US" sz="1200" b="0">
              <a:latin typeface="SST" panose="020B0504030504020204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9A80CCA-0273-45E5-A834-2BC00FB06FCA}"/>
              </a:ext>
            </a:extLst>
          </p:cNvPr>
          <p:cNvSpPr txBox="1"/>
          <p:nvPr/>
        </p:nvSpPr>
        <p:spPr>
          <a:xfrm rot="16200000">
            <a:off x="-34251" y="3613103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B15A23-A700-4984-A9E3-FDC7CB94DA59}"/>
              </a:ext>
            </a:extLst>
          </p:cNvPr>
          <p:cNvSpPr txBox="1"/>
          <p:nvPr/>
        </p:nvSpPr>
        <p:spPr>
          <a:xfrm rot="16200000">
            <a:off x="4362976" y="3688701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/>
              <a:t>CDF</a:t>
            </a:r>
            <a:endParaRPr kumimoji="1" lang="ja-JP" altLang="en-US" sz="1050" dirty="0"/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15136D7F-6F96-477B-A72E-1887A911F5FC}"/>
              </a:ext>
            </a:extLst>
          </p:cNvPr>
          <p:cNvSpPr/>
          <p:nvPr/>
        </p:nvSpPr>
        <p:spPr>
          <a:xfrm>
            <a:off x="4844388" y="2457161"/>
            <a:ext cx="1843544" cy="1064562"/>
          </a:xfrm>
          <a:prstGeom prst="wedgeRoundRectCallout">
            <a:avLst>
              <a:gd name="adj1" fmla="val 41662"/>
              <a:gd name="adj2" fmla="val 7959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SINR Gain From No Coord. </a:t>
            </a:r>
          </a:p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(TXSS=1) : 15.2dB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(TXSS=2) :  6.5dB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(TXSS=1) : 23.8dB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(TXSS=2) : 21.9dB</a:t>
            </a:r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5C0299A1-34F0-406B-9A62-00EB30A49FE5}"/>
              </a:ext>
            </a:extLst>
          </p:cNvPr>
          <p:cNvSpPr/>
          <p:nvPr/>
        </p:nvSpPr>
        <p:spPr>
          <a:xfrm>
            <a:off x="34860" y="2423755"/>
            <a:ext cx="1843544" cy="1064562"/>
          </a:xfrm>
          <a:prstGeom prst="wedgeRoundRectCallout">
            <a:avLst>
              <a:gd name="adj1" fmla="val 41662"/>
              <a:gd name="adj2" fmla="val 7959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SINR Gain From No Coord. </a:t>
            </a:r>
          </a:p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(TXSS=1) : 16.6dB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(TXSS=2) :  11.9dB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(TXSS=1) : 32.1dB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(TXSS=2) : 28.9dB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C7D862C-96FA-4E3D-9368-1E2BAC004835}"/>
              </a:ext>
            </a:extLst>
          </p:cNvPr>
          <p:cNvSpPr/>
          <p:nvPr/>
        </p:nvSpPr>
        <p:spPr>
          <a:xfrm>
            <a:off x="685800" y="5555631"/>
            <a:ext cx="7947773" cy="88024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>
                <a:solidFill>
                  <a:srgbClr val="0B66DF"/>
                </a:solidFill>
              </a:rPr>
              <a:t>Joint Tx </a:t>
            </a:r>
            <a:r>
              <a:rPr lang="en-US" altLang="ko-KR" sz="1600" b="0" dirty="0"/>
              <a:t>can achieve stable and high SINR (&gt;30dB,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 irrelevant)</a:t>
            </a:r>
          </a:p>
          <a:p>
            <a:pPr marL="480569" lvl="2">
              <a:spcBef>
                <a:spcPct val="20000"/>
              </a:spcBef>
            </a:pPr>
            <a:r>
              <a:rPr lang="en-US" altLang="ko-KR" sz="1600" b="0" dirty="0">
                <a:solidFill>
                  <a:srgbClr val="00B050"/>
                </a:solidFill>
              </a:rPr>
              <a:t>Co-BF</a:t>
            </a:r>
            <a:r>
              <a:rPr lang="en-US" altLang="ko-KR" sz="1600" b="0" dirty="0"/>
              <a:t> is likely to have unstable SINR and low MCS as the number of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 increases (especially STA1)</a:t>
            </a:r>
          </a:p>
        </p:txBody>
      </p:sp>
      <p:sp>
        <p:nvSpPr>
          <p:cNvPr id="16" name="フッター プレースホルダー 5">
            <a:extLst>
              <a:ext uri="{FF2B5EF4-FFF2-40B4-BE49-F238E27FC236}">
                <a16:creationId xmlns:a16="http://schemas.microsoft.com/office/drawing/2014/main" id="{FB28724B-CC44-4FF0-B788-FC1F4C3ED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434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4" ma:contentTypeDescription="Create a new document." ma:contentTypeScope="" ma:versionID="86e605c0a75f65746f6f0437747fe4e2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6cf7042cf9b374eec3fb2dfe4488b98f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A0DD463-F863-42FD-A3E4-7DCC15A5F970}">
  <ds:schemaRefs>
    <ds:schemaRef ds:uri="7fd4e17a-388a-44c6-bd21-933d62697e68"/>
    <ds:schemaRef ds:uri="9f9165a0-2197-4ad8-a0aa-dc75c8979f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36BDD3-9E3A-4E97-B11B-CDBD007922C7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7ABE6760-8FEA-4EB3-839A-BA0957C748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7B27178-565F-4054-A315-3228EE4A97CE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D1248C0D-0AD9-4A32-A255-ABDFFA64DCF7}">
  <ds:schemaRefs>
    <ds:schemaRef ds:uri="http://schemas.microsoft.com/office/infopath/2007/PartnerControls"/>
    <ds:schemaRef ds:uri="http://purl.org/dc/terms/"/>
    <ds:schemaRef ds:uri="7fd4e17a-388a-44c6-bd21-933d62697e68"/>
    <ds:schemaRef ds:uri="http://schemas.microsoft.com/office/2006/documentManagement/types"/>
    <ds:schemaRef ds:uri="http://purl.org/dc/elements/1.1/"/>
    <ds:schemaRef ds:uri="9f9165a0-2197-4ad8-a0aa-dc75c8979fda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2958</Words>
  <Application>Microsoft Office PowerPoint</Application>
  <PresentationFormat>画面に合わせる (4:3)</PresentationFormat>
  <Paragraphs>446</Paragraphs>
  <Slides>19</Slides>
  <Notes>19</Notes>
  <HiddenSlides>3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SST</vt:lpstr>
      <vt:lpstr>Arial</vt:lpstr>
      <vt:lpstr>Times New Roman</vt:lpstr>
      <vt:lpstr>Wingdings</vt:lpstr>
      <vt:lpstr>Default Design</vt:lpstr>
      <vt:lpstr>System Level Simulation of Co-BF and Joint Tx</vt:lpstr>
      <vt:lpstr>Introduction</vt:lpstr>
      <vt:lpstr>Advanced Coordination Types</vt:lpstr>
      <vt:lpstr>Current Status about Joint Tx issues</vt:lpstr>
      <vt:lpstr>Simulation Assumption</vt:lpstr>
      <vt:lpstr>Example of Coordination Protocol Sequence</vt:lpstr>
      <vt:lpstr>Simulation Scenario</vt:lpstr>
      <vt:lpstr>Simulation Setup</vt:lpstr>
      <vt:lpstr>Simulation Result (1/4)</vt:lpstr>
      <vt:lpstr>Simulation Result (2/4)</vt:lpstr>
      <vt:lpstr>Simulation Result (3/4)</vt:lpstr>
      <vt:lpstr>Simulation Result (4/4)</vt:lpstr>
      <vt:lpstr>Observation</vt:lpstr>
      <vt:lpstr>Further Discussion</vt:lpstr>
      <vt:lpstr>Summary</vt:lpstr>
      <vt:lpstr>Reference</vt:lpstr>
      <vt:lpstr>Appendix. Other Example of Coordination Protocol Sequence (1/3)</vt:lpstr>
      <vt:lpstr>Appendix. Other Example of Coordination Protocol Sequence (2/3)</vt:lpstr>
      <vt:lpstr>Appendix. Other Example of Coordination Protocol Sequence (1/3)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system-level-simulation-of-Co-BF_and-Joint-Tx.pptx</dc:title>
  <dc:creator>Aio Kosuke</dc:creator>
  <cp:lastModifiedBy>Kosuke Aio</cp:lastModifiedBy>
  <cp:revision>8</cp:revision>
  <cp:lastPrinted>2018-09-03T08:43:03Z</cp:lastPrinted>
  <dcterms:created xsi:type="dcterms:W3CDTF">1998-02-10T13:07:52Z</dcterms:created>
  <dcterms:modified xsi:type="dcterms:W3CDTF">2022-11-14T08:16:03Z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MediaServiceImageTags">
    <vt:lpwstr/>
  </property>
  <property fmtid="{D5CDD505-2E9C-101B-9397-08002B2CF9AE}" pid="4" name="ContentTypeId">
    <vt:lpwstr>0x01010088C04131D785E54BAD8E7F2BBC0D3A9B</vt:lpwstr>
  </property>
</Properties>
</file>