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87" r:id="rId5"/>
    <p:sldId id="284" r:id="rId6"/>
    <p:sldId id="286" r:id="rId7"/>
    <p:sldId id="288" r:id="rId8"/>
    <p:sldId id="285" r:id="rId9"/>
    <p:sldId id="266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17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Mutgan, Okan (NSB - CN/Shanghai)" initials="MO(C" lastIdx="14" clrIdx="1">
    <p:extLst>
      <p:ext uri="{19B8F6BF-5375-455C-9EA6-DF929625EA0E}">
        <p15:presenceInfo xmlns:p15="http://schemas.microsoft.com/office/powerpoint/2012/main" userId="S::okan.mutgan@nokia-sbell.com::8d67b143-2c4a-447c-81a0-2215689802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648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3302" y="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802.11-22/1802r1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802-00-00bh-enhancement-of-rrcm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ew.officeapps.live.com/op/view.aspx?src=https%3A%2F%2Fmentor.ieee.org%2F802.11%2Fdcn%2F22%2F11-22-0818-04-00bh-use-case-further-discussion-and-rule-based-random-mac-identification-proposal.pptx&amp;wdOrigin=BROWSELINK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Enhancement of RRCM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2022-12-1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Okan Mutgan,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541038"/>
              </p:ext>
            </p:extLst>
          </p:nvPr>
        </p:nvGraphicFramePr>
        <p:xfrm>
          <a:off x="992188" y="2419350"/>
          <a:ext cx="1027112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Document" r:id="rId4" imgW="10440910" imgH="2539493" progId="Word.Document.8">
                  <p:embed/>
                </p:oleObj>
              </mc:Choice>
              <mc:Fallback>
                <p:oleObj name="Document" r:id="rId4" imgW="10440910" imgH="25394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9350"/>
                        <a:ext cx="10271125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2034" y="1372393"/>
            <a:ext cx="10361084" cy="450487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hlinkClick r:id="rId3"/>
              </a:rPr>
              <a:t>1802r0</a:t>
            </a:r>
            <a:r>
              <a:rPr lang="en-US" altLang="zh-CN" dirty="0"/>
              <a:t> provides the enhancement of the current Rule-based Random and Changing MAC (RRCM) proposal </a:t>
            </a:r>
            <a:r>
              <a:rPr lang="en-US" altLang="zh-CN" dirty="0">
                <a:hlinkClick r:id="rId4"/>
              </a:rPr>
              <a:t>818/r4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Basically, enhancement is that when a non-AP STA associates with AP, non-AP STA and AP </a:t>
            </a:r>
            <a:r>
              <a:rPr lang="en-US" altLang="zh-CN" u="sng" dirty="0"/>
              <a:t>generate and store a secret key </a:t>
            </a:r>
            <a:r>
              <a:rPr lang="en-US" altLang="zh-CN" dirty="0"/>
              <a:t>(i.e. RMAK, the key that is the same key to generate RMAs) to protect </a:t>
            </a:r>
            <a:r>
              <a:rPr lang="en-US" altLang="zh-CN" i="1" dirty="0"/>
              <a:t>some</a:t>
            </a:r>
            <a:r>
              <a:rPr lang="en-US" altLang="zh-CN" dirty="0"/>
              <a:t> of the pre-association management frames when the non-AP STA returns to the same 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This document provides a detailed description of the protection mechanism: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short, the non-AP STA and AP should send an IE (</a:t>
            </a:r>
            <a:r>
              <a:rPr lang="en-US" altLang="zh-CN" dirty="0" err="1"/>
              <a:t>i.e.</a:t>
            </a:r>
            <a:r>
              <a:rPr lang="en-US" altLang="zh-CN" b="1" dirty="0" err="1"/>
              <a:t>Validation</a:t>
            </a:r>
            <a:r>
              <a:rPr lang="en-US" altLang="zh-CN" b="1" dirty="0"/>
              <a:t> information Element - VIE</a:t>
            </a:r>
            <a:r>
              <a:rPr lang="en-US" altLang="zh-CN" dirty="0"/>
              <a:t>) attached to (</a:t>
            </a:r>
            <a:r>
              <a:rPr lang="en-US" altLang="zh-CN" i="1" dirty="0"/>
              <a:t>some</a:t>
            </a:r>
            <a:r>
              <a:rPr lang="en-US" altLang="zh-CN" dirty="0"/>
              <a:t>) pre-association management frames.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i="1" dirty="0"/>
              <a:t>Some</a:t>
            </a:r>
            <a:r>
              <a:rPr lang="en-US" altLang="zh-CN" dirty="0"/>
              <a:t> pre-association management frames may include authentication/association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VIE should include Packet Number IPN (to avoid replay attack), MIC (for validation) that is calculated based on the stored key, and </a:t>
            </a:r>
            <a:r>
              <a:rPr lang="en-US" altLang="zh-CN" dirty="0" err="1"/>
              <a:t>keyID</a:t>
            </a:r>
            <a:r>
              <a:rPr lang="en-US" altLang="zh-CN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CB86-40B6-4865-9A45-9BF766FEC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1D1BD-A3B9-4A00-9D71-96DD2A080E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3488-516F-4F14-A48E-CB66C25831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EDD88AF-1A43-4E81-BD48-DFE164DA9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458" y="52574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Basic idea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6B61AA-2284-4296-82C3-9092AC2E0D41}"/>
              </a:ext>
            </a:extLst>
          </p:cNvPr>
          <p:cNvSpPr txBox="1"/>
          <p:nvPr/>
        </p:nvSpPr>
        <p:spPr>
          <a:xfrm>
            <a:off x="1189611" y="1448671"/>
            <a:ext cx="1600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82FA22-6C5A-4C04-9689-224D8B897546}"/>
              </a:ext>
            </a:extLst>
          </p:cNvPr>
          <p:cNvSpPr txBox="1"/>
          <p:nvPr/>
        </p:nvSpPr>
        <p:spPr>
          <a:xfrm>
            <a:off x="10700846" y="1380750"/>
            <a:ext cx="57973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F5DA26-AD96-4EA8-9A86-023786662B90}"/>
              </a:ext>
            </a:extLst>
          </p:cNvPr>
          <p:cNvCxnSpPr>
            <a:cxnSpLocks/>
          </p:cNvCxnSpPr>
          <p:nvPr/>
        </p:nvCxnSpPr>
        <p:spPr bwMode="auto">
          <a:xfrm>
            <a:off x="1989711" y="1848781"/>
            <a:ext cx="0" cy="44605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5FAFA39-57CC-437B-8716-A1F5929AB26E}"/>
              </a:ext>
            </a:extLst>
          </p:cNvPr>
          <p:cNvCxnSpPr>
            <a:cxnSpLocks/>
          </p:cNvCxnSpPr>
          <p:nvPr/>
        </p:nvCxnSpPr>
        <p:spPr bwMode="auto">
          <a:xfrm>
            <a:off x="10990711" y="1813815"/>
            <a:ext cx="0" cy="44766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735709D-A0EA-4B44-9685-D8C00F511B96}"/>
              </a:ext>
            </a:extLst>
          </p:cNvPr>
          <p:cNvCxnSpPr>
            <a:cxnSpLocks/>
          </p:cNvCxnSpPr>
          <p:nvPr/>
        </p:nvCxnSpPr>
        <p:spPr bwMode="auto">
          <a:xfrm>
            <a:off x="1989711" y="3125249"/>
            <a:ext cx="9001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8DFD7BD-B018-4FB1-ACC9-97E7A7CF832F}"/>
              </a:ext>
            </a:extLst>
          </p:cNvPr>
          <p:cNvSpPr txBox="1"/>
          <p:nvPr/>
        </p:nvSpPr>
        <p:spPr>
          <a:xfrm>
            <a:off x="558247" y="2725139"/>
            <a:ext cx="113657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</a:t>
            </a:r>
            <a:r>
              <a:rPr lang="en-US" altLang="zh-CN" sz="2000" baseline="30000" dirty="0">
                <a:solidFill>
                  <a:schemeClr val="tx1"/>
                </a:solidFill>
              </a:rPr>
              <a:t>st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1B018F1-36B0-4ECB-A805-F77FB0259780}"/>
              </a:ext>
            </a:extLst>
          </p:cNvPr>
          <p:cNvSpPr txBox="1"/>
          <p:nvPr/>
        </p:nvSpPr>
        <p:spPr>
          <a:xfrm>
            <a:off x="2069661" y="4343848"/>
            <a:ext cx="34502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Send frames with RMAs and VIE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9542201-C046-4F5A-B1C4-A3A6AAC9F331}"/>
              </a:ext>
            </a:extLst>
          </p:cNvPr>
          <p:cNvSpPr txBox="1"/>
          <p:nvPr/>
        </p:nvSpPr>
        <p:spPr>
          <a:xfrm>
            <a:off x="505654" y="4480757"/>
            <a:ext cx="133661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</a:t>
            </a:r>
            <a:r>
              <a:rPr lang="en-US" altLang="zh-CN" sz="2000" baseline="30000" dirty="0">
                <a:solidFill>
                  <a:schemeClr val="tx1"/>
                </a:solidFill>
              </a:rPr>
              <a:t>nd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8A91471-C88E-4ABA-A107-983E4E013498}"/>
              </a:ext>
            </a:extLst>
          </p:cNvPr>
          <p:cNvCxnSpPr>
            <a:cxnSpLocks/>
          </p:cNvCxnSpPr>
          <p:nvPr/>
        </p:nvCxnSpPr>
        <p:spPr bwMode="auto">
          <a:xfrm>
            <a:off x="2011659" y="4221088"/>
            <a:ext cx="2960568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024E2D6-7C78-45F9-8CBF-CC390E8F54F3}"/>
              </a:ext>
            </a:extLst>
          </p:cNvPr>
          <p:cNvSpPr txBox="1"/>
          <p:nvPr/>
        </p:nvSpPr>
        <p:spPr>
          <a:xfrm>
            <a:off x="2082935" y="2326573"/>
            <a:ext cx="882828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Generate and store RMAs (RRCM procedure)</a:t>
            </a:r>
          </a:p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- Use RMA key (RMAK) to generate RMAs, and store RMAK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7A9DD41-2149-44EA-BD94-B28FB7D8763B}"/>
              </a:ext>
            </a:extLst>
          </p:cNvPr>
          <p:cNvCxnSpPr/>
          <p:nvPr/>
        </p:nvCxnSpPr>
        <p:spPr bwMode="auto">
          <a:xfrm>
            <a:off x="1989711" y="3861048"/>
            <a:ext cx="901473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C518A33-7BCA-479C-A010-6CABE9396BBC}"/>
              </a:ext>
            </a:extLst>
          </p:cNvPr>
          <p:cNvCxnSpPr/>
          <p:nvPr/>
        </p:nvCxnSpPr>
        <p:spPr bwMode="auto">
          <a:xfrm>
            <a:off x="5087888" y="4653136"/>
            <a:ext cx="1512168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7FD90850-4035-4440-9FCD-EA2A86D1EB79}"/>
              </a:ext>
            </a:extLst>
          </p:cNvPr>
          <p:cNvSpPr txBox="1"/>
          <p:nvPr/>
        </p:nvSpPr>
        <p:spPr>
          <a:xfrm>
            <a:off x="6816080" y="508518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Use stored RMAK to construct VIE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63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8D5DF2DB-3E98-4D5F-87A9-A76283EC7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434" y="1524793"/>
            <a:ext cx="10638190" cy="45048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/>
              <a:t>RMAK is already defined to generate RMAs.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marL="0" indent="0"/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/>
              <a:t>RMAK will be used to construct VIE as well.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marL="0" indent="0"/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CB86-40B6-4865-9A45-9BF766FEC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1D1BD-A3B9-4A00-9D71-96DD2A080E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3488-516F-4F14-A48E-CB66C25831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EDD88AF-1A43-4E81-BD48-DFE164DA9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458" y="52574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RMA key (RMAK)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4A8C89-9D5B-4305-A95A-679DCFDFA6BA}"/>
              </a:ext>
            </a:extLst>
          </p:cNvPr>
          <p:cNvSpPr txBox="1"/>
          <p:nvPr/>
        </p:nvSpPr>
        <p:spPr>
          <a:xfrm>
            <a:off x="1674473" y="2113039"/>
            <a:ext cx="94274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RMAK</a:t>
            </a:r>
            <a:r>
              <a:rPr lang="en-GB" altLang="zh-CN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= KDF-Hash-256(KDK, "RMA Key", Min(</a:t>
            </a:r>
            <a:r>
              <a:rPr lang="en-GB" altLang="zh-CN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ANonce</a:t>
            </a:r>
            <a:r>
              <a:rPr lang="en-GB" altLang="zh-CN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, </a:t>
            </a:r>
            <a:r>
              <a:rPr lang="en-GB" altLang="zh-CN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SNonce</a:t>
            </a:r>
            <a:r>
              <a:rPr lang="en-GB" altLang="zh-CN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) || Max(</a:t>
            </a:r>
            <a:r>
              <a:rPr lang="en-GB" altLang="zh-CN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ANonce</a:t>
            </a:r>
            <a:r>
              <a:rPr lang="en-GB" altLang="zh-CN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, </a:t>
            </a:r>
            <a:r>
              <a:rPr lang="en-GB" altLang="zh-CN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SNonce</a:t>
            </a:r>
            <a:r>
              <a:rPr lang="en-GB" altLang="zh-CN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)</a:t>
            </a:r>
            <a:br>
              <a:rPr lang="en-GB" altLang="zh-CN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</a:br>
            <a:br>
              <a:rPr lang="en-GB" altLang="zh-CN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</a:br>
            <a:r>
              <a:rPr lang="en-GB" altLang="zh-CN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This key is generated at AP and non-AP STA, and stored at both sides.</a:t>
            </a:r>
            <a:endParaRPr lang="zh-CN" altLang="zh-CN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77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8D5DF2DB-3E98-4D5F-87A9-A76283EC7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434" y="1524793"/>
            <a:ext cx="10638190" cy="45048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/>
              <a:t>VIE has a similar format to MME (</a:t>
            </a:r>
            <a:r>
              <a:rPr lang="en-US" altLang="zh-CN" dirty="0"/>
              <a:t>Management MIC element</a:t>
            </a:r>
            <a:r>
              <a:rPr lang="en-US" altLang="zh-CN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Some differences between MME and VIE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MME is constructed based on IGTK, BIGTK, or WIGTK; VIE is constructed based on RMAK (note that both schemes use AES-128-CMAC)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IPN (Integrity Packet Number) values should be kept differently, i.e. different replay counters</a:t>
            </a: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marL="0" indent="0"/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CB86-40B6-4865-9A45-9BF766FEC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1D1BD-A3B9-4A00-9D71-96DD2A080E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3488-516F-4F14-A48E-CB66C25831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EDD88AF-1A43-4E81-BD48-DFE164DA9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458" y="52574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Validation Information Element (VIE)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6A1448-41EF-43A4-AE31-242603B03EF4}"/>
              </a:ext>
            </a:extLst>
          </p:cNvPr>
          <p:cNvSpPr txBox="1"/>
          <p:nvPr/>
        </p:nvSpPr>
        <p:spPr>
          <a:xfrm>
            <a:off x="2855640" y="3546399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MME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F1DFB285-8B43-4468-98FF-8B148B036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957309"/>
              </p:ext>
            </p:extLst>
          </p:nvPr>
        </p:nvGraphicFramePr>
        <p:xfrm>
          <a:off x="7495636" y="2168831"/>
          <a:ext cx="4216988" cy="744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247">
                  <a:extLst>
                    <a:ext uri="{9D8B030D-6E8A-4147-A177-3AD203B41FA5}">
                      <a16:colId xmlns:a16="http://schemas.microsoft.com/office/drawing/2014/main" val="3014623154"/>
                    </a:ext>
                  </a:extLst>
                </a:gridCol>
                <a:gridCol w="1054247">
                  <a:extLst>
                    <a:ext uri="{9D8B030D-6E8A-4147-A177-3AD203B41FA5}">
                      <a16:colId xmlns:a16="http://schemas.microsoft.com/office/drawing/2014/main" val="2482263963"/>
                    </a:ext>
                  </a:extLst>
                </a:gridCol>
                <a:gridCol w="1054247">
                  <a:extLst>
                    <a:ext uri="{9D8B030D-6E8A-4147-A177-3AD203B41FA5}">
                      <a16:colId xmlns:a16="http://schemas.microsoft.com/office/drawing/2014/main" val="2534409979"/>
                    </a:ext>
                  </a:extLst>
                </a:gridCol>
                <a:gridCol w="1054247">
                  <a:extLst>
                    <a:ext uri="{9D8B030D-6E8A-4147-A177-3AD203B41FA5}">
                      <a16:colId xmlns:a16="http://schemas.microsoft.com/office/drawing/2014/main" val="549277852"/>
                    </a:ext>
                  </a:extLst>
                </a:gridCol>
              </a:tblGrid>
              <a:tr h="74476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IPN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MIC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046477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7D3F30E-E65A-4D1C-9DA3-68B2062291E1}"/>
              </a:ext>
            </a:extLst>
          </p:cNvPr>
          <p:cNvSpPr txBox="1"/>
          <p:nvPr/>
        </p:nvSpPr>
        <p:spPr>
          <a:xfrm>
            <a:off x="9366793" y="344764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VIE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4" name="Table 12">
            <a:extLst>
              <a:ext uri="{FF2B5EF4-FFF2-40B4-BE49-F238E27FC236}">
                <a16:creationId xmlns:a16="http://schemas.microsoft.com/office/drawing/2014/main" id="{EE01B234-B1CD-427E-98B5-491B7DAAA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837638"/>
              </p:ext>
            </p:extLst>
          </p:nvPr>
        </p:nvGraphicFramePr>
        <p:xfrm>
          <a:off x="7594595" y="2993579"/>
          <a:ext cx="421698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247">
                  <a:extLst>
                    <a:ext uri="{9D8B030D-6E8A-4147-A177-3AD203B41FA5}">
                      <a16:colId xmlns:a16="http://schemas.microsoft.com/office/drawing/2014/main" val="3014623154"/>
                    </a:ext>
                  </a:extLst>
                </a:gridCol>
                <a:gridCol w="1054247">
                  <a:extLst>
                    <a:ext uri="{9D8B030D-6E8A-4147-A177-3AD203B41FA5}">
                      <a16:colId xmlns:a16="http://schemas.microsoft.com/office/drawing/2014/main" val="2482263963"/>
                    </a:ext>
                  </a:extLst>
                </a:gridCol>
                <a:gridCol w="1054247">
                  <a:extLst>
                    <a:ext uri="{9D8B030D-6E8A-4147-A177-3AD203B41FA5}">
                      <a16:colId xmlns:a16="http://schemas.microsoft.com/office/drawing/2014/main" val="2534409979"/>
                    </a:ext>
                  </a:extLst>
                </a:gridCol>
                <a:gridCol w="1054247">
                  <a:extLst>
                    <a:ext uri="{9D8B030D-6E8A-4147-A177-3AD203B41FA5}">
                      <a16:colId xmlns:a16="http://schemas.microsoft.com/office/drawing/2014/main" val="549277852"/>
                    </a:ext>
                  </a:extLst>
                </a:gridCol>
              </a:tblGrid>
              <a:tr h="29334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046477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F24CD0FB-D518-4FCF-82E8-9F9F6383CC36}"/>
              </a:ext>
            </a:extLst>
          </p:cNvPr>
          <p:cNvSpPr txBox="1"/>
          <p:nvPr/>
        </p:nvSpPr>
        <p:spPr>
          <a:xfrm>
            <a:off x="5114918" y="1338250"/>
            <a:ext cx="2557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*Previously known as MMIE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767AD30-0A55-4125-A35D-272701C60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45" y="2231055"/>
            <a:ext cx="699135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8D5DF2DB-3E98-4D5F-87A9-A76283EC7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458" y="1424496"/>
            <a:ext cx="10638190" cy="45048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/>
              <a:t>Construction of MPDU with VIE (similar to BIP MPDU construction)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marL="0" indent="0"/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CB86-40B6-4865-9A45-9BF766FEC58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858055" y="6503041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1D1BD-A3B9-4A00-9D71-96DD2A080EE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6120" y="6506565"/>
            <a:ext cx="4246027" cy="180975"/>
          </a:xfrm>
        </p:spPr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3488-516F-4F14-A48E-CB66C25831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EDD88AF-1A43-4E81-BD48-DFE164DA9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458" y="52574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Validation Information Element (VIE)</a:t>
            </a:r>
          </a:p>
        </p:txBody>
      </p:sp>
      <p:graphicFrame>
        <p:nvGraphicFramePr>
          <p:cNvPr id="14" name="Table 12">
            <a:extLst>
              <a:ext uri="{FF2B5EF4-FFF2-40B4-BE49-F238E27FC236}">
                <a16:creationId xmlns:a16="http://schemas.microsoft.com/office/drawing/2014/main" id="{D5E1277D-1453-4AB6-BBE2-3CFE9A4418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568194"/>
              </p:ext>
            </p:extLst>
          </p:nvPr>
        </p:nvGraphicFramePr>
        <p:xfrm>
          <a:off x="2771688" y="1957536"/>
          <a:ext cx="6043260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420">
                  <a:extLst>
                    <a:ext uri="{9D8B030D-6E8A-4147-A177-3AD203B41FA5}">
                      <a16:colId xmlns:a16="http://schemas.microsoft.com/office/drawing/2014/main" val="1926116897"/>
                    </a:ext>
                  </a:extLst>
                </a:gridCol>
                <a:gridCol w="2014420">
                  <a:extLst>
                    <a:ext uri="{9D8B030D-6E8A-4147-A177-3AD203B41FA5}">
                      <a16:colId xmlns:a16="http://schemas.microsoft.com/office/drawing/2014/main" val="2534409979"/>
                    </a:ext>
                  </a:extLst>
                </a:gridCol>
                <a:gridCol w="2014420">
                  <a:extLst>
                    <a:ext uri="{9D8B030D-6E8A-4147-A177-3AD203B41FA5}">
                      <a16:colId xmlns:a16="http://schemas.microsoft.com/office/drawing/2014/main" val="54927785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Header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Payload with VIE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046477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FE6C8F61-2A40-4D88-A74C-1777C2F9E10C}"/>
              </a:ext>
            </a:extLst>
          </p:cNvPr>
          <p:cNvSpPr txBox="1"/>
          <p:nvPr/>
        </p:nvSpPr>
        <p:spPr>
          <a:xfrm>
            <a:off x="48017" y="2457934"/>
            <a:ext cx="54569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Obtain the key RMAK:</a:t>
            </a:r>
            <a:b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</a:br>
            <a:r>
              <a:rPr lang="pt-BR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4e a9 54 3e 09 cf 2b 1e ca 66 ff c5 8b de cb cf</a:t>
            </a:r>
          </a:p>
          <a:p>
            <a:pPr marL="342900" indent="-342900">
              <a:buFont typeface="+mj-lt"/>
              <a:buAutoNum type="arabicPeriod"/>
            </a:pPr>
            <a:endParaRPr lang="en-US" altLang="zh-CN" sz="1800" b="0" i="0" u="none" strike="noStrike" baseline="0" dirty="0">
              <a:solidFill>
                <a:schemeClr val="tx1"/>
              </a:solidFill>
              <a:latin typeface="TimesNewRomanPSM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Construct </a:t>
            </a:r>
            <a:b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</a:b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- AAD (FC | A1 | A2 | A3): </a:t>
            </a:r>
            <a:b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</a:b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d0 04 | </a:t>
            </a:r>
            <a:r>
              <a:rPr lang="es-ES" altLang="zh-CN" sz="1800" dirty="0" err="1">
                <a:solidFill>
                  <a:schemeClr val="tx1"/>
                </a:solidFill>
                <a:latin typeface="TimesNewRomanPSMT"/>
              </a:rPr>
              <a:t>a</a:t>
            </a:r>
            <a:r>
              <a:rPr lang="es-E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a</a:t>
            </a:r>
            <a:r>
              <a:rPr lang="es-E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s-E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aa</a:t>
            </a:r>
            <a:r>
              <a:rPr lang="es-E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s-E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aa</a:t>
            </a:r>
            <a:r>
              <a:rPr lang="es-E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s-E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aa</a:t>
            </a:r>
            <a:r>
              <a:rPr lang="es-E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s-E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aa</a:t>
            </a:r>
            <a:r>
              <a:rPr lang="es-E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s-E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aa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|  bb </a:t>
            </a:r>
            <a:r>
              <a:rPr lang="en-U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bb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n-U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bb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n-U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bb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n-U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bb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n-U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bb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|  cc </a:t>
            </a:r>
            <a:r>
              <a:rPr lang="en-U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cc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n-U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cc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n-U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cc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n-U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cc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n-US" altLang="zh-CN" sz="1800" b="0" i="0" u="none" strike="noStrike" baseline="0" dirty="0" err="1">
                <a:solidFill>
                  <a:schemeClr val="tx1"/>
                </a:solidFill>
                <a:latin typeface="TimesNewRomanPSMT"/>
              </a:rPr>
              <a:t>cc</a:t>
            </a:r>
            <a:b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</a:b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- Frame</a:t>
            </a:r>
            <a:r>
              <a:rPr lang="zh-CN" altLang="en-US" sz="1800" b="0" i="0" u="none" strike="noStrike" baseline="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Body:</a:t>
            </a:r>
            <a:b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</a:b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02 00</a:t>
            </a:r>
            <a:br>
              <a:rPr lang="en-US" altLang="zh-CN" sz="1800" dirty="0">
                <a:solidFill>
                  <a:schemeClr val="tx1"/>
                </a:solidFill>
                <a:latin typeface="TimesNewRomanPSMT"/>
              </a:rPr>
            </a:br>
            <a:r>
              <a:rPr lang="en-US" altLang="zh-CN" sz="1800" dirty="0">
                <a:solidFill>
                  <a:schemeClr val="tx1"/>
                </a:solidFill>
                <a:latin typeface="TimesNewRomanPSMT"/>
              </a:rPr>
              <a:t>- VIE (with MIC=0):</a:t>
            </a:r>
            <a:br>
              <a:rPr lang="en-US" altLang="zh-CN" sz="1800" dirty="0">
                <a:solidFill>
                  <a:schemeClr val="tx1"/>
                </a:solidFill>
                <a:latin typeface="TimesNewRomanPSMT"/>
              </a:rPr>
            </a:br>
            <a:r>
              <a:rPr lang="en-US" altLang="zh-CN" sz="1800" dirty="0">
                <a:solidFill>
                  <a:srgbClr val="00B050"/>
                </a:solidFill>
                <a:latin typeface="TimesNewRomanPSMT"/>
              </a:rPr>
              <a:t>4c</a:t>
            </a:r>
            <a:r>
              <a:rPr lang="en-US" altLang="zh-CN" sz="1800" dirty="0">
                <a:solidFill>
                  <a:srgbClr val="FFC000"/>
                </a:solidFill>
                <a:latin typeface="TimesNewRomanPSMT"/>
              </a:rPr>
              <a:t> </a:t>
            </a:r>
            <a:r>
              <a:rPr lang="en-US" altLang="zh-CN" sz="1800" dirty="0">
                <a:solidFill>
                  <a:schemeClr val="accent2"/>
                </a:solidFill>
                <a:latin typeface="TimesNewRomanPSMT"/>
              </a:rPr>
              <a:t>10</a:t>
            </a:r>
            <a:r>
              <a:rPr lang="en-US" altLang="zh-CN" sz="1800" dirty="0">
                <a:solidFill>
                  <a:srgbClr val="FFC000"/>
                </a:solidFill>
                <a:latin typeface="TimesNewRomanPSMT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TimesNewRomanPSMT"/>
              </a:rPr>
              <a:t>00 00 00 00 00 00 </a:t>
            </a:r>
            <a:r>
              <a:rPr lang="en-US" altLang="zh-CN" sz="1800" dirty="0">
                <a:solidFill>
                  <a:srgbClr val="FF0000"/>
                </a:solidFill>
                <a:latin typeface="TimesNewRomanPSMT"/>
              </a:rPr>
              <a:t>00 00 00 00 00 00 00 00</a:t>
            </a:r>
            <a:endParaRPr lang="en-US" altLang="zh-CN" sz="1800" b="0" i="0" u="none" strike="noStrike" baseline="0" dirty="0">
              <a:solidFill>
                <a:srgbClr val="FF0000"/>
              </a:solidFill>
              <a:latin typeface="TimesNewRomanPSMT"/>
            </a:endParaRPr>
          </a:p>
        </p:txBody>
      </p:sp>
      <p:graphicFrame>
        <p:nvGraphicFramePr>
          <p:cNvPr id="18" name="Table 12">
            <a:extLst>
              <a:ext uri="{FF2B5EF4-FFF2-40B4-BE49-F238E27FC236}">
                <a16:creationId xmlns:a16="http://schemas.microsoft.com/office/drawing/2014/main" id="{14C55B9C-5836-4E56-902F-D8F3C5794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874808"/>
              </p:ext>
            </p:extLst>
          </p:nvPr>
        </p:nvGraphicFramePr>
        <p:xfrm>
          <a:off x="360597" y="5580847"/>
          <a:ext cx="4250968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742">
                  <a:extLst>
                    <a:ext uri="{9D8B030D-6E8A-4147-A177-3AD203B41FA5}">
                      <a16:colId xmlns:a16="http://schemas.microsoft.com/office/drawing/2014/main" val="3014623154"/>
                    </a:ext>
                  </a:extLst>
                </a:gridCol>
                <a:gridCol w="1062742">
                  <a:extLst>
                    <a:ext uri="{9D8B030D-6E8A-4147-A177-3AD203B41FA5}">
                      <a16:colId xmlns:a16="http://schemas.microsoft.com/office/drawing/2014/main" val="2482263963"/>
                    </a:ext>
                  </a:extLst>
                </a:gridCol>
                <a:gridCol w="1062742">
                  <a:extLst>
                    <a:ext uri="{9D8B030D-6E8A-4147-A177-3AD203B41FA5}">
                      <a16:colId xmlns:a16="http://schemas.microsoft.com/office/drawing/2014/main" val="2534409979"/>
                    </a:ext>
                  </a:extLst>
                </a:gridCol>
                <a:gridCol w="1062742">
                  <a:extLst>
                    <a:ext uri="{9D8B030D-6E8A-4147-A177-3AD203B41FA5}">
                      <a16:colId xmlns:a16="http://schemas.microsoft.com/office/drawing/2014/main" val="549277852"/>
                    </a:ext>
                  </a:extLst>
                </a:gridCol>
              </a:tblGrid>
              <a:tr h="41087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>
                          <a:solidFill>
                            <a:srgbClr val="00B050"/>
                          </a:solidFill>
                        </a:rPr>
                        <a:t>Element ID</a:t>
                      </a:r>
                      <a:endParaRPr lang="zh-CN" altLang="en-US" sz="16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>
                          <a:solidFill>
                            <a:schemeClr val="accent2"/>
                          </a:solidFill>
                        </a:rPr>
                        <a:t>Length</a:t>
                      </a:r>
                      <a:endParaRPr lang="zh-CN" altLang="en-US" sz="16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IPN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>
                          <a:solidFill>
                            <a:srgbClr val="FF0000"/>
                          </a:solidFill>
                        </a:rPr>
                        <a:t>MIC</a:t>
                      </a:r>
                      <a:endParaRPr lang="zh-CN" alt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046477"/>
                  </a:ext>
                </a:extLst>
              </a:tr>
            </a:tbl>
          </a:graphicData>
        </a:graphic>
      </p:graphicFrame>
      <p:graphicFrame>
        <p:nvGraphicFramePr>
          <p:cNvPr id="19" name="Table 12">
            <a:extLst>
              <a:ext uri="{FF2B5EF4-FFF2-40B4-BE49-F238E27FC236}">
                <a16:creationId xmlns:a16="http://schemas.microsoft.com/office/drawing/2014/main" id="{6DAC5C1D-8B44-4616-84AE-4B49E2F32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281145"/>
              </p:ext>
            </p:extLst>
          </p:nvPr>
        </p:nvGraphicFramePr>
        <p:xfrm>
          <a:off x="201053" y="6124629"/>
          <a:ext cx="43786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651">
                  <a:extLst>
                    <a:ext uri="{9D8B030D-6E8A-4147-A177-3AD203B41FA5}">
                      <a16:colId xmlns:a16="http://schemas.microsoft.com/office/drawing/2014/main" val="3014623154"/>
                    </a:ext>
                  </a:extLst>
                </a:gridCol>
                <a:gridCol w="1094651">
                  <a:extLst>
                    <a:ext uri="{9D8B030D-6E8A-4147-A177-3AD203B41FA5}">
                      <a16:colId xmlns:a16="http://schemas.microsoft.com/office/drawing/2014/main" val="2482263963"/>
                    </a:ext>
                  </a:extLst>
                </a:gridCol>
                <a:gridCol w="1094651">
                  <a:extLst>
                    <a:ext uri="{9D8B030D-6E8A-4147-A177-3AD203B41FA5}">
                      <a16:colId xmlns:a16="http://schemas.microsoft.com/office/drawing/2014/main" val="2534409979"/>
                    </a:ext>
                  </a:extLst>
                </a:gridCol>
                <a:gridCol w="1094651">
                  <a:extLst>
                    <a:ext uri="{9D8B030D-6E8A-4147-A177-3AD203B41FA5}">
                      <a16:colId xmlns:a16="http://schemas.microsoft.com/office/drawing/2014/main" val="549277852"/>
                    </a:ext>
                  </a:extLst>
                </a:gridCol>
              </a:tblGrid>
              <a:tr h="29334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046477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F663F0C8-499E-4125-A167-84ABD62A26C0}"/>
              </a:ext>
            </a:extLst>
          </p:cNvPr>
          <p:cNvSpPr txBox="1"/>
          <p:nvPr/>
        </p:nvSpPr>
        <p:spPr>
          <a:xfrm>
            <a:off x="5563758" y="2520824"/>
            <a:ext cx="66282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4"/>
            </a:pP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Calculate MIC using </a:t>
            </a:r>
            <a:r>
              <a:rPr lang="en-US" altLang="zh-CN" sz="1800" dirty="0">
                <a:solidFill>
                  <a:schemeClr val="tx1"/>
                </a:solidFill>
                <a:latin typeface="TimesNewRomanPSMT"/>
              </a:rPr>
              <a:t>RMAK</a:t>
            </a: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:</a:t>
            </a:r>
            <a:b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</a:b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MIC=AES-128-CMAC(AAD | Frame Body |	VIE (with  MIC=0): </a:t>
            </a:r>
            <a:r>
              <a:rPr lang="en-US" altLang="zh-CN" sz="1800" dirty="0">
                <a:solidFill>
                  <a:schemeClr val="tx1"/>
                </a:solidFill>
                <a:latin typeface="TimesNewRomanPSMT"/>
              </a:rPr>
              <a:t> </a:t>
            </a:r>
            <a:r>
              <a:rPr lang="en-US" altLang="zh-CN" sz="1800" b="1" i="0" u="none" strike="noStrike" baseline="0" dirty="0">
                <a:solidFill>
                  <a:srgbClr val="FF0000"/>
                </a:solidFill>
                <a:latin typeface="TimesNewRomanPSMT"/>
              </a:rPr>
              <a:t>a1 b1 c1 d1 e1 f1 g1 h1</a:t>
            </a:r>
          </a:p>
          <a:p>
            <a:pPr marL="342900" indent="-342900">
              <a:buAutoNum type="arabicPeriod" startAt="4"/>
            </a:pPr>
            <a:endParaRPr lang="en-US" altLang="zh-CN" sz="1800" b="1" i="0" u="none" strike="noStrike" baseline="0" dirty="0">
              <a:solidFill>
                <a:schemeClr val="tx1"/>
              </a:solidFill>
              <a:latin typeface="TimesNewRomanPSMT"/>
            </a:endParaRPr>
          </a:p>
          <a:p>
            <a:pPr marL="342900" indent="-342900">
              <a:buAutoNum type="arabicPeriod" startAt="4"/>
            </a:pPr>
            <a:r>
              <a:rPr lang="en-US" altLang="zh-CN" sz="1800" b="0" i="0" u="none" strike="noStrike" baseline="0" dirty="0">
                <a:solidFill>
                  <a:schemeClr val="tx1"/>
                </a:solidFill>
                <a:latin typeface="TimesNewRomanPSMT"/>
              </a:rPr>
              <a:t>Construct the MPDU</a:t>
            </a:r>
          </a:p>
        </p:txBody>
      </p:sp>
      <p:graphicFrame>
        <p:nvGraphicFramePr>
          <p:cNvPr id="21" name="Table 12">
            <a:extLst>
              <a:ext uri="{FF2B5EF4-FFF2-40B4-BE49-F238E27FC236}">
                <a16:creationId xmlns:a16="http://schemas.microsoft.com/office/drawing/2014/main" id="{875A2D4F-569C-4FEF-8531-576299166E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174842"/>
              </p:ext>
            </p:extLst>
          </p:nvPr>
        </p:nvGraphicFramePr>
        <p:xfrm>
          <a:off x="5951984" y="4077072"/>
          <a:ext cx="6048672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1926116897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53440997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54927785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Header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Payload with VIE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046477"/>
                  </a:ext>
                </a:extLst>
              </a:tr>
            </a:tbl>
          </a:graphicData>
        </a:graphic>
      </p:graphicFrame>
      <p:graphicFrame>
        <p:nvGraphicFramePr>
          <p:cNvPr id="22" name="Table 12">
            <a:extLst>
              <a:ext uri="{FF2B5EF4-FFF2-40B4-BE49-F238E27FC236}">
                <a16:creationId xmlns:a16="http://schemas.microsoft.com/office/drawing/2014/main" id="{276D8594-3484-4100-B781-DF6D4FAC8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883589"/>
              </p:ext>
            </p:extLst>
          </p:nvPr>
        </p:nvGraphicFramePr>
        <p:xfrm>
          <a:off x="7045444" y="4566115"/>
          <a:ext cx="4231097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796">
                  <a:extLst>
                    <a:ext uri="{9D8B030D-6E8A-4147-A177-3AD203B41FA5}">
                      <a16:colId xmlns:a16="http://schemas.microsoft.com/office/drawing/2014/main" val="2534409979"/>
                    </a:ext>
                  </a:extLst>
                </a:gridCol>
                <a:gridCol w="3020301">
                  <a:extLst>
                    <a:ext uri="{9D8B030D-6E8A-4147-A177-3AD203B41FA5}">
                      <a16:colId xmlns:a16="http://schemas.microsoft.com/office/drawing/2014/main" val="54927785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Payload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VIE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046477"/>
                  </a:ext>
                </a:extLst>
              </a:tr>
            </a:tbl>
          </a:graphicData>
        </a:graphic>
      </p:graphicFrame>
      <p:graphicFrame>
        <p:nvGraphicFramePr>
          <p:cNvPr id="24" name="Table 12">
            <a:extLst>
              <a:ext uri="{FF2B5EF4-FFF2-40B4-BE49-F238E27FC236}">
                <a16:creationId xmlns:a16="http://schemas.microsoft.com/office/drawing/2014/main" id="{D6A2F3B7-58F7-44DC-8A84-A227AFAC5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901291"/>
              </p:ext>
            </p:extLst>
          </p:nvPr>
        </p:nvGraphicFramePr>
        <p:xfrm>
          <a:off x="5888264" y="5287893"/>
          <a:ext cx="4976196" cy="41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049">
                  <a:extLst>
                    <a:ext uri="{9D8B030D-6E8A-4147-A177-3AD203B41FA5}">
                      <a16:colId xmlns:a16="http://schemas.microsoft.com/office/drawing/2014/main" val="3014623154"/>
                    </a:ext>
                  </a:extLst>
                </a:gridCol>
                <a:gridCol w="1244049">
                  <a:extLst>
                    <a:ext uri="{9D8B030D-6E8A-4147-A177-3AD203B41FA5}">
                      <a16:colId xmlns:a16="http://schemas.microsoft.com/office/drawing/2014/main" val="2482263963"/>
                    </a:ext>
                  </a:extLst>
                </a:gridCol>
                <a:gridCol w="1244049">
                  <a:extLst>
                    <a:ext uri="{9D8B030D-6E8A-4147-A177-3AD203B41FA5}">
                      <a16:colId xmlns:a16="http://schemas.microsoft.com/office/drawing/2014/main" val="2534409979"/>
                    </a:ext>
                  </a:extLst>
                </a:gridCol>
                <a:gridCol w="1244049">
                  <a:extLst>
                    <a:ext uri="{9D8B030D-6E8A-4147-A177-3AD203B41FA5}">
                      <a16:colId xmlns:a16="http://schemas.microsoft.com/office/drawing/2014/main" val="549277852"/>
                    </a:ext>
                  </a:extLst>
                </a:gridCol>
              </a:tblGrid>
              <a:tr h="41087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>
                          <a:solidFill>
                            <a:srgbClr val="00B050"/>
                          </a:solidFill>
                        </a:rPr>
                        <a:t>Element ID</a:t>
                      </a:r>
                      <a:endParaRPr lang="zh-CN" altLang="en-US" sz="16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>
                          <a:solidFill>
                            <a:schemeClr val="accent2"/>
                          </a:solidFill>
                        </a:rPr>
                        <a:t>Length</a:t>
                      </a:r>
                      <a:endParaRPr lang="zh-CN" altLang="en-US" sz="16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IPN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>
                          <a:solidFill>
                            <a:srgbClr val="FF0000"/>
                          </a:solidFill>
                        </a:rPr>
                        <a:t>MIC</a:t>
                      </a:r>
                      <a:endParaRPr lang="zh-CN" alt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046477"/>
                  </a:ext>
                </a:extLst>
              </a:tr>
            </a:tbl>
          </a:graphicData>
        </a:graphic>
      </p:graphicFrame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B7FDDBD-445E-4A9F-9697-51CC13B1992A}"/>
              </a:ext>
            </a:extLst>
          </p:cNvPr>
          <p:cNvCxnSpPr/>
          <p:nvPr/>
        </p:nvCxnSpPr>
        <p:spPr bwMode="auto">
          <a:xfrm flipV="1">
            <a:off x="6377402" y="4998163"/>
            <a:ext cx="1878838" cy="2897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08489F6-6915-436E-87D6-8A3099B59C34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64460" y="5009519"/>
            <a:ext cx="388121" cy="2783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0" name="Table 12">
            <a:extLst>
              <a:ext uri="{FF2B5EF4-FFF2-40B4-BE49-F238E27FC236}">
                <a16:creationId xmlns:a16="http://schemas.microsoft.com/office/drawing/2014/main" id="{DFC49880-40F3-481D-9BC5-10D07D0A1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867585"/>
              </p:ext>
            </p:extLst>
          </p:nvPr>
        </p:nvGraphicFramePr>
        <p:xfrm>
          <a:off x="5720027" y="5750549"/>
          <a:ext cx="518122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306">
                  <a:extLst>
                    <a:ext uri="{9D8B030D-6E8A-4147-A177-3AD203B41FA5}">
                      <a16:colId xmlns:a16="http://schemas.microsoft.com/office/drawing/2014/main" val="3014623154"/>
                    </a:ext>
                  </a:extLst>
                </a:gridCol>
                <a:gridCol w="1295306">
                  <a:extLst>
                    <a:ext uri="{9D8B030D-6E8A-4147-A177-3AD203B41FA5}">
                      <a16:colId xmlns:a16="http://schemas.microsoft.com/office/drawing/2014/main" val="2482263963"/>
                    </a:ext>
                  </a:extLst>
                </a:gridCol>
                <a:gridCol w="1295306">
                  <a:extLst>
                    <a:ext uri="{9D8B030D-6E8A-4147-A177-3AD203B41FA5}">
                      <a16:colId xmlns:a16="http://schemas.microsoft.com/office/drawing/2014/main" val="2534409979"/>
                    </a:ext>
                  </a:extLst>
                </a:gridCol>
                <a:gridCol w="1295306">
                  <a:extLst>
                    <a:ext uri="{9D8B030D-6E8A-4147-A177-3AD203B41FA5}">
                      <a16:colId xmlns:a16="http://schemas.microsoft.com/office/drawing/2014/main" val="549277852"/>
                    </a:ext>
                  </a:extLst>
                </a:gridCol>
              </a:tblGrid>
              <a:tr h="54795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rgbClr val="00B050"/>
                          </a:solidFill>
                          <a:latin typeface="TimesNewRomanPSMT"/>
                        </a:rPr>
                        <a:t>4c</a:t>
                      </a:r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accent2"/>
                          </a:solidFill>
                          <a:latin typeface="TimesNewRomanPSMT"/>
                        </a:rPr>
                        <a:t>10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TimesNewRomanPSMT"/>
                        </a:rPr>
                        <a:t>00 00 00 00 00 00 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i="0" u="none" strike="noStrike" baseline="0" dirty="0">
                          <a:solidFill>
                            <a:srgbClr val="FF0000"/>
                          </a:solidFill>
                          <a:latin typeface="TimesNewRomanPSMT"/>
                        </a:rPr>
                        <a:t>a1 b1 c1 d1 e1 f1 g1 h1</a:t>
                      </a:r>
                      <a:br>
                        <a:rPr lang="en-US" altLang="zh-CN" sz="1800" b="0" i="0" u="none" strike="noStrike" baseline="0" dirty="0">
                          <a:solidFill>
                            <a:schemeClr val="tx1"/>
                          </a:solidFill>
                          <a:latin typeface="TimesNewRomanPSMT"/>
                        </a:rPr>
                      </a:b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046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420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8D5DF2DB-3E98-4D5F-87A9-A76283EC7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458" y="1424496"/>
            <a:ext cx="10638190" cy="45048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marL="0" indent="0"/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CB86-40B6-4865-9A45-9BF766FEC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1D1BD-A3B9-4A00-9D71-96DD2A080E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3488-516F-4F14-A48E-CB66C25831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EDD88AF-1A43-4E81-BD48-DFE164DA9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458" y="52574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Putting all together (e-RRCM)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8D254F-1AA9-43C4-9998-F2C2436F36BD}"/>
              </a:ext>
            </a:extLst>
          </p:cNvPr>
          <p:cNvSpPr txBox="1"/>
          <p:nvPr/>
        </p:nvSpPr>
        <p:spPr>
          <a:xfrm>
            <a:off x="1183829" y="1176581"/>
            <a:ext cx="1600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0AB6D0-5949-46C0-A22A-6F29F25D9C30}"/>
              </a:ext>
            </a:extLst>
          </p:cNvPr>
          <p:cNvSpPr txBox="1"/>
          <p:nvPr/>
        </p:nvSpPr>
        <p:spPr>
          <a:xfrm>
            <a:off x="10695064" y="1108660"/>
            <a:ext cx="57973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BF6CD22-1058-42B0-825E-C6D4D292A1CC}"/>
              </a:ext>
            </a:extLst>
          </p:cNvPr>
          <p:cNvCxnSpPr>
            <a:cxnSpLocks/>
          </p:cNvCxnSpPr>
          <p:nvPr/>
        </p:nvCxnSpPr>
        <p:spPr bwMode="auto">
          <a:xfrm>
            <a:off x="1983929" y="1576691"/>
            <a:ext cx="0" cy="44605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75463C-A4CD-42BE-8DE8-5C1E5E849BF6}"/>
              </a:ext>
            </a:extLst>
          </p:cNvPr>
          <p:cNvCxnSpPr>
            <a:cxnSpLocks/>
          </p:cNvCxnSpPr>
          <p:nvPr/>
        </p:nvCxnSpPr>
        <p:spPr bwMode="auto">
          <a:xfrm>
            <a:off x="10984929" y="1541725"/>
            <a:ext cx="0" cy="44766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4A43EF3-14A7-4092-8DF2-59089A88BC44}"/>
              </a:ext>
            </a:extLst>
          </p:cNvPr>
          <p:cNvSpPr txBox="1"/>
          <p:nvPr/>
        </p:nvSpPr>
        <p:spPr>
          <a:xfrm>
            <a:off x="335360" y="2453049"/>
            <a:ext cx="113657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</a:t>
            </a:r>
            <a:r>
              <a:rPr lang="en-US" altLang="zh-CN" sz="2000" baseline="30000" dirty="0">
                <a:solidFill>
                  <a:schemeClr val="tx1"/>
                </a:solidFill>
              </a:rPr>
              <a:t>st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ECA873-4177-43A0-8DF9-129B921E0562}"/>
              </a:ext>
            </a:extLst>
          </p:cNvPr>
          <p:cNvSpPr txBox="1"/>
          <p:nvPr/>
        </p:nvSpPr>
        <p:spPr>
          <a:xfrm>
            <a:off x="2063879" y="4249346"/>
            <a:ext cx="403212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rgbClr val="FF0000"/>
                </a:solidFill>
              </a:rPr>
              <a:t>Send frames with RMAs and VIE</a:t>
            </a:r>
            <a:endParaRPr lang="zh-CN" altLang="en-US" sz="1800" b="1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2C7F96-99A3-4FDD-979D-6A14162A145F}"/>
              </a:ext>
            </a:extLst>
          </p:cNvPr>
          <p:cNvSpPr txBox="1"/>
          <p:nvPr/>
        </p:nvSpPr>
        <p:spPr>
          <a:xfrm>
            <a:off x="263352" y="4208667"/>
            <a:ext cx="133661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</a:t>
            </a:r>
            <a:r>
              <a:rPr lang="en-US" altLang="zh-CN" sz="2000" baseline="30000" dirty="0">
                <a:solidFill>
                  <a:schemeClr val="tx1"/>
                </a:solidFill>
              </a:rPr>
              <a:t>nd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F68024-6FAF-4264-8356-EB6D9EDAC051}"/>
              </a:ext>
            </a:extLst>
          </p:cNvPr>
          <p:cNvSpPr txBox="1"/>
          <p:nvPr/>
        </p:nvSpPr>
        <p:spPr>
          <a:xfrm>
            <a:off x="2088745" y="1642603"/>
            <a:ext cx="288975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 Generate RMAK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6AF2110-2AA5-4132-BBCC-2633215EF351}"/>
              </a:ext>
            </a:extLst>
          </p:cNvPr>
          <p:cNvCxnSpPr/>
          <p:nvPr/>
        </p:nvCxnSpPr>
        <p:spPr bwMode="auto">
          <a:xfrm>
            <a:off x="1990798" y="3806960"/>
            <a:ext cx="901473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9" name="Table 12">
            <a:extLst>
              <a:ext uri="{FF2B5EF4-FFF2-40B4-BE49-F238E27FC236}">
                <a16:creationId xmlns:a16="http://schemas.microsoft.com/office/drawing/2014/main" id="{DF56C376-D282-4C0A-A87C-9107C5096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683920"/>
              </p:ext>
            </p:extLst>
          </p:nvPr>
        </p:nvGraphicFramePr>
        <p:xfrm>
          <a:off x="2093671" y="4738372"/>
          <a:ext cx="533712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042">
                  <a:extLst>
                    <a:ext uri="{9D8B030D-6E8A-4147-A177-3AD203B41FA5}">
                      <a16:colId xmlns:a16="http://schemas.microsoft.com/office/drawing/2014/main" val="1926116897"/>
                    </a:ext>
                  </a:extLst>
                </a:gridCol>
                <a:gridCol w="1779042">
                  <a:extLst>
                    <a:ext uri="{9D8B030D-6E8A-4147-A177-3AD203B41FA5}">
                      <a16:colId xmlns:a16="http://schemas.microsoft.com/office/drawing/2014/main" val="2534409979"/>
                    </a:ext>
                  </a:extLst>
                </a:gridCol>
                <a:gridCol w="1779042">
                  <a:extLst>
                    <a:ext uri="{9D8B030D-6E8A-4147-A177-3AD203B41FA5}">
                      <a16:colId xmlns:a16="http://schemas.microsoft.com/office/drawing/2014/main" val="1752811872"/>
                    </a:ext>
                  </a:extLst>
                </a:gridCol>
              </a:tblGrid>
              <a:tr h="57418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Header</a:t>
                      </a:r>
                      <a:br>
                        <a:rPr lang="en-US" altLang="zh-CN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(RMA1)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Payload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VIE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046477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7C00FE6B-DBFA-416C-8C88-461ED9B70411}"/>
              </a:ext>
            </a:extLst>
          </p:cNvPr>
          <p:cNvSpPr txBox="1"/>
          <p:nvPr/>
        </p:nvSpPr>
        <p:spPr>
          <a:xfrm>
            <a:off x="8131714" y="1642603"/>
            <a:ext cx="276789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 Generate RMAK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1344DDB-D518-4499-A5D5-79A7934FD657}"/>
              </a:ext>
            </a:extLst>
          </p:cNvPr>
          <p:cNvCxnSpPr>
            <a:cxnSpLocks/>
          </p:cNvCxnSpPr>
          <p:nvPr/>
        </p:nvCxnSpPr>
        <p:spPr bwMode="auto">
          <a:xfrm>
            <a:off x="2063879" y="2636912"/>
            <a:ext cx="5184249" cy="1619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94FBF6A-D6F1-43FE-8079-825C2884B311}"/>
              </a:ext>
            </a:extLst>
          </p:cNvPr>
          <p:cNvSpPr txBox="1"/>
          <p:nvPr/>
        </p:nvSpPr>
        <p:spPr>
          <a:xfrm>
            <a:off x="2088744" y="2153033"/>
            <a:ext cx="551942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 Send {Counter, Seed} in 4-way HS Msg2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1338301-A15B-4765-9107-B4335F868998}"/>
              </a:ext>
            </a:extLst>
          </p:cNvPr>
          <p:cNvSpPr txBox="1"/>
          <p:nvPr/>
        </p:nvSpPr>
        <p:spPr>
          <a:xfrm>
            <a:off x="2096926" y="2726025"/>
            <a:ext cx="320698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 Generate RMA(s) (e.g. RMA1)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D375F32-8B55-4165-900F-7463C0699178}"/>
              </a:ext>
            </a:extLst>
          </p:cNvPr>
          <p:cNvSpPr txBox="1"/>
          <p:nvPr/>
        </p:nvSpPr>
        <p:spPr>
          <a:xfrm>
            <a:off x="7663278" y="2724214"/>
            <a:ext cx="320698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 Generate RMA(s) (e.g. RMA1)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40D7945-A2AE-4CEA-9326-F90EADA55389}"/>
              </a:ext>
            </a:extLst>
          </p:cNvPr>
          <p:cNvSpPr txBox="1"/>
          <p:nvPr/>
        </p:nvSpPr>
        <p:spPr>
          <a:xfrm>
            <a:off x="2084855" y="3183710"/>
            <a:ext cx="300303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 Store RMA(s) and RMAK</a:t>
            </a:r>
            <a:endParaRPr lang="zh-CN" altLang="en-US" sz="1800" strike="sngStrike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825088-7C66-4CF2-9436-153AF7B2284A}"/>
              </a:ext>
            </a:extLst>
          </p:cNvPr>
          <p:cNvSpPr txBox="1"/>
          <p:nvPr/>
        </p:nvSpPr>
        <p:spPr>
          <a:xfrm>
            <a:off x="7658743" y="3224716"/>
            <a:ext cx="320698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Store RMA(s) and RMAK</a:t>
            </a:r>
            <a:endParaRPr lang="zh-CN" altLang="en-US" sz="1800" strike="sngStrike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BDC30B2-2ABB-4CB6-9850-9F6735D3893C}"/>
              </a:ext>
            </a:extLst>
          </p:cNvPr>
          <p:cNvCxnSpPr>
            <a:cxnSpLocks/>
          </p:cNvCxnSpPr>
          <p:nvPr/>
        </p:nvCxnSpPr>
        <p:spPr bwMode="auto">
          <a:xfrm>
            <a:off x="2061263" y="4122797"/>
            <a:ext cx="5184249" cy="1619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5C5CCB1-1AE7-4B11-A901-E1C992C3A18D}"/>
              </a:ext>
            </a:extLst>
          </p:cNvPr>
          <p:cNvCxnSpPr>
            <a:cxnSpLocks/>
          </p:cNvCxnSpPr>
          <p:nvPr/>
        </p:nvCxnSpPr>
        <p:spPr bwMode="auto">
          <a:xfrm>
            <a:off x="6607671" y="5091144"/>
            <a:ext cx="1000494" cy="426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078EC5F-0415-42AB-9215-7425D2EFEAFD}"/>
              </a:ext>
            </a:extLst>
          </p:cNvPr>
          <p:cNvSpPr txBox="1"/>
          <p:nvPr/>
        </p:nvSpPr>
        <p:spPr>
          <a:xfrm>
            <a:off x="7584518" y="5039019"/>
            <a:ext cx="26093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Non-AP STA uses stored RMAK to construct VIE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AP check VIE to validate non-AP STA.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397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CB86-40B6-4865-9A45-9BF766FEC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1D1BD-A3B9-4A00-9D71-96DD2A080E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3488-516F-4F14-A48E-CB66C25831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EDD88AF-1A43-4E81-BD48-DFE164DA9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458" y="52574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32FA9ED8-E2A0-4C82-973F-5BB2ECE232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2034" y="1372393"/>
            <a:ext cx="10361084" cy="450487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An enhanced mechanism is provided for RRCM 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the enhancement, when the non-AP STA associates with AP and generates RMAs for future use, it stores RMA(s) and RMAK for future use.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When non-AP STA associates with AP again, in addition to using previously generated(stored) RMA(s), non-AP STA attaches VIE to its management frames (constructed with stored RMAK)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By attaching VIE into management frames, AP makes sure (validate) that the frames come from the legitimate non-AP STA. (avoiding MAC spoofing, replay attack </a:t>
            </a:r>
            <a:r>
              <a:rPr lang="en-US" altLang="zh-CN" dirty="0" err="1"/>
              <a:t>etc</a:t>
            </a:r>
            <a:r>
              <a:rPr lang="en-US" altLang="zh-CN" dirty="0"/>
              <a:t>).</a:t>
            </a:r>
          </a:p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12000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303B9-4007-4009-AA19-D9DFD3633A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CBCCF-F3BF-4007-BC42-2B8E36271F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A92809-875B-45C5-AED6-5BCC8F26EF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52C5CE-1108-4A73-82B4-550E3C04D4F4}"/>
              </a:ext>
            </a:extLst>
          </p:cNvPr>
          <p:cNvSpPr txBox="1"/>
          <p:nvPr/>
        </p:nvSpPr>
        <p:spPr>
          <a:xfrm>
            <a:off x="4450772" y="1859340"/>
            <a:ext cx="33899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4800" b="1" dirty="0">
              <a:solidFill>
                <a:schemeClr val="tx1"/>
              </a:solidFill>
            </a:endParaRPr>
          </a:p>
          <a:p>
            <a:r>
              <a:rPr lang="en-US" altLang="zh-CN" sz="4800" b="1" dirty="0">
                <a:solidFill>
                  <a:schemeClr val="tx1"/>
                </a:solidFill>
              </a:rPr>
              <a:t>Thanks </a:t>
            </a:r>
            <a:r>
              <a:rPr lang="en-US" altLang="zh-CN" sz="4000" b="1" dirty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313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14428</TotalTime>
  <Words>861</Words>
  <Application>Microsoft Office PowerPoint</Application>
  <PresentationFormat>Widescreen</PresentationFormat>
  <Paragraphs>167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TimesNewRomanPSMT</vt:lpstr>
      <vt:lpstr>Arial</vt:lpstr>
      <vt:lpstr>Times New Roman</vt:lpstr>
      <vt:lpstr>Office Theme</vt:lpstr>
      <vt:lpstr>Document</vt:lpstr>
      <vt:lpstr>Enhancement of RRCM</vt:lpstr>
      <vt:lpstr>Abstract</vt:lpstr>
      <vt:lpstr>Basic idea</vt:lpstr>
      <vt:lpstr>RMA key (RMAK)</vt:lpstr>
      <vt:lpstr>Validation Information Element (VIE)</vt:lpstr>
      <vt:lpstr>Validation Information Element (VIE)</vt:lpstr>
      <vt:lpstr>Putting all together (e-RRCM)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 of RRCM</dc:title>
  <dc:creator>Mutgan, Okan (NSB - CN/Shanghai)</dc:creator>
  <cp:keywords>11-22-1802r1</cp:keywords>
  <cp:lastModifiedBy>Okan Mutgan (NSB)</cp:lastModifiedBy>
  <cp:revision>53</cp:revision>
  <cp:lastPrinted>1601-01-01T00:00:00Z</cp:lastPrinted>
  <dcterms:created xsi:type="dcterms:W3CDTF">2022-09-29T03:24:30Z</dcterms:created>
  <dcterms:modified xsi:type="dcterms:W3CDTF">2022-12-01T09:26:47Z</dcterms:modified>
</cp:coreProperties>
</file>