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png" ContentType="image/png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/>
  <p:notesSz cx="6934200" cy="92805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algn="ctr">
              <a:buNone/>
            </a:pPr>
            <a:r>
              <a:rPr b="0" lang="sv-SE" sz="2400" spc="-1" strike="noStrike">
                <a:latin typeface="Arial"/>
              </a:rPr>
              <a:t>Click to move the slide</a:t>
            </a:r>
            <a:endParaRPr b="0" lang="sv-SE" sz="2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sv-SE" sz="2000" spc="-1" strike="noStrike">
                <a:latin typeface="Arial"/>
              </a:rPr>
              <a:t>Click to edit the notes format</a:t>
            </a:r>
            <a:endParaRPr b="0" lang="sv-SE" sz="20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sv-SE" sz="1400" spc="-1" strike="noStrike">
                <a:latin typeface="Times New Roman"/>
              </a:rPr>
              <a:t>&lt;header&gt;</a:t>
            </a:r>
            <a:endParaRPr b="0" lang="sv-SE" sz="1400" spc="-1" strike="noStrike"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 idx="3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sv-SE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sv-SE" sz="1400" spc="-1" strike="noStrike">
                <a:latin typeface="Times New Roman"/>
              </a:rPr>
              <a:t>&lt;date/time&gt;</a:t>
            </a:r>
            <a:endParaRPr b="0" lang="sv-SE" sz="1400" spc="-1" strike="noStrike"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sv-SE" sz="1400" spc="-1" strike="noStrike">
                <a:latin typeface="Times New Roman"/>
              </a:defRPr>
            </a:lvl1pPr>
          </a:lstStyle>
          <a:p>
            <a:r>
              <a:rPr b="0" lang="sv-SE" sz="1400" spc="-1" strike="noStrike">
                <a:latin typeface="Times New Roman"/>
              </a:rPr>
              <a:t>&lt;footer&gt;</a:t>
            </a:r>
            <a:endParaRPr b="0" lang="sv-SE" sz="1400" spc="-1" strike="noStrike"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sv-SE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9782FAC8-20BE-41FE-9BC5-2A59A7151C04}" type="slidenum">
              <a:rPr b="0" lang="sv-SE" sz="1400" spc="-1" strike="noStrike">
                <a:latin typeface="Times New Roman"/>
              </a:rPr>
              <a:t>&lt;number&gt;</a:t>
            </a:fld>
            <a:endParaRPr b="0" lang="sv-S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hdr"/>
          </p:nvPr>
        </p:nvSpPr>
        <p:spPr>
          <a:xfrm>
            <a:off x="4267080" y="97920"/>
            <a:ext cx="2013840" cy="1839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+mn-ea"/>
              </a:rPr>
              <a:t>doc.: IEEE 802.11-10/0903r0</a:t>
            </a:r>
            <a:endParaRPr b="0" lang="sv-SE" sz="1200" spc="-1" strike="noStrike">
              <a:latin typeface="Times New Roman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dt" idx="24"/>
          </p:nvPr>
        </p:nvSpPr>
        <p:spPr>
          <a:xfrm>
            <a:off x="654120" y="97920"/>
            <a:ext cx="646920" cy="1839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lstStyle>
            <a:lvl1pPr algn="r">
              <a:lnSpc>
                <a:spcPct val="100000"/>
              </a:lnSpc>
              <a:buNone/>
              <a:defRPr b="1" lang="en-US" sz="1200" spc="-1" strike="noStrike">
                <a:solidFill>
                  <a:srgbClr val="000000"/>
                </a:solidFill>
                <a:latin typeface="Arial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+mn-ea"/>
              </a:rPr>
              <a:t>July 2010</a:t>
            </a:r>
            <a:endParaRPr b="0" lang="sv-SE" sz="1200" spc="-1" strike="noStrike">
              <a:latin typeface="Times New Roman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ftr" idx="25"/>
          </p:nvPr>
        </p:nvSpPr>
        <p:spPr>
          <a:xfrm>
            <a:off x="5357880" y="8985240"/>
            <a:ext cx="923040" cy="1818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marL="457200" algn="r">
              <a:lnSpc>
                <a:spcPct val="100000"/>
              </a:lnSpc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marL="457200" algn="r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Andrew Myles, Cisco</a:t>
            </a:r>
            <a:endParaRPr b="0" lang="sv-SE" sz="1400" spc="-1" strike="noStrike">
              <a:latin typeface="Times New Roman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sldNum" idx="26"/>
          </p:nvPr>
        </p:nvSpPr>
        <p:spPr>
          <a:xfrm>
            <a:off x="3222720" y="8985240"/>
            <a:ext cx="511920" cy="1818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fld id="{FDE88683-D7EA-40BF-B150-2BBA87FEA36F}" type="slidenum">
              <a:rPr b="0" lang="en-US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&lt;number&gt;</a:t>
            </a:fld>
            <a:endParaRPr b="0" lang="sv-SE" sz="1400" spc="-1" strike="noStrike">
              <a:latin typeface="Times New Roman"/>
            </a:endParaRPr>
          </a:p>
        </p:txBody>
      </p:sp>
      <p:sp>
        <p:nvSpPr>
          <p:cNvPr id="171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5640" cy="3468240"/>
          </a:xfrm>
          <a:prstGeom prst="rect">
            <a:avLst/>
          </a:prstGeom>
          <a:ln w="0">
            <a:noFill/>
          </a:ln>
        </p:spPr>
      </p:sp>
      <p:sp>
        <p:nvSpPr>
          <p:cNvPr id="172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176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3600" rIns="93600" tIns="46080" bIns="46080" anchor="t">
            <a:noAutofit/>
          </a:bodyPr>
          <a:p>
            <a:endParaRPr b="0" lang="sv-SE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BA84144-E334-441E-AD7D-012778544079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90760" y="17352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algn="ctr">
              <a:buNone/>
            </a:pPr>
            <a:endParaRPr b="0" lang="sv-SE" sz="2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65DBD06-CE34-4FC9-8678-E8F13B638E3F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90760" y="17352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algn="ctr">
              <a:buNone/>
            </a:pPr>
            <a:endParaRPr b="0" lang="sv-SE" sz="2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4300FB0-452D-466B-8047-DB0BA3215DC9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90760" y="17352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algn="ctr">
              <a:buNone/>
            </a:pPr>
            <a:endParaRPr b="0" lang="sv-SE" sz="2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69F656D-6081-4928-97BE-81F3AAA9202D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90760" y="17352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algn="ctr">
              <a:buNone/>
            </a:pPr>
            <a:endParaRPr b="0" lang="sv-SE" sz="2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sv-S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539B350-59C4-4294-B661-40CF6258016C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90760" y="17352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algn="ctr">
              <a:buNone/>
            </a:pPr>
            <a:endParaRPr b="0" lang="sv-SE" sz="2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C196445-0D67-4207-B886-4205DE1DE54F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90760" y="17352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algn="ctr">
              <a:buNone/>
            </a:pPr>
            <a:endParaRPr b="0" lang="sv-SE" sz="2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BC7FABF-E196-439C-A207-7EEE3B7EECFD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90760" y="17352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algn="ctr">
              <a:buNone/>
            </a:pPr>
            <a:endParaRPr b="0" lang="sv-SE" sz="2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C29C46C-EC12-4EAE-B54C-303C71C3B52D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590760" y="17352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sv-S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9094CF8-50F7-4BD0-9E41-ADEDC00E3D39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90760" y="17352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algn="ctr">
              <a:buNone/>
            </a:pPr>
            <a:endParaRPr b="0" lang="sv-SE" sz="2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89A8771-5BE0-48CD-9337-48A00EBC4DCE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90760" y="17352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algn="ctr">
              <a:buNone/>
            </a:pPr>
            <a:endParaRPr b="0" lang="sv-SE" sz="2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B80918E-79B7-4709-87C8-6E50034A8278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90760" y="17352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algn="ctr">
              <a:buNone/>
            </a:pPr>
            <a:endParaRPr b="0" lang="sv-SE" sz="2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FB2B2D8-9BBD-4678-8C27-10441A1303EB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7"/>
          <p:cNvSpPr/>
          <p:nvPr/>
        </p:nvSpPr>
        <p:spPr>
          <a:xfrm>
            <a:off x="5310000" y="369720"/>
            <a:ext cx="3117600" cy="48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 marL="457200" algn="r">
              <a:lnSpc>
                <a:spcPct val="100000"/>
              </a:lnSpc>
              <a:buNone/>
            </a:pP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doc.: IEEE 802.11-22/1790r0</a:t>
            </a:r>
            <a:endParaRPr b="0" lang="sv-SE" sz="1600" spc="-1" strike="noStrike">
              <a:latin typeface="Arial"/>
            </a:endParaRPr>
          </a:p>
          <a:p>
            <a:pPr marL="457200" algn="r">
              <a:lnSpc>
                <a:spcPct val="100000"/>
              </a:lnSpc>
              <a:buNone/>
            </a:pPr>
            <a:endParaRPr b="0" lang="sv-SE" sz="1600" spc="-1" strike="noStrike">
              <a:latin typeface="Arial"/>
            </a:endParaRPr>
          </a:p>
        </p:txBody>
      </p:sp>
      <p:sp>
        <p:nvSpPr>
          <p:cNvPr id="1" name="Line 8"/>
          <p:cNvSpPr/>
          <p:nvPr/>
        </p:nvSpPr>
        <p:spPr>
          <a:xfrm>
            <a:off x="685800" y="609480"/>
            <a:ext cx="777240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Rectangle 9"/>
          <p:cNvSpPr/>
          <p:nvPr/>
        </p:nvSpPr>
        <p:spPr>
          <a:xfrm>
            <a:off x="683280" y="6475320"/>
            <a:ext cx="789120" cy="18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Submission</a:t>
            </a:r>
            <a:endParaRPr b="0" lang="sv-SE" sz="1200" spc="-1" strike="noStrike">
              <a:latin typeface="Arial"/>
            </a:endParaRPr>
          </a:p>
        </p:txBody>
      </p:sp>
      <p:sp>
        <p:nvSpPr>
          <p:cNvPr id="3" name="Line 10"/>
          <p:cNvSpPr/>
          <p:nvPr/>
        </p:nvSpPr>
        <p:spPr>
          <a:xfrm>
            <a:off x="685800" y="6476760"/>
            <a:ext cx="784836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Rectangle 7"/>
          <p:cNvSpPr/>
          <p:nvPr/>
        </p:nvSpPr>
        <p:spPr>
          <a:xfrm>
            <a:off x="719640" y="383040"/>
            <a:ext cx="843840" cy="24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>
              <a:lnSpc>
                <a:spcPct val="100000"/>
              </a:lnSpc>
              <a:buNone/>
            </a:pP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Oct 2022</a:t>
            </a:r>
            <a:endParaRPr b="0" lang="sv-SE" sz="1600" spc="-1" strike="noStrike">
              <a:latin typeface="Arial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5220000" y="6477120"/>
            <a:ext cx="3313440" cy="18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da-DK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b="0" lang="da-DK" sz="1200" spc="-1" strike="noStrike">
                <a:solidFill>
                  <a:srgbClr val="000000"/>
                </a:solidFill>
                <a:latin typeface="Arial"/>
                <a:ea typeface="DejaVu Sans"/>
              </a:rPr>
              <a:t>&lt;footer&gt;</a:t>
            </a:r>
            <a:endParaRPr b="0" lang="sv-SE" sz="1200" spc="-1" strike="noStrike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4327560" y="6475320"/>
            <a:ext cx="564480" cy="1818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fld id="{82F628E9-7C94-4E0C-8329-D4EE1AFD1D63}" type="slidenum"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sv-SE" sz="1200" spc="-1" strike="noStrike">
              <a:latin typeface="Times New Roman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title"/>
          </p:nvPr>
        </p:nvSpPr>
        <p:spPr>
          <a:xfrm>
            <a:off x="590760" y="17352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92160" rIns="92160" tIns="46080" bIns="46080" anchor="t">
            <a:noAutofit/>
          </a:bodyPr>
          <a:p>
            <a:pPr algn="ctr">
              <a:buNone/>
            </a:pPr>
            <a:r>
              <a:rPr b="0" lang="sv-SE" sz="2400" spc="-1" strike="noStrike">
                <a:latin typeface="Arial"/>
              </a:rPr>
              <a:t>Click to edit the title text format</a:t>
            </a:r>
            <a:endParaRPr b="0" lang="sv-SE" sz="2400" spc="-1" strike="noStrike"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1680" cy="12186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2160" rIns="92160" tIns="46080" bIns="4608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AU" sz="2400" spc="-1" strike="noStrike">
                <a:solidFill>
                  <a:srgbClr val="000000"/>
                </a:solidFill>
                <a:latin typeface="Arial"/>
              </a:rPr>
              <a:t>Ultra-High Reliability (UHR) requirements</a:t>
            </a:r>
            <a:br>
              <a:rPr sz="2400"/>
            </a:b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for home-networking use cases</a:t>
            </a:r>
            <a:endParaRPr b="0" lang="sv-SE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7771680" cy="41140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2160" rIns="92160" tIns="46080" bIns="46080" anchor="t">
            <a:noAutofit/>
          </a:bodyPr>
          <a:p>
            <a:pPr marL="343080" indent="-343080" algn="ctr">
              <a:lnSpc>
                <a:spcPct val="100000"/>
              </a:lnSpc>
              <a:spcBef>
                <a:spcPts val="901"/>
              </a:spcBef>
              <a:buNone/>
              <a:tabLst>
                <a:tab algn="l" pos="0"/>
              </a:tabLst>
            </a:pP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24 October 2022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sldNum" idx="6"/>
          </p:nvPr>
        </p:nvSpPr>
        <p:spPr>
          <a:xfrm>
            <a:off x="4327560" y="6475320"/>
            <a:ext cx="564480" cy="1818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Slide </a:t>
            </a:r>
            <a:fld id="{7FECFE3D-2B84-473B-AFC8-564502A928FB}" type="slidenum"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sv-SE" sz="1200" spc="-1" strike="noStrike">
              <a:latin typeface="Times New Roman"/>
            </a:endParaRPr>
          </a:p>
        </p:txBody>
      </p:sp>
      <p:sp>
        <p:nvSpPr>
          <p:cNvPr id="54" name="Rectangle 12"/>
          <p:cNvSpPr/>
          <p:nvPr/>
        </p:nvSpPr>
        <p:spPr>
          <a:xfrm>
            <a:off x="533520" y="2746440"/>
            <a:ext cx="1447200" cy="38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>
              <a:lnSpc>
                <a:spcPct val="100000"/>
              </a:lnSpc>
              <a:spcBef>
                <a:spcPts val="799"/>
              </a:spcBef>
              <a:buNone/>
            </a:pP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Authors:</a:t>
            </a:r>
            <a:endParaRPr b="0" lang="sv-SE" sz="1600" spc="-1" strike="noStrike">
              <a:latin typeface="Arial"/>
            </a:endParaRPr>
          </a:p>
        </p:txBody>
      </p:sp>
      <p:graphicFrame>
        <p:nvGraphicFramePr>
          <p:cNvPr id="55" name="Table 1"/>
          <p:cNvGraphicFramePr/>
          <p:nvPr/>
        </p:nvGraphicFramePr>
        <p:xfrm>
          <a:off x="900000" y="3404880"/>
          <a:ext cx="7786080" cy="2592720"/>
        </p:xfrm>
        <a:graphic>
          <a:graphicData uri="http://schemas.openxmlformats.org/drawingml/2006/table">
            <a:tbl>
              <a:tblPr/>
              <a:tblGrid>
                <a:gridCol w="2163240"/>
                <a:gridCol w="1812240"/>
                <a:gridCol w="881640"/>
                <a:gridCol w="2928960"/>
              </a:tblGrid>
              <a:tr h="37044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Name</a:t>
                      </a:r>
                      <a:endParaRPr b="0" lang="sv-SE" sz="14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Affiliation</a:t>
                      </a:r>
                      <a:endParaRPr b="0" lang="sv-SE" sz="14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Phone</a:t>
                      </a:r>
                      <a:endParaRPr b="0" lang="sv-SE" sz="14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en-US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email</a:t>
                      </a:r>
                      <a:endParaRPr b="0" lang="sv-SE" sz="14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44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AU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Amelia Andersdotter</a:t>
                      </a:r>
                      <a:endParaRPr b="0" lang="sv-SE" sz="14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AU" sz="14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Sky Group/Comcast</a:t>
                      </a:r>
                      <a:endParaRPr b="0" lang="sv-SE" sz="14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AU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amelia.ieee@andersdotter.cc</a:t>
                      </a:r>
                      <a:endParaRPr b="0" lang="sv-SE" sz="1400" spc="-1" strike="noStrike"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440">
                <a:tc>
                  <a:txBody>
                    <a:bodyPr lIns="68040" rIns="6804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AU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Mohamad El-Cheik</a:t>
                      </a:r>
                      <a:endParaRPr b="0" lang="sv-SE" sz="1400" spc="-1" strike="noStrike">
                        <a:latin typeface="Arial"/>
                      </a:endParaRPr>
                    </a:p>
                  </a:txBody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040" rIns="6804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AU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Sky Group/Comcast</a:t>
                      </a:r>
                      <a:endParaRPr b="0" lang="sv-SE" sz="1400" spc="-1" strike="noStrike">
                        <a:latin typeface="Arial"/>
                      </a:endParaRPr>
                    </a:p>
                  </a:txBody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040" rIns="6804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AU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mohamad.elcheikh@sky.uk</a:t>
                      </a:r>
                      <a:endParaRPr b="0" lang="sv-SE" sz="1400" spc="-1" strike="noStrike">
                        <a:latin typeface="Arial"/>
                      </a:endParaRPr>
                    </a:p>
                  </a:txBody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440">
                <a:tc>
                  <a:txBody>
                    <a:bodyPr lIns="68040" rIns="6804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AU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Allen Huotari</a:t>
                      </a:r>
                      <a:endParaRPr b="0" lang="sv-SE" sz="1400" spc="-1" strike="noStrike">
                        <a:latin typeface="Arial"/>
                      </a:endParaRPr>
                    </a:p>
                  </a:txBody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040" rIns="6804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AU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Comcast</a:t>
                      </a:r>
                      <a:endParaRPr b="0" lang="sv-SE" sz="1400" spc="-1" strike="noStrike">
                        <a:latin typeface="Arial"/>
                      </a:endParaRPr>
                    </a:p>
                  </a:txBody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040" rIns="6804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AU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allen_huotari@comcast.com</a:t>
                      </a:r>
                      <a:endParaRPr b="0" lang="sv-SE" sz="1400" spc="-1" strike="noStrike">
                        <a:latin typeface="Arial"/>
                      </a:endParaRPr>
                    </a:p>
                  </a:txBody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440">
                <a:tc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440">
                <a:tc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440">
                <a:tc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040" marR="680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6" name="PlaceHolder 4"/>
          <p:cNvSpPr>
            <a:spLocks noGrp="1"/>
          </p:cNvSpPr>
          <p:nvPr>
            <p:ph type="ftr" idx="7"/>
          </p:nvPr>
        </p:nvSpPr>
        <p:spPr>
          <a:xfrm>
            <a:off x="5220000" y="6477120"/>
            <a:ext cx="3177000" cy="1803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da-DK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b="0" lang="da-DK" sz="1200" spc="-1" strike="noStrike">
                <a:solidFill>
                  <a:srgbClr val="000000"/>
                </a:solidFill>
                <a:latin typeface="Arial"/>
                <a:ea typeface="DejaVu Sans"/>
              </a:rPr>
              <a:t>Andersdotter et al (Sky Group/Comcast)</a:t>
            </a:r>
            <a:endParaRPr b="0" lang="sv-S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5974200" cy="10659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2160" rIns="92160" tIns="46080" bIns="4608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WLAN evolution: a call for interest</a:t>
            </a:r>
            <a:endParaRPr b="0" lang="sv-SE" sz="2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sldNum" idx="8"/>
          </p:nvPr>
        </p:nvSpPr>
        <p:spPr>
          <a:xfrm>
            <a:off x="4327560" y="6475320"/>
            <a:ext cx="564480" cy="1818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Slide </a:t>
            </a:r>
            <a:fld id="{45889BD1-A4BD-434B-8525-CDB9DD750A88}" type="slidenum"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sv-SE" sz="1200" spc="-1" strike="noStrike">
              <a:latin typeface="Times New Roman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ftr" idx="9"/>
          </p:nvPr>
        </p:nvSpPr>
        <p:spPr>
          <a:xfrm>
            <a:off x="5638680" y="6477120"/>
            <a:ext cx="2894760" cy="18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da-DK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b="0" lang="da-DK" sz="1200" spc="-1" strike="noStrike">
                <a:solidFill>
                  <a:srgbClr val="000000"/>
                </a:solidFill>
                <a:latin typeface="Arial"/>
                <a:ea typeface="DejaVu Sans"/>
              </a:rPr>
              <a:t>Andersdotter (Sky </a:t>
            </a:r>
            <a:r>
              <a:rPr b="0" lang="da-DK" sz="1200" spc="-1" strike="noStrike">
                <a:solidFill>
                  <a:srgbClr val="000000"/>
                </a:solidFill>
                <a:latin typeface="Arial"/>
                <a:ea typeface="DejaVu Sans"/>
              </a:rPr>
              <a:t>Group/Comcast)</a:t>
            </a:r>
            <a:endParaRPr b="0" lang="sv-SE" sz="1200" spc="-1" strike="noStrike">
              <a:latin typeface="Times New Roman"/>
            </a:endParaRPr>
          </a:p>
        </p:txBody>
      </p:sp>
      <p:grpSp>
        <p:nvGrpSpPr>
          <p:cNvPr id="60" name="Group 5"/>
          <p:cNvGrpSpPr/>
          <p:nvPr/>
        </p:nvGrpSpPr>
        <p:grpSpPr>
          <a:xfrm>
            <a:off x="658440" y="4002480"/>
            <a:ext cx="7714440" cy="2351520"/>
            <a:chOff x="658440" y="4002480"/>
            <a:chExt cx="7714440" cy="2351520"/>
          </a:xfrm>
        </p:grpSpPr>
        <p:sp>
          <p:nvSpPr>
            <p:cNvPr id="61" name="Content Placeholder 1"/>
            <p:cNvSpPr/>
            <p:nvPr/>
          </p:nvSpPr>
          <p:spPr>
            <a:xfrm>
              <a:off x="1599120" y="4131000"/>
              <a:ext cx="6773760" cy="2223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2160" rIns="92160" tIns="46080" bIns="46080" anchor="t">
              <a:noAutofit/>
            </a:bodyPr>
            <a:p>
              <a:pPr marL="1440">
                <a:lnSpc>
                  <a:spcPct val="100000"/>
                </a:lnSpc>
                <a:spcBef>
                  <a:spcPts val="901"/>
                </a:spcBef>
                <a:buNone/>
              </a:pPr>
              <a:r>
                <a:rPr b="1" lang="en-AU" sz="2000" spc="-1" strike="noStrike">
                  <a:solidFill>
                    <a:srgbClr val="000000"/>
                  </a:solidFill>
                  <a:latin typeface="Times New Roman"/>
                  <a:ea typeface="DejaVu Sans"/>
                </a:rPr>
                <a:t>Power consumption in APs</a:t>
              </a:r>
              <a:endParaRPr b="0" lang="sv-SE" sz="2000" spc="-1" strike="noStrike">
                <a:latin typeface="Arial"/>
              </a:endParaRPr>
            </a:p>
            <a:p>
              <a:pPr marL="1440">
                <a:lnSpc>
                  <a:spcPct val="100000"/>
                </a:lnSpc>
                <a:spcBef>
                  <a:spcPts val="901"/>
                </a:spcBef>
                <a:buNone/>
              </a:pPr>
              <a:br>
                <a:rPr sz="2000"/>
              </a:br>
              <a:endParaRPr b="0" lang="sv-SE" sz="2000" spc="-1" strike="noStrike">
                <a:latin typeface="Arial"/>
              </a:endParaRPr>
            </a:p>
            <a:p>
              <a:pPr marL="1440">
                <a:lnSpc>
                  <a:spcPct val="100000"/>
                </a:lnSpc>
                <a:spcBef>
                  <a:spcPts val="901"/>
                </a:spcBef>
                <a:buNone/>
              </a:pPr>
              <a:r>
                <a:rPr b="1" lang="en-AU" sz="2000" spc="-1" strike="noStrike">
                  <a:solidFill>
                    <a:srgbClr val="000000"/>
                  </a:solidFill>
                  <a:latin typeface="Times New Roman"/>
                  <a:ea typeface="DejaVu Sans"/>
                </a:rPr>
                <a:t>Fewer dropped connections (higher resilience) in dense environments</a:t>
              </a:r>
              <a:endParaRPr b="0" lang="sv-SE" sz="2000" spc="-1" strike="noStrike">
                <a:latin typeface="Arial"/>
              </a:endParaRPr>
            </a:p>
          </p:txBody>
        </p:sp>
        <p:pic>
          <p:nvPicPr>
            <p:cNvPr id="62" name="Graphic 2" descr="Deciduous tree outline"/>
            <p:cNvPicPr/>
            <p:nvPr/>
          </p:nvPicPr>
          <p:blipFill>
            <a:blip r:embed="rId1"/>
            <a:stretch/>
          </p:blipFill>
          <p:spPr>
            <a:xfrm>
              <a:off x="685800" y="4002480"/>
              <a:ext cx="639000" cy="6537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63" name="Graphic 4" descr="Tornado outline"/>
            <p:cNvPicPr/>
            <p:nvPr/>
          </p:nvPicPr>
          <p:blipFill>
            <a:blip r:embed="rId2"/>
            <a:stretch/>
          </p:blipFill>
          <p:spPr>
            <a:xfrm>
              <a:off x="658440" y="5308920"/>
              <a:ext cx="639000" cy="6537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64" name="PlaceHolder 2"/>
          <p:cNvSpPr/>
          <p:nvPr/>
        </p:nvSpPr>
        <p:spPr>
          <a:xfrm>
            <a:off x="803880" y="1818720"/>
            <a:ext cx="7097760" cy="92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2160" rIns="92160" tIns="46080" bIns="46080" anchor="t">
            <a:noAutofit/>
          </a:bodyPr>
          <a:p>
            <a:pPr marL="1440">
              <a:lnSpc>
                <a:spcPct val="100000"/>
              </a:lnSpc>
              <a:spcBef>
                <a:spcPts val="901"/>
              </a:spcBef>
              <a:buNone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Evolving end-consumer priorities call for ambitious targets in next-gen 802.11 product requirements!</a:t>
            </a:r>
            <a:br>
              <a:rPr sz="2000"/>
            </a:br>
            <a:endParaRPr b="0" lang="sv-SE" sz="2000" spc="-1" strike="noStrike">
              <a:latin typeface="Arial"/>
            </a:endParaRPr>
          </a:p>
          <a:p>
            <a:pPr marL="1440">
              <a:lnSpc>
                <a:spcPct val="100000"/>
              </a:lnSpc>
              <a:spcBef>
                <a:spcPts val="901"/>
              </a:spcBef>
              <a:buNone/>
              <a:tabLst>
                <a:tab algn="l" pos="0"/>
              </a:tabLst>
            </a:pPr>
            <a:r>
              <a:rPr b="0" lang="en-AU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802.11 networks have become indispensable elements of the home environment, bringing them as such into consumers' daily concerns:</a:t>
            </a:r>
            <a:endParaRPr b="0" lang="sv-SE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4560" cy="720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2160" rIns="92160" tIns="46080" bIns="4608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Power consumption in APs (problem statement)</a:t>
            </a:r>
            <a:endParaRPr b="0" lang="sv-SE" sz="2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sldNum" idx="10"/>
          </p:nvPr>
        </p:nvSpPr>
        <p:spPr>
          <a:xfrm>
            <a:off x="4327560" y="6475320"/>
            <a:ext cx="564480" cy="1818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Slide </a:t>
            </a:r>
            <a:fld id="{5AB87307-EF67-4386-8D0B-A222A4AC5A19}" type="slidenum"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sv-SE" sz="1200" spc="-1" strike="noStrike">
              <a:latin typeface="Times New Roman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ftr" idx="11"/>
          </p:nvPr>
        </p:nvSpPr>
        <p:spPr>
          <a:xfrm>
            <a:off x="5638680" y="6477120"/>
            <a:ext cx="2894760" cy="18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da-DK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b="0" lang="da-DK" sz="1200" spc="-1" strike="noStrike">
                <a:solidFill>
                  <a:srgbClr val="000000"/>
                </a:solidFill>
                <a:latin typeface="Arial"/>
                <a:ea typeface="DejaVu Sans"/>
              </a:rPr>
              <a:t>Andersdotter (Sky Group/Comcast)</a:t>
            </a:r>
            <a:endParaRPr b="0" lang="sv-SE" sz="1200" spc="-1" strike="noStrike">
              <a:latin typeface="Times New Roman"/>
            </a:endParaRPr>
          </a:p>
        </p:txBody>
      </p:sp>
      <p:sp>
        <p:nvSpPr>
          <p:cNvPr id="68" name="Content Placeholder 1"/>
          <p:cNvSpPr/>
          <p:nvPr/>
        </p:nvSpPr>
        <p:spPr>
          <a:xfrm>
            <a:off x="682920" y="1342080"/>
            <a:ext cx="7781040" cy="3047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2160" rIns="92160" tIns="46080" bIns="46080" anchor="t">
            <a:noAutofit/>
          </a:bodyPr>
          <a:p>
            <a:pPr lvl="1" marL="286920" indent="-28584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Battery life is a known top priority in the handset market</a:t>
            </a:r>
            <a:endParaRPr b="0" lang="sv-SE" sz="1800" spc="-1" strike="noStrike">
              <a:latin typeface="Arial"/>
            </a:endParaRPr>
          </a:p>
          <a:p>
            <a:pPr lvl="1" marL="286920" indent="-28584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Arial"/>
              <a:buChar char="•"/>
            </a:pP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However, </a:t>
            </a: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aggregate total household energy consumption is rapidly emerging</a:t>
            </a:r>
            <a:endParaRPr b="0" lang="sv-SE" sz="1800" spc="-1" strike="noStrike">
              <a:latin typeface="Arial"/>
            </a:endParaRPr>
          </a:p>
          <a:p>
            <a:pPr lvl="2" marL="744120" indent="-28584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Wingdings" charset="2"/>
              <a:buChar char="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Every household device matters:</a:t>
            </a:r>
            <a:endParaRPr b="0" lang="sv-SE" sz="1800" spc="-1" strike="noStrike">
              <a:latin typeface="Arial"/>
            </a:endParaRPr>
          </a:p>
          <a:p>
            <a:pPr lvl="3" marL="1201320" indent="-28584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1600" spc="-1" strike="noStrike">
                <a:solidFill>
                  <a:srgbClr val="000000"/>
                </a:solidFill>
                <a:latin typeface="Arial"/>
                <a:ea typeface="DejaVu Sans"/>
              </a:rPr>
              <a:t>Environmentally conscious consumers</a:t>
            </a:r>
            <a:endParaRPr b="0" lang="sv-SE" sz="1600" spc="-1" strike="noStrike">
              <a:latin typeface="Arial"/>
            </a:endParaRPr>
          </a:p>
          <a:p>
            <a:pPr lvl="3" marL="1201320" indent="-28584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1600" spc="-1" strike="noStrike">
                <a:solidFill>
                  <a:srgbClr val="000000"/>
                </a:solidFill>
                <a:latin typeface="Arial"/>
                <a:ea typeface="DejaVu Sans"/>
              </a:rPr>
              <a:t>Variable energy-price sensitive consumers</a:t>
            </a:r>
            <a:endParaRPr b="0" lang="sv-SE" sz="1600" spc="-1" strike="noStrike">
              <a:latin typeface="Arial"/>
            </a:endParaRPr>
          </a:p>
          <a:p>
            <a:pPr lvl="3" marL="1201320" indent="-28584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1600" spc="-1" strike="noStrike">
                <a:solidFill>
                  <a:srgbClr val="000000"/>
                </a:solidFill>
                <a:latin typeface="Arial"/>
                <a:ea typeface="DejaVu Sans"/>
              </a:rPr>
              <a:t>Regulatory pressure on household appliance and equipment vendors</a:t>
            </a:r>
            <a:endParaRPr b="0" lang="sv-SE" sz="1600" spc="-1" strike="noStrike">
              <a:latin typeface="Arial"/>
            </a:endParaRPr>
          </a:p>
        </p:txBody>
      </p:sp>
      <p:sp>
        <p:nvSpPr>
          <p:cNvPr id="69" name="PlaceHolder 1"/>
          <p:cNvSpPr/>
          <p:nvPr/>
        </p:nvSpPr>
        <p:spPr>
          <a:xfrm>
            <a:off x="2986560" y="5229720"/>
            <a:ext cx="3073680" cy="72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2160" rIns="92160" tIns="46080" bIns="4608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0000"/>
                </a:solidFill>
                <a:highlight>
                  <a:srgbClr val="00ff00"/>
                </a:highlight>
                <a:latin typeface="Times New Roman"/>
                <a:ea typeface="DejaVu Sans"/>
              </a:rPr>
              <a:t>The AP also matters</a:t>
            </a:r>
            <a:endParaRPr b="0" lang="sv-S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4560" cy="720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2160" rIns="92160" tIns="46080" bIns="4608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Power consumption in APs (cont.)</a:t>
            </a:r>
            <a:endParaRPr b="0" lang="sv-SE" sz="2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sldNum" idx="12"/>
          </p:nvPr>
        </p:nvSpPr>
        <p:spPr>
          <a:xfrm>
            <a:off x="4327560" y="6475320"/>
            <a:ext cx="564480" cy="1818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Slide </a:t>
            </a:r>
            <a:fld id="{7E678033-274E-43CB-A4F9-0CA224E0182D}" type="slidenum"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sv-SE" sz="1200" spc="-1" strike="noStrike">
              <a:latin typeface="Times New Roman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ftr" idx="13"/>
          </p:nvPr>
        </p:nvSpPr>
        <p:spPr>
          <a:xfrm>
            <a:off x="5638680" y="6477120"/>
            <a:ext cx="2894760" cy="18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da-DK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b="0" lang="da-DK" sz="1200" spc="-1" strike="noStrike">
                <a:solidFill>
                  <a:srgbClr val="000000"/>
                </a:solidFill>
                <a:latin typeface="Arial"/>
                <a:ea typeface="DejaVu Sans"/>
              </a:rPr>
              <a:t>Andersdotter (Sky Group/Comcast)</a:t>
            </a:r>
            <a:endParaRPr b="0" lang="sv-SE" sz="1200" spc="-1" strike="noStrike">
              <a:latin typeface="Times New Roman"/>
            </a:endParaRPr>
          </a:p>
        </p:txBody>
      </p:sp>
      <p:sp>
        <p:nvSpPr>
          <p:cNvPr id="73" name="Content Placeholder 1"/>
          <p:cNvSpPr/>
          <p:nvPr/>
        </p:nvSpPr>
        <p:spPr>
          <a:xfrm>
            <a:off x="682920" y="2132640"/>
            <a:ext cx="7763760" cy="384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2160" rIns="92160" tIns="46080" bIns="46080" anchor="t">
            <a:noAutofit/>
          </a:bodyPr>
          <a:p>
            <a:pPr lvl="1" marL="286920" indent="-28584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Need for </a:t>
            </a: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"low power modes":</a:t>
            </a:r>
            <a:endParaRPr b="0" lang="sv-SE" sz="1800" spc="-1" strike="noStrike">
              <a:latin typeface="Arial"/>
            </a:endParaRPr>
          </a:p>
          <a:p>
            <a:pPr lvl="2" marL="744120" indent="-28584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Better (=harmonised across industry) support for powering down subsystems in APs</a:t>
            </a:r>
            <a:endParaRPr b="0" lang="sv-SE" sz="1800" spc="-1" strike="noStrike">
              <a:latin typeface="Arial"/>
            </a:endParaRPr>
          </a:p>
          <a:p>
            <a:pPr lvl="2" marL="744120" indent="-28584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Adaptive modulation</a:t>
            </a:r>
            <a:endParaRPr b="0" lang="sv-SE" sz="1800" spc="-1" strike="noStrike">
              <a:latin typeface="Arial"/>
            </a:endParaRPr>
          </a:p>
          <a:p>
            <a:pPr lvl="2" marL="744120" indent="-28584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Adaptive transmit power</a:t>
            </a:r>
            <a:endParaRPr b="0" lang="sv-SE" sz="1800" spc="-1" strike="noStrike">
              <a:latin typeface="Arial"/>
            </a:endParaRPr>
          </a:p>
          <a:p>
            <a:pPr lvl="2" marL="744120" indent="-28584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Adaptive beaconing</a:t>
            </a:r>
            <a:endParaRPr b="0" lang="sv-SE" sz="1800" spc="-1" strike="noStrike">
              <a:latin typeface="Arial"/>
            </a:endParaRPr>
          </a:p>
          <a:p>
            <a:pPr lvl="2" marL="744120" indent="-28584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…</a:t>
            </a: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b="0" lang="sv-SE" sz="1800" spc="-1" strike="noStrike">
              <a:latin typeface="Arial"/>
            </a:endParaRPr>
          </a:p>
          <a:p>
            <a:pPr marL="1440">
              <a:lnSpc>
                <a:spcPct val="100000"/>
              </a:lnSpc>
              <a:spcBef>
                <a:spcPts val="901"/>
              </a:spcBef>
              <a:buNone/>
            </a:pPr>
            <a:br>
              <a:rPr sz="1800"/>
            </a:b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Without standardised "low power modes" </a:t>
            </a:r>
            <a:r>
              <a:rPr b="1" lang="en-AU" sz="1800" spc="-1" strike="noStrike" u="sng">
                <a:solidFill>
                  <a:srgbClr val="000000"/>
                </a:solidFill>
                <a:uFillTx/>
                <a:latin typeface="Arial"/>
                <a:ea typeface="DejaVu Sans"/>
              </a:rPr>
              <a:t>client devices risk not being able to stay connected to "green APs" as they switch between modes!</a:t>
            </a: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 </a:t>
            </a:r>
            <a:endParaRPr b="0" lang="sv-S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4560" cy="601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2160" rIns="92160" tIns="46080" bIns="4608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Power consumption in APs (cont.)</a:t>
            </a:r>
            <a:endParaRPr b="0" lang="sv-SE" sz="2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ldNum" idx="14"/>
          </p:nvPr>
        </p:nvSpPr>
        <p:spPr>
          <a:xfrm>
            <a:off x="4327560" y="6475320"/>
            <a:ext cx="564480" cy="1818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Slide </a:t>
            </a:r>
            <a:fld id="{3E9B04E1-55C9-4477-AEB6-3FCDE62066DC}" type="slidenum"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sv-SE" sz="1200" spc="-1" strike="noStrike">
              <a:latin typeface="Times New Roman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ftr" idx="15"/>
          </p:nvPr>
        </p:nvSpPr>
        <p:spPr>
          <a:xfrm>
            <a:off x="5638680" y="6477120"/>
            <a:ext cx="2894760" cy="18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da-DK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b="0" lang="da-DK" sz="1200" spc="-1" strike="noStrike">
                <a:solidFill>
                  <a:srgbClr val="000000"/>
                </a:solidFill>
                <a:latin typeface="Arial"/>
                <a:ea typeface="DejaVu Sans"/>
              </a:rPr>
              <a:t>Andersdotter (Sky Group/Comcast)</a:t>
            </a:r>
            <a:endParaRPr b="0" lang="sv-SE" sz="1200" spc="-1" strike="noStrike">
              <a:latin typeface="Times New Roman"/>
            </a:endParaRPr>
          </a:p>
        </p:txBody>
      </p:sp>
      <p:sp>
        <p:nvSpPr>
          <p:cNvPr id="77" name="Content Placeholder 1"/>
          <p:cNvSpPr/>
          <p:nvPr/>
        </p:nvSpPr>
        <p:spPr>
          <a:xfrm>
            <a:off x="682920" y="1348920"/>
            <a:ext cx="7763760" cy="491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2160" rIns="92160" tIns="46080" bIns="46080" anchor="t">
            <a:noAutofit/>
          </a:bodyPr>
          <a:p>
            <a:pPr marL="1440">
              <a:lnSpc>
                <a:spcPct val="100000"/>
              </a:lnSpc>
              <a:spcBef>
                <a:spcPts val="901"/>
              </a:spcBef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Current "eco-design" regulations make some markets subject to requirements of having stand-by modes with </a:t>
            </a:r>
            <a:r>
              <a:rPr b="0" lang="en-AU" sz="1800" spc="-1" strike="noStrike" u="sng">
                <a:solidFill>
                  <a:srgbClr val="000000"/>
                </a:solidFill>
                <a:uFillTx/>
                <a:latin typeface="Arial"/>
                <a:ea typeface="DejaVu Sans"/>
              </a:rPr>
              <a:t>as low as &lt;8W power</a:t>
            </a: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consumption.</a:t>
            </a:r>
            <a:br>
              <a:rPr sz="1800"/>
            </a:br>
            <a:endParaRPr b="0" lang="sv-SE" sz="1800" spc="-1" strike="noStrike">
              <a:latin typeface="Arial"/>
            </a:endParaRPr>
          </a:p>
          <a:p>
            <a:pPr lvl="1" marL="286920" indent="-28584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This is challenging when each generation of .11 technologies focuses on higher-throughput (---&gt; we need alternative priorities too)</a:t>
            </a:r>
            <a:br>
              <a:rPr sz="1800"/>
            </a:br>
            <a:br>
              <a:rPr sz="1800"/>
            </a:b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sv-SE" sz="1800" spc="-1" strike="noStrike">
              <a:latin typeface="Arial"/>
            </a:endParaRPr>
          </a:p>
          <a:p>
            <a:pPr marL="1440">
              <a:lnSpc>
                <a:spcPct val="100000"/>
              </a:lnSpc>
              <a:spcBef>
                <a:spcPts val="901"/>
              </a:spcBef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Let's look at other possible priorities: </a:t>
            </a:r>
            <a:endParaRPr b="0" lang="sv-SE" sz="1800" spc="-1" strike="noStrike">
              <a:latin typeface="Arial"/>
            </a:endParaRPr>
          </a:p>
          <a:p>
            <a:pPr marL="1440">
              <a:lnSpc>
                <a:spcPct val="100000"/>
              </a:lnSpc>
              <a:spcBef>
                <a:spcPts val="901"/>
              </a:spcBef>
              <a:buNone/>
            </a:pPr>
            <a:endParaRPr b="0" lang="sv-SE" sz="1800" spc="-1" strike="noStrike">
              <a:latin typeface="Arial"/>
            </a:endParaRPr>
          </a:p>
          <a:p>
            <a:pPr marL="1440">
              <a:lnSpc>
                <a:spcPct val="100000"/>
              </a:lnSpc>
              <a:spcBef>
                <a:spcPts val="901"/>
              </a:spcBef>
              <a:buNone/>
            </a:pPr>
            <a:endParaRPr b="0" lang="sv-SE" sz="1800" spc="-1" strike="noStrike">
              <a:latin typeface="Arial"/>
            </a:endParaRPr>
          </a:p>
          <a:p>
            <a:pPr marL="1440">
              <a:lnSpc>
                <a:spcPct val="100000"/>
              </a:lnSpc>
              <a:spcBef>
                <a:spcPts val="901"/>
              </a:spcBef>
              <a:buNone/>
            </a:pPr>
            <a:endParaRPr b="0" lang="sv-SE" sz="1800" spc="-1" strike="noStrike">
              <a:latin typeface="Arial"/>
            </a:endParaRPr>
          </a:p>
          <a:p>
            <a:pPr marL="1440">
              <a:lnSpc>
                <a:spcPct val="100000"/>
              </a:lnSpc>
              <a:spcBef>
                <a:spcPts val="901"/>
              </a:spcBef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This could be a toolbox of headers or triggers for quickly powering up and power down mechanisms already available that remains configurable by vendors (for instance).</a:t>
            </a:r>
            <a:endParaRPr b="0" lang="sv-SE" sz="1800" spc="-1" strike="noStrike">
              <a:latin typeface="Arial"/>
            </a:endParaRPr>
          </a:p>
        </p:txBody>
      </p:sp>
      <p:sp>
        <p:nvSpPr>
          <p:cNvPr id="78" name="Rectangle: Rounded Corners 1"/>
          <p:cNvSpPr/>
          <p:nvPr/>
        </p:nvSpPr>
        <p:spPr>
          <a:xfrm>
            <a:off x="2585160" y="4260960"/>
            <a:ext cx="3488760" cy="678600"/>
          </a:xfrm>
          <a:prstGeom prst="roundRect">
            <a:avLst>
              <a:gd name="adj" fmla="val 16667"/>
            </a:avLst>
          </a:prstGeom>
          <a:solidFill>
            <a:srgbClr val="00cc99"/>
          </a:solidFill>
          <a:ln>
            <a:solidFill>
              <a:srgbClr val="0096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ffffff"/>
                </a:solidFill>
                <a:latin typeface="Arial"/>
                <a:ea typeface="DejaVu Sans"/>
              </a:rPr>
              <a:t>Green AP low power modes!</a:t>
            </a:r>
            <a:endParaRPr b="0" lang="sv-S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82840" cy="576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2160" rIns="92160" tIns="46080" bIns="46080" anchor="t">
            <a:noAutofit/>
          </a:bodyPr>
          <a:p>
            <a:pPr>
              <a:lnSpc>
                <a:spcPct val="90000"/>
              </a:lnSpc>
              <a:buNone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Arial"/>
              </a:rPr>
              <a:t>Fewer dropped connections (higher resilience) in dense environments</a:t>
            </a:r>
            <a:endParaRPr b="0" lang="sv-SE" sz="20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4519800" y="4059000"/>
            <a:ext cx="2407680" cy="3967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2160" rIns="92160" tIns="46080" bIns="46080" anchor="t">
            <a:noAutofit/>
          </a:bodyPr>
          <a:p>
            <a:pPr marL="1440">
              <a:lnSpc>
                <a:spcPct val="100000"/>
              </a:lnSpc>
              <a:spcBef>
                <a:spcPts val="901"/>
              </a:spcBef>
              <a:buNone/>
              <a:tabLst>
                <a:tab algn="l" pos="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Connections dropped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sldNum" idx="16"/>
          </p:nvPr>
        </p:nvSpPr>
        <p:spPr>
          <a:xfrm>
            <a:off x="4327560" y="6475320"/>
            <a:ext cx="564480" cy="1818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Slide </a:t>
            </a:r>
            <a:fld id="{CC369CDF-C13C-4854-8EA4-4912979329EA}" type="slidenum"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sv-SE" sz="1200" spc="-1" strike="noStrike">
              <a:latin typeface="Times New Roman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ftr" idx="17"/>
          </p:nvPr>
        </p:nvSpPr>
        <p:spPr>
          <a:xfrm>
            <a:off x="5638680" y="6477120"/>
            <a:ext cx="2894760" cy="18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da-DK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b="0" lang="da-DK" sz="1200" spc="-1" strike="noStrike">
                <a:solidFill>
                  <a:srgbClr val="000000"/>
                </a:solidFill>
                <a:latin typeface="Arial"/>
                <a:ea typeface="DejaVu Sans"/>
              </a:rPr>
              <a:t>Andersdotter (Sky Group/Comcast)</a:t>
            </a:r>
            <a:endParaRPr b="0" lang="sv-SE" sz="1200" spc="-1" strike="noStrike">
              <a:latin typeface="Times New Roman"/>
            </a:endParaRPr>
          </a:p>
        </p:txBody>
      </p:sp>
      <p:sp>
        <p:nvSpPr>
          <p:cNvPr id="83" name="Rectangle 1"/>
          <p:cNvSpPr/>
          <p:nvPr/>
        </p:nvSpPr>
        <p:spPr>
          <a:xfrm>
            <a:off x="681120" y="178776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Rectangle 2"/>
          <p:cNvSpPr/>
          <p:nvPr/>
        </p:nvSpPr>
        <p:spPr>
          <a:xfrm>
            <a:off x="1783440" y="178776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Rectangle 3"/>
          <p:cNvSpPr/>
          <p:nvPr/>
        </p:nvSpPr>
        <p:spPr>
          <a:xfrm>
            <a:off x="2885400" y="178776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Rectangle 4"/>
          <p:cNvSpPr/>
          <p:nvPr/>
        </p:nvSpPr>
        <p:spPr>
          <a:xfrm>
            <a:off x="681120" y="233424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7" name="Rectangle 5"/>
          <p:cNvSpPr/>
          <p:nvPr/>
        </p:nvSpPr>
        <p:spPr>
          <a:xfrm>
            <a:off x="1783440" y="233424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Rectangle 6"/>
          <p:cNvSpPr/>
          <p:nvPr/>
        </p:nvSpPr>
        <p:spPr>
          <a:xfrm>
            <a:off x="2885400" y="233424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Rectangle 7"/>
          <p:cNvSpPr/>
          <p:nvPr/>
        </p:nvSpPr>
        <p:spPr>
          <a:xfrm>
            <a:off x="681120" y="288072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Rectangle 8"/>
          <p:cNvSpPr/>
          <p:nvPr/>
        </p:nvSpPr>
        <p:spPr>
          <a:xfrm>
            <a:off x="1783440" y="288072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Rectangle 9"/>
          <p:cNvSpPr/>
          <p:nvPr/>
        </p:nvSpPr>
        <p:spPr>
          <a:xfrm>
            <a:off x="2885400" y="288072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2" name="Rectangle 10"/>
          <p:cNvSpPr/>
          <p:nvPr/>
        </p:nvSpPr>
        <p:spPr>
          <a:xfrm>
            <a:off x="681120" y="341820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Rectangle 11"/>
          <p:cNvSpPr/>
          <p:nvPr/>
        </p:nvSpPr>
        <p:spPr>
          <a:xfrm>
            <a:off x="1783440" y="341820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4" name="Rectangle 12"/>
          <p:cNvSpPr/>
          <p:nvPr/>
        </p:nvSpPr>
        <p:spPr>
          <a:xfrm>
            <a:off x="2885400" y="341820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Rectangle 13"/>
          <p:cNvSpPr/>
          <p:nvPr/>
        </p:nvSpPr>
        <p:spPr>
          <a:xfrm>
            <a:off x="681120" y="394632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Rectangle 14"/>
          <p:cNvSpPr/>
          <p:nvPr/>
        </p:nvSpPr>
        <p:spPr>
          <a:xfrm>
            <a:off x="1783440" y="394632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Rectangle 15"/>
          <p:cNvSpPr/>
          <p:nvPr/>
        </p:nvSpPr>
        <p:spPr>
          <a:xfrm>
            <a:off x="2885400" y="394632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Rectangle 16"/>
          <p:cNvSpPr/>
          <p:nvPr/>
        </p:nvSpPr>
        <p:spPr>
          <a:xfrm>
            <a:off x="681120" y="449280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Rectangle 17"/>
          <p:cNvSpPr/>
          <p:nvPr/>
        </p:nvSpPr>
        <p:spPr>
          <a:xfrm>
            <a:off x="1783080" y="449280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Rectangle 18"/>
          <p:cNvSpPr/>
          <p:nvPr/>
        </p:nvSpPr>
        <p:spPr>
          <a:xfrm>
            <a:off x="2885400" y="449280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Rectangle 19"/>
          <p:cNvSpPr/>
          <p:nvPr/>
        </p:nvSpPr>
        <p:spPr>
          <a:xfrm>
            <a:off x="681120" y="503028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2" name="Rectangle 20"/>
          <p:cNvSpPr/>
          <p:nvPr/>
        </p:nvSpPr>
        <p:spPr>
          <a:xfrm>
            <a:off x="1783440" y="503028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Rectangle 21"/>
          <p:cNvSpPr/>
          <p:nvPr/>
        </p:nvSpPr>
        <p:spPr>
          <a:xfrm>
            <a:off x="2885400" y="5030280"/>
            <a:ext cx="1101600" cy="54612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4" name="Arrow: Left 23"/>
          <p:cNvSpPr/>
          <p:nvPr/>
        </p:nvSpPr>
        <p:spPr>
          <a:xfrm>
            <a:off x="4056120" y="2039760"/>
            <a:ext cx="3487680" cy="8010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7 story multi-family building</a:t>
            </a:r>
            <a:endParaRPr b="0" lang="sv-SE" sz="1800" spc="-1" strike="noStrike">
              <a:latin typeface="Arial"/>
            </a:endParaRPr>
          </a:p>
        </p:txBody>
      </p:sp>
      <p:sp>
        <p:nvSpPr>
          <p:cNvPr id="105" name="Oval 24"/>
          <p:cNvSpPr/>
          <p:nvPr/>
        </p:nvSpPr>
        <p:spPr>
          <a:xfrm>
            <a:off x="6990480" y="360720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2.4 GHz</a:t>
            </a:r>
            <a:endParaRPr b="0" lang="sv-SE" sz="1800" spc="-1" strike="noStrike">
              <a:latin typeface="Arial"/>
            </a:endParaRPr>
          </a:p>
        </p:txBody>
      </p:sp>
      <p:sp>
        <p:nvSpPr>
          <p:cNvPr id="106" name="Oval 25"/>
          <p:cNvSpPr/>
          <p:nvPr/>
        </p:nvSpPr>
        <p:spPr>
          <a:xfrm>
            <a:off x="478440" y="168552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Oval 26"/>
          <p:cNvSpPr/>
          <p:nvPr/>
        </p:nvSpPr>
        <p:spPr>
          <a:xfrm>
            <a:off x="1489680" y="168552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Oval 27"/>
          <p:cNvSpPr/>
          <p:nvPr/>
        </p:nvSpPr>
        <p:spPr>
          <a:xfrm>
            <a:off x="2555280" y="168552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Oval 28"/>
          <p:cNvSpPr/>
          <p:nvPr/>
        </p:nvSpPr>
        <p:spPr>
          <a:xfrm>
            <a:off x="515160" y="222264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0" name="Oval 29"/>
          <p:cNvSpPr/>
          <p:nvPr/>
        </p:nvSpPr>
        <p:spPr>
          <a:xfrm>
            <a:off x="1526040" y="222264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Oval 30"/>
          <p:cNvSpPr/>
          <p:nvPr/>
        </p:nvSpPr>
        <p:spPr>
          <a:xfrm>
            <a:off x="2591640" y="222264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Oval 31"/>
          <p:cNvSpPr/>
          <p:nvPr/>
        </p:nvSpPr>
        <p:spPr>
          <a:xfrm>
            <a:off x="487800" y="278748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Oval 32"/>
          <p:cNvSpPr/>
          <p:nvPr/>
        </p:nvSpPr>
        <p:spPr>
          <a:xfrm>
            <a:off x="1498680" y="278748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4" name="Oval 33"/>
          <p:cNvSpPr/>
          <p:nvPr/>
        </p:nvSpPr>
        <p:spPr>
          <a:xfrm>
            <a:off x="2564280" y="278748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Oval 34"/>
          <p:cNvSpPr/>
          <p:nvPr/>
        </p:nvSpPr>
        <p:spPr>
          <a:xfrm>
            <a:off x="496800" y="329724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Oval 35"/>
          <p:cNvSpPr/>
          <p:nvPr/>
        </p:nvSpPr>
        <p:spPr>
          <a:xfrm>
            <a:off x="1507680" y="329724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Oval 38"/>
          <p:cNvSpPr/>
          <p:nvPr/>
        </p:nvSpPr>
        <p:spPr>
          <a:xfrm>
            <a:off x="1526040" y="383472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Oval 39"/>
          <p:cNvSpPr/>
          <p:nvPr/>
        </p:nvSpPr>
        <p:spPr>
          <a:xfrm>
            <a:off x="2591640" y="383472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Oval 40"/>
          <p:cNvSpPr/>
          <p:nvPr/>
        </p:nvSpPr>
        <p:spPr>
          <a:xfrm>
            <a:off x="578880" y="439956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Oval 41"/>
          <p:cNvSpPr/>
          <p:nvPr/>
        </p:nvSpPr>
        <p:spPr>
          <a:xfrm>
            <a:off x="1589760" y="439956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1" name="Oval 42"/>
          <p:cNvSpPr/>
          <p:nvPr/>
        </p:nvSpPr>
        <p:spPr>
          <a:xfrm>
            <a:off x="2655360" y="439956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2" name="Oval 43"/>
          <p:cNvSpPr/>
          <p:nvPr/>
        </p:nvSpPr>
        <p:spPr>
          <a:xfrm>
            <a:off x="560520" y="492768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3" name="Oval 44"/>
          <p:cNvSpPr/>
          <p:nvPr/>
        </p:nvSpPr>
        <p:spPr>
          <a:xfrm>
            <a:off x="1571400" y="492768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Oval 45"/>
          <p:cNvSpPr/>
          <p:nvPr/>
        </p:nvSpPr>
        <p:spPr>
          <a:xfrm>
            <a:off x="2637000" y="492768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5" name="Oval 46"/>
          <p:cNvSpPr/>
          <p:nvPr/>
        </p:nvSpPr>
        <p:spPr>
          <a:xfrm>
            <a:off x="2791800" y="493668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Oval 47"/>
          <p:cNvSpPr/>
          <p:nvPr/>
        </p:nvSpPr>
        <p:spPr>
          <a:xfrm>
            <a:off x="2782800" y="451764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Oval 48"/>
          <p:cNvSpPr/>
          <p:nvPr/>
        </p:nvSpPr>
        <p:spPr>
          <a:xfrm>
            <a:off x="515160" y="388044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Oval 49"/>
          <p:cNvSpPr/>
          <p:nvPr/>
        </p:nvSpPr>
        <p:spPr>
          <a:xfrm>
            <a:off x="1689840" y="446328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Oval 50"/>
          <p:cNvSpPr/>
          <p:nvPr/>
        </p:nvSpPr>
        <p:spPr>
          <a:xfrm>
            <a:off x="879480" y="337032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Oval 51"/>
          <p:cNvSpPr/>
          <p:nvPr/>
        </p:nvSpPr>
        <p:spPr>
          <a:xfrm>
            <a:off x="1598760" y="330660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Oval 52"/>
          <p:cNvSpPr/>
          <p:nvPr/>
        </p:nvSpPr>
        <p:spPr>
          <a:xfrm>
            <a:off x="615240" y="445392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Oval 53"/>
          <p:cNvSpPr/>
          <p:nvPr/>
        </p:nvSpPr>
        <p:spPr>
          <a:xfrm>
            <a:off x="687960" y="498240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Oval 54"/>
          <p:cNvSpPr/>
          <p:nvPr/>
        </p:nvSpPr>
        <p:spPr>
          <a:xfrm>
            <a:off x="1598760" y="290592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Oval 55"/>
          <p:cNvSpPr/>
          <p:nvPr/>
        </p:nvSpPr>
        <p:spPr>
          <a:xfrm>
            <a:off x="1671840" y="220464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Oval 56"/>
          <p:cNvSpPr/>
          <p:nvPr/>
        </p:nvSpPr>
        <p:spPr>
          <a:xfrm>
            <a:off x="1635120" y="173988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Oval 57"/>
          <p:cNvSpPr/>
          <p:nvPr/>
        </p:nvSpPr>
        <p:spPr>
          <a:xfrm>
            <a:off x="2755440" y="174924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Oval 58"/>
          <p:cNvSpPr/>
          <p:nvPr/>
        </p:nvSpPr>
        <p:spPr>
          <a:xfrm>
            <a:off x="2591640" y="233208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Oval 59"/>
          <p:cNvSpPr/>
          <p:nvPr/>
        </p:nvSpPr>
        <p:spPr>
          <a:xfrm>
            <a:off x="2764440" y="283284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Oval 60"/>
          <p:cNvSpPr/>
          <p:nvPr/>
        </p:nvSpPr>
        <p:spPr>
          <a:xfrm>
            <a:off x="615240" y="296964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Oval 61"/>
          <p:cNvSpPr/>
          <p:nvPr/>
        </p:nvSpPr>
        <p:spPr>
          <a:xfrm>
            <a:off x="615240" y="234108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Oval 62"/>
          <p:cNvSpPr/>
          <p:nvPr/>
        </p:nvSpPr>
        <p:spPr>
          <a:xfrm>
            <a:off x="7163640" y="4517640"/>
            <a:ext cx="1302120" cy="637200"/>
          </a:xfrm>
          <a:prstGeom prst="ellipse">
            <a:avLst/>
          </a:prstGeom>
          <a:solidFill>
            <a:srgbClr val="7030a0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5 GHz</a:t>
            </a:r>
            <a:endParaRPr b="0" lang="sv-SE" sz="1800" spc="-1" strike="noStrike">
              <a:latin typeface="Arial"/>
            </a:endParaRPr>
          </a:p>
        </p:txBody>
      </p:sp>
      <p:sp>
        <p:nvSpPr>
          <p:cNvPr id="142" name="Oval 63"/>
          <p:cNvSpPr/>
          <p:nvPr/>
        </p:nvSpPr>
        <p:spPr>
          <a:xfrm>
            <a:off x="7363800" y="5364720"/>
            <a:ext cx="1128960" cy="637200"/>
          </a:xfrm>
          <a:prstGeom prst="ellipse">
            <a:avLst/>
          </a:prstGeom>
          <a:solidFill>
            <a:srgbClr val="ff1c1c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6 GHz</a:t>
            </a:r>
            <a:endParaRPr b="0" lang="sv-SE" sz="1600" spc="-1" strike="noStrike">
              <a:latin typeface="Arial"/>
            </a:endParaRPr>
          </a:p>
        </p:txBody>
      </p:sp>
      <p:sp>
        <p:nvSpPr>
          <p:cNvPr id="143" name="Oval 64"/>
          <p:cNvSpPr/>
          <p:nvPr/>
        </p:nvSpPr>
        <p:spPr>
          <a:xfrm>
            <a:off x="888480" y="3361320"/>
            <a:ext cx="1128960" cy="637200"/>
          </a:xfrm>
          <a:prstGeom prst="ellipse">
            <a:avLst/>
          </a:prstGeom>
          <a:solidFill>
            <a:srgbClr val="ff1c1c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Oval 65"/>
          <p:cNvSpPr/>
          <p:nvPr/>
        </p:nvSpPr>
        <p:spPr>
          <a:xfrm>
            <a:off x="1598760" y="2923920"/>
            <a:ext cx="1128960" cy="637200"/>
          </a:xfrm>
          <a:prstGeom prst="ellipse">
            <a:avLst/>
          </a:prstGeom>
          <a:solidFill>
            <a:srgbClr val="ff1c1c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Oval 66"/>
          <p:cNvSpPr/>
          <p:nvPr/>
        </p:nvSpPr>
        <p:spPr>
          <a:xfrm>
            <a:off x="2791800" y="2286360"/>
            <a:ext cx="1128960" cy="637200"/>
          </a:xfrm>
          <a:prstGeom prst="ellipse">
            <a:avLst/>
          </a:prstGeom>
          <a:solidFill>
            <a:srgbClr val="ff1c1c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Oval 67"/>
          <p:cNvSpPr/>
          <p:nvPr/>
        </p:nvSpPr>
        <p:spPr>
          <a:xfrm>
            <a:off x="2782800" y="4517640"/>
            <a:ext cx="1128960" cy="637200"/>
          </a:xfrm>
          <a:prstGeom prst="ellipse">
            <a:avLst/>
          </a:prstGeom>
          <a:solidFill>
            <a:srgbClr val="ff1c1c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Straight Arrow Connector 68"/>
          <p:cNvSpPr/>
          <p:nvPr/>
        </p:nvSpPr>
        <p:spPr>
          <a:xfrm flipH="1" flipV="1">
            <a:off x="2728800" y="4209120"/>
            <a:ext cx="1771920" cy="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0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PlaceHolder 2"/>
          <p:cNvSpPr/>
          <p:nvPr/>
        </p:nvSpPr>
        <p:spPr>
          <a:xfrm>
            <a:off x="4526640" y="3063960"/>
            <a:ext cx="2407680" cy="39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2160" rIns="92160" tIns="46080" bIns="46080" anchor="t">
            <a:noAutofit/>
          </a:bodyPr>
          <a:p>
            <a:pPr marL="1440">
              <a:lnSpc>
                <a:spcPct val="100000"/>
              </a:lnSpc>
              <a:spcBef>
                <a:spcPts val="901"/>
              </a:spcBef>
              <a:buNone/>
              <a:tabLst>
                <a:tab algn="l" pos="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Connections dropped</a:t>
            </a:r>
            <a:endParaRPr b="0" lang="sv-SE" sz="1800" spc="-1" strike="noStrike">
              <a:latin typeface="Arial"/>
            </a:endParaRPr>
          </a:p>
        </p:txBody>
      </p:sp>
      <p:sp>
        <p:nvSpPr>
          <p:cNvPr id="149" name="Straight Arrow Connector 71"/>
          <p:cNvSpPr/>
          <p:nvPr/>
        </p:nvSpPr>
        <p:spPr>
          <a:xfrm flipH="1">
            <a:off x="1826640" y="3203640"/>
            <a:ext cx="2664360" cy="57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0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PlaceHolder 2"/>
          <p:cNvSpPr/>
          <p:nvPr/>
        </p:nvSpPr>
        <p:spPr>
          <a:xfrm>
            <a:off x="4572000" y="4566600"/>
            <a:ext cx="2407680" cy="39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2160" rIns="92160" tIns="46080" bIns="46080" anchor="t">
            <a:noAutofit/>
          </a:bodyPr>
          <a:p>
            <a:pPr marL="1440">
              <a:lnSpc>
                <a:spcPct val="100000"/>
              </a:lnSpc>
              <a:spcBef>
                <a:spcPts val="901"/>
              </a:spcBef>
              <a:buNone/>
              <a:tabLst>
                <a:tab algn="l" pos="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Connections dropped</a:t>
            </a:r>
            <a:endParaRPr b="0" lang="sv-SE" sz="1800" spc="-1" strike="noStrike">
              <a:latin typeface="Arial"/>
            </a:endParaRPr>
          </a:p>
        </p:txBody>
      </p:sp>
      <p:sp>
        <p:nvSpPr>
          <p:cNvPr id="151" name="Straight Arrow Connector 74"/>
          <p:cNvSpPr/>
          <p:nvPr/>
        </p:nvSpPr>
        <p:spPr>
          <a:xfrm flipH="1" flipV="1">
            <a:off x="1891080" y="4791240"/>
            <a:ext cx="2637360" cy="14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00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2" name="Oval 22"/>
          <p:cNvSpPr/>
          <p:nvPr/>
        </p:nvSpPr>
        <p:spPr>
          <a:xfrm>
            <a:off x="1526040" y="398952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3" name="Oval 37"/>
          <p:cNvSpPr/>
          <p:nvPr/>
        </p:nvSpPr>
        <p:spPr>
          <a:xfrm>
            <a:off x="560520" y="2167920"/>
            <a:ext cx="1502280" cy="755640"/>
          </a:xfrm>
          <a:prstGeom prst="ellipse">
            <a:avLst/>
          </a:prstGeom>
          <a:solidFill>
            <a:srgbClr val="00cc99">
              <a:alpha val="20000"/>
            </a:srgbClr>
          </a:solidFill>
          <a:ln w="6350">
            <a:solidFill>
              <a:srgbClr val="00cc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4560" cy="10296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2160" rIns="92160" tIns="46080" bIns="46080" anchor="t">
            <a:noAutofit/>
          </a:bodyPr>
          <a:p>
            <a:pPr>
              <a:lnSpc>
                <a:spcPct val="90000"/>
              </a:lnSpc>
              <a:buNone/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Fewer dropped connections (higher resilience) in dense environments (cont.)</a:t>
            </a:r>
            <a:endParaRPr b="0" lang="sv-SE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sv-SE" sz="1800" spc="-1" strike="noStrike"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sldNum" idx="18"/>
          </p:nvPr>
        </p:nvSpPr>
        <p:spPr>
          <a:xfrm>
            <a:off x="4327560" y="6475320"/>
            <a:ext cx="564480" cy="1818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Slide </a:t>
            </a:r>
            <a:fld id="{9108C8B7-94FC-407B-97D0-CF82D0432D2B}" type="slidenum"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sv-SE" sz="1200" spc="-1" strike="noStrike">
              <a:latin typeface="Times New Roman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ftr" idx="19"/>
          </p:nvPr>
        </p:nvSpPr>
        <p:spPr>
          <a:xfrm>
            <a:off x="5638680" y="6477120"/>
            <a:ext cx="2894760" cy="18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da-DK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b="0" lang="da-DK" sz="1200" spc="-1" strike="noStrike">
                <a:solidFill>
                  <a:srgbClr val="000000"/>
                </a:solidFill>
                <a:latin typeface="Arial"/>
                <a:ea typeface="DejaVu Sans"/>
              </a:rPr>
              <a:t>Andersdotter (Sky Group/Comcast)</a:t>
            </a:r>
            <a:endParaRPr b="0" lang="sv-SE" sz="1200" spc="-1" strike="noStrike">
              <a:latin typeface="Times New Roman"/>
            </a:endParaRPr>
          </a:p>
        </p:txBody>
      </p:sp>
      <p:sp>
        <p:nvSpPr>
          <p:cNvPr id="157" name="Content Placeholder 1"/>
          <p:cNvSpPr/>
          <p:nvPr/>
        </p:nvSpPr>
        <p:spPr>
          <a:xfrm>
            <a:off x="682920" y="1280520"/>
            <a:ext cx="7689960" cy="3266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2160" rIns="92160" tIns="46080" bIns="46080" anchor="t">
            <a:noAutofit/>
          </a:bodyPr>
          <a:p>
            <a:pPr marL="1440">
              <a:lnSpc>
                <a:spcPct val="100000"/>
              </a:lnSpc>
              <a:spcBef>
                <a:spcPts val="901"/>
              </a:spcBef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Problem statement:</a:t>
            </a:r>
            <a:endParaRPr b="0" lang="sv-SE" sz="1800" spc="-1" strike="noStrike">
              <a:latin typeface="Arial"/>
            </a:endParaRPr>
          </a:p>
          <a:p>
            <a:pPr lvl="1" marL="182160" indent="-18108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Symbol"/>
              <a:buChar char="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Many AP co-exist in the same location, but do not belong to the same BSS and each BSS can be administered by a different operator/entity.</a:t>
            </a:r>
            <a:endParaRPr b="0" lang="sv-SE" sz="1800" spc="-1" strike="noStrike">
              <a:latin typeface="Arial"/>
            </a:endParaRPr>
          </a:p>
          <a:p>
            <a:pPr lvl="1" marL="182160" indent="-18108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Symbol"/>
              <a:buChar char="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It is not possible to mitigate loss of reliability by simply coordinating between APs on an operational/configuration level, since the network operators are different.</a:t>
            </a:r>
            <a:endParaRPr b="0" lang="sv-SE" sz="1800" spc="-1" strike="noStrike">
              <a:latin typeface="Arial"/>
            </a:endParaRPr>
          </a:p>
          <a:p>
            <a:pPr lvl="1" marL="182160" indent="-18108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Symbol"/>
              <a:buChar char=""/>
            </a:pP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The Ultra-High Reliability amendment should consider ways of addressing this –</a:t>
            </a:r>
            <a:r>
              <a:rPr b="1" lang="en-AU" sz="1800" spc="-1" strike="noStrike">
                <a:solidFill>
                  <a:srgbClr val="000000"/>
                </a:solidFill>
                <a:highlight>
                  <a:srgbClr val="92e285"/>
                </a:highlight>
                <a:latin typeface="Arial"/>
                <a:ea typeface="DejaVu Sans"/>
              </a:rPr>
              <a:t> </a:t>
            </a:r>
            <a:r>
              <a:rPr b="1" lang="en-AU" sz="1800" spc="-1" strike="noStrike" u="sng">
                <a:solidFill>
                  <a:srgbClr val="000000"/>
                </a:solidFill>
                <a:highlight>
                  <a:srgbClr val="92e285"/>
                </a:highlight>
                <a:uFillTx/>
                <a:latin typeface="Arial"/>
                <a:ea typeface="DejaVu Sans"/>
              </a:rPr>
              <a:t>reliability, dependability and consistency</a:t>
            </a:r>
            <a:r>
              <a:rPr b="1" lang="en-AU" sz="1800" spc="-1" strike="noStrike">
                <a:solidFill>
                  <a:srgbClr val="000000"/>
                </a:solidFill>
                <a:highlight>
                  <a:srgbClr val="92e285"/>
                </a:highlight>
                <a:latin typeface="Arial"/>
                <a:ea typeface="DejaVu Sans"/>
              </a:rPr>
              <a:t> </a:t>
            </a: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makes for happy home users!</a:t>
            </a:r>
            <a:endParaRPr b="0" lang="sv-S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4560" cy="10296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2160" rIns="92160" tIns="46080" bIns="46080" anchor="t">
            <a:noAutofit/>
          </a:bodyPr>
          <a:p>
            <a:pPr algn="ctr">
              <a:lnSpc>
                <a:spcPct val="90000"/>
              </a:lnSpc>
              <a:buNone/>
            </a:pPr>
            <a:r>
              <a:rPr b="1" lang="en-US" sz="4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Summar</a:t>
            </a:r>
            <a:r>
              <a:rPr b="1" lang="en-US" sz="4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y</a:t>
            </a:r>
            <a:endParaRPr b="0" lang="sv-SE" sz="4200" spc="-1" strike="noStrike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sldNum" idx="20"/>
          </p:nvPr>
        </p:nvSpPr>
        <p:spPr>
          <a:xfrm>
            <a:off x="4327560" y="6475320"/>
            <a:ext cx="564480" cy="1818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Slide </a:t>
            </a:r>
            <a:fld id="{2240EAA9-D390-4BD6-99FA-3130644A9683}" type="slidenum"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sv-SE" sz="1200" spc="-1" strike="noStrike">
              <a:latin typeface="Times New Roman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ftr" idx="21"/>
          </p:nvPr>
        </p:nvSpPr>
        <p:spPr>
          <a:xfrm>
            <a:off x="5638680" y="6477120"/>
            <a:ext cx="2894760" cy="18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da-DK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b="0" lang="da-DK" sz="1200" spc="-1" strike="noStrike">
                <a:solidFill>
                  <a:srgbClr val="000000"/>
                </a:solidFill>
                <a:latin typeface="Arial"/>
                <a:ea typeface="DejaVu Sans"/>
              </a:rPr>
              <a:t>Andersdotter (Sky Group/Comcast)</a:t>
            </a:r>
            <a:endParaRPr b="0" lang="sv-SE" sz="1200" spc="-1" strike="noStrike">
              <a:latin typeface="Times New Roman"/>
            </a:endParaRPr>
          </a:p>
        </p:txBody>
      </p:sp>
      <p:sp>
        <p:nvSpPr>
          <p:cNvPr id="161" name="Content Placeholder 2"/>
          <p:cNvSpPr/>
          <p:nvPr/>
        </p:nvSpPr>
        <p:spPr>
          <a:xfrm>
            <a:off x="682920" y="2648520"/>
            <a:ext cx="7689960" cy="3266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2" name="PlaceHolder 10"/>
          <p:cNvSpPr txBox="1"/>
          <p:nvPr/>
        </p:nvSpPr>
        <p:spPr>
          <a:xfrm>
            <a:off x="685800" y="2125800"/>
            <a:ext cx="7774560" cy="10296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2160" rIns="92160" tIns="46080" bIns="46080" anchor="t">
            <a:noAutofit/>
          </a:bodyPr>
          <a:p>
            <a:pPr>
              <a:lnSpc>
                <a:spcPct val="90000"/>
              </a:lnSpc>
              <a:buNone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Home networking environments face new challenges and circumstances.</a:t>
            </a:r>
            <a:br>
              <a:rPr sz="2400"/>
            </a:br>
            <a:br>
              <a:rPr sz="2400"/>
            </a:b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We need ambitious targets: </a:t>
            </a:r>
            <a:br>
              <a:rPr sz="2400"/>
            </a:br>
            <a:br>
              <a:rPr sz="2400"/>
            </a:b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-- Put the industry on path for ”green AP”</a:t>
            </a:r>
            <a:br>
              <a:rPr sz="2400"/>
            </a:br>
            <a:br>
              <a:rPr sz="2400"/>
            </a:b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-- Include in the ”resilience” framing also the typical situation actually facing home network users</a:t>
            </a:r>
            <a:endParaRPr b="0" lang="sv-S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4560" cy="10296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2160" rIns="92160" tIns="46080" bIns="46080" anchor="t">
            <a:noAutofit/>
          </a:bodyPr>
          <a:p>
            <a:pPr>
              <a:lnSpc>
                <a:spcPct val="90000"/>
              </a:lnSpc>
              <a:buNone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References</a:t>
            </a:r>
            <a:endParaRPr b="0" lang="sv-SE" sz="2400" spc="-1" strike="noStrike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sldNum" idx="22"/>
          </p:nvPr>
        </p:nvSpPr>
        <p:spPr>
          <a:xfrm>
            <a:off x="4327560" y="6475320"/>
            <a:ext cx="564480" cy="1818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Slide </a:t>
            </a:r>
            <a:fld id="{FDF45F59-9DEC-412C-838B-8E26B62B3B05}" type="slidenum"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sv-SE" sz="1200" spc="-1" strike="noStrike">
              <a:latin typeface="Times New Roman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ftr" idx="23"/>
          </p:nvPr>
        </p:nvSpPr>
        <p:spPr>
          <a:xfrm>
            <a:off x="5638680" y="6477120"/>
            <a:ext cx="2894760" cy="18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da-DK" sz="12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b="0" lang="da-DK" sz="1200" spc="-1" strike="noStrike">
                <a:solidFill>
                  <a:srgbClr val="000000"/>
                </a:solidFill>
                <a:latin typeface="Arial"/>
                <a:ea typeface="DejaVu Sans"/>
              </a:rPr>
              <a:t>Andersdotter (Sky Group/Comcast)</a:t>
            </a:r>
            <a:endParaRPr b="0" lang="sv-SE" sz="1200" spc="-1" strike="noStrike">
              <a:latin typeface="Times New Roman"/>
            </a:endParaRPr>
          </a:p>
        </p:txBody>
      </p:sp>
      <p:sp>
        <p:nvSpPr>
          <p:cNvPr id="166" name="Content Placeholder 1"/>
          <p:cNvSpPr/>
          <p:nvPr/>
        </p:nvSpPr>
        <p:spPr>
          <a:xfrm>
            <a:off x="682920" y="1719000"/>
            <a:ext cx="7689960" cy="282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78</TotalTime>
  <Application>LibreOffice/7.3.6.2$Linux_X86_64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2011-09-19T06:02:14Z</dcterms:created>
  <dc:creator/>
  <dc:description/>
  <dc:language>sv-SE</dc:language>
  <cp:lastModifiedBy>Amelia Andersdotter</cp:lastModifiedBy>
  <dcterms:modified xsi:type="dcterms:W3CDTF">2022-10-21T13:01:34Z</dcterms:modified>
  <cp:revision>142</cp:revision>
  <dc:subject/>
  <dc:title>A Perspective on Ultra-High Reliability Features for Enterprise Use Cases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1</vt:i4>
  </property>
  <property fmtid="{D5CDD505-2E9C-101B-9397-08002B2CF9AE}" pid="3" name="Notes">
    <vt:i4>1</vt:i4>
  </property>
  <property fmtid="{D5CDD505-2E9C-101B-9397-08002B2CF9AE}" pid="4" name="PresentationFormat">
    <vt:lpwstr>On-screen Show (4:3)</vt:lpwstr>
  </property>
  <property fmtid="{D5CDD505-2E9C-101B-9397-08002B2CF9AE}" pid="5" name="Slides">
    <vt:i4>8</vt:i4>
  </property>
</Properties>
</file>