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Lst>
  <p:sldSz cx="12192000" cy="6858000"/>
  <p:notesSz cx="6934200" cy="9280525"/>
  <p:embeddedFontLst>
    <p:embeddedFont>
      <p:font typeface="Noto Sans" panose="020B0502040504020204" pitchFamily="34"/>
      <p:regular r:id="rId83"/>
      <p:bold r:id="rId84"/>
      <p:italic r:id="rId85"/>
      <p:boldItalic r:id="rId8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1" roundtripDataSignature="AMtx7mh5GIKueqPiUQ7sK0HIvOYVJYE2a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E5BC3E9-1E28-4996-83B1-F0FD58545BD9}">
  <a:tblStyle styleId="{2E5BC3E9-1E28-4996-83B1-F0FD58545BD9}" styleName="Table_0">
    <a:wholeTbl>
      <a:tcTxStyle b="off" i="off">
        <a:font>
          <a:latin typeface="Times New Roman"/>
          <a:ea typeface="Times New Roman"/>
          <a:cs typeface="Times New Roman"/>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24CDF000-FCDE-4F06-9642-99A373C8D845}" styleName="Table_1">
    <a:wholeTbl>
      <a:tcTxStyle b="off" i="off">
        <a:font>
          <a:latin typeface="Arial"/>
          <a:ea typeface="Arial"/>
          <a:cs typeface="Arial"/>
        </a:font>
        <a:schemeClr val="dk1"/>
      </a:tcTxStyle>
      <a:tcStyle>
        <a:tcBdr>
          <a:left>
            <a:ln w="9525" cap="flat" cmpd="sng">
              <a:solidFill>
                <a:schemeClr val="dk1"/>
              </a:solidFill>
              <a:prstDash val="solid"/>
              <a:round/>
              <a:headEnd type="none" w="sm" len="sm"/>
              <a:tailEnd type="none" w="sm" len="sm"/>
            </a:ln>
          </a:left>
          <a:right>
            <a:ln w="9525" cap="flat" cmpd="sng">
              <a:solidFill>
                <a:schemeClr val="dk1"/>
              </a:solidFill>
              <a:prstDash val="solid"/>
              <a:round/>
              <a:headEnd type="none" w="sm" len="sm"/>
              <a:tailEnd type="none" w="sm" len="sm"/>
            </a:ln>
          </a:right>
          <a:top>
            <a:ln w="9525" cap="flat" cmpd="sng">
              <a:solidFill>
                <a:schemeClr val="dk1"/>
              </a:solidFill>
              <a:prstDash val="solid"/>
              <a:round/>
              <a:headEnd type="none" w="sm" len="sm"/>
              <a:tailEnd type="none" w="sm" len="sm"/>
            </a:ln>
          </a:top>
          <a:bottom>
            <a:ln w="9525"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op>
            <a:ln w="9525" cap="flat" cmpd="sng">
              <a:solidFill>
                <a:schemeClr val="dk1"/>
              </a:solidFill>
              <a:prstDash val="solid"/>
              <a:round/>
              <a:headEnd type="none" w="sm" len="sm"/>
              <a:tailEnd type="none" w="sm" len="sm"/>
            </a:ln>
          </a:top>
          <a:bottom>
            <a:ln w="9525" cap="flat" cmpd="sng">
              <a:solidFill>
                <a:schemeClr val="dk1"/>
              </a:solidFill>
              <a:prstDash val="solid"/>
              <a:round/>
              <a:headEnd type="none" w="sm" len="sm"/>
              <a:tailEnd type="none" w="sm" len="sm"/>
            </a:ln>
          </a:bottom>
        </a:tcBdr>
      </a:tcStyle>
    </a:band1H>
    <a:band2H>
      <a:tcTxStyle b="off" i="off"/>
      <a:tcStyle>
        <a:tcBdr/>
      </a:tcStyle>
    </a:band2H>
    <a:band1V>
      <a:tcTxStyle b="off" i="off"/>
      <a:tcStyle>
        <a:tcBdr>
          <a:left>
            <a:ln w="9525" cap="flat" cmpd="sng">
              <a:solidFill>
                <a:schemeClr val="dk1"/>
              </a:solidFill>
              <a:prstDash val="solid"/>
              <a:round/>
              <a:headEnd type="none" w="sm" len="sm"/>
              <a:tailEnd type="none" w="sm" len="sm"/>
            </a:ln>
          </a:left>
          <a:right>
            <a:ln w="9525" cap="flat" cmpd="sng">
              <a:solidFill>
                <a:schemeClr val="dk1"/>
              </a:solidFill>
              <a:prstDash val="solid"/>
              <a:round/>
              <a:headEnd type="none" w="sm" len="sm"/>
              <a:tailEnd type="none" w="sm" len="sm"/>
            </a:ln>
          </a:right>
        </a:tcBdr>
      </a:tcStyle>
    </a:band1V>
    <a:band2V>
      <a:tcTxStyle b="off" i="off"/>
      <a:tcStyle>
        <a:tcBdr>
          <a:left>
            <a:ln w="9525" cap="flat" cmpd="sng">
              <a:solidFill>
                <a:schemeClr val="dk1"/>
              </a:solidFill>
              <a:prstDash val="solid"/>
              <a:round/>
              <a:headEnd type="none" w="sm" len="sm"/>
              <a:tailEnd type="none" w="sm" len="sm"/>
            </a:ln>
          </a:left>
          <a:right>
            <a:ln w="9525" cap="flat" cmpd="sng">
              <a:solidFill>
                <a:schemeClr val="dk1"/>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sm" len="sm"/>
              <a:tailEnd type="none" w="sm" len="sm"/>
            </a:ln>
          </a:top>
        </a:tcBdr>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fill>
          <a:solidFill>
            <a:schemeClr val="dk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8" d="100"/>
          <a:sy n="118" d="100"/>
        </p:scale>
        <p:origin x="114" y="324"/>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2.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5"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font" Target="fonts/font3.fntdata"/><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1.fntdata"/><Relationship Id="rId9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4.fntdata"/><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p:nvPr/>
        </p:nvSpPr>
        <p:spPr>
          <a:xfrm>
            <a:off x="0" y="0"/>
            <a:ext cx="6934200" cy="9280525"/>
          </a:xfrm>
          <a:prstGeom prst="roundRect">
            <a:avLst>
              <a:gd name="adj" fmla="val 19"/>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imes New Roman"/>
              <a:ea typeface="Times New Roman"/>
              <a:cs typeface="Times New Roman"/>
              <a:sym typeface="Times New Roman"/>
            </a:endParaRPr>
          </a:p>
        </p:txBody>
      </p:sp>
      <p:sp>
        <p:nvSpPr>
          <p:cNvPr id="4" name="Google Shape;4;n"/>
          <p:cNvSpPr txBox="1">
            <a:spLocks noGrp="1"/>
          </p:cNvSpPr>
          <p:nvPr>
            <p:ph type="hdr" idx="2"/>
          </p:nvPr>
        </p:nvSpPr>
        <p:spPr>
          <a:xfrm>
            <a:off x="5640388" y="96838"/>
            <a:ext cx="639762" cy="211137"/>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5" name="Google Shape;5;n"/>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6" name="Google Shape;6;n"/>
          <p:cNvSpPr>
            <a:spLocks noGrp="1" noRot="1" noChangeAspect="1"/>
          </p:cNvSpPr>
          <p:nvPr>
            <p:ph type="sldImg" idx="3"/>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7" name="Google Shape;7;n"/>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9" name="Google Shape;9;n"/>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Page </a:t>
            </a:r>
            <a:fld id="{00000000-1234-1234-1234-123412341234}" type="slidenum">
              <a:rPr lang="en-US" sz="1200" b="0" i="0" u="none" strike="noStrike" cap="none">
                <a:solidFill>
                  <a:srgbClr val="000000"/>
                </a:solidFill>
                <a:latin typeface="Times New Roman"/>
                <a:ea typeface="Times New Roman"/>
                <a:cs typeface="Times New Roman"/>
                <a:sym typeface="Times New Roman"/>
              </a:rPr>
              <a:t>‹#›</a:t>
            </a:fld>
            <a:endParaRPr sz="1200" b="0" i="0" u="none" strike="noStrike" cap="none">
              <a:solidFill>
                <a:srgbClr val="000000"/>
              </a:solidFill>
              <a:latin typeface="Times New Roman"/>
              <a:ea typeface="Times New Roman"/>
              <a:cs typeface="Times New Roman"/>
              <a:sym typeface="Times New Roman"/>
            </a:endParaRPr>
          </a:p>
        </p:txBody>
      </p:sp>
      <p:sp>
        <p:nvSpPr>
          <p:cNvPr id="10" name="Google Shape;10;n"/>
          <p:cNvSpPr/>
          <p:nvPr/>
        </p:nvSpPr>
        <p:spPr>
          <a:xfrm>
            <a:off x="722313" y="8985250"/>
            <a:ext cx="714375" cy="18256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Submission</a:t>
            </a:r>
            <a:endParaRPr sz="1400" b="0" i="0" u="none" strike="noStrike" cap="none">
              <a:solidFill>
                <a:srgbClr val="000000"/>
              </a:solidFill>
              <a:latin typeface="Arial"/>
              <a:ea typeface="Arial"/>
              <a:cs typeface="Arial"/>
              <a:sym typeface="Arial"/>
            </a:endParaRPr>
          </a:p>
        </p:txBody>
      </p:sp>
      <p:cxnSp>
        <p:nvCxnSpPr>
          <p:cNvPr id="11" name="Google Shape;11;n"/>
          <p:cNvCxnSpPr/>
          <p:nvPr/>
        </p:nvCxnSpPr>
        <p:spPr>
          <a:xfrm>
            <a:off x="723900" y="8983663"/>
            <a:ext cx="5486400" cy="1587"/>
          </a:xfrm>
          <a:prstGeom prst="straightConnector1">
            <a:avLst/>
          </a:prstGeom>
          <a:noFill/>
          <a:ln w="12600" cap="flat" cmpd="sng">
            <a:solidFill>
              <a:srgbClr val="000000"/>
            </a:solidFill>
            <a:prstDash val="solid"/>
            <a:miter lim="800000"/>
            <a:headEnd type="none" w="sm" len="sm"/>
            <a:tailEnd type="none" w="sm" len="sm"/>
          </a:ln>
        </p:spPr>
      </p:cxnSp>
      <p:cxnSp>
        <p:nvCxnSpPr>
          <p:cNvPr id="12" name="Google Shape;12;n"/>
          <p:cNvCxnSpPr/>
          <p:nvPr/>
        </p:nvCxnSpPr>
        <p:spPr>
          <a:xfrm>
            <a:off x="647700" y="296863"/>
            <a:ext cx="5638800" cy="1587"/>
          </a:xfrm>
          <a:prstGeom prst="straightConnector1">
            <a:avLst/>
          </a:prstGeom>
          <a:noFill/>
          <a:ln w="12600" cap="flat" cmpd="sng">
            <a:solidFill>
              <a:srgbClr val="000000"/>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txBox="1">
            <a:spLocks noGrp="1"/>
          </p:cNvSpPr>
          <p:nvPr>
            <p:ph type="hdr" idx="2"/>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80" name="Google Shape;80;p1: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81" name="Google Shape;81;p1: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82" name="Google Shape;82;p1: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a:t>
            </a:fld>
            <a:endParaRPr/>
          </a:p>
        </p:txBody>
      </p:sp>
      <p:sp>
        <p:nvSpPr>
          <p:cNvPr id="83" name="Google Shape;83;p1:notes"/>
          <p:cNvSpPr txBox="1"/>
          <p:nvPr/>
        </p:nvSpPr>
        <p:spPr>
          <a:xfrm>
            <a:off x="1154113" y="701675"/>
            <a:ext cx="4625975" cy="3468688"/>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imes New Roman"/>
              <a:ea typeface="Times New Roman"/>
              <a:cs typeface="Times New Roman"/>
              <a:sym typeface="Times New Roman"/>
            </a:endParaRPr>
          </a:p>
        </p:txBody>
      </p:sp>
      <p:sp>
        <p:nvSpPr>
          <p:cNvPr id="84" name="Google Shape;84;p1:notes"/>
          <p:cNvSpPr txBox="1">
            <a:spLocks noGrp="1"/>
          </p:cNvSpPr>
          <p:nvPr>
            <p:ph type="body" idx="1"/>
          </p:nvPr>
        </p:nvSpPr>
        <p:spPr>
          <a:xfrm>
            <a:off x="923925" y="4408488"/>
            <a:ext cx="5086350" cy="4270375"/>
          </a:xfrm>
          <a:prstGeom prst="rect">
            <a:avLst/>
          </a:prstGeom>
          <a:noFill/>
          <a:ln>
            <a:noFill/>
          </a:ln>
        </p:spPr>
        <p:txBody>
          <a:bodyPr spcFirstLastPara="1" wrap="square" lIns="93600" tIns="46075" rIns="93600" bIns="46075" anchor="ctr" anchorCtr="0">
            <a:noAutofit/>
          </a:bodyPr>
          <a:lstStyle/>
          <a:p>
            <a:pPr marL="0" lvl="0" indent="0" algn="l" rtl="0">
              <a:lnSpc>
                <a:spcPct val="100000"/>
              </a:lnSpc>
              <a:spcBef>
                <a:spcPts val="360"/>
              </a:spcBef>
              <a:spcAft>
                <a:spcPts val="0"/>
              </a:spcAft>
              <a:buSzPts val="1400"/>
              <a:buNone/>
            </a:pPr>
            <a:endParaRPr/>
          </a:p>
        </p:txBody>
      </p:sp>
      <p:sp>
        <p:nvSpPr>
          <p:cNvPr id="85" name="Google Shape;85;p1:notes"/>
          <p:cNvSpPr>
            <a:spLocks noGrp="1" noRot="1" noChangeAspect="1"/>
          </p:cNvSpPr>
          <p:nvPr>
            <p:ph type="sldImg" idx="3"/>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7db8f38253_0_0: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202" name="Google Shape;202;g17db8f38253_0_0:notes"/>
          <p:cNvSpPr txBox="1">
            <a:spLocks noGrp="1"/>
          </p:cNvSpPr>
          <p:nvPr>
            <p:ph type="body" idx="1"/>
          </p:nvPr>
        </p:nvSpPr>
        <p:spPr>
          <a:xfrm>
            <a:off x="923925" y="4408488"/>
            <a:ext cx="5084700" cy="4175100"/>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203" name="Google Shape;203;g17db8f38253_0_0:notes"/>
          <p:cNvSpPr txBox="1">
            <a:spLocks noGrp="1"/>
          </p:cNvSpPr>
          <p:nvPr>
            <p:ph type="hdr" idx="3"/>
          </p:nvPr>
        </p:nvSpPr>
        <p:spPr>
          <a:xfrm>
            <a:off x="5640388" y="96838"/>
            <a:ext cx="639900" cy="21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204" name="Google Shape;204;g17db8f38253_0_0:notes"/>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205" name="Google Shape;205;g17db8f38253_0_0:notes"/>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206" name="Google Shape;206;g17db8f38253_0_0:notes"/>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7db8f38253_0_13: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216" name="Google Shape;216;g17db8f38253_0_13:notes"/>
          <p:cNvSpPr txBox="1">
            <a:spLocks noGrp="1"/>
          </p:cNvSpPr>
          <p:nvPr>
            <p:ph type="body" idx="1"/>
          </p:nvPr>
        </p:nvSpPr>
        <p:spPr>
          <a:xfrm>
            <a:off x="923925" y="4408488"/>
            <a:ext cx="5084700" cy="4175100"/>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0"/>
              </a:spcBef>
              <a:spcAft>
                <a:spcPts val="0"/>
              </a:spcAft>
              <a:buSzPts val="1400"/>
              <a:buNone/>
            </a:pPr>
            <a:endParaRPr/>
          </a:p>
        </p:txBody>
      </p:sp>
      <p:sp>
        <p:nvSpPr>
          <p:cNvPr id="217" name="Google Shape;217;g17db8f38253_0_13:notes"/>
          <p:cNvSpPr txBox="1">
            <a:spLocks noGrp="1"/>
          </p:cNvSpPr>
          <p:nvPr>
            <p:ph type="hdr" idx="3"/>
          </p:nvPr>
        </p:nvSpPr>
        <p:spPr>
          <a:xfrm>
            <a:off x="5640388" y="96838"/>
            <a:ext cx="639900" cy="21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218" name="Google Shape;218;g17db8f38253_0_13:notes"/>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219" name="Google Shape;219;g17db8f38253_0_13:notes"/>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220" name="Google Shape;220;g17db8f38253_0_13:notes"/>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7db8f38253_0_198: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229" name="Google Shape;229;g17db8f38253_0_198:notes"/>
          <p:cNvSpPr txBox="1">
            <a:spLocks noGrp="1"/>
          </p:cNvSpPr>
          <p:nvPr>
            <p:ph type="body" idx="1"/>
          </p:nvPr>
        </p:nvSpPr>
        <p:spPr>
          <a:xfrm>
            <a:off x="923925" y="4408488"/>
            <a:ext cx="5084700" cy="4175100"/>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230" name="Google Shape;230;g17db8f38253_0_198:notes"/>
          <p:cNvSpPr txBox="1">
            <a:spLocks noGrp="1"/>
          </p:cNvSpPr>
          <p:nvPr>
            <p:ph type="hdr" idx="3"/>
          </p:nvPr>
        </p:nvSpPr>
        <p:spPr>
          <a:xfrm>
            <a:off x="5640388" y="96838"/>
            <a:ext cx="639900" cy="21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231" name="Google Shape;231;g17db8f38253_0_198:notes"/>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232" name="Google Shape;232;g17db8f38253_0_198:notes"/>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233" name="Google Shape;233;g17db8f38253_0_198:notes"/>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7db8f38253_0_36: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244" name="Google Shape;244;g17db8f38253_0_36:notes"/>
          <p:cNvSpPr txBox="1">
            <a:spLocks noGrp="1"/>
          </p:cNvSpPr>
          <p:nvPr>
            <p:ph type="body" idx="1"/>
          </p:nvPr>
        </p:nvSpPr>
        <p:spPr>
          <a:xfrm>
            <a:off x="923925" y="4408488"/>
            <a:ext cx="5084700" cy="4175100"/>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245" name="Google Shape;245;g17db8f38253_0_36:notes"/>
          <p:cNvSpPr txBox="1">
            <a:spLocks noGrp="1"/>
          </p:cNvSpPr>
          <p:nvPr>
            <p:ph type="hdr" idx="3"/>
          </p:nvPr>
        </p:nvSpPr>
        <p:spPr>
          <a:xfrm>
            <a:off x="5640388" y="96838"/>
            <a:ext cx="639900" cy="21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246" name="Google Shape;246;g17db8f38253_0_36:notes"/>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247" name="Google Shape;247;g17db8f38253_0_36:notes"/>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248" name="Google Shape;248;g17db8f38253_0_36:notes"/>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7db8f38253_0_49: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258" name="Google Shape;258;g17db8f38253_0_49:notes"/>
          <p:cNvSpPr txBox="1">
            <a:spLocks noGrp="1"/>
          </p:cNvSpPr>
          <p:nvPr>
            <p:ph type="body" idx="1"/>
          </p:nvPr>
        </p:nvSpPr>
        <p:spPr>
          <a:xfrm>
            <a:off x="923925" y="4408488"/>
            <a:ext cx="5084700" cy="4175100"/>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259" name="Google Shape;259;g17db8f38253_0_49:notes"/>
          <p:cNvSpPr txBox="1">
            <a:spLocks noGrp="1"/>
          </p:cNvSpPr>
          <p:nvPr>
            <p:ph type="hdr" idx="3"/>
          </p:nvPr>
        </p:nvSpPr>
        <p:spPr>
          <a:xfrm>
            <a:off x="5640388" y="96838"/>
            <a:ext cx="639900" cy="21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260" name="Google Shape;260;g17db8f38253_0_49:notes"/>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261" name="Google Shape;261;g17db8f38253_0_49:notes"/>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262" name="Google Shape;262;g17db8f38253_0_49:notes"/>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7dfb79343e_0_0: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273" name="Google Shape;273;g17dfb79343e_0_0:notes"/>
          <p:cNvSpPr txBox="1">
            <a:spLocks noGrp="1"/>
          </p:cNvSpPr>
          <p:nvPr>
            <p:ph type="body" idx="1"/>
          </p:nvPr>
        </p:nvSpPr>
        <p:spPr>
          <a:xfrm>
            <a:off x="923925" y="4408488"/>
            <a:ext cx="5084700" cy="4175100"/>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274" name="Google Shape;274;g17dfb79343e_0_0:notes"/>
          <p:cNvSpPr txBox="1">
            <a:spLocks noGrp="1"/>
          </p:cNvSpPr>
          <p:nvPr>
            <p:ph type="hdr" idx="3"/>
          </p:nvPr>
        </p:nvSpPr>
        <p:spPr>
          <a:xfrm>
            <a:off x="5640388" y="96838"/>
            <a:ext cx="639900" cy="21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275" name="Google Shape;275;g17dfb79343e_0_0:notes"/>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276" name="Google Shape;276;g17dfb79343e_0_0:notes"/>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277" name="Google Shape;277;g17dfb79343e_0_0:notes"/>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9: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286" name="Google Shape;286;p9: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287" name="Google Shape;287;p9: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288" name="Google Shape;288;p9: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289" name="Google Shape;289;p9: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290" name="Google Shape;290;p9: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1: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298" name="Google Shape;298;p11: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299" name="Google Shape;299;p11: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300" name="Google Shape;300;p11: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301" name="Google Shape;301;p11: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302" name="Google Shape;302;p11: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2: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317" name="Google Shape;317;p12: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318" name="Google Shape;318;p12: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319" name="Google Shape;319;p12: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320" name="Google Shape;320;p12: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321" name="Google Shape;321;p12: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3: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341" name="Google Shape;341;p13: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342" name="Google Shape;342;p13: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343" name="Google Shape;343;p13: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344" name="Google Shape;344;p13: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345" name="Google Shape;345;p13: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hdr" idx="2"/>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96" name="Google Shape;96;p2: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97" name="Google Shape;97;p2: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98" name="Google Shape;98;p2: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a:t>
            </a:fld>
            <a:endParaRPr/>
          </a:p>
        </p:txBody>
      </p:sp>
      <p:sp>
        <p:nvSpPr>
          <p:cNvPr id="99" name="Google Shape;99;p2:notes"/>
          <p:cNvSpPr txBox="1"/>
          <p:nvPr/>
        </p:nvSpPr>
        <p:spPr>
          <a:xfrm>
            <a:off x="1154113" y="701675"/>
            <a:ext cx="4625975" cy="3468688"/>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imes New Roman"/>
              <a:ea typeface="Times New Roman"/>
              <a:cs typeface="Times New Roman"/>
              <a:sym typeface="Times New Roman"/>
            </a:endParaRPr>
          </a:p>
        </p:txBody>
      </p:sp>
      <p:sp>
        <p:nvSpPr>
          <p:cNvPr id="100" name="Google Shape;100;p2:notes"/>
          <p:cNvSpPr txBox="1">
            <a:spLocks noGrp="1"/>
          </p:cNvSpPr>
          <p:nvPr>
            <p:ph type="body" idx="1"/>
          </p:nvPr>
        </p:nvSpPr>
        <p:spPr>
          <a:xfrm>
            <a:off x="923925" y="4408488"/>
            <a:ext cx="5086350" cy="4270375"/>
          </a:xfrm>
          <a:prstGeom prst="rect">
            <a:avLst/>
          </a:prstGeom>
          <a:noFill/>
          <a:ln>
            <a:noFill/>
          </a:ln>
        </p:spPr>
        <p:txBody>
          <a:bodyPr spcFirstLastPara="1" wrap="square" lIns="93600" tIns="46075" rIns="93600" bIns="46075" anchor="ctr" anchorCtr="0">
            <a:noAutofit/>
          </a:bodyPr>
          <a:lstStyle/>
          <a:p>
            <a:pPr marL="0" lvl="0" indent="0" algn="l" rtl="0">
              <a:lnSpc>
                <a:spcPct val="100000"/>
              </a:lnSpc>
              <a:spcBef>
                <a:spcPts val="0"/>
              </a:spcBef>
              <a:spcAft>
                <a:spcPts val="0"/>
              </a:spcAft>
              <a:buSzPts val="1400"/>
              <a:buNone/>
            </a:pPr>
            <a:endParaRPr/>
          </a:p>
        </p:txBody>
      </p:sp>
      <p:sp>
        <p:nvSpPr>
          <p:cNvPr id="101" name="Google Shape;101;p2:notes"/>
          <p:cNvSpPr>
            <a:spLocks noGrp="1" noRot="1" noChangeAspect="1"/>
          </p:cNvSpPr>
          <p:nvPr>
            <p:ph type="sldImg" idx="3"/>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14: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355" name="Google Shape;355;p14: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356" name="Google Shape;356;p14: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357" name="Google Shape;357;p14: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358" name="Google Shape;358;p14: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359" name="Google Shape;359;p14: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5: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381" name="Google Shape;381;p15: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382" name="Google Shape;382;p15: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383" name="Google Shape;383;p15: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384" name="Google Shape;384;p15: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385" name="Google Shape;385;p15: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7: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396" name="Google Shape;396;p17: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397" name="Google Shape;397;p17: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398" name="Google Shape;398;p17: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399" name="Google Shape;399;p17: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400" name="Google Shape;400;p17: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19: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411" name="Google Shape;411;p19: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412" name="Google Shape;412;p19: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413" name="Google Shape;413;p19: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414" name="Google Shape;414;p19: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415" name="Google Shape;415;p19: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20: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427" name="Google Shape;427;p20: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428" name="Google Shape;428;p20: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429" name="Google Shape;429;p20: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430" name="Google Shape;430;p20: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431" name="Google Shape;431;p20: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21: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443" name="Google Shape;443;p21: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444" name="Google Shape;444;p21: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445" name="Google Shape;445;p21: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446" name="Google Shape;446;p21: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447" name="Google Shape;447;p21: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22: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458" name="Google Shape;458;p22: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459" name="Google Shape;459;p22: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460" name="Google Shape;460;p22: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461" name="Google Shape;461;p22: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462" name="Google Shape;462;p22: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23: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528" name="Google Shape;528;p23: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529" name="Google Shape;529;p23: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530" name="Google Shape;530;p23: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531" name="Google Shape;531;p23: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532" name="Google Shape;532;p23: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25: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594" name="Google Shape;594;p25: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595" name="Google Shape;595;p25: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596" name="Google Shape;596;p25: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597" name="Google Shape;597;p25: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598" name="Google Shape;598;p25: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26: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609" name="Google Shape;609;p26: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610" name="Google Shape;610;p26: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611" name="Google Shape;611;p26: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612" name="Google Shape;612;p26: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613" name="Google Shape;613;p26: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hdr" idx="2"/>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10" name="Google Shape;110;p3: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11" name="Google Shape;111;p3: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12" name="Google Shape;112;p3: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3</a:t>
            </a:fld>
            <a:endParaRPr/>
          </a:p>
        </p:txBody>
      </p:sp>
      <p:sp>
        <p:nvSpPr>
          <p:cNvPr id="113" name="Google Shape;113;p3:notes"/>
          <p:cNvSpPr>
            <a:spLocks noGrp="1" noRot="1" noChangeAspect="1"/>
          </p:cNvSpPr>
          <p:nvPr>
            <p:ph type="sldImg" idx="3"/>
          </p:nvPr>
        </p:nvSpPr>
        <p:spPr>
          <a:xfrm>
            <a:off x="384175" y="701675"/>
            <a:ext cx="6165850" cy="346868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14" name="Google Shape;114;p3:notes"/>
          <p:cNvSpPr txBox="1">
            <a:spLocks noGrp="1"/>
          </p:cNvSpPr>
          <p:nvPr>
            <p:ph type="body" idx="1"/>
          </p:nvPr>
        </p:nvSpPr>
        <p:spPr>
          <a:xfrm>
            <a:off x="923925" y="4408488"/>
            <a:ext cx="5086350" cy="4270375"/>
          </a:xfrm>
          <a:prstGeom prst="rect">
            <a:avLst/>
          </a:prstGeom>
          <a:noFill/>
          <a:ln>
            <a:noFill/>
          </a:ln>
        </p:spPr>
        <p:txBody>
          <a:bodyPr spcFirstLastPara="1" wrap="square" lIns="93600" tIns="46075" rIns="93600" bIns="46075" anchor="ctr" anchorCtr="0">
            <a:noAutofit/>
          </a:bodyPr>
          <a:lstStyle/>
          <a:p>
            <a:pPr marL="0" lvl="0" indent="0" algn="l" rtl="0">
              <a:lnSpc>
                <a:spcPct val="100000"/>
              </a:lnSpc>
              <a:spcBef>
                <a:spcPts val="360"/>
              </a:spcBef>
              <a:spcAft>
                <a:spcPts val="0"/>
              </a:spcAft>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27: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623" name="Google Shape;623;p27: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624" name="Google Shape;624;p27: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625" name="Google Shape;625;p27: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626" name="Google Shape;626;p27: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627" name="Google Shape;627;p27: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28: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638" name="Google Shape;638;p28: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639" name="Google Shape;639;p28: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640" name="Google Shape;640;p28: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641" name="Google Shape;641;p28: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642" name="Google Shape;642;p28: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p29: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676" name="Google Shape;676;p29: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677" name="Google Shape;677;p29: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678" name="Google Shape;678;p29: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679" name="Google Shape;679;p29: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680" name="Google Shape;680;p29: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30: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692" name="Google Shape;692;p30: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693" name="Google Shape;693;p30: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694" name="Google Shape;694;p30: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695" name="Google Shape;695;p30: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696" name="Google Shape;696;p30: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31: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707" name="Google Shape;707;p31: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708" name="Google Shape;708;p31: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709" name="Google Shape;709;p31: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710" name="Google Shape;710;p31: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711" name="Google Shape;711;p31: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p32: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741" name="Google Shape;741;p32: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742" name="Google Shape;742;p32: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743" name="Google Shape;743;p32: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744" name="Google Shape;744;p32: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745" name="Google Shape;745;p32: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33: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775" name="Google Shape;775;p33: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776" name="Google Shape;776;p33: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777" name="Google Shape;777;p33: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778" name="Google Shape;778;p33: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779" name="Google Shape;779;p33: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p34: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790" name="Google Shape;790;p34: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791" name="Google Shape;791;p34: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792" name="Google Shape;792;p34: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793" name="Google Shape;793;p34: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794" name="Google Shape;794;p34: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p35: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826" name="Google Shape;826;p35: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827" name="Google Shape;827;p35: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828" name="Google Shape;828;p35: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829" name="Google Shape;829;p35: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830" name="Google Shape;830;p35: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p36: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847" name="Google Shape;847;p36: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848" name="Google Shape;848;p36: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849" name="Google Shape;849;p36: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850" name="Google Shape;850;p36: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851" name="Google Shape;851;p36: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txBox="1">
            <a:spLocks noGrp="1"/>
          </p:cNvSpPr>
          <p:nvPr>
            <p:ph type="hdr" idx="2"/>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25" name="Google Shape;125;p4: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26" name="Google Shape;126;p4: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27" name="Google Shape;127;p4: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4</a:t>
            </a:fld>
            <a:endParaRPr/>
          </a:p>
        </p:txBody>
      </p:sp>
      <p:sp>
        <p:nvSpPr>
          <p:cNvPr id="128" name="Google Shape;128;p4:notes"/>
          <p:cNvSpPr>
            <a:spLocks noGrp="1" noRot="1" noChangeAspect="1"/>
          </p:cNvSpPr>
          <p:nvPr>
            <p:ph type="sldImg" idx="3"/>
          </p:nvPr>
        </p:nvSpPr>
        <p:spPr>
          <a:xfrm>
            <a:off x="384175" y="701675"/>
            <a:ext cx="6165850" cy="346868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29" name="Google Shape;129;p4:notes"/>
          <p:cNvSpPr txBox="1">
            <a:spLocks noGrp="1"/>
          </p:cNvSpPr>
          <p:nvPr>
            <p:ph type="body" idx="1"/>
          </p:nvPr>
        </p:nvSpPr>
        <p:spPr>
          <a:xfrm>
            <a:off x="923925" y="4408488"/>
            <a:ext cx="5086350" cy="4270375"/>
          </a:xfrm>
          <a:prstGeom prst="rect">
            <a:avLst/>
          </a:prstGeom>
          <a:noFill/>
          <a:ln>
            <a:noFill/>
          </a:ln>
        </p:spPr>
        <p:txBody>
          <a:bodyPr spcFirstLastPara="1" wrap="square" lIns="93600" tIns="46075" rIns="93600" bIns="46075" anchor="ctr" anchorCtr="0">
            <a:noAutofit/>
          </a:bodyPr>
          <a:lstStyle/>
          <a:p>
            <a:pPr marL="0" lvl="0" indent="0" algn="l" rtl="0">
              <a:lnSpc>
                <a:spcPct val="100000"/>
              </a:lnSpc>
              <a:spcBef>
                <a:spcPts val="360"/>
              </a:spcBef>
              <a:spcAft>
                <a:spcPts val="0"/>
              </a:spcAft>
              <a:buSzPts val="14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p37: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861" name="Google Shape;861;p37: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862" name="Google Shape;862;p37: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863" name="Google Shape;863;p37: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864" name="Google Shape;864;p37: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865" name="Google Shape;865;p37: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p38: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878" name="Google Shape;878;p38: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879" name="Google Shape;879;p38: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880" name="Google Shape;880;p38: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881" name="Google Shape;881;p38: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882" name="Google Shape;882;p38: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17db8f38253_0_212: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895" name="Google Shape;895;g17db8f38253_0_212:notes"/>
          <p:cNvSpPr txBox="1">
            <a:spLocks noGrp="1"/>
          </p:cNvSpPr>
          <p:nvPr>
            <p:ph type="body" idx="1"/>
          </p:nvPr>
        </p:nvSpPr>
        <p:spPr>
          <a:xfrm>
            <a:off x="923925" y="4408488"/>
            <a:ext cx="5084700" cy="4175100"/>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896" name="Google Shape;896;g17db8f38253_0_212:notes"/>
          <p:cNvSpPr txBox="1">
            <a:spLocks noGrp="1"/>
          </p:cNvSpPr>
          <p:nvPr>
            <p:ph type="hdr" idx="3"/>
          </p:nvPr>
        </p:nvSpPr>
        <p:spPr>
          <a:xfrm>
            <a:off x="5640388" y="96838"/>
            <a:ext cx="639900" cy="21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897" name="Google Shape;897;g17db8f38253_0_212:notes"/>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898" name="Google Shape;898;g17db8f38253_0_212:notes"/>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899" name="Google Shape;899;g17db8f38253_0_212:notes"/>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g17dfb79343e_0_12: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910" name="Google Shape;910;g17dfb79343e_0_12:notes"/>
          <p:cNvSpPr txBox="1">
            <a:spLocks noGrp="1"/>
          </p:cNvSpPr>
          <p:nvPr>
            <p:ph type="body" idx="1"/>
          </p:nvPr>
        </p:nvSpPr>
        <p:spPr>
          <a:xfrm>
            <a:off x="923925" y="4408488"/>
            <a:ext cx="5084700" cy="4175100"/>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911" name="Google Shape;911;g17dfb79343e_0_12:notes"/>
          <p:cNvSpPr txBox="1">
            <a:spLocks noGrp="1"/>
          </p:cNvSpPr>
          <p:nvPr>
            <p:ph type="hdr" idx="3"/>
          </p:nvPr>
        </p:nvSpPr>
        <p:spPr>
          <a:xfrm>
            <a:off x="5640388" y="96838"/>
            <a:ext cx="639900" cy="21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912" name="Google Shape;912;g17dfb79343e_0_12:notes"/>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913" name="Google Shape;913;g17dfb79343e_0_12:notes"/>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914" name="Google Shape;914;g17dfb79343e_0_12:notes"/>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g17db8f38253_0_25: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923" name="Google Shape;923;g17db8f38253_0_25:notes"/>
          <p:cNvSpPr txBox="1">
            <a:spLocks noGrp="1"/>
          </p:cNvSpPr>
          <p:nvPr>
            <p:ph type="body" idx="1"/>
          </p:nvPr>
        </p:nvSpPr>
        <p:spPr>
          <a:xfrm>
            <a:off x="923925" y="4408488"/>
            <a:ext cx="5084700" cy="4175100"/>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924" name="Google Shape;924;g17db8f38253_0_25:notes"/>
          <p:cNvSpPr txBox="1">
            <a:spLocks noGrp="1"/>
          </p:cNvSpPr>
          <p:nvPr>
            <p:ph type="hdr" idx="3"/>
          </p:nvPr>
        </p:nvSpPr>
        <p:spPr>
          <a:xfrm>
            <a:off x="5640388" y="96838"/>
            <a:ext cx="639900" cy="21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925" name="Google Shape;925;g17db8f38253_0_25:notes"/>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926" name="Google Shape;926;g17db8f38253_0_25:notes"/>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927" name="Google Shape;927;g17db8f38253_0_25:notes"/>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p40: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935" name="Google Shape;935;p40: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936" name="Google Shape;936;p40: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937" name="Google Shape;937;p40: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938" name="Google Shape;938;p40: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939" name="Google Shape;939;p40: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p41: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953" name="Google Shape;953;p41: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954" name="Google Shape;954;p41: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955" name="Google Shape;955;p41: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956" name="Google Shape;956;p41: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957" name="Google Shape;957;p41: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17db8f38253_0_63: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967" name="Google Shape;967;g17db8f38253_0_63:notes"/>
          <p:cNvSpPr txBox="1">
            <a:spLocks noGrp="1"/>
          </p:cNvSpPr>
          <p:nvPr>
            <p:ph type="body" idx="1"/>
          </p:nvPr>
        </p:nvSpPr>
        <p:spPr>
          <a:xfrm>
            <a:off x="923925" y="4408488"/>
            <a:ext cx="5084700" cy="4175100"/>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968" name="Google Shape;968;g17db8f38253_0_63:notes"/>
          <p:cNvSpPr txBox="1">
            <a:spLocks noGrp="1"/>
          </p:cNvSpPr>
          <p:nvPr>
            <p:ph type="hdr" idx="3"/>
          </p:nvPr>
        </p:nvSpPr>
        <p:spPr>
          <a:xfrm>
            <a:off x="5640388" y="96838"/>
            <a:ext cx="639900" cy="21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969" name="Google Shape;969;g17db8f38253_0_63:notes"/>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970" name="Google Shape;970;g17db8f38253_0_63:notes"/>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971" name="Google Shape;971;g17db8f38253_0_63:notes"/>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p42: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981" name="Google Shape;981;p42: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982" name="Google Shape;982;p42: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983" name="Google Shape;983;p42: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984" name="Google Shape;984;p42: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985" name="Google Shape;985;p42: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
        <p:cNvGrpSpPr/>
        <p:nvPr/>
      </p:nvGrpSpPr>
      <p:grpSpPr>
        <a:xfrm>
          <a:off x="0" y="0"/>
          <a:ext cx="0" cy="0"/>
          <a:chOff x="0" y="0"/>
          <a:chExt cx="0" cy="0"/>
        </a:xfrm>
      </p:grpSpPr>
      <p:sp>
        <p:nvSpPr>
          <p:cNvPr id="993" name="Google Shape;993;p43: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994" name="Google Shape;994;p43: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995" name="Google Shape;995;p43: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996" name="Google Shape;996;p43: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997" name="Google Shape;997;p43: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998" name="Google Shape;998;p43: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39" name="Google Shape;139;p5: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140" name="Google Shape;140;p5: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41" name="Google Shape;141;p5: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42" name="Google Shape;142;p5: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43" name="Google Shape;143;p5: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
        <p:cNvGrpSpPr/>
        <p:nvPr/>
      </p:nvGrpSpPr>
      <p:grpSpPr>
        <a:xfrm>
          <a:off x="0" y="0"/>
          <a:ext cx="0" cy="0"/>
          <a:chOff x="0" y="0"/>
          <a:chExt cx="0" cy="0"/>
        </a:xfrm>
      </p:grpSpPr>
      <p:sp>
        <p:nvSpPr>
          <p:cNvPr id="1008" name="Google Shape;1008;g17db8f38253_0_226: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009" name="Google Shape;1009;g17db8f38253_0_226:notes"/>
          <p:cNvSpPr txBox="1">
            <a:spLocks noGrp="1"/>
          </p:cNvSpPr>
          <p:nvPr>
            <p:ph type="body" idx="1"/>
          </p:nvPr>
        </p:nvSpPr>
        <p:spPr>
          <a:xfrm>
            <a:off x="923925" y="4408488"/>
            <a:ext cx="5084700" cy="4175100"/>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1010" name="Google Shape;1010;g17db8f38253_0_226:notes"/>
          <p:cNvSpPr txBox="1">
            <a:spLocks noGrp="1"/>
          </p:cNvSpPr>
          <p:nvPr>
            <p:ph type="hdr" idx="3"/>
          </p:nvPr>
        </p:nvSpPr>
        <p:spPr>
          <a:xfrm>
            <a:off x="5640388" y="96838"/>
            <a:ext cx="639900" cy="21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011" name="Google Shape;1011;g17db8f38253_0_226:notes"/>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012" name="Google Shape;1012;g17db8f38253_0_226:notes"/>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013" name="Google Shape;1013;g17db8f38253_0_226:notes"/>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p44: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041" name="Google Shape;1041;p44: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1042" name="Google Shape;1042;p44: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043" name="Google Shape;1043;p44: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044" name="Google Shape;1044;p44: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045" name="Google Shape;1045;p44: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p45: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056" name="Google Shape;1056;p45: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1057" name="Google Shape;1057;p45: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058" name="Google Shape;1058;p45: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059" name="Google Shape;1059;p45: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060" name="Google Shape;1060;p45: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9"/>
        <p:cNvGrpSpPr/>
        <p:nvPr/>
      </p:nvGrpSpPr>
      <p:grpSpPr>
        <a:xfrm>
          <a:off x="0" y="0"/>
          <a:ext cx="0" cy="0"/>
          <a:chOff x="0" y="0"/>
          <a:chExt cx="0" cy="0"/>
        </a:xfrm>
      </p:grpSpPr>
      <p:sp>
        <p:nvSpPr>
          <p:cNvPr id="1070" name="Google Shape;1070;p46: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071" name="Google Shape;1071;p46: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1072" name="Google Shape;1072;p46: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073" name="Google Shape;1073;p46: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074" name="Google Shape;1074;p46: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075" name="Google Shape;1075;p46: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g17dfb79343e_0_24: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084" name="Google Shape;1084;g17dfb79343e_0_24:notes"/>
          <p:cNvSpPr txBox="1">
            <a:spLocks noGrp="1"/>
          </p:cNvSpPr>
          <p:nvPr>
            <p:ph type="body" idx="1"/>
          </p:nvPr>
        </p:nvSpPr>
        <p:spPr>
          <a:xfrm>
            <a:off x="923925" y="4408488"/>
            <a:ext cx="5084700" cy="4175100"/>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1085" name="Google Shape;1085;g17dfb79343e_0_24:notes"/>
          <p:cNvSpPr txBox="1">
            <a:spLocks noGrp="1"/>
          </p:cNvSpPr>
          <p:nvPr>
            <p:ph type="hdr" idx="3"/>
          </p:nvPr>
        </p:nvSpPr>
        <p:spPr>
          <a:xfrm>
            <a:off x="5640388" y="96838"/>
            <a:ext cx="639900" cy="21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086" name="Google Shape;1086;g17dfb79343e_0_24:notes"/>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087" name="Google Shape;1087;g17dfb79343e_0_24:notes"/>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088" name="Google Shape;1088;g17dfb79343e_0_24:notes"/>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Google Shape;1096;p66: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097" name="Google Shape;1097;p66: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1098" name="Google Shape;1098;p66: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099" name="Google Shape;1099;p66: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100" name="Google Shape;1100;p66: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101" name="Google Shape;1101;p66: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7"/>
        <p:cNvGrpSpPr/>
        <p:nvPr/>
      </p:nvGrpSpPr>
      <p:grpSpPr>
        <a:xfrm>
          <a:off x="0" y="0"/>
          <a:ext cx="0" cy="0"/>
          <a:chOff x="0" y="0"/>
          <a:chExt cx="0" cy="0"/>
        </a:xfrm>
      </p:grpSpPr>
      <p:sp>
        <p:nvSpPr>
          <p:cNvPr id="1108" name="Google Shape;1108;p68: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109" name="Google Shape;1109;p68: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1110" name="Google Shape;1110;p68: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111" name="Google Shape;1111;p68: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112" name="Google Shape;1112;p68: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113" name="Google Shape;1113;p68: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1"/>
        <p:cNvGrpSpPr/>
        <p:nvPr/>
      </p:nvGrpSpPr>
      <p:grpSpPr>
        <a:xfrm>
          <a:off x="0" y="0"/>
          <a:ext cx="0" cy="0"/>
          <a:chOff x="0" y="0"/>
          <a:chExt cx="0" cy="0"/>
        </a:xfrm>
      </p:grpSpPr>
      <p:sp>
        <p:nvSpPr>
          <p:cNvPr id="1122" name="Google Shape;1122;p69: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123" name="Google Shape;1123;p69: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1124" name="Google Shape;1124;p69: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125" name="Google Shape;1125;p69: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126" name="Google Shape;1126;p69: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127" name="Google Shape;1127;p69: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4"/>
        <p:cNvGrpSpPr/>
        <p:nvPr/>
      </p:nvGrpSpPr>
      <p:grpSpPr>
        <a:xfrm>
          <a:off x="0" y="0"/>
          <a:ext cx="0" cy="0"/>
          <a:chOff x="0" y="0"/>
          <a:chExt cx="0" cy="0"/>
        </a:xfrm>
      </p:grpSpPr>
      <p:sp>
        <p:nvSpPr>
          <p:cNvPr id="1135" name="Google Shape;1135;p70: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136" name="Google Shape;1136;p70: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1137" name="Google Shape;1137;p70: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138" name="Google Shape;1138;p70: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139" name="Google Shape;1139;p70: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140" name="Google Shape;1140;p70: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8"/>
        <p:cNvGrpSpPr/>
        <p:nvPr/>
      </p:nvGrpSpPr>
      <p:grpSpPr>
        <a:xfrm>
          <a:off x="0" y="0"/>
          <a:ext cx="0" cy="0"/>
          <a:chOff x="0" y="0"/>
          <a:chExt cx="0" cy="0"/>
        </a:xfrm>
      </p:grpSpPr>
      <p:sp>
        <p:nvSpPr>
          <p:cNvPr id="1149" name="Google Shape;1149;g17db8f38253_1_21: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150" name="Google Shape;1150;g17db8f38253_1_21:notes"/>
          <p:cNvSpPr txBox="1">
            <a:spLocks noGrp="1"/>
          </p:cNvSpPr>
          <p:nvPr>
            <p:ph type="body" idx="1"/>
          </p:nvPr>
        </p:nvSpPr>
        <p:spPr>
          <a:xfrm>
            <a:off x="923925" y="4408488"/>
            <a:ext cx="5084700" cy="4175100"/>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1151" name="Google Shape;1151;g17db8f38253_1_21:notes"/>
          <p:cNvSpPr txBox="1">
            <a:spLocks noGrp="1"/>
          </p:cNvSpPr>
          <p:nvPr>
            <p:ph type="hdr" idx="3"/>
          </p:nvPr>
        </p:nvSpPr>
        <p:spPr>
          <a:xfrm>
            <a:off x="5640388" y="96838"/>
            <a:ext cx="639900" cy="21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152" name="Google Shape;1152;g17db8f38253_1_21:notes"/>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153" name="Google Shape;1153;g17db8f38253_1_21:notes"/>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154" name="Google Shape;1154;g17db8f38253_1_21:notes"/>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739432edd9_0_0: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55" name="Google Shape;155;g1739432edd9_0_0:notes"/>
          <p:cNvSpPr txBox="1">
            <a:spLocks noGrp="1"/>
          </p:cNvSpPr>
          <p:nvPr>
            <p:ph type="body" idx="1"/>
          </p:nvPr>
        </p:nvSpPr>
        <p:spPr>
          <a:xfrm>
            <a:off x="923925" y="4408488"/>
            <a:ext cx="5084700" cy="4175100"/>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156" name="Google Shape;156;g1739432edd9_0_0:notes"/>
          <p:cNvSpPr txBox="1">
            <a:spLocks noGrp="1"/>
          </p:cNvSpPr>
          <p:nvPr>
            <p:ph type="hdr" idx="3"/>
          </p:nvPr>
        </p:nvSpPr>
        <p:spPr>
          <a:xfrm>
            <a:off x="5640388" y="96838"/>
            <a:ext cx="639900" cy="21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57" name="Google Shape;157;g1739432edd9_0_0:notes"/>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58" name="Google Shape;158;g1739432edd9_0_0:notes"/>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59" name="Google Shape;159;g1739432edd9_0_0:notes"/>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1"/>
        <p:cNvGrpSpPr/>
        <p:nvPr/>
      </p:nvGrpSpPr>
      <p:grpSpPr>
        <a:xfrm>
          <a:off x="0" y="0"/>
          <a:ext cx="0" cy="0"/>
          <a:chOff x="0" y="0"/>
          <a:chExt cx="0" cy="0"/>
        </a:xfrm>
      </p:grpSpPr>
      <p:sp>
        <p:nvSpPr>
          <p:cNvPr id="1162" name="Google Shape;1162;p71: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163" name="Google Shape;1163;p71: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1164" name="Google Shape;1164;p71: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165" name="Google Shape;1165;p71: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166" name="Google Shape;1166;p71: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167" name="Google Shape;1167;p71: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4"/>
        <p:cNvGrpSpPr/>
        <p:nvPr/>
      </p:nvGrpSpPr>
      <p:grpSpPr>
        <a:xfrm>
          <a:off x="0" y="0"/>
          <a:ext cx="0" cy="0"/>
          <a:chOff x="0" y="0"/>
          <a:chExt cx="0" cy="0"/>
        </a:xfrm>
      </p:grpSpPr>
      <p:sp>
        <p:nvSpPr>
          <p:cNvPr id="1175" name="Google Shape;1175;g17db8f38253_1_57: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176" name="Google Shape;1176;g17db8f38253_1_57:notes"/>
          <p:cNvSpPr txBox="1">
            <a:spLocks noGrp="1"/>
          </p:cNvSpPr>
          <p:nvPr>
            <p:ph type="body" idx="1"/>
          </p:nvPr>
        </p:nvSpPr>
        <p:spPr>
          <a:xfrm>
            <a:off x="923925" y="4408488"/>
            <a:ext cx="5084700" cy="4175100"/>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1177" name="Google Shape;1177;g17db8f38253_1_57:notes"/>
          <p:cNvSpPr txBox="1">
            <a:spLocks noGrp="1"/>
          </p:cNvSpPr>
          <p:nvPr>
            <p:ph type="hdr" idx="3"/>
          </p:nvPr>
        </p:nvSpPr>
        <p:spPr>
          <a:xfrm>
            <a:off x="5640388" y="96838"/>
            <a:ext cx="639900" cy="21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178" name="Google Shape;1178;g17db8f38253_1_57:notes"/>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179" name="Google Shape;1179;g17db8f38253_1_57:notes"/>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180" name="Google Shape;1180;g17db8f38253_1_57:notes"/>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7"/>
        <p:cNvGrpSpPr/>
        <p:nvPr/>
      </p:nvGrpSpPr>
      <p:grpSpPr>
        <a:xfrm>
          <a:off x="0" y="0"/>
          <a:ext cx="0" cy="0"/>
          <a:chOff x="0" y="0"/>
          <a:chExt cx="0" cy="0"/>
        </a:xfrm>
      </p:grpSpPr>
      <p:sp>
        <p:nvSpPr>
          <p:cNvPr id="1188" name="Google Shape;1188;p74: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189" name="Google Shape;1189;p74: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0"/>
              </a:spcBef>
              <a:spcAft>
                <a:spcPts val="0"/>
              </a:spcAft>
              <a:buSzPts val="1400"/>
              <a:buNone/>
            </a:pPr>
            <a:endParaRPr/>
          </a:p>
        </p:txBody>
      </p:sp>
      <p:sp>
        <p:nvSpPr>
          <p:cNvPr id="1190" name="Google Shape;1190;p74: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191" name="Google Shape;1191;p74: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192" name="Google Shape;1192;p74: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193" name="Google Shape;1193;p74: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0"/>
        <p:cNvGrpSpPr/>
        <p:nvPr/>
      </p:nvGrpSpPr>
      <p:grpSpPr>
        <a:xfrm>
          <a:off x="0" y="0"/>
          <a:ext cx="0" cy="0"/>
          <a:chOff x="0" y="0"/>
          <a:chExt cx="0" cy="0"/>
        </a:xfrm>
      </p:grpSpPr>
      <p:sp>
        <p:nvSpPr>
          <p:cNvPr id="1201" name="Google Shape;1201;p75: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202" name="Google Shape;1202;p75: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1203" name="Google Shape;1203;p75: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204" name="Google Shape;1204;p75: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205" name="Google Shape;1205;p75: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206" name="Google Shape;1206;p75: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3"/>
        <p:cNvGrpSpPr/>
        <p:nvPr/>
      </p:nvGrpSpPr>
      <p:grpSpPr>
        <a:xfrm>
          <a:off x="0" y="0"/>
          <a:ext cx="0" cy="0"/>
          <a:chOff x="0" y="0"/>
          <a:chExt cx="0" cy="0"/>
        </a:xfrm>
      </p:grpSpPr>
      <p:sp>
        <p:nvSpPr>
          <p:cNvPr id="1214" name="Google Shape;1214;g17c7a9c6b82_1_0: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215" name="Google Shape;1215;g17c7a9c6b82_1_0:notes"/>
          <p:cNvSpPr txBox="1">
            <a:spLocks noGrp="1"/>
          </p:cNvSpPr>
          <p:nvPr>
            <p:ph type="body" idx="1"/>
          </p:nvPr>
        </p:nvSpPr>
        <p:spPr>
          <a:xfrm>
            <a:off x="923925" y="4408488"/>
            <a:ext cx="5084700" cy="4175100"/>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1216" name="Google Shape;1216;g17c7a9c6b82_1_0:notes"/>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r>
              <a:rPr lang="en-US"/>
              <a:t>Page </a:t>
            </a: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2"/>
        <p:cNvGrpSpPr/>
        <p:nvPr/>
      </p:nvGrpSpPr>
      <p:grpSpPr>
        <a:xfrm>
          <a:off x="0" y="0"/>
          <a:ext cx="0" cy="0"/>
          <a:chOff x="0" y="0"/>
          <a:chExt cx="0" cy="0"/>
        </a:xfrm>
      </p:grpSpPr>
      <p:sp>
        <p:nvSpPr>
          <p:cNvPr id="1223" name="Google Shape;1223;p76: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224" name="Google Shape;1224;p76: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1225" name="Google Shape;1225;p76: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226" name="Google Shape;1226;p76: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227" name="Google Shape;1227;p76: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228" name="Google Shape;1228;p76: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
        <p:cNvGrpSpPr/>
        <p:nvPr/>
      </p:nvGrpSpPr>
      <p:grpSpPr>
        <a:xfrm>
          <a:off x="0" y="0"/>
          <a:ext cx="0" cy="0"/>
          <a:chOff x="0" y="0"/>
          <a:chExt cx="0" cy="0"/>
        </a:xfrm>
      </p:grpSpPr>
      <p:sp>
        <p:nvSpPr>
          <p:cNvPr id="1236" name="Google Shape;1236;p77:notes"/>
          <p:cNvSpPr txBox="1">
            <a:spLocks noGrp="1"/>
          </p:cNvSpPr>
          <p:nvPr>
            <p:ph type="hdr" idx="2"/>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237" name="Google Shape;1237;p77: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238" name="Google Shape;1238;p77: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239" name="Google Shape;1239;p77: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66</a:t>
            </a:fld>
            <a:endParaRPr/>
          </a:p>
        </p:txBody>
      </p:sp>
      <p:sp>
        <p:nvSpPr>
          <p:cNvPr id="1240" name="Google Shape;1240;p77:notes"/>
          <p:cNvSpPr>
            <a:spLocks noGrp="1" noRot="1" noChangeAspect="1"/>
          </p:cNvSpPr>
          <p:nvPr>
            <p:ph type="sldImg" idx="3"/>
          </p:nvPr>
        </p:nvSpPr>
        <p:spPr>
          <a:xfrm>
            <a:off x="384175" y="701675"/>
            <a:ext cx="6165850" cy="346868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241" name="Google Shape;1241;p77:notes"/>
          <p:cNvSpPr txBox="1">
            <a:spLocks noGrp="1"/>
          </p:cNvSpPr>
          <p:nvPr>
            <p:ph type="body" idx="1"/>
          </p:nvPr>
        </p:nvSpPr>
        <p:spPr>
          <a:xfrm>
            <a:off x="923925" y="4408488"/>
            <a:ext cx="5086350" cy="4270375"/>
          </a:xfrm>
          <a:prstGeom prst="rect">
            <a:avLst/>
          </a:prstGeom>
          <a:noFill/>
          <a:ln>
            <a:noFill/>
          </a:ln>
        </p:spPr>
        <p:txBody>
          <a:bodyPr spcFirstLastPara="1" wrap="square" lIns="93600" tIns="46075" rIns="93600" bIns="46075" anchor="ctr" anchorCtr="0">
            <a:noAutofit/>
          </a:bodyPr>
          <a:lstStyle/>
          <a:p>
            <a:pPr marL="0" lvl="0" indent="0" algn="l" rtl="0">
              <a:lnSpc>
                <a:spcPct val="100000"/>
              </a:lnSpc>
              <a:spcBef>
                <a:spcPts val="360"/>
              </a:spcBef>
              <a:spcAft>
                <a:spcPts val="0"/>
              </a:spcAft>
              <a:buSzPts val="1400"/>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8"/>
        <p:cNvGrpSpPr/>
        <p:nvPr/>
      </p:nvGrpSpPr>
      <p:grpSpPr>
        <a:xfrm>
          <a:off x="0" y="0"/>
          <a:ext cx="0" cy="0"/>
          <a:chOff x="0" y="0"/>
          <a:chExt cx="0" cy="0"/>
        </a:xfrm>
      </p:grpSpPr>
      <p:sp>
        <p:nvSpPr>
          <p:cNvPr id="1249" name="Google Shape;1249;g17db8f38253_1_42:notes"/>
          <p:cNvSpPr txBox="1">
            <a:spLocks noGrp="1"/>
          </p:cNvSpPr>
          <p:nvPr>
            <p:ph type="hdr" idx="2"/>
          </p:nvPr>
        </p:nvSpPr>
        <p:spPr>
          <a:xfrm>
            <a:off x="5640388" y="96838"/>
            <a:ext cx="639900" cy="21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250" name="Google Shape;1250;g17db8f38253_1_42:notes"/>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251" name="Google Shape;1251;g17db8f38253_1_42:notes"/>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252" name="Google Shape;1252;g17db8f38253_1_42:notes"/>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67</a:t>
            </a:fld>
            <a:endParaRPr/>
          </a:p>
        </p:txBody>
      </p:sp>
      <p:sp>
        <p:nvSpPr>
          <p:cNvPr id="1253" name="Google Shape;1253;g17db8f38253_1_42:notes"/>
          <p:cNvSpPr>
            <a:spLocks noGrp="1" noRot="1" noChangeAspect="1"/>
          </p:cNvSpPr>
          <p:nvPr>
            <p:ph type="sldImg" idx="3"/>
          </p:nvPr>
        </p:nvSpPr>
        <p:spPr>
          <a:xfrm>
            <a:off x="384175" y="701675"/>
            <a:ext cx="6165850" cy="346868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254" name="Google Shape;1254;g17db8f38253_1_42:notes"/>
          <p:cNvSpPr txBox="1">
            <a:spLocks noGrp="1"/>
          </p:cNvSpPr>
          <p:nvPr>
            <p:ph type="body" idx="1"/>
          </p:nvPr>
        </p:nvSpPr>
        <p:spPr>
          <a:xfrm>
            <a:off x="923925" y="4408488"/>
            <a:ext cx="5086500" cy="4270500"/>
          </a:xfrm>
          <a:prstGeom prst="rect">
            <a:avLst/>
          </a:prstGeom>
          <a:noFill/>
          <a:ln>
            <a:noFill/>
          </a:ln>
        </p:spPr>
        <p:txBody>
          <a:bodyPr spcFirstLastPara="1" wrap="square" lIns="93600" tIns="46075" rIns="93600" bIns="46075" anchor="ctr" anchorCtr="0">
            <a:noAutofit/>
          </a:bodyPr>
          <a:lstStyle/>
          <a:p>
            <a:pPr marL="0" lvl="0" indent="0" algn="l" rtl="0">
              <a:lnSpc>
                <a:spcPct val="100000"/>
              </a:lnSpc>
              <a:spcBef>
                <a:spcPts val="360"/>
              </a:spcBef>
              <a:spcAft>
                <a:spcPts val="0"/>
              </a:spcAft>
              <a:buSzPts val="1400"/>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1"/>
        <p:cNvGrpSpPr/>
        <p:nvPr/>
      </p:nvGrpSpPr>
      <p:grpSpPr>
        <a:xfrm>
          <a:off x="0" y="0"/>
          <a:ext cx="0" cy="0"/>
          <a:chOff x="0" y="0"/>
          <a:chExt cx="0" cy="0"/>
        </a:xfrm>
      </p:grpSpPr>
      <p:sp>
        <p:nvSpPr>
          <p:cNvPr id="1262" name="Google Shape;1262;g17c4094275e_0_87: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263" name="Google Shape;1263;g17c4094275e_0_87:notes"/>
          <p:cNvSpPr txBox="1">
            <a:spLocks noGrp="1"/>
          </p:cNvSpPr>
          <p:nvPr>
            <p:ph type="body" idx="1"/>
          </p:nvPr>
        </p:nvSpPr>
        <p:spPr>
          <a:xfrm>
            <a:off x="923925" y="4408488"/>
            <a:ext cx="5084700" cy="4175100"/>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1264" name="Google Shape;1264;g17c4094275e_0_87:notes"/>
          <p:cNvSpPr txBox="1">
            <a:spLocks noGrp="1"/>
          </p:cNvSpPr>
          <p:nvPr>
            <p:ph type="hdr" idx="3"/>
          </p:nvPr>
        </p:nvSpPr>
        <p:spPr>
          <a:xfrm>
            <a:off x="5640388" y="96838"/>
            <a:ext cx="639900" cy="21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265" name="Google Shape;1265;g17c4094275e_0_87:notes"/>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266" name="Google Shape;1266;g17c4094275e_0_87:notes"/>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267" name="Google Shape;1267;g17c4094275e_0_87:notes"/>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3"/>
        <p:cNvGrpSpPr/>
        <p:nvPr/>
      </p:nvGrpSpPr>
      <p:grpSpPr>
        <a:xfrm>
          <a:off x="0" y="0"/>
          <a:ext cx="0" cy="0"/>
          <a:chOff x="0" y="0"/>
          <a:chExt cx="0" cy="0"/>
        </a:xfrm>
      </p:grpSpPr>
      <p:sp>
        <p:nvSpPr>
          <p:cNvPr id="1274" name="Google Shape;1274;g17c4094275e_0_98: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275" name="Google Shape;1275;g17c4094275e_0_98:notes"/>
          <p:cNvSpPr txBox="1">
            <a:spLocks noGrp="1"/>
          </p:cNvSpPr>
          <p:nvPr>
            <p:ph type="body" idx="1"/>
          </p:nvPr>
        </p:nvSpPr>
        <p:spPr>
          <a:xfrm>
            <a:off x="923925" y="4408488"/>
            <a:ext cx="5084700" cy="4175100"/>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1276" name="Google Shape;1276;g17c4094275e_0_98:notes"/>
          <p:cNvSpPr txBox="1">
            <a:spLocks noGrp="1"/>
          </p:cNvSpPr>
          <p:nvPr>
            <p:ph type="hdr" idx="3"/>
          </p:nvPr>
        </p:nvSpPr>
        <p:spPr>
          <a:xfrm>
            <a:off x="5640388" y="96838"/>
            <a:ext cx="639900" cy="21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277" name="Google Shape;1277;g17c4094275e_0_98:notes"/>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278" name="Google Shape;1278;g17c4094275e_0_98:notes"/>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279" name="Google Shape;1279;g17c4094275e_0_98:notes"/>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2b7e1dacfe_0_0: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68" name="Google Shape;168;g12b7e1dacfe_0_0:notes"/>
          <p:cNvSpPr txBox="1">
            <a:spLocks noGrp="1"/>
          </p:cNvSpPr>
          <p:nvPr>
            <p:ph type="body" idx="1"/>
          </p:nvPr>
        </p:nvSpPr>
        <p:spPr>
          <a:xfrm>
            <a:off x="923925" y="4408488"/>
            <a:ext cx="5084700" cy="4175100"/>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169" name="Google Shape;169;g12b7e1dacfe_0_0:notes"/>
          <p:cNvSpPr txBox="1">
            <a:spLocks noGrp="1"/>
          </p:cNvSpPr>
          <p:nvPr>
            <p:ph type="hdr" idx="3"/>
          </p:nvPr>
        </p:nvSpPr>
        <p:spPr>
          <a:xfrm>
            <a:off x="5640388" y="96838"/>
            <a:ext cx="639900" cy="21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70" name="Google Shape;170;g12b7e1dacfe_0_0:notes"/>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71" name="Google Shape;171;g12b7e1dacfe_0_0:notes"/>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72" name="Google Shape;172;g12b7e1dacfe_0_0:notes"/>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7"/>
        <p:cNvGrpSpPr/>
        <p:nvPr/>
      </p:nvGrpSpPr>
      <p:grpSpPr>
        <a:xfrm>
          <a:off x="0" y="0"/>
          <a:ext cx="0" cy="0"/>
          <a:chOff x="0" y="0"/>
          <a:chExt cx="0" cy="0"/>
        </a:xfrm>
      </p:grpSpPr>
      <p:sp>
        <p:nvSpPr>
          <p:cNvPr id="1288" name="Google Shape;1288;g17c4094275e_0_7: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289" name="Google Shape;1289;g17c4094275e_0_7:notes"/>
          <p:cNvSpPr txBox="1">
            <a:spLocks noGrp="1"/>
          </p:cNvSpPr>
          <p:nvPr>
            <p:ph type="body" idx="1"/>
          </p:nvPr>
        </p:nvSpPr>
        <p:spPr>
          <a:xfrm>
            <a:off x="923925" y="4408488"/>
            <a:ext cx="5084700" cy="4175100"/>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1290" name="Google Shape;1290;g17c4094275e_0_7:notes"/>
          <p:cNvSpPr txBox="1">
            <a:spLocks noGrp="1"/>
          </p:cNvSpPr>
          <p:nvPr>
            <p:ph type="hdr" idx="3"/>
          </p:nvPr>
        </p:nvSpPr>
        <p:spPr>
          <a:xfrm>
            <a:off x="5640388" y="96838"/>
            <a:ext cx="639900" cy="21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291" name="Google Shape;1291;g17c4094275e_0_7:notes"/>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292" name="Google Shape;1292;g17c4094275e_0_7:notes"/>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293" name="Google Shape;1293;g17c4094275e_0_7:notes"/>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1"/>
        <p:cNvGrpSpPr/>
        <p:nvPr/>
      </p:nvGrpSpPr>
      <p:grpSpPr>
        <a:xfrm>
          <a:off x="0" y="0"/>
          <a:ext cx="0" cy="0"/>
          <a:chOff x="0" y="0"/>
          <a:chExt cx="0" cy="0"/>
        </a:xfrm>
      </p:grpSpPr>
      <p:sp>
        <p:nvSpPr>
          <p:cNvPr id="1302" name="Google Shape;1302;g17c4094275e_0_20: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303" name="Google Shape;1303;g17c4094275e_0_20:notes"/>
          <p:cNvSpPr txBox="1">
            <a:spLocks noGrp="1"/>
          </p:cNvSpPr>
          <p:nvPr>
            <p:ph type="body" idx="1"/>
          </p:nvPr>
        </p:nvSpPr>
        <p:spPr>
          <a:xfrm>
            <a:off x="923925" y="4408488"/>
            <a:ext cx="5084700" cy="4175100"/>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1304" name="Google Shape;1304;g17c4094275e_0_20:notes"/>
          <p:cNvSpPr txBox="1">
            <a:spLocks noGrp="1"/>
          </p:cNvSpPr>
          <p:nvPr>
            <p:ph type="hdr" idx="3"/>
          </p:nvPr>
        </p:nvSpPr>
        <p:spPr>
          <a:xfrm>
            <a:off x="5640388" y="96838"/>
            <a:ext cx="639900" cy="21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305" name="Google Shape;1305;g17c4094275e_0_20:notes"/>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306" name="Google Shape;1306;g17c4094275e_0_20:notes"/>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307" name="Google Shape;1307;g17c4094275e_0_20:notes"/>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5"/>
        <p:cNvGrpSpPr/>
        <p:nvPr/>
      </p:nvGrpSpPr>
      <p:grpSpPr>
        <a:xfrm>
          <a:off x="0" y="0"/>
          <a:ext cx="0" cy="0"/>
          <a:chOff x="0" y="0"/>
          <a:chExt cx="0" cy="0"/>
        </a:xfrm>
      </p:grpSpPr>
      <p:sp>
        <p:nvSpPr>
          <p:cNvPr id="1316" name="Google Shape;1316;g17c4094275e_0_33: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317" name="Google Shape;1317;g17c4094275e_0_33:notes"/>
          <p:cNvSpPr txBox="1">
            <a:spLocks noGrp="1"/>
          </p:cNvSpPr>
          <p:nvPr>
            <p:ph type="body" idx="1"/>
          </p:nvPr>
        </p:nvSpPr>
        <p:spPr>
          <a:xfrm>
            <a:off x="923925" y="4408488"/>
            <a:ext cx="5084700" cy="4175100"/>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1318" name="Google Shape;1318;g17c4094275e_0_33:notes"/>
          <p:cNvSpPr txBox="1">
            <a:spLocks noGrp="1"/>
          </p:cNvSpPr>
          <p:nvPr>
            <p:ph type="hdr" idx="3"/>
          </p:nvPr>
        </p:nvSpPr>
        <p:spPr>
          <a:xfrm>
            <a:off x="5640388" y="96838"/>
            <a:ext cx="639900" cy="21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319" name="Google Shape;1319;g17c4094275e_0_33:notes"/>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320" name="Google Shape;1320;g17c4094275e_0_33:notes"/>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321" name="Google Shape;1321;g17c4094275e_0_33:notes"/>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2"/>
        <p:cNvGrpSpPr/>
        <p:nvPr/>
      </p:nvGrpSpPr>
      <p:grpSpPr>
        <a:xfrm>
          <a:off x="0" y="0"/>
          <a:ext cx="0" cy="0"/>
          <a:chOff x="0" y="0"/>
          <a:chExt cx="0" cy="0"/>
        </a:xfrm>
      </p:grpSpPr>
      <p:sp>
        <p:nvSpPr>
          <p:cNvPr id="1333" name="Google Shape;1333;g17c4094275e_0_49: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334" name="Google Shape;1334;g17c4094275e_0_49:notes"/>
          <p:cNvSpPr txBox="1">
            <a:spLocks noGrp="1"/>
          </p:cNvSpPr>
          <p:nvPr>
            <p:ph type="body" idx="1"/>
          </p:nvPr>
        </p:nvSpPr>
        <p:spPr>
          <a:xfrm>
            <a:off x="923925" y="4408488"/>
            <a:ext cx="5084700" cy="4175100"/>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1335" name="Google Shape;1335;g17c4094275e_0_49:notes"/>
          <p:cNvSpPr txBox="1">
            <a:spLocks noGrp="1"/>
          </p:cNvSpPr>
          <p:nvPr>
            <p:ph type="hdr" idx="3"/>
          </p:nvPr>
        </p:nvSpPr>
        <p:spPr>
          <a:xfrm>
            <a:off x="5640388" y="96838"/>
            <a:ext cx="639900" cy="21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336" name="Google Shape;1336;g17c4094275e_0_49:notes"/>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337" name="Google Shape;1337;g17c4094275e_0_49:notes"/>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338" name="Google Shape;1338;g17c4094275e_0_49:notes"/>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7"/>
        <p:cNvGrpSpPr/>
        <p:nvPr/>
      </p:nvGrpSpPr>
      <p:grpSpPr>
        <a:xfrm>
          <a:off x="0" y="0"/>
          <a:ext cx="0" cy="0"/>
          <a:chOff x="0" y="0"/>
          <a:chExt cx="0" cy="0"/>
        </a:xfrm>
      </p:grpSpPr>
      <p:sp>
        <p:nvSpPr>
          <p:cNvPr id="1348" name="Google Shape;1348;g17c4094275e_0_63: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349" name="Google Shape;1349;g17c4094275e_0_63:notes"/>
          <p:cNvSpPr txBox="1">
            <a:spLocks noGrp="1"/>
          </p:cNvSpPr>
          <p:nvPr>
            <p:ph type="body" idx="1"/>
          </p:nvPr>
        </p:nvSpPr>
        <p:spPr>
          <a:xfrm>
            <a:off x="923925" y="4408488"/>
            <a:ext cx="5084700" cy="4175100"/>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1350" name="Google Shape;1350;g17c4094275e_0_63:notes"/>
          <p:cNvSpPr txBox="1">
            <a:spLocks noGrp="1"/>
          </p:cNvSpPr>
          <p:nvPr>
            <p:ph type="hdr" idx="3"/>
          </p:nvPr>
        </p:nvSpPr>
        <p:spPr>
          <a:xfrm>
            <a:off x="5640388" y="96838"/>
            <a:ext cx="639900" cy="21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351" name="Google Shape;1351;g17c4094275e_0_63:notes"/>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352" name="Google Shape;1352;g17c4094275e_0_63:notes"/>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353" name="Google Shape;1353;g17c4094275e_0_63:notes"/>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g17db8f38253_0_116: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363" name="Google Shape;1363;g17db8f38253_0_116:notes"/>
          <p:cNvSpPr txBox="1">
            <a:spLocks noGrp="1"/>
          </p:cNvSpPr>
          <p:nvPr>
            <p:ph type="body" idx="1"/>
          </p:nvPr>
        </p:nvSpPr>
        <p:spPr>
          <a:xfrm>
            <a:off x="923925" y="4408488"/>
            <a:ext cx="5084700" cy="4175100"/>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1364" name="Google Shape;1364;g17db8f38253_0_116:notes"/>
          <p:cNvSpPr txBox="1">
            <a:spLocks noGrp="1"/>
          </p:cNvSpPr>
          <p:nvPr>
            <p:ph type="hdr" idx="3"/>
          </p:nvPr>
        </p:nvSpPr>
        <p:spPr>
          <a:xfrm>
            <a:off x="5640388" y="96838"/>
            <a:ext cx="639900" cy="21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365" name="Google Shape;1365;g17db8f38253_0_116:notes"/>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366" name="Google Shape;1366;g17db8f38253_0_116:notes"/>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367" name="Google Shape;1367;g17db8f38253_0_116:notes"/>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75</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5"/>
        <p:cNvGrpSpPr/>
        <p:nvPr/>
      </p:nvGrpSpPr>
      <p:grpSpPr>
        <a:xfrm>
          <a:off x="0" y="0"/>
          <a:ext cx="0" cy="0"/>
          <a:chOff x="0" y="0"/>
          <a:chExt cx="0" cy="0"/>
        </a:xfrm>
      </p:grpSpPr>
      <p:sp>
        <p:nvSpPr>
          <p:cNvPr id="1376" name="Google Shape;1376;g17db8f38253_0_129: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377" name="Google Shape;1377;g17db8f38253_0_129:notes"/>
          <p:cNvSpPr txBox="1">
            <a:spLocks noGrp="1"/>
          </p:cNvSpPr>
          <p:nvPr>
            <p:ph type="body" idx="1"/>
          </p:nvPr>
        </p:nvSpPr>
        <p:spPr>
          <a:xfrm>
            <a:off x="923925" y="4408488"/>
            <a:ext cx="5084700" cy="4175100"/>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1378" name="Google Shape;1378;g17db8f38253_0_129:notes"/>
          <p:cNvSpPr txBox="1">
            <a:spLocks noGrp="1"/>
          </p:cNvSpPr>
          <p:nvPr>
            <p:ph type="hdr" idx="3"/>
          </p:nvPr>
        </p:nvSpPr>
        <p:spPr>
          <a:xfrm>
            <a:off x="5640388" y="96838"/>
            <a:ext cx="639900" cy="21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379" name="Google Shape;1379;g17db8f38253_0_129:notes"/>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380" name="Google Shape;1380;g17db8f38253_0_129:notes"/>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381" name="Google Shape;1381;g17db8f38253_0_129:notes"/>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76</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g17db8f38253_0_143: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392" name="Google Shape;1392;g17db8f38253_0_143:notes"/>
          <p:cNvSpPr txBox="1">
            <a:spLocks noGrp="1"/>
          </p:cNvSpPr>
          <p:nvPr>
            <p:ph type="body" idx="1"/>
          </p:nvPr>
        </p:nvSpPr>
        <p:spPr>
          <a:xfrm>
            <a:off x="923925" y="4408488"/>
            <a:ext cx="5084700" cy="4175100"/>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0"/>
              </a:spcBef>
              <a:spcAft>
                <a:spcPts val="0"/>
              </a:spcAft>
              <a:buSzPts val="1200"/>
              <a:buNone/>
            </a:pPr>
            <a:endParaRPr/>
          </a:p>
        </p:txBody>
      </p:sp>
      <p:sp>
        <p:nvSpPr>
          <p:cNvPr id="1393" name="Google Shape;1393;g17db8f38253_0_143:notes"/>
          <p:cNvSpPr txBox="1">
            <a:spLocks noGrp="1"/>
          </p:cNvSpPr>
          <p:nvPr>
            <p:ph type="hdr" idx="3"/>
          </p:nvPr>
        </p:nvSpPr>
        <p:spPr>
          <a:xfrm>
            <a:off x="5640388" y="96838"/>
            <a:ext cx="639900" cy="21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394" name="Google Shape;1394;g17db8f38253_0_143:notes"/>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395" name="Google Shape;1395;g17db8f38253_0_143:notes"/>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396" name="Google Shape;1396;g17db8f38253_0_143:notes"/>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77</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Google Shape;1405;g17db8f38253_0_156: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406" name="Google Shape;1406;g17db8f38253_0_156:notes"/>
          <p:cNvSpPr txBox="1">
            <a:spLocks noGrp="1"/>
          </p:cNvSpPr>
          <p:nvPr>
            <p:ph type="body" idx="1"/>
          </p:nvPr>
        </p:nvSpPr>
        <p:spPr>
          <a:xfrm>
            <a:off x="923925" y="4408488"/>
            <a:ext cx="5084700" cy="4175100"/>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1407" name="Google Shape;1407;g17db8f38253_0_156:notes"/>
          <p:cNvSpPr txBox="1">
            <a:spLocks noGrp="1"/>
          </p:cNvSpPr>
          <p:nvPr>
            <p:ph type="hdr" idx="3"/>
          </p:nvPr>
        </p:nvSpPr>
        <p:spPr>
          <a:xfrm>
            <a:off x="5640388" y="96838"/>
            <a:ext cx="639900" cy="21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408" name="Google Shape;1408;g17db8f38253_0_156:notes"/>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409" name="Google Shape;1409;g17db8f38253_0_156:notes"/>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410" name="Google Shape;1410;g17db8f38253_0_156:notes"/>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78</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9"/>
        <p:cNvGrpSpPr/>
        <p:nvPr/>
      </p:nvGrpSpPr>
      <p:grpSpPr>
        <a:xfrm>
          <a:off x="0" y="0"/>
          <a:ext cx="0" cy="0"/>
          <a:chOff x="0" y="0"/>
          <a:chExt cx="0" cy="0"/>
        </a:xfrm>
      </p:grpSpPr>
      <p:sp>
        <p:nvSpPr>
          <p:cNvPr id="1420" name="Google Shape;1420;g17db8f38253_0_170: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421" name="Google Shape;1421;g17db8f38253_0_170:notes"/>
          <p:cNvSpPr txBox="1">
            <a:spLocks noGrp="1"/>
          </p:cNvSpPr>
          <p:nvPr>
            <p:ph type="body" idx="1"/>
          </p:nvPr>
        </p:nvSpPr>
        <p:spPr>
          <a:xfrm>
            <a:off x="923925" y="4408488"/>
            <a:ext cx="5084700" cy="4175100"/>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1422" name="Google Shape;1422;g17db8f38253_0_170:notes"/>
          <p:cNvSpPr txBox="1">
            <a:spLocks noGrp="1"/>
          </p:cNvSpPr>
          <p:nvPr>
            <p:ph type="hdr" idx="3"/>
          </p:nvPr>
        </p:nvSpPr>
        <p:spPr>
          <a:xfrm>
            <a:off x="5640388" y="96838"/>
            <a:ext cx="639900" cy="21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423" name="Google Shape;1423;g17db8f38253_0_170:notes"/>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424" name="Google Shape;1424;g17db8f38253_0_170:notes"/>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425" name="Google Shape;1425;g17db8f38253_0_170:notes"/>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79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7: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80" name="Google Shape;180;p7: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0"/>
              </a:spcBef>
              <a:spcAft>
                <a:spcPts val="0"/>
              </a:spcAft>
              <a:buSzPts val="1400"/>
              <a:buNone/>
            </a:pPr>
            <a:endParaRPr/>
          </a:p>
        </p:txBody>
      </p:sp>
      <p:sp>
        <p:nvSpPr>
          <p:cNvPr id="181" name="Google Shape;181;p7: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82" name="Google Shape;182;p7: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83" name="Google Shape;183;p7: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84" name="Google Shape;184;p7: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17db8f38253_0_184: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436" name="Google Shape;1436;g17db8f38253_0_184:notes"/>
          <p:cNvSpPr txBox="1">
            <a:spLocks noGrp="1"/>
          </p:cNvSpPr>
          <p:nvPr>
            <p:ph type="body" idx="1"/>
          </p:nvPr>
        </p:nvSpPr>
        <p:spPr>
          <a:xfrm>
            <a:off x="923925" y="4408488"/>
            <a:ext cx="5084700" cy="4175100"/>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1437" name="Google Shape;1437;g17db8f38253_0_184:notes"/>
          <p:cNvSpPr txBox="1">
            <a:spLocks noGrp="1"/>
          </p:cNvSpPr>
          <p:nvPr>
            <p:ph type="hdr" idx="3"/>
          </p:nvPr>
        </p:nvSpPr>
        <p:spPr>
          <a:xfrm>
            <a:off x="5640388" y="96838"/>
            <a:ext cx="639900" cy="21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438" name="Google Shape;1438;g17db8f38253_0_184:notes"/>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439" name="Google Shape;1439;g17db8f38253_0_184:notes"/>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440" name="Google Shape;1440;g17db8f38253_0_184:notes"/>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80</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88: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195" name="Google Shape;195;p88: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
        <p:cNvGrpSpPr/>
        <p:nvPr/>
      </p:nvGrpSpPr>
      <p:grpSpPr>
        <a:xfrm>
          <a:off x="0" y="0"/>
          <a:ext cx="0" cy="0"/>
          <a:chOff x="0" y="0"/>
          <a:chExt cx="0" cy="0"/>
        </a:xfrm>
      </p:grpSpPr>
      <p:sp>
        <p:nvSpPr>
          <p:cNvPr id="24" name="Google Shape;24;p79"/>
          <p:cNvSpPr txBox="1">
            <a:spLocks noGrp="1"/>
          </p:cNvSpPr>
          <p:nvPr>
            <p:ph type="ctrTitle"/>
          </p:nvPr>
        </p:nvSpPr>
        <p:spPr>
          <a:xfrm>
            <a:off x="914400" y="2130426"/>
            <a:ext cx="10363200" cy="1470025"/>
          </a:xfrm>
          <a:prstGeom prst="rect">
            <a:avLst/>
          </a:prstGeom>
          <a:noFill/>
          <a:ln>
            <a:noFill/>
          </a:ln>
        </p:spPr>
        <p:txBody>
          <a:bodyPr spcFirstLastPara="1" wrap="square" lIns="92150" tIns="46075" rIns="92150" bIns="4607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5" name="Google Shape;25;p79"/>
          <p:cNvSpPr txBox="1">
            <a:spLocks noGrp="1"/>
          </p:cNvSpPr>
          <p:nvPr>
            <p:ph type="subTitle" idx="1"/>
          </p:nvPr>
        </p:nvSpPr>
        <p:spPr>
          <a:xfrm>
            <a:off x="1828800" y="3886200"/>
            <a:ext cx="8534400" cy="1752600"/>
          </a:xfrm>
          <a:prstGeom prst="rect">
            <a:avLst/>
          </a:prstGeom>
          <a:noFill/>
          <a:ln>
            <a:noFill/>
          </a:ln>
        </p:spPr>
        <p:txBody>
          <a:bodyPr spcFirstLastPara="1" wrap="square" lIns="92150" tIns="46075" rIns="92150" bIns="46075" anchor="t" anchorCtr="0">
            <a:noAutofit/>
          </a:bodyPr>
          <a:lstStyle>
            <a:lvl1pPr lvl="0" algn="ctr">
              <a:lnSpc>
                <a:spcPct val="100000"/>
              </a:lnSpc>
              <a:spcBef>
                <a:spcPts val="600"/>
              </a:spcBef>
              <a:spcAft>
                <a:spcPts val="0"/>
              </a:spcAft>
              <a:buSzPts val="2400"/>
              <a:buNone/>
              <a:defRPr/>
            </a:lvl1pPr>
            <a:lvl2pPr lvl="1" algn="ctr">
              <a:lnSpc>
                <a:spcPct val="100000"/>
              </a:lnSpc>
              <a:spcBef>
                <a:spcPts val="500"/>
              </a:spcBef>
              <a:spcAft>
                <a:spcPts val="0"/>
              </a:spcAft>
              <a:buSzPts val="2000"/>
              <a:buNone/>
              <a:defRPr/>
            </a:lvl2pPr>
            <a:lvl3pPr lvl="2" algn="ctr">
              <a:lnSpc>
                <a:spcPct val="100000"/>
              </a:lnSpc>
              <a:spcBef>
                <a:spcPts val="450"/>
              </a:spcBef>
              <a:spcAft>
                <a:spcPts val="0"/>
              </a:spcAft>
              <a:buSzPts val="1800"/>
              <a:buNone/>
              <a:defRPr/>
            </a:lvl3pPr>
            <a:lvl4pPr lvl="3" algn="ctr">
              <a:lnSpc>
                <a:spcPct val="100000"/>
              </a:lnSpc>
              <a:spcBef>
                <a:spcPts val="400"/>
              </a:spcBef>
              <a:spcAft>
                <a:spcPts val="0"/>
              </a:spcAft>
              <a:buSzPts val="1600"/>
              <a:buNone/>
              <a:defRPr/>
            </a:lvl4pPr>
            <a:lvl5pPr lvl="4" algn="ctr">
              <a:lnSpc>
                <a:spcPct val="100000"/>
              </a:lnSpc>
              <a:spcBef>
                <a:spcPts val="400"/>
              </a:spcBef>
              <a:spcAft>
                <a:spcPts val="0"/>
              </a:spcAft>
              <a:buSzPts val="1600"/>
              <a:buNone/>
              <a:defRPr/>
            </a:lvl5pPr>
            <a:lvl6pPr lvl="5" algn="ctr">
              <a:lnSpc>
                <a:spcPct val="100000"/>
              </a:lnSpc>
              <a:spcBef>
                <a:spcPts val="400"/>
              </a:spcBef>
              <a:spcAft>
                <a:spcPts val="0"/>
              </a:spcAft>
              <a:buSzPts val="1600"/>
              <a:buNone/>
              <a:defRPr/>
            </a:lvl6pPr>
            <a:lvl7pPr lvl="6" algn="ctr">
              <a:lnSpc>
                <a:spcPct val="100000"/>
              </a:lnSpc>
              <a:spcBef>
                <a:spcPts val="400"/>
              </a:spcBef>
              <a:spcAft>
                <a:spcPts val="0"/>
              </a:spcAft>
              <a:buSzPts val="1600"/>
              <a:buNone/>
              <a:defRPr/>
            </a:lvl7pPr>
            <a:lvl8pPr lvl="7" algn="ctr">
              <a:lnSpc>
                <a:spcPct val="100000"/>
              </a:lnSpc>
              <a:spcBef>
                <a:spcPts val="400"/>
              </a:spcBef>
              <a:spcAft>
                <a:spcPts val="0"/>
              </a:spcAft>
              <a:buSzPts val="1600"/>
              <a:buNone/>
              <a:defRPr/>
            </a:lvl8pPr>
            <a:lvl9pPr lvl="8" algn="ctr">
              <a:lnSpc>
                <a:spcPct val="100000"/>
              </a:lnSpc>
              <a:spcBef>
                <a:spcPts val="400"/>
              </a:spcBef>
              <a:spcAft>
                <a:spcPts val="0"/>
              </a:spcAft>
              <a:buSzPts val="1600"/>
              <a:buNone/>
              <a:defRPr/>
            </a:lvl9pPr>
          </a:lstStyle>
          <a:p>
            <a:endParaRPr/>
          </a:p>
        </p:txBody>
      </p:sp>
      <p:sp>
        <p:nvSpPr>
          <p:cNvPr id="26" name="Google Shape;26;p79"/>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79"/>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79"/>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80"/>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1" name="Google Shape;31;p80"/>
          <p:cNvSpPr txBox="1">
            <a:spLocks noGrp="1"/>
          </p:cNvSpPr>
          <p:nvPr>
            <p:ph type="body" idx="1"/>
          </p:nvPr>
        </p:nvSpPr>
        <p:spPr>
          <a:xfrm>
            <a:off x="914401" y="1981201"/>
            <a:ext cx="10361084" cy="4113213"/>
          </a:xfrm>
          <a:prstGeom prst="rect">
            <a:avLst/>
          </a:prstGeom>
          <a:noFill/>
          <a:ln>
            <a:noFill/>
          </a:ln>
        </p:spPr>
        <p:txBody>
          <a:bodyPr spcFirstLastPara="1" wrap="square" lIns="92150" tIns="46075" rIns="92150" bIns="46075" anchor="t" anchorCtr="0">
            <a:noAutofit/>
          </a:bodyPr>
          <a:lstStyle>
            <a:lvl1pPr marL="457200" lvl="0" indent="-228600" algn="l">
              <a:lnSpc>
                <a:spcPct val="100000"/>
              </a:lnSpc>
              <a:spcBef>
                <a:spcPts val="600"/>
              </a:spcBef>
              <a:spcAft>
                <a:spcPts val="0"/>
              </a:spcAft>
              <a:buSzPts val="1400"/>
              <a:buNone/>
              <a:defRPr/>
            </a:lvl1pPr>
            <a:lvl2pPr marL="914400" lvl="1" indent="-228600" algn="l">
              <a:lnSpc>
                <a:spcPct val="100000"/>
              </a:lnSpc>
              <a:spcBef>
                <a:spcPts val="500"/>
              </a:spcBef>
              <a:spcAft>
                <a:spcPts val="0"/>
              </a:spcAft>
              <a:buSzPts val="1400"/>
              <a:buNone/>
              <a:defRPr/>
            </a:lvl2pPr>
            <a:lvl3pPr marL="1371600" lvl="2" indent="-228600" algn="l">
              <a:lnSpc>
                <a:spcPct val="100000"/>
              </a:lnSpc>
              <a:spcBef>
                <a:spcPts val="450"/>
              </a:spcBef>
              <a:spcAft>
                <a:spcPts val="0"/>
              </a:spcAft>
              <a:buSzPts val="1400"/>
              <a:buNone/>
              <a:defRPr/>
            </a:lvl3pPr>
            <a:lvl4pPr marL="1828800" lvl="3" indent="-228600" algn="l">
              <a:lnSpc>
                <a:spcPct val="100000"/>
              </a:lnSpc>
              <a:spcBef>
                <a:spcPts val="400"/>
              </a:spcBef>
              <a:spcAft>
                <a:spcPts val="0"/>
              </a:spcAft>
              <a:buSzPts val="1400"/>
              <a:buNone/>
              <a:defRPr/>
            </a:lvl4pPr>
            <a:lvl5pPr marL="2286000" lvl="4" indent="-228600" algn="l">
              <a:lnSpc>
                <a:spcPct val="100000"/>
              </a:lnSpc>
              <a:spcBef>
                <a:spcPts val="400"/>
              </a:spcBef>
              <a:spcAft>
                <a:spcPts val="0"/>
              </a:spcAft>
              <a:buSzPts val="1400"/>
              <a:buNone/>
              <a:defRPr/>
            </a:lvl5pPr>
            <a:lvl6pPr marL="2743200" lvl="5" indent="-228600" algn="l">
              <a:lnSpc>
                <a:spcPct val="100000"/>
              </a:lnSpc>
              <a:spcBef>
                <a:spcPts val="400"/>
              </a:spcBef>
              <a:spcAft>
                <a:spcPts val="0"/>
              </a:spcAft>
              <a:buSzPts val="1400"/>
              <a:buNone/>
              <a:defRPr/>
            </a:lvl6pPr>
            <a:lvl7pPr marL="3200400" lvl="6" indent="-228600" algn="l">
              <a:lnSpc>
                <a:spcPct val="100000"/>
              </a:lnSpc>
              <a:spcBef>
                <a:spcPts val="400"/>
              </a:spcBef>
              <a:spcAft>
                <a:spcPts val="0"/>
              </a:spcAft>
              <a:buSzPts val="1400"/>
              <a:buNone/>
              <a:defRPr/>
            </a:lvl7pPr>
            <a:lvl8pPr marL="3657600" lvl="7" indent="-228600" algn="l">
              <a:lnSpc>
                <a:spcPct val="100000"/>
              </a:lnSpc>
              <a:spcBef>
                <a:spcPts val="400"/>
              </a:spcBef>
              <a:spcAft>
                <a:spcPts val="0"/>
              </a:spcAft>
              <a:buSzPts val="1400"/>
              <a:buNone/>
              <a:defRPr/>
            </a:lvl8pPr>
            <a:lvl9pPr marL="4114800" lvl="8" indent="-228600" algn="l">
              <a:lnSpc>
                <a:spcPct val="100000"/>
              </a:lnSpc>
              <a:spcBef>
                <a:spcPts val="400"/>
              </a:spcBef>
              <a:spcAft>
                <a:spcPts val="0"/>
              </a:spcAft>
              <a:buSzPts val="1400"/>
              <a:buNone/>
              <a:defRPr/>
            </a:lvl9pPr>
          </a:lstStyle>
          <a:p>
            <a:endParaRPr/>
          </a:p>
        </p:txBody>
      </p:sp>
      <p:sp>
        <p:nvSpPr>
          <p:cNvPr id="32" name="Google Shape;32;p80"/>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
        <p:nvSpPr>
          <p:cNvPr id="33" name="Google Shape;33;p80"/>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sz="120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80"/>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1800" b="1">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81"/>
          <p:cNvSpPr txBox="1">
            <a:spLocks noGrp="1"/>
          </p:cNvSpPr>
          <p:nvPr>
            <p:ph type="title"/>
          </p:nvPr>
        </p:nvSpPr>
        <p:spPr>
          <a:xfrm>
            <a:off x="963084" y="4406901"/>
            <a:ext cx="10363200" cy="1362075"/>
          </a:xfrm>
          <a:prstGeom prst="rect">
            <a:avLst/>
          </a:prstGeom>
          <a:noFill/>
          <a:ln>
            <a:noFill/>
          </a:ln>
        </p:spPr>
        <p:txBody>
          <a:bodyPr spcFirstLastPara="1" wrap="square" lIns="92150" tIns="46075" rIns="92150" bIns="46075"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7" name="Google Shape;37;p81"/>
          <p:cNvSpPr txBox="1">
            <a:spLocks noGrp="1"/>
          </p:cNvSpPr>
          <p:nvPr>
            <p:ph type="body" idx="1"/>
          </p:nvPr>
        </p:nvSpPr>
        <p:spPr>
          <a:xfrm>
            <a:off x="963084" y="2906713"/>
            <a:ext cx="10363200" cy="1500187"/>
          </a:xfrm>
          <a:prstGeom prst="rect">
            <a:avLst/>
          </a:prstGeom>
          <a:noFill/>
          <a:ln>
            <a:noFill/>
          </a:ln>
        </p:spPr>
        <p:txBody>
          <a:bodyPr spcFirstLastPara="1" wrap="square" lIns="92150" tIns="46075" rIns="92150" bIns="46075" anchor="b" anchorCtr="0">
            <a:noAutofit/>
          </a:bodyPr>
          <a:lstStyle>
            <a:lvl1pPr marL="457200" lvl="0" indent="-228600" algn="l">
              <a:lnSpc>
                <a:spcPct val="100000"/>
              </a:lnSpc>
              <a:spcBef>
                <a:spcPts val="600"/>
              </a:spcBef>
              <a:spcAft>
                <a:spcPts val="0"/>
              </a:spcAft>
              <a:buSzPts val="2000"/>
              <a:buNone/>
              <a:defRPr sz="2000"/>
            </a:lvl1pPr>
            <a:lvl2pPr marL="914400" lvl="1" indent="-228600" algn="l">
              <a:lnSpc>
                <a:spcPct val="100000"/>
              </a:lnSpc>
              <a:spcBef>
                <a:spcPts val="500"/>
              </a:spcBef>
              <a:spcAft>
                <a:spcPts val="0"/>
              </a:spcAft>
              <a:buSzPts val="1800"/>
              <a:buNone/>
              <a:defRPr sz="1800"/>
            </a:lvl2pPr>
            <a:lvl3pPr marL="1371600" lvl="2" indent="-228600" algn="l">
              <a:lnSpc>
                <a:spcPct val="100000"/>
              </a:lnSpc>
              <a:spcBef>
                <a:spcPts val="450"/>
              </a:spcBef>
              <a:spcAft>
                <a:spcPts val="0"/>
              </a:spcAft>
              <a:buSzPts val="1600"/>
              <a:buNone/>
              <a:defRPr sz="1600"/>
            </a:lvl3pPr>
            <a:lvl4pPr marL="1828800" lvl="3" indent="-228600" algn="l">
              <a:lnSpc>
                <a:spcPct val="100000"/>
              </a:lnSpc>
              <a:spcBef>
                <a:spcPts val="400"/>
              </a:spcBef>
              <a:spcAft>
                <a:spcPts val="0"/>
              </a:spcAft>
              <a:buSzPts val="1400"/>
              <a:buNone/>
              <a:defRPr sz="1400"/>
            </a:lvl4pPr>
            <a:lvl5pPr marL="2286000" lvl="4" indent="-228600" algn="l">
              <a:lnSpc>
                <a:spcPct val="100000"/>
              </a:lnSpc>
              <a:spcBef>
                <a:spcPts val="400"/>
              </a:spcBef>
              <a:spcAft>
                <a:spcPts val="0"/>
              </a:spcAft>
              <a:buSzPts val="1400"/>
              <a:buNone/>
              <a:defRPr sz="1400"/>
            </a:lvl5pPr>
            <a:lvl6pPr marL="2743200" lvl="5" indent="-228600" algn="l">
              <a:lnSpc>
                <a:spcPct val="100000"/>
              </a:lnSpc>
              <a:spcBef>
                <a:spcPts val="400"/>
              </a:spcBef>
              <a:spcAft>
                <a:spcPts val="0"/>
              </a:spcAft>
              <a:buSzPts val="1400"/>
              <a:buNone/>
              <a:defRPr sz="1400"/>
            </a:lvl6pPr>
            <a:lvl7pPr marL="3200400" lvl="6" indent="-228600" algn="l">
              <a:lnSpc>
                <a:spcPct val="100000"/>
              </a:lnSpc>
              <a:spcBef>
                <a:spcPts val="400"/>
              </a:spcBef>
              <a:spcAft>
                <a:spcPts val="0"/>
              </a:spcAft>
              <a:buSzPts val="1400"/>
              <a:buNone/>
              <a:defRPr sz="1400"/>
            </a:lvl7pPr>
            <a:lvl8pPr marL="3657600" lvl="7" indent="-228600" algn="l">
              <a:lnSpc>
                <a:spcPct val="100000"/>
              </a:lnSpc>
              <a:spcBef>
                <a:spcPts val="400"/>
              </a:spcBef>
              <a:spcAft>
                <a:spcPts val="0"/>
              </a:spcAft>
              <a:buSzPts val="1400"/>
              <a:buNone/>
              <a:defRPr sz="1400"/>
            </a:lvl8pPr>
            <a:lvl9pPr marL="4114800" lvl="8" indent="-228600" algn="l">
              <a:lnSpc>
                <a:spcPct val="100000"/>
              </a:lnSpc>
              <a:spcBef>
                <a:spcPts val="400"/>
              </a:spcBef>
              <a:spcAft>
                <a:spcPts val="0"/>
              </a:spcAft>
              <a:buSzPts val="1400"/>
              <a:buNone/>
              <a:defRPr sz="1400"/>
            </a:lvl9pPr>
          </a:lstStyle>
          <a:p>
            <a:endParaRPr/>
          </a:p>
        </p:txBody>
      </p:sp>
      <p:sp>
        <p:nvSpPr>
          <p:cNvPr id="38" name="Google Shape;38;p81"/>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81"/>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81"/>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82"/>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3" name="Google Shape;43;p82"/>
          <p:cNvSpPr txBox="1">
            <a:spLocks noGrp="1"/>
          </p:cNvSpPr>
          <p:nvPr>
            <p:ph type="body" idx="1"/>
          </p:nvPr>
        </p:nvSpPr>
        <p:spPr>
          <a:xfrm>
            <a:off x="914401" y="1981201"/>
            <a:ext cx="5077884" cy="4113213"/>
          </a:xfrm>
          <a:prstGeom prst="rect">
            <a:avLst/>
          </a:prstGeom>
          <a:noFill/>
          <a:ln>
            <a:noFill/>
          </a:ln>
        </p:spPr>
        <p:txBody>
          <a:bodyPr spcFirstLastPara="1" wrap="square" lIns="92150" tIns="46075" rIns="92150" bIns="46075" anchor="t" anchorCtr="0">
            <a:noAutofit/>
          </a:bodyPr>
          <a:lstStyle>
            <a:lvl1pPr marL="457200" lvl="0" indent="-228600" algn="l">
              <a:lnSpc>
                <a:spcPct val="100000"/>
              </a:lnSpc>
              <a:spcBef>
                <a:spcPts val="600"/>
              </a:spcBef>
              <a:spcAft>
                <a:spcPts val="0"/>
              </a:spcAft>
              <a:buSzPts val="1400"/>
              <a:buNone/>
              <a:defRPr sz="2800"/>
            </a:lvl1pPr>
            <a:lvl2pPr marL="914400" lvl="1" indent="-228600" algn="l">
              <a:lnSpc>
                <a:spcPct val="100000"/>
              </a:lnSpc>
              <a:spcBef>
                <a:spcPts val="500"/>
              </a:spcBef>
              <a:spcAft>
                <a:spcPts val="0"/>
              </a:spcAft>
              <a:buSzPts val="1400"/>
              <a:buNone/>
              <a:defRPr sz="2400"/>
            </a:lvl2pPr>
            <a:lvl3pPr marL="1371600" lvl="2" indent="-228600" algn="l">
              <a:lnSpc>
                <a:spcPct val="100000"/>
              </a:lnSpc>
              <a:spcBef>
                <a:spcPts val="450"/>
              </a:spcBef>
              <a:spcAft>
                <a:spcPts val="0"/>
              </a:spcAft>
              <a:buSzPts val="1400"/>
              <a:buNone/>
              <a:defRPr sz="2000"/>
            </a:lvl3pPr>
            <a:lvl4pPr marL="1828800" lvl="3" indent="-228600" algn="l">
              <a:lnSpc>
                <a:spcPct val="100000"/>
              </a:lnSpc>
              <a:spcBef>
                <a:spcPts val="400"/>
              </a:spcBef>
              <a:spcAft>
                <a:spcPts val="0"/>
              </a:spcAft>
              <a:buSzPts val="1400"/>
              <a:buNone/>
              <a:defRPr sz="1800"/>
            </a:lvl4pPr>
            <a:lvl5pPr marL="2286000" lvl="4" indent="-228600" algn="l">
              <a:lnSpc>
                <a:spcPct val="100000"/>
              </a:lnSpc>
              <a:spcBef>
                <a:spcPts val="400"/>
              </a:spcBef>
              <a:spcAft>
                <a:spcPts val="0"/>
              </a:spcAft>
              <a:buSzPts val="1400"/>
              <a:buNone/>
              <a:defRPr sz="1800"/>
            </a:lvl5pPr>
            <a:lvl6pPr marL="2743200" lvl="5" indent="-228600" algn="l">
              <a:lnSpc>
                <a:spcPct val="100000"/>
              </a:lnSpc>
              <a:spcBef>
                <a:spcPts val="400"/>
              </a:spcBef>
              <a:spcAft>
                <a:spcPts val="0"/>
              </a:spcAft>
              <a:buSzPts val="1400"/>
              <a:buNone/>
              <a:defRPr sz="1800"/>
            </a:lvl6pPr>
            <a:lvl7pPr marL="3200400" lvl="6" indent="-228600" algn="l">
              <a:lnSpc>
                <a:spcPct val="100000"/>
              </a:lnSpc>
              <a:spcBef>
                <a:spcPts val="400"/>
              </a:spcBef>
              <a:spcAft>
                <a:spcPts val="0"/>
              </a:spcAft>
              <a:buSzPts val="1400"/>
              <a:buNone/>
              <a:defRPr sz="1800"/>
            </a:lvl7pPr>
            <a:lvl8pPr marL="3657600" lvl="7" indent="-228600" algn="l">
              <a:lnSpc>
                <a:spcPct val="100000"/>
              </a:lnSpc>
              <a:spcBef>
                <a:spcPts val="400"/>
              </a:spcBef>
              <a:spcAft>
                <a:spcPts val="0"/>
              </a:spcAft>
              <a:buSzPts val="1400"/>
              <a:buNone/>
              <a:defRPr sz="1800"/>
            </a:lvl8pPr>
            <a:lvl9pPr marL="4114800" lvl="8" indent="-228600" algn="l">
              <a:lnSpc>
                <a:spcPct val="100000"/>
              </a:lnSpc>
              <a:spcBef>
                <a:spcPts val="400"/>
              </a:spcBef>
              <a:spcAft>
                <a:spcPts val="0"/>
              </a:spcAft>
              <a:buSzPts val="1400"/>
              <a:buNone/>
              <a:defRPr sz="1800"/>
            </a:lvl9pPr>
          </a:lstStyle>
          <a:p>
            <a:endParaRPr/>
          </a:p>
        </p:txBody>
      </p:sp>
      <p:sp>
        <p:nvSpPr>
          <p:cNvPr id="44" name="Google Shape;44;p82"/>
          <p:cNvSpPr txBox="1">
            <a:spLocks noGrp="1"/>
          </p:cNvSpPr>
          <p:nvPr>
            <p:ph type="body" idx="2"/>
          </p:nvPr>
        </p:nvSpPr>
        <p:spPr>
          <a:xfrm>
            <a:off x="6195484" y="1981201"/>
            <a:ext cx="5080000" cy="4113213"/>
          </a:xfrm>
          <a:prstGeom prst="rect">
            <a:avLst/>
          </a:prstGeom>
          <a:noFill/>
          <a:ln>
            <a:noFill/>
          </a:ln>
        </p:spPr>
        <p:txBody>
          <a:bodyPr spcFirstLastPara="1" wrap="square" lIns="92150" tIns="46075" rIns="92150" bIns="46075" anchor="t" anchorCtr="0">
            <a:noAutofit/>
          </a:bodyPr>
          <a:lstStyle>
            <a:lvl1pPr marL="457200" lvl="0" indent="-228600" algn="l">
              <a:lnSpc>
                <a:spcPct val="100000"/>
              </a:lnSpc>
              <a:spcBef>
                <a:spcPts val="600"/>
              </a:spcBef>
              <a:spcAft>
                <a:spcPts val="0"/>
              </a:spcAft>
              <a:buSzPts val="1400"/>
              <a:buNone/>
              <a:defRPr sz="2800"/>
            </a:lvl1pPr>
            <a:lvl2pPr marL="914400" lvl="1" indent="-228600" algn="l">
              <a:lnSpc>
                <a:spcPct val="100000"/>
              </a:lnSpc>
              <a:spcBef>
                <a:spcPts val="500"/>
              </a:spcBef>
              <a:spcAft>
                <a:spcPts val="0"/>
              </a:spcAft>
              <a:buSzPts val="1400"/>
              <a:buNone/>
              <a:defRPr sz="2400"/>
            </a:lvl2pPr>
            <a:lvl3pPr marL="1371600" lvl="2" indent="-228600" algn="l">
              <a:lnSpc>
                <a:spcPct val="100000"/>
              </a:lnSpc>
              <a:spcBef>
                <a:spcPts val="450"/>
              </a:spcBef>
              <a:spcAft>
                <a:spcPts val="0"/>
              </a:spcAft>
              <a:buSzPts val="1400"/>
              <a:buNone/>
              <a:defRPr sz="2000"/>
            </a:lvl3pPr>
            <a:lvl4pPr marL="1828800" lvl="3" indent="-228600" algn="l">
              <a:lnSpc>
                <a:spcPct val="100000"/>
              </a:lnSpc>
              <a:spcBef>
                <a:spcPts val="400"/>
              </a:spcBef>
              <a:spcAft>
                <a:spcPts val="0"/>
              </a:spcAft>
              <a:buSzPts val="1400"/>
              <a:buNone/>
              <a:defRPr sz="1800"/>
            </a:lvl4pPr>
            <a:lvl5pPr marL="2286000" lvl="4" indent="-228600" algn="l">
              <a:lnSpc>
                <a:spcPct val="100000"/>
              </a:lnSpc>
              <a:spcBef>
                <a:spcPts val="400"/>
              </a:spcBef>
              <a:spcAft>
                <a:spcPts val="0"/>
              </a:spcAft>
              <a:buSzPts val="1400"/>
              <a:buNone/>
              <a:defRPr sz="1800"/>
            </a:lvl5pPr>
            <a:lvl6pPr marL="2743200" lvl="5" indent="-228600" algn="l">
              <a:lnSpc>
                <a:spcPct val="100000"/>
              </a:lnSpc>
              <a:spcBef>
                <a:spcPts val="400"/>
              </a:spcBef>
              <a:spcAft>
                <a:spcPts val="0"/>
              </a:spcAft>
              <a:buSzPts val="1400"/>
              <a:buNone/>
              <a:defRPr sz="1800"/>
            </a:lvl6pPr>
            <a:lvl7pPr marL="3200400" lvl="6" indent="-228600" algn="l">
              <a:lnSpc>
                <a:spcPct val="100000"/>
              </a:lnSpc>
              <a:spcBef>
                <a:spcPts val="400"/>
              </a:spcBef>
              <a:spcAft>
                <a:spcPts val="0"/>
              </a:spcAft>
              <a:buSzPts val="1400"/>
              <a:buNone/>
              <a:defRPr sz="1800"/>
            </a:lvl7pPr>
            <a:lvl8pPr marL="3657600" lvl="7" indent="-228600" algn="l">
              <a:lnSpc>
                <a:spcPct val="100000"/>
              </a:lnSpc>
              <a:spcBef>
                <a:spcPts val="400"/>
              </a:spcBef>
              <a:spcAft>
                <a:spcPts val="0"/>
              </a:spcAft>
              <a:buSzPts val="1400"/>
              <a:buNone/>
              <a:defRPr sz="1800"/>
            </a:lvl8pPr>
            <a:lvl9pPr marL="4114800" lvl="8" indent="-228600" algn="l">
              <a:lnSpc>
                <a:spcPct val="100000"/>
              </a:lnSpc>
              <a:spcBef>
                <a:spcPts val="400"/>
              </a:spcBef>
              <a:spcAft>
                <a:spcPts val="0"/>
              </a:spcAft>
              <a:buSzPts val="1400"/>
              <a:buNone/>
              <a:defRPr sz="1800"/>
            </a:lvl9pPr>
          </a:lstStyle>
          <a:p>
            <a:endParaRPr/>
          </a:p>
        </p:txBody>
      </p:sp>
      <p:sp>
        <p:nvSpPr>
          <p:cNvPr id="45" name="Google Shape;45;p82"/>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82"/>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82"/>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83"/>
          <p:cNvSpPr txBox="1">
            <a:spLocks noGrp="1"/>
          </p:cNvSpPr>
          <p:nvPr>
            <p:ph type="title"/>
          </p:nvPr>
        </p:nvSpPr>
        <p:spPr>
          <a:xfrm>
            <a:off x="609600" y="274638"/>
            <a:ext cx="10972800" cy="1143000"/>
          </a:xfrm>
          <a:prstGeom prst="rect">
            <a:avLst/>
          </a:prstGeom>
          <a:noFill/>
          <a:ln>
            <a:noFill/>
          </a:ln>
        </p:spPr>
        <p:txBody>
          <a:bodyPr spcFirstLastPara="1" wrap="square" lIns="92150" tIns="46075" rIns="92150" bIns="4607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0" name="Google Shape;50;p83"/>
          <p:cNvSpPr txBox="1">
            <a:spLocks noGrp="1"/>
          </p:cNvSpPr>
          <p:nvPr>
            <p:ph type="body" idx="1"/>
          </p:nvPr>
        </p:nvSpPr>
        <p:spPr>
          <a:xfrm>
            <a:off x="609600" y="1535113"/>
            <a:ext cx="5386917" cy="639762"/>
          </a:xfrm>
          <a:prstGeom prst="rect">
            <a:avLst/>
          </a:prstGeom>
          <a:noFill/>
          <a:ln>
            <a:noFill/>
          </a:ln>
        </p:spPr>
        <p:txBody>
          <a:bodyPr spcFirstLastPara="1" wrap="square" lIns="92150" tIns="46075" rIns="92150" bIns="46075" anchor="b" anchorCtr="0">
            <a:noAutofit/>
          </a:bodyPr>
          <a:lstStyle>
            <a:lvl1pPr marL="457200" lvl="0" indent="-228600" algn="l">
              <a:lnSpc>
                <a:spcPct val="100000"/>
              </a:lnSpc>
              <a:spcBef>
                <a:spcPts val="600"/>
              </a:spcBef>
              <a:spcAft>
                <a:spcPts val="0"/>
              </a:spcAft>
              <a:buSzPts val="2400"/>
              <a:buNone/>
              <a:defRPr sz="2400" b="1"/>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450"/>
              </a:spcBef>
              <a:spcAft>
                <a:spcPts val="0"/>
              </a:spcAft>
              <a:buSzPts val="1800"/>
              <a:buNone/>
              <a:defRPr sz="1800" b="1"/>
            </a:lvl3pPr>
            <a:lvl4pPr marL="1828800" lvl="3" indent="-228600" algn="l">
              <a:lnSpc>
                <a:spcPct val="100000"/>
              </a:lnSpc>
              <a:spcBef>
                <a:spcPts val="400"/>
              </a:spcBef>
              <a:spcAft>
                <a:spcPts val="0"/>
              </a:spcAft>
              <a:buSzPts val="1600"/>
              <a:buNone/>
              <a:defRPr sz="1600" b="1"/>
            </a:lvl4pPr>
            <a:lvl5pPr marL="2286000" lvl="4" indent="-228600" algn="l">
              <a:lnSpc>
                <a:spcPct val="100000"/>
              </a:lnSpc>
              <a:spcBef>
                <a:spcPts val="400"/>
              </a:spcBef>
              <a:spcAft>
                <a:spcPts val="0"/>
              </a:spcAft>
              <a:buSzPts val="1600"/>
              <a:buNone/>
              <a:defRPr sz="1600" b="1"/>
            </a:lvl5pPr>
            <a:lvl6pPr marL="2743200" lvl="5" indent="-228600" algn="l">
              <a:lnSpc>
                <a:spcPct val="100000"/>
              </a:lnSpc>
              <a:spcBef>
                <a:spcPts val="400"/>
              </a:spcBef>
              <a:spcAft>
                <a:spcPts val="0"/>
              </a:spcAft>
              <a:buSzPts val="1600"/>
              <a:buNone/>
              <a:defRPr sz="1600" b="1"/>
            </a:lvl6pPr>
            <a:lvl7pPr marL="3200400" lvl="6" indent="-228600" algn="l">
              <a:lnSpc>
                <a:spcPct val="100000"/>
              </a:lnSpc>
              <a:spcBef>
                <a:spcPts val="400"/>
              </a:spcBef>
              <a:spcAft>
                <a:spcPts val="0"/>
              </a:spcAft>
              <a:buSzPts val="1600"/>
              <a:buNone/>
              <a:defRPr sz="1600" b="1"/>
            </a:lvl7pPr>
            <a:lvl8pPr marL="3657600" lvl="7" indent="-228600" algn="l">
              <a:lnSpc>
                <a:spcPct val="100000"/>
              </a:lnSpc>
              <a:spcBef>
                <a:spcPts val="400"/>
              </a:spcBef>
              <a:spcAft>
                <a:spcPts val="0"/>
              </a:spcAft>
              <a:buSzPts val="1600"/>
              <a:buNone/>
              <a:defRPr sz="1600" b="1"/>
            </a:lvl8pPr>
            <a:lvl9pPr marL="4114800" lvl="8" indent="-228600" algn="l">
              <a:lnSpc>
                <a:spcPct val="100000"/>
              </a:lnSpc>
              <a:spcBef>
                <a:spcPts val="400"/>
              </a:spcBef>
              <a:spcAft>
                <a:spcPts val="0"/>
              </a:spcAft>
              <a:buSzPts val="1600"/>
              <a:buNone/>
              <a:defRPr sz="1600" b="1"/>
            </a:lvl9pPr>
          </a:lstStyle>
          <a:p>
            <a:endParaRPr/>
          </a:p>
        </p:txBody>
      </p:sp>
      <p:sp>
        <p:nvSpPr>
          <p:cNvPr id="51" name="Google Shape;51;p83"/>
          <p:cNvSpPr txBox="1">
            <a:spLocks noGrp="1"/>
          </p:cNvSpPr>
          <p:nvPr>
            <p:ph type="body" idx="2"/>
          </p:nvPr>
        </p:nvSpPr>
        <p:spPr>
          <a:xfrm>
            <a:off x="609600" y="2174875"/>
            <a:ext cx="5386917" cy="3951288"/>
          </a:xfrm>
          <a:prstGeom prst="rect">
            <a:avLst/>
          </a:prstGeom>
          <a:noFill/>
          <a:ln>
            <a:noFill/>
          </a:ln>
        </p:spPr>
        <p:txBody>
          <a:bodyPr spcFirstLastPara="1" wrap="square" lIns="92150" tIns="46075" rIns="92150" bIns="46075" anchor="t" anchorCtr="0">
            <a:noAutofit/>
          </a:bodyPr>
          <a:lstStyle>
            <a:lvl1pPr marL="457200" lvl="0" indent="-228600" algn="l">
              <a:lnSpc>
                <a:spcPct val="100000"/>
              </a:lnSpc>
              <a:spcBef>
                <a:spcPts val="600"/>
              </a:spcBef>
              <a:spcAft>
                <a:spcPts val="0"/>
              </a:spcAft>
              <a:buSzPts val="1400"/>
              <a:buNone/>
              <a:defRPr sz="2400"/>
            </a:lvl1pPr>
            <a:lvl2pPr marL="914400" lvl="1" indent="-228600" algn="l">
              <a:lnSpc>
                <a:spcPct val="100000"/>
              </a:lnSpc>
              <a:spcBef>
                <a:spcPts val="500"/>
              </a:spcBef>
              <a:spcAft>
                <a:spcPts val="0"/>
              </a:spcAft>
              <a:buSzPts val="1400"/>
              <a:buNone/>
              <a:defRPr sz="2000"/>
            </a:lvl2pPr>
            <a:lvl3pPr marL="1371600" lvl="2" indent="-228600" algn="l">
              <a:lnSpc>
                <a:spcPct val="100000"/>
              </a:lnSpc>
              <a:spcBef>
                <a:spcPts val="450"/>
              </a:spcBef>
              <a:spcAft>
                <a:spcPts val="0"/>
              </a:spcAft>
              <a:buSzPts val="1400"/>
              <a:buNone/>
              <a:defRPr sz="1800"/>
            </a:lvl3pPr>
            <a:lvl4pPr marL="1828800" lvl="3" indent="-228600" algn="l">
              <a:lnSpc>
                <a:spcPct val="100000"/>
              </a:lnSpc>
              <a:spcBef>
                <a:spcPts val="400"/>
              </a:spcBef>
              <a:spcAft>
                <a:spcPts val="0"/>
              </a:spcAft>
              <a:buSzPts val="1400"/>
              <a:buNone/>
              <a:defRPr sz="1600"/>
            </a:lvl4pPr>
            <a:lvl5pPr marL="2286000" lvl="4" indent="-228600" algn="l">
              <a:lnSpc>
                <a:spcPct val="100000"/>
              </a:lnSpc>
              <a:spcBef>
                <a:spcPts val="400"/>
              </a:spcBef>
              <a:spcAft>
                <a:spcPts val="0"/>
              </a:spcAft>
              <a:buSzPts val="1400"/>
              <a:buNone/>
              <a:defRPr sz="1600"/>
            </a:lvl5pPr>
            <a:lvl6pPr marL="2743200" lvl="5" indent="-228600" algn="l">
              <a:lnSpc>
                <a:spcPct val="100000"/>
              </a:lnSpc>
              <a:spcBef>
                <a:spcPts val="400"/>
              </a:spcBef>
              <a:spcAft>
                <a:spcPts val="0"/>
              </a:spcAft>
              <a:buSzPts val="1400"/>
              <a:buNone/>
              <a:defRPr sz="1600"/>
            </a:lvl6pPr>
            <a:lvl7pPr marL="3200400" lvl="6" indent="-228600" algn="l">
              <a:lnSpc>
                <a:spcPct val="100000"/>
              </a:lnSpc>
              <a:spcBef>
                <a:spcPts val="400"/>
              </a:spcBef>
              <a:spcAft>
                <a:spcPts val="0"/>
              </a:spcAft>
              <a:buSzPts val="1400"/>
              <a:buNone/>
              <a:defRPr sz="1600"/>
            </a:lvl7pPr>
            <a:lvl8pPr marL="3657600" lvl="7" indent="-228600" algn="l">
              <a:lnSpc>
                <a:spcPct val="100000"/>
              </a:lnSpc>
              <a:spcBef>
                <a:spcPts val="400"/>
              </a:spcBef>
              <a:spcAft>
                <a:spcPts val="0"/>
              </a:spcAft>
              <a:buSzPts val="1400"/>
              <a:buNone/>
              <a:defRPr sz="1600"/>
            </a:lvl8pPr>
            <a:lvl9pPr marL="4114800" lvl="8" indent="-228600" algn="l">
              <a:lnSpc>
                <a:spcPct val="100000"/>
              </a:lnSpc>
              <a:spcBef>
                <a:spcPts val="400"/>
              </a:spcBef>
              <a:spcAft>
                <a:spcPts val="0"/>
              </a:spcAft>
              <a:buSzPts val="1400"/>
              <a:buNone/>
              <a:defRPr sz="1600"/>
            </a:lvl9pPr>
          </a:lstStyle>
          <a:p>
            <a:endParaRPr/>
          </a:p>
        </p:txBody>
      </p:sp>
      <p:sp>
        <p:nvSpPr>
          <p:cNvPr id="52" name="Google Shape;52;p83"/>
          <p:cNvSpPr txBox="1">
            <a:spLocks noGrp="1"/>
          </p:cNvSpPr>
          <p:nvPr>
            <p:ph type="body" idx="3"/>
          </p:nvPr>
        </p:nvSpPr>
        <p:spPr>
          <a:xfrm>
            <a:off x="6193368" y="1535113"/>
            <a:ext cx="5389033" cy="639762"/>
          </a:xfrm>
          <a:prstGeom prst="rect">
            <a:avLst/>
          </a:prstGeom>
          <a:noFill/>
          <a:ln>
            <a:noFill/>
          </a:ln>
        </p:spPr>
        <p:txBody>
          <a:bodyPr spcFirstLastPara="1" wrap="square" lIns="92150" tIns="46075" rIns="92150" bIns="46075" anchor="b" anchorCtr="0">
            <a:noAutofit/>
          </a:bodyPr>
          <a:lstStyle>
            <a:lvl1pPr marL="457200" lvl="0" indent="-228600" algn="l">
              <a:lnSpc>
                <a:spcPct val="100000"/>
              </a:lnSpc>
              <a:spcBef>
                <a:spcPts val="600"/>
              </a:spcBef>
              <a:spcAft>
                <a:spcPts val="0"/>
              </a:spcAft>
              <a:buSzPts val="2400"/>
              <a:buNone/>
              <a:defRPr sz="2400" b="1"/>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450"/>
              </a:spcBef>
              <a:spcAft>
                <a:spcPts val="0"/>
              </a:spcAft>
              <a:buSzPts val="1800"/>
              <a:buNone/>
              <a:defRPr sz="1800" b="1"/>
            </a:lvl3pPr>
            <a:lvl4pPr marL="1828800" lvl="3" indent="-228600" algn="l">
              <a:lnSpc>
                <a:spcPct val="100000"/>
              </a:lnSpc>
              <a:spcBef>
                <a:spcPts val="400"/>
              </a:spcBef>
              <a:spcAft>
                <a:spcPts val="0"/>
              </a:spcAft>
              <a:buSzPts val="1600"/>
              <a:buNone/>
              <a:defRPr sz="1600" b="1"/>
            </a:lvl4pPr>
            <a:lvl5pPr marL="2286000" lvl="4" indent="-228600" algn="l">
              <a:lnSpc>
                <a:spcPct val="100000"/>
              </a:lnSpc>
              <a:spcBef>
                <a:spcPts val="400"/>
              </a:spcBef>
              <a:spcAft>
                <a:spcPts val="0"/>
              </a:spcAft>
              <a:buSzPts val="1600"/>
              <a:buNone/>
              <a:defRPr sz="1600" b="1"/>
            </a:lvl5pPr>
            <a:lvl6pPr marL="2743200" lvl="5" indent="-228600" algn="l">
              <a:lnSpc>
                <a:spcPct val="100000"/>
              </a:lnSpc>
              <a:spcBef>
                <a:spcPts val="400"/>
              </a:spcBef>
              <a:spcAft>
                <a:spcPts val="0"/>
              </a:spcAft>
              <a:buSzPts val="1600"/>
              <a:buNone/>
              <a:defRPr sz="1600" b="1"/>
            </a:lvl6pPr>
            <a:lvl7pPr marL="3200400" lvl="6" indent="-228600" algn="l">
              <a:lnSpc>
                <a:spcPct val="100000"/>
              </a:lnSpc>
              <a:spcBef>
                <a:spcPts val="400"/>
              </a:spcBef>
              <a:spcAft>
                <a:spcPts val="0"/>
              </a:spcAft>
              <a:buSzPts val="1600"/>
              <a:buNone/>
              <a:defRPr sz="1600" b="1"/>
            </a:lvl7pPr>
            <a:lvl8pPr marL="3657600" lvl="7" indent="-228600" algn="l">
              <a:lnSpc>
                <a:spcPct val="100000"/>
              </a:lnSpc>
              <a:spcBef>
                <a:spcPts val="400"/>
              </a:spcBef>
              <a:spcAft>
                <a:spcPts val="0"/>
              </a:spcAft>
              <a:buSzPts val="1600"/>
              <a:buNone/>
              <a:defRPr sz="1600" b="1"/>
            </a:lvl8pPr>
            <a:lvl9pPr marL="4114800" lvl="8" indent="-228600" algn="l">
              <a:lnSpc>
                <a:spcPct val="100000"/>
              </a:lnSpc>
              <a:spcBef>
                <a:spcPts val="400"/>
              </a:spcBef>
              <a:spcAft>
                <a:spcPts val="0"/>
              </a:spcAft>
              <a:buSzPts val="1600"/>
              <a:buNone/>
              <a:defRPr sz="1600" b="1"/>
            </a:lvl9pPr>
          </a:lstStyle>
          <a:p>
            <a:endParaRPr/>
          </a:p>
        </p:txBody>
      </p:sp>
      <p:sp>
        <p:nvSpPr>
          <p:cNvPr id="53" name="Google Shape;53;p83"/>
          <p:cNvSpPr txBox="1">
            <a:spLocks noGrp="1"/>
          </p:cNvSpPr>
          <p:nvPr>
            <p:ph type="body" idx="4"/>
          </p:nvPr>
        </p:nvSpPr>
        <p:spPr>
          <a:xfrm>
            <a:off x="6193368" y="2174875"/>
            <a:ext cx="5389033" cy="3951288"/>
          </a:xfrm>
          <a:prstGeom prst="rect">
            <a:avLst/>
          </a:prstGeom>
          <a:noFill/>
          <a:ln>
            <a:noFill/>
          </a:ln>
        </p:spPr>
        <p:txBody>
          <a:bodyPr spcFirstLastPara="1" wrap="square" lIns="92150" tIns="46075" rIns="92150" bIns="46075" anchor="t" anchorCtr="0">
            <a:noAutofit/>
          </a:bodyPr>
          <a:lstStyle>
            <a:lvl1pPr marL="457200" lvl="0" indent="-228600" algn="l">
              <a:lnSpc>
                <a:spcPct val="100000"/>
              </a:lnSpc>
              <a:spcBef>
                <a:spcPts val="600"/>
              </a:spcBef>
              <a:spcAft>
                <a:spcPts val="0"/>
              </a:spcAft>
              <a:buSzPts val="1400"/>
              <a:buNone/>
              <a:defRPr sz="2400"/>
            </a:lvl1pPr>
            <a:lvl2pPr marL="914400" lvl="1" indent="-228600" algn="l">
              <a:lnSpc>
                <a:spcPct val="100000"/>
              </a:lnSpc>
              <a:spcBef>
                <a:spcPts val="500"/>
              </a:spcBef>
              <a:spcAft>
                <a:spcPts val="0"/>
              </a:spcAft>
              <a:buSzPts val="1400"/>
              <a:buNone/>
              <a:defRPr sz="2000"/>
            </a:lvl2pPr>
            <a:lvl3pPr marL="1371600" lvl="2" indent="-228600" algn="l">
              <a:lnSpc>
                <a:spcPct val="100000"/>
              </a:lnSpc>
              <a:spcBef>
                <a:spcPts val="450"/>
              </a:spcBef>
              <a:spcAft>
                <a:spcPts val="0"/>
              </a:spcAft>
              <a:buSzPts val="1400"/>
              <a:buNone/>
              <a:defRPr sz="1800"/>
            </a:lvl3pPr>
            <a:lvl4pPr marL="1828800" lvl="3" indent="-228600" algn="l">
              <a:lnSpc>
                <a:spcPct val="100000"/>
              </a:lnSpc>
              <a:spcBef>
                <a:spcPts val="400"/>
              </a:spcBef>
              <a:spcAft>
                <a:spcPts val="0"/>
              </a:spcAft>
              <a:buSzPts val="1400"/>
              <a:buNone/>
              <a:defRPr sz="1600"/>
            </a:lvl4pPr>
            <a:lvl5pPr marL="2286000" lvl="4" indent="-228600" algn="l">
              <a:lnSpc>
                <a:spcPct val="100000"/>
              </a:lnSpc>
              <a:spcBef>
                <a:spcPts val="400"/>
              </a:spcBef>
              <a:spcAft>
                <a:spcPts val="0"/>
              </a:spcAft>
              <a:buSzPts val="1400"/>
              <a:buNone/>
              <a:defRPr sz="1600"/>
            </a:lvl5pPr>
            <a:lvl6pPr marL="2743200" lvl="5" indent="-228600" algn="l">
              <a:lnSpc>
                <a:spcPct val="100000"/>
              </a:lnSpc>
              <a:spcBef>
                <a:spcPts val="400"/>
              </a:spcBef>
              <a:spcAft>
                <a:spcPts val="0"/>
              </a:spcAft>
              <a:buSzPts val="1400"/>
              <a:buNone/>
              <a:defRPr sz="1600"/>
            </a:lvl6pPr>
            <a:lvl7pPr marL="3200400" lvl="6" indent="-228600" algn="l">
              <a:lnSpc>
                <a:spcPct val="100000"/>
              </a:lnSpc>
              <a:spcBef>
                <a:spcPts val="400"/>
              </a:spcBef>
              <a:spcAft>
                <a:spcPts val="0"/>
              </a:spcAft>
              <a:buSzPts val="1400"/>
              <a:buNone/>
              <a:defRPr sz="1600"/>
            </a:lvl7pPr>
            <a:lvl8pPr marL="3657600" lvl="7" indent="-228600" algn="l">
              <a:lnSpc>
                <a:spcPct val="100000"/>
              </a:lnSpc>
              <a:spcBef>
                <a:spcPts val="400"/>
              </a:spcBef>
              <a:spcAft>
                <a:spcPts val="0"/>
              </a:spcAft>
              <a:buSzPts val="1400"/>
              <a:buNone/>
              <a:defRPr sz="1600"/>
            </a:lvl8pPr>
            <a:lvl9pPr marL="4114800" lvl="8" indent="-228600" algn="l">
              <a:lnSpc>
                <a:spcPct val="100000"/>
              </a:lnSpc>
              <a:spcBef>
                <a:spcPts val="400"/>
              </a:spcBef>
              <a:spcAft>
                <a:spcPts val="0"/>
              </a:spcAft>
              <a:buSzPts val="1400"/>
              <a:buNone/>
              <a:defRPr sz="1600"/>
            </a:lvl9pPr>
          </a:lstStyle>
          <a:p>
            <a:endParaRPr/>
          </a:p>
        </p:txBody>
      </p:sp>
      <p:sp>
        <p:nvSpPr>
          <p:cNvPr id="54" name="Google Shape;54;p83"/>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3"/>
          <p:cNvSpPr txBox="1">
            <a:spLocks noGrp="1"/>
          </p:cNvSpPr>
          <p:nvPr>
            <p:ph type="ftr" idx="11"/>
          </p:nvPr>
        </p:nvSpPr>
        <p:spPr>
          <a:xfrm>
            <a:off x="7524760" y="6475414"/>
            <a:ext cx="3865024" cy="180975"/>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3"/>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84"/>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9" name="Google Shape;59;p84"/>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84"/>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84"/>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85"/>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85"/>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85"/>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6"/>
        <p:cNvGrpSpPr/>
        <p:nvPr/>
      </p:nvGrpSpPr>
      <p:grpSpPr>
        <a:xfrm>
          <a:off x="0" y="0"/>
          <a:ext cx="0" cy="0"/>
          <a:chOff x="0" y="0"/>
          <a:chExt cx="0" cy="0"/>
        </a:xfrm>
      </p:grpSpPr>
      <p:sp>
        <p:nvSpPr>
          <p:cNvPr id="67" name="Google Shape;67;p86"/>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8" name="Google Shape;68;p86"/>
          <p:cNvSpPr txBox="1">
            <a:spLocks noGrp="1"/>
          </p:cNvSpPr>
          <p:nvPr>
            <p:ph type="body" idx="1"/>
          </p:nvPr>
        </p:nvSpPr>
        <p:spPr>
          <a:xfrm rot="5400000">
            <a:off x="4038336" y="-1142735"/>
            <a:ext cx="4113213" cy="10361084"/>
          </a:xfrm>
          <a:prstGeom prst="rect">
            <a:avLst/>
          </a:prstGeom>
          <a:noFill/>
          <a:ln>
            <a:noFill/>
          </a:ln>
        </p:spPr>
        <p:txBody>
          <a:bodyPr spcFirstLastPara="1" wrap="square" lIns="92150" tIns="46075" rIns="92150" bIns="46075" anchor="t" anchorCtr="0">
            <a:noAutofit/>
          </a:bodyPr>
          <a:lstStyle>
            <a:lvl1pPr marL="457200" lvl="0" indent="-228600" algn="l">
              <a:lnSpc>
                <a:spcPct val="100000"/>
              </a:lnSpc>
              <a:spcBef>
                <a:spcPts val="600"/>
              </a:spcBef>
              <a:spcAft>
                <a:spcPts val="0"/>
              </a:spcAft>
              <a:buSzPts val="1400"/>
              <a:buNone/>
              <a:defRPr/>
            </a:lvl1pPr>
            <a:lvl2pPr marL="914400" lvl="1" indent="-228600" algn="l">
              <a:lnSpc>
                <a:spcPct val="100000"/>
              </a:lnSpc>
              <a:spcBef>
                <a:spcPts val="500"/>
              </a:spcBef>
              <a:spcAft>
                <a:spcPts val="0"/>
              </a:spcAft>
              <a:buSzPts val="1400"/>
              <a:buNone/>
              <a:defRPr/>
            </a:lvl2pPr>
            <a:lvl3pPr marL="1371600" lvl="2" indent="-228600" algn="l">
              <a:lnSpc>
                <a:spcPct val="100000"/>
              </a:lnSpc>
              <a:spcBef>
                <a:spcPts val="450"/>
              </a:spcBef>
              <a:spcAft>
                <a:spcPts val="0"/>
              </a:spcAft>
              <a:buSzPts val="1400"/>
              <a:buNone/>
              <a:defRPr/>
            </a:lvl3pPr>
            <a:lvl4pPr marL="1828800" lvl="3" indent="-228600" algn="l">
              <a:lnSpc>
                <a:spcPct val="100000"/>
              </a:lnSpc>
              <a:spcBef>
                <a:spcPts val="400"/>
              </a:spcBef>
              <a:spcAft>
                <a:spcPts val="0"/>
              </a:spcAft>
              <a:buSzPts val="1400"/>
              <a:buNone/>
              <a:defRPr/>
            </a:lvl4pPr>
            <a:lvl5pPr marL="2286000" lvl="4" indent="-228600" algn="l">
              <a:lnSpc>
                <a:spcPct val="100000"/>
              </a:lnSpc>
              <a:spcBef>
                <a:spcPts val="400"/>
              </a:spcBef>
              <a:spcAft>
                <a:spcPts val="0"/>
              </a:spcAft>
              <a:buSzPts val="1400"/>
              <a:buNone/>
              <a:defRPr/>
            </a:lvl5pPr>
            <a:lvl6pPr marL="2743200" lvl="5" indent="-228600" algn="l">
              <a:lnSpc>
                <a:spcPct val="100000"/>
              </a:lnSpc>
              <a:spcBef>
                <a:spcPts val="400"/>
              </a:spcBef>
              <a:spcAft>
                <a:spcPts val="0"/>
              </a:spcAft>
              <a:buSzPts val="1400"/>
              <a:buNone/>
              <a:defRPr/>
            </a:lvl6pPr>
            <a:lvl7pPr marL="3200400" lvl="6" indent="-228600" algn="l">
              <a:lnSpc>
                <a:spcPct val="100000"/>
              </a:lnSpc>
              <a:spcBef>
                <a:spcPts val="400"/>
              </a:spcBef>
              <a:spcAft>
                <a:spcPts val="0"/>
              </a:spcAft>
              <a:buSzPts val="1400"/>
              <a:buNone/>
              <a:defRPr/>
            </a:lvl7pPr>
            <a:lvl8pPr marL="3657600" lvl="7" indent="-228600" algn="l">
              <a:lnSpc>
                <a:spcPct val="100000"/>
              </a:lnSpc>
              <a:spcBef>
                <a:spcPts val="400"/>
              </a:spcBef>
              <a:spcAft>
                <a:spcPts val="0"/>
              </a:spcAft>
              <a:buSzPts val="1400"/>
              <a:buNone/>
              <a:defRPr/>
            </a:lvl8pPr>
            <a:lvl9pPr marL="4114800" lvl="8" indent="-228600" algn="l">
              <a:lnSpc>
                <a:spcPct val="100000"/>
              </a:lnSpc>
              <a:spcBef>
                <a:spcPts val="400"/>
              </a:spcBef>
              <a:spcAft>
                <a:spcPts val="0"/>
              </a:spcAft>
              <a:buSzPts val="1400"/>
              <a:buNone/>
              <a:defRPr/>
            </a:lvl9pPr>
          </a:lstStyle>
          <a:p>
            <a:endParaRPr/>
          </a:p>
        </p:txBody>
      </p:sp>
      <p:sp>
        <p:nvSpPr>
          <p:cNvPr id="69" name="Google Shape;69;p86"/>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86"/>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86"/>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2"/>
        <p:cNvGrpSpPr/>
        <p:nvPr/>
      </p:nvGrpSpPr>
      <p:grpSpPr>
        <a:xfrm>
          <a:off x="0" y="0"/>
          <a:ext cx="0" cy="0"/>
          <a:chOff x="0" y="0"/>
          <a:chExt cx="0" cy="0"/>
        </a:xfrm>
      </p:grpSpPr>
      <p:sp>
        <p:nvSpPr>
          <p:cNvPr id="73" name="Google Shape;73;p87"/>
          <p:cNvSpPr txBox="1">
            <a:spLocks noGrp="1"/>
          </p:cNvSpPr>
          <p:nvPr>
            <p:ph type="title"/>
          </p:nvPr>
        </p:nvSpPr>
        <p:spPr>
          <a:xfrm rot="5400000">
            <a:off x="7276836" y="2095766"/>
            <a:ext cx="5408613" cy="2588684"/>
          </a:xfrm>
          <a:prstGeom prst="rect">
            <a:avLst/>
          </a:prstGeom>
          <a:noFill/>
          <a:ln>
            <a:noFill/>
          </a:ln>
        </p:spPr>
        <p:txBody>
          <a:bodyPr spcFirstLastPara="1" wrap="square" lIns="92150" tIns="46075" rIns="92150" bIns="4607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87"/>
          <p:cNvSpPr txBox="1">
            <a:spLocks noGrp="1"/>
          </p:cNvSpPr>
          <p:nvPr>
            <p:ph type="body" idx="1"/>
          </p:nvPr>
        </p:nvSpPr>
        <p:spPr>
          <a:xfrm rot="5400000">
            <a:off x="1994694" y="-394493"/>
            <a:ext cx="5408613" cy="7569200"/>
          </a:xfrm>
          <a:prstGeom prst="rect">
            <a:avLst/>
          </a:prstGeom>
          <a:noFill/>
          <a:ln>
            <a:noFill/>
          </a:ln>
        </p:spPr>
        <p:txBody>
          <a:bodyPr spcFirstLastPara="1" wrap="square" lIns="92150" tIns="46075" rIns="92150" bIns="46075" anchor="t" anchorCtr="0">
            <a:noAutofit/>
          </a:bodyPr>
          <a:lstStyle>
            <a:lvl1pPr marL="457200" lvl="0" indent="-228600" algn="l">
              <a:lnSpc>
                <a:spcPct val="100000"/>
              </a:lnSpc>
              <a:spcBef>
                <a:spcPts val="600"/>
              </a:spcBef>
              <a:spcAft>
                <a:spcPts val="0"/>
              </a:spcAft>
              <a:buSzPts val="1400"/>
              <a:buNone/>
              <a:defRPr/>
            </a:lvl1pPr>
            <a:lvl2pPr marL="914400" lvl="1" indent="-228600" algn="l">
              <a:lnSpc>
                <a:spcPct val="100000"/>
              </a:lnSpc>
              <a:spcBef>
                <a:spcPts val="500"/>
              </a:spcBef>
              <a:spcAft>
                <a:spcPts val="0"/>
              </a:spcAft>
              <a:buSzPts val="1400"/>
              <a:buNone/>
              <a:defRPr/>
            </a:lvl2pPr>
            <a:lvl3pPr marL="1371600" lvl="2" indent="-228600" algn="l">
              <a:lnSpc>
                <a:spcPct val="100000"/>
              </a:lnSpc>
              <a:spcBef>
                <a:spcPts val="450"/>
              </a:spcBef>
              <a:spcAft>
                <a:spcPts val="0"/>
              </a:spcAft>
              <a:buSzPts val="1400"/>
              <a:buNone/>
              <a:defRPr/>
            </a:lvl3pPr>
            <a:lvl4pPr marL="1828800" lvl="3" indent="-228600" algn="l">
              <a:lnSpc>
                <a:spcPct val="100000"/>
              </a:lnSpc>
              <a:spcBef>
                <a:spcPts val="400"/>
              </a:spcBef>
              <a:spcAft>
                <a:spcPts val="0"/>
              </a:spcAft>
              <a:buSzPts val="1400"/>
              <a:buNone/>
              <a:defRPr/>
            </a:lvl4pPr>
            <a:lvl5pPr marL="2286000" lvl="4" indent="-228600" algn="l">
              <a:lnSpc>
                <a:spcPct val="100000"/>
              </a:lnSpc>
              <a:spcBef>
                <a:spcPts val="400"/>
              </a:spcBef>
              <a:spcAft>
                <a:spcPts val="0"/>
              </a:spcAft>
              <a:buSzPts val="1400"/>
              <a:buNone/>
              <a:defRPr/>
            </a:lvl5pPr>
            <a:lvl6pPr marL="2743200" lvl="5" indent="-228600" algn="l">
              <a:lnSpc>
                <a:spcPct val="100000"/>
              </a:lnSpc>
              <a:spcBef>
                <a:spcPts val="400"/>
              </a:spcBef>
              <a:spcAft>
                <a:spcPts val="0"/>
              </a:spcAft>
              <a:buSzPts val="1400"/>
              <a:buNone/>
              <a:defRPr/>
            </a:lvl6pPr>
            <a:lvl7pPr marL="3200400" lvl="6" indent="-228600" algn="l">
              <a:lnSpc>
                <a:spcPct val="100000"/>
              </a:lnSpc>
              <a:spcBef>
                <a:spcPts val="400"/>
              </a:spcBef>
              <a:spcAft>
                <a:spcPts val="0"/>
              </a:spcAft>
              <a:buSzPts val="1400"/>
              <a:buNone/>
              <a:defRPr/>
            </a:lvl7pPr>
            <a:lvl8pPr marL="3657600" lvl="7" indent="-228600" algn="l">
              <a:lnSpc>
                <a:spcPct val="100000"/>
              </a:lnSpc>
              <a:spcBef>
                <a:spcPts val="400"/>
              </a:spcBef>
              <a:spcAft>
                <a:spcPts val="0"/>
              </a:spcAft>
              <a:buSzPts val="1400"/>
              <a:buNone/>
              <a:defRPr/>
            </a:lvl8pPr>
            <a:lvl9pPr marL="4114800" lvl="8" indent="-228600" algn="l">
              <a:lnSpc>
                <a:spcPct val="100000"/>
              </a:lnSpc>
              <a:spcBef>
                <a:spcPts val="400"/>
              </a:spcBef>
              <a:spcAft>
                <a:spcPts val="0"/>
              </a:spcAft>
              <a:buSzPts val="1400"/>
              <a:buNone/>
              <a:defRPr/>
            </a:lvl9pPr>
          </a:lstStyle>
          <a:p>
            <a:endParaRPr/>
          </a:p>
        </p:txBody>
      </p:sp>
      <p:sp>
        <p:nvSpPr>
          <p:cNvPr id="75" name="Google Shape;75;p87"/>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87"/>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87"/>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
        <p:cNvGrpSpPr/>
        <p:nvPr/>
      </p:nvGrpSpPr>
      <p:grpSpPr>
        <a:xfrm>
          <a:off x="0" y="0"/>
          <a:ext cx="0" cy="0"/>
          <a:chOff x="0" y="0"/>
          <a:chExt cx="0" cy="0"/>
        </a:xfrm>
      </p:grpSpPr>
      <p:sp>
        <p:nvSpPr>
          <p:cNvPr id="14" name="Google Shape;14;p78"/>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lvl1pPr marR="0" lvl="0" algn="ctr"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Times New Roman"/>
                <a:ea typeface="Times New Roman"/>
                <a:cs typeface="Times New Roman"/>
                <a:sym typeface="Times New Roman"/>
              </a:defRPr>
            </a:lvl9pPr>
          </a:lstStyle>
          <a:p>
            <a:endParaRPr/>
          </a:p>
        </p:txBody>
      </p:sp>
      <p:sp>
        <p:nvSpPr>
          <p:cNvPr id="15" name="Google Shape;15;p78"/>
          <p:cNvSpPr txBox="1">
            <a:spLocks noGrp="1"/>
          </p:cNvSpPr>
          <p:nvPr>
            <p:ph type="body" idx="1"/>
          </p:nvPr>
        </p:nvSpPr>
        <p:spPr>
          <a:xfrm>
            <a:off x="914401" y="1981201"/>
            <a:ext cx="10361084" cy="4113213"/>
          </a:xfrm>
          <a:prstGeom prst="rect">
            <a:avLst/>
          </a:prstGeom>
          <a:noFill/>
          <a:ln>
            <a:noFill/>
          </a:ln>
        </p:spPr>
        <p:txBody>
          <a:bodyPr spcFirstLastPara="1" wrap="square" lIns="92150" tIns="46075" rIns="92150" bIns="46075" anchor="t" anchorCtr="0">
            <a:noAutofit/>
          </a:bodyPr>
          <a:lstStyle>
            <a:lvl1pPr marL="457200" marR="0" lvl="0" indent="-228600" algn="l" rtl="0">
              <a:lnSpc>
                <a:spcPct val="100000"/>
              </a:lnSpc>
              <a:spcBef>
                <a:spcPts val="600"/>
              </a:spcBef>
              <a:spcAft>
                <a:spcPts val="0"/>
              </a:spcAft>
              <a:buClr>
                <a:srgbClr val="000000"/>
              </a:buClr>
              <a:buSzPts val="1400"/>
              <a:buFont typeface="Arial"/>
              <a:buNone/>
              <a:defRPr sz="2400" b="1" i="0" u="none" strike="noStrike" cap="none">
                <a:solidFill>
                  <a:srgbClr val="000000"/>
                </a:solidFill>
                <a:latin typeface="Times New Roman"/>
                <a:ea typeface="Times New Roman"/>
                <a:cs typeface="Times New Roman"/>
                <a:sym typeface="Times New Roman"/>
              </a:defRPr>
            </a:lvl1pPr>
            <a:lvl2pPr marL="914400" marR="0" lvl="1" indent="-228600" algn="l" rtl="0">
              <a:lnSpc>
                <a:spcPct val="100000"/>
              </a:lnSpc>
              <a:spcBef>
                <a:spcPts val="500"/>
              </a:spcBef>
              <a:spcAft>
                <a:spcPts val="0"/>
              </a:spcAft>
              <a:buClr>
                <a:srgbClr val="000000"/>
              </a:buClr>
              <a:buSzPts val="1400"/>
              <a:buFont typeface="Arial"/>
              <a:buNone/>
              <a:defRPr sz="2000" b="0" i="0" u="none" strike="noStrike" cap="none">
                <a:solidFill>
                  <a:srgbClr val="000000"/>
                </a:solidFill>
                <a:latin typeface="Times New Roman"/>
                <a:ea typeface="Times New Roman"/>
                <a:cs typeface="Times New Roman"/>
                <a:sym typeface="Times New Roman"/>
              </a:defRPr>
            </a:lvl2pPr>
            <a:lvl3pPr marL="1371600" marR="0" lvl="2" indent="-228600" algn="l" rtl="0">
              <a:lnSpc>
                <a:spcPct val="100000"/>
              </a:lnSpc>
              <a:spcBef>
                <a:spcPts val="450"/>
              </a:spcBef>
              <a:spcAft>
                <a:spcPts val="0"/>
              </a:spcAft>
              <a:buClr>
                <a:srgbClr val="000000"/>
              </a:buClr>
              <a:buSzPts val="1400"/>
              <a:buFont typeface="Arial"/>
              <a:buNone/>
              <a:defRPr sz="1800" b="0" i="0" u="none" strike="noStrike" cap="none">
                <a:solidFill>
                  <a:srgbClr val="000000"/>
                </a:solidFill>
                <a:latin typeface="Times New Roman"/>
                <a:ea typeface="Times New Roman"/>
                <a:cs typeface="Times New Roman"/>
                <a:sym typeface="Times New Roman"/>
              </a:defRPr>
            </a:lvl3pPr>
            <a:lvl4pPr marL="1828800" marR="0" lvl="3"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4pPr>
            <a:lvl5pPr marL="2286000" marR="0" lvl="4"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5pPr>
            <a:lvl6pPr marL="2743200" marR="0" lvl="5"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6pPr>
            <a:lvl7pPr marL="3200400" marR="0" lvl="6"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7pPr>
            <a:lvl8pPr marL="3657600" marR="0" lvl="7"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8pPr>
            <a:lvl9pPr marL="4114800" marR="0" lvl="8"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9pPr>
          </a:lstStyle>
          <a:p>
            <a:endParaRPr/>
          </a:p>
        </p:txBody>
      </p:sp>
      <p:sp>
        <p:nvSpPr>
          <p:cNvPr id="16" name="Google Shape;16;p78"/>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1800" b="1"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17" name="Google Shape;17;p78"/>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18" name="Google Shape;18;p78"/>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cxnSp>
        <p:nvCxnSpPr>
          <p:cNvPr id="19" name="Google Shape;19;p78"/>
          <p:cNvCxnSpPr/>
          <p:nvPr/>
        </p:nvCxnSpPr>
        <p:spPr>
          <a:xfrm>
            <a:off x="914400" y="609600"/>
            <a:ext cx="10363200" cy="1588"/>
          </a:xfrm>
          <a:prstGeom prst="straightConnector1">
            <a:avLst/>
          </a:prstGeom>
          <a:noFill/>
          <a:ln w="12600" cap="flat" cmpd="sng">
            <a:solidFill>
              <a:srgbClr val="000000"/>
            </a:solidFill>
            <a:prstDash val="solid"/>
            <a:miter lim="800000"/>
            <a:headEnd type="none" w="sm" len="sm"/>
            <a:tailEnd type="none" w="sm" len="sm"/>
          </a:ln>
        </p:spPr>
      </p:cxnSp>
      <p:sp>
        <p:nvSpPr>
          <p:cNvPr id="20" name="Google Shape;20;p78"/>
          <p:cNvSpPr/>
          <p:nvPr/>
        </p:nvSpPr>
        <p:spPr>
          <a:xfrm>
            <a:off x="912285" y="6475413"/>
            <a:ext cx="718145" cy="18466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Submission</a:t>
            </a:r>
            <a:endParaRPr sz="1400" b="0" i="0" u="none" strike="noStrike" cap="none">
              <a:solidFill>
                <a:srgbClr val="000000"/>
              </a:solidFill>
              <a:latin typeface="Arial"/>
              <a:ea typeface="Arial"/>
              <a:cs typeface="Arial"/>
              <a:sym typeface="Arial"/>
            </a:endParaRPr>
          </a:p>
        </p:txBody>
      </p:sp>
      <p:cxnSp>
        <p:nvCxnSpPr>
          <p:cNvPr id="21" name="Google Shape;21;p78"/>
          <p:cNvCxnSpPr/>
          <p:nvPr/>
        </p:nvCxnSpPr>
        <p:spPr>
          <a:xfrm>
            <a:off x="914400" y="6477000"/>
            <a:ext cx="10464800" cy="1588"/>
          </a:xfrm>
          <a:prstGeom prst="straightConnector1">
            <a:avLst/>
          </a:prstGeom>
          <a:noFill/>
          <a:ln w="12600" cap="flat" cmpd="sng">
            <a:solidFill>
              <a:srgbClr val="000000"/>
            </a:solidFill>
            <a:prstDash val="solid"/>
            <a:miter lim="800000"/>
            <a:headEnd type="none" w="sm" len="sm"/>
            <a:tailEnd type="none" w="sm" len="sm"/>
          </a:ln>
        </p:spPr>
      </p:cxnSp>
      <p:sp>
        <p:nvSpPr>
          <p:cNvPr id="22" name="Google Shape;22;p78"/>
          <p:cNvSpPr txBox="1"/>
          <p:nvPr/>
        </p:nvSpPr>
        <p:spPr>
          <a:xfrm>
            <a:off x="6667504" y="357166"/>
            <a:ext cx="4667283" cy="27305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800"/>
              <a:buFont typeface="Times New Roman"/>
              <a:buNone/>
            </a:pPr>
            <a:r>
              <a:rPr lang="en-US" sz="1800" b="1" i="0" u="none" strike="noStrike" cap="none">
                <a:solidFill>
                  <a:srgbClr val="000000"/>
                </a:solidFill>
                <a:latin typeface="Times New Roman"/>
                <a:ea typeface="Times New Roman"/>
                <a:cs typeface="Times New Roman"/>
                <a:sym typeface="Times New Roman"/>
              </a:rPr>
              <a:t>doc.: IEEE 802.11-22/1784r1</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1.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upf.edu/web/wn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hyperlink" Target="mailto:boris.bellalta@upf.edu"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szott@agh.edu.p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szymonszott.github.io/"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5.xml.rels><?xml version="1.0" encoding="UTF-8" standalone="yes"?>
<Relationships xmlns="http://schemas.openxmlformats.org/package/2006/relationships"><Relationship Id="rId3" Type="http://schemas.openxmlformats.org/officeDocument/2006/relationships/hyperlink" Target="https://ieeexplore.ieee.org/document/9786784"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hyperlink" Target="https://www.sciencedirect.com/science/article/pii/S0140366419317980"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4.png"/></Relationships>
</file>

<file path=ppt/slides/_rels/slide7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75.xml.rels><?xml version="1.0" encoding="UTF-8" standalone="yes"?>
<Relationships xmlns="http://schemas.openxmlformats.org/package/2006/relationships"><Relationship Id="rId3" Type="http://schemas.openxmlformats.org/officeDocument/2006/relationships/hyperlink" Target="https://ieeexplore.ieee.org/abstract/document/9543682"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github.com/wn-upf/Komondor"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7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a:spLocks noGrp="1"/>
          </p:cNvSpPr>
          <p:nvPr>
            <p:ph type="ctrTitle"/>
          </p:nvPr>
        </p:nvSpPr>
        <p:spPr>
          <a:xfrm>
            <a:off x="914400" y="469900"/>
            <a:ext cx="10363200" cy="1470025"/>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Wi-Fi Meets ML: Re-thinking Next-generation Wi-Fi Networks (Nov tutorial)</a:t>
            </a:r>
            <a:endParaRPr/>
          </a:p>
        </p:txBody>
      </p:sp>
      <p:sp>
        <p:nvSpPr>
          <p:cNvPr id="88" name="Google Shape;88;p1"/>
          <p:cNvSpPr txBox="1">
            <a:spLocks noGrp="1"/>
          </p:cNvSpPr>
          <p:nvPr>
            <p:ph type="subTitle" idx="1"/>
          </p:nvPr>
        </p:nvSpPr>
        <p:spPr>
          <a:xfrm>
            <a:off x="1828800" y="1657350"/>
            <a:ext cx="8534400" cy="476400"/>
          </a:xfrm>
          <a:prstGeom prst="rect">
            <a:avLst/>
          </a:prstGeom>
          <a:noFill/>
          <a:ln>
            <a:noFill/>
          </a:ln>
        </p:spPr>
        <p:txBody>
          <a:bodyPr spcFirstLastPara="1" wrap="square" lIns="92150" tIns="46075" rIns="92150" bIns="46075" anchor="t" anchorCtr="0">
            <a:noAutofit/>
          </a:bodyPr>
          <a:lstStyle/>
          <a:p>
            <a:pPr marL="0" lvl="0" indent="0" algn="ctr" rtl="0">
              <a:lnSpc>
                <a:spcPct val="100000"/>
              </a:lnSpc>
              <a:spcBef>
                <a:spcPts val="0"/>
              </a:spcBef>
              <a:spcAft>
                <a:spcPts val="0"/>
              </a:spcAft>
              <a:buSzPts val="2000"/>
              <a:buNone/>
            </a:pPr>
            <a:r>
              <a:rPr lang="en-US" sz="2000"/>
              <a:t>Date:</a:t>
            </a:r>
            <a:r>
              <a:rPr lang="en-US" sz="2000" b="0"/>
              <a:t> 2022-11-14</a:t>
            </a:r>
            <a:endParaRPr/>
          </a:p>
        </p:txBody>
      </p:sp>
      <p:sp>
        <p:nvSpPr>
          <p:cNvPr id="89" name="Google Shape;89;p1"/>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90" name="Google Shape;90;p1"/>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91" name="Google Shape;91;p1"/>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a:t>
            </a:fld>
            <a:endParaRPr/>
          </a:p>
        </p:txBody>
      </p:sp>
      <p:graphicFrame>
        <p:nvGraphicFramePr>
          <p:cNvPr id="92" name="Google Shape;92;p1"/>
          <p:cNvGraphicFramePr/>
          <p:nvPr/>
        </p:nvGraphicFramePr>
        <p:xfrm>
          <a:off x="990600" y="2417763"/>
          <a:ext cx="10212388" cy="3033712"/>
        </p:xfrm>
        <a:graphic>
          <a:graphicData uri="http://schemas.openxmlformats.org/presentationml/2006/ole">
            <mc:AlternateContent xmlns:mc="http://schemas.openxmlformats.org/markup-compatibility/2006">
              <mc:Choice xmlns:v="urn:schemas-microsoft-com:vml" Requires="v">
                <p:oleObj r:id="rId3" imgW="10212388" imgH="3033712" progId="Word.Document.8">
                  <p:embed/>
                </p:oleObj>
              </mc:Choice>
              <mc:Fallback>
                <p:oleObj r:id="rId3" imgW="10212388" imgH="3033712" progId="Word.Document.8">
                  <p:embed/>
                  <p:pic>
                    <p:nvPicPr>
                      <p:cNvPr id="92" name="Google Shape;92;p1"/>
                      <p:cNvPicPr preferRelativeResize="0"/>
                      <p:nvPr/>
                    </p:nvPicPr>
                    <p:blipFill rotWithShape="1">
                      <a:blip r:embed="rId4">
                        <a:alphaModFix/>
                      </a:blip>
                      <a:srcRect/>
                      <a:stretch/>
                    </p:blipFill>
                    <p:spPr>
                      <a:xfrm>
                        <a:off x="990600" y="2417763"/>
                        <a:ext cx="10212388" cy="3033712"/>
                      </a:xfrm>
                      <a:prstGeom prst="rect">
                        <a:avLst/>
                      </a:prstGeom>
                      <a:noFill/>
                      <a:ln>
                        <a:noFill/>
                      </a:ln>
                    </p:spPr>
                  </p:pic>
                </p:oleObj>
              </mc:Fallback>
            </mc:AlternateContent>
          </a:graphicData>
        </a:graphic>
      </p:graphicFrame>
      <p:sp>
        <p:nvSpPr>
          <p:cNvPr id="93" name="Google Shape;93;p1"/>
          <p:cNvSpPr/>
          <p:nvPr/>
        </p:nvSpPr>
        <p:spPr>
          <a:xfrm>
            <a:off x="993775" y="1972991"/>
            <a:ext cx="1447800" cy="381000"/>
          </a:xfrm>
          <a:prstGeom prst="rect">
            <a:avLst/>
          </a:prstGeom>
          <a:noFill/>
          <a:ln>
            <a:noFill/>
          </a:ln>
        </p:spPr>
        <p:txBody>
          <a:bodyPr spcFirstLastPara="1" wrap="square" lIns="92150" tIns="46075" rIns="92150" bIns="4607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Times New Roman"/>
                <a:ea typeface="Times New Roman"/>
                <a:cs typeface="Times New Roman"/>
                <a:sym typeface="Times New Roman"/>
              </a:rPr>
              <a:t>Authors: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17db8f38253_0_0"/>
          <p:cNvSpPr txBox="1">
            <a:spLocks noGrp="1"/>
          </p:cNvSpPr>
          <p:nvPr>
            <p:ph type="title"/>
          </p:nvPr>
        </p:nvSpPr>
        <p:spPr>
          <a:xfrm>
            <a:off x="914401" y="685801"/>
            <a:ext cx="10361100" cy="10653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Augmented 802.11 with AI/ML</a:t>
            </a:r>
            <a:endParaRPr/>
          </a:p>
        </p:txBody>
      </p:sp>
      <p:sp>
        <p:nvSpPr>
          <p:cNvPr id="209" name="Google Shape;209;g17db8f38253_0_0"/>
          <p:cNvSpPr txBox="1">
            <a:spLocks noGrp="1"/>
          </p:cNvSpPr>
          <p:nvPr>
            <p:ph type="body" idx="1"/>
          </p:nvPr>
        </p:nvSpPr>
        <p:spPr>
          <a:xfrm>
            <a:off x="914401" y="1981201"/>
            <a:ext cx="10361100" cy="4113300"/>
          </a:xfrm>
          <a:prstGeom prst="rect">
            <a:avLst/>
          </a:prstGeom>
          <a:noFill/>
          <a:ln>
            <a:noFill/>
          </a:ln>
        </p:spPr>
        <p:txBody>
          <a:bodyPr spcFirstLastPara="1" wrap="square" lIns="92150" tIns="46075" rIns="92150" bIns="46075" anchor="t" anchorCtr="0">
            <a:noAutofit/>
          </a:bodyPr>
          <a:lstStyle/>
          <a:p>
            <a:pPr marL="457200" lvl="0" indent="-317500" algn="l" rtl="0">
              <a:lnSpc>
                <a:spcPct val="100000"/>
              </a:lnSpc>
              <a:spcBef>
                <a:spcPts val="0"/>
              </a:spcBef>
              <a:spcAft>
                <a:spcPts val="0"/>
              </a:spcAft>
              <a:buSzPts val="1400"/>
              <a:buChar char="●"/>
            </a:pPr>
            <a:r>
              <a:rPr lang="en-US"/>
              <a:t>Should we expect that the use of ML techniques will…</a:t>
            </a:r>
            <a:endParaRPr/>
          </a:p>
          <a:p>
            <a:pPr marL="914400" lvl="1" indent="-317500" algn="l" rtl="0">
              <a:lnSpc>
                <a:spcPct val="100000"/>
              </a:lnSpc>
              <a:spcBef>
                <a:spcPts val="1000"/>
              </a:spcBef>
              <a:spcAft>
                <a:spcPts val="0"/>
              </a:spcAft>
              <a:buSzPts val="1400"/>
              <a:buChar char="○"/>
            </a:pPr>
            <a:r>
              <a:rPr lang="en-US"/>
              <a:t>… improve raw ‘performance’ (i.e., throughput, delay and reliability)?</a:t>
            </a:r>
            <a:endParaRPr/>
          </a:p>
          <a:p>
            <a:pPr marL="914400" lvl="1" indent="-317500" algn="l" rtl="0">
              <a:lnSpc>
                <a:spcPct val="100000"/>
              </a:lnSpc>
              <a:spcBef>
                <a:spcPts val="1000"/>
              </a:spcBef>
              <a:spcAft>
                <a:spcPts val="0"/>
              </a:spcAft>
              <a:buSzPts val="1400"/>
              <a:buChar char="○"/>
            </a:pPr>
            <a:r>
              <a:rPr lang="en-US"/>
              <a:t>… improve QoE in general (i.e., better AP selection)?</a:t>
            </a:r>
            <a:endParaRPr/>
          </a:p>
          <a:p>
            <a:pPr marL="914400" lvl="1" indent="-317500" algn="l" rtl="0">
              <a:lnSpc>
                <a:spcPct val="100000"/>
              </a:lnSpc>
              <a:spcBef>
                <a:spcPts val="1000"/>
              </a:spcBef>
              <a:spcAft>
                <a:spcPts val="0"/>
              </a:spcAft>
              <a:buSzPts val="1400"/>
              <a:buChar char="○"/>
            </a:pPr>
            <a:r>
              <a:rPr lang="en-US"/>
              <a:t>… contribute to avoid BSS ‘starvation’ in dense scenarios?</a:t>
            </a:r>
            <a:endParaRPr/>
          </a:p>
          <a:p>
            <a:pPr marL="914400" lvl="1" indent="-317500" algn="l" rtl="0">
              <a:lnSpc>
                <a:spcPct val="100000"/>
              </a:lnSpc>
              <a:spcBef>
                <a:spcPts val="1000"/>
              </a:spcBef>
              <a:spcAft>
                <a:spcPts val="0"/>
              </a:spcAft>
              <a:buSzPts val="1400"/>
              <a:buChar char="○"/>
            </a:pPr>
            <a:r>
              <a:rPr lang="en-US"/>
              <a:t>… contribute to reduce ‘overheads’ by reducing the amount of exchanged data?</a:t>
            </a:r>
            <a:endParaRPr/>
          </a:p>
          <a:p>
            <a:pPr marL="914400" lvl="1" indent="-317500" algn="l" rtl="0">
              <a:lnSpc>
                <a:spcPct val="100000"/>
              </a:lnSpc>
              <a:spcBef>
                <a:spcPts val="1000"/>
              </a:spcBef>
              <a:spcAft>
                <a:spcPts val="0"/>
              </a:spcAft>
              <a:buSzPts val="1400"/>
              <a:buChar char="○"/>
            </a:pPr>
            <a:r>
              <a:rPr lang="en-US"/>
              <a:t>… contribute to improve the operation/performance of some functionalities?</a:t>
            </a:r>
            <a:endParaRPr/>
          </a:p>
          <a:p>
            <a:pPr marL="914400" lvl="1" indent="-317500" algn="l" rtl="0">
              <a:lnSpc>
                <a:spcPct val="100000"/>
              </a:lnSpc>
              <a:spcBef>
                <a:spcPts val="1000"/>
              </a:spcBef>
              <a:spcAft>
                <a:spcPts val="0"/>
              </a:spcAft>
              <a:buSzPts val="1400"/>
              <a:buChar char="○"/>
            </a:pPr>
            <a:r>
              <a:rPr lang="en-US"/>
              <a:t>…</a:t>
            </a:r>
            <a:endParaRPr/>
          </a:p>
          <a:p>
            <a:pPr marL="914400" lvl="0" indent="0" algn="l" rtl="0">
              <a:lnSpc>
                <a:spcPct val="100000"/>
              </a:lnSpc>
              <a:spcBef>
                <a:spcPts val="1000"/>
              </a:spcBef>
              <a:spcAft>
                <a:spcPts val="0"/>
              </a:spcAft>
              <a:buSzPts val="2400"/>
              <a:buNone/>
            </a:pPr>
            <a:endParaRPr/>
          </a:p>
          <a:p>
            <a:pPr marL="457200" lvl="0" indent="-317500" algn="l" rtl="0">
              <a:lnSpc>
                <a:spcPct val="100000"/>
              </a:lnSpc>
              <a:spcBef>
                <a:spcPts val="1000"/>
              </a:spcBef>
              <a:spcAft>
                <a:spcPts val="0"/>
              </a:spcAft>
              <a:buSzPts val="1400"/>
              <a:buChar char="●"/>
            </a:pPr>
            <a:r>
              <a:rPr lang="en-US"/>
              <a:t>Any initial target? 4x gains? 10%? Only qualitative?</a:t>
            </a:r>
            <a:endParaRPr/>
          </a:p>
          <a:p>
            <a:pPr marL="342900" lvl="0" indent="-342900" algn="l" rtl="0">
              <a:lnSpc>
                <a:spcPct val="100000"/>
              </a:lnSpc>
              <a:spcBef>
                <a:spcPts val="1600"/>
              </a:spcBef>
              <a:spcAft>
                <a:spcPts val="0"/>
              </a:spcAft>
              <a:buSzPts val="1400"/>
              <a:buNone/>
            </a:pPr>
            <a:endParaRPr/>
          </a:p>
        </p:txBody>
      </p:sp>
      <p:sp>
        <p:nvSpPr>
          <p:cNvPr id="210" name="Google Shape;210;g17db8f38253_0_0"/>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10</a:t>
            </a:fld>
            <a:endParaRPr/>
          </a:p>
        </p:txBody>
      </p:sp>
      <p:sp>
        <p:nvSpPr>
          <p:cNvPr id="211" name="Google Shape;211;g17db8f38253_0_0"/>
          <p:cNvSpPr txBox="1">
            <a:spLocks noGrp="1"/>
          </p:cNvSpPr>
          <p:nvPr>
            <p:ph type="ftr" idx="11"/>
          </p:nvPr>
        </p:nvSpPr>
        <p:spPr>
          <a:xfrm>
            <a:off x="7143757" y="6475414"/>
            <a:ext cx="42459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212" name="Google Shape;212;g17db8f38253_0_0"/>
          <p:cNvSpPr txBox="1">
            <a:spLocks noGrp="1"/>
          </p:cNvSpPr>
          <p:nvPr>
            <p:ph type="dt" idx="10"/>
          </p:nvPr>
        </p:nvSpPr>
        <p:spPr>
          <a:xfrm>
            <a:off x="929217" y="333375"/>
            <a:ext cx="2499900" cy="273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213" name="Google Shape;213;g17db8f38253_0_0"/>
          <p:cNvSpPr txBox="1"/>
          <p:nvPr/>
        </p:nvSpPr>
        <p:spPr>
          <a:xfrm>
            <a:off x="10058400" y="2651389"/>
            <a:ext cx="819900" cy="76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0"/>
              <a:buFont typeface="Times New Roman"/>
              <a:buNone/>
            </a:pPr>
            <a:r>
              <a:rPr lang="en-US" sz="10000" b="0" i="0" u="none" strike="noStrike" cap="none">
                <a:solidFill>
                  <a:srgbClr val="C9211E"/>
                </a:solidFill>
                <a:latin typeface="Times New Roman"/>
                <a:ea typeface="Times New Roman"/>
                <a:cs typeface="Times New Roman"/>
                <a:sym typeface="Times New Roman"/>
              </a:rPr>
              <a:t>?</a:t>
            </a:r>
            <a:endParaRPr sz="10000" b="0" i="0" u="none" strike="noStrike" cap="none">
              <a:solidFill>
                <a:srgbClr val="C9211E"/>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17db8f38253_0_13"/>
          <p:cNvSpPr txBox="1">
            <a:spLocks noGrp="1"/>
          </p:cNvSpPr>
          <p:nvPr>
            <p:ph type="title"/>
          </p:nvPr>
        </p:nvSpPr>
        <p:spPr>
          <a:xfrm>
            <a:off x="914401" y="685801"/>
            <a:ext cx="10361100" cy="10653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Research applications of ML to 802.11</a:t>
            </a:r>
            <a:endParaRPr/>
          </a:p>
        </p:txBody>
      </p:sp>
      <p:sp>
        <p:nvSpPr>
          <p:cNvPr id="223" name="Google Shape;223;g17db8f38253_0_13"/>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11</a:t>
            </a:fld>
            <a:endParaRPr/>
          </a:p>
        </p:txBody>
      </p:sp>
      <p:sp>
        <p:nvSpPr>
          <p:cNvPr id="224" name="Google Shape;224;g17db8f38253_0_13"/>
          <p:cNvSpPr txBox="1">
            <a:spLocks noGrp="1"/>
          </p:cNvSpPr>
          <p:nvPr>
            <p:ph type="ftr" idx="11"/>
          </p:nvPr>
        </p:nvSpPr>
        <p:spPr>
          <a:xfrm>
            <a:off x="7143757" y="6475414"/>
            <a:ext cx="42459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225" name="Google Shape;225;g17db8f38253_0_13"/>
          <p:cNvSpPr txBox="1">
            <a:spLocks noGrp="1"/>
          </p:cNvSpPr>
          <p:nvPr>
            <p:ph type="dt" idx="10"/>
          </p:nvPr>
        </p:nvSpPr>
        <p:spPr>
          <a:xfrm>
            <a:off x="929217" y="333375"/>
            <a:ext cx="2499900" cy="273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graphicFrame>
        <p:nvGraphicFramePr>
          <p:cNvPr id="226" name="Google Shape;226;g17db8f38253_0_13"/>
          <p:cNvGraphicFramePr/>
          <p:nvPr/>
        </p:nvGraphicFramePr>
        <p:xfrm>
          <a:off x="936729" y="1555265"/>
          <a:ext cx="10418025" cy="4785975"/>
        </p:xfrm>
        <a:graphic>
          <a:graphicData uri="http://schemas.openxmlformats.org/drawingml/2006/table">
            <a:tbl>
              <a:tblPr>
                <a:noFill/>
                <a:tableStyleId>{2E5BC3E9-1E28-4996-83B1-F0FD58545BD9}</a:tableStyleId>
              </a:tblPr>
              <a:tblGrid>
                <a:gridCol w="1737425">
                  <a:extLst>
                    <a:ext uri="{9D8B030D-6E8A-4147-A177-3AD203B41FA5}">
                      <a16:colId xmlns:a16="http://schemas.microsoft.com/office/drawing/2014/main" val="20000"/>
                    </a:ext>
                  </a:extLst>
                </a:gridCol>
                <a:gridCol w="4104050">
                  <a:extLst>
                    <a:ext uri="{9D8B030D-6E8A-4147-A177-3AD203B41FA5}">
                      <a16:colId xmlns:a16="http://schemas.microsoft.com/office/drawing/2014/main" val="20001"/>
                    </a:ext>
                  </a:extLst>
                </a:gridCol>
                <a:gridCol w="1972025">
                  <a:extLst>
                    <a:ext uri="{9D8B030D-6E8A-4147-A177-3AD203B41FA5}">
                      <a16:colId xmlns:a16="http://schemas.microsoft.com/office/drawing/2014/main" val="20002"/>
                    </a:ext>
                  </a:extLst>
                </a:gridCol>
                <a:gridCol w="2604525">
                  <a:extLst>
                    <a:ext uri="{9D8B030D-6E8A-4147-A177-3AD203B41FA5}">
                      <a16:colId xmlns:a16="http://schemas.microsoft.com/office/drawing/2014/main" val="20003"/>
                    </a:ext>
                  </a:extLst>
                </a:gridCol>
              </a:tblGrid>
              <a:tr h="425850">
                <a:tc>
                  <a:txBody>
                    <a:bodyPr/>
                    <a:lstStyle/>
                    <a:p>
                      <a:pPr marL="0" marR="0" lvl="0" indent="0" algn="l" rtl="0">
                        <a:lnSpc>
                          <a:spcPct val="100000"/>
                        </a:lnSpc>
                        <a:spcBef>
                          <a:spcPts val="0"/>
                        </a:spcBef>
                        <a:spcAft>
                          <a:spcPts val="0"/>
                        </a:spcAft>
                        <a:buClr>
                          <a:schemeClr val="dk1"/>
                        </a:buClr>
                        <a:buSzPts val="1300"/>
                        <a:buFont typeface="Times New Roman"/>
                        <a:buNone/>
                      </a:pPr>
                      <a:r>
                        <a:rPr lang="en-US" sz="1600" b="1" u="none" strike="noStrike" cap="none"/>
                        <a:t>802.11 Area</a:t>
                      </a:r>
                      <a:endParaRPr sz="1600" b="1" u="none" strike="noStrike" cap="none"/>
                    </a:p>
                  </a:txBody>
                  <a:tcPr marL="91425" marR="91425" marT="91425" marB="91425"/>
                </a:tc>
                <a:tc>
                  <a:txBody>
                    <a:bodyPr/>
                    <a:lstStyle/>
                    <a:p>
                      <a:pPr marL="0" marR="0" lvl="0" indent="0" algn="l" rtl="0">
                        <a:lnSpc>
                          <a:spcPct val="100000"/>
                        </a:lnSpc>
                        <a:spcBef>
                          <a:spcPts val="0"/>
                        </a:spcBef>
                        <a:spcAft>
                          <a:spcPts val="0"/>
                        </a:spcAft>
                        <a:buClr>
                          <a:schemeClr val="dk1"/>
                        </a:buClr>
                        <a:buSzPts val="1300"/>
                        <a:buFont typeface="Times New Roman"/>
                        <a:buNone/>
                      </a:pPr>
                      <a:r>
                        <a:rPr lang="en-US" sz="1600" b="1" u="none" strike="noStrike" cap="none"/>
                        <a:t>ML objective</a:t>
                      </a:r>
                      <a:endParaRPr sz="1600" b="1" u="none" strike="noStrike" cap="none"/>
                    </a:p>
                  </a:txBody>
                  <a:tcPr marL="91425" marR="91425" marT="91425" marB="91425"/>
                </a:tc>
                <a:tc>
                  <a:txBody>
                    <a:bodyPr/>
                    <a:lstStyle/>
                    <a:p>
                      <a:pPr marL="0" marR="0" lvl="0" indent="0" algn="l" rtl="0">
                        <a:lnSpc>
                          <a:spcPct val="100000"/>
                        </a:lnSpc>
                        <a:spcBef>
                          <a:spcPts val="0"/>
                        </a:spcBef>
                        <a:spcAft>
                          <a:spcPts val="0"/>
                        </a:spcAft>
                        <a:buClr>
                          <a:schemeClr val="dk1"/>
                        </a:buClr>
                        <a:buSzPts val="1300"/>
                        <a:buFont typeface="Times New Roman"/>
                        <a:buNone/>
                      </a:pPr>
                      <a:r>
                        <a:rPr lang="en-US" sz="1600" b="1" u="none" strike="noStrike" cap="none"/>
                        <a:t>ML methods</a:t>
                      </a:r>
                      <a:endParaRPr sz="1600" b="1" u="none" strike="noStrike" cap="none"/>
                    </a:p>
                  </a:txBody>
                  <a:tcPr marL="91425" marR="91425" marT="91425" marB="91425"/>
                </a:tc>
                <a:tc>
                  <a:txBody>
                    <a:bodyPr/>
                    <a:lstStyle/>
                    <a:p>
                      <a:pPr marL="0" marR="0" lvl="0" indent="0" algn="l" rtl="0">
                        <a:lnSpc>
                          <a:spcPct val="100000"/>
                        </a:lnSpc>
                        <a:spcBef>
                          <a:spcPts val="0"/>
                        </a:spcBef>
                        <a:spcAft>
                          <a:spcPts val="0"/>
                        </a:spcAft>
                        <a:buClr>
                          <a:schemeClr val="dk1"/>
                        </a:buClr>
                        <a:buSzPts val="1300"/>
                        <a:buFont typeface="Times New Roman"/>
                        <a:buNone/>
                      </a:pPr>
                      <a:r>
                        <a:rPr lang="en-US" sz="1600" b="1" u="none" strike="noStrike" cap="none"/>
                        <a:t>Improvement</a:t>
                      </a:r>
                      <a:endParaRPr sz="1600" b="1" u="none" strike="noStrike" cap="none"/>
                    </a:p>
                  </a:txBody>
                  <a:tcPr marL="91425" marR="91425" marT="91425" marB="91425"/>
                </a:tc>
                <a:extLst>
                  <a:ext uri="{0D108BD9-81ED-4DB2-BD59-A6C34878D82A}">
                    <a16:rowId xmlns:a16="http://schemas.microsoft.com/office/drawing/2014/main" val="10000"/>
                  </a:ext>
                </a:extLst>
              </a:tr>
              <a:tr h="669200">
                <a:tc>
                  <a:txBody>
                    <a:bodyPr/>
                    <a:lstStyle/>
                    <a:p>
                      <a:pPr marL="0" marR="0" lvl="0" indent="0" algn="l" rtl="0">
                        <a:lnSpc>
                          <a:spcPct val="100000"/>
                        </a:lnSpc>
                        <a:spcBef>
                          <a:spcPts val="0"/>
                        </a:spcBef>
                        <a:spcAft>
                          <a:spcPts val="0"/>
                        </a:spcAft>
                        <a:buClr>
                          <a:schemeClr val="dk1"/>
                        </a:buClr>
                        <a:buSzPts val="1300"/>
                        <a:buFont typeface="Times New Roman"/>
                        <a:buNone/>
                      </a:pPr>
                      <a:r>
                        <a:rPr lang="en-US" sz="1600" u="none" strike="noStrike" cap="none"/>
                        <a:t>Channel access</a:t>
                      </a:r>
                      <a:endParaRPr sz="1600" u="none" strike="noStrike" cap="none"/>
                    </a:p>
                  </a:txBody>
                  <a:tcPr marL="91425" marR="91425" marT="91425" marB="91425"/>
                </a:tc>
                <a:tc>
                  <a:txBody>
                    <a:bodyPr/>
                    <a:lstStyle/>
                    <a:p>
                      <a:pPr marL="0" marR="0" lvl="0" indent="0" algn="l" rtl="0">
                        <a:lnSpc>
                          <a:spcPct val="100000"/>
                        </a:lnSpc>
                        <a:spcBef>
                          <a:spcPts val="0"/>
                        </a:spcBef>
                        <a:spcAft>
                          <a:spcPts val="0"/>
                        </a:spcAft>
                        <a:buClr>
                          <a:schemeClr val="dk1"/>
                        </a:buClr>
                        <a:buSzPts val="1300"/>
                        <a:buFont typeface="Times New Roman"/>
                        <a:buNone/>
                      </a:pPr>
                      <a:r>
                        <a:rPr lang="en-US" sz="1600" u="none" strike="noStrike" cap="none"/>
                        <a:t>Select CW value, modify CW update rule</a:t>
                      </a:r>
                      <a:endParaRPr sz="1600" u="none" strike="noStrike" cap="none"/>
                    </a:p>
                  </a:txBody>
                  <a:tcPr marL="91425" marR="91425" marT="91425" marB="91425"/>
                </a:tc>
                <a:tc>
                  <a:txBody>
                    <a:bodyPr/>
                    <a:lstStyle/>
                    <a:p>
                      <a:pPr marL="0" marR="0" lvl="0" indent="0" algn="l" rtl="0">
                        <a:lnSpc>
                          <a:spcPct val="100000"/>
                        </a:lnSpc>
                        <a:spcBef>
                          <a:spcPts val="0"/>
                        </a:spcBef>
                        <a:spcAft>
                          <a:spcPts val="0"/>
                        </a:spcAft>
                        <a:buClr>
                          <a:schemeClr val="dk1"/>
                        </a:buClr>
                        <a:buSzPts val="1300"/>
                        <a:buFont typeface="Times New Roman"/>
                        <a:buNone/>
                      </a:pPr>
                      <a:r>
                        <a:rPr lang="en-US" sz="1600" u="none" strike="noStrike" cap="none"/>
                        <a:t>Mostly RL</a:t>
                      </a:r>
                      <a:endParaRPr sz="1600" u="none" strike="noStrike" cap="none"/>
                    </a:p>
                  </a:txBody>
                  <a:tcPr marL="91425" marR="91425" marT="91425" marB="91425"/>
                </a:tc>
                <a:tc>
                  <a:txBody>
                    <a:bodyPr/>
                    <a:lstStyle/>
                    <a:p>
                      <a:pPr marL="0" marR="0" lvl="0" indent="0" algn="l" rtl="0">
                        <a:lnSpc>
                          <a:spcPct val="100000"/>
                        </a:lnSpc>
                        <a:spcBef>
                          <a:spcPts val="0"/>
                        </a:spcBef>
                        <a:spcAft>
                          <a:spcPts val="0"/>
                        </a:spcAft>
                        <a:buClr>
                          <a:schemeClr val="dk1"/>
                        </a:buClr>
                        <a:buSzPts val="1300"/>
                        <a:buFont typeface="Times New Roman"/>
                        <a:buNone/>
                      </a:pPr>
                      <a:r>
                        <a:rPr lang="en-US" sz="1600" u="none" strike="noStrike" cap="none"/>
                        <a:t>Higher throughput</a:t>
                      </a:r>
                      <a:endParaRPr sz="1600" u="none" strike="noStrike" cap="none"/>
                    </a:p>
                  </a:txBody>
                  <a:tcPr marL="91425" marR="91425" marT="91425" marB="91425"/>
                </a:tc>
                <a:extLst>
                  <a:ext uri="{0D108BD9-81ED-4DB2-BD59-A6C34878D82A}">
                    <a16:rowId xmlns:a16="http://schemas.microsoft.com/office/drawing/2014/main" val="10001"/>
                  </a:ext>
                </a:extLst>
              </a:tr>
              <a:tr h="669200">
                <a:tc>
                  <a:txBody>
                    <a:bodyPr/>
                    <a:lstStyle/>
                    <a:p>
                      <a:pPr marL="0" marR="0" lvl="0" indent="0" algn="l" rtl="0">
                        <a:lnSpc>
                          <a:spcPct val="100000"/>
                        </a:lnSpc>
                        <a:spcBef>
                          <a:spcPts val="0"/>
                        </a:spcBef>
                        <a:spcAft>
                          <a:spcPts val="0"/>
                        </a:spcAft>
                        <a:buClr>
                          <a:schemeClr val="dk1"/>
                        </a:buClr>
                        <a:buSzPts val="1300"/>
                        <a:buFont typeface="Times New Roman"/>
                        <a:buNone/>
                      </a:pPr>
                      <a:r>
                        <a:rPr lang="en-US" sz="1600" u="none" strike="noStrike" cap="none"/>
                        <a:t>Link adaptation</a:t>
                      </a:r>
                      <a:endParaRPr sz="1600" u="none" strike="noStrike" cap="none"/>
                    </a:p>
                  </a:txBody>
                  <a:tcPr marL="91425" marR="91425" marT="91425" marB="91425"/>
                </a:tc>
                <a:tc>
                  <a:txBody>
                    <a:bodyPr/>
                    <a:lstStyle/>
                    <a:p>
                      <a:pPr marL="0" marR="0" lvl="0" indent="0" algn="l" rtl="0">
                        <a:lnSpc>
                          <a:spcPct val="100000"/>
                        </a:lnSpc>
                        <a:spcBef>
                          <a:spcPts val="0"/>
                        </a:spcBef>
                        <a:spcAft>
                          <a:spcPts val="0"/>
                        </a:spcAft>
                        <a:buClr>
                          <a:schemeClr val="dk1"/>
                        </a:buClr>
                        <a:buSzPts val="1300"/>
                        <a:buFont typeface="Times New Roman"/>
                        <a:buNone/>
                      </a:pPr>
                      <a:r>
                        <a:rPr lang="en-US" sz="1600" u="none" strike="noStrike" cap="none"/>
                        <a:t>Select transmission rate</a:t>
                      </a:r>
                      <a:endParaRPr sz="1600" u="none" strike="noStrike" cap="none"/>
                    </a:p>
                    <a:p>
                      <a:pPr marL="0" marR="0" lvl="0" indent="0" algn="l" rtl="0">
                        <a:lnSpc>
                          <a:spcPct val="100000"/>
                        </a:lnSpc>
                        <a:spcBef>
                          <a:spcPts val="0"/>
                        </a:spcBef>
                        <a:spcAft>
                          <a:spcPts val="0"/>
                        </a:spcAft>
                        <a:buClr>
                          <a:schemeClr val="dk1"/>
                        </a:buClr>
                        <a:buSzPts val="1300"/>
                        <a:buFont typeface="Times New Roman"/>
                        <a:buNone/>
                      </a:pPr>
                      <a:r>
                        <a:rPr lang="en-US" sz="1600" u="none" strike="noStrike" cap="none"/>
                        <a:t>Predict link-layer throughput</a:t>
                      </a:r>
                      <a:endParaRPr sz="1600" u="none" strike="noStrike" cap="none"/>
                    </a:p>
                  </a:txBody>
                  <a:tcPr marL="91425" marR="91425" marT="91425" marB="91425"/>
                </a:tc>
                <a:tc>
                  <a:txBody>
                    <a:bodyPr/>
                    <a:lstStyle/>
                    <a:p>
                      <a:pPr marL="0" marR="0" lvl="0" indent="0" algn="l" rtl="0">
                        <a:lnSpc>
                          <a:spcPct val="100000"/>
                        </a:lnSpc>
                        <a:spcBef>
                          <a:spcPts val="0"/>
                        </a:spcBef>
                        <a:spcAft>
                          <a:spcPts val="0"/>
                        </a:spcAft>
                        <a:buClr>
                          <a:schemeClr val="dk1"/>
                        </a:buClr>
                        <a:buSzPts val="1300"/>
                        <a:buFont typeface="Times New Roman"/>
                        <a:buNone/>
                      </a:pPr>
                      <a:r>
                        <a:rPr lang="en-US" sz="1600" u="none" strike="noStrike" cap="none"/>
                        <a:t>Mostly RL</a:t>
                      </a:r>
                      <a:endParaRPr sz="1600" u="none" strike="noStrike" cap="none"/>
                    </a:p>
                    <a:p>
                      <a:pPr marL="0" marR="0" lvl="0" indent="0" algn="l" rtl="0">
                        <a:lnSpc>
                          <a:spcPct val="100000"/>
                        </a:lnSpc>
                        <a:spcBef>
                          <a:spcPts val="0"/>
                        </a:spcBef>
                        <a:spcAft>
                          <a:spcPts val="0"/>
                        </a:spcAft>
                        <a:buClr>
                          <a:schemeClr val="dk1"/>
                        </a:buClr>
                        <a:buSzPts val="1300"/>
                        <a:buFont typeface="Times New Roman"/>
                        <a:buNone/>
                      </a:pPr>
                      <a:r>
                        <a:rPr lang="en-US" sz="1600" u="none" strike="noStrike" cap="none"/>
                        <a:t>SL</a:t>
                      </a:r>
                      <a:endParaRPr sz="1600" u="none" strike="noStrike" cap="none"/>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en-US" sz="1600" u="none" strike="noStrike" cap="none">
                          <a:solidFill>
                            <a:schemeClr val="dk1"/>
                          </a:solidFill>
                        </a:rPr>
                        <a:t>Higher throughput</a:t>
                      </a:r>
                      <a:endParaRPr sz="1600" u="none" strike="noStrike" cap="none"/>
                    </a:p>
                  </a:txBody>
                  <a:tcPr marL="91425" marR="91425" marT="91425" marB="91425"/>
                </a:tc>
                <a:extLst>
                  <a:ext uri="{0D108BD9-81ED-4DB2-BD59-A6C34878D82A}">
                    <a16:rowId xmlns:a16="http://schemas.microsoft.com/office/drawing/2014/main" val="10002"/>
                  </a:ext>
                </a:extLst>
              </a:tr>
              <a:tr h="912550">
                <a:tc>
                  <a:txBody>
                    <a:bodyPr/>
                    <a:lstStyle/>
                    <a:p>
                      <a:pPr marL="0" marR="0" lvl="0" indent="0" algn="l" rtl="0">
                        <a:lnSpc>
                          <a:spcPct val="100000"/>
                        </a:lnSpc>
                        <a:spcBef>
                          <a:spcPts val="0"/>
                        </a:spcBef>
                        <a:spcAft>
                          <a:spcPts val="0"/>
                        </a:spcAft>
                        <a:buClr>
                          <a:schemeClr val="dk1"/>
                        </a:buClr>
                        <a:buSzPts val="1300"/>
                        <a:buFont typeface="Times New Roman"/>
                        <a:buNone/>
                      </a:pPr>
                      <a:r>
                        <a:rPr lang="en-US" sz="1600" u="none" strike="noStrike" cap="none"/>
                        <a:t>PHY</a:t>
                      </a:r>
                      <a:endParaRPr sz="1600" u="none" strike="noStrike" cap="none"/>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en-US" sz="1600" u="none" strike="noStrike" cap="none"/>
                        <a:t>Classify signal source, de-noise signals</a:t>
                      </a:r>
                      <a:endParaRPr sz="1600" u="none" strike="noStrike" cap="none"/>
                    </a:p>
                    <a:p>
                      <a:pPr marL="0" marR="0" lvl="0" indent="0" algn="l" rtl="0">
                        <a:lnSpc>
                          <a:spcPct val="100000"/>
                        </a:lnSpc>
                        <a:spcBef>
                          <a:spcPts val="0"/>
                        </a:spcBef>
                        <a:spcAft>
                          <a:spcPts val="0"/>
                        </a:spcAft>
                        <a:buClr>
                          <a:schemeClr val="dk1"/>
                        </a:buClr>
                        <a:buSzPts val="1300"/>
                        <a:buFont typeface="Times New Roman"/>
                        <a:buNone/>
                      </a:pPr>
                      <a:r>
                        <a:rPr lang="en-US" sz="1600" u="none" strike="noStrike" cap="none"/>
                        <a:t>estimate interference</a:t>
                      </a:r>
                      <a:endParaRPr sz="1600" u="none" strike="noStrike" cap="none"/>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en-US" sz="1600" u="none" strike="noStrike" cap="none">
                          <a:solidFill>
                            <a:schemeClr val="dk1"/>
                          </a:solidFill>
                        </a:rPr>
                        <a:t>Mostly SL</a:t>
                      </a:r>
                      <a:endParaRPr sz="1600" u="none" strike="noStrike" cap="none"/>
                    </a:p>
                  </a:txBody>
                  <a:tcPr marL="91425" marR="91425" marT="91425" marB="91425"/>
                </a:tc>
                <a:tc>
                  <a:txBody>
                    <a:bodyPr/>
                    <a:lstStyle/>
                    <a:p>
                      <a:pPr marL="0" marR="0" lvl="0" indent="0" algn="l" rtl="0">
                        <a:lnSpc>
                          <a:spcPct val="100000"/>
                        </a:lnSpc>
                        <a:spcBef>
                          <a:spcPts val="0"/>
                        </a:spcBef>
                        <a:spcAft>
                          <a:spcPts val="0"/>
                        </a:spcAft>
                        <a:buClr>
                          <a:schemeClr val="dk1"/>
                        </a:buClr>
                        <a:buSzPts val="1300"/>
                        <a:buFont typeface="Times New Roman"/>
                        <a:buNone/>
                      </a:pPr>
                      <a:r>
                        <a:rPr lang="en-US" sz="1600" u="none" strike="noStrike" cap="none"/>
                        <a:t>Higher accuracy</a:t>
                      </a:r>
                      <a:endParaRPr sz="1600" u="none" strike="noStrike" cap="none"/>
                    </a:p>
                  </a:txBody>
                  <a:tcPr marL="91425" marR="91425" marT="91425" marB="91425"/>
                </a:tc>
                <a:extLst>
                  <a:ext uri="{0D108BD9-81ED-4DB2-BD59-A6C34878D82A}">
                    <a16:rowId xmlns:a16="http://schemas.microsoft.com/office/drawing/2014/main" val="10003"/>
                  </a:ext>
                </a:extLst>
              </a:tr>
              <a:tr h="912550">
                <a:tc>
                  <a:txBody>
                    <a:bodyPr/>
                    <a:lstStyle/>
                    <a:p>
                      <a:pPr marL="0" marR="0" lvl="0" indent="0" algn="l" rtl="0">
                        <a:lnSpc>
                          <a:spcPct val="100000"/>
                        </a:lnSpc>
                        <a:spcBef>
                          <a:spcPts val="0"/>
                        </a:spcBef>
                        <a:spcAft>
                          <a:spcPts val="0"/>
                        </a:spcAft>
                        <a:buClr>
                          <a:schemeClr val="dk1"/>
                        </a:buClr>
                        <a:buSzPts val="1300"/>
                        <a:buFont typeface="Times New Roman"/>
                        <a:buNone/>
                      </a:pPr>
                      <a:r>
                        <a:rPr lang="en-US" sz="1600" u="none" strike="noStrike" cap="none"/>
                        <a:t>Beamforming</a:t>
                      </a:r>
                      <a:endParaRPr sz="1600" u="none" strike="noStrike" cap="none"/>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en-US" sz="1600" u="none" strike="noStrike" cap="none"/>
                        <a:t>Select beam sector, beamwidth, transmit power</a:t>
                      </a:r>
                      <a:endParaRPr sz="1600" u="none" strike="noStrike" cap="none"/>
                    </a:p>
                    <a:p>
                      <a:pPr marL="0" marR="0" lvl="0" indent="0" algn="l" rtl="0">
                        <a:lnSpc>
                          <a:spcPct val="100000"/>
                        </a:lnSpc>
                        <a:spcBef>
                          <a:spcPts val="0"/>
                        </a:spcBef>
                        <a:spcAft>
                          <a:spcPts val="0"/>
                        </a:spcAft>
                        <a:buClr>
                          <a:schemeClr val="dk1"/>
                        </a:buClr>
                        <a:buSzPts val="1300"/>
                        <a:buFont typeface="Times New Roman"/>
                        <a:buNone/>
                      </a:pPr>
                      <a:r>
                        <a:rPr lang="en-US" sz="1600" u="none" strike="noStrike" cap="none"/>
                        <a:t>Predict channel characteristics</a:t>
                      </a:r>
                      <a:endParaRPr sz="1600" u="none" strike="noStrike" cap="none"/>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en-US" sz="1600" u="none" strike="noStrike" cap="none">
                          <a:solidFill>
                            <a:schemeClr val="dk1"/>
                          </a:solidFill>
                        </a:rPr>
                        <a:t>Mostly SL</a:t>
                      </a:r>
                      <a:endParaRPr sz="1600" u="none" strike="noStrike" cap="none"/>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en-US" sz="1600" u="none" strike="noStrike" cap="none">
                          <a:solidFill>
                            <a:schemeClr val="dk1"/>
                          </a:solidFill>
                        </a:rPr>
                        <a:t>Higher throughput, reduced exploration time</a:t>
                      </a:r>
                      <a:endParaRPr sz="1600" u="none" strike="noStrike" cap="none"/>
                    </a:p>
                  </a:txBody>
                  <a:tcPr marL="91425" marR="91425" marT="91425" marB="91425"/>
                </a:tc>
                <a:extLst>
                  <a:ext uri="{0D108BD9-81ED-4DB2-BD59-A6C34878D82A}">
                    <a16:rowId xmlns:a16="http://schemas.microsoft.com/office/drawing/2014/main" val="10004"/>
                  </a:ext>
                </a:extLst>
              </a:tr>
              <a:tr h="523925">
                <a:tc>
                  <a:txBody>
                    <a:bodyPr/>
                    <a:lstStyle/>
                    <a:p>
                      <a:pPr marL="0" marR="0" lvl="0" indent="0" algn="l" rtl="0">
                        <a:lnSpc>
                          <a:spcPct val="100000"/>
                        </a:lnSpc>
                        <a:spcBef>
                          <a:spcPts val="0"/>
                        </a:spcBef>
                        <a:spcAft>
                          <a:spcPts val="0"/>
                        </a:spcAft>
                        <a:buClr>
                          <a:schemeClr val="dk1"/>
                        </a:buClr>
                        <a:buSzPts val="1300"/>
                        <a:buFont typeface="Times New Roman"/>
                        <a:buNone/>
                      </a:pPr>
                      <a:r>
                        <a:rPr lang="en-US" sz="1600" u="none" strike="noStrike" cap="none"/>
                        <a:t>Multi-user</a:t>
                      </a:r>
                      <a:endParaRPr sz="1600" u="none" strike="noStrike" cap="none"/>
                    </a:p>
                  </a:txBody>
                  <a:tcPr marL="91425" marR="91425" marT="91425" marB="91425"/>
                </a:tc>
                <a:tc>
                  <a:txBody>
                    <a:bodyPr/>
                    <a:lstStyle/>
                    <a:p>
                      <a:pPr marL="0" marR="0" lvl="0" indent="0" algn="l" rtl="0">
                        <a:lnSpc>
                          <a:spcPct val="100000"/>
                        </a:lnSpc>
                        <a:spcBef>
                          <a:spcPts val="0"/>
                        </a:spcBef>
                        <a:spcAft>
                          <a:spcPts val="0"/>
                        </a:spcAft>
                        <a:buClr>
                          <a:schemeClr val="dk1"/>
                        </a:buClr>
                        <a:buSzPts val="1300"/>
                        <a:buFont typeface="Times New Roman"/>
                        <a:buNone/>
                      </a:pPr>
                      <a:r>
                        <a:rPr lang="en-US" sz="1600" u="none" strike="noStrike" cap="none"/>
                        <a:t>Select users, schedule RUs</a:t>
                      </a:r>
                      <a:endParaRPr sz="1600" u="none" strike="noStrike" cap="none"/>
                    </a:p>
                  </a:txBody>
                  <a:tcPr marL="91425" marR="91425" marT="91425" marB="91425"/>
                </a:tc>
                <a:tc>
                  <a:txBody>
                    <a:bodyPr/>
                    <a:lstStyle/>
                    <a:p>
                      <a:pPr marL="0" marR="0" lvl="0" indent="0" algn="l" rtl="0">
                        <a:lnSpc>
                          <a:spcPct val="100000"/>
                        </a:lnSpc>
                        <a:spcBef>
                          <a:spcPts val="0"/>
                        </a:spcBef>
                        <a:spcAft>
                          <a:spcPts val="0"/>
                        </a:spcAft>
                        <a:buClr>
                          <a:schemeClr val="dk1"/>
                        </a:buClr>
                        <a:buSzPts val="1300"/>
                        <a:buFont typeface="Times New Roman"/>
                        <a:buNone/>
                      </a:pPr>
                      <a:r>
                        <a:rPr lang="en-US" sz="1600" u="none" strike="noStrike" cap="none">
                          <a:solidFill>
                            <a:schemeClr val="dk1"/>
                          </a:solidFill>
                        </a:rPr>
                        <a:t>SL and RL</a:t>
                      </a:r>
                      <a:endParaRPr sz="1600" u="none" strike="noStrike" cap="none">
                        <a:solidFill>
                          <a:schemeClr val="dk1"/>
                        </a:solidFill>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en-US" sz="1600" u="none" strike="noStrike" cap="none">
                          <a:solidFill>
                            <a:schemeClr val="dk1"/>
                          </a:solidFill>
                        </a:rPr>
                        <a:t>Higher throughput</a:t>
                      </a:r>
                      <a:endParaRPr sz="1600" u="none" strike="noStrike" cap="none">
                        <a:solidFill>
                          <a:schemeClr val="dk1"/>
                        </a:solidFill>
                      </a:endParaRPr>
                    </a:p>
                  </a:txBody>
                  <a:tcPr marL="91425" marR="91425" marT="91425" marB="91425"/>
                </a:tc>
                <a:extLst>
                  <a:ext uri="{0D108BD9-81ED-4DB2-BD59-A6C34878D82A}">
                    <a16:rowId xmlns:a16="http://schemas.microsoft.com/office/drawing/2014/main" val="10005"/>
                  </a:ext>
                </a:extLst>
              </a:tr>
              <a:tr h="608350">
                <a:tc>
                  <a:txBody>
                    <a:bodyPr/>
                    <a:lstStyle/>
                    <a:p>
                      <a:pPr marL="0" marR="0" lvl="0" indent="0" algn="l" rtl="0">
                        <a:lnSpc>
                          <a:spcPct val="100000"/>
                        </a:lnSpc>
                        <a:spcBef>
                          <a:spcPts val="0"/>
                        </a:spcBef>
                        <a:spcAft>
                          <a:spcPts val="0"/>
                        </a:spcAft>
                        <a:buClr>
                          <a:schemeClr val="dk1"/>
                        </a:buClr>
                        <a:buSzPts val="1300"/>
                        <a:buFont typeface="Times New Roman"/>
                        <a:buNone/>
                      </a:pPr>
                      <a:r>
                        <a:rPr lang="en-US" sz="1600" u="none" strike="noStrike" cap="none"/>
                        <a:t>Spatial reuse, channel bonding</a:t>
                      </a:r>
                      <a:endParaRPr sz="1600" u="none" strike="noStrike" cap="none"/>
                    </a:p>
                  </a:txBody>
                  <a:tcPr marL="91425" marR="91425" marT="91425" marB="91425"/>
                </a:tc>
                <a:tc>
                  <a:txBody>
                    <a:bodyPr/>
                    <a:lstStyle/>
                    <a:p>
                      <a:pPr marL="0" marR="0" lvl="0" indent="0" algn="l" rtl="0">
                        <a:lnSpc>
                          <a:spcPct val="100000"/>
                        </a:lnSpc>
                        <a:spcBef>
                          <a:spcPts val="0"/>
                        </a:spcBef>
                        <a:spcAft>
                          <a:spcPts val="0"/>
                        </a:spcAft>
                        <a:buClr>
                          <a:schemeClr val="dk1"/>
                        </a:buClr>
                        <a:buSzPts val="1300"/>
                        <a:buFont typeface="Times New Roman"/>
                        <a:buNone/>
                      </a:pPr>
                      <a:r>
                        <a:rPr lang="en-US" sz="1600" u="none" strike="noStrike" cap="none"/>
                        <a:t>Select channel, transmit power, carrier sense threshold</a:t>
                      </a:r>
                      <a:endParaRPr sz="1600" u="none" strike="noStrike" cap="none"/>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en-US" sz="1600" u="none" strike="noStrike" cap="none">
                          <a:solidFill>
                            <a:schemeClr val="dk1"/>
                          </a:solidFill>
                        </a:rPr>
                        <a:t>Mostly RL</a:t>
                      </a:r>
                      <a:endParaRPr sz="1600" u="none" strike="noStrike" cap="none">
                        <a:solidFill>
                          <a:schemeClr val="dk1"/>
                        </a:solidFill>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300"/>
                        <a:buFont typeface="Times New Roman"/>
                        <a:buNone/>
                      </a:pPr>
                      <a:r>
                        <a:rPr lang="en-US" sz="1600" u="none" strike="noStrike" cap="none" dirty="0">
                          <a:solidFill>
                            <a:schemeClr val="dk1"/>
                          </a:solidFill>
                        </a:rPr>
                        <a:t>Higher throughput, lower latency</a:t>
                      </a:r>
                      <a:endParaRPr sz="1600" u="none" strike="noStrike" cap="none" dirty="0">
                        <a:solidFill>
                          <a:schemeClr val="dk1"/>
                        </a:solidFill>
                      </a:endParaRPr>
                    </a:p>
                  </a:txBody>
                  <a:tcPr marL="91425" marR="91425" marT="91425" marB="91425"/>
                </a:tc>
                <a:extLst>
                  <a:ext uri="{0D108BD9-81ED-4DB2-BD59-A6C34878D82A}">
                    <a16:rowId xmlns:a16="http://schemas.microsoft.com/office/drawing/2014/main" val="10006"/>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17db8f38253_0_198"/>
          <p:cNvSpPr txBox="1">
            <a:spLocks noGrp="1"/>
          </p:cNvSpPr>
          <p:nvPr>
            <p:ph type="title"/>
          </p:nvPr>
        </p:nvSpPr>
        <p:spPr>
          <a:xfrm>
            <a:off x="914401" y="685801"/>
            <a:ext cx="10361100" cy="10653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sz="3200" b="1" strike="noStrike">
                <a:solidFill>
                  <a:srgbClr val="000000"/>
                </a:solidFill>
                <a:latin typeface="Times New Roman"/>
                <a:ea typeface="Times New Roman"/>
                <a:cs typeface="Times New Roman"/>
                <a:sym typeface="Times New Roman"/>
              </a:rPr>
              <a:t>Which ML methods are used?</a:t>
            </a:r>
            <a:endParaRPr/>
          </a:p>
        </p:txBody>
      </p:sp>
      <p:sp>
        <p:nvSpPr>
          <p:cNvPr id="236" name="Google Shape;236;g17db8f38253_0_198"/>
          <p:cNvSpPr txBox="1">
            <a:spLocks noGrp="1"/>
          </p:cNvSpPr>
          <p:nvPr>
            <p:ph type="body" idx="1"/>
          </p:nvPr>
        </p:nvSpPr>
        <p:spPr>
          <a:xfrm>
            <a:off x="914401" y="4572000"/>
            <a:ext cx="10361100" cy="1752600"/>
          </a:xfrm>
          <a:prstGeom prst="rect">
            <a:avLst/>
          </a:prstGeom>
          <a:noFill/>
          <a:ln>
            <a:noFill/>
          </a:ln>
        </p:spPr>
        <p:txBody>
          <a:bodyPr spcFirstLastPara="1" wrap="square" lIns="92150" tIns="46075" rIns="92150" bIns="46075" anchor="t" anchorCtr="0">
            <a:normAutofit fontScale="77500" lnSpcReduction="20000"/>
          </a:bodyPr>
          <a:lstStyle/>
          <a:p>
            <a:pPr marL="343080" marR="0" lvl="0" indent="-342720" algn="l" rtl="0">
              <a:lnSpc>
                <a:spcPct val="100000"/>
              </a:lnSpc>
              <a:spcBef>
                <a:spcPts val="0"/>
              </a:spcBef>
              <a:spcAft>
                <a:spcPts val="0"/>
              </a:spcAft>
              <a:buClr>
                <a:srgbClr val="000000"/>
              </a:buClr>
              <a:buSzPct val="78279"/>
              <a:buFont typeface="Arial"/>
              <a:buChar char="•"/>
            </a:pPr>
            <a:r>
              <a:rPr lang="en-US" sz="2400" b="0" strike="noStrike">
                <a:solidFill>
                  <a:srgbClr val="000000"/>
                </a:solidFill>
                <a:latin typeface="Times New Roman"/>
                <a:ea typeface="Times New Roman"/>
                <a:cs typeface="Times New Roman"/>
                <a:sym typeface="Times New Roman"/>
              </a:rPr>
              <a:t>SL and RL are frequently used, while UL is less popular. </a:t>
            </a:r>
            <a:endParaRPr sz="2400" b="0" strike="noStrike">
              <a:latin typeface="Arial"/>
              <a:ea typeface="Arial"/>
              <a:cs typeface="Arial"/>
              <a:sym typeface="Arial"/>
            </a:endParaRPr>
          </a:p>
          <a:p>
            <a:pPr marL="343080" marR="0" lvl="0" indent="-342720" algn="l" rtl="0">
              <a:lnSpc>
                <a:spcPct val="100000"/>
              </a:lnSpc>
              <a:spcBef>
                <a:spcPts val="601"/>
              </a:spcBef>
              <a:spcAft>
                <a:spcPts val="0"/>
              </a:spcAft>
              <a:buClr>
                <a:srgbClr val="000000"/>
              </a:buClr>
              <a:buSzPct val="78279"/>
              <a:buFont typeface="Arial"/>
              <a:buChar char="•"/>
            </a:pPr>
            <a:r>
              <a:rPr lang="en-US" sz="2400" b="0" strike="noStrike">
                <a:solidFill>
                  <a:srgbClr val="000000"/>
                </a:solidFill>
                <a:latin typeface="Times New Roman"/>
                <a:ea typeface="Times New Roman"/>
                <a:cs typeface="Times New Roman"/>
                <a:sym typeface="Times New Roman"/>
              </a:rPr>
              <a:t>The most often used ML mechanisms are Q-learning, multi-armed bandit, as well as different neural network types (mostly ANN, DNN, and CNN), usually implemented to optimize a constrained set of 802.11 parameters. </a:t>
            </a:r>
            <a:endParaRPr sz="2400" b="0" strike="noStrike">
              <a:latin typeface="Arial"/>
              <a:ea typeface="Arial"/>
              <a:cs typeface="Arial"/>
              <a:sym typeface="Arial"/>
            </a:endParaRPr>
          </a:p>
          <a:p>
            <a:pPr marL="343080" marR="0" lvl="0" indent="-342720" algn="l" rtl="0">
              <a:lnSpc>
                <a:spcPct val="100000"/>
              </a:lnSpc>
              <a:spcBef>
                <a:spcPts val="601"/>
              </a:spcBef>
              <a:spcAft>
                <a:spcPts val="0"/>
              </a:spcAft>
              <a:buClr>
                <a:srgbClr val="000000"/>
              </a:buClr>
              <a:buSzPct val="78279"/>
              <a:buFont typeface="Arial"/>
              <a:buChar char="•"/>
            </a:pPr>
            <a:r>
              <a:rPr lang="en-US" sz="2400" b="0" strike="noStrike">
                <a:solidFill>
                  <a:srgbClr val="000000"/>
                </a:solidFill>
                <a:latin typeface="Times New Roman"/>
                <a:ea typeface="Times New Roman"/>
                <a:cs typeface="Times New Roman"/>
                <a:sym typeface="Times New Roman"/>
              </a:rPr>
              <a:t>With the increase in available computing power, DL methods are gaining in popularity. </a:t>
            </a:r>
            <a:endParaRPr sz="2400" b="0" strike="noStrike">
              <a:latin typeface="Arial"/>
              <a:ea typeface="Arial"/>
              <a:cs typeface="Arial"/>
              <a:sym typeface="Arial"/>
            </a:endParaRPr>
          </a:p>
          <a:p>
            <a:pPr marL="343080" marR="0" lvl="0" indent="-342720" algn="l" rtl="0">
              <a:lnSpc>
                <a:spcPct val="100000"/>
              </a:lnSpc>
              <a:spcBef>
                <a:spcPts val="601"/>
              </a:spcBef>
              <a:spcAft>
                <a:spcPts val="0"/>
              </a:spcAft>
              <a:buClr>
                <a:srgbClr val="000000"/>
              </a:buClr>
              <a:buSzPct val="78279"/>
              <a:buFont typeface="Arial"/>
              <a:buChar char="•"/>
            </a:pPr>
            <a:r>
              <a:rPr lang="en-US" sz="2400" b="0" strike="noStrike">
                <a:solidFill>
                  <a:srgbClr val="000000"/>
                </a:solidFill>
                <a:latin typeface="Times New Roman"/>
                <a:ea typeface="Times New Roman"/>
                <a:cs typeface="Times New Roman"/>
                <a:sym typeface="Times New Roman"/>
              </a:rPr>
              <a:t>Federated learning and transfer learning are a recent introduction in the 802.11 domain.</a:t>
            </a:r>
            <a:endParaRPr sz="2400" b="0" strike="noStrike">
              <a:latin typeface="Arial"/>
              <a:ea typeface="Arial"/>
              <a:cs typeface="Arial"/>
              <a:sym typeface="Arial"/>
            </a:endParaRPr>
          </a:p>
        </p:txBody>
      </p:sp>
      <p:sp>
        <p:nvSpPr>
          <p:cNvPr id="237" name="Google Shape;237;g17db8f38253_0_198"/>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12</a:t>
            </a:fld>
            <a:endParaRPr/>
          </a:p>
        </p:txBody>
      </p:sp>
      <p:sp>
        <p:nvSpPr>
          <p:cNvPr id="238" name="Google Shape;238;g17db8f38253_0_198"/>
          <p:cNvSpPr txBox="1">
            <a:spLocks noGrp="1"/>
          </p:cNvSpPr>
          <p:nvPr>
            <p:ph type="ftr" idx="11"/>
          </p:nvPr>
        </p:nvSpPr>
        <p:spPr>
          <a:xfrm>
            <a:off x="7143757" y="6475414"/>
            <a:ext cx="42459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239" name="Google Shape;239;g17db8f38253_0_198"/>
          <p:cNvSpPr txBox="1">
            <a:spLocks noGrp="1"/>
          </p:cNvSpPr>
          <p:nvPr>
            <p:ph type="dt" idx="10"/>
          </p:nvPr>
        </p:nvSpPr>
        <p:spPr>
          <a:xfrm>
            <a:off x="929217" y="333375"/>
            <a:ext cx="2499900" cy="273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240" name="Google Shape;240;g17db8f38253_0_198"/>
          <p:cNvPicPr preferRelativeResize="0"/>
          <p:nvPr/>
        </p:nvPicPr>
        <p:blipFill rotWithShape="1">
          <a:blip r:embed="rId3">
            <a:alphaModFix/>
          </a:blip>
          <a:srcRect/>
          <a:stretch/>
        </p:blipFill>
        <p:spPr>
          <a:xfrm>
            <a:off x="1603440" y="1600200"/>
            <a:ext cx="4413598" cy="2837160"/>
          </a:xfrm>
          <a:prstGeom prst="rect">
            <a:avLst/>
          </a:prstGeom>
          <a:noFill/>
          <a:ln>
            <a:noFill/>
          </a:ln>
        </p:spPr>
      </p:pic>
      <p:pic>
        <p:nvPicPr>
          <p:cNvPr id="241" name="Google Shape;241;g17db8f38253_0_198"/>
          <p:cNvPicPr preferRelativeResize="0"/>
          <p:nvPr/>
        </p:nvPicPr>
        <p:blipFill rotWithShape="1">
          <a:blip r:embed="rId4">
            <a:alphaModFix/>
          </a:blip>
          <a:srcRect/>
          <a:stretch/>
        </p:blipFill>
        <p:spPr>
          <a:xfrm>
            <a:off x="5943600" y="1600200"/>
            <a:ext cx="4413598" cy="283716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17db8f38253_0_36"/>
          <p:cNvSpPr txBox="1">
            <a:spLocks noGrp="1"/>
          </p:cNvSpPr>
          <p:nvPr>
            <p:ph type="title"/>
          </p:nvPr>
        </p:nvSpPr>
        <p:spPr>
          <a:xfrm>
            <a:off x="914401" y="685801"/>
            <a:ext cx="10361100" cy="10653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IEEE 802.11be and beyond</a:t>
            </a:r>
            <a:endParaRPr/>
          </a:p>
        </p:txBody>
      </p:sp>
      <p:sp>
        <p:nvSpPr>
          <p:cNvPr id="251" name="Google Shape;251;g17db8f38253_0_36"/>
          <p:cNvSpPr txBox="1">
            <a:spLocks noGrp="1"/>
          </p:cNvSpPr>
          <p:nvPr>
            <p:ph type="body" idx="1"/>
          </p:nvPr>
        </p:nvSpPr>
        <p:spPr>
          <a:xfrm>
            <a:off x="914401" y="1981201"/>
            <a:ext cx="10361100" cy="4113300"/>
          </a:xfrm>
          <a:prstGeom prst="rect">
            <a:avLst/>
          </a:prstGeom>
          <a:noFill/>
          <a:ln>
            <a:noFill/>
          </a:ln>
        </p:spPr>
        <p:txBody>
          <a:bodyPr spcFirstLastPara="1" wrap="square" lIns="92150" tIns="46075" rIns="92150" bIns="46075" anchor="t" anchorCtr="0">
            <a:noAutofit/>
          </a:bodyPr>
          <a:lstStyle/>
          <a:p>
            <a:pPr marL="457200" marR="0" lvl="0" indent="-342900" algn="l" rtl="0">
              <a:lnSpc>
                <a:spcPct val="100000"/>
              </a:lnSpc>
              <a:spcBef>
                <a:spcPts val="0"/>
              </a:spcBef>
              <a:spcAft>
                <a:spcPts val="0"/>
              </a:spcAft>
              <a:buSzPts val="1800"/>
              <a:buFont typeface="Times New Roman"/>
              <a:buChar char="●"/>
            </a:pPr>
            <a:r>
              <a:rPr lang="en-US" sz="1800">
                <a:latin typeface="Times New Roman"/>
                <a:ea typeface="Times New Roman"/>
                <a:cs typeface="Times New Roman"/>
                <a:sym typeface="Times New Roman"/>
              </a:rPr>
              <a:t>Is there any 802.11be feature suitable to be enhanced with ML?</a:t>
            </a:r>
            <a:endParaRPr/>
          </a:p>
          <a:p>
            <a:pPr marL="914400" lvl="1" indent="-330200" algn="l" rtl="0">
              <a:lnSpc>
                <a:spcPct val="100000"/>
              </a:lnSpc>
              <a:spcBef>
                <a:spcPts val="1000"/>
              </a:spcBef>
              <a:spcAft>
                <a:spcPts val="0"/>
              </a:spcAft>
              <a:buClr>
                <a:schemeClr val="dk1"/>
              </a:buClr>
              <a:buSzPts val="1600"/>
              <a:buFont typeface="Times New Roman"/>
              <a:buChar char="○"/>
            </a:pPr>
            <a:r>
              <a:rPr lang="en-US" sz="1600">
                <a:solidFill>
                  <a:schemeClr val="dk1"/>
                </a:solidFill>
                <a:latin typeface="Times New Roman"/>
                <a:ea typeface="Times New Roman"/>
                <a:cs typeface="Times New Roman"/>
                <a:sym typeface="Times New Roman"/>
              </a:rPr>
              <a:t>New MCSs (4096-QAM) </a:t>
            </a:r>
            <a:endParaRPr/>
          </a:p>
          <a:p>
            <a:pPr marL="914400" lvl="1" indent="-330200" algn="l" rtl="0">
              <a:lnSpc>
                <a:spcPct val="100000"/>
              </a:lnSpc>
              <a:spcBef>
                <a:spcPts val="1000"/>
              </a:spcBef>
              <a:spcAft>
                <a:spcPts val="0"/>
              </a:spcAft>
              <a:buClr>
                <a:schemeClr val="dk1"/>
              </a:buClr>
              <a:buSzPts val="1600"/>
              <a:buFont typeface="Times New Roman"/>
              <a:buChar char="○"/>
            </a:pPr>
            <a:r>
              <a:rPr lang="en-US" sz="1600">
                <a:solidFill>
                  <a:schemeClr val="dk1"/>
                </a:solidFill>
                <a:latin typeface="Times New Roman"/>
                <a:ea typeface="Times New Roman"/>
                <a:cs typeface="Times New Roman"/>
                <a:sym typeface="Times New Roman"/>
              </a:rPr>
              <a:t>Up to 16 spatial streams </a:t>
            </a:r>
            <a:endParaRPr/>
          </a:p>
          <a:p>
            <a:pPr marL="914400" lvl="1" indent="-330200" algn="l" rtl="0">
              <a:lnSpc>
                <a:spcPct val="100000"/>
              </a:lnSpc>
              <a:spcBef>
                <a:spcPts val="1000"/>
              </a:spcBef>
              <a:spcAft>
                <a:spcPts val="0"/>
              </a:spcAft>
              <a:buClr>
                <a:schemeClr val="dk1"/>
              </a:buClr>
              <a:buSzPts val="1600"/>
              <a:buFont typeface="Times New Roman"/>
              <a:buChar char="○"/>
            </a:pPr>
            <a:r>
              <a:rPr lang="en-US" sz="1600">
                <a:solidFill>
                  <a:schemeClr val="dk1"/>
                </a:solidFill>
                <a:latin typeface="Times New Roman"/>
                <a:ea typeface="Times New Roman"/>
                <a:cs typeface="Times New Roman"/>
                <a:sym typeface="Times New Roman"/>
              </a:rPr>
              <a:t>320 MHz channels</a:t>
            </a:r>
            <a:endParaRPr/>
          </a:p>
          <a:p>
            <a:pPr marL="914400" lvl="1" indent="-330200" algn="l" rtl="0">
              <a:lnSpc>
                <a:spcPct val="100000"/>
              </a:lnSpc>
              <a:spcBef>
                <a:spcPts val="1000"/>
              </a:spcBef>
              <a:spcAft>
                <a:spcPts val="0"/>
              </a:spcAft>
              <a:buClr>
                <a:schemeClr val="dk1"/>
              </a:buClr>
              <a:buSzPts val="1600"/>
              <a:buFont typeface="Times New Roman"/>
              <a:buChar char="○"/>
            </a:pPr>
            <a:r>
              <a:rPr lang="en-US" sz="1600">
                <a:solidFill>
                  <a:schemeClr val="dk1"/>
                </a:solidFill>
                <a:latin typeface="Times New Roman"/>
                <a:ea typeface="Times New Roman"/>
                <a:cs typeface="Times New Roman"/>
                <a:sym typeface="Times New Roman"/>
              </a:rPr>
              <a:t>Wide-band channel access  + OFDMA improvements (Multi-RUs per user)</a:t>
            </a:r>
            <a:endParaRPr/>
          </a:p>
          <a:p>
            <a:pPr marL="914400" marR="0" lvl="1" indent="-330200" algn="l" rtl="0">
              <a:lnSpc>
                <a:spcPct val="100000"/>
              </a:lnSpc>
              <a:spcBef>
                <a:spcPts val="1000"/>
              </a:spcBef>
              <a:spcAft>
                <a:spcPts val="0"/>
              </a:spcAft>
              <a:buSzPts val="1600"/>
              <a:buFont typeface="Times New Roman"/>
              <a:buChar char="○"/>
            </a:pPr>
            <a:r>
              <a:rPr lang="en-US" sz="1600">
                <a:highlight>
                  <a:srgbClr val="FFFFFF"/>
                </a:highlight>
                <a:latin typeface="Times New Roman"/>
                <a:ea typeface="Times New Roman"/>
                <a:cs typeface="Times New Roman"/>
                <a:sym typeface="Times New Roman"/>
              </a:rPr>
              <a:t>Multi-link Operation - </a:t>
            </a:r>
            <a:r>
              <a:rPr lang="en-US" sz="1600" i="1">
                <a:highlight>
                  <a:srgbClr val="FFFFFF"/>
                </a:highlight>
                <a:latin typeface="Times New Roman"/>
                <a:ea typeface="Times New Roman"/>
                <a:cs typeface="Times New Roman"/>
                <a:sym typeface="Times New Roman"/>
              </a:rPr>
              <a:t>new feature!</a:t>
            </a:r>
            <a:endParaRPr sz="1600" i="1">
              <a:highlight>
                <a:srgbClr val="FFFFFF"/>
              </a:highlight>
              <a:latin typeface="Times New Roman"/>
              <a:ea typeface="Times New Roman"/>
              <a:cs typeface="Times New Roman"/>
              <a:sym typeface="Times New Roman"/>
            </a:endParaRPr>
          </a:p>
          <a:p>
            <a:pPr marL="914400" marR="0" lvl="1" indent="-330200" algn="l" rtl="0">
              <a:lnSpc>
                <a:spcPct val="100000"/>
              </a:lnSpc>
              <a:spcBef>
                <a:spcPts val="1000"/>
              </a:spcBef>
              <a:spcAft>
                <a:spcPts val="0"/>
              </a:spcAft>
              <a:buClr>
                <a:schemeClr val="lt2"/>
              </a:buClr>
              <a:buSzPts val="1600"/>
              <a:buChar char="○"/>
            </a:pPr>
            <a:r>
              <a:rPr lang="en-US" sz="1600" i="1">
                <a:solidFill>
                  <a:schemeClr val="lt2"/>
                </a:solidFill>
                <a:highlight>
                  <a:srgbClr val="FFFFFF"/>
                </a:highlight>
              </a:rPr>
              <a:t>Multi-AP coordination </a:t>
            </a:r>
            <a:endParaRPr sz="1600" i="1">
              <a:solidFill>
                <a:schemeClr val="lt2"/>
              </a:solidFill>
              <a:highlight>
                <a:srgbClr val="FFFFFF"/>
              </a:highlight>
            </a:endParaRPr>
          </a:p>
          <a:p>
            <a:pPr marL="457200" marR="0" lvl="0" indent="0" algn="l" rtl="0">
              <a:lnSpc>
                <a:spcPct val="100000"/>
              </a:lnSpc>
              <a:spcBef>
                <a:spcPts val="1000"/>
              </a:spcBef>
              <a:spcAft>
                <a:spcPts val="0"/>
              </a:spcAft>
              <a:buSzPts val="1800"/>
              <a:buNone/>
            </a:pPr>
            <a:endParaRPr sz="1800">
              <a:latin typeface="Times New Roman"/>
              <a:ea typeface="Times New Roman"/>
              <a:cs typeface="Times New Roman"/>
              <a:sym typeface="Times New Roman"/>
            </a:endParaRPr>
          </a:p>
          <a:p>
            <a:pPr marL="0" marR="0" lvl="0" indent="0" algn="l" rtl="0">
              <a:lnSpc>
                <a:spcPct val="100000"/>
              </a:lnSpc>
              <a:spcBef>
                <a:spcPts val="1000"/>
              </a:spcBef>
              <a:spcAft>
                <a:spcPts val="0"/>
              </a:spcAft>
              <a:buSzPts val="1800"/>
              <a:buNone/>
            </a:pPr>
            <a:endParaRPr sz="1800">
              <a:latin typeface="Times New Roman"/>
              <a:ea typeface="Times New Roman"/>
              <a:cs typeface="Times New Roman"/>
              <a:sym typeface="Times New Roman"/>
            </a:endParaRPr>
          </a:p>
          <a:p>
            <a:pPr marL="342900" lvl="0" indent="-342900" algn="l" rtl="0">
              <a:lnSpc>
                <a:spcPct val="100000"/>
              </a:lnSpc>
              <a:spcBef>
                <a:spcPts val="600"/>
              </a:spcBef>
              <a:spcAft>
                <a:spcPts val="0"/>
              </a:spcAft>
              <a:buSzPts val="1400"/>
              <a:buNone/>
            </a:pPr>
            <a:endParaRPr/>
          </a:p>
        </p:txBody>
      </p:sp>
      <p:sp>
        <p:nvSpPr>
          <p:cNvPr id="252" name="Google Shape;252;g17db8f38253_0_36"/>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13</a:t>
            </a:fld>
            <a:endParaRPr/>
          </a:p>
        </p:txBody>
      </p:sp>
      <p:sp>
        <p:nvSpPr>
          <p:cNvPr id="253" name="Google Shape;253;g17db8f38253_0_36"/>
          <p:cNvSpPr txBox="1">
            <a:spLocks noGrp="1"/>
          </p:cNvSpPr>
          <p:nvPr>
            <p:ph type="ftr" idx="11"/>
          </p:nvPr>
        </p:nvSpPr>
        <p:spPr>
          <a:xfrm>
            <a:off x="7143757" y="6475414"/>
            <a:ext cx="42459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254" name="Google Shape;254;g17db8f38253_0_36"/>
          <p:cNvSpPr txBox="1">
            <a:spLocks noGrp="1"/>
          </p:cNvSpPr>
          <p:nvPr>
            <p:ph type="dt" idx="10"/>
          </p:nvPr>
        </p:nvSpPr>
        <p:spPr>
          <a:xfrm>
            <a:off x="929217" y="333375"/>
            <a:ext cx="2499900" cy="273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255" name="Google Shape;255;g17db8f38253_0_36"/>
          <p:cNvSpPr txBox="1"/>
          <p:nvPr/>
        </p:nvSpPr>
        <p:spPr>
          <a:xfrm>
            <a:off x="1656443" y="4926725"/>
            <a:ext cx="8877000" cy="8082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1000"/>
              </a:spcBef>
              <a:spcAft>
                <a:spcPts val="0"/>
              </a:spcAft>
              <a:buClr>
                <a:srgbClr val="000000"/>
              </a:buClr>
              <a:buSzPts val="440"/>
              <a:buFont typeface="Times New Roman"/>
              <a:buNone/>
            </a:pPr>
            <a:r>
              <a:rPr lang="en-US" sz="1800" b="0" i="0" u="none" strike="noStrike" cap="none">
                <a:solidFill>
                  <a:schemeClr val="dk1"/>
                </a:solidFill>
                <a:latin typeface="Times New Roman"/>
                <a:ea typeface="Times New Roman"/>
                <a:cs typeface="Times New Roman"/>
                <a:sym typeface="Times New Roman"/>
              </a:rPr>
              <a:t>ML research done for similar features in previous amendments could be re-used &amp; extended: improved symbol detection under ‘low’ SNR, beamforming, group selection for MU-MIMO transmissions, channel width selection and DBCA policies, etc.</a:t>
            </a:r>
            <a:endParaRPr sz="1560" b="0" i="0" u="none" strike="noStrike" cap="none">
              <a:solidFill>
                <a:schemeClr val="lt1"/>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17db8f38253_0_49"/>
          <p:cNvSpPr txBox="1">
            <a:spLocks noGrp="1"/>
          </p:cNvSpPr>
          <p:nvPr>
            <p:ph type="title"/>
          </p:nvPr>
        </p:nvSpPr>
        <p:spPr>
          <a:xfrm>
            <a:off x="914401" y="685801"/>
            <a:ext cx="3886200" cy="10653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Multi-link Operation</a:t>
            </a:r>
            <a:endParaRPr/>
          </a:p>
        </p:txBody>
      </p:sp>
      <p:sp>
        <p:nvSpPr>
          <p:cNvPr id="265" name="Google Shape;265;g17db8f38253_0_49"/>
          <p:cNvSpPr txBox="1">
            <a:spLocks noGrp="1"/>
          </p:cNvSpPr>
          <p:nvPr>
            <p:ph type="body" idx="1"/>
          </p:nvPr>
        </p:nvSpPr>
        <p:spPr>
          <a:xfrm>
            <a:off x="914401" y="1981201"/>
            <a:ext cx="10361100" cy="4113300"/>
          </a:xfrm>
          <a:prstGeom prst="rect">
            <a:avLst/>
          </a:prstGeom>
          <a:noFill/>
          <a:ln>
            <a:noFill/>
          </a:ln>
        </p:spPr>
        <p:txBody>
          <a:bodyPr spcFirstLastPara="1" wrap="square" lIns="92150" tIns="46075" rIns="92150" bIns="46075" anchor="t" anchorCtr="0">
            <a:noAutofit/>
          </a:bodyPr>
          <a:lstStyle/>
          <a:p>
            <a:pPr marL="457200" marR="0" lvl="0" indent="-330200" algn="l" rtl="0">
              <a:lnSpc>
                <a:spcPct val="100000"/>
              </a:lnSpc>
              <a:spcBef>
                <a:spcPts val="0"/>
              </a:spcBef>
              <a:spcAft>
                <a:spcPts val="0"/>
              </a:spcAft>
              <a:buSzPts val="1600"/>
              <a:buFont typeface="Times New Roman"/>
              <a:buChar char="●"/>
            </a:pPr>
            <a:r>
              <a:rPr lang="en-US" sz="1600">
                <a:latin typeface="Times New Roman"/>
                <a:ea typeface="Times New Roman"/>
                <a:cs typeface="Times New Roman"/>
                <a:sym typeface="Times New Roman"/>
              </a:rPr>
              <a:t>Several operation modes:</a:t>
            </a:r>
            <a:endParaRPr/>
          </a:p>
          <a:p>
            <a:pPr marL="914400" lvl="1" indent="-330200" algn="l" rtl="0">
              <a:lnSpc>
                <a:spcPct val="100000"/>
              </a:lnSpc>
              <a:spcBef>
                <a:spcPts val="1000"/>
              </a:spcBef>
              <a:spcAft>
                <a:spcPts val="0"/>
              </a:spcAft>
              <a:buSzPts val="1600"/>
              <a:buFont typeface="Times New Roman"/>
              <a:buChar char="○"/>
            </a:pPr>
            <a:r>
              <a:rPr lang="en-US" sz="1600">
                <a:solidFill>
                  <a:schemeClr val="dk1"/>
                </a:solidFill>
                <a:latin typeface="Times New Roman"/>
                <a:ea typeface="Times New Roman"/>
                <a:cs typeface="Times New Roman"/>
                <a:sym typeface="Times New Roman"/>
              </a:rPr>
              <a:t>MLSR, eMLSR</a:t>
            </a:r>
            <a:endParaRPr sz="1600">
              <a:latin typeface="Times New Roman"/>
              <a:ea typeface="Times New Roman"/>
              <a:cs typeface="Times New Roman"/>
              <a:sym typeface="Times New Roman"/>
            </a:endParaRPr>
          </a:p>
          <a:p>
            <a:pPr marL="914400" marR="0" lvl="1" indent="-330200" algn="l" rtl="0">
              <a:lnSpc>
                <a:spcPct val="100000"/>
              </a:lnSpc>
              <a:spcBef>
                <a:spcPts val="1000"/>
              </a:spcBef>
              <a:spcAft>
                <a:spcPts val="0"/>
              </a:spcAft>
              <a:buSzPts val="1600"/>
              <a:buFont typeface="Times New Roman"/>
              <a:buChar char="○"/>
            </a:pPr>
            <a:r>
              <a:rPr lang="en-US" sz="1600"/>
              <a:t>e</a:t>
            </a:r>
            <a:r>
              <a:rPr lang="en-US" sz="1600">
                <a:latin typeface="Times New Roman"/>
                <a:ea typeface="Times New Roman"/>
                <a:cs typeface="Times New Roman"/>
                <a:sym typeface="Times New Roman"/>
              </a:rPr>
              <a:t>MLMR-STR</a:t>
            </a:r>
            <a:endParaRPr/>
          </a:p>
          <a:p>
            <a:pPr marL="914400" marR="0" lvl="1" indent="-330200" algn="l" rtl="0">
              <a:lnSpc>
                <a:spcPct val="100000"/>
              </a:lnSpc>
              <a:spcBef>
                <a:spcPts val="1000"/>
              </a:spcBef>
              <a:spcAft>
                <a:spcPts val="0"/>
              </a:spcAft>
              <a:buSzPts val="1600"/>
              <a:buFont typeface="Times New Roman"/>
              <a:buChar char="○"/>
            </a:pPr>
            <a:r>
              <a:rPr lang="en-US" sz="1600"/>
              <a:t>e</a:t>
            </a:r>
            <a:r>
              <a:rPr lang="en-US" sz="1600">
                <a:latin typeface="Times New Roman"/>
                <a:ea typeface="Times New Roman"/>
                <a:cs typeface="Times New Roman"/>
                <a:sym typeface="Times New Roman"/>
              </a:rPr>
              <a:t>MLMR-NSTR</a:t>
            </a:r>
            <a:endParaRPr/>
          </a:p>
          <a:p>
            <a:pPr marL="0" marR="0" lvl="0" indent="0" algn="l" rtl="0">
              <a:lnSpc>
                <a:spcPct val="100000"/>
              </a:lnSpc>
              <a:spcBef>
                <a:spcPts val="1000"/>
              </a:spcBef>
              <a:spcAft>
                <a:spcPts val="0"/>
              </a:spcAft>
              <a:buSzPts val="1600"/>
              <a:buNone/>
            </a:pPr>
            <a:endParaRPr sz="1600">
              <a:latin typeface="Times New Roman"/>
              <a:ea typeface="Times New Roman"/>
              <a:cs typeface="Times New Roman"/>
              <a:sym typeface="Times New Roman"/>
            </a:endParaRPr>
          </a:p>
          <a:p>
            <a:pPr marL="457200" marR="0" lvl="0" indent="-330200" algn="l" rtl="0">
              <a:lnSpc>
                <a:spcPct val="100000"/>
              </a:lnSpc>
              <a:spcBef>
                <a:spcPts val="1000"/>
              </a:spcBef>
              <a:spcAft>
                <a:spcPts val="0"/>
              </a:spcAft>
              <a:buSzPts val="1600"/>
              <a:buFont typeface="Times New Roman"/>
              <a:buChar char="●"/>
            </a:pPr>
            <a:r>
              <a:rPr lang="en-US" sz="1600">
                <a:latin typeface="Times New Roman"/>
                <a:ea typeface="Times New Roman"/>
                <a:cs typeface="Times New Roman"/>
                <a:sym typeface="Times New Roman"/>
              </a:rPr>
              <a:t>Improving MLO with AI/ML?</a:t>
            </a:r>
            <a:endParaRPr/>
          </a:p>
          <a:p>
            <a:pPr marL="914400" lvl="1" indent="-330200" algn="l" rtl="0">
              <a:lnSpc>
                <a:spcPct val="100000"/>
              </a:lnSpc>
              <a:spcBef>
                <a:spcPts val="1000"/>
              </a:spcBef>
              <a:spcAft>
                <a:spcPts val="0"/>
              </a:spcAft>
              <a:buSzPts val="1600"/>
              <a:buFont typeface="Times New Roman"/>
              <a:buChar char="○"/>
            </a:pPr>
            <a:r>
              <a:rPr lang="en-US" sz="1600">
                <a:solidFill>
                  <a:schemeClr val="dk1"/>
                </a:solidFill>
                <a:latin typeface="Times New Roman"/>
                <a:ea typeface="Times New Roman"/>
                <a:cs typeface="Times New Roman"/>
                <a:sym typeface="Times New Roman"/>
              </a:rPr>
              <a:t>Selection of the active links based on both traffic prediction and link occupancy (trade-off between power consumption and latency)</a:t>
            </a:r>
            <a:endParaRPr/>
          </a:p>
          <a:p>
            <a:pPr marL="914400" lvl="1" indent="-330200" algn="l" rtl="0">
              <a:lnSpc>
                <a:spcPct val="100000"/>
              </a:lnSpc>
              <a:spcBef>
                <a:spcPts val="1000"/>
              </a:spcBef>
              <a:spcAft>
                <a:spcPts val="0"/>
              </a:spcAft>
              <a:buClr>
                <a:schemeClr val="dk1"/>
              </a:buClr>
              <a:buSzPts val="1600"/>
              <a:buFont typeface="Times New Roman"/>
              <a:buChar char="○"/>
            </a:pPr>
            <a:r>
              <a:rPr lang="en-US" sz="1600">
                <a:solidFill>
                  <a:schemeClr val="dk1"/>
                </a:solidFill>
                <a:latin typeface="Times New Roman"/>
                <a:ea typeface="Times New Roman"/>
                <a:cs typeface="Times New Roman"/>
                <a:sym typeface="Times New Roman"/>
              </a:rPr>
              <a:t>Enhanced channel access schemes: predict when multiple links will be simultaneously available to improve link aggregation in NSTR.</a:t>
            </a:r>
            <a:endParaRPr/>
          </a:p>
          <a:p>
            <a:pPr marL="914400" lvl="1" indent="-330200" algn="l" rtl="0">
              <a:lnSpc>
                <a:spcPct val="100000"/>
              </a:lnSpc>
              <a:spcBef>
                <a:spcPts val="1000"/>
              </a:spcBef>
              <a:spcAft>
                <a:spcPts val="0"/>
              </a:spcAft>
              <a:buClr>
                <a:schemeClr val="dk1"/>
              </a:buClr>
              <a:buSzPts val="1600"/>
              <a:buFont typeface="Times New Roman"/>
              <a:buChar char="○"/>
            </a:pPr>
            <a:r>
              <a:rPr lang="en-US" sz="1600">
                <a:solidFill>
                  <a:schemeClr val="dk1"/>
                </a:solidFill>
                <a:latin typeface="Times New Roman"/>
                <a:ea typeface="Times New Roman"/>
                <a:cs typeface="Times New Roman"/>
                <a:sym typeface="Times New Roman"/>
              </a:rPr>
              <a:t>Learn optimum traffic allocation to different links</a:t>
            </a:r>
            <a:endParaRPr/>
          </a:p>
          <a:p>
            <a:pPr marL="914400" lvl="1" indent="-330200" algn="l" rtl="0">
              <a:lnSpc>
                <a:spcPct val="100000"/>
              </a:lnSpc>
              <a:spcBef>
                <a:spcPts val="1000"/>
              </a:spcBef>
              <a:spcAft>
                <a:spcPts val="0"/>
              </a:spcAft>
              <a:buClr>
                <a:schemeClr val="dk1"/>
              </a:buClr>
              <a:buSzPts val="1600"/>
              <a:buFont typeface="Times New Roman"/>
              <a:buChar char="○"/>
            </a:pPr>
            <a:r>
              <a:rPr lang="en-US" sz="1600">
                <a:solidFill>
                  <a:schemeClr val="dk1"/>
                </a:solidFill>
                <a:latin typeface="Times New Roman"/>
                <a:ea typeface="Times New Roman"/>
                <a:cs typeface="Times New Roman"/>
                <a:sym typeface="Times New Roman"/>
              </a:rPr>
              <a:t>…</a:t>
            </a:r>
            <a:endParaRPr sz="1600">
              <a:latin typeface="Times New Roman"/>
              <a:ea typeface="Times New Roman"/>
              <a:cs typeface="Times New Roman"/>
              <a:sym typeface="Times New Roman"/>
            </a:endParaRPr>
          </a:p>
          <a:p>
            <a:pPr marL="0" marR="0" lvl="0" indent="0" algn="l" rtl="0">
              <a:lnSpc>
                <a:spcPct val="100000"/>
              </a:lnSpc>
              <a:spcBef>
                <a:spcPts val="1000"/>
              </a:spcBef>
              <a:spcAft>
                <a:spcPts val="0"/>
              </a:spcAft>
              <a:buSzPts val="1600"/>
              <a:buNone/>
            </a:pPr>
            <a:endParaRPr sz="1600">
              <a:latin typeface="Times New Roman"/>
              <a:ea typeface="Times New Roman"/>
              <a:cs typeface="Times New Roman"/>
              <a:sym typeface="Times New Roman"/>
            </a:endParaRPr>
          </a:p>
          <a:p>
            <a:pPr marL="0" marR="0" lvl="0" indent="0" algn="l" rtl="0">
              <a:lnSpc>
                <a:spcPct val="100000"/>
              </a:lnSpc>
              <a:spcBef>
                <a:spcPts val="1000"/>
              </a:spcBef>
              <a:spcAft>
                <a:spcPts val="0"/>
              </a:spcAft>
              <a:buSzPts val="1600"/>
              <a:buNone/>
            </a:pPr>
            <a:endParaRPr sz="1600">
              <a:latin typeface="Times New Roman"/>
              <a:ea typeface="Times New Roman"/>
              <a:cs typeface="Times New Roman"/>
              <a:sym typeface="Times New Roman"/>
            </a:endParaRPr>
          </a:p>
          <a:p>
            <a:pPr marL="457200" marR="0" lvl="0" indent="0" algn="l" rtl="0">
              <a:lnSpc>
                <a:spcPct val="100000"/>
              </a:lnSpc>
              <a:spcBef>
                <a:spcPts val="1000"/>
              </a:spcBef>
              <a:spcAft>
                <a:spcPts val="0"/>
              </a:spcAft>
              <a:buSzPts val="1600"/>
              <a:buNone/>
            </a:pPr>
            <a:endParaRPr sz="1600">
              <a:latin typeface="Times New Roman"/>
              <a:ea typeface="Times New Roman"/>
              <a:cs typeface="Times New Roman"/>
              <a:sym typeface="Times New Roman"/>
            </a:endParaRPr>
          </a:p>
          <a:p>
            <a:pPr marL="0" marR="0" lvl="0" indent="0" algn="l" rtl="0">
              <a:lnSpc>
                <a:spcPct val="100000"/>
              </a:lnSpc>
              <a:spcBef>
                <a:spcPts val="1000"/>
              </a:spcBef>
              <a:spcAft>
                <a:spcPts val="0"/>
              </a:spcAft>
              <a:buSzPts val="1600"/>
              <a:buNone/>
            </a:pPr>
            <a:endParaRPr sz="1600">
              <a:latin typeface="Times New Roman"/>
              <a:ea typeface="Times New Roman"/>
              <a:cs typeface="Times New Roman"/>
              <a:sym typeface="Times New Roman"/>
            </a:endParaRPr>
          </a:p>
          <a:p>
            <a:pPr marL="342900" lvl="0" indent="-342900" algn="l" rtl="0">
              <a:lnSpc>
                <a:spcPct val="100000"/>
              </a:lnSpc>
              <a:spcBef>
                <a:spcPts val="600"/>
              </a:spcBef>
              <a:spcAft>
                <a:spcPts val="0"/>
              </a:spcAft>
              <a:buSzPts val="1400"/>
              <a:buNone/>
            </a:pPr>
            <a:endParaRPr/>
          </a:p>
        </p:txBody>
      </p:sp>
      <p:sp>
        <p:nvSpPr>
          <p:cNvPr id="266" name="Google Shape;266;g17db8f38253_0_49"/>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14</a:t>
            </a:fld>
            <a:endParaRPr/>
          </a:p>
        </p:txBody>
      </p:sp>
      <p:sp>
        <p:nvSpPr>
          <p:cNvPr id="267" name="Google Shape;267;g17db8f38253_0_49"/>
          <p:cNvSpPr txBox="1">
            <a:spLocks noGrp="1"/>
          </p:cNvSpPr>
          <p:nvPr>
            <p:ph type="ftr" idx="11"/>
          </p:nvPr>
        </p:nvSpPr>
        <p:spPr>
          <a:xfrm>
            <a:off x="7143757" y="6475414"/>
            <a:ext cx="42459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268" name="Google Shape;268;g17db8f38253_0_49"/>
          <p:cNvSpPr txBox="1">
            <a:spLocks noGrp="1"/>
          </p:cNvSpPr>
          <p:nvPr>
            <p:ph type="dt" idx="10"/>
          </p:nvPr>
        </p:nvSpPr>
        <p:spPr>
          <a:xfrm>
            <a:off x="929217" y="333375"/>
            <a:ext cx="2499900" cy="273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269" name="Google Shape;269;g17db8f38253_0_49"/>
          <p:cNvPicPr preferRelativeResize="0"/>
          <p:nvPr/>
        </p:nvPicPr>
        <p:blipFill rotWithShape="1">
          <a:blip r:embed="rId3">
            <a:alphaModFix/>
          </a:blip>
          <a:srcRect/>
          <a:stretch/>
        </p:blipFill>
        <p:spPr>
          <a:xfrm>
            <a:off x="5410200" y="914400"/>
            <a:ext cx="5579187" cy="2722725"/>
          </a:xfrm>
          <a:prstGeom prst="rect">
            <a:avLst/>
          </a:prstGeom>
          <a:noFill/>
          <a:ln>
            <a:noFill/>
          </a:ln>
        </p:spPr>
      </p:pic>
      <p:sp>
        <p:nvSpPr>
          <p:cNvPr id="270" name="Google Shape;270;g17db8f38253_0_49"/>
          <p:cNvSpPr txBox="1"/>
          <p:nvPr/>
        </p:nvSpPr>
        <p:spPr>
          <a:xfrm>
            <a:off x="6018737" y="3689375"/>
            <a:ext cx="4905600" cy="307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800"/>
              <a:buFont typeface="Times New Roman"/>
              <a:buNone/>
            </a:pPr>
            <a:r>
              <a:rPr lang="en-US" sz="800" b="0" i="0" u="none" strike="noStrike" cap="none">
                <a:solidFill>
                  <a:schemeClr val="dk1"/>
                </a:solidFill>
                <a:latin typeface="Times New Roman"/>
                <a:ea typeface="Times New Roman"/>
                <a:cs typeface="Times New Roman"/>
                <a:sym typeface="Times New Roman"/>
              </a:rPr>
              <a:t>Illustration of SLO, MLO-STR, and MLO-NSTR operations [8]</a:t>
            </a:r>
            <a:endParaRPr sz="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17dfb79343e_0_0"/>
          <p:cNvSpPr txBox="1">
            <a:spLocks noGrp="1"/>
          </p:cNvSpPr>
          <p:nvPr>
            <p:ph type="title"/>
          </p:nvPr>
        </p:nvSpPr>
        <p:spPr>
          <a:xfrm>
            <a:off x="914401" y="685801"/>
            <a:ext cx="10361100" cy="10653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sz="3200" i="0" u="none" strike="noStrike" cap="none">
                <a:latin typeface="Times New Roman"/>
                <a:ea typeface="Times New Roman"/>
                <a:cs typeface="Times New Roman"/>
                <a:sym typeface="Times New Roman"/>
              </a:rPr>
              <a:t>Outline</a:t>
            </a:r>
            <a:endParaRPr/>
          </a:p>
        </p:txBody>
      </p:sp>
      <p:sp>
        <p:nvSpPr>
          <p:cNvPr id="280" name="Google Shape;280;g17dfb79343e_0_0"/>
          <p:cNvSpPr txBox="1">
            <a:spLocks noGrp="1"/>
          </p:cNvSpPr>
          <p:nvPr>
            <p:ph type="body" idx="1"/>
          </p:nvPr>
        </p:nvSpPr>
        <p:spPr>
          <a:xfrm>
            <a:off x="914401" y="1981201"/>
            <a:ext cx="10361100" cy="4113300"/>
          </a:xfrm>
          <a:prstGeom prst="rect">
            <a:avLst/>
          </a:prstGeom>
          <a:noFill/>
          <a:ln>
            <a:noFill/>
          </a:ln>
        </p:spPr>
        <p:txBody>
          <a:bodyPr spcFirstLastPara="1" wrap="square" lIns="92150" tIns="46075" rIns="92150" bIns="46075" anchor="t" anchorCtr="0">
            <a:noAutofit/>
          </a:bodyPr>
          <a:lstStyle/>
          <a:p>
            <a:pPr marL="457200" marR="0" lvl="0" indent="-342900" algn="l" rtl="0">
              <a:lnSpc>
                <a:spcPct val="100000"/>
              </a:lnSpc>
              <a:spcBef>
                <a:spcPts val="0"/>
              </a:spcBef>
              <a:spcAft>
                <a:spcPts val="0"/>
              </a:spcAft>
              <a:buSzPts val="1800"/>
              <a:buFont typeface="Times New Roman"/>
              <a:buAutoNum type="arabicPeriod"/>
            </a:pPr>
            <a:r>
              <a:rPr lang="en-US" sz="1800" b="0"/>
              <a:t>Does 802.11 need ML? </a:t>
            </a:r>
            <a:endParaRPr sz="1800" b="0" strike="noStrike"/>
          </a:p>
          <a:p>
            <a:pPr marL="457200" marR="0" lvl="0" indent="-342900" algn="l" rtl="0">
              <a:lnSpc>
                <a:spcPct val="100000"/>
              </a:lnSpc>
              <a:spcBef>
                <a:spcPts val="1000"/>
              </a:spcBef>
              <a:spcAft>
                <a:spcPts val="0"/>
              </a:spcAft>
              <a:buSzPts val="1800"/>
              <a:buFont typeface="Times New Roman"/>
              <a:buAutoNum type="arabicPeriod"/>
            </a:pPr>
            <a:r>
              <a:rPr lang="en-US" sz="1800" b="0">
                <a:highlight>
                  <a:srgbClr val="FFFF00"/>
                </a:highlight>
              </a:rPr>
              <a:t>Using ML to build models from data </a:t>
            </a:r>
            <a:endParaRPr b="0">
              <a:highlight>
                <a:srgbClr val="FFFF00"/>
              </a:highlight>
            </a:endParaRPr>
          </a:p>
          <a:p>
            <a:pPr marL="914400" marR="0" lvl="1" indent="-342900" algn="l" rtl="0">
              <a:lnSpc>
                <a:spcPct val="100000"/>
              </a:lnSpc>
              <a:spcBef>
                <a:spcPts val="1000"/>
              </a:spcBef>
              <a:spcAft>
                <a:spcPts val="0"/>
              </a:spcAft>
              <a:buSzPts val="1800"/>
              <a:buFont typeface="Times New Roman"/>
              <a:buAutoNum type="alphaLcPeriod"/>
            </a:pPr>
            <a:r>
              <a:rPr lang="en-US" sz="1800" i="0" u="none" strike="noStrike" cap="none"/>
              <a:t>AI/ML definitions</a:t>
            </a:r>
            <a:endParaRPr/>
          </a:p>
          <a:p>
            <a:pPr marL="914400" marR="0" lvl="1" indent="-342900" algn="l" rtl="0">
              <a:lnSpc>
                <a:spcPct val="100000"/>
              </a:lnSpc>
              <a:spcBef>
                <a:spcPts val="1000"/>
              </a:spcBef>
              <a:spcAft>
                <a:spcPts val="0"/>
              </a:spcAft>
              <a:buSzPts val="1800"/>
              <a:buFont typeface="Times New Roman"/>
              <a:buAutoNum type="alphaLcPeriod"/>
            </a:pPr>
            <a:r>
              <a:rPr lang="en-US" sz="1800" i="0" u="none" strike="noStrike" cap="none"/>
              <a:t>Overview of ML techniques: </a:t>
            </a:r>
            <a:r>
              <a:rPr lang="en-US" sz="1800"/>
              <a:t>s</a:t>
            </a:r>
            <a:r>
              <a:rPr lang="en-US" sz="1800" i="0" u="none" strike="noStrike" cap="none"/>
              <a:t>upervised, </a:t>
            </a:r>
            <a:r>
              <a:rPr lang="en-US" sz="1800"/>
              <a:t>u</a:t>
            </a:r>
            <a:r>
              <a:rPr lang="en-US" sz="1800" i="0" u="none" strike="noStrike" cap="none"/>
              <a:t>nsupervised, </a:t>
            </a:r>
            <a:r>
              <a:rPr lang="en-US" sz="1800"/>
              <a:t>r</a:t>
            </a:r>
            <a:r>
              <a:rPr lang="en-US" sz="1800" i="0" u="none" strike="noStrike" cap="none"/>
              <a:t>einforcement </a:t>
            </a:r>
            <a:r>
              <a:rPr lang="en-US" sz="1800"/>
              <a:t>l</a:t>
            </a:r>
            <a:r>
              <a:rPr lang="en-US" sz="1800" i="0" u="none" strike="noStrike" cap="none"/>
              <a:t>earning </a:t>
            </a:r>
            <a:endParaRPr sz="1800"/>
          </a:p>
          <a:p>
            <a:pPr marL="457200" marR="0" lvl="0" indent="-342900" algn="l" rtl="0">
              <a:lnSpc>
                <a:spcPct val="100000"/>
              </a:lnSpc>
              <a:spcBef>
                <a:spcPts val="1000"/>
              </a:spcBef>
              <a:spcAft>
                <a:spcPts val="0"/>
              </a:spcAft>
              <a:buSzPts val="1800"/>
              <a:buFont typeface="Times New Roman"/>
              <a:buAutoNum type="arabicPeriod"/>
            </a:pPr>
            <a:r>
              <a:rPr lang="en-US" sz="1800" b="0"/>
              <a:t>Model training and deployment: centralized and distributed solutions </a:t>
            </a:r>
            <a:endParaRPr sz="1800" b="0"/>
          </a:p>
          <a:p>
            <a:pPr marL="914400" marR="0" lvl="1" indent="-342900" algn="l" rtl="0">
              <a:lnSpc>
                <a:spcPct val="100000"/>
              </a:lnSpc>
              <a:spcBef>
                <a:spcPts val="1000"/>
              </a:spcBef>
              <a:spcAft>
                <a:spcPts val="0"/>
              </a:spcAft>
              <a:buSzPts val="1800"/>
              <a:buFont typeface="Times New Roman"/>
              <a:buAutoNum type="alphaLcPeriod"/>
            </a:pPr>
            <a:r>
              <a:rPr lang="en-US" sz="1800"/>
              <a:t>Definitions and concepts</a:t>
            </a:r>
            <a:endParaRPr sz="1800"/>
          </a:p>
          <a:p>
            <a:pPr marL="914400" marR="0" lvl="1" indent="-342900" algn="l" rtl="0">
              <a:lnSpc>
                <a:spcPct val="100000"/>
              </a:lnSpc>
              <a:spcBef>
                <a:spcPts val="1000"/>
              </a:spcBef>
              <a:spcAft>
                <a:spcPts val="0"/>
              </a:spcAft>
              <a:buSzPts val="1800"/>
              <a:buFont typeface="Times New Roman"/>
              <a:buAutoNum type="alphaLcPeriod"/>
            </a:pPr>
            <a:r>
              <a:rPr lang="en-US" sz="1800"/>
              <a:t>Federated and Transfer Learning</a:t>
            </a:r>
            <a:endParaRPr sz="1800">
              <a:solidFill>
                <a:schemeClr val="dk1"/>
              </a:solidFill>
            </a:endParaRPr>
          </a:p>
          <a:p>
            <a:pPr marL="457200" marR="0" lvl="0" indent="-342900" algn="l" rtl="0">
              <a:lnSpc>
                <a:spcPct val="100000"/>
              </a:lnSpc>
              <a:spcBef>
                <a:spcPts val="1000"/>
              </a:spcBef>
              <a:spcAft>
                <a:spcPts val="0"/>
              </a:spcAft>
              <a:buSzPts val="1800"/>
              <a:buFont typeface="Times New Roman"/>
              <a:buAutoNum type="arabicPeriod"/>
            </a:pPr>
            <a:r>
              <a:rPr lang="en-US" sz="1800" b="0" strike="noStrike"/>
              <a:t>Open </a:t>
            </a:r>
            <a:r>
              <a:rPr lang="en-US" sz="1800" b="0"/>
              <a:t>c</a:t>
            </a:r>
            <a:r>
              <a:rPr lang="en-US" sz="1800" b="0" strike="noStrike"/>
              <a:t>hallenges, </a:t>
            </a:r>
            <a:r>
              <a:rPr lang="en-US" sz="1800" b="0"/>
              <a:t>m</a:t>
            </a:r>
            <a:r>
              <a:rPr lang="en-US" sz="1800" b="0" strike="noStrike"/>
              <a:t>issing pieces and </a:t>
            </a:r>
            <a:r>
              <a:rPr lang="en-US" sz="1800" b="0"/>
              <a:t>summary</a:t>
            </a:r>
            <a:endParaRPr sz="1800" b="0"/>
          </a:p>
          <a:p>
            <a:pPr marL="0" marR="0" lvl="0" indent="0" algn="l" rtl="0">
              <a:lnSpc>
                <a:spcPct val="100000"/>
              </a:lnSpc>
              <a:spcBef>
                <a:spcPts val="1000"/>
              </a:spcBef>
              <a:spcAft>
                <a:spcPts val="0"/>
              </a:spcAft>
              <a:buSzPts val="1400"/>
              <a:buNone/>
            </a:pPr>
            <a:endParaRPr sz="1800" b="0"/>
          </a:p>
          <a:p>
            <a:pPr marL="0" marR="0" lvl="0" indent="0" algn="l" rtl="0">
              <a:lnSpc>
                <a:spcPct val="100000"/>
              </a:lnSpc>
              <a:spcBef>
                <a:spcPts val="1000"/>
              </a:spcBef>
              <a:spcAft>
                <a:spcPts val="0"/>
              </a:spcAft>
              <a:buSzPts val="1400"/>
              <a:buNone/>
            </a:pPr>
            <a:endParaRPr sz="1800" b="0"/>
          </a:p>
          <a:p>
            <a:pPr marL="0" lvl="0" indent="0" algn="l" rtl="0">
              <a:lnSpc>
                <a:spcPct val="100000"/>
              </a:lnSpc>
              <a:spcBef>
                <a:spcPts val="1000"/>
              </a:spcBef>
              <a:spcAft>
                <a:spcPts val="0"/>
              </a:spcAft>
              <a:buSzPts val="1400"/>
              <a:buNone/>
            </a:pPr>
            <a:endParaRPr sz="1800"/>
          </a:p>
        </p:txBody>
      </p:sp>
      <p:sp>
        <p:nvSpPr>
          <p:cNvPr id="281" name="Google Shape;281;g17dfb79343e_0_0"/>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15</a:t>
            </a:fld>
            <a:endParaRPr/>
          </a:p>
        </p:txBody>
      </p:sp>
      <p:sp>
        <p:nvSpPr>
          <p:cNvPr id="282" name="Google Shape;282;g17dfb79343e_0_0"/>
          <p:cNvSpPr txBox="1">
            <a:spLocks noGrp="1"/>
          </p:cNvSpPr>
          <p:nvPr>
            <p:ph type="ftr" idx="11"/>
          </p:nvPr>
        </p:nvSpPr>
        <p:spPr>
          <a:xfrm>
            <a:off x="7143757" y="6475414"/>
            <a:ext cx="42459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283" name="Google Shape;283;g17dfb79343e_0_0"/>
          <p:cNvSpPr txBox="1">
            <a:spLocks noGrp="1"/>
          </p:cNvSpPr>
          <p:nvPr>
            <p:ph type="dt" idx="10"/>
          </p:nvPr>
        </p:nvSpPr>
        <p:spPr>
          <a:xfrm>
            <a:off x="929217" y="333375"/>
            <a:ext cx="2499900" cy="273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9"/>
          <p:cNvSpPr txBox="1">
            <a:spLocks noGrp="1"/>
          </p:cNvSpPr>
          <p:nvPr>
            <p:ph type="title"/>
          </p:nvPr>
        </p:nvSpPr>
        <p:spPr>
          <a:xfrm>
            <a:off x="963084" y="4406901"/>
            <a:ext cx="10363200" cy="1362075"/>
          </a:xfrm>
          <a:prstGeom prst="rect">
            <a:avLst/>
          </a:prstGeom>
          <a:noFill/>
          <a:ln>
            <a:noFill/>
          </a:ln>
        </p:spPr>
        <p:txBody>
          <a:bodyPr spcFirstLastPara="1" wrap="square" lIns="92150" tIns="46075" rIns="92150" bIns="46075" anchor="t" anchorCtr="0">
            <a:noAutofit/>
          </a:bodyPr>
          <a:lstStyle/>
          <a:p>
            <a:pPr marL="0" lvl="0" indent="0" algn="l" rtl="0">
              <a:lnSpc>
                <a:spcPct val="100000"/>
              </a:lnSpc>
              <a:spcBef>
                <a:spcPts val="0"/>
              </a:spcBef>
              <a:spcAft>
                <a:spcPts val="0"/>
              </a:spcAft>
              <a:buSzPts val="1400"/>
              <a:buNone/>
            </a:pPr>
            <a:r>
              <a:rPr lang="en-US"/>
              <a:t>2. USING ML TO BUILD MODELS FROM DATA</a:t>
            </a:r>
            <a:br>
              <a:rPr lang="en-US"/>
            </a:br>
            <a:endParaRPr/>
          </a:p>
        </p:txBody>
      </p:sp>
      <p:sp>
        <p:nvSpPr>
          <p:cNvPr id="293" name="Google Shape;293;p9"/>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294" name="Google Shape;294;p9"/>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295" name="Google Shape;295;p9"/>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1"/>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Artificial Intelligence and Machine Learning</a:t>
            </a:r>
            <a:endParaRPr/>
          </a:p>
        </p:txBody>
      </p:sp>
      <p:sp>
        <p:nvSpPr>
          <p:cNvPr id="305" name="Google Shape;305;p11"/>
          <p:cNvSpPr txBox="1">
            <a:spLocks noGrp="1"/>
          </p:cNvSpPr>
          <p:nvPr>
            <p:ph type="body" idx="1"/>
          </p:nvPr>
        </p:nvSpPr>
        <p:spPr>
          <a:xfrm>
            <a:off x="914401" y="1981201"/>
            <a:ext cx="6553199" cy="4113213"/>
          </a:xfrm>
          <a:prstGeom prst="rect">
            <a:avLst/>
          </a:prstGeom>
          <a:noFill/>
          <a:ln>
            <a:noFill/>
          </a:ln>
        </p:spPr>
        <p:txBody>
          <a:bodyPr spcFirstLastPara="1" wrap="square" lIns="92150" tIns="46075" rIns="92150" bIns="46075" anchor="t" anchorCtr="0">
            <a:noAutofit/>
          </a:bodyPr>
          <a:lstStyle/>
          <a:p>
            <a:pPr marL="432000" marR="0" lvl="0" indent="-389022" algn="l" rtl="0">
              <a:lnSpc>
                <a:spcPct val="100000"/>
              </a:lnSpc>
              <a:spcBef>
                <a:spcPts val="0"/>
              </a:spcBef>
              <a:spcAft>
                <a:spcPts val="0"/>
              </a:spcAft>
              <a:buClr>
                <a:srgbClr val="000000"/>
              </a:buClr>
              <a:buSzPts val="1600"/>
              <a:buFont typeface="Noto Sans"/>
              <a:buChar char="●"/>
            </a:pPr>
            <a:r>
              <a:rPr lang="en-US" sz="1600" b="1" strike="noStrike">
                <a:solidFill>
                  <a:srgbClr val="000000"/>
                </a:solidFill>
                <a:latin typeface="Times New Roman"/>
                <a:ea typeface="Times New Roman"/>
                <a:cs typeface="Times New Roman"/>
                <a:sym typeface="Times New Roman"/>
              </a:rPr>
              <a:t>Artificial Intelligence</a:t>
            </a:r>
            <a:r>
              <a:rPr lang="en-US" sz="1600" b="0" strike="noStrike">
                <a:solidFill>
                  <a:srgbClr val="000000"/>
                </a:solidFill>
                <a:latin typeface="Times New Roman"/>
                <a:ea typeface="Times New Roman"/>
                <a:cs typeface="Times New Roman"/>
                <a:sym typeface="Times New Roman"/>
              </a:rPr>
              <a:t>: collect/sense (get the data), reason (interpret the data), act (based on how the data is interpreted), enjoy (or not) the result, and self-correct / adapt.</a:t>
            </a:r>
            <a:endParaRPr sz="1600" b="0" strike="noStrike">
              <a:latin typeface="Times New Roman"/>
              <a:ea typeface="Times New Roman"/>
              <a:cs typeface="Times New Roman"/>
              <a:sym typeface="Times New Roman"/>
            </a:endParaRPr>
          </a:p>
          <a:p>
            <a:pPr marL="864000" marR="0" lvl="1" indent="-370736" algn="l" rtl="0">
              <a:lnSpc>
                <a:spcPct val="100000"/>
              </a:lnSpc>
              <a:spcBef>
                <a:spcPts val="1131"/>
              </a:spcBef>
              <a:spcAft>
                <a:spcPts val="0"/>
              </a:spcAft>
              <a:buClr>
                <a:srgbClr val="000000"/>
              </a:buClr>
              <a:buSzPts val="1600"/>
              <a:buFont typeface="Noto Sans"/>
              <a:buChar char="−"/>
            </a:pPr>
            <a:r>
              <a:rPr lang="en-US" sz="1600" b="0" i="0" u="none" strike="noStrike" cap="none">
                <a:solidFill>
                  <a:srgbClr val="000000"/>
                </a:solidFill>
                <a:latin typeface="Times New Roman"/>
                <a:ea typeface="Times New Roman"/>
                <a:cs typeface="Times New Roman"/>
                <a:sym typeface="Times New Roman"/>
              </a:rPr>
              <a:t>AI uses ML techniques to extract “knowledge” (learn) from the data</a:t>
            </a:r>
            <a:endParaRPr sz="1600" b="0" i="0" u="none" strike="noStrike" cap="none">
              <a:latin typeface="Times New Roman"/>
              <a:ea typeface="Times New Roman"/>
              <a:cs typeface="Times New Roman"/>
              <a:sym typeface="Times New Roman"/>
            </a:endParaRPr>
          </a:p>
          <a:p>
            <a:pPr marL="864000" marR="0" lvl="1" indent="-370736" algn="l" rtl="0">
              <a:lnSpc>
                <a:spcPct val="100000"/>
              </a:lnSpc>
              <a:spcBef>
                <a:spcPts val="1131"/>
              </a:spcBef>
              <a:spcAft>
                <a:spcPts val="0"/>
              </a:spcAft>
              <a:buClr>
                <a:srgbClr val="000000"/>
              </a:buClr>
              <a:buSzPts val="1600"/>
              <a:buFont typeface="Noto Sans"/>
              <a:buChar char="−"/>
            </a:pPr>
            <a:r>
              <a:rPr lang="en-US" sz="1600" b="0" i="0" u="none" strike="noStrike" cap="none">
                <a:solidFill>
                  <a:srgbClr val="000000"/>
                </a:solidFill>
                <a:latin typeface="Times New Roman"/>
                <a:ea typeface="Times New Roman"/>
                <a:cs typeface="Times New Roman"/>
                <a:sym typeface="Times New Roman"/>
              </a:rPr>
              <a:t>Data + ML Algorithms + Reasoning + Actions→ (A)Intelligence</a:t>
            </a:r>
            <a:endParaRPr sz="1600" b="0" i="0" u="none" strike="noStrike" cap="none">
              <a:latin typeface="Times New Roman"/>
              <a:ea typeface="Times New Roman"/>
              <a:cs typeface="Times New Roman"/>
              <a:sym typeface="Times New Roman"/>
            </a:endParaRPr>
          </a:p>
          <a:p>
            <a:pPr marL="432000" marR="0" lvl="0" indent="-389022" algn="l" rtl="0">
              <a:lnSpc>
                <a:spcPct val="100000"/>
              </a:lnSpc>
              <a:spcBef>
                <a:spcPts val="1414"/>
              </a:spcBef>
              <a:spcAft>
                <a:spcPts val="0"/>
              </a:spcAft>
              <a:buClr>
                <a:srgbClr val="000000"/>
              </a:buClr>
              <a:buSzPts val="1600"/>
              <a:buFont typeface="Noto Sans"/>
              <a:buChar char="●"/>
            </a:pPr>
            <a:r>
              <a:rPr lang="en-US" sz="1600" b="1" strike="noStrike">
                <a:solidFill>
                  <a:srgbClr val="000000"/>
                </a:solidFill>
                <a:latin typeface="Times New Roman"/>
                <a:ea typeface="Times New Roman"/>
                <a:cs typeface="Times New Roman"/>
                <a:sym typeface="Times New Roman"/>
              </a:rPr>
              <a:t>Machine Learning</a:t>
            </a:r>
            <a:r>
              <a:rPr lang="en-US" sz="1600" b="0" strike="noStrike">
                <a:solidFill>
                  <a:srgbClr val="000000"/>
                </a:solidFill>
                <a:latin typeface="Times New Roman"/>
                <a:ea typeface="Times New Roman"/>
                <a:cs typeface="Times New Roman"/>
                <a:sym typeface="Times New Roman"/>
              </a:rPr>
              <a:t>: Set of algorithms / techniques / mechanisms that are able to learn from data.</a:t>
            </a:r>
            <a:endParaRPr sz="1600" b="0" strike="noStrike">
              <a:latin typeface="Times New Roman"/>
              <a:ea typeface="Times New Roman"/>
              <a:cs typeface="Times New Roman"/>
              <a:sym typeface="Times New Roman"/>
            </a:endParaRPr>
          </a:p>
          <a:p>
            <a:pPr marL="864000" marR="0" lvl="1" indent="-370736" algn="l" rtl="0">
              <a:lnSpc>
                <a:spcPct val="100000"/>
              </a:lnSpc>
              <a:spcBef>
                <a:spcPts val="1131"/>
              </a:spcBef>
              <a:spcAft>
                <a:spcPts val="0"/>
              </a:spcAft>
              <a:buClr>
                <a:srgbClr val="000000"/>
              </a:buClr>
              <a:buSzPts val="1600"/>
              <a:buFont typeface="Noto Sans"/>
              <a:buChar char="−"/>
            </a:pPr>
            <a:r>
              <a:rPr lang="en-US" sz="1600" b="1" i="0" u="none" strike="noStrike" cap="none">
                <a:solidFill>
                  <a:srgbClr val="000000"/>
                </a:solidFill>
                <a:latin typeface="Times New Roman"/>
                <a:ea typeface="Times New Roman"/>
                <a:cs typeface="Times New Roman"/>
                <a:sym typeface="Times New Roman"/>
              </a:rPr>
              <a:t>Learn</a:t>
            </a:r>
            <a:r>
              <a:rPr lang="en-US" sz="1600" b="0" i="0" u="none" strike="noStrike" cap="none">
                <a:solidFill>
                  <a:srgbClr val="000000"/>
                </a:solidFill>
                <a:latin typeface="Times New Roman"/>
                <a:ea typeface="Times New Roman"/>
                <a:cs typeface="Times New Roman"/>
                <a:sym typeface="Times New Roman"/>
              </a:rPr>
              <a:t>: map output to inputs, i.e., build the function f(.) that represents the ‘knowledge’</a:t>
            </a:r>
            <a:endParaRPr sz="1600" b="0" i="0" u="none" strike="noStrike" cap="none">
              <a:latin typeface="Times New Roman"/>
              <a:ea typeface="Times New Roman"/>
              <a:cs typeface="Times New Roman"/>
              <a:sym typeface="Times New Roman"/>
            </a:endParaRPr>
          </a:p>
          <a:p>
            <a:pPr marL="864000" marR="0" lvl="1" indent="-370733" algn="l" rtl="0">
              <a:lnSpc>
                <a:spcPct val="100000"/>
              </a:lnSpc>
              <a:spcBef>
                <a:spcPts val="1131"/>
              </a:spcBef>
              <a:spcAft>
                <a:spcPts val="0"/>
              </a:spcAft>
              <a:buClr>
                <a:srgbClr val="000000"/>
              </a:buClr>
              <a:buSzPts val="1600"/>
              <a:buFont typeface="Noto Sans"/>
              <a:buChar char="−"/>
            </a:pPr>
            <a:r>
              <a:rPr lang="en-US" sz="1600" b="0" i="0" u="none" strike="noStrike" cap="none">
                <a:solidFill>
                  <a:srgbClr val="000000"/>
                </a:solidFill>
                <a:latin typeface="Times New Roman"/>
                <a:ea typeface="Times New Roman"/>
                <a:cs typeface="Times New Roman"/>
                <a:sym typeface="Times New Roman"/>
              </a:rPr>
              <a:t>General mechanisms, not explicitly programmed for a single family of functions f(.)</a:t>
            </a:r>
            <a:r>
              <a:rPr lang="en-US" sz="1600">
                <a:latin typeface="Times New Roman"/>
                <a:ea typeface="Times New Roman"/>
                <a:cs typeface="Times New Roman"/>
                <a:sym typeface="Times New Roman"/>
              </a:rPr>
              <a:t>;  In some cases, their performance/learning bounds are known</a:t>
            </a:r>
            <a:endParaRPr/>
          </a:p>
          <a:p>
            <a:pPr marL="432000" marR="0" lvl="0" indent="-389022" algn="l" rtl="0">
              <a:lnSpc>
                <a:spcPct val="100000"/>
              </a:lnSpc>
              <a:spcBef>
                <a:spcPts val="1414"/>
              </a:spcBef>
              <a:spcAft>
                <a:spcPts val="0"/>
              </a:spcAft>
              <a:buClr>
                <a:srgbClr val="000000"/>
              </a:buClr>
              <a:buSzPts val="1600"/>
              <a:buFont typeface="Noto Sans"/>
              <a:buChar char="●"/>
            </a:pPr>
            <a:r>
              <a:rPr lang="en-US" sz="1600" b="1" strike="noStrike">
                <a:solidFill>
                  <a:srgbClr val="000000"/>
                </a:solidFill>
                <a:latin typeface="Times New Roman"/>
                <a:ea typeface="Times New Roman"/>
                <a:cs typeface="Times New Roman"/>
                <a:sym typeface="Times New Roman"/>
              </a:rPr>
              <a:t>Deep Learning: </a:t>
            </a:r>
            <a:r>
              <a:rPr lang="en-US" sz="1600" b="0" strike="noStrike">
                <a:solidFill>
                  <a:srgbClr val="000000"/>
                </a:solidFill>
                <a:latin typeface="Times New Roman"/>
                <a:ea typeface="Times New Roman"/>
                <a:cs typeface="Times New Roman"/>
                <a:sym typeface="Times New Roman"/>
              </a:rPr>
              <a:t>Includes learning the relevant ‘features’ of the model.</a:t>
            </a:r>
            <a:endParaRPr sz="1600" b="0" strike="noStrike">
              <a:latin typeface="Times New Roman"/>
              <a:ea typeface="Times New Roman"/>
              <a:cs typeface="Times New Roman"/>
              <a:sym typeface="Times New Roman"/>
            </a:endParaRPr>
          </a:p>
          <a:p>
            <a:pPr marL="342900" lvl="0" indent="-342900" algn="l" rtl="0">
              <a:lnSpc>
                <a:spcPct val="100000"/>
              </a:lnSpc>
              <a:spcBef>
                <a:spcPts val="600"/>
              </a:spcBef>
              <a:spcAft>
                <a:spcPts val="0"/>
              </a:spcAft>
              <a:buSzPts val="1400"/>
              <a:buNone/>
            </a:pPr>
            <a:endParaRPr/>
          </a:p>
        </p:txBody>
      </p:sp>
      <p:sp>
        <p:nvSpPr>
          <p:cNvPr id="306" name="Google Shape;306;p11"/>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17</a:t>
            </a:fld>
            <a:endParaRPr/>
          </a:p>
        </p:txBody>
      </p:sp>
      <p:sp>
        <p:nvSpPr>
          <p:cNvPr id="307" name="Google Shape;307;p11"/>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308" name="Google Shape;308;p11"/>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309" name="Google Shape;309;p11"/>
          <p:cNvPicPr preferRelativeResize="0"/>
          <p:nvPr/>
        </p:nvPicPr>
        <p:blipFill rotWithShape="1">
          <a:blip r:embed="rId3">
            <a:alphaModFix/>
          </a:blip>
          <a:srcRect/>
          <a:stretch/>
        </p:blipFill>
        <p:spPr>
          <a:xfrm>
            <a:off x="9036013" y="1635490"/>
            <a:ext cx="538560" cy="550080"/>
          </a:xfrm>
          <a:prstGeom prst="rect">
            <a:avLst/>
          </a:prstGeom>
          <a:noFill/>
          <a:ln>
            <a:noFill/>
          </a:ln>
        </p:spPr>
      </p:pic>
      <p:sp>
        <p:nvSpPr>
          <p:cNvPr id="310" name="Google Shape;310;p11"/>
          <p:cNvSpPr txBox="1"/>
          <p:nvPr/>
        </p:nvSpPr>
        <p:spPr>
          <a:xfrm>
            <a:off x="7909538" y="2392700"/>
            <a:ext cx="2791500" cy="34350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Times New Roman"/>
              <a:buNone/>
            </a:pPr>
            <a:r>
              <a:rPr lang="en-US" sz="1800" b="0" i="1" u="none" strike="noStrike" cap="none">
                <a:solidFill>
                  <a:schemeClr val="dk1"/>
                </a:solidFill>
                <a:latin typeface="Times New Roman"/>
                <a:ea typeface="Times New Roman"/>
                <a:cs typeface="Times New Roman"/>
                <a:sym typeface="Times New Roman"/>
              </a:rPr>
              <a:t>Intelligent agent:</a:t>
            </a:r>
            <a:endParaRPr sz="1800" b="0" i="1"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Times New Roman"/>
              <a:buNone/>
            </a:pPr>
            <a:r>
              <a:rPr lang="en-US" sz="1800" b="0" i="1" u="none" strike="noStrike" cap="none">
                <a:solidFill>
                  <a:schemeClr val="dk1"/>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body + policy (brain)</a:t>
            </a:r>
            <a:endParaRPr sz="1800" b="0" i="1" u="none" strike="noStrike" cap="none">
              <a:solidFill>
                <a:schemeClr val="dk1"/>
              </a:solidFill>
              <a:latin typeface="Times New Roman"/>
              <a:ea typeface="Times New Roman"/>
              <a:cs typeface="Times New Roman"/>
              <a:sym typeface="Times New Roman"/>
            </a:endParaRPr>
          </a:p>
        </p:txBody>
      </p:sp>
      <p:sp>
        <p:nvSpPr>
          <p:cNvPr id="311" name="Google Shape;311;p11"/>
          <p:cNvSpPr/>
          <p:nvPr/>
        </p:nvSpPr>
        <p:spPr>
          <a:xfrm>
            <a:off x="8411054" y="4185715"/>
            <a:ext cx="1788479" cy="1629715"/>
          </a:xfrm>
          <a:custGeom>
            <a:avLst/>
            <a:gdLst/>
            <a:ahLst/>
            <a:cxnLst/>
            <a:rect l="l" t="t" r="r" b="b"/>
            <a:pathLst>
              <a:path w="4970" h="4529" extrusionOk="0">
                <a:moveTo>
                  <a:pt x="754" y="0"/>
                </a:moveTo>
                <a:lnTo>
                  <a:pt x="755" y="0"/>
                </a:lnTo>
                <a:cubicBezTo>
                  <a:pt x="622" y="0"/>
                  <a:pt x="492" y="35"/>
                  <a:pt x="377" y="101"/>
                </a:cubicBezTo>
                <a:cubicBezTo>
                  <a:pt x="263" y="167"/>
                  <a:pt x="167" y="263"/>
                  <a:pt x="101" y="377"/>
                </a:cubicBezTo>
                <a:cubicBezTo>
                  <a:pt x="35" y="492"/>
                  <a:pt x="0" y="622"/>
                  <a:pt x="0" y="755"/>
                </a:cubicBezTo>
                <a:lnTo>
                  <a:pt x="0" y="3773"/>
                </a:lnTo>
                <a:lnTo>
                  <a:pt x="0" y="3773"/>
                </a:lnTo>
                <a:cubicBezTo>
                  <a:pt x="0" y="3906"/>
                  <a:pt x="35" y="4036"/>
                  <a:pt x="101" y="4151"/>
                </a:cubicBezTo>
                <a:cubicBezTo>
                  <a:pt x="167" y="4265"/>
                  <a:pt x="263" y="4361"/>
                  <a:pt x="377" y="4427"/>
                </a:cubicBezTo>
                <a:cubicBezTo>
                  <a:pt x="492" y="4493"/>
                  <a:pt x="622" y="4528"/>
                  <a:pt x="755" y="4528"/>
                </a:cubicBezTo>
                <a:lnTo>
                  <a:pt x="4214" y="4528"/>
                </a:lnTo>
                <a:lnTo>
                  <a:pt x="4214" y="4528"/>
                </a:lnTo>
                <a:cubicBezTo>
                  <a:pt x="4347" y="4528"/>
                  <a:pt x="4477" y="4493"/>
                  <a:pt x="4592" y="4427"/>
                </a:cubicBezTo>
                <a:cubicBezTo>
                  <a:pt x="4706" y="4361"/>
                  <a:pt x="4802" y="4265"/>
                  <a:pt x="4868" y="4151"/>
                </a:cubicBezTo>
                <a:cubicBezTo>
                  <a:pt x="4934" y="4036"/>
                  <a:pt x="4969" y="3906"/>
                  <a:pt x="4969" y="3773"/>
                </a:cubicBezTo>
                <a:lnTo>
                  <a:pt x="4969" y="754"/>
                </a:lnTo>
                <a:lnTo>
                  <a:pt x="4969" y="755"/>
                </a:lnTo>
                <a:lnTo>
                  <a:pt x="4969" y="755"/>
                </a:lnTo>
                <a:cubicBezTo>
                  <a:pt x="4969" y="622"/>
                  <a:pt x="4934" y="492"/>
                  <a:pt x="4868" y="377"/>
                </a:cubicBezTo>
                <a:cubicBezTo>
                  <a:pt x="4802" y="263"/>
                  <a:pt x="4706" y="167"/>
                  <a:pt x="4592" y="101"/>
                </a:cubicBezTo>
                <a:cubicBezTo>
                  <a:pt x="4477" y="35"/>
                  <a:pt x="4347" y="0"/>
                  <a:pt x="4214" y="0"/>
                </a:cubicBezTo>
                <a:lnTo>
                  <a:pt x="754" y="0"/>
                </a:lnTo>
              </a:path>
            </a:pathLst>
          </a:custGeom>
          <a:solidFill>
            <a:srgbClr val="5983B0"/>
          </a:solidFill>
          <a:ln w="9525" cap="flat" cmpd="sng">
            <a:solidFill>
              <a:srgbClr val="000000"/>
            </a:solidFill>
            <a:prstDash val="solid"/>
            <a:round/>
            <a:headEnd type="none" w="sm" len="sm"/>
            <a:tailEnd type="none" w="sm" len="sm"/>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AI</a:t>
            </a:r>
            <a:endParaRPr sz="1800" b="0" i="0" u="none" strike="noStrike" cap="none">
              <a:solidFill>
                <a:schemeClr val="dk1"/>
              </a:solidFill>
              <a:latin typeface="Times New Roman"/>
              <a:ea typeface="Times New Roman"/>
              <a:cs typeface="Times New Roman"/>
              <a:sym typeface="Times New Roman"/>
            </a:endParaRPr>
          </a:p>
        </p:txBody>
      </p:sp>
      <p:sp>
        <p:nvSpPr>
          <p:cNvPr id="312" name="Google Shape;312;p11"/>
          <p:cNvSpPr/>
          <p:nvPr/>
        </p:nvSpPr>
        <p:spPr>
          <a:xfrm>
            <a:off x="8527515" y="4672435"/>
            <a:ext cx="1555556" cy="1047599"/>
          </a:xfrm>
          <a:custGeom>
            <a:avLst/>
            <a:gdLst/>
            <a:ahLst/>
            <a:cxnLst/>
            <a:rect l="l" t="t" r="r" b="b"/>
            <a:pathLst>
              <a:path w="4323" h="2912" extrusionOk="0">
                <a:moveTo>
                  <a:pt x="485" y="0"/>
                </a:moveTo>
                <a:lnTo>
                  <a:pt x="485" y="0"/>
                </a:lnTo>
                <a:cubicBezTo>
                  <a:pt x="400" y="0"/>
                  <a:pt x="316" y="22"/>
                  <a:pt x="243" y="65"/>
                </a:cubicBezTo>
                <a:cubicBezTo>
                  <a:pt x="169" y="108"/>
                  <a:pt x="108" y="169"/>
                  <a:pt x="65" y="243"/>
                </a:cubicBezTo>
                <a:cubicBezTo>
                  <a:pt x="22" y="316"/>
                  <a:pt x="0" y="400"/>
                  <a:pt x="0" y="485"/>
                </a:cubicBezTo>
                <a:lnTo>
                  <a:pt x="0" y="2425"/>
                </a:lnTo>
                <a:lnTo>
                  <a:pt x="0" y="2426"/>
                </a:lnTo>
                <a:cubicBezTo>
                  <a:pt x="0" y="2511"/>
                  <a:pt x="22" y="2595"/>
                  <a:pt x="65" y="2668"/>
                </a:cubicBezTo>
                <a:cubicBezTo>
                  <a:pt x="108" y="2742"/>
                  <a:pt x="169" y="2803"/>
                  <a:pt x="243" y="2846"/>
                </a:cubicBezTo>
                <a:cubicBezTo>
                  <a:pt x="316" y="2889"/>
                  <a:pt x="400" y="2911"/>
                  <a:pt x="485" y="2911"/>
                </a:cubicBezTo>
                <a:lnTo>
                  <a:pt x="3836" y="2911"/>
                </a:lnTo>
                <a:lnTo>
                  <a:pt x="3837" y="2911"/>
                </a:lnTo>
                <a:cubicBezTo>
                  <a:pt x="3922" y="2911"/>
                  <a:pt x="4006" y="2889"/>
                  <a:pt x="4079" y="2846"/>
                </a:cubicBezTo>
                <a:cubicBezTo>
                  <a:pt x="4153" y="2803"/>
                  <a:pt x="4214" y="2742"/>
                  <a:pt x="4257" y="2668"/>
                </a:cubicBezTo>
                <a:cubicBezTo>
                  <a:pt x="4300" y="2595"/>
                  <a:pt x="4322" y="2511"/>
                  <a:pt x="4322" y="2426"/>
                </a:cubicBezTo>
                <a:lnTo>
                  <a:pt x="4322" y="485"/>
                </a:lnTo>
                <a:lnTo>
                  <a:pt x="4322" y="485"/>
                </a:lnTo>
                <a:lnTo>
                  <a:pt x="4322" y="485"/>
                </a:lnTo>
                <a:cubicBezTo>
                  <a:pt x="4322" y="400"/>
                  <a:pt x="4300" y="316"/>
                  <a:pt x="4257" y="243"/>
                </a:cubicBezTo>
                <a:cubicBezTo>
                  <a:pt x="4214" y="169"/>
                  <a:pt x="4153" y="108"/>
                  <a:pt x="4079" y="65"/>
                </a:cubicBezTo>
                <a:cubicBezTo>
                  <a:pt x="4006" y="22"/>
                  <a:pt x="3922" y="0"/>
                  <a:pt x="3837" y="0"/>
                </a:cubicBezTo>
                <a:lnTo>
                  <a:pt x="485" y="0"/>
                </a:lnTo>
              </a:path>
            </a:pathLst>
          </a:custGeom>
          <a:solidFill>
            <a:srgbClr val="A4C2F4"/>
          </a:solidFill>
          <a:ln w="9525" cap="flat" cmpd="sng">
            <a:solidFill>
              <a:srgbClr val="000000"/>
            </a:solidFill>
            <a:prstDash val="solid"/>
            <a:round/>
            <a:headEnd type="none" w="sm" len="sm"/>
            <a:tailEnd type="none" w="sm" len="sm"/>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ML</a:t>
            </a:r>
            <a:endParaRPr sz="1800" b="0" i="0" u="none" strike="noStrike" cap="none">
              <a:solidFill>
                <a:schemeClr val="dk1"/>
              </a:solidFill>
              <a:latin typeface="Times New Roman"/>
              <a:ea typeface="Times New Roman"/>
              <a:cs typeface="Times New Roman"/>
              <a:sym typeface="Times New Roman"/>
            </a:endParaRPr>
          </a:p>
        </p:txBody>
      </p:sp>
      <p:sp>
        <p:nvSpPr>
          <p:cNvPr id="313" name="Google Shape;313;p11"/>
          <p:cNvSpPr/>
          <p:nvPr/>
        </p:nvSpPr>
        <p:spPr>
          <a:xfrm>
            <a:off x="8627951" y="5180395"/>
            <a:ext cx="1354685" cy="433799"/>
          </a:xfrm>
          <a:custGeom>
            <a:avLst/>
            <a:gdLst/>
            <a:ahLst/>
            <a:cxnLst/>
            <a:rect l="l" t="t" r="r" b="b"/>
            <a:pathLst>
              <a:path w="3765" h="1207" extrusionOk="0">
                <a:moveTo>
                  <a:pt x="201" y="0"/>
                </a:moveTo>
                <a:lnTo>
                  <a:pt x="201" y="0"/>
                </a:lnTo>
                <a:cubicBezTo>
                  <a:pt x="166" y="0"/>
                  <a:pt x="131" y="9"/>
                  <a:pt x="101" y="27"/>
                </a:cubicBezTo>
                <a:cubicBezTo>
                  <a:pt x="70" y="45"/>
                  <a:pt x="45" y="70"/>
                  <a:pt x="27" y="101"/>
                </a:cubicBezTo>
                <a:cubicBezTo>
                  <a:pt x="9" y="131"/>
                  <a:pt x="0" y="166"/>
                  <a:pt x="0" y="201"/>
                </a:cubicBezTo>
                <a:lnTo>
                  <a:pt x="0" y="1005"/>
                </a:lnTo>
                <a:lnTo>
                  <a:pt x="0" y="1005"/>
                </a:lnTo>
                <a:cubicBezTo>
                  <a:pt x="0" y="1040"/>
                  <a:pt x="9" y="1075"/>
                  <a:pt x="27" y="1106"/>
                </a:cubicBezTo>
                <a:cubicBezTo>
                  <a:pt x="45" y="1136"/>
                  <a:pt x="70" y="1161"/>
                  <a:pt x="101" y="1179"/>
                </a:cubicBezTo>
                <a:cubicBezTo>
                  <a:pt x="131" y="1197"/>
                  <a:pt x="166" y="1206"/>
                  <a:pt x="201" y="1206"/>
                </a:cubicBezTo>
                <a:lnTo>
                  <a:pt x="3562" y="1206"/>
                </a:lnTo>
                <a:lnTo>
                  <a:pt x="3563" y="1206"/>
                </a:lnTo>
                <a:cubicBezTo>
                  <a:pt x="3598" y="1206"/>
                  <a:pt x="3633" y="1197"/>
                  <a:pt x="3664" y="1179"/>
                </a:cubicBezTo>
                <a:cubicBezTo>
                  <a:pt x="3694" y="1161"/>
                  <a:pt x="3719" y="1136"/>
                  <a:pt x="3737" y="1106"/>
                </a:cubicBezTo>
                <a:cubicBezTo>
                  <a:pt x="3755" y="1075"/>
                  <a:pt x="3764" y="1040"/>
                  <a:pt x="3764" y="1005"/>
                </a:cubicBezTo>
                <a:lnTo>
                  <a:pt x="3763" y="201"/>
                </a:lnTo>
                <a:lnTo>
                  <a:pt x="3764" y="201"/>
                </a:lnTo>
                <a:lnTo>
                  <a:pt x="3764" y="201"/>
                </a:lnTo>
                <a:cubicBezTo>
                  <a:pt x="3764" y="166"/>
                  <a:pt x="3755" y="131"/>
                  <a:pt x="3737" y="101"/>
                </a:cubicBezTo>
                <a:cubicBezTo>
                  <a:pt x="3719" y="70"/>
                  <a:pt x="3694" y="45"/>
                  <a:pt x="3664" y="27"/>
                </a:cubicBezTo>
                <a:cubicBezTo>
                  <a:pt x="3633" y="9"/>
                  <a:pt x="3598" y="0"/>
                  <a:pt x="3563" y="0"/>
                </a:cubicBezTo>
                <a:lnTo>
                  <a:pt x="201" y="0"/>
                </a:lnTo>
              </a:path>
            </a:pathLst>
          </a:custGeom>
          <a:solidFill>
            <a:srgbClr val="93C47D"/>
          </a:solidFill>
          <a:ln w="9525" cap="flat" cmpd="sng">
            <a:solidFill>
              <a:srgbClr val="000000"/>
            </a:solidFill>
            <a:prstDash val="solid"/>
            <a:round/>
            <a:headEnd type="none" w="sm" len="sm"/>
            <a:tailEnd type="none" w="sm" len="sm"/>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DL</a:t>
            </a:r>
            <a:endParaRPr sz="1800" b="0" i="0" u="none" strike="noStrike" cap="none">
              <a:solidFill>
                <a:schemeClr val="dk1"/>
              </a:solidFill>
              <a:latin typeface="Times New Roman"/>
              <a:ea typeface="Times New Roman"/>
              <a:cs typeface="Times New Roman"/>
              <a:sym typeface="Times New Roman"/>
            </a:endParaRPr>
          </a:p>
        </p:txBody>
      </p:sp>
      <p:pic>
        <p:nvPicPr>
          <p:cNvPr id="314" name="Google Shape;314;p11"/>
          <p:cNvPicPr preferRelativeResize="0"/>
          <p:nvPr/>
        </p:nvPicPr>
        <p:blipFill rotWithShape="1">
          <a:blip r:embed="rId4">
            <a:alphaModFix/>
          </a:blip>
          <a:srcRect/>
          <a:stretch/>
        </p:blipFill>
        <p:spPr>
          <a:xfrm>
            <a:off x="8381368" y="3171825"/>
            <a:ext cx="1847850" cy="6667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2"/>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Building models</a:t>
            </a:r>
            <a:endParaRPr/>
          </a:p>
        </p:txBody>
      </p:sp>
      <p:sp>
        <p:nvSpPr>
          <p:cNvPr id="324" name="Google Shape;324;p12"/>
          <p:cNvSpPr txBox="1">
            <a:spLocks noGrp="1"/>
          </p:cNvSpPr>
          <p:nvPr>
            <p:ph type="body" idx="1"/>
          </p:nvPr>
        </p:nvSpPr>
        <p:spPr>
          <a:xfrm>
            <a:off x="914401" y="1981201"/>
            <a:ext cx="10361084" cy="4113213"/>
          </a:xfrm>
          <a:prstGeom prst="rect">
            <a:avLst/>
          </a:prstGeom>
          <a:noFill/>
          <a:ln>
            <a:noFill/>
          </a:ln>
        </p:spPr>
        <p:txBody>
          <a:bodyPr spcFirstLastPara="1" wrap="square" lIns="92150" tIns="46075" rIns="92150" bIns="46075" anchor="t" anchorCtr="0">
            <a:noAutofit/>
          </a:bodyPr>
          <a:lstStyle/>
          <a:p>
            <a:pPr marL="342900" lvl="0" indent="-342900" algn="l" rtl="0">
              <a:lnSpc>
                <a:spcPct val="100000"/>
              </a:lnSpc>
              <a:spcBef>
                <a:spcPts val="0"/>
              </a:spcBef>
              <a:spcAft>
                <a:spcPts val="0"/>
              </a:spcAft>
              <a:buSzPts val="2400"/>
              <a:buFont typeface="Arial"/>
              <a:buChar char="•"/>
            </a:pPr>
            <a:r>
              <a:rPr lang="en-US" b="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The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ML model</a:t>
            </a:r>
            <a:r>
              <a:rPr lang="en-US" b="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 is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f(.)</a:t>
            </a:r>
            <a:r>
              <a:rPr lang="en-US" b="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 it describes a system.</a:t>
            </a:r>
            <a:endParaRPr/>
          </a:p>
          <a:p>
            <a:pPr marL="342900" lvl="0" indent="-342900" algn="l" rtl="0">
              <a:lnSpc>
                <a:spcPct val="100000"/>
              </a:lnSpc>
              <a:spcBef>
                <a:spcPts val="600"/>
              </a:spcBef>
              <a:spcAft>
                <a:spcPts val="0"/>
              </a:spcAft>
              <a:buSzPts val="2400"/>
              <a:buFont typeface="Arial"/>
              <a:buChar char="•"/>
            </a:pPr>
            <a:r>
              <a:rPr lang="en-US" b="0"/>
              <a:t>ML enables to model extremely complex systems by characterizing the hidden relationships between input parameters </a:t>
            </a:r>
            <a:r>
              <a:rPr lang="en-US"/>
              <a:t>x</a:t>
            </a:r>
            <a:r>
              <a:rPr lang="en-US" b="0"/>
              <a:t> (features) and outputs </a:t>
            </a:r>
            <a:r>
              <a:rPr lang="en-US"/>
              <a:t>y</a:t>
            </a:r>
            <a:r>
              <a:rPr lang="en-US" b="0"/>
              <a:t> (labels).</a:t>
            </a:r>
            <a:endParaRPr/>
          </a:p>
          <a:p>
            <a:pPr marL="342900" lvl="0" indent="-342900" algn="l" rtl="0">
              <a:lnSpc>
                <a:spcPct val="100000"/>
              </a:lnSpc>
              <a:spcBef>
                <a:spcPts val="600"/>
              </a:spcBef>
              <a:spcAft>
                <a:spcPts val="0"/>
              </a:spcAft>
              <a:buSzPts val="2400"/>
              <a:buFont typeface="Arial"/>
              <a:buChar char="•"/>
            </a:pPr>
            <a:r>
              <a:rPr lang="en-US"/>
              <a:t>Example</a:t>
            </a:r>
            <a:r>
              <a:rPr lang="en-US" b="0"/>
              <a:t>: To train a model able to suggest the best MCS to exchange data between the AP and laptop.</a:t>
            </a:r>
            <a:endParaRPr/>
          </a:p>
          <a:p>
            <a:pPr marL="342900" lvl="0" indent="-190500" algn="l" rtl="0">
              <a:lnSpc>
                <a:spcPct val="100000"/>
              </a:lnSpc>
              <a:spcBef>
                <a:spcPts val="600"/>
              </a:spcBef>
              <a:spcAft>
                <a:spcPts val="0"/>
              </a:spcAft>
              <a:buSzPts val="2400"/>
              <a:buFont typeface="Arial"/>
              <a:buNone/>
            </a:pPr>
            <a:endParaRPr b="0"/>
          </a:p>
        </p:txBody>
      </p:sp>
      <p:sp>
        <p:nvSpPr>
          <p:cNvPr id="325" name="Google Shape;325;p12"/>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18</a:t>
            </a:fld>
            <a:endParaRPr/>
          </a:p>
        </p:txBody>
      </p:sp>
      <p:sp>
        <p:nvSpPr>
          <p:cNvPr id="326" name="Google Shape;326;p12"/>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327" name="Google Shape;327;p12"/>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cxnSp>
        <p:nvCxnSpPr>
          <p:cNvPr id="328" name="Google Shape;328;p12"/>
          <p:cNvCxnSpPr/>
          <p:nvPr/>
        </p:nvCxnSpPr>
        <p:spPr>
          <a:xfrm rot="10800000">
            <a:off x="2985120" y="4571915"/>
            <a:ext cx="0" cy="827700"/>
          </a:xfrm>
          <a:prstGeom prst="straightConnector1">
            <a:avLst/>
          </a:prstGeom>
          <a:noFill/>
          <a:ln w="9525" cap="flat" cmpd="sng">
            <a:solidFill>
              <a:srgbClr val="000000"/>
            </a:solidFill>
            <a:prstDash val="dashDot"/>
            <a:round/>
            <a:headEnd type="none" w="sm" len="sm"/>
            <a:tailEnd type="none" w="sm" len="sm"/>
          </a:ln>
        </p:spPr>
      </p:cxnSp>
      <p:cxnSp>
        <p:nvCxnSpPr>
          <p:cNvPr id="329" name="Google Shape;329;p12"/>
          <p:cNvCxnSpPr/>
          <p:nvPr/>
        </p:nvCxnSpPr>
        <p:spPr>
          <a:xfrm rot="10800000">
            <a:off x="3062220" y="4641575"/>
            <a:ext cx="1188300" cy="1188600"/>
          </a:xfrm>
          <a:prstGeom prst="straightConnector1">
            <a:avLst/>
          </a:prstGeom>
          <a:noFill/>
          <a:ln w="9525" cap="flat" cmpd="sng">
            <a:solidFill>
              <a:srgbClr val="000000"/>
            </a:solidFill>
            <a:prstDash val="dashDot"/>
            <a:round/>
            <a:headEnd type="none" w="sm" len="sm"/>
            <a:tailEnd type="none" w="sm" len="sm"/>
          </a:ln>
        </p:spPr>
      </p:cxnSp>
      <p:pic>
        <p:nvPicPr>
          <p:cNvPr id="330" name="Google Shape;330;p12"/>
          <p:cNvPicPr preferRelativeResize="0"/>
          <p:nvPr/>
        </p:nvPicPr>
        <p:blipFill rotWithShape="1">
          <a:blip r:embed="rId3">
            <a:alphaModFix/>
          </a:blip>
          <a:srcRect/>
          <a:stretch/>
        </p:blipFill>
        <p:spPr>
          <a:xfrm>
            <a:off x="2495160" y="4312055"/>
            <a:ext cx="1005480" cy="465480"/>
          </a:xfrm>
          <a:prstGeom prst="rect">
            <a:avLst/>
          </a:prstGeom>
          <a:noFill/>
          <a:ln>
            <a:noFill/>
          </a:ln>
        </p:spPr>
      </p:pic>
      <p:pic>
        <p:nvPicPr>
          <p:cNvPr id="331" name="Google Shape;331;p12"/>
          <p:cNvPicPr preferRelativeResize="0"/>
          <p:nvPr/>
        </p:nvPicPr>
        <p:blipFill rotWithShape="1">
          <a:blip r:embed="rId4">
            <a:alphaModFix/>
          </a:blip>
          <a:srcRect/>
          <a:stretch/>
        </p:blipFill>
        <p:spPr>
          <a:xfrm>
            <a:off x="3668040" y="5402495"/>
            <a:ext cx="1112040" cy="691919"/>
          </a:xfrm>
          <a:prstGeom prst="rect">
            <a:avLst/>
          </a:prstGeom>
          <a:noFill/>
          <a:ln>
            <a:noFill/>
          </a:ln>
        </p:spPr>
      </p:pic>
      <p:pic>
        <p:nvPicPr>
          <p:cNvPr id="332" name="Google Shape;332;p12"/>
          <p:cNvPicPr preferRelativeResize="0"/>
          <p:nvPr/>
        </p:nvPicPr>
        <p:blipFill rotWithShape="1">
          <a:blip r:embed="rId5">
            <a:alphaModFix/>
          </a:blip>
          <a:srcRect/>
          <a:stretch/>
        </p:blipFill>
        <p:spPr>
          <a:xfrm>
            <a:off x="2531160" y="5266775"/>
            <a:ext cx="834120" cy="705241"/>
          </a:xfrm>
          <a:prstGeom prst="rect">
            <a:avLst/>
          </a:prstGeom>
          <a:noFill/>
          <a:ln>
            <a:noFill/>
          </a:ln>
        </p:spPr>
      </p:pic>
      <p:pic>
        <p:nvPicPr>
          <p:cNvPr id="333" name="Google Shape;333;p12"/>
          <p:cNvPicPr preferRelativeResize="0"/>
          <p:nvPr/>
        </p:nvPicPr>
        <p:blipFill rotWithShape="1">
          <a:blip r:embed="rId6">
            <a:alphaModFix/>
          </a:blip>
          <a:srcRect/>
          <a:stretch/>
        </p:blipFill>
        <p:spPr>
          <a:xfrm>
            <a:off x="3484800" y="4106135"/>
            <a:ext cx="538560" cy="550080"/>
          </a:xfrm>
          <a:prstGeom prst="rect">
            <a:avLst/>
          </a:prstGeom>
          <a:noFill/>
          <a:ln>
            <a:noFill/>
          </a:ln>
        </p:spPr>
      </p:pic>
      <p:sp>
        <p:nvSpPr>
          <p:cNvPr id="334" name="Google Shape;334;p12"/>
          <p:cNvSpPr txBox="1"/>
          <p:nvPr/>
        </p:nvSpPr>
        <p:spPr>
          <a:xfrm>
            <a:off x="3427200" y="4888055"/>
            <a:ext cx="763920" cy="34344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MCS?</a:t>
            </a:r>
            <a:endParaRPr sz="1800" b="0" i="0" u="none" strike="noStrike" cap="none">
              <a:solidFill>
                <a:schemeClr val="dk1"/>
              </a:solidFill>
              <a:latin typeface="Times New Roman"/>
              <a:ea typeface="Times New Roman"/>
              <a:cs typeface="Times New Roman"/>
              <a:sym typeface="Times New Roman"/>
            </a:endParaRPr>
          </a:p>
        </p:txBody>
      </p:sp>
      <p:pic>
        <p:nvPicPr>
          <p:cNvPr id="335" name="Google Shape;335;p12"/>
          <p:cNvPicPr preferRelativeResize="0"/>
          <p:nvPr/>
        </p:nvPicPr>
        <p:blipFill rotWithShape="1">
          <a:blip r:embed="rId7">
            <a:alphaModFix/>
          </a:blip>
          <a:srcRect/>
          <a:stretch/>
        </p:blipFill>
        <p:spPr>
          <a:xfrm>
            <a:off x="6508800" y="4625975"/>
            <a:ext cx="1165681" cy="831600"/>
          </a:xfrm>
          <a:prstGeom prst="rect">
            <a:avLst/>
          </a:prstGeom>
          <a:noFill/>
          <a:ln>
            <a:noFill/>
          </a:ln>
        </p:spPr>
      </p:pic>
      <p:sp>
        <p:nvSpPr>
          <p:cNvPr id="336" name="Google Shape;336;p12"/>
          <p:cNvSpPr txBox="1"/>
          <p:nvPr/>
        </p:nvSpPr>
        <p:spPr>
          <a:xfrm>
            <a:off x="5257800" y="4136375"/>
            <a:ext cx="1390200" cy="186180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600"/>
              <a:buFont typeface="Times New Roman"/>
              <a:buNone/>
            </a:pPr>
            <a:r>
              <a:rPr lang="en-US" sz="1600" b="1" i="0" u="none" strike="noStrike" cap="none">
                <a:solidFill>
                  <a:schemeClr val="dk1"/>
                </a:solidFill>
                <a:latin typeface="Times New Roman"/>
                <a:ea typeface="Times New Roman"/>
                <a:cs typeface="Times New Roman"/>
                <a:sym typeface="Times New Roman"/>
              </a:rPr>
              <a:t>Features</a:t>
            </a:r>
            <a:endParaRPr sz="16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 RSSI</a:t>
            </a:r>
            <a:endParaRPr sz="16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 Throughput</a:t>
            </a:r>
            <a:endParaRPr sz="16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 PER</a:t>
            </a:r>
            <a:endParaRPr sz="16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 Coll. prob.</a:t>
            </a:r>
            <a:endParaRPr sz="16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 SS</a:t>
            </a:r>
            <a:endParaRPr sz="16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 Bandwidth</a:t>
            </a:r>
            <a:endParaRPr sz="1600" b="0" i="0" u="none" strike="noStrike" cap="none">
              <a:solidFill>
                <a:schemeClr val="dk1"/>
              </a:solidFill>
              <a:latin typeface="Times New Roman"/>
              <a:ea typeface="Times New Roman"/>
              <a:cs typeface="Times New Roman"/>
              <a:sym typeface="Times New Roman"/>
            </a:endParaRPr>
          </a:p>
        </p:txBody>
      </p:sp>
      <p:sp>
        <p:nvSpPr>
          <p:cNvPr id="337" name="Google Shape;337;p12"/>
          <p:cNvSpPr txBox="1"/>
          <p:nvPr/>
        </p:nvSpPr>
        <p:spPr>
          <a:xfrm>
            <a:off x="7689720" y="4849535"/>
            <a:ext cx="662100" cy="34350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500"/>
              <a:buFont typeface="Times New Roman"/>
              <a:buNone/>
            </a:pPr>
            <a:r>
              <a:rPr lang="en-US" sz="1500" b="0" i="0" u="none" strike="noStrike" cap="none">
                <a:solidFill>
                  <a:schemeClr val="dk1"/>
                </a:solidFill>
                <a:latin typeface="Times New Roman"/>
                <a:ea typeface="Times New Roman"/>
                <a:cs typeface="Times New Roman"/>
                <a:sym typeface="Times New Roman"/>
              </a:rPr>
              <a:t>MCS</a:t>
            </a:r>
            <a:endParaRPr sz="1500" b="0" i="0" u="none" strike="noStrike" cap="none">
              <a:solidFill>
                <a:schemeClr val="dk1"/>
              </a:solidFill>
              <a:latin typeface="Times New Roman"/>
              <a:ea typeface="Times New Roman"/>
              <a:cs typeface="Times New Roman"/>
              <a:sym typeface="Times New Roman"/>
            </a:endParaRPr>
          </a:p>
        </p:txBody>
      </p:sp>
      <p:sp>
        <p:nvSpPr>
          <p:cNvPr id="338" name="Google Shape;338;p12"/>
          <p:cNvSpPr txBox="1"/>
          <p:nvPr/>
        </p:nvSpPr>
        <p:spPr>
          <a:xfrm>
            <a:off x="6725520" y="5404655"/>
            <a:ext cx="777600" cy="34350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Model</a:t>
            </a:r>
            <a:endParaRPr sz="18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3"/>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Why is having a model useful?</a:t>
            </a:r>
            <a:endParaRPr/>
          </a:p>
        </p:txBody>
      </p:sp>
      <p:sp>
        <p:nvSpPr>
          <p:cNvPr id="348" name="Google Shape;348;p13"/>
          <p:cNvSpPr txBox="1">
            <a:spLocks noGrp="1"/>
          </p:cNvSpPr>
          <p:nvPr>
            <p:ph type="body" idx="1"/>
          </p:nvPr>
        </p:nvSpPr>
        <p:spPr>
          <a:xfrm>
            <a:off x="914401" y="1981201"/>
            <a:ext cx="10361084" cy="2209799"/>
          </a:xfrm>
          <a:prstGeom prst="rect">
            <a:avLst/>
          </a:prstGeom>
          <a:noFill/>
          <a:ln>
            <a:noFill/>
          </a:ln>
        </p:spPr>
        <p:txBody>
          <a:bodyPr spcFirstLastPara="1" wrap="square" lIns="92150" tIns="46075" rIns="92150" bIns="46075" anchor="t" anchorCtr="0">
            <a:noAutofit/>
          </a:bodyPr>
          <a:lstStyle/>
          <a:p>
            <a:pPr marL="342900" lvl="0" indent="-342900" algn="l" rtl="0">
              <a:lnSpc>
                <a:spcPct val="100000"/>
              </a:lnSpc>
              <a:spcBef>
                <a:spcPts val="0"/>
              </a:spcBef>
              <a:spcAft>
                <a:spcPts val="0"/>
              </a:spcAft>
              <a:buSzPts val="2400"/>
              <a:buFont typeface="Arial"/>
              <a:buChar char="•"/>
            </a:pPr>
            <a:r>
              <a:rPr lang="en-US" b="0"/>
              <a:t>A model can give us some useful information before taking (better) decisions.</a:t>
            </a:r>
            <a:endParaRPr/>
          </a:p>
          <a:p>
            <a:pPr marL="342900" lvl="0" indent="-342900" algn="l" rtl="0">
              <a:lnSpc>
                <a:spcPct val="100000"/>
              </a:lnSpc>
              <a:spcBef>
                <a:spcPts val="600"/>
              </a:spcBef>
              <a:spcAft>
                <a:spcPts val="0"/>
              </a:spcAft>
              <a:buSzPts val="2400"/>
              <a:buFont typeface="Arial"/>
              <a:buChar char="•"/>
            </a:pPr>
            <a:r>
              <a:rPr lang="en-US" b="0"/>
              <a:t>It can predict what will be the ‘performance’ (output) given a certain configuration (input).</a:t>
            </a:r>
            <a:endParaRPr/>
          </a:p>
          <a:p>
            <a:pPr marL="342900" lvl="0" indent="-342900" algn="l" rtl="0">
              <a:lnSpc>
                <a:spcPct val="100000"/>
              </a:lnSpc>
              <a:spcBef>
                <a:spcPts val="600"/>
              </a:spcBef>
              <a:spcAft>
                <a:spcPts val="0"/>
              </a:spcAft>
              <a:buSzPts val="2400"/>
              <a:buFont typeface="Arial"/>
              <a:buChar char="•"/>
            </a:pPr>
            <a:r>
              <a:rPr lang="en-US"/>
              <a:t>Example</a:t>
            </a:r>
            <a:r>
              <a:rPr lang="en-US" b="0"/>
              <a:t>: Given a certain scenario, we want to find the configuration that maximizes the throughput</a:t>
            </a:r>
            <a:endParaRPr/>
          </a:p>
          <a:p>
            <a:pPr marL="342900" lvl="0" indent="-190500" algn="l" rtl="0">
              <a:lnSpc>
                <a:spcPct val="100000"/>
              </a:lnSpc>
              <a:spcBef>
                <a:spcPts val="600"/>
              </a:spcBef>
              <a:spcAft>
                <a:spcPts val="0"/>
              </a:spcAft>
              <a:buSzPts val="2400"/>
              <a:buFont typeface="Arial"/>
              <a:buNone/>
            </a:pPr>
            <a:endParaRPr b="0"/>
          </a:p>
        </p:txBody>
      </p:sp>
      <p:sp>
        <p:nvSpPr>
          <p:cNvPr id="349" name="Google Shape;349;p13"/>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19</a:t>
            </a:fld>
            <a:endParaRPr/>
          </a:p>
        </p:txBody>
      </p:sp>
      <p:sp>
        <p:nvSpPr>
          <p:cNvPr id="350" name="Google Shape;350;p13"/>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351" name="Google Shape;351;p13"/>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352" name="Google Shape;352;p13"/>
          <p:cNvPicPr preferRelativeResize="0"/>
          <p:nvPr/>
        </p:nvPicPr>
        <p:blipFill rotWithShape="1">
          <a:blip r:embed="rId3">
            <a:alphaModFix/>
          </a:blip>
          <a:srcRect/>
          <a:stretch/>
        </p:blipFill>
        <p:spPr>
          <a:xfrm>
            <a:off x="2766782" y="4267200"/>
            <a:ext cx="6757920" cy="178344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Abstract</a:t>
            </a:r>
            <a:endParaRPr/>
          </a:p>
        </p:txBody>
      </p:sp>
      <p:sp>
        <p:nvSpPr>
          <p:cNvPr id="104" name="Google Shape;104;p2"/>
          <p:cNvSpPr txBox="1">
            <a:spLocks noGrp="1"/>
          </p:cNvSpPr>
          <p:nvPr>
            <p:ph type="body" idx="1"/>
          </p:nvPr>
        </p:nvSpPr>
        <p:spPr>
          <a:xfrm>
            <a:off x="914401" y="1981201"/>
            <a:ext cx="10361084" cy="4113213"/>
          </a:xfrm>
          <a:prstGeom prst="rect">
            <a:avLst/>
          </a:prstGeom>
          <a:noFill/>
          <a:ln>
            <a:noFill/>
          </a:ln>
        </p:spPr>
        <p:txBody>
          <a:bodyPr spcFirstLastPara="1" wrap="square" lIns="92150" tIns="46075" rIns="92150" bIns="46075" anchor="t" anchorCtr="0">
            <a:noAutofit/>
          </a:bodyPr>
          <a:lstStyle/>
          <a:p>
            <a:pPr marL="342900" lvl="0" indent="-342900" algn="l" rtl="0">
              <a:lnSpc>
                <a:spcPct val="100000"/>
              </a:lnSpc>
              <a:spcBef>
                <a:spcPts val="0"/>
              </a:spcBef>
              <a:spcAft>
                <a:spcPts val="0"/>
              </a:spcAft>
              <a:buSzPts val="1400"/>
              <a:buNone/>
            </a:pPr>
            <a:r>
              <a:rPr lang="en-US"/>
              <a:t>In this tutorial, we provide a brief and concise overview of standard ML techniques, as well as how they have been applied to 802.11 by the research community in the last years. Finally, we show what can be done by the WG to support ML in the 802.11 standard.</a:t>
            </a:r>
            <a:endParaRPr/>
          </a:p>
        </p:txBody>
      </p:sp>
      <p:sp>
        <p:nvSpPr>
          <p:cNvPr id="105" name="Google Shape;105;p2"/>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a:t>
            </a:fld>
            <a:endParaRPr/>
          </a:p>
        </p:txBody>
      </p:sp>
      <p:sp>
        <p:nvSpPr>
          <p:cNvPr id="106" name="Google Shape;106;p2"/>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07" name="Google Shape;107;p2"/>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14"/>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Why is having a model useful?</a:t>
            </a:r>
            <a:endParaRPr/>
          </a:p>
        </p:txBody>
      </p:sp>
      <p:sp>
        <p:nvSpPr>
          <p:cNvPr id="362" name="Google Shape;362;p14"/>
          <p:cNvSpPr txBox="1">
            <a:spLocks noGrp="1"/>
          </p:cNvSpPr>
          <p:nvPr>
            <p:ph type="body" idx="1"/>
          </p:nvPr>
        </p:nvSpPr>
        <p:spPr>
          <a:xfrm>
            <a:off x="914401" y="1981201"/>
            <a:ext cx="10361084" cy="2514599"/>
          </a:xfrm>
          <a:prstGeom prst="rect">
            <a:avLst/>
          </a:prstGeom>
          <a:noFill/>
          <a:ln>
            <a:noFill/>
          </a:ln>
        </p:spPr>
        <p:txBody>
          <a:bodyPr spcFirstLastPara="1" wrap="square" lIns="92150" tIns="46075" rIns="92150" bIns="46075" anchor="t" anchorCtr="0">
            <a:noAutofit/>
          </a:bodyPr>
          <a:lstStyle/>
          <a:p>
            <a:pPr marL="342900" lvl="0" indent="-342900" algn="l" rtl="0">
              <a:lnSpc>
                <a:spcPct val="100000"/>
              </a:lnSpc>
              <a:spcBef>
                <a:spcPts val="0"/>
              </a:spcBef>
              <a:spcAft>
                <a:spcPts val="0"/>
              </a:spcAft>
              <a:buSzPts val="2400"/>
              <a:buFont typeface="Arial"/>
              <a:buChar char="•"/>
            </a:pPr>
            <a:r>
              <a:rPr lang="en-US" b="0"/>
              <a:t>A model can give us some useful information before taking (better) decisions.</a:t>
            </a:r>
            <a:endParaRPr/>
          </a:p>
          <a:p>
            <a:pPr marL="342900" lvl="0" indent="-342900" algn="l" rtl="0">
              <a:lnSpc>
                <a:spcPct val="100000"/>
              </a:lnSpc>
              <a:spcBef>
                <a:spcPts val="600"/>
              </a:spcBef>
              <a:spcAft>
                <a:spcPts val="0"/>
              </a:spcAft>
              <a:buSzPts val="2400"/>
              <a:buFont typeface="Arial"/>
              <a:buChar char="•"/>
            </a:pPr>
            <a:r>
              <a:rPr lang="en-US" b="0"/>
              <a:t>It can predict what will be the ‘performance’ (output) given a certain configuration (input).</a:t>
            </a:r>
            <a:endParaRPr/>
          </a:p>
          <a:p>
            <a:pPr marL="342900" lvl="0" indent="-342900" algn="l" rtl="0">
              <a:lnSpc>
                <a:spcPct val="100000"/>
              </a:lnSpc>
              <a:spcBef>
                <a:spcPts val="600"/>
              </a:spcBef>
              <a:spcAft>
                <a:spcPts val="0"/>
              </a:spcAft>
              <a:buSzPts val="2400"/>
              <a:buFont typeface="Arial"/>
              <a:buChar char="•"/>
            </a:pPr>
            <a:r>
              <a:rPr lang="en-US"/>
              <a:t>Example</a:t>
            </a:r>
            <a:r>
              <a:rPr lang="en-US" b="0"/>
              <a:t>: After gathering data from different APs (load, number of associated clients, technology &amp; capabilities, RSSI, etc. ) a STA can sequentially predict which is the best AP to associate.</a:t>
            </a:r>
            <a:endParaRPr/>
          </a:p>
        </p:txBody>
      </p:sp>
      <p:sp>
        <p:nvSpPr>
          <p:cNvPr id="363" name="Google Shape;363;p14"/>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20</a:t>
            </a:fld>
            <a:endParaRPr/>
          </a:p>
        </p:txBody>
      </p:sp>
      <p:sp>
        <p:nvSpPr>
          <p:cNvPr id="364" name="Google Shape;364;p14"/>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365" name="Google Shape;365;p14"/>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cxnSp>
        <p:nvCxnSpPr>
          <p:cNvPr id="366" name="Google Shape;366;p14"/>
          <p:cNvCxnSpPr/>
          <p:nvPr/>
        </p:nvCxnSpPr>
        <p:spPr>
          <a:xfrm rot="10800000">
            <a:off x="4487317" y="4723920"/>
            <a:ext cx="878400" cy="1203120"/>
          </a:xfrm>
          <a:prstGeom prst="straightConnector1">
            <a:avLst/>
          </a:prstGeom>
          <a:noFill/>
          <a:ln w="9525" cap="flat" cmpd="sng">
            <a:solidFill>
              <a:srgbClr val="000000"/>
            </a:solidFill>
            <a:prstDash val="dashDot"/>
            <a:round/>
            <a:headEnd type="none" w="sm" len="sm"/>
            <a:tailEnd type="none" w="sm" len="sm"/>
          </a:ln>
        </p:spPr>
      </p:cxnSp>
      <p:cxnSp>
        <p:nvCxnSpPr>
          <p:cNvPr id="367" name="Google Shape;367;p14"/>
          <p:cNvCxnSpPr/>
          <p:nvPr/>
        </p:nvCxnSpPr>
        <p:spPr>
          <a:xfrm rot="10800000" flipH="1">
            <a:off x="5365717" y="4702680"/>
            <a:ext cx="2127240" cy="1005480"/>
          </a:xfrm>
          <a:prstGeom prst="straightConnector1">
            <a:avLst/>
          </a:prstGeom>
          <a:noFill/>
          <a:ln w="19075" cap="flat" cmpd="sng">
            <a:solidFill>
              <a:srgbClr val="00A933"/>
            </a:solidFill>
            <a:prstDash val="dashDot"/>
            <a:round/>
            <a:headEnd type="none" w="sm" len="sm"/>
            <a:tailEnd type="none" w="sm" len="sm"/>
          </a:ln>
        </p:spPr>
      </p:cxnSp>
      <p:pic>
        <p:nvPicPr>
          <p:cNvPr id="368" name="Google Shape;368;p14"/>
          <p:cNvPicPr preferRelativeResize="0"/>
          <p:nvPr/>
        </p:nvPicPr>
        <p:blipFill rotWithShape="1">
          <a:blip r:embed="rId3">
            <a:alphaModFix/>
          </a:blip>
          <a:srcRect/>
          <a:stretch/>
        </p:blipFill>
        <p:spPr>
          <a:xfrm>
            <a:off x="3990157" y="4419720"/>
            <a:ext cx="1005480" cy="465480"/>
          </a:xfrm>
          <a:prstGeom prst="rect">
            <a:avLst/>
          </a:prstGeom>
          <a:noFill/>
          <a:ln>
            <a:noFill/>
          </a:ln>
        </p:spPr>
      </p:pic>
      <p:pic>
        <p:nvPicPr>
          <p:cNvPr id="369" name="Google Shape;369;p14"/>
          <p:cNvPicPr preferRelativeResize="0"/>
          <p:nvPr/>
        </p:nvPicPr>
        <p:blipFill rotWithShape="1">
          <a:blip r:embed="rId4">
            <a:alphaModFix/>
          </a:blip>
          <a:srcRect/>
          <a:stretch/>
        </p:blipFill>
        <p:spPr>
          <a:xfrm>
            <a:off x="4750477" y="5510160"/>
            <a:ext cx="1112040" cy="691920"/>
          </a:xfrm>
          <a:prstGeom prst="rect">
            <a:avLst/>
          </a:prstGeom>
          <a:noFill/>
          <a:ln>
            <a:noFill/>
          </a:ln>
        </p:spPr>
      </p:pic>
      <p:pic>
        <p:nvPicPr>
          <p:cNvPr id="370" name="Google Shape;370;p14"/>
          <p:cNvPicPr preferRelativeResize="0"/>
          <p:nvPr/>
        </p:nvPicPr>
        <p:blipFill rotWithShape="1">
          <a:blip r:embed="rId3">
            <a:alphaModFix/>
          </a:blip>
          <a:srcRect/>
          <a:stretch/>
        </p:blipFill>
        <p:spPr>
          <a:xfrm>
            <a:off x="6974917" y="4420080"/>
            <a:ext cx="1005480" cy="465480"/>
          </a:xfrm>
          <a:prstGeom prst="rect">
            <a:avLst/>
          </a:prstGeom>
          <a:noFill/>
          <a:ln>
            <a:noFill/>
          </a:ln>
        </p:spPr>
      </p:pic>
      <p:pic>
        <p:nvPicPr>
          <p:cNvPr id="371" name="Google Shape;371;p14"/>
          <p:cNvPicPr preferRelativeResize="0"/>
          <p:nvPr/>
        </p:nvPicPr>
        <p:blipFill rotWithShape="1">
          <a:blip r:embed="rId5">
            <a:alphaModFix/>
          </a:blip>
          <a:srcRect/>
          <a:stretch/>
        </p:blipFill>
        <p:spPr>
          <a:xfrm>
            <a:off x="5799157" y="5510160"/>
            <a:ext cx="538560" cy="550080"/>
          </a:xfrm>
          <a:prstGeom prst="rect">
            <a:avLst/>
          </a:prstGeom>
          <a:noFill/>
          <a:ln>
            <a:noFill/>
          </a:ln>
        </p:spPr>
      </p:pic>
      <p:sp>
        <p:nvSpPr>
          <p:cNvPr id="372" name="Google Shape;372;p14"/>
          <p:cNvSpPr txBox="1"/>
          <p:nvPr/>
        </p:nvSpPr>
        <p:spPr>
          <a:xfrm>
            <a:off x="6307837" y="5583600"/>
            <a:ext cx="282960" cy="34344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a:t>
            </a:r>
            <a:endParaRPr sz="1800" b="0" i="0" u="none" strike="noStrike" cap="none">
              <a:solidFill>
                <a:schemeClr val="dk1"/>
              </a:solidFill>
              <a:latin typeface="Times New Roman"/>
              <a:ea typeface="Times New Roman"/>
              <a:cs typeface="Times New Roman"/>
              <a:sym typeface="Times New Roman"/>
            </a:endParaRPr>
          </a:p>
        </p:txBody>
      </p:sp>
      <p:sp>
        <p:nvSpPr>
          <p:cNvPr id="373" name="Google Shape;373;p14"/>
          <p:cNvSpPr txBox="1"/>
          <p:nvPr/>
        </p:nvSpPr>
        <p:spPr>
          <a:xfrm>
            <a:off x="2380957" y="4789800"/>
            <a:ext cx="2684520" cy="39960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1" u="none" strike="noStrike" cap="none">
                <a:solidFill>
                  <a:schemeClr val="dk1"/>
                </a:solidFill>
                <a:latin typeface="Times New Roman"/>
                <a:ea typeface="Times New Roman"/>
                <a:cs typeface="Times New Roman"/>
                <a:sym typeface="Times New Roman"/>
              </a:rPr>
              <a:t>good RSSI, 11ax, 80% busy</a:t>
            </a:r>
            <a:endParaRPr sz="1400" b="0" i="0" u="none" strike="noStrike" cap="none">
              <a:solidFill>
                <a:schemeClr val="dk1"/>
              </a:solidFill>
              <a:latin typeface="Times New Roman"/>
              <a:ea typeface="Times New Roman"/>
              <a:cs typeface="Times New Roman"/>
              <a:sym typeface="Times New Roman"/>
            </a:endParaRPr>
          </a:p>
        </p:txBody>
      </p:sp>
      <p:sp>
        <p:nvSpPr>
          <p:cNvPr id="374" name="Google Shape;374;p14"/>
          <p:cNvSpPr txBox="1"/>
          <p:nvPr/>
        </p:nvSpPr>
        <p:spPr>
          <a:xfrm>
            <a:off x="7143757" y="4800600"/>
            <a:ext cx="2684520" cy="39960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1" u="none" strike="noStrike" cap="none">
                <a:solidFill>
                  <a:schemeClr val="dk1"/>
                </a:solidFill>
                <a:latin typeface="Times New Roman"/>
                <a:ea typeface="Times New Roman"/>
                <a:cs typeface="Times New Roman"/>
                <a:sym typeface="Times New Roman"/>
              </a:rPr>
              <a:t>medium RSSI, 11n, 10% busy</a:t>
            </a:r>
            <a:endParaRPr sz="1400" b="0" i="0" u="none" strike="noStrike" cap="none">
              <a:solidFill>
                <a:schemeClr val="dk1"/>
              </a:solidFill>
              <a:latin typeface="Times New Roman"/>
              <a:ea typeface="Times New Roman"/>
              <a:cs typeface="Times New Roman"/>
              <a:sym typeface="Times New Roman"/>
            </a:endParaRPr>
          </a:p>
        </p:txBody>
      </p:sp>
      <p:pic>
        <p:nvPicPr>
          <p:cNvPr id="375" name="Google Shape;375;p14"/>
          <p:cNvPicPr preferRelativeResize="0"/>
          <p:nvPr/>
        </p:nvPicPr>
        <p:blipFill rotWithShape="1">
          <a:blip r:embed="rId6">
            <a:alphaModFix/>
          </a:blip>
          <a:srcRect/>
          <a:stretch/>
        </p:blipFill>
        <p:spPr>
          <a:xfrm>
            <a:off x="6722917" y="5400360"/>
            <a:ext cx="1165680" cy="831600"/>
          </a:xfrm>
          <a:prstGeom prst="rect">
            <a:avLst/>
          </a:prstGeom>
          <a:noFill/>
          <a:ln>
            <a:noFill/>
          </a:ln>
        </p:spPr>
      </p:pic>
      <p:sp>
        <p:nvSpPr>
          <p:cNvPr id="376" name="Google Shape;376;p14"/>
          <p:cNvSpPr txBox="1"/>
          <p:nvPr/>
        </p:nvSpPr>
        <p:spPr>
          <a:xfrm>
            <a:off x="5029477" y="4531320"/>
            <a:ext cx="345240" cy="34344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A</a:t>
            </a:r>
            <a:endParaRPr sz="1800" b="0" i="0" u="none" strike="noStrike" cap="none">
              <a:solidFill>
                <a:schemeClr val="dk1"/>
              </a:solidFill>
              <a:latin typeface="Times New Roman"/>
              <a:ea typeface="Times New Roman"/>
              <a:cs typeface="Times New Roman"/>
              <a:sym typeface="Times New Roman"/>
            </a:endParaRPr>
          </a:p>
        </p:txBody>
      </p:sp>
      <p:sp>
        <p:nvSpPr>
          <p:cNvPr id="377" name="Google Shape;377;p14"/>
          <p:cNvSpPr txBox="1"/>
          <p:nvPr/>
        </p:nvSpPr>
        <p:spPr>
          <a:xfrm>
            <a:off x="8017837" y="4531320"/>
            <a:ext cx="333000" cy="34344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B</a:t>
            </a:r>
            <a:endParaRPr sz="1800" b="0" i="0" u="none" strike="noStrike" cap="none">
              <a:solidFill>
                <a:schemeClr val="dk1"/>
              </a:solidFill>
              <a:latin typeface="Times New Roman"/>
              <a:ea typeface="Times New Roman"/>
              <a:cs typeface="Times New Roman"/>
              <a:sym typeface="Times New Roman"/>
            </a:endParaRPr>
          </a:p>
        </p:txBody>
      </p:sp>
      <p:sp>
        <p:nvSpPr>
          <p:cNvPr id="378" name="Google Shape;378;p14"/>
          <p:cNvSpPr txBox="1"/>
          <p:nvPr/>
        </p:nvSpPr>
        <p:spPr>
          <a:xfrm>
            <a:off x="7944037" y="5642640"/>
            <a:ext cx="333000" cy="34344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B</a:t>
            </a:r>
            <a:endParaRPr sz="18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5"/>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ML techniques build models from data (training)</a:t>
            </a:r>
            <a:endParaRPr/>
          </a:p>
        </p:txBody>
      </p:sp>
      <p:sp>
        <p:nvSpPr>
          <p:cNvPr id="388" name="Google Shape;388;p15"/>
          <p:cNvSpPr txBox="1">
            <a:spLocks noGrp="1"/>
          </p:cNvSpPr>
          <p:nvPr>
            <p:ph type="body" idx="1"/>
          </p:nvPr>
        </p:nvSpPr>
        <p:spPr>
          <a:xfrm>
            <a:off x="914401" y="1981201"/>
            <a:ext cx="10361084" cy="4113213"/>
          </a:xfrm>
          <a:prstGeom prst="rect">
            <a:avLst/>
          </a:prstGeom>
          <a:noFill/>
          <a:ln>
            <a:noFill/>
          </a:ln>
        </p:spPr>
        <p:txBody>
          <a:bodyPr spcFirstLastPara="1" wrap="square" lIns="92150" tIns="46075" rIns="92150" bIns="46075" anchor="t" anchorCtr="0">
            <a:noAutofit/>
          </a:bodyPr>
          <a:lstStyle/>
          <a:p>
            <a:pPr marL="432000" marR="0" lvl="0" indent="-390802" algn="l" rtl="0">
              <a:lnSpc>
                <a:spcPct val="100000"/>
              </a:lnSpc>
              <a:spcBef>
                <a:spcPts val="0"/>
              </a:spcBef>
              <a:spcAft>
                <a:spcPts val="0"/>
              </a:spcAft>
              <a:buClr>
                <a:srgbClr val="000000"/>
              </a:buClr>
              <a:buSzPts val="1700"/>
              <a:buFont typeface="Noto Sans"/>
              <a:buChar char="●"/>
            </a:pPr>
            <a:r>
              <a:rPr lang="en-US" sz="1700" b="0" strike="noStrike">
                <a:latin typeface="Times New Roman"/>
                <a:ea typeface="Times New Roman"/>
                <a:cs typeface="Times New Roman"/>
                <a:sym typeface="Times New Roman"/>
              </a:rPr>
              <a:t>Two training cases:</a:t>
            </a:r>
            <a:endParaRPr/>
          </a:p>
          <a:p>
            <a:pPr marL="864000" marR="0" lvl="1" indent="-370226" algn="l" rtl="0">
              <a:lnSpc>
                <a:spcPct val="100000"/>
              </a:lnSpc>
              <a:spcBef>
                <a:spcPts val="1131"/>
              </a:spcBef>
              <a:spcAft>
                <a:spcPts val="0"/>
              </a:spcAft>
              <a:buClr>
                <a:srgbClr val="000000"/>
              </a:buClr>
              <a:buSzPts val="1700"/>
              <a:buFont typeface="Noto Sans"/>
              <a:buChar char="−"/>
            </a:pPr>
            <a:r>
              <a:rPr lang="en-US" sz="1700" b="1" i="0" u="none" strike="noStrike" cap="none">
                <a:latin typeface="Times New Roman"/>
                <a:ea typeface="Times New Roman"/>
                <a:cs typeface="Times New Roman"/>
                <a:sym typeface="Times New Roman"/>
              </a:rPr>
              <a:t>Off-line</a:t>
            </a:r>
            <a:r>
              <a:rPr lang="en-US" sz="1700" b="0" i="0" u="none" strike="noStrike" cap="none">
                <a:latin typeface="Times New Roman"/>
                <a:ea typeface="Times New Roman"/>
                <a:cs typeface="Times New Roman"/>
                <a:sym typeface="Times New Roman"/>
              </a:rPr>
              <a:t>: using a static dataset </a:t>
            </a:r>
            <a:r>
              <a:rPr lang="en-US" sz="1700">
                <a:latin typeface="Times New Roman"/>
                <a:ea typeface="Times New Roman"/>
                <a:cs typeface="Times New Roman"/>
                <a:sym typeface="Times New Roman"/>
              </a:rPr>
              <a:t>(</a:t>
            </a:r>
            <a:r>
              <a:rPr lang="en-US" sz="1700" b="0" i="0" u="none" strike="noStrike" cap="none">
                <a:latin typeface="Times New Roman"/>
                <a:ea typeface="Times New Roman"/>
                <a:cs typeface="Times New Roman"/>
                <a:sym typeface="Times New Roman"/>
              </a:rPr>
              <a:t>present from the beginning)</a:t>
            </a:r>
            <a:r>
              <a:rPr lang="en-US" sz="1700">
                <a:latin typeface="Times New Roman"/>
                <a:ea typeface="Times New Roman"/>
                <a:cs typeface="Times New Roman"/>
                <a:sym typeface="Times New Roman"/>
              </a:rPr>
              <a:t>.</a:t>
            </a:r>
            <a:endParaRPr sz="1700" b="0" i="0" u="none" strike="noStrike" cap="none">
              <a:latin typeface="Times New Roman"/>
              <a:ea typeface="Times New Roman"/>
              <a:cs typeface="Times New Roman"/>
              <a:sym typeface="Times New Roman"/>
            </a:endParaRPr>
          </a:p>
          <a:p>
            <a:pPr marL="864000" marR="0" lvl="1" indent="-370226" algn="l" rtl="0">
              <a:lnSpc>
                <a:spcPct val="100000"/>
              </a:lnSpc>
              <a:spcBef>
                <a:spcPts val="1131"/>
              </a:spcBef>
              <a:spcAft>
                <a:spcPts val="0"/>
              </a:spcAft>
              <a:buClr>
                <a:srgbClr val="000000"/>
              </a:buClr>
              <a:buSzPts val="1700"/>
              <a:buFont typeface="Noto Sans"/>
              <a:buChar char="−"/>
            </a:pPr>
            <a:r>
              <a:rPr lang="en-US" sz="1700" b="1" i="0" u="none" strike="noStrike" cap="none">
                <a:latin typeface="Times New Roman"/>
                <a:ea typeface="Times New Roman"/>
                <a:cs typeface="Times New Roman"/>
                <a:sym typeface="Times New Roman"/>
              </a:rPr>
              <a:t>On-line</a:t>
            </a:r>
            <a:r>
              <a:rPr lang="en-US" sz="1700" b="0" i="0" u="none" strike="noStrike" cap="none">
                <a:latin typeface="Times New Roman"/>
                <a:ea typeface="Times New Roman"/>
                <a:cs typeface="Times New Roman"/>
                <a:sym typeface="Times New Roman"/>
              </a:rPr>
              <a:t>: the dataset is created in real-time, so the model is updated as more data is collected.</a:t>
            </a:r>
            <a:endParaRPr/>
          </a:p>
          <a:p>
            <a:pPr marL="432000" marR="0" lvl="0" indent="-390802" algn="l" rtl="0">
              <a:lnSpc>
                <a:spcPct val="100000"/>
              </a:lnSpc>
              <a:spcBef>
                <a:spcPts val="1414"/>
              </a:spcBef>
              <a:spcAft>
                <a:spcPts val="0"/>
              </a:spcAft>
              <a:buClr>
                <a:srgbClr val="000000"/>
              </a:buClr>
              <a:buSzPts val="1700"/>
              <a:buFont typeface="Noto Sans"/>
              <a:buChar char="●"/>
            </a:pPr>
            <a:r>
              <a:rPr lang="en-US" sz="1700" b="0" strike="noStrike">
                <a:latin typeface="Times New Roman"/>
                <a:ea typeface="Times New Roman"/>
                <a:cs typeface="Times New Roman"/>
                <a:sym typeface="Times New Roman"/>
              </a:rPr>
              <a:t>Training is based on minimizing the error between what is known (in the dataset) and predicted (</a:t>
            </a:r>
            <a:r>
              <a:rPr lang="en-US" sz="1700">
                <a:solidFill>
                  <a:schemeClr val="dk1"/>
                </a:solidFill>
                <a:latin typeface="Times New Roman"/>
                <a:ea typeface="Times New Roman"/>
                <a:cs typeface="Times New Roman"/>
                <a:sym typeface="Times New Roman"/>
              </a:rPr>
              <a:t>by the model</a:t>
            </a:r>
            <a:r>
              <a:rPr lang="en-US" sz="1700" b="0" strike="noStrike">
                <a:latin typeface="Times New Roman"/>
                <a:ea typeface="Times New Roman"/>
                <a:cs typeface="Times New Roman"/>
                <a:sym typeface="Times New Roman"/>
              </a:rPr>
              <a:t>) outputs</a:t>
            </a:r>
            <a:r>
              <a:rPr lang="en-US" sz="1700">
                <a:latin typeface="Times New Roman"/>
                <a:ea typeface="Times New Roman"/>
                <a:cs typeface="Times New Roman"/>
                <a:sym typeface="Times New Roman"/>
              </a:rPr>
              <a:t>.</a:t>
            </a:r>
            <a:endParaRPr sz="1700" b="0" strike="noStrike">
              <a:latin typeface="Times New Roman"/>
              <a:ea typeface="Times New Roman"/>
              <a:cs typeface="Times New Roman"/>
              <a:sym typeface="Times New Roman"/>
            </a:endParaRPr>
          </a:p>
          <a:p>
            <a:pPr marL="457200" marR="0" lvl="0" indent="0" algn="l" rtl="0">
              <a:lnSpc>
                <a:spcPct val="100000"/>
              </a:lnSpc>
              <a:spcBef>
                <a:spcPts val="1414"/>
              </a:spcBef>
              <a:spcAft>
                <a:spcPts val="0"/>
              </a:spcAft>
              <a:buSzPts val="1700"/>
              <a:buNone/>
            </a:pPr>
            <a:endParaRPr sz="1700">
              <a:highlight>
                <a:srgbClr val="B6D7A8"/>
              </a:highlight>
              <a:latin typeface="Times New Roman"/>
              <a:ea typeface="Times New Roman"/>
              <a:cs typeface="Times New Roman"/>
              <a:sym typeface="Times New Roman"/>
            </a:endParaRPr>
          </a:p>
          <a:p>
            <a:pPr marL="457200" marR="0" lvl="0" indent="0" algn="l" rtl="0">
              <a:lnSpc>
                <a:spcPct val="100000"/>
              </a:lnSpc>
              <a:spcBef>
                <a:spcPts val="1414"/>
              </a:spcBef>
              <a:spcAft>
                <a:spcPts val="0"/>
              </a:spcAft>
              <a:buSzPts val="1700"/>
              <a:buNone/>
            </a:pPr>
            <a:endParaRPr sz="1700">
              <a:highlight>
                <a:srgbClr val="B6D7A8"/>
              </a:highlight>
              <a:latin typeface="Times New Roman"/>
              <a:ea typeface="Times New Roman"/>
              <a:cs typeface="Times New Roman"/>
              <a:sym typeface="Times New Roman"/>
            </a:endParaRPr>
          </a:p>
          <a:p>
            <a:pPr marL="457200" marR="0" lvl="0" indent="0" algn="l" rtl="0">
              <a:lnSpc>
                <a:spcPct val="100000"/>
              </a:lnSpc>
              <a:spcBef>
                <a:spcPts val="1414"/>
              </a:spcBef>
              <a:spcAft>
                <a:spcPts val="0"/>
              </a:spcAft>
              <a:buSzPts val="1700"/>
              <a:buNone/>
            </a:pPr>
            <a:endParaRPr sz="1700">
              <a:highlight>
                <a:srgbClr val="B6D7A8"/>
              </a:highlight>
              <a:latin typeface="Times New Roman"/>
              <a:ea typeface="Times New Roman"/>
              <a:cs typeface="Times New Roman"/>
              <a:sym typeface="Times New Roman"/>
            </a:endParaRPr>
          </a:p>
          <a:p>
            <a:pPr marL="457200" marR="0" lvl="0" indent="0" algn="l" rtl="0">
              <a:lnSpc>
                <a:spcPct val="100000"/>
              </a:lnSpc>
              <a:spcBef>
                <a:spcPts val="1414"/>
              </a:spcBef>
              <a:spcAft>
                <a:spcPts val="0"/>
              </a:spcAft>
              <a:buSzPts val="1700"/>
              <a:buNone/>
            </a:pPr>
            <a:endParaRPr sz="1700">
              <a:highlight>
                <a:srgbClr val="B6D7A8"/>
              </a:highlight>
              <a:latin typeface="Times New Roman"/>
              <a:ea typeface="Times New Roman"/>
              <a:cs typeface="Times New Roman"/>
              <a:sym typeface="Times New Roman"/>
            </a:endParaRPr>
          </a:p>
          <a:p>
            <a:pPr marL="432000" marR="0" lvl="0" indent="-390802" algn="l" rtl="0">
              <a:lnSpc>
                <a:spcPct val="100000"/>
              </a:lnSpc>
              <a:spcBef>
                <a:spcPts val="1414"/>
              </a:spcBef>
              <a:spcAft>
                <a:spcPts val="0"/>
              </a:spcAft>
              <a:buClr>
                <a:srgbClr val="000000"/>
              </a:buClr>
              <a:buSzPts val="1700"/>
              <a:buFont typeface="Noto Sans"/>
              <a:buChar char="●"/>
            </a:pPr>
            <a:r>
              <a:rPr lang="en-US" sz="1700" strike="noStrike"/>
              <a:t>Models should be as general as possible:</a:t>
            </a:r>
            <a:r>
              <a:rPr lang="en-US" sz="1700" b="0" strike="noStrike">
                <a:latin typeface="Times New Roman"/>
                <a:ea typeface="Times New Roman"/>
                <a:cs typeface="Times New Roman"/>
                <a:sym typeface="Times New Roman"/>
              </a:rPr>
              <a:t> the aim is not to exactly map inputs and outputs, but to learn the context behind any existing relationship</a:t>
            </a:r>
            <a:r>
              <a:rPr lang="en-US" sz="1700">
                <a:latin typeface="Times New Roman"/>
                <a:ea typeface="Times New Roman"/>
                <a:cs typeface="Times New Roman"/>
                <a:sym typeface="Times New Roman"/>
              </a:rPr>
              <a:t> (no overfitting).</a:t>
            </a:r>
            <a:endParaRPr sz="1700" b="0" strike="noStrike">
              <a:latin typeface="Times New Roman"/>
              <a:ea typeface="Times New Roman"/>
              <a:cs typeface="Times New Roman"/>
              <a:sym typeface="Times New Roman"/>
            </a:endParaRPr>
          </a:p>
          <a:p>
            <a:pPr marL="342900" lvl="0" indent="-342900" algn="l" rtl="0">
              <a:lnSpc>
                <a:spcPct val="100000"/>
              </a:lnSpc>
              <a:spcBef>
                <a:spcPts val="600"/>
              </a:spcBef>
              <a:spcAft>
                <a:spcPts val="0"/>
              </a:spcAft>
              <a:buSzPts val="1400"/>
              <a:buNone/>
            </a:pPr>
            <a:endParaRPr/>
          </a:p>
        </p:txBody>
      </p:sp>
      <p:sp>
        <p:nvSpPr>
          <p:cNvPr id="389" name="Google Shape;389;p15"/>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21</a:t>
            </a:fld>
            <a:endParaRPr/>
          </a:p>
        </p:txBody>
      </p:sp>
      <p:sp>
        <p:nvSpPr>
          <p:cNvPr id="390" name="Google Shape;390;p15"/>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391" name="Google Shape;391;p15"/>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392" name="Google Shape;392;p15"/>
          <p:cNvPicPr preferRelativeResize="0"/>
          <p:nvPr/>
        </p:nvPicPr>
        <p:blipFill rotWithShape="1">
          <a:blip r:embed="rId3">
            <a:alphaModFix/>
          </a:blip>
          <a:srcRect/>
          <a:stretch/>
        </p:blipFill>
        <p:spPr>
          <a:xfrm>
            <a:off x="3246059" y="3727444"/>
            <a:ext cx="5699881" cy="1354320"/>
          </a:xfrm>
          <a:prstGeom prst="rect">
            <a:avLst/>
          </a:prstGeom>
          <a:noFill/>
          <a:ln>
            <a:noFill/>
          </a:ln>
        </p:spPr>
      </p:pic>
      <p:sp>
        <p:nvSpPr>
          <p:cNvPr id="393" name="Google Shape;393;p15"/>
          <p:cNvSpPr txBox="1"/>
          <p:nvPr/>
        </p:nvSpPr>
        <p:spPr>
          <a:xfrm>
            <a:off x="1759259" y="5101924"/>
            <a:ext cx="8662200" cy="34320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600"/>
              <a:buFont typeface="Times New Roman"/>
              <a:buNone/>
            </a:pPr>
            <a:r>
              <a:rPr lang="en-US" sz="1600" b="0" i="1" u="none" strike="noStrike" cap="none">
                <a:solidFill>
                  <a:schemeClr val="dk1"/>
                </a:solidFill>
                <a:latin typeface="Times New Roman"/>
                <a:ea typeface="Times New Roman"/>
                <a:cs typeface="Times New Roman"/>
                <a:sym typeface="Times New Roman"/>
              </a:rPr>
              <a:t>A model can be first trained off-line, deployed and then improved with on-line training</a:t>
            </a:r>
            <a:endParaRPr sz="16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17"/>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Taxonomy of ML models</a:t>
            </a:r>
            <a:endParaRPr/>
          </a:p>
        </p:txBody>
      </p:sp>
      <p:sp>
        <p:nvSpPr>
          <p:cNvPr id="403" name="Google Shape;403;p17"/>
          <p:cNvSpPr txBox="1">
            <a:spLocks noGrp="1"/>
          </p:cNvSpPr>
          <p:nvPr>
            <p:ph type="body" idx="1"/>
          </p:nvPr>
        </p:nvSpPr>
        <p:spPr>
          <a:xfrm>
            <a:off x="914401" y="1981201"/>
            <a:ext cx="10361084" cy="4113213"/>
          </a:xfrm>
          <a:prstGeom prst="rect">
            <a:avLst/>
          </a:prstGeom>
          <a:noFill/>
          <a:ln>
            <a:noFill/>
          </a:ln>
        </p:spPr>
        <p:txBody>
          <a:bodyPr spcFirstLastPara="1" wrap="square" lIns="92150" tIns="46075" rIns="92150" bIns="46075" anchor="t" anchorCtr="0">
            <a:noAutofit/>
          </a:bodyPr>
          <a:lstStyle/>
          <a:p>
            <a:pPr marL="432000" marR="0" lvl="0" indent="-381150" algn="l" rtl="0">
              <a:lnSpc>
                <a:spcPct val="100000"/>
              </a:lnSpc>
              <a:spcBef>
                <a:spcPts val="0"/>
              </a:spcBef>
              <a:spcAft>
                <a:spcPts val="0"/>
              </a:spcAft>
              <a:buClr>
                <a:srgbClr val="000000"/>
              </a:buClr>
              <a:buSzPts val="1800"/>
              <a:buFont typeface="Noto Sans"/>
              <a:buChar char="●"/>
            </a:pPr>
            <a:r>
              <a:rPr lang="en-US" sz="1800" b="0" strike="noStrike">
                <a:latin typeface="Times New Roman"/>
                <a:ea typeface="Times New Roman"/>
                <a:cs typeface="Times New Roman"/>
                <a:sym typeface="Times New Roman"/>
              </a:rPr>
              <a:t>Supervised Learning (SL)</a:t>
            </a:r>
            <a:endParaRPr/>
          </a:p>
          <a:p>
            <a:pPr marL="432000" marR="0" lvl="0" indent="-381150" algn="l" rtl="0">
              <a:lnSpc>
                <a:spcPct val="100000"/>
              </a:lnSpc>
              <a:spcBef>
                <a:spcPts val="1414"/>
              </a:spcBef>
              <a:spcAft>
                <a:spcPts val="0"/>
              </a:spcAft>
              <a:buClr>
                <a:srgbClr val="000000"/>
              </a:buClr>
              <a:buSzPts val="1800"/>
              <a:buFont typeface="Noto Sans"/>
              <a:buChar char="●"/>
            </a:pPr>
            <a:r>
              <a:rPr lang="en-US" sz="1800" b="0" strike="noStrike">
                <a:latin typeface="Times New Roman"/>
                <a:ea typeface="Times New Roman"/>
                <a:cs typeface="Times New Roman"/>
                <a:sym typeface="Times New Roman"/>
              </a:rPr>
              <a:t>Unsupervised Learning (UL)</a:t>
            </a:r>
            <a:endParaRPr/>
          </a:p>
          <a:p>
            <a:pPr marL="432000" marR="0" lvl="0" indent="-381150" algn="l" rtl="0">
              <a:lnSpc>
                <a:spcPct val="100000"/>
              </a:lnSpc>
              <a:spcBef>
                <a:spcPts val="1414"/>
              </a:spcBef>
              <a:spcAft>
                <a:spcPts val="0"/>
              </a:spcAft>
              <a:buClr>
                <a:srgbClr val="000000"/>
              </a:buClr>
              <a:buSzPts val="1800"/>
              <a:buFont typeface="Noto Sans"/>
              <a:buChar char="●"/>
            </a:pPr>
            <a:r>
              <a:rPr lang="en-US" sz="1800" b="0" strike="noStrike">
                <a:latin typeface="Times New Roman"/>
                <a:ea typeface="Times New Roman"/>
                <a:cs typeface="Times New Roman"/>
                <a:sym typeface="Times New Roman"/>
              </a:rPr>
              <a:t>Reinforcement Learning (RL)</a:t>
            </a:r>
            <a:endParaRPr/>
          </a:p>
          <a:p>
            <a:pPr marL="432000" marR="0" lvl="0" indent="-266850" algn="l" rtl="0">
              <a:lnSpc>
                <a:spcPct val="100000"/>
              </a:lnSpc>
              <a:spcBef>
                <a:spcPts val="1414"/>
              </a:spcBef>
              <a:spcAft>
                <a:spcPts val="0"/>
              </a:spcAft>
              <a:buClr>
                <a:srgbClr val="000000"/>
              </a:buClr>
              <a:buSzPts val="900"/>
              <a:buFont typeface="Noto Sans"/>
              <a:buNone/>
            </a:pPr>
            <a:endParaRPr sz="1800" b="0" strike="noStrike">
              <a:latin typeface="Times New Roman"/>
              <a:ea typeface="Times New Roman"/>
              <a:cs typeface="Times New Roman"/>
              <a:sym typeface="Times New Roman"/>
            </a:endParaRPr>
          </a:p>
          <a:p>
            <a:pPr marL="432000" marR="0" lvl="0" indent="-266850" algn="l" rtl="0">
              <a:lnSpc>
                <a:spcPct val="100000"/>
              </a:lnSpc>
              <a:spcBef>
                <a:spcPts val="1414"/>
              </a:spcBef>
              <a:spcAft>
                <a:spcPts val="0"/>
              </a:spcAft>
              <a:buClr>
                <a:srgbClr val="000000"/>
              </a:buClr>
              <a:buSzPts val="900"/>
              <a:buFont typeface="Noto Sans"/>
              <a:buNone/>
            </a:pPr>
            <a:endParaRPr sz="1800" b="0" strike="noStrike">
              <a:latin typeface="Times New Roman"/>
              <a:ea typeface="Times New Roman"/>
              <a:cs typeface="Times New Roman"/>
              <a:sym typeface="Times New Roman"/>
            </a:endParaRPr>
          </a:p>
          <a:p>
            <a:pPr marL="432000" marR="0" lvl="0" indent="-266850" algn="l" rtl="0">
              <a:lnSpc>
                <a:spcPct val="100000"/>
              </a:lnSpc>
              <a:spcBef>
                <a:spcPts val="1414"/>
              </a:spcBef>
              <a:spcAft>
                <a:spcPts val="0"/>
              </a:spcAft>
              <a:buClr>
                <a:srgbClr val="000000"/>
              </a:buClr>
              <a:buSzPts val="900"/>
              <a:buFont typeface="Noto Sans"/>
              <a:buNone/>
            </a:pPr>
            <a:endParaRPr sz="1800" b="0" strike="noStrike">
              <a:latin typeface="Times New Roman"/>
              <a:ea typeface="Times New Roman"/>
              <a:cs typeface="Times New Roman"/>
              <a:sym typeface="Times New Roman"/>
            </a:endParaRPr>
          </a:p>
          <a:p>
            <a:pPr marL="432000" marR="0" lvl="0" indent="-381150" algn="l" rtl="0">
              <a:lnSpc>
                <a:spcPct val="100000"/>
              </a:lnSpc>
              <a:spcBef>
                <a:spcPts val="1414"/>
              </a:spcBef>
              <a:spcAft>
                <a:spcPts val="0"/>
              </a:spcAft>
              <a:buClr>
                <a:srgbClr val="000000"/>
              </a:buClr>
              <a:buSzPts val="1800"/>
              <a:buFont typeface="Noto Sans"/>
              <a:buChar char="●"/>
            </a:pPr>
            <a:r>
              <a:rPr lang="en-US" sz="1800" b="0" strike="noStrike">
                <a:latin typeface="Times New Roman"/>
                <a:ea typeface="Times New Roman"/>
                <a:cs typeface="Times New Roman"/>
                <a:sym typeface="Times New Roman"/>
              </a:rPr>
              <a:t>How </a:t>
            </a:r>
            <a:r>
              <a:rPr lang="en-US" sz="1800" b="0">
                <a:solidFill>
                  <a:schemeClr val="dk1"/>
                </a:solidFill>
                <a:latin typeface="Times New Roman"/>
                <a:ea typeface="Times New Roman"/>
                <a:cs typeface="Times New Roman"/>
                <a:sym typeface="Times New Roman"/>
              </a:rPr>
              <a:t>are</a:t>
            </a:r>
            <a:r>
              <a:rPr lang="en-US" sz="1800">
                <a:solidFill>
                  <a:schemeClr val="dk1"/>
                </a:solidFill>
                <a:latin typeface="Times New Roman"/>
                <a:ea typeface="Times New Roman"/>
                <a:cs typeface="Times New Roman"/>
                <a:sym typeface="Times New Roman"/>
              </a:rPr>
              <a:t> </a:t>
            </a:r>
            <a:r>
              <a:rPr lang="en-US" sz="1800" b="0" strike="noStrike">
                <a:latin typeface="Times New Roman"/>
                <a:ea typeface="Times New Roman"/>
                <a:cs typeface="Times New Roman"/>
                <a:sym typeface="Times New Roman"/>
              </a:rPr>
              <a:t>these models trained?</a:t>
            </a:r>
            <a:endParaRPr/>
          </a:p>
          <a:p>
            <a:pPr marL="864000" marR="0" lvl="1" indent="-352575" algn="l" rtl="0">
              <a:lnSpc>
                <a:spcPct val="100000"/>
              </a:lnSpc>
              <a:spcBef>
                <a:spcPts val="1131"/>
              </a:spcBef>
              <a:spcAft>
                <a:spcPts val="0"/>
              </a:spcAft>
              <a:buClr>
                <a:srgbClr val="000000"/>
              </a:buClr>
              <a:buSzPts val="1800"/>
              <a:buFont typeface="Noto Sans"/>
              <a:buChar char="−"/>
            </a:pPr>
            <a:r>
              <a:rPr lang="en-US" sz="1800" b="0" i="0" u="none" strike="noStrike" cap="none">
                <a:latin typeface="Times New Roman"/>
                <a:ea typeface="Times New Roman"/>
                <a:cs typeface="Times New Roman"/>
                <a:sym typeface="Times New Roman"/>
              </a:rPr>
              <a:t>Centralized; Decentralized / Distributed</a:t>
            </a:r>
            <a:endParaRPr/>
          </a:p>
          <a:p>
            <a:pPr marL="864000" marR="0" lvl="1" indent="-352575" algn="l" rtl="0">
              <a:lnSpc>
                <a:spcPct val="100000"/>
              </a:lnSpc>
              <a:spcBef>
                <a:spcPts val="1131"/>
              </a:spcBef>
              <a:spcAft>
                <a:spcPts val="0"/>
              </a:spcAft>
              <a:buClr>
                <a:srgbClr val="000000"/>
              </a:buClr>
              <a:buSzPts val="1800"/>
              <a:buFont typeface="Noto Sans"/>
              <a:buChar char="−"/>
            </a:pPr>
            <a:r>
              <a:rPr lang="en-US" sz="1800" b="0" i="0" u="none" strike="noStrike" cap="none">
                <a:latin typeface="Times New Roman"/>
                <a:ea typeface="Times New Roman"/>
                <a:cs typeface="Times New Roman"/>
                <a:sym typeface="Times New Roman"/>
              </a:rPr>
              <a:t>Single</a:t>
            </a:r>
            <a:r>
              <a:rPr lang="en-US" sz="1800">
                <a:latin typeface="Times New Roman"/>
                <a:ea typeface="Times New Roman"/>
                <a:cs typeface="Times New Roman"/>
                <a:sym typeface="Times New Roman"/>
              </a:rPr>
              <a:t> </a:t>
            </a:r>
            <a:r>
              <a:rPr lang="en-US" sz="1800" b="0" i="0" u="none" strike="noStrike" cap="none">
                <a:latin typeface="Times New Roman"/>
                <a:ea typeface="Times New Roman"/>
                <a:cs typeface="Times New Roman"/>
                <a:sym typeface="Times New Roman"/>
              </a:rPr>
              <a:t>player</a:t>
            </a:r>
            <a:r>
              <a:rPr lang="en-US" sz="1800">
                <a:latin typeface="Times New Roman"/>
                <a:ea typeface="Times New Roman"/>
                <a:cs typeface="Times New Roman"/>
                <a:sym typeface="Times New Roman"/>
              </a:rPr>
              <a:t>;</a:t>
            </a:r>
            <a:r>
              <a:rPr lang="en-US" sz="1800" b="0" i="0" u="none" strike="noStrike" cap="none">
                <a:latin typeface="Times New Roman"/>
                <a:ea typeface="Times New Roman"/>
                <a:cs typeface="Times New Roman"/>
                <a:sym typeface="Times New Roman"/>
              </a:rPr>
              <a:t> Multiple</a:t>
            </a:r>
            <a:r>
              <a:rPr lang="en-US" sz="1800">
                <a:latin typeface="Times New Roman"/>
                <a:ea typeface="Times New Roman"/>
                <a:cs typeface="Times New Roman"/>
                <a:sym typeface="Times New Roman"/>
              </a:rPr>
              <a:t> </a:t>
            </a:r>
            <a:r>
              <a:rPr lang="en-US" sz="1800" b="0" i="0" u="none" strike="noStrike" cap="none">
                <a:latin typeface="Times New Roman"/>
                <a:ea typeface="Times New Roman"/>
                <a:cs typeface="Times New Roman"/>
                <a:sym typeface="Times New Roman"/>
              </a:rPr>
              <a:t>players</a:t>
            </a:r>
            <a:endParaRPr/>
          </a:p>
          <a:p>
            <a:pPr marL="342900" lvl="0" indent="-342900" algn="l" rtl="0">
              <a:lnSpc>
                <a:spcPct val="100000"/>
              </a:lnSpc>
              <a:spcBef>
                <a:spcPts val="600"/>
              </a:spcBef>
              <a:spcAft>
                <a:spcPts val="0"/>
              </a:spcAft>
              <a:buSzPts val="1400"/>
              <a:buNone/>
            </a:pPr>
            <a:endParaRPr/>
          </a:p>
        </p:txBody>
      </p:sp>
      <p:sp>
        <p:nvSpPr>
          <p:cNvPr id="404" name="Google Shape;404;p17"/>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22</a:t>
            </a:fld>
            <a:endParaRPr/>
          </a:p>
        </p:txBody>
      </p:sp>
      <p:sp>
        <p:nvSpPr>
          <p:cNvPr id="405" name="Google Shape;405;p17"/>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406" name="Google Shape;406;p17"/>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407" name="Google Shape;407;p17"/>
          <p:cNvPicPr preferRelativeResize="0"/>
          <p:nvPr/>
        </p:nvPicPr>
        <p:blipFill rotWithShape="1">
          <a:blip r:embed="rId3">
            <a:alphaModFix/>
          </a:blip>
          <a:srcRect/>
          <a:stretch/>
        </p:blipFill>
        <p:spPr>
          <a:xfrm>
            <a:off x="5793318" y="1801815"/>
            <a:ext cx="5125680" cy="2685600"/>
          </a:xfrm>
          <a:prstGeom prst="rect">
            <a:avLst/>
          </a:prstGeom>
          <a:noFill/>
          <a:ln>
            <a:noFill/>
          </a:ln>
        </p:spPr>
      </p:pic>
      <p:sp>
        <p:nvSpPr>
          <p:cNvPr id="408" name="Google Shape;408;p17"/>
          <p:cNvSpPr/>
          <p:nvPr/>
        </p:nvSpPr>
        <p:spPr>
          <a:xfrm>
            <a:off x="7399638" y="5127495"/>
            <a:ext cx="3143160" cy="846720"/>
          </a:xfrm>
          <a:custGeom>
            <a:avLst/>
            <a:gdLst/>
            <a:ahLst/>
            <a:cxnLst/>
            <a:rect l="l" t="t" r="r" b="b"/>
            <a:pathLst>
              <a:path w="8733" h="2354" extrusionOk="0">
                <a:moveTo>
                  <a:pt x="392" y="0"/>
                </a:moveTo>
                <a:lnTo>
                  <a:pt x="392" y="0"/>
                </a:lnTo>
                <a:cubicBezTo>
                  <a:pt x="323" y="0"/>
                  <a:pt x="256" y="18"/>
                  <a:pt x="196" y="53"/>
                </a:cubicBezTo>
                <a:cubicBezTo>
                  <a:pt x="136" y="87"/>
                  <a:pt x="87" y="136"/>
                  <a:pt x="53" y="196"/>
                </a:cubicBezTo>
                <a:cubicBezTo>
                  <a:pt x="18" y="256"/>
                  <a:pt x="0" y="323"/>
                  <a:pt x="0" y="392"/>
                </a:cubicBezTo>
                <a:lnTo>
                  <a:pt x="0" y="1960"/>
                </a:lnTo>
                <a:lnTo>
                  <a:pt x="0" y="1961"/>
                </a:lnTo>
                <a:cubicBezTo>
                  <a:pt x="0" y="2030"/>
                  <a:pt x="18" y="2097"/>
                  <a:pt x="53" y="2157"/>
                </a:cubicBezTo>
                <a:cubicBezTo>
                  <a:pt x="87" y="2217"/>
                  <a:pt x="136" y="2266"/>
                  <a:pt x="196" y="2300"/>
                </a:cubicBezTo>
                <a:cubicBezTo>
                  <a:pt x="256" y="2335"/>
                  <a:pt x="323" y="2353"/>
                  <a:pt x="392" y="2353"/>
                </a:cubicBezTo>
                <a:lnTo>
                  <a:pt x="8339" y="2353"/>
                </a:lnTo>
                <a:lnTo>
                  <a:pt x="8340" y="2353"/>
                </a:lnTo>
                <a:cubicBezTo>
                  <a:pt x="8409" y="2353"/>
                  <a:pt x="8476" y="2335"/>
                  <a:pt x="8536" y="2300"/>
                </a:cubicBezTo>
                <a:cubicBezTo>
                  <a:pt x="8596" y="2266"/>
                  <a:pt x="8645" y="2217"/>
                  <a:pt x="8679" y="2157"/>
                </a:cubicBezTo>
                <a:cubicBezTo>
                  <a:pt x="8714" y="2097"/>
                  <a:pt x="8732" y="2030"/>
                  <a:pt x="8732" y="1961"/>
                </a:cubicBezTo>
                <a:lnTo>
                  <a:pt x="8732" y="392"/>
                </a:lnTo>
                <a:lnTo>
                  <a:pt x="8732" y="392"/>
                </a:lnTo>
                <a:lnTo>
                  <a:pt x="8732" y="392"/>
                </a:lnTo>
                <a:cubicBezTo>
                  <a:pt x="8732" y="323"/>
                  <a:pt x="8714" y="256"/>
                  <a:pt x="8679" y="196"/>
                </a:cubicBezTo>
                <a:cubicBezTo>
                  <a:pt x="8645" y="136"/>
                  <a:pt x="8596" y="87"/>
                  <a:pt x="8536" y="53"/>
                </a:cubicBezTo>
                <a:cubicBezTo>
                  <a:pt x="8476" y="18"/>
                  <a:pt x="8409" y="0"/>
                  <a:pt x="8340" y="0"/>
                </a:cubicBezTo>
                <a:lnTo>
                  <a:pt x="392" y="0"/>
                </a:lnTo>
              </a:path>
            </a:pathLst>
          </a:custGeom>
          <a:solidFill>
            <a:srgbClr val="FFFFFF"/>
          </a:solidFill>
          <a:ln w="9525" cap="flat" cmpd="sng">
            <a:solidFill>
              <a:srgbClr val="000000"/>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Ex: Distributed Federated Learning</a:t>
            </a:r>
            <a:endParaRPr sz="18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19"/>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Supervised Learning</a:t>
            </a:r>
            <a:endParaRPr/>
          </a:p>
        </p:txBody>
      </p:sp>
      <p:sp>
        <p:nvSpPr>
          <p:cNvPr id="418" name="Google Shape;418;p19"/>
          <p:cNvSpPr txBox="1">
            <a:spLocks noGrp="1"/>
          </p:cNvSpPr>
          <p:nvPr>
            <p:ph type="body" idx="1"/>
          </p:nvPr>
        </p:nvSpPr>
        <p:spPr>
          <a:xfrm>
            <a:off x="914400" y="1981200"/>
            <a:ext cx="6461100" cy="3657600"/>
          </a:xfrm>
          <a:prstGeom prst="rect">
            <a:avLst/>
          </a:prstGeom>
          <a:noFill/>
          <a:ln>
            <a:noFill/>
          </a:ln>
        </p:spPr>
        <p:txBody>
          <a:bodyPr spcFirstLastPara="1" wrap="square" lIns="92150" tIns="46075" rIns="92150" bIns="46075" anchor="t" anchorCtr="0">
            <a:noAutofit/>
          </a:bodyPr>
          <a:lstStyle/>
          <a:p>
            <a:pPr marL="432000" marR="0" lvl="0" indent="-392580" algn="l" rtl="0">
              <a:lnSpc>
                <a:spcPct val="100000"/>
              </a:lnSpc>
              <a:spcBef>
                <a:spcPts val="0"/>
              </a:spcBef>
              <a:spcAft>
                <a:spcPts val="0"/>
              </a:spcAft>
              <a:buClr>
                <a:srgbClr val="000000"/>
              </a:buClr>
              <a:buSzPts val="1800"/>
              <a:buFont typeface="Noto Sans"/>
              <a:buChar char="●"/>
            </a:pPr>
            <a:r>
              <a:rPr lang="en-US" sz="1800" b="1" strike="noStrike">
                <a:latin typeface="Times New Roman"/>
                <a:ea typeface="Times New Roman"/>
                <a:cs typeface="Times New Roman"/>
                <a:sym typeface="Times New Roman"/>
              </a:rPr>
              <a:t>Goal</a:t>
            </a:r>
            <a:r>
              <a:rPr lang="en-US" sz="1800" b="0" strike="noStrike">
                <a:latin typeface="Times New Roman"/>
                <a:ea typeface="Times New Roman"/>
                <a:cs typeface="Times New Roman"/>
                <a:sym typeface="Times New Roman"/>
              </a:rPr>
              <a:t>: Training data includes x and y, so the goal is to learn f(.)</a:t>
            </a:r>
            <a:endParaRPr/>
          </a:p>
          <a:p>
            <a:pPr marL="432000" marR="0" lvl="0" indent="-392580" algn="l" rtl="0">
              <a:lnSpc>
                <a:spcPct val="100000"/>
              </a:lnSpc>
              <a:spcBef>
                <a:spcPts val="1414"/>
              </a:spcBef>
              <a:spcAft>
                <a:spcPts val="0"/>
              </a:spcAft>
              <a:buClr>
                <a:srgbClr val="000000"/>
              </a:buClr>
              <a:buSzPts val="1800"/>
              <a:buFont typeface="Noto Sans"/>
              <a:buChar char="●"/>
            </a:pPr>
            <a:r>
              <a:rPr lang="en-US" sz="1800" b="1" strike="noStrike">
                <a:latin typeface="Times New Roman"/>
                <a:ea typeface="Times New Roman"/>
                <a:cs typeface="Times New Roman"/>
                <a:sym typeface="Times New Roman"/>
              </a:rPr>
              <a:t>Dataset</a:t>
            </a:r>
            <a:r>
              <a:rPr lang="en-US" sz="1800" b="0" strike="noStrike">
                <a:latin typeface="Times New Roman"/>
                <a:ea typeface="Times New Roman"/>
                <a:cs typeface="Times New Roman"/>
                <a:sym typeface="Times New Roman"/>
              </a:rPr>
              <a:t>: We need a consolidated dataset to train the model, retraining it as the dataset updates</a:t>
            </a:r>
            <a:endParaRPr/>
          </a:p>
          <a:p>
            <a:pPr marL="432000" marR="0" lvl="0" indent="-392580" algn="l" rtl="0">
              <a:lnSpc>
                <a:spcPct val="100000"/>
              </a:lnSpc>
              <a:spcBef>
                <a:spcPts val="1414"/>
              </a:spcBef>
              <a:spcAft>
                <a:spcPts val="0"/>
              </a:spcAft>
              <a:buClr>
                <a:srgbClr val="000000"/>
              </a:buClr>
              <a:buSzPts val="1800"/>
              <a:buFont typeface="Noto Sans"/>
              <a:buChar char="●"/>
            </a:pPr>
            <a:r>
              <a:rPr lang="en-US" sz="1800" b="1" strike="noStrike">
                <a:latin typeface="Times New Roman"/>
                <a:ea typeface="Times New Roman"/>
                <a:cs typeface="Times New Roman"/>
                <a:sym typeface="Times New Roman"/>
              </a:rPr>
              <a:t>Techniques</a:t>
            </a:r>
            <a:r>
              <a:rPr lang="en-US" sz="1800" b="0" strike="noStrike">
                <a:latin typeface="Times New Roman"/>
                <a:ea typeface="Times New Roman"/>
                <a:cs typeface="Times New Roman"/>
                <a:sym typeface="Times New Roman"/>
              </a:rPr>
              <a:t>: Time series analysis, Regressions, Vector Machines, Decision Trees, Neural Networks, etc.</a:t>
            </a:r>
            <a:endParaRPr/>
          </a:p>
          <a:p>
            <a:pPr marL="432000" marR="0" lvl="0" indent="-392580" algn="l" rtl="0">
              <a:lnSpc>
                <a:spcPct val="100000"/>
              </a:lnSpc>
              <a:spcBef>
                <a:spcPts val="1414"/>
              </a:spcBef>
              <a:spcAft>
                <a:spcPts val="0"/>
              </a:spcAft>
              <a:buClr>
                <a:srgbClr val="000000"/>
              </a:buClr>
              <a:buSzPts val="1800"/>
              <a:buFont typeface="Noto Sans"/>
              <a:buChar char="●"/>
            </a:pPr>
            <a:r>
              <a:rPr lang="en-US" sz="1800" b="1" strike="noStrike">
                <a:latin typeface="Times New Roman"/>
                <a:ea typeface="Times New Roman"/>
                <a:cs typeface="Times New Roman"/>
                <a:sym typeface="Times New Roman"/>
              </a:rPr>
              <a:t>Main uses: </a:t>
            </a:r>
            <a:r>
              <a:rPr lang="en-US" sz="1800" b="0" strike="noStrike">
                <a:latin typeface="Times New Roman"/>
                <a:ea typeface="Times New Roman"/>
                <a:cs typeface="Times New Roman"/>
                <a:sym typeface="Times New Roman"/>
              </a:rPr>
              <a:t>Prediction (output is a re</a:t>
            </a:r>
            <a:r>
              <a:rPr lang="en-US" sz="1800" b="0">
                <a:latin typeface="Times New Roman"/>
                <a:ea typeface="Times New Roman"/>
                <a:cs typeface="Times New Roman"/>
                <a:sym typeface="Times New Roman"/>
              </a:rPr>
              <a:t>al value)</a:t>
            </a:r>
            <a:r>
              <a:rPr lang="en-US" sz="1800" b="0" strike="noStrike">
                <a:latin typeface="Times New Roman"/>
                <a:ea typeface="Times New Roman"/>
                <a:cs typeface="Times New Roman"/>
                <a:sym typeface="Times New Roman"/>
              </a:rPr>
              <a:t>, Classification (output is a </a:t>
            </a:r>
            <a:r>
              <a:rPr lang="en-US" sz="1800" b="0">
                <a:latin typeface="Times New Roman"/>
                <a:ea typeface="Times New Roman"/>
                <a:cs typeface="Times New Roman"/>
                <a:sym typeface="Times New Roman"/>
              </a:rPr>
              <a:t>label, e.g.,</a:t>
            </a:r>
            <a:r>
              <a:rPr lang="en-US" sz="1800" b="0" strike="noStrike">
                <a:latin typeface="Times New Roman"/>
                <a:ea typeface="Times New Roman"/>
                <a:cs typeface="Times New Roman"/>
                <a:sym typeface="Times New Roman"/>
              </a:rPr>
              <a:t> 0 or 1)</a:t>
            </a:r>
            <a:endParaRPr/>
          </a:p>
          <a:p>
            <a:pPr marL="431999" marR="0" lvl="0" indent="-392579" algn="l" rtl="0">
              <a:lnSpc>
                <a:spcPct val="100000"/>
              </a:lnSpc>
              <a:spcBef>
                <a:spcPts val="1414"/>
              </a:spcBef>
              <a:spcAft>
                <a:spcPts val="0"/>
              </a:spcAft>
              <a:buClr>
                <a:srgbClr val="000000"/>
              </a:buClr>
              <a:buSzPts val="1800"/>
              <a:buFont typeface="Noto Sans"/>
              <a:buChar char="●"/>
            </a:pPr>
            <a:r>
              <a:rPr lang="en-US" sz="1800" b="1" strike="noStrike">
                <a:latin typeface="Times New Roman"/>
                <a:ea typeface="Times New Roman"/>
                <a:cs typeface="Times New Roman"/>
                <a:sym typeface="Times New Roman"/>
              </a:rPr>
              <a:t>802.11 example:</a:t>
            </a:r>
            <a:r>
              <a:rPr lang="en-US" sz="1800">
                <a:latin typeface="Times New Roman"/>
                <a:ea typeface="Times New Roman"/>
                <a:cs typeface="Times New Roman"/>
                <a:sym typeface="Times New Roman"/>
              </a:rPr>
              <a:t> </a:t>
            </a:r>
            <a:r>
              <a:rPr lang="en-US" sz="1600" b="0" i="0" u="none" strike="noStrike" cap="none">
                <a:latin typeface="Times New Roman"/>
                <a:ea typeface="Times New Roman"/>
                <a:cs typeface="Times New Roman"/>
                <a:sym typeface="Times New Roman"/>
              </a:rPr>
              <a:t>AP selection</a:t>
            </a:r>
            <a:r>
              <a:rPr lang="en-US" sz="1600">
                <a:latin typeface="Times New Roman"/>
                <a:ea typeface="Times New Roman"/>
                <a:cs typeface="Times New Roman"/>
                <a:sym typeface="Times New Roman"/>
              </a:rPr>
              <a:t> </a:t>
            </a:r>
            <a:endParaRPr/>
          </a:p>
          <a:p>
            <a:pPr marL="914400" marR="0" lvl="1" indent="-330200" algn="l" rtl="0">
              <a:lnSpc>
                <a:spcPct val="100000"/>
              </a:lnSpc>
              <a:spcBef>
                <a:spcPts val="1131"/>
              </a:spcBef>
              <a:spcAft>
                <a:spcPts val="0"/>
              </a:spcAft>
              <a:buClr>
                <a:srgbClr val="000000"/>
              </a:buClr>
              <a:buSzPts val="1600"/>
              <a:buFont typeface="Noto Sans"/>
              <a:buChar char="−"/>
            </a:pPr>
            <a:r>
              <a:rPr lang="en-US" sz="1600">
                <a:latin typeface="Times New Roman"/>
                <a:ea typeface="Times New Roman"/>
                <a:cs typeface="Times New Roman"/>
                <a:sym typeface="Times New Roman"/>
              </a:rPr>
              <a:t>The STA uses a trained model that predicts which is the best AP to associate. The input of the model should consist of the info gathered by the STA for each AP.</a:t>
            </a:r>
            <a:endParaRPr sz="1600" b="0" i="0" u="none" strike="noStrike" cap="none">
              <a:latin typeface="Times New Roman"/>
              <a:ea typeface="Times New Roman"/>
              <a:cs typeface="Times New Roman"/>
              <a:sym typeface="Times New Roman"/>
            </a:endParaRPr>
          </a:p>
          <a:p>
            <a:pPr marL="342900" lvl="0" indent="-342900" algn="l" rtl="0">
              <a:lnSpc>
                <a:spcPct val="100000"/>
              </a:lnSpc>
              <a:spcBef>
                <a:spcPts val="600"/>
              </a:spcBef>
              <a:spcAft>
                <a:spcPts val="0"/>
              </a:spcAft>
              <a:buSzPts val="1400"/>
              <a:buNone/>
            </a:pPr>
            <a:endParaRPr/>
          </a:p>
        </p:txBody>
      </p:sp>
      <p:sp>
        <p:nvSpPr>
          <p:cNvPr id="419" name="Google Shape;419;p19"/>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23</a:t>
            </a:fld>
            <a:endParaRPr/>
          </a:p>
        </p:txBody>
      </p:sp>
      <p:sp>
        <p:nvSpPr>
          <p:cNvPr id="420" name="Google Shape;420;p19"/>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421" name="Google Shape;421;p19"/>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422" name="Google Shape;422;p19"/>
          <p:cNvPicPr preferRelativeResize="0"/>
          <p:nvPr/>
        </p:nvPicPr>
        <p:blipFill rotWithShape="1">
          <a:blip r:embed="rId3">
            <a:alphaModFix/>
          </a:blip>
          <a:srcRect/>
          <a:stretch/>
        </p:blipFill>
        <p:spPr>
          <a:xfrm>
            <a:off x="8442388" y="1729688"/>
            <a:ext cx="1847850" cy="666750"/>
          </a:xfrm>
          <a:prstGeom prst="rect">
            <a:avLst/>
          </a:prstGeom>
          <a:noFill/>
          <a:ln>
            <a:noFill/>
          </a:ln>
        </p:spPr>
      </p:pic>
      <p:pic>
        <p:nvPicPr>
          <p:cNvPr id="423" name="Google Shape;423;p19"/>
          <p:cNvPicPr preferRelativeResize="0"/>
          <p:nvPr/>
        </p:nvPicPr>
        <p:blipFill rotWithShape="1">
          <a:blip r:embed="rId4">
            <a:alphaModFix/>
          </a:blip>
          <a:srcRect/>
          <a:stretch/>
        </p:blipFill>
        <p:spPr>
          <a:xfrm>
            <a:off x="8087467" y="3178424"/>
            <a:ext cx="2400300" cy="1104900"/>
          </a:xfrm>
          <a:prstGeom prst="rect">
            <a:avLst/>
          </a:prstGeom>
          <a:noFill/>
          <a:ln>
            <a:noFill/>
          </a:ln>
        </p:spPr>
      </p:pic>
      <p:pic>
        <p:nvPicPr>
          <p:cNvPr id="424" name="Google Shape;424;p19"/>
          <p:cNvPicPr preferRelativeResize="0"/>
          <p:nvPr/>
        </p:nvPicPr>
        <p:blipFill rotWithShape="1">
          <a:blip r:embed="rId5">
            <a:alphaModFix/>
          </a:blip>
          <a:srcRect/>
          <a:stretch/>
        </p:blipFill>
        <p:spPr>
          <a:xfrm>
            <a:off x="7223930" y="4770094"/>
            <a:ext cx="4432174" cy="1199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20"/>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An 802.11 dataset</a:t>
            </a:r>
            <a:endParaRPr/>
          </a:p>
        </p:txBody>
      </p:sp>
      <p:sp>
        <p:nvSpPr>
          <p:cNvPr id="434" name="Google Shape;434;p20"/>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24</a:t>
            </a:fld>
            <a:endParaRPr/>
          </a:p>
        </p:txBody>
      </p:sp>
      <p:sp>
        <p:nvSpPr>
          <p:cNvPr id="435" name="Google Shape;435;p20"/>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436" name="Google Shape;436;p20"/>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437" name="Google Shape;437;p20"/>
          <p:cNvPicPr preferRelativeResize="0"/>
          <p:nvPr/>
        </p:nvPicPr>
        <p:blipFill rotWithShape="1">
          <a:blip r:embed="rId3">
            <a:alphaModFix/>
          </a:blip>
          <a:srcRect/>
          <a:stretch/>
        </p:blipFill>
        <p:spPr>
          <a:xfrm>
            <a:off x="2356225" y="2301358"/>
            <a:ext cx="3286025" cy="2367425"/>
          </a:xfrm>
          <a:prstGeom prst="rect">
            <a:avLst/>
          </a:prstGeom>
          <a:noFill/>
          <a:ln>
            <a:noFill/>
          </a:ln>
        </p:spPr>
      </p:pic>
      <p:pic>
        <p:nvPicPr>
          <p:cNvPr id="438" name="Google Shape;438;p20"/>
          <p:cNvPicPr preferRelativeResize="0"/>
          <p:nvPr/>
        </p:nvPicPr>
        <p:blipFill rotWithShape="1">
          <a:blip r:embed="rId4">
            <a:alphaModFix/>
          </a:blip>
          <a:srcRect/>
          <a:stretch/>
        </p:blipFill>
        <p:spPr>
          <a:xfrm>
            <a:off x="6248400" y="1741489"/>
            <a:ext cx="4122251" cy="2386182"/>
          </a:xfrm>
          <a:prstGeom prst="rect">
            <a:avLst/>
          </a:prstGeom>
          <a:noFill/>
          <a:ln>
            <a:noFill/>
          </a:ln>
        </p:spPr>
      </p:pic>
      <p:pic>
        <p:nvPicPr>
          <p:cNvPr id="439" name="Google Shape;439;p20"/>
          <p:cNvPicPr preferRelativeResize="0"/>
          <p:nvPr/>
        </p:nvPicPr>
        <p:blipFill rotWithShape="1">
          <a:blip r:embed="rId5">
            <a:alphaModFix/>
          </a:blip>
          <a:srcRect/>
          <a:stretch/>
        </p:blipFill>
        <p:spPr>
          <a:xfrm>
            <a:off x="6248404" y="4208502"/>
            <a:ext cx="4360770" cy="1829087"/>
          </a:xfrm>
          <a:prstGeom prst="rect">
            <a:avLst/>
          </a:prstGeom>
          <a:noFill/>
          <a:ln>
            <a:noFill/>
          </a:ln>
        </p:spPr>
      </p:pic>
      <p:sp>
        <p:nvSpPr>
          <p:cNvPr id="440" name="Google Shape;440;p20"/>
          <p:cNvSpPr txBox="1"/>
          <p:nvPr/>
        </p:nvSpPr>
        <p:spPr>
          <a:xfrm>
            <a:off x="2171925" y="5015089"/>
            <a:ext cx="3650100" cy="766500"/>
          </a:xfrm>
          <a:prstGeom prst="rect">
            <a:avLst/>
          </a:prstGeom>
          <a:noFill/>
          <a:ln>
            <a:noFill/>
          </a:ln>
        </p:spPr>
        <p:txBody>
          <a:bodyPr spcFirstLastPara="1" wrap="square" lIns="91425" tIns="91425" rIns="91425" bIns="91425" anchor="t" anchorCtr="0">
            <a:normAutofit/>
          </a:bodyPr>
          <a:lstStyle/>
          <a:p>
            <a:pPr marL="0" marR="0" lvl="0" indent="0" algn="l" rtl="0">
              <a:lnSpc>
                <a:spcPct val="90000"/>
              </a:lnSpc>
              <a:spcBef>
                <a:spcPts val="0"/>
              </a:spcBef>
              <a:spcAft>
                <a:spcPts val="0"/>
              </a:spcAft>
              <a:buClr>
                <a:srgbClr val="000000"/>
              </a:buClr>
              <a:buSzPts val="1300"/>
              <a:buFont typeface="Times New Roman"/>
              <a:buNone/>
            </a:pPr>
            <a:r>
              <a:rPr lang="en-US" sz="1300" b="0" i="1" u="none" strike="noStrike" cap="none">
                <a:solidFill>
                  <a:schemeClr val="dk1"/>
                </a:solidFill>
                <a:latin typeface="Times New Roman"/>
                <a:ea typeface="Times New Roman"/>
                <a:cs typeface="Times New Roman"/>
                <a:sym typeface="Times New Roman"/>
              </a:rPr>
              <a:t>The dataset was created running 100,000 simulations with input parameters selected randomly.</a:t>
            </a:r>
            <a:endParaRPr sz="1300" b="0" i="1"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21"/>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Example: Linear Regression</a:t>
            </a:r>
            <a:endParaRPr/>
          </a:p>
        </p:txBody>
      </p:sp>
      <p:sp>
        <p:nvSpPr>
          <p:cNvPr id="450" name="Google Shape;450;p21"/>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25</a:t>
            </a:fld>
            <a:endParaRPr/>
          </a:p>
        </p:txBody>
      </p:sp>
      <p:sp>
        <p:nvSpPr>
          <p:cNvPr id="451" name="Google Shape;451;p21"/>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452" name="Google Shape;452;p21"/>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453" name="Google Shape;453;p21"/>
          <p:cNvPicPr preferRelativeResize="0"/>
          <p:nvPr/>
        </p:nvPicPr>
        <p:blipFill rotWithShape="1">
          <a:blip r:embed="rId3">
            <a:alphaModFix/>
          </a:blip>
          <a:srcRect/>
          <a:stretch/>
        </p:blipFill>
        <p:spPr>
          <a:xfrm>
            <a:off x="1915591" y="2559327"/>
            <a:ext cx="4281250" cy="1479725"/>
          </a:xfrm>
          <a:prstGeom prst="rect">
            <a:avLst/>
          </a:prstGeom>
          <a:noFill/>
          <a:ln>
            <a:noFill/>
          </a:ln>
        </p:spPr>
      </p:pic>
      <p:pic>
        <p:nvPicPr>
          <p:cNvPr id="454" name="Google Shape;454;p21"/>
          <p:cNvPicPr preferRelativeResize="0"/>
          <p:nvPr/>
        </p:nvPicPr>
        <p:blipFill rotWithShape="1">
          <a:blip r:embed="rId4">
            <a:alphaModFix/>
          </a:blip>
          <a:srcRect/>
          <a:stretch/>
        </p:blipFill>
        <p:spPr>
          <a:xfrm>
            <a:off x="6498167" y="1741489"/>
            <a:ext cx="3967676" cy="3114676"/>
          </a:xfrm>
          <a:prstGeom prst="rect">
            <a:avLst/>
          </a:prstGeom>
          <a:noFill/>
          <a:ln>
            <a:noFill/>
          </a:ln>
        </p:spPr>
      </p:pic>
      <p:sp>
        <p:nvSpPr>
          <p:cNvPr id="455" name="Google Shape;455;p21"/>
          <p:cNvSpPr txBox="1"/>
          <p:nvPr/>
        </p:nvSpPr>
        <p:spPr>
          <a:xfrm>
            <a:off x="2481218" y="5113839"/>
            <a:ext cx="7521300" cy="766500"/>
          </a:xfrm>
          <a:prstGeom prst="rect">
            <a:avLst/>
          </a:prstGeom>
          <a:noFill/>
          <a:ln>
            <a:noFill/>
          </a:ln>
        </p:spPr>
        <p:txBody>
          <a:bodyPr spcFirstLastPara="1" wrap="square" lIns="91425" tIns="91425" rIns="91425" bIns="91425" anchor="t" anchorCtr="0">
            <a:normAutofit fontScale="92500" lnSpcReduction="20000"/>
          </a:bodyPr>
          <a:lstStyle/>
          <a:p>
            <a:pPr marL="0" marR="0" lvl="0" indent="0" algn="l" rtl="0">
              <a:lnSpc>
                <a:spcPct val="100000"/>
              </a:lnSpc>
              <a:spcBef>
                <a:spcPts val="0"/>
              </a:spcBef>
              <a:spcAft>
                <a:spcPts val="0"/>
              </a:spcAft>
              <a:buClr>
                <a:srgbClr val="000000"/>
              </a:buClr>
              <a:buSzPct val="100000"/>
              <a:buFont typeface="Times New Roman"/>
              <a:buNone/>
            </a:pPr>
            <a:r>
              <a:rPr lang="en-US" sz="2400" b="0" i="1" u="none" strike="noStrike" cap="none">
                <a:solidFill>
                  <a:schemeClr val="dk1"/>
                </a:solidFill>
                <a:latin typeface="Times New Roman"/>
                <a:ea typeface="Times New Roman"/>
                <a:cs typeface="Times New Roman"/>
                <a:sym typeface="Times New Roman"/>
              </a:rPr>
              <a:t>Results can be easily improved by using multivariate regression and a nonlinear model</a:t>
            </a:r>
            <a:endParaRPr sz="2400" b="0" i="1"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22"/>
          <p:cNvSpPr txBox="1">
            <a:spLocks noGrp="1"/>
          </p:cNvSpPr>
          <p:nvPr>
            <p:ph type="title"/>
          </p:nvPr>
        </p:nvSpPr>
        <p:spPr>
          <a:xfrm>
            <a:off x="914401" y="685801"/>
            <a:ext cx="5583766"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Example: Neural Network</a:t>
            </a:r>
            <a:endParaRPr/>
          </a:p>
        </p:txBody>
      </p:sp>
      <p:sp>
        <p:nvSpPr>
          <p:cNvPr id="465" name="Google Shape;465;p22"/>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26</a:t>
            </a:fld>
            <a:endParaRPr/>
          </a:p>
        </p:txBody>
      </p:sp>
      <p:sp>
        <p:nvSpPr>
          <p:cNvPr id="466" name="Google Shape;466;p22"/>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467" name="Google Shape;467;p22"/>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468" name="Google Shape;468;p22"/>
          <p:cNvPicPr preferRelativeResize="0"/>
          <p:nvPr/>
        </p:nvPicPr>
        <p:blipFill rotWithShape="1">
          <a:blip r:embed="rId3">
            <a:alphaModFix/>
          </a:blip>
          <a:srcRect/>
          <a:stretch/>
        </p:blipFill>
        <p:spPr>
          <a:xfrm>
            <a:off x="1599125" y="2418522"/>
            <a:ext cx="1194375" cy="3381700"/>
          </a:xfrm>
          <a:prstGeom prst="rect">
            <a:avLst/>
          </a:prstGeom>
          <a:noFill/>
          <a:ln>
            <a:noFill/>
          </a:ln>
        </p:spPr>
      </p:pic>
      <p:pic>
        <p:nvPicPr>
          <p:cNvPr id="469" name="Google Shape;469;p22"/>
          <p:cNvPicPr preferRelativeResize="0"/>
          <p:nvPr/>
        </p:nvPicPr>
        <p:blipFill rotWithShape="1">
          <a:blip r:embed="rId4">
            <a:alphaModFix/>
          </a:blip>
          <a:srcRect/>
          <a:stretch/>
        </p:blipFill>
        <p:spPr>
          <a:xfrm>
            <a:off x="6012108" y="1440343"/>
            <a:ext cx="1847850" cy="666750"/>
          </a:xfrm>
          <a:prstGeom prst="rect">
            <a:avLst/>
          </a:prstGeom>
          <a:noFill/>
          <a:ln>
            <a:noFill/>
          </a:ln>
        </p:spPr>
      </p:pic>
      <p:sp>
        <p:nvSpPr>
          <p:cNvPr id="470" name="Google Shape;470;p22"/>
          <p:cNvSpPr/>
          <p:nvPr/>
        </p:nvSpPr>
        <p:spPr>
          <a:xfrm>
            <a:off x="4186600" y="2633836"/>
            <a:ext cx="193800" cy="202500"/>
          </a:xfrm>
          <a:prstGeom prst="ellipse">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471" name="Google Shape;471;p22"/>
          <p:cNvSpPr/>
          <p:nvPr/>
        </p:nvSpPr>
        <p:spPr>
          <a:xfrm>
            <a:off x="4186600" y="2958281"/>
            <a:ext cx="193800" cy="202500"/>
          </a:xfrm>
          <a:prstGeom prst="ellipse">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472" name="Google Shape;472;p22"/>
          <p:cNvSpPr/>
          <p:nvPr/>
        </p:nvSpPr>
        <p:spPr>
          <a:xfrm>
            <a:off x="4186600" y="3282727"/>
            <a:ext cx="193800" cy="202500"/>
          </a:xfrm>
          <a:prstGeom prst="ellipse">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473" name="Google Shape;473;p22"/>
          <p:cNvSpPr/>
          <p:nvPr/>
        </p:nvSpPr>
        <p:spPr>
          <a:xfrm>
            <a:off x="4186600" y="3607172"/>
            <a:ext cx="193800" cy="202500"/>
          </a:xfrm>
          <a:prstGeom prst="ellipse">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474" name="Google Shape;474;p22"/>
          <p:cNvSpPr/>
          <p:nvPr/>
        </p:nvSpPr>
        <p:spPr>
          <a:xfrm>
            <a:off x="4186600" y="3931618"/>
            <a:ext cx="193800" cy="202500"/>
          </a:xfrm>
          <a:prstGeom prst="ellipse">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475" name="Google Shape;475;p22"/>
          <p:cNvSpPr/>
          <p:nvPr/>
        </p:nvSpPr>
        <p:spPr>
          <a:xfrm>
            <a:off x="4186600" y="4256063"/>
            <a:ext cx="193800" cy="202500"/>
          </a:xfrm>
          <a:prstGeom prst="ellipse">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476" name="Google Shape;476;p22"/>
          <p:cNvSpPr/>
          <p:nvPr/>
        </p:nvSpPr>
        <p:spPr>
          <a:xfrm>
            <a:off x="4186600" y="4580508"/>
            <a:ext cx="193800" cy="202500"/>
          </a:xfrm>
          <a:prstGeom prst="ellipse">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477" name="Google Shape;477;p22"/>
          <p:cNvSpPr/>
          <p:nvPr/>
        </p:nvSpPr>
        <p:spPr>
          <a:xfrm>
            <a:off x="4186600" y="4904954"/>
            <a:ext cx="193800" cy="202500"/>
          </a:xfrm>
          <a:prstGeom prst="ellipse">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478" name="Google Shape;478;p22"/>
          <p:cNvSpPr/>
          <p:nvPr/>
        </p:nvSpPr>
        <p:spPr>
          <a:xfrm>
            <a:off x="4186600" y="5229399"/>
            <a:ext cx="193800" cy="202500"/>
          </a:xfrm>
          <a:prstGeom prst="ellipse">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479" name="Google Shape;479;p22"/>
          <p:cNvSpPr/>
          <p:nvPr/>
        </p:nvSpPr>
        <p:spPr>
          <a:xfrm>
            <a:off x="4186600" y="5553845"/>
            <a:ext cx="193800" cy="202500"/>
          </a:xfrm>
          <a:prstGeom prst="ellipse">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480" name="Google Shape;480;p22"/>
          <p:cNvSpPr/>
          <p:nvPr/>
        </p:nvSpPr>
        <p:spPr>
          <a:xfrm>
            <a:off x="4186600" y="2274924"/>
            <a:ext cx="193800" cy="202500"/>
          </a:xfrm>
          <a:prstGeom prst="ellipse">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481" name="Google Shape;481;p22"/>
          <p:cNvSpPr/>
          <p:nvPr/>
        </p:nvSpPr>
        <p:spPr>
          <a:xfrm>
            <a:off x="5101000" y="2849183"/>
            <a:ext cx="193800" cy="202500"/>
          </a:xfrm>
          <a:prstGeom prst="ellipse">
            <a:avLst/>
          </a:prstGeom>
          <a:solidFill>
            <a:srgbClr val="B2B2B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482" name="Google Shape;482;p22"/>
          <p:cNvSpPr/>
          <p:nvPr/>
        </p:nvSpPr>
        <p:spPr>
          <a:xfrm>
            <a:off x="5101000" y="3173628"/>
            <a:ext cx="193800" cy="202500"/>
          </a:xfrm>
          <a:prstGeom prst="ellipse">
            <a:avLst/>
          </a:prstGeom>
          <a:solidFill>
            <a:srgbClr val="B2B2B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483" name="Google Shape;483;p22"/>
          <p:cNvSpPr/>
          <p:nvPr/>
        </p:nvSpPr>
        <p:spPr>
          <a:xfrm>
            <a:off x="5101000" y="3498074"/>
            <a:ext cx="193800" cy="202500"/>
          </a:xfrm>
          <a:prstGeom prst="ellipse">
            <a:avLst/>
          </a:prstGeom>
          <a:solidFill>
            <a:srgbClr val="B2B2B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484" name="Google Shape;484;p22"/>
          <p:cNvSpPr/>
          <p:nvPr/>
        </p:nvSpPr>
        <p:spPr>
          <a:xfrm>
            <a:off x="5101000" y="3822519"/>
            <a:ext cx="193800" cy="202500"/>
          </a:xfrm>
          <a:prstGeom prst="ellipse">
            <a:avLst/>
          </a:prstGeom>
          <a:solidFill>
            <a:srgbClr val="B2B2B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485" name="Google Shape;485;p22"/>
          <p:cNvSpPr/>
          <p:nvPr/>
        </p:nvSpPr>
        <p:spPr>
          <a:xfrm>
            <a:off x="5101000" y="4146965"/>
            <a:ext cx="193800" cy="202500"/>
          </a:xfrm>
          <a:prstGeom prst="ellipse">
            <a:avLst/>
          </a:prstGeom>
          <a:solidFill>
            <a:srgbClr val="B2B2B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486" name="Google Shape;486;p22"/>
          <p:cNvSpPr/>
          <p:nvPr/>
        </p:nvSpPr>
        <p:spPr>
          <a:xfrm>
            <a:off x="5101000" y="4471410"/>
            <a:ext cx="193800" cy="202500"/>
          </a:xfrm>
          <a:prstGeom prst="ellipse">
            <a:avLst/>
          </a:prstGeom>
          <a:solidFill>
            <a:srgbClr val="B2B2B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487" name="Google Shape;487;p22"/>
          <p:cNvSpPr/>
          <p:nvPr/>
        </p:nvSpPr>
        <p:spPr>
          <a:xfrm>
            <a:off x="5101000" y="4795855"/>
            <a:ext cx="193800" cy="202500"/>
          </a:xfrm>
          <a:prstGeom prst="ellipse">
            <a:avLst/>
          </a:prstGeom>
          <a:solidFill>
            <a:srgbClr val="B2B2B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488" name="Google Shape;488;p22"/>
          <p:cNvSpPr/>
          <p:nvPr/>
        </p:nvSpPr>
        <p:spPr>
          <a:xfrm>
            <a:off x="5101000" y="5120301"/>
            <a:ext cx="193800" cy="202500"/>
          </a:xfrm>
          <a:prstGeom prst="ellipse">
            <a:avLst/>
          </a:prstGeom>
          <a:solidFill>
            <a:srgbClr val="B2B2B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489" name="Google Shape;489;p22"/>
          <p:cNvSpPr/>
          <p:nvPr/>
        </p:nvSpPr>
        <p:spPr>
          <a:xfrm>
            <a:off x="5101000" y="5444746"/>
            <a:ext cx="193800" cy="202500"/>
          </a:xfrm>
          <a:prstGeom prst="ellipse">
            <a:avLst/>
          </a:prstGeom>
          <a:solidFill>
            <a:srgbClr val="B2B2B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490" name="Google Shape;490;p22"/>
          <p:cNvSpPr/>
          <p:nvPr/>
        </p:nvSpPr>
        <p:spPr>
          <a:xfrm>
            <a:off x="5101000" y="2490271"/>
            <a:ext cx="193800" cy="202500"/>
          </a:xfrm>
          <a:prstGeom prst="ellipse">
            <a:avLst/>
          </a:prstGeom>
          <a:solidFill>
            <a:srgbClr val="B2B2B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491" name="Google Shape;491;p22"/>
          <p:cNvSpPr/>
          <p:nvPr/>
        </p:nvSpPr>
        <p:spPr>
          <a:xfrm>
            <a:off x="5863000" y="3966084"/>
            <a:ext cx="193800" cy="202500"/>
          </a:xfrm>
          <a:prstGeom prst="ellipse">
            <a:avLst/>
          </a:prstGeom>
          <a:solidFill>
            <a:srgbClr val="00A93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cxnSp>
        <p:nvCxnSpPr>
          <p:cNvPr id="492" name="Google Shape;492;p22"/>
          <p:cNvCxnSpPr>
            <a:stCxn id="480" idx="6"/>
            <a:endCxn id="490" idx="2"/>
          </p:cNvCxnSpPr>
          <p:nvPr/>
        </p:nvCxnSpPr>
        <p:spPr>
          <a:xfrm>
            <a:off x="4380400" y="2376174"/>
            <a:ext cx="720600" cy="215400"/>
          </a:xfrm>
          <a:prstGeom prst="straightConnector1">
            <a:avLst/>
          </a:prstGeom>
          <a:noFill/>
          <a:ln w="9525" cap="flat" cmpd="sng">
            <a:solidFill>
              <a:schemeClr val="dk2"/>
            </a:solidFill>
            <a:prstDash val="solid"/>
            <a:round/>
            <a:headEnd type="none" w="sm" len="sm"/>
            <a:tailEnd type="none" w="sm" len="sm"/>
          </a:ln>
        </p:spPr>
      </p:cxnSp>
      <p:cxnSp>
        <p:nvCxnSpPr>
          <p:cNvPr id="493" name="Google Shape;493;p22"/>
          <p:cNvCxnSpPr>
            <a:stCxn id="480" idx="6"/>
            <a:endCxn id="481" idx="2"/>
          </p:cNvCxnSpPr>
          <p:nvPr/>
        </p:nvCxnSpPr>
        <p:spPr>
          <a:xfrm>
            <a:off x="4380400" y="2376174"/>
            <a:ext cx="720600" cy="574200"/>
          </a:xfrm>
          <a:prstGeom prst="straightConnector1">
            <a:avLst/>
          </a:prstGeom>
          <a:noFill/>
          <a:ln w="9525" cap="flat" cmpd="sng">
            <a:solidFill>
              <a:schemeClr val="dk2"/>
            </a:solidFill>
            <a:prstDash val="solid"/>
            <a:round/>
            <a:headEnd type="none" w="sm" len="sm"/>
            <a:tailEnd type="none" w="sm" len="sm"/>
          </a:ln>
        </p:spPr>
      </p:cxnSp>
      <p:cxnSp>
        <p:nvCxnSpPr>
          <p:cNvPr id="494" name="Google Shape;494;p22"/>
          <p:cNvCxnSpPr>
            <a:stCxn id="480" idx="6"/>
            <a:endCxn id="482" idx="2"/>
          </p:cNvCxnSpPr>
          <p:nvPr/>
        </p:nvCxnSpPr>
        <p:spPr>
          <a:xfrm>
            <a:off x="4380400" y="2376174"/>
            <a:ext cx="720600" cy="898800"/>
          </a:xfrm>
          <a:prstGeom prst="straightConnector1">
            <a:avLst/>
          </a:prstGeom>
          <a:noFill/>
          <a:ln w="9525" cap="flat" cmpd="sng">
            <a:solidFill>
              <a:schemeClr val="dk2"/>
            </a:solidFill>
            <a:prstDash val="solid"/>
            <a:round/>
            <a:headEnd type="none" w="sm" len="sm"/>
            <a:tailEnd type="none" w="sm" len="sm"/>
          </a:ln>
        </p:spPr>
      </p:cxnSp>
      <p:cxnSp>
        <p:nvCxnSpPr>
          <p:cNvPr id="495" name="Google Shape;495;p22"/>
          <p:cNvCxnSpPr>
            <a:stCxn id="480" idx="6"/>
            <a:endCxn id="483" idx="2"/>
          </p:cNvCxnSpPr>
          <p:nvPr/>
        </p:nvCxnSpPr>
        <p:spPr>
          <a:xfrm>
            <a:off x="4380400" y="2376174"/>
            <a:ext cx="720600" cy="1223100"/>
          </a:xfrm>
          <a:prstGeom prst="straightConnector1">
            <a:avLst/>
          </a:prstGeom>
          <a:noFill/>
          <a:ln w="9525" cap="flat" cmpd="sng">
            <a:solidFill>
              <a:schemeClr val="dk2"/>
            </a:solidFill>
            <a:prstDash val="solid"/>
            <a:round/>
            <a:headEnd type="none" w="sm" len="sm"/>
            <a:tailEnd type="none" w="sm" len="sm"/>
          </a:ln>
        </p:spPr>
      </p:cxnSp>
      <p:cxnSp>
        <p:nvCxnSpPr>
          <p:cNvPr id="496" name="Google Shape;496;p22"/>
          <p:cNvCxnSpPr>
            <a:stCxn id="480" idx="6"/>
            <a:endCxn id="484" idx="2"/>
          </p:cNvCxnSpPr>
          <p:nvPr/>
        </p:nvCxnSpPr>
        <p:spPr>
          <a:xfrm>
            <a:off x="4380400" y="2376174"/>
            <a:ext cx="720600" cy="1547700"/>
          </a:xfrm>
          <a:prstGeom prst="straightConnector1">
            <a:avLst/>
          </a:prstGeom>
          <a:noFill/>
          <a:ln w="9525" cap="flat" cmpd="sng">
            <a:solidFill>
              <a:schemeClr val="dk2"/>
            </a:solidFill>
            <a:prstDash val="solid"/>
            <a:round/>
            <a:headEnd type="none" w="sm" len="sm"/>
            <a:tailEnd type="none" w="sm" len="sm"/>
          </a:ln>
        </p:spPr>
      </p:cxnSp>
      <p:cxnSp>
        <p:nvCxnSpPr>
          <p:cNvPr id="497" name="Google Shape;497;p22"/>
          <p:cNvCxnSpPr>
            <a:stCxn id="480" idx="6"/>
            <a:endCxn id="485" idx="2"/>
          </p:cNvCxnSpPr>
          <p:nvPr/>
        </p:nvCxnSpPr>
        <p:spPr>
          <a:xfrm>
            <a:off x="4380400" y="2376174"/>
            <a:ext cx="720600" cy="1872000"/>
          </a:xfrm>
          <a:prstGeom prst="straightConnector1">
            <a:avLst/>
          </a:prstGeom>
          <a:noFill/>
          <a:ln w="9525" cap="flat" cmpd="sng">
            <a:solidFill>
              <a:schemeClr val="dk2"/>
            </a:solidFill>
            <a:prstDash val="solid"/>
            <a:round/>
            <a:headEnd type="none" w="sm" len="sm"/>
            <a:tailEnd type="none" w="sm" len="sm"/>
          </a:ln>
        </p:spPr>
      </p:cxnSp>
      <p:cxnSp>
        <p:nvCxnSpPr>
          <p:cNvPr id="498" name="Google Shape;498;p22"/>
          <p:cNvCxnSpPr>
            <a:stCxn id="480" idx="6"/>
            <a:endCxn id="486" idx="2"/>
          </p:cNvCxnSpPr>
          <p:nvPr/>
        </p:nvCxnSpPr>
        <p:spPr>
          <a:xfrm>
            <a:off x="4380400" y="2376174"/>
            <a:ext cx="720600" cy="2196600"/>
          </a:xfrm>
          <a:prstGeom prst="straightConnector1">
            <a:avLst/>
          </a:prstGeom>
          <a:noFill/>
          <a:ln w="9525" cap="flat" cmpd="sng">
            <a:solidFill>
              <a:schemeClr val="dk2"/>
            </a:solidFill>
            <a:prstDash val="solid"/>
            <a:round/>
            <a:headEnd type="none" w="sm" len="sm"/>
            <a:tailEnd type="none" w="sm" len="sm"/>
          </a:ln>
        </p:spPr>
      </p:cxnSp>
      <p:cxnSp>
        <p:nvCxnSpPr>
          <p:cNvPr id="499" name="Google Shape;499;p22"/>
          <p:cNvCxnSpPr>
            <a:stCxn id="480" idx="6"/>
            <a:endCxn id="487" idx="2"/>
          </p:cNvCxnSpPr>
          <p:nvPr/>
        </p:nvCxnSpPr>
        <p:spPr>
          <a:xfrm>
            <a:off x="4380400" y="2376174"/>
            <a:ext cx="720600" cy="2520900"/>
          </a:xfrm>
          <a:prstGeom prst="straightConnector1">
            <a:avLst/>
          </a:prstGeom>
          <a:noFill/>
          <a:ln w="9525" cap="flat" cmpd="sng">
            <a:solidFill>
              <a:schemeClr val="dk2"/>
            </a:solidFill>
            <a:prstDash val="solid"/>
            <a:round/>
            <a:headEnd type="none" w="sm" len="sm"/>
            <a:tailEnd type="none" w="sm" len="sm"/>
          </a:ln>
        </p:spPr>
      </p:cxnSp>
      <p:cxnSp>
        <p:nvCxnSpPr>
          <p:cNvPr id="500" name="Google Shape;500;p22"/>
          <p:cNvCxnSpPr>
            <a:stCxn id="480" idx="6"/>
            <a:endCxn id="488" idx="3"/>
          </p:cNvCxnSpPr>
          <p:nvPr/>
        </p:nvCxnSpPr>
        <p:spPr>
          <a:xfrm>
            <a:off x="4380400" y="2376174"/>
            <a:ext cx="749100" cy="2916900"/>
          </a:xfrm>
          <a:prstGeom prst="straightConnector1">
            <a:avLst/>
          </a:prstGeom>
          <a:noFill/>
          <a:ln w="9525" cap="flat" cmpd="sng">
            <a:solidFill>
              <a:schemeClr val="dk2"/>
            </a:solidFill>
            <a:prstDash val="solid"/>
            <a:round/>
            <a:headEnd type="none" w="sm" len="sm"/>
            <a:tailEnd type="none" w="sm" len="sm"/>
          </a:ln>
        </p:spPr>
      </p:cxnSp>
      <p:cxnSp>
        <p:nvCxnSpPr>
          <p:cNvPr id="501" name="Google Shape;501;p22"/>
          <p:cNvCxnSpPr>
            <a:stCxn id="480" idx="6"/>
            <a:endCxn id="489" idx="2"/>
          </p:cNvCxnSpPr>
          <p:nvPr/>
        </p:nvCxnSpPr>
        <p:spPr>
          <a:xfrm>
            <a:off x="4380400" y="2376174"/>
            <a:ext cx="720600" cy="3169800"/>
          </a:xfrm>
          <a:prstGeom prst="straightConnector1">
            <a:avLst/>
          </a:prstGeom>
          <a:noFill/>
          <a:ln w="9525" cap="flat" cmpd="sng">
            <a:solidFill>
              <a:schemeClr val="dk2"/>
            </a:solidFill>
            <a:prstDash val="solid"/>
            <a:round/>
            <a:headEnd type="none" w="sm" len="sm"/>
            <a:tailEnd type="none" w="sm" len="sm"/>
          </a:ln>
        </p:spPr>
      </p:cxnSp>
      <p:cxnSp>
        <p:nvCxnSpPr>
          <p:cNvPr id="502" name="Google Shape;502;p22"/>
          <p:cNvCxnSpPr>
            <a:stCxn id="490" idx="6"/>
            <a:endCxn id="491" idx="2"/>
          </p:cNvCxnSpPr>
          <p:nvPr/>
        </p:nvCxnSpPr>
        <p:spPr>
          <a:xfrm>
            <a:off x="5294800" y="2591521"/>
            <a:ext cx="568200" cy="1475700"/>
          </a:xfrm>
          <a:prstGeom prst="straightConnector1">
            <a:avLst/>
          </a:prstGeom>
          <a:noFill/>
          <a:ln w="9525" cap="flat" cmpd="sng">
            <a:solidFill>
              <a:schemeClr val="dk2"/>
            </a:solidFill>
            <a:prstDash val="solid"/>
            <a:round/>
            <a:headEnd type="none" w="sm" len="sm"/>
            <a:tailEnd type="none" w="sm" len="sm"/>
          </a:ln>
        </p:spPr>
      </p:cxnSp>
      <p:cxnSp>
        <p:nvCxnSpPr>
          <p:cNvPr id="503" name="Google Shape;503;p22"/>
          <p:cNvCxnSpPr>
            <a:stCxn id="481" idx="6"/>
            <a:endCxn id="491" idx="3"/>
          </p:cNvCxnSpPr>
          <p:nvPr/>
        </p:nvCxnSpPr>
        <p:spPr>
          <a:xfrm>
            <a:off x="5294800" y="2950433"/>
            <a:ext cx="596700" cy="1188600"/>
          </a:xfrm>
          <a:prstGeom prst="straightConnector1">
            <a:avLst/>
          </a:prstGeom>
          <a:noFill/>
          <a:ln w="9525" cap="flat" cmpd="sng">
            <a:solidFill>
              <a:schemeClr val="dk2"/>
            </a:solidFill>
            <a:prstDash val="solid"/>
            <a:round/>
            <a:headEnd type="none" w="sm" len="sm"/>
            <a:tailEnd type="none" w="sm" len="sm"/>
          </a:ln>
        </p:spPr>
      </p:cxnSp>
      <p:cxnSp>
        <p:nvCxnSpPr>
          <p:cNvPr id="504" name="Google Shape;504;p22"/>
          <p:cNvCxnSpPr>
            <a:stCxn id="482" idx="6"/>
            <a:endCxn id="491" idx="2"/>
          </p:cNvCxnSpPr>
          <p:nvPr/>
        </p:nvCxnSpPr>
        <p:spPr>
          <a:xfrm>
            <a:off x="5294800" y="3274878"/>
            <a:ext cx="568200" cy="792600"/>
          </a:xfrm>
          <a:prstGeom prst="straightConnector1">
            <a:avLst/>
          </a:prstGeom>
          <a:noFill/>
          <a:ln w="9525" cap="flat" cmpd="sng">
            <a:solidFill>
              <a:schemeClr val="dk2"/>
            </a:solidFill>
            <a:prstDash val="solid"/>
            <a:round/>
            <a:headEnd type="none" w="sm" len="sm"/>
            <a:tailEnd type="none" w="sm" len="sm"/>
          </a:ln>
        </p:spPr>
      </p:cxnSp>
      <p:cxnSp>
        <p:nvCxnSpPr>
          <p:cNvPr id="505" name="Google Shape;505;p22"/>
          <p:cNvCxnSpPr>
            <a:stCxn id="483" idx="6"/>
            <a:endCxn id="491" idx="2"/>
          </p:cNvCxnSpPr>
          <p:nvPr/>
        </p:nvCxnSpPr>
        <p:spPr>
          <a:xfrm>
            <a:off x="5294800" y="3599324"/>
            <a:ext cx="568200" cy="468000"/>
          </a:xfrm>
          <a:prstGeom prst="straightConnector1">
            <a:avLst/>
          </a:prstGeom>
          <a:noFill/>
          <a:ln w="9525" cap="flat" cmpd="sng">
            <a:solidFill>
              <a:schemeClr val="dk2"/>
            </a:solidFill>
            <a:prstDash val="solid"/>
            <a:round/>
            <a:headEnd type="none" w="sm" len="sm"/>
            <a:tailEnd type="none" w="sm" len="sm"/>
          </a:ln>
        </p:spPr>
      </p:cxnSp>
      <p:cxnSp>
        <p:nvCxnSpPr>
          <p:cNvPr id="506" name="Google Shape;506;p22"/>
          <p:cNvCxnSpPr>
            <a:stCxn id="484" idx="6"/>
            <a:endCxn id="491" idx="2"/>
          </p:cNvCxnSpPr>
          <p:nvPr/>
        </p:nvCxnSpPr>
        <p:spPr>
          <a:xfrm>
            <a:off x="5294800" y="3923769"/>
            <a:ext cx="568200" cy="143700"/>
          </a:xfrm>
          <a:prstGeom prst="straightConnector1">
            <a:avLst/>
          </a:prstGeom>
          <a:noFill/>
          <a:ln w="9525" cap="flat" cmpd="sng">
            <a:solidFill>
              <a:schemeClr val="dk2"/>
            </a:solidFill>
            <a:prstDash val="solid"/>
            <a:round/>
            <a:headEnd type="none" w="sm" len="sm"/>
            <a:tailEnd type="none" w="sm" len="sm"/>
          </a:ln>
        </p:spPr>
      </p:cxnSp>
      <p:cxnSp>
        <p:nvCxnSpPr>
          <p:cNvPr id="507" name="Google Shape;507;p22"/>
          <p:cNvCxnSpPr>
            <a:stCxn id="485" idx="6"/>
            <a:endCxn id="491" idx="2"/>
          </p:cNvCxnSpPr>
          <p:nvPr/>
        </p:nvCxnSpPr>
        <p:spPr>
          <a:xfrm rot="10800000" flipH="1">
            <a:off x="5294800" y="4067315"/>
            <a:ext cx="568200" cy="180900"/>
          </a:xfrm>
          <a:prstGeom prst="straightConnector1">
            <a:avLst/>
          </a:prstGeom>
          <a:noFill/>
          <a:ln w="9525" cap="flat" cmpd="sng">
            <a:solidFill>
              <a:schemeClr val="dk2"/>
            </a:solidFill>
            <a:prstDash val="solid"/>
            <a:round/>
            <a:headEnd type="none" w="sm" len="sm"/>
            <a:tailEnd type="none" w="sm" len="sm"/>
          </a:ln>
        </p:spPr>
      </p:cxnSp>
      <p:cxnSp>
        <p:nvCxnSpPr>
          <p:cNvPr id="508" name="Google Shape;508;p22"/>
          <p:cNvCxnSpPr>
            <a:stCxn id="486" idx="6"/>
            <a:endCxn id="491" idx="2"/>
          </p:cNvCxnSpPr>
          <p:nvPr/>
        </p:nvCxnSpPr>
        <p:spPr>
          <a:xfrm rot="10800000" flipH="1">
            <a:off x="5294800" y="4067460"/>
            <a:ext cx="568200" cy="505200"/>
          </a:xfrm>
          <a:prstGeom prst="straightConnector1">
            <a:avLst/>
          </a:prstGeom>
          <a:noFill/>
          <a:ln w="9525" cap="flat" cmpd="sng">
            <a:solidFill>
              <a:schemeClr val="dk2"/>
            </a:solidFill>
            <a:prstDash val="solid"/>
            <a:round/>
            <a:headEnd type="none" w="sm" len="sm"/>
            <a:tailEnd type="none" w="sm" len="sm"/>
          </a:ln>
        </p:spPr>
      </p:cxnSp>
      <p:cxnSp>
        <p:nvCxnSpPr>
          <p:cNvPr id="509" name="Google Shape;509;p22"/>
          <p:cNvCxnSpPr>
            <a:stCxn id="487" idx="6"/>
            <a:endCxn id="491" idx="2"/>
          </p:cNvCxnSpPr>
          <p:nvPr/>
        </p:nvCxnSpPr>
        <p:spPr>
          <a:xfrm rot="10800000" flipH="1">
            <a:off x="5294800" y="4067305"/>
            <a:ext cx="568200" cy="829800"/>
          </a:xfrm>
          <a:prstGeom prst="straightConnector1">
            <a:avLst/>
          </a:prstGeom>
          <a:noFill/>
          <a:ln w="9525" cap="flat" cmpd="sng">
            <a:solidFill>
              <a:schemeClr val="dk2"/>
            </a:solidFill>
            <a:prstDash val="solid"/>
            <a:round/>
            <a:headEnd type="none" w="sm" len="sm"/>
            <a:tailEnd type="none" w="sm" len="sm"/>
          </a:ln>
        </p:spPr>
      </p:cxnSp>
      <p:cxnSp>
        <p:nvCxnSpPr>
          <p:cNvPr id="510" name="Google Shape;510;p22"/>
          <p:cNvCxnSpPr>
            <a:stCxn id="488" idx="6"/>
            <a:endCxn id="491" idx="2"/>
          </p:cNvCxnSpPr>
          <p:nvPr/>
        </p:nvCxnSpPr>
        <p:spPr>
          <a:xfrm rot="10800000" flipH="1">
            <a:off x="5294800" y="4067451"/>
            <a:ext cx="568200" cy="1154100"/>
          </a:xfrm>
          <a:prstGeom prst="straightConnector1">
            <a:avLst/>
          </a:prstGeom>
          <a:noFill/>
          <a:ln w="9525" cap="flat" cmpd="sng">
            <a:solidFill>
              <a:schemeClr val="dk2"/>
            </a:solidFill>
            <a:prstDash val="solid"/>
            <a:round/>
            <a:headEnd type="none" w="sm" len="sm"/>
            <a:tailEnd type="none" w="sm" len="sm"/>
          </a:ln>
        </p:spPr>
      </p:cxnSp>
      <p:cxnSp>
        <p:nvCxnSpPr>
          <p:cNvPr id="511" name="Google Shape;511;p22"/>
          <p:cNvCxnSpPr>
            <a:stCxn id="489" idx="6"/>
            <a:endCxn id="491" idx="2"/>
          </p:cNvCxnSpPr>
          <p:nvPr/>
        </p:nvCxnSpPr>
        <p:spPr>
          <a:xfrm rot="10800000" flipH="1">
            <a:off x="5294800" y="4067296"/>
            <a:ext cx="568200" cy="1478700"/>
          </a:xfrm>
          <a:prstGeom prst="straightConnector1">
            <a:avLst/>
          </a:prstGeom>
          <a:noFill/>
          <a:ln w="9525" cap="flat" cmpd="sng">
            <a:solidFill>
              <a:schemeClr val="dk2"/>
            </a:solidFill>
            <a:prstDash val="solid"/>
            <a:round/>
            <a:headEnd type="none" w="sm" len="sm"/>
            <a:tailEnd type="none" w="sm" len="sm"/>
          </a:ln>
        </p:spPr>
      </p:cxnSp>
      <p:cxnSp>
        <p:nvCxnSpPr>
          <p:cNvPr id="512" name="Google Shape;512;p22"/>
          <p:cNvCxnSpPr>
            <a:stCxn id="491" idx="6"/>
          </p:cNvCxnSpPr>
          <p:nvPr/>
        </p:nvCxnSpPr>
        <p:spPr>
          <a:xfrm rot="10800000" flipH="1">
            <a:off x="6056800" y="4064934"/>
            <a:ext cx="296700" cy="2400"/>
          </a:xfrm>
          <a:prstGeom prst="straightConnector1">
            <a:avLst/>
          </a:prstGeom>
          <a:noFill/>
          <a:ln w="9525" cap="flat" cmpd="sng">
            <a:solidFill>
              <a:schemeClr val="dk2"/>
            </a:solidFill>
            <a:prstDash val="solid"/>
            <a:round/>
            <a:headEnd type="none" w="sm" len="sm"/>
            <a:tailEnd type="triangle" w="med" len="med"/>
          </a:ln>
        </p:spPr>
      </p:cxnSp>
      <p:sp>
        <p:nvSpPr>
          <p:cNvPr id="513" name="Google Shape;513;p22"/>
          <p:cNvSpPr txBox="1"/>
          <p:nvPr/>
        </p:nvSpPr>
        <p:spPr>
          <a:xfrm>
            <a:off x="1381350" y="5875850"/>
            <a:ext cx="1638300" cy="3579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1000"/>
              <a:buFont typeface="Times New Roman"/>
              <a:buNone/>
            </a:pPr>
            <a:r>
              <a:rPr lang="en-US" sz="1000" b="0" i="1" u="none" strike="noStrike" cap="none">
                <a:solidFill>
                  <a:schemeClr val="dk1"/>
                </a:solidFill>
                <a:latin typeface="Times New Roman"/>
                <a:ea typeface="Times New Roman"/>
                <a:cs typeface="Times New Roman"/>
                <a:sym typeface="Times New Roman"/>
              </a:rPr>
              <a:t>Matlab NN representation</a:t>
            </a:r>
            <a:endParaRPr sz="1000" b="0" i="1" u="none" strike="noStrike" cap="none">
              <a:solidFill>
                <a:schemeClr val="dk1"/>
              </a:solidFill>
              <a:latin typeface="Times New Roman"/>
              <a:ea typeface="Times New Roman"/>
              <a:cs typeface="Times New Roman"/>
              <a:sym typeface="Times New Roman"/>
            </a:endParaRPr>
          </a:p>
        </p:txBody>
      </p:sp>
      <p:sp>
        <p:nvSpPr>
          <p:cNvPr id="514" name="Google Shape;514;p22"/>
          <p:cNvSpPr txBox="1"/>
          <p:nvPr/>
        </p:nvSpPr>
        <p:spPr>
          <a:xfrm>
            <a:off x="3819750" y="5875850"/>
            <a:ext cx="895500" cy="3579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1000"/>
              <a:buFont typeface="Times New Roman"/>
              <a:buNone/>
            </a:pPr>
            <a:r>
              <a:rPr lang="en-US" sz="1000" b="1" i="0" u="none" strike="noStrike" cap="none">
                <a:solidFill>
                  <a:schemeClr val="dk1"/>
                </a:solidFill>
                <a:latin typeface="Times New Roman"/>
                <a:ea typeface="Times New Roman"/>
                <a:cs typeface="Times New Roman"/>
                <a:sym typeface="Times New Roman"/>
              </a:rPr>
              <a:t>Input layer</a:t>
            </a:r>
            <a:endParaRPr sz="1000" b="1" i="0" u="none" strike="noStrike" cap="none">
              <a:solidFill>
                <a:schemeClr val="dk1"/>
              </a:solidFill>
              <a:latin typeface="Times New Roman"/>
              <a:ea typeface="Times New Roman"/>
              <a:cs typeface="Times New Roman"/>
              <a:sym typeface="Times New Roman"/>
            </a:endParaRPr>
          </a:p>
        </p:txBody>
      </p:sp>
      <p:sp>
        <p:nvSpPr>
          <p:cNvPr id="515" name="Google Shape;515;p22"/>
          <p:cNvSpPr txBox="1"/>
          <p:nvPr/>
        </p:nvSpPr>
        <p:spPr>
          <a:xfrm>
            <a:off x="4810350" y="5647250"/>
            <a:ext cx="895500" cy="3579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1000"/>
              <a:buFont typeface="Times New Roman"/>
              <a:buNone/>
            </a:pPr>
            <a:r>
              <a:rPr lang="en-US" sz="1000" b="1" i="0" u="none" strike="noStrike" cap="none">
                <a:solidFill>
                  <a:schemeClr val="dk1"/>
                </a:solidFill>
                <a:latin typeface="Times New Roman"/>
                <a:ea typeface="Times New Roman"/>
                <a:cs typeface="Times New Roman"/>
                <a:sym typeface="Times New Roman"/>
              </a:rPr>
              <a:t>Hidden layer</a:t>
            </a:r>
            <a:endParaRPr sz="1000" b="1" i="0" u="none" strike="noStrike" cap="none">
              <a:solidFill>
                <a:schemeClr val="dk1"/>
              </a:solidFill>
              <a:latin typeface="Times New Roman"/>
              <a:ea typeface="Times New Roman"/>
              <a:cs typeface="Times New Roman"/>
              <a:sym typeface="Times New Roman"/>
            </a:endParaRPr>
          </a:p>
        </p:txBody>
      </p:sp>
      <p:sp>
        <p:nvSpPr>
          <p:cNvPr id="516" name="Google Shape;516;p22"/>
          <p:cNvSpPr txBox="1"/>
          <p:nvPr/>
        </p:nvSpPr>
        <p:spPr>
          <a:xfrm>
            <a:off x="5891500" y="4303325"/>
            <a:ext cx="895500" cy="3579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1000"/>
              <a:buFont typeface="Times New Roman"/>
              <a:buNone/>
            </a:pPr>
            <a:r>
              <a:rPr lang="en-US" sz="1000" b="1" i="0" u="none" strike="noStrike" cap="none">
                <a:solidFill>
                  <a:schemeClr val="dk1"/>
                </a:solidFill>
                <a:latin typeface="Times New Roman"/>
                <a:ea typeface="Times New Roman"/>
                <a:cs typeface="Times New Roman"/>
                <a:sym typeface="Times New Roman"/>
              </a:rPr>
              <a:t>Output layer</a:t>
            </a:r>
            <a:endParaRPr sz="1000" b="1" i="0" u="none" strike="noStrike" cap="none">
              <a:solidFill>
                <a:schemeClr val="dk1"/>
              </a:solidFill>
              <a:latin typeface="Times New Roman"/>
              <a:ea typeface="Times New Roman"/>
              <a:cs typeface="Times New Roman"/>
              <a:sym typeface="Times New Roman"/>
            </a:endParaRPr>
          </a:p>
        </p:txBody>
      </p:sp>
      <p:sp>
        <p:nvSpPr>
          <p:cNvPr id="517" name="Google Shape;517;p22"/>
          <p:cNvSpPr txBox="1"/>
          <p:nvPr/>
        </p:nvSpPr>
        <p:spPr>
          <a:xfrm>
            <a:off x="6056800" y="3654450"/>
            <a:ext cx="1439700" cy="3579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strike="noStrike" cap="none">
                <a:solidFill>
                  <a:schemeClr val="dk1"/>
                </a:solidFill>
                <a:latin typeface="Times New Roman"/>
                <a:ea typeface="Times New Roman"/>
                <a:cs typeface="Times New Roman"/>
                <a:sym typeface="Times New Roman"/>
              </a:rPr>
              <a:t>Predicted Throughput</a:t>
            </a:r>
            <a:endParaRPr sz="1000" b="0" i="0" u="none" strike="noStrike" cap="none">
              <a:solidFill>
                <a:schemeClr val="dk1"/>
              </a:solidFill>
              <a:latin typeface="Times New Roman"/>
              <a:ea typeface="Times New Roman"/>
              <a:cs typeface="Times New Roman"/>
              <a:sym typeface="Times New Roman"/>
            </a:endParaRPr>
          </a:p>
        </p:txBody>
      </p:sp>
      <p:pic>
        <p:nvPicPr>
          <p:cNvPr id="518" name="Google Shape;518;p22"/>
          <p:cNvPicPr preferRelativeResize="0"/>
          <p:nvPr/>
        </p:nvPicPr>
        <p:blipFill rotWithShape="1">
          <a:blip r:embed="rId5">
            <a:alphaModFix/>
          </a:blip>
          <a:srcRect/>
          <a:stretch/>
        </p:blipFill>
        <p:spPr>
          <a:xfrm>
            <a:off x="7924800" y="1447800"/>
            <a:ext cx="2762250" cy="2718406"/>
          </a:xfrm>
          <a:prstGeom prst="rect">
            <a:avLst/>
          </a:prstGeom>
          <a:noFill/>
          <a:ln>
            <a:noFill/>
          </a:ln>
        </p:spPr>
      </p:pic>
      <p:pic>
        <p:nvPicPr>
          <p:cNvPr id="519" name="Google Shape;519;p22"/>
          <p:cNvPicPr preferRelativeResize="0"/>
          <p:nvPr/>
        </p:nvPicPr>
        <p:blipFill rotWithShape="1">
          <a:blip r:embed="rId6">
            <a:alphaModFix/>
          </a:blip>
          <a:srcRect/>
          <a:stretch/>
        </p:blipFill>
        <p:spPr>
          <a:xfrm>
            <a:off x="7971863" y="4296063"/>
            <a:ext cx="2762250" cy="2066925"/>
          </a:xfrm>
          <a:prstGeom prst="rect">
            <a:avLst/>
          </a:prstGeom>
          <a:noFill/>
          <a:ln>
            <a:noFill/>
          </a:ln>
        </p:spPr>
      </p:pic>
      <p:cxnSp>
        <p:nvCxnSpPr>
          <p:cNvPr id="520" name="Google Shape;520;p22"/>
          <p:cNvCxnSpPr/>
          <p:nvPr/>
        </p:nvCxnSpPr>
        <p:spPr>
          <a:xfrm>
            <a:off x="7255375" y="6234075"/>
            <a:ext cx="810000" cy="0"/>
          </a:xfrm>
          <a:prstGeom prst="straightConnector1">
            <a:avLst/>
          </a:prstGeom>
          <a:noFill/>
          <a:ln w="9525" cap="flat" cmpd="sng">
            <a:solidFill>
              <a:srgbClr val="CE181E"/>
            </a:solidFill>
            <a:prstDash val="solid"/>
            <a:round/>
            <a:headEnd type="none" w="sm" len="sm"/>
            <a:tailEnd type="triangle" w="med" len="med"/>
          </a:ln>
        </p:spPr>
      </p:cxnSp>
      <p:sp>
        <p:nvSpPr>
          <p:cNvPr id="521" name="Google Shape;521;p22"/>
          <p:cNvSpPr txBox="1"/>
          <p:nvPr/>
        </p:nvSpPr>
        <p:spPr>
          <a:xfrm>
            <a:off x="6939400" y="5908750"/>
            <a:ext cx="1317900" cy="3579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1000"/>
              <a:buFont typeface="Times New Roman"/>
              <a:buNone/>
            </a:pPr>
            <a:r>
              <a:rPr lang="en-US" sz="1000" b="1" i="0" u="none" strike="noStrike" cap="none">
                <a:solidFill>
                  <a:srgbClr val="FF0000"/>
                </a:solidFill>
                <a:latin typeface="Times New Roman"/>
                <a:ea typeface="Times New Roman"/>
                <a:cs typeface="Times New Roman"/>
                <a:sym typeface="Times New Roman"/>
              </a:rPr>
              <a:t>Prediction (Mbps)</a:t>
            </a:r>
            <a:endParaRPr sz="1000" b="1" i="0" u="none" strike="noStrike" cap="none">
              <a:solidFill>
                <a:srgbClr val="FF0000"/>
              </a:solidFill>
              <a:latin typeface="Times New Roman"/>
              <a:ea typeface="Times New Roman"/>
              <a:cs typeface="Times New Roman"/>
              <a:sym typeface="Times New Roman"/>
            </a:endParaRPr>
          </a:p>
        </p:txBody>
      </p:sp>
      <p:sp>
        <p:nvSpPr>
          <p:cNvPr id="522" name="Google Shape;522;p22"/>
          <p:cNvSpPr txBox="1"/>
          <p:nvPr/>
        </p:nvSpPr>
        <p:spPr>
          <a:xfrm>
            <a:off x="6939400" y="4918150"/>
            <a:ext cx="1490400" cy="3579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1000"/>
              <a:buFont typeface="Times New Roman"/>
              <a:buNone/>
            </a:pPr>
            <a:r>
              <a:rPr lang="en-US" sz="1000" b="1" i="0" u="none" strike="noStrike" cap="none">
                <a:solidFill>
                  <a:srgbClr val="FF0000"/>
                </a:solidFill>
                <a:latin typeface="Times New Roman"/>
                <a:ea typeface="Times New Roman"/>
                <a:cs typeface="Times New Roman"/>
                <a:sym typeface="Times New Roman"/>
              </a:rPr>
              <a:t>Real Value (Mbps)</a:t>
            </a:r>
            <a:endParaRPr sz="1000" b="1" i="0" u="none" strike="noStrike" cap="none">
              <a:solidFill>
                <a:srgbClr val="FF0000"/>
              </a:solidFill>
              <a:latin typeface="Times New Roman"/>
              <a:ea typeface="Times New Roman"/>
              <a:cs typeface="Times New Roman"/>
              <a:sym typeface="Times New Roman"/>
            </a:endParaRPr>
          </a:p>
        </p:txBody>
      </p:sp>
      <p:cxnSp>
        <p:nvCxnSpPr>
          <p:cNvPr id="523" name="Google Shape;523;p22"/>
          <p:cNvCxnSpPr/>
          <p:nvPr/>
        </p:nvCxnSpPr>
        <p:spPr>
          <a:xfrm>
            <a:off x="7255375" y="5243475"/>
            <a:ext cx="810000" cy="0"/>
          </a:xfrm>
          <a:prstGeom prst="straightConnector1">
            <a:avLst/>
          </a:prstGeom>
          <a:noFill/>
          <a:ln w="9525" cap="flat" cmpd="sng">
            <a:solidFill>
              <a:srgbClr val="CE181E"/>
            </a:solidFill>
            <a:prstDash val="solid"/>
            <a:round/>
            <a:headEnd type="none" w="sm" len="sm"/>
            <a:tailEnd type="triangle" w="med" len="med"/>
          </a:ln>
        </p:spPr>
      </p:cxnSp>
      <p:sp>
        <p:nvSpPr>
          <p:cNvPr id="524" name="Google Shape;524;p22"/>
          <p:cNvSpPr txBox="1"/>
          <p:nvPr/>
        </p:nvSpPr>
        <p:spPr>
          <a:xfrm>
            <a:off x="3376275" y="3868850"/>
            <a:ext cx="895500" cy="4341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1200"/>
              <a:buFont typeface="Times New Roman"/>
              <a:buNone/>
            </a:pPr>
            <a:r>
              <a:rPr lang="en-US" sz="1200" b="0" i="0" u="none" strike="noStrike" cap="none">
                <a:solidFill>
                  <a:schemeClr val="dk1"/>
                </a:solidFill>
                <a:latin typeface="Times New Roman"/>
                <a:ea typeface="Times New Roman"/>
                <a:cs typeface="Times New Roman"/>
                <a:sym typeface="Times New Roman"/>
              </a:rPr>
              <a:t>CW</a:t>
            </a:r>
            <a:r>
              <a:rPr lang="en-US" sz="1200" b="0" i="0" u="none" strike="noStrike" cap="none" baseline="-25000">
                <a:solidFill>
                  <a:schemeClr val="dk1"/>
                </a:solidFill>
                <a:latin typeface="Times New Roman"/>
                <a:ea typeface="Times New Roman"/>
                <a:cs typeface="Times New Roman"/>
                <a:sym typeface="Times New Roman"/>
              </a:rPr>
              <a:t>min</a:t>
            </a:r>
            <a:endParaRPr sz="1200" b="0" i="0" u="none" strike="noStrike" cap="none" baseline="-25000">
              <a:solidFill>
                <a:schemeClr val="dk1"/>
              </a:solidFill>
              <a:latin typeface="Times New Roman"/>
              <a:ea typeface="Times New Roman"/>
              <a:cs typeface="Times New Roman"/>
              <a:sym typeface="Times New Roman"/>
            </a:endParaRPr>
          </a:p>
        </p:txBody>
      </p:sp>
      <p:cxnSp>
        <p:nvCxnSpPr>
          <p:cNvPr id="525" name="Google Shape;525;p22"/>
          <p:cNvCxnSpPr/>
          <p:nvPr/>
        </p:nvCxnSpPr>
        <p:spPr>
          <a:xfrm rot="10800000" flipH="1">
            <a:off x="3847000" y="4064934"/>
            <a:ext cx="296700" cy="2400"/>
          </a:xfrm>
          <a:prstGeom prst="straightConnector1">
            <a:avLst/>
          </a:prstGeom>
          <a:noFill/>
          <a:ln w="9525" cap="flat" cmpd="sng">
            <a:solidFill>
              <a:schemeClr val="dk2"/>
            </a:solidFill>
            <a:prstDash val="solid"/>
            <a:round/>
            <a:headEnd type="none" w="sm" len="sm"/>
            <a:tailEnd type="triangle" w="med" len="me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23"/>
          <p:cNvSpPr txBox="1">
            <a:spLocks noGrp="1"/>
          </p:cNvSpPr>
          <p:nvPr>
            <p:ph type="title"/>
          </p:nvPr>
        </p:nvSpPr>
        <p:spPr>
          <a:xfrm>
            <a:off x="914401" y="685801"/>
            <a:ext cx="5583766"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Example: Neural Network</a:t>
            </a:r>
            <a:endParaRPr/>
          </a:p>
        </p:txBody>
      </p:sp>
      <p:sp>
        <p:nvSpPr>
          <p:cNvPr id="535" name="Google Shape;535;p23"/>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27</a:t>
            </a:fld>
            <a:endParaRPr/>
          </a:p>
        </p:txBody>
      </p:sp>
      <p:sp>
        <p:nvSpPr>
          <p:cNvPr id="536" name="Google Shape;536;p23"/>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537" name="Google Shape;537;p23"/>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538" name="Google Shape;538;p23"/>
          <p:cNvPicPr preferRelativeResize="0"/>
          <p:nvPr/>
        </p:nvPicPr>
        <p:blipFill rotWithShape="1">
          <a:blip r:embed="rId3">
            <a:alphaModFix/>
          </a:blip>
          <a:srcRect/>
          <a:stretch/>
        </p:blipFill>
        <p:spPr>
          <a:xfrm>
            <a:off x="1599125" y="2418522"/>
            <a:ext cx="1194375" cy="3381700"/>
          </a:xfrm>
          <a:prstGeom prst="rect">
            <a:avLst/>
          </a:prstGeom>
          <a:noFill/>
          <a:ln>
            <a:noFill/>
          </a:ln>
        </p:spPr>
      </p:pic>
      <p:pic>
        <p:nvPicPr>
          <p:cNvPr id="539" name="Google Shape;539;p23"/>
          <p:cNvPicPr preferRelativeResize="0"/>
          <p:nvPr/>
        </p:nvPicPr>
        <p:blipFill rotWithShape="1">
          <a:blip r:embed="rId4">
            <a:alphaModFix/>
          </a:blip>
          <a:srcRect/>
          <a:stretch/>
        </p:blipFill>
        <p:spPr>
          <a:xfrm>
            <a:off x="6012108" y="1440343"/>
            <a:ext cx="1847850" cy="666750"/>
          </a:xfrm>
          <a:prstGeom prst="rect">
            <a:avLst/>
          </a:prstGeom>
          <a:noFill/>
          <a:ln>
            <a:noFill/>
          </a:ln>
        </p:spPr>
      </p:pic>
      <p:sp>
        <p:nvSpPr>
          <p:cNvPr id="540" name="Google Shape;540;p23"/>
          <p:cNvSpPr/>
          <p:nvPr/>
        </p:nvSpPr>
        <p:spPr>
          <a:xfrm>
            <a:off x="4186600" y="2633836"/>
            <a:ext cx="193800" cy="202500"/>
          </a:xfrm>
          <a:prstGeom prst="ellipse">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541" name="Google Shape;541;p23"/>
          <p:cNvSpPr/>
          <p:nvPr/>
        </p:nvSpPr>
        <p:spPr>
          <a:xfrm>
            <a:off x="4186600" y="2958281"/>
            <a:ext cx="193800" cy="202500"/>
          </a:xfrm>
          <a:prstGeom prst="ellipse">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542" name="Google Shape;542;p23"/>
          <p:cNvSpPr/>
          <p:nvPr/>
        </p:nvSpPr>
        <p:spPr>
          <a:xfrm>
            <a:off x="4186600" y="3282727"/>
            <a:ext cx="193800" cy="202500"/>
          </a:xfrm>
          <a:prstGeom prst="ellipse">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543" name="Google Shape;543;p23"/>
          <p:cNvSpPr/>
          <p:nvPr/>
        </p:nvSpPr>
        <p:spPr>
          <a:xfrm>
            <a:off x="4186600" y="3607172"/>
            <a:ext cx="193800" cy="202500"/>
          </a:xfrm>
          <a:prstGeom prst="ellipse">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544" name="Google Shape;544;p23"/>
          <p:cNvSpPr/>
          <p:nvPr/>
        </p:nvSpPr>
        <p:spPr>
          <a:xfrm>
            <a:off x="4186600" y="3931618"/>
            <a:ext cx="193800" cy="202500"/>
          </a:xfrm>
          <a:prstGeom prst="ellipse">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545" name="Google Shape;545;p23"/>
          <p:cNvSpPr/>
          <p:nvPr/>
        </p:nvSpPr>
        <p:spPr>
          <a:xfrm>
            <a:off x="4186600" y="4256063"/>
            <a:ext cx="193800" cy="202500"/>
          </a:xfrm>
          <a:prstGeom prst="ellipse">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546" name="Google Shape;546;p23"/>
          <p:cNvSpPr/>
          <p:nvPr/>
        </p:nvSpPr>
        <p:spPr>
          <a:xfrm>
            <a:off x="4186600" y="4580508"/>
            <a:ext cx="193800" cy="202500"/>
          </a:xfrm>
          <a:prstGeom prst="ellipse">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547" name="Google Shape;547;p23"/>
          <p:cNvSpPr/>
          <p:nvPr/>
        </p:nvSpPr>
        <p:spPr>
          <a:xfrm>
            <a:off x="4186600" y="4904954"/>
            <a:ext cx="193800" cy="202500"/>
          </a:xfrm>
          <a:prstGeom prst="ellipse">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548" name="Google Shape;548;p23"/>
          <p:cNvSpPr/>
          <p:nvPr/>
        </p:nvSpPr>
        <p:spPr>
          <a:xfrm>
            <a:off x="4186600" y="5229399"/>
            <a:ext cx="193800" cy="202500"/>
          </a:xfrm>
          <a:prstGeom prst="ellipse">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549" name="Google Shape;549;p23"/>
          <p:cNvSpPr/>
          <p:nvPr/>
        </p:nvSpPr>
        <p:spPr>
          <a:xfrm>
            <a:off x="4186600" y="5553845"/>
            <a:ext cx="193800" cy="202500"/>
          </a:xfrm>
          <a:prstGeom prst="ellipse">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550" name="Google Shape;550;p23"/>
          <p:cNvSpPr/>
          <p:nvPr/>
        </p:nvSpPr>
        <p:spPr>
          <a:xfrm>
            <a:off x="4186600" y="2274924"/>
            <a:ext cx="193800" cy="202500"/>
          </a:xfrm>
          <a:prstGeom prst="ellipse">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551" name="Google Shape;551;p23"/>
          <p:cNvSpPr/>
          <p:nvPr/>
        </p:nvSpPr>
        <p:spPr>
          <a:xfrm>
            <a:off x="5101000" y="2849183"/>
            <a:ext cx="193800" cy="202500"/>
          </a:xfrm>
          <a:prstGeom prst="ellipse">
            <a:avLst/>
          </a:prstGeom>
          <a:solidFill>
            <a:srgbClr val="B2B2B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552" name="Google Shape;552;p23"/>
          <p:cNvSpPr/>
          <p:nvPr/>
        </p:nvSpPr>
        <p:spPr>
          <a:xfrm>
            <a:off x="5101000" y="3173628"/>
            <a:ext cx="193800" cy="202500"/>
          </a:xfrm>
          <a:prstGeom prst="ellipse">
            <a:avLst/>
          </a:prstGeom>
          <a:solidFill>
            <a:srgbClr val="B2B2B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553" name="Google Shape;553;p23"/>
          <p:cNvSpPr/>
          <p:nvPr/>
        </p:nvSpPr>
        <p:spPr>
          <a:xfrm>
            <a:off x="5101000" y="3498074"/>
            <a:ext cx="193800" cy="202500"/>
          </a:xfrm>
          <a:prstGeom prst="ellipse">
            <a:avLst/>
          </a:prstGeom>
          <a:solidFill>
            <a:srgbClr val="B2B2B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554" name="Google Shape;554;p23"/>
          <p:cNvSpPr/>
          <p:nvPr/>
        </p:nvSpPr>
        <p:spPr>
          <a:xfrm>
            <a:off x="5101000" y="3822519"/>
            <a:ext cx="193800" cy="202500"/>
          </a:xfrm>
          <a:prstGeom prst="ellipse">
            <a:avLst/>
          </a:prstGeom>
          <a:solidFill>
            <a:srgbClr val="B2B2B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555" name="Google Shape;555;p23"/>
          <p:cNvSpPr/>
          <p:nvPr/>
        </p:nvSpPr>
        <p:spPr>
          <a:xfrm>
            <a:off x="5101000" y="4146965"/>
            <a:ext cx="193800" cy="202500"/>
          </a:xfrm>
          <a:prstGeom prst="ellipse">
            <a:avLst/>
          </a:prstGeom>
          <a:solidFill>
            <a:srgbClr val="B2B2B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556" name="Google Shape;556;p23"/>
          <p:cNvSpPr/>
          <p:nvPr/>
        </p:nvSpPr>
        <p:spPr>
          <a:xfrm>
            <a:off x="5101000" y="4471410"/>
            <a:ext cx="193800" cy="202500"/>
          </a:xfrm>
          <a:prstGeom prst="ellipse">
            <a:avLst/>
          </a:prstGeom>
          <a:solidFill>
            <a:srgbClr val="B2B2B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557" name="Google Shape;557;p23"/>
          <p:cNvSpPr/>
          <p:nvPr/>
        </p:nvSpPr>
        <p:spPr>
          <a:xfrm>
            <a:off x="5101000" y="4795855"/>
            <a:ext cx="193800" cy="202500"/>
          </a:xfrm>
          <a:prstGeom prst="ellipse">
            <a:avLst/>
          </a:prstGeom>
          <a:solidFill>
            <a:srgbClr val="B2B2B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558" name="Google Shape;558;p23"/>
          <p:cNvSpPr/>
          <p:nvPr/>
        </p:nvSpPr>
        <p:spPr>
          <a:xfrm>
            <a:off x="5101000" y="5120301"/>
            <a:ext cx="193800" cy="202500"/>
          </a:xfrm>
          <a:prstGeom prst="ellipse">
            <a:avLst/>
          </a:prstGeom>
          <a:solidFill>
            <a:srgbClr val="B2B2B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559" name="Google Shape;559;p23"/>
          <p:cNvSpPr/>
          <p:nvPr/>
        </p:nvSpPr>
        <p:spPr>
          <a:xfrm>
            <a:off x="5101000" y="5444746"/>
            <a:ext cx="193800" cy="202500"/>
          </a:xfrm>
          <a:prstGeom prst="ellipse">
            <a:avLst/>
          </a:prstGeom>
          <a:solidFill>
            <a:srgbClr val="B2B2B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560" name="Google Shape;560;p23"/>
          <p:cNvSpPr/>
          <p:nvPr/>
        </p:nvSpPr>
        <p:spPr>
          <a:xfrm>
            <a:off x="5101000" y="2490271"/>
            <a:ext cx="193800" cy="202500"/>
          </a:xfrm>
          <a:prstGeom prst="ellipse">
            <a:avLst/>
          </a:prstGeom>
          <a:solidFill>
            <a:srgbClr val="B2B2B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561" name="Google Shape;561;p23"/>
          <p:cNvSpPr/>
          <p:nvPr/>
        </p:nvSpPr>
        <p:spPr>
          <a:xfrm>
            <a:off x="5863000" y="3966084"/>
            <a:ext cx="193800" cy="202500"/>
          </a:xfrm>
          <a:prstGeom prst="ellipse">
            <a:avLst/>
          </a:prstGeom>
          <a:solidFill>
            <a:srgbClr val="00A93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cxnSp>
        <p:nvCxnSpPr>
          <p:cNvPr id="562" name="Google Shape;562;p23"/>
          <p:cNvCxnSpPr>
            <a:stCxn id="550" idx="6"/>
            <a:endCxn id="560" idx="2"/>
          </p:cNvCxnSpPr>
          <p:nvPr/>
        </p:nvCxnSpPr>
        <p:spPr>
          <a:xfrm>
            <a:off x="4380400" y="2376174"/>
            <a:ext cx="720600" cy="215400"/>
          </a:xfrm>
          <a:prstGeom prst="straightConnector1">
            <a:avLst/>
          </a:prstGeom>
          <a:noFill/>
          <a:ln w="9525" cap="flat" cmpd="sng">
            <a:solidFill>
              <a:schemeClr val="dk2"/>
            </a:solidFill>
            <a:prstDash val="solid"/>
            <a:round/>
            <a:headEnd type="none" w="sm" len="sm"/>
            <a:tailEnd type="none" w="sm" len="sm"/>
          </a:ln>
        </p:spPr>
      </p:cxnSp>
      <p:cxnSp>
        <p:nvCxnSpPr>
          <p:cNvPr id="563" name="Google Shape;563;p23"/>
          <p:cNvCxnSpPr>
            <a:stCxn id="550" idx="6"/>
            <a:endCxn id="551" idx="2"/>
          </p:cNvCxnSpPr>
          <p:nvPr/>
        </p:nvCxnSpPr>
        <p:spPr>
          <a:xfrm>
            <a:off x="4380400" y="2376174"/>
            <a:ext cx="720600" cy="574200"/>
          </a:xfrm>
          <a:prstGeom prst="straightConnector1">
            <a:avLst/>
          </a:prstGeom>
          <a:noFill/>
          <a:ln w="9525" cap="flat" cmpd="sng">
            <a:solidFill>
              <a:schemeClr val="dk2"/>
            </a:solidFill>
            <a:prstDash val="solid"/>
            <a:round/>
            <a:headEnd type="none" w="sm" len="sm"/>
            <a:tailEnd type="none" w="sm" len="sm"/>
          </a:ln>
        </p:spPr>
      </p:cxnSp>
      <p:cxnSp>
        <p:nvCxnSpPr>
          <p:cNvPr id="564" name="Google Shape;564;p23"/>
          <p:cNvCxnSpPr>
            <a:stCxn id="550" idx="6"/>
            <a:endCxn id="552" idx="2"/>
          </p:cNvCxnSpPr>
          <p:nvPr/>
        </p:nvCxnSpPr>
        <p:spPr>
          <a:xfrm>
            <a:off x="4380400" y="2376174"/>
            <a:ext cx="720600" cy="898800"/>
          </a:xfrm>
          <a:prstGeom prst="straightConnector1">
            <a:avLst/>
          </a:prstGeom>
          <a:noFill/>
          <a:ln w="9525" cap="flat" cmpd="sng">
            <a:solidFill>
              <a:schemeClr val="dk2"/>
            </a:solidFill>
            <a:prstDash val="solid"/>
            <a:round/>
            <a:headEnd type="none" w="sm" len="sm"/>
            <a:tailEnd type="none" w="sm" len="sm"/>
          </a:ln>
        </p:spPr>
      </p:cxnSp>
      <p:cxnSp>
        <p:nvCxnSpPr>
          <p:cNvPr id="565" name="Google Shape;565;p23"/>
          <p:cNvCxnSpPr>
            <a:stCxn id="550" idx="6"/>
            <a:endCxn id="553" idx="2"/>
          </p:cNvCxnSpPr>
          <p:nvPr/>
        </p:nvCxnSpPr>
        <p:spPr>
          <a:xfrm>
            <a:off x="4380400" y="2376174"/>
            <a:ext cx="720600" cy="1223100"/>
          </a:xfrm>
          <a:prstGeom prst="straightConnector1">
            <a:avLst/>
          </a:prstGeom>
          <a:noFill/>
          <a:ln w="9525" cap="flat" cmpd="sng">
            <a:solidFill>
              <a:schemeClr val="dk2"/>
            </a:solidFill>
            <a:prstDash val="solid"/>
            <a:round/>
            <a:headEnd type="none" w="sm" len="sm"/>
            <a:tailEnd type="none" w="sm" len="sm"/>
          </a:ln>
        </p:spPr>
      </p:cxnSp>
      <p:cxnSp>
        <p:nvCxnSpPr>
          <p:cNvPr id="566" name="Google Shape;566;p23"/>
          <p:cNvCxnSpPr>
            <a:stCxn id="550" idx="6"/>
            <a:endCxn id="554" idx="2"/>
          </p:cNvCxnSpPr>
          <p:nvPr/>
        </p:nvCxnSpPr>
        <p:spPr>
          <a:xfrm>
            <a:off x="4380400" y="2376174"/>
            <a:ext cx="720600" cy="1547700"/>
          </a:xfrm>
          <a:prstGeom prst="straightConnector1">
            <a:avLst/>
          </a:prstGeom>
          <a:noFill/>
          <a:ln w="9525" cap="flat" cmpd="sng">
            <a:solidFill>
              <a:schemeClr val="dk2"/>
            </a:solidFill>
            <a:prstDash val="solid"/>
            <a:round/>
            <a:headEnd type="none" w="sm" len="sm"/>
            <a:tailEnd type="none" w="sm" len="sm"/>
          </a:ln>
        </p:spPr>
      </p:cxnSp>
      <p:cxnSp>
        <p:nvCxnSpPr>
          <p:cNvPr id="567" name="Google Shape;567;p23"/>
          <p:cNvCxnSpPr>
            <a:stCxn id="550" idx="6"/>
            <a:endCxn id="555" idx="2"/>
          </p:cNvCxnSpPr>
          <p:nvPr/>
        </p:nvCxnSpPr>
        <p:spPr>
          <a:xfrm>
            <a:off x="4380400" y="2376174"/>
            <a:ext cx="720600" cy="1872000"/>
          </a:xfrm>
          <a:prstGeom prst="straightConnector1">
            <a:avLst/>
          </a:prstGeom>
          <a:noFill/>
          <a:ln w="9525" cap="flat" cmpd="sng">
            <a:solidFill>
              <a:schemeClr val="dk2"/>
            </a:solidFill>
            <a:prstDash val="solid"/>
            <a:round/>
            <a:headEnd type="none" w="sm" len="sm"/>
            <a:tailEnd type="none" w="sm" len="sm"/>
          </a:ln>
        </p:spPr>
      </p:cxnSp>
      <p:cxnSp>
        <p:nvCxnSpPr>
          <p:cNvPr id="568" name="Google Shape;568;p23"/>
          <p:cNvCxnSpPr>
            <a:stCxn id="550" idx="6"/>
            <a:endCxn id="556" idx="2"/>
          </p:cNvCxnSpPr>
          <p:nvPr/>
        </p:nvCxnSpPr>
        <p:spPr>
          <a:xfrm>
            <a:off x="4380400" y="2376174"/>
            <a:ext cx="720600" cy="2196600"/>
          </a:xfrm>
          <a:prstGeom prst="straightConnector1">
            <a:avLst/>
          </a:prstGeom>
          <a:noFill/>
          <a:ln w="9525" cap="flat" cmpd="sng">
            <a:solidFill>
              <a:schemeClr val="dk2"/>
            </a:solidFill>
            <a:prstDash val="solid"/>
            <a:round/>
            <a:headEnd type="none" w="sm" len="sm"/>
            <a:tailEnd type="none" w="sm" len="sm"/>
          </a:ln>
        </p:spPr>
      </p:cxnSp>
      <p:cxnSp>
        <p:nvCxnSpPr>
          <p:cNvPr id="569" name="Google Shape;569;p23"/>
          <p:cNvCxnSpPr>
            <a:stCxn id="550" idx="6"/>
            <a:endCxn id="557" idx="2"/>
          </p:cNvCxnSpPr>
          <p:nvPr/>
        </p:nvCxnSpPr>
        <p:spPr>
          <a:xfrm>
            <a:off x="4380400" y="2376174"/>
            <a:ext cx="720600" cy="2520900"/>
          </a:xfrm>
          <a:prstGeom prst="straightConnector1">
            <a:avLst/>
          </a:prstGeom>
          <a:noFill/>
          <a:ln w="9525" cap="flat" cmpd="sng">
            <a:solidFill>
              <a:schemeClr val="dk2"/>
            </a:solidFill>
            <a:prstDash val="solid"/>
            <a:round/>
            <a:headEnd type="none" w="sm" len="sm"/>
            <a:tailEnd type="none" w="sm" len="sm"/>
          </a:ln>
        </p:spPr>
      </p:cxnSp>
      <p:cxnSp>
        <p:nvCxnSpPr>
          <p:cNvPr id="570" name="Google Shape;570;p23"/>
          <p:cNvCxnSpPr>
            <a:stCxn id="550" idx="6"/>
            <a:endCxn id="558" idx="3"/>
          </p:cNvCxnSpPr>
          <p:nvPr/>
        </p:nvCxnSpPr>
        <p:spPr>
          <a:xfrm>
            <a:off x="4380400" y="2376174"/>
            <a:ext cx="749100" cy="2916900"/>
          </a:xfrm>
          <a:prstGeom prst="straightConnector1">
            <a:avLst/>
          </a:prstGeom>
          <a:noFill/>
          <a:ln w="9525" cap="flat" cmpd="sng">
            <a:solidFill>
              <a:schemeClr val="dk2"/>
            </a:solidFill>
            <a:prstDash val="solid"/>
            <a:round/>
            <a:headEnd type="none" w="sm" len="sm"/>
            <a:tailEnd type="none" w="sm" len="sm"/>
          </a:ln>
        </p:spPr>
      </p:cxnSp>
      <p:cxnSp>
        <p:nvCxnSpPr>
          <p:cNvPr id="571" name="Google Shape;571;p23"/>
          <p:cNvCxnSpPr>
            <a:stCxn id="550" idx="6"/>
            <a:endCxn id="559" idx="2"/>
          </p:cNvCxnSpPr>
          <p:nvPr/>
        </p:nvCxnSpPr>
        <p:spPr>
          <a:xfrm>
            <a:off x="4380400" y="2376174"/>
            <a:ext cx="720600" cy="3169800"/>
          </a:xfrm>
          <a:prstGeom prst="straightConnector1">
            <a:avLst/>
          </a:prstGeom>
          <a:noFill/>
          <a:ln w="9525" cap="flat" cmpd="sng">
            <a:solidFill>
              <a:schemeClr val="dk2"/>
            </a:solidFill>
            <a:prstDash val="solid"/>
            <a:round/>
            <a:headEnd type="none" w="sm" len="sm"/>
            <a:tailEnd type="none" w="sm" len="sm"/>
          </a:ln>
        </p:spPr>
      </p:cxnSp>
      <p:cxnSp>
        <p:nvCxnSpPr>
          <p:cNvPr id="572" name="Google Shape;572;p23"/>
          <p:cNvCxnSpPr>
            <a:stCxn id="560" idx="6"/>
            <a:endCxn id="561" idx="2"/>
          </p:cNvCxnSpPr>
          <p:nvPr/>
        </p:nvCxnSpPr>
        <p:spPr>
          <a:xfrm>
            <a:off x="5294800" y="2591521"/>
            <a:ext cx="568200" cy="1475700"/>
          </a:xfrm>
          <a:prstGeom prst="straightConnector1">
            <a:avLst/>
          </a:prstGeom>
          <a:noFill/>
          <a:ln w="9525" cap="flat" cmpd="sng">
            <a:solidFill>
              <a:schemeClr val="dk2"/>
            </a:solidFill>
            <a:prstDash val="solid"/>
            <a:round/>
            <a:headEnd type="none" w="sm" len="sm"/>
            <a:tailEnd type="none" w="sm" len="sm"/>
          </a:ln>
        </p:spPr>
      </p:cxnSp>
      <p:cxnSp>
        <p:nvCxnSpPr>
          <p:cNvPr id="573" name="Google Shape;573;p23"/>
          <p:cNvCxnSpPr>
            <a:stCxn id="551" idx="6"/>
            <a:endCxn id="561" idx="3"/>
          </p:cNvCxnSpPr>
          <p:nvPr/>
        </p:nvCxnSpPr>
        <p:spPr>
          <a:xfrm>
            <a:off x="5294800" y="2950433"/>
            <a:ext cx="596700" cy="1188600"/>
          </a:xfrm>
          <a:prstGeom prst="straightConnector1">
            <a:avLst/>
          </a:prstGeom>
          <a:noFill/>
          <a:ln w="9525" cap="flat" cmpd="sng">
            <a:solidFill>
              <a:schemeClr val="dk2"/>
            </a:solidFill>
            <a:prstDash val="solid"/>
            <a:round/>
            <a:headEnd type="none" w="sm" len="sm"/>
            <a:tailEnd type="none" w="sm" len="sm"/>
          </a:ln>
        </p:spPr>
      </p:cxnSp>
      <p:cxnSp>
        <p:nvCxnSpPr>
          <p:cNvPr id="574" name="Google Shape;574;p23"/>
          <p:cNvCxnSpPr>
            <a:stCxn id="552" idx="6"/>
            <a:endCxn id="561" idx="2"/>
          </p:cNvCxnSpPr>
          <p:nvPr/>
        </p:nvCxnSpPr>
        <p:spPr>
          <a:xfrm>
            <a:off x="5294800" y="3274878"/>
            <a:ext cx="568200" cy="792600"/>
          </a:xfrm>
          <a:prstGeom prst="straightConnector1">
            <a:avLst/>
          </a:prstGeom>
          <a:noFill/>
          <a:ln w="9525" cap="flat" cmpd="sng">
            <a:solidFill>
              <a:schemeClr val="dk2"/>
            </a:solidFill>
            <a:prstDash val="solid"/>
            <a:round/>
            <a:headEnd type="none" w="sm" len="sm"/>
            <a:tailEnd type="none" w="sm" len="sm"/>
          </a:ln>
        </p:spPr>
      </p:cxnSp>
      <p:cxnSp>
        <p:nvCxnSpPr>
          <p:cNvPr id="575" name="Google Shape;575;p23"/>
          <p:cNvCxnSpPr>
            <a:stCxn id="553" idx="6"/>
            <a:endCxn id="561" idx="2"/>
          </p:cNvCxnSpPr>
          <p:nvPr/>
        </p:nvCxnSpPr>
        <p:spPr>
          <a:xfrm>
            <a:off x="5294800" y="3599324"/>
            <a:ext cx="568200" cy="468000"/>
          </a:xfrm>
          <a:prstGeom prst="straightConnector1">
            <a:avLst/>
          </a:prstGeom>
          <a:noFill/>
          <a:ln w="9525" cap="flat" cmpd="sng">
            <a:solidFill>
              <a:schemeClr val="dk2"/>
            </a:solidFill>
            <a:prstDash val="solid"/>
            <a:round/>
            <a:headEnd type="none" w="sm" len="sm"/>
            <a:tailEnd type="none" w="sm" len="sm"/>
          </a:ln>
        </p:spPr>
      </p:cxnSp>
      <p:cxnSp>
        <p:nvCxnSpPr>
          <p:cNvPr id="576" name="Google Shape;576;p23"/>
          <p:cNvCxnSpPr>
            <a:stCxn id="554" idx="6"/>
            <a:endCxn id="561" idx="2"/>
          </p:cNvCxnSpPr>
          <p:nvPr/>
        </p:nvCxnSpPr>
        <p:spPr>
          <a:xfrm>
            <a:off x="5294800" y="3923769"/>
            <a:ext cx="568200" cy="143700"/>
          </a:xfrm>
          <a:prstGeom prst="straightConnector1">
            <a:avLst/>
          </a:prstGeom>
          <a:noFill/>
          <a:ln w="9525" cap="flat" cmpd="sng">
            <a:solidFill>
              <a:schemeClr val="dk2"/>
            </a:solidFill>
            <a:prstDash val="solid"/>
            <a:round/>
            <a:headEnd type="none" w="sm" len="sm"/>
            <a:tailEnd type="none" w="sm" len="sm"/>
          </a:ln>
        </p:spPr>
      </p:cxnSp>
      <p:cxnSp>
        <p:nvCxnSpPr>
          <p:cNvPr id="577" name="Google Shape;577;p23"/>
          <p:cNvCxnSpPr>
            <a:stCxn id="555" idx="6"/>
            <a:endCxn id="561" idx="2"/>
          </p:cNvCxnSpPr>
          <p:nvPr/>
        </p:nvCxnSpPr>
        <p:spPr>
          <a:xfrm rot="10800000" flipH="1">
            <a:off x="5294800" y="4067315"/>
            <a:ext cx="568200" cy="180900"/>
          </a:xfrm>
          <a:prstGeom prst="straightConnector1">
            <a:avLst/>
          </a:prstGeom>
          <a:noFill/>
          <a:ln w="9525" cap="flat" cmpd="sng">
            <a:solidFill>
              <a:schemeClr val="dk2"/>
            </a:solidFill>
            <a:prstDash val="solid"/>
            <a:round/>
            <a:headEnd type="none" w="sm" len="sm"/>
            <a:tailEnd type="none" w="sm" len="sm"/>
          </a:ln>
        </p:spPr>
      </p:cxnSp>
      <p:cxnSp>
        <p:nvCxnSpPr>
          <p:cNvPr id="578" name="Google Shape;578;p23"/>
          <p:cNvCxnSpPr>
            <a:stCxn id="556" idx="6"/>
            <a:endCxn id="561" idx="2"/>
          </p:cNvCxnSpPr>
          <p:nvPr/>
        </p:nvCxnSpPr>
        <p:spPr>
          <a:xfrm rot="10800000" flipH="1">
            <a:off x="5294800" y="4067460"/>
            <a:ext cx="568200" cy="505200"/>
          </a:xfrm>
          <a:prstGeom prst="straightConnector1">
            <a:avLst/>
          </a:prstGeom>
          <a:noFill/>
          <a:ln w="9525" cap="flat" cmpd="sng">
            <a:solidFill>
              <a:schemeClr val="dk2"/>
            </a:solidFill>
            <a:prstDash val="solid"/>
            <a:round/>
            <a:headEnd type="none" w="sm" len="sm"/>
            <a:tailEnd type="none" w="sm" len="sm"/>
          </a:ln>
        </p:spPr>
      </p:cxnSp>
      <p:cxnSp>
        <p:nvCxnSpPr>
          <p:cNvPr id="579" name="Google Shape;579;p23"/>
          <p:cNvCxnSpPr>
            <a:stCxn id="557" idx="6"/>
            <a:endCxn id="561" idx="2"/>
          </p:cNvCxnSpPr>
          <p:nvPr/>
        </p:nvCxnSpPr>
        <p:spPr>
          <a:xfrm rot="10800000" flipH="1">
            <a:off x="5294800" y="4067305"/>
            <a:ext cx="568200" cy="829800"/>
          </a:xfrm>
          <a:prstGeom prst="straightConnector1">
            <a:avLst/>
          </a:prstGeom>
          <a:noFill/>
          <a:ln w="9525" cap="flat" cmpd="sng">
            <a:solidFill>
              <a:schemeClr val="dk2"/>
            </a:solidFill>
            <a:prstDash val="solid"/>
            <a:round/>
            <a:headEnd type="none" w="sm" len="sm"/>
            <a:tailEnd type="none" w="sm" len="sm"/>
          </a:ln>
        </p:spPr>
      </p:cxnSp>
      <p:cxnSp>
        <p:nvCxnSpPr>
          <p:cNvPr id="580" name="Google Shape;580;p23"/>
          <p:cNvCxnSpPr>
            <a:stCxn id="558" idx="6"/>
            <a:endCxn id="561" idx="2"/>
          </p:cNvCxnSpPr>
          <p:nvPr/>
        </p:nvCxnSpPr>
        <p:spPr>
          <a:xfrm rot="10800000" flipH="1">
            <a:off x="5294800" y="4067451"/>
            <a:ext cx="568200" cy="1154100"/>
          </a:xfrm>
          <a:prstGeom prst="straightConnector1">
            <a:avLst/>
          </a:prstGeom>
          <a:noFill/>
          <a:ln w="9525" cap="flat" cmpd="sng">
            <a:solidFill>
              <a:schemeClr val="dk2"/>
            </a:solidFill>
            <a:prstDash val="solid"/>
            <a:round/>
            <a:headEnd type="none" w="sm" len="sm"/>
            <a:tailEnd type="none" w="sm" len="sm"/>
          </a:ln>
        </p:spPr>
      </p:cxnSp>
      <p:cxnSp>
        <p:nvCxnSpPr>
          <p:cNvPr id="581" name="Google Shape;581;p23"/>
          <p:cNvCxnSpPr>
            <a:stCxn id="559" idx="6"/>
            <a:endCxn id="561" idx="2"/>
          </p:cNvCxnSpPr>
          <p:nvPr/>
        </p:nvCxnSpPr>
        <p:spPr>
          <a:xfrm rot="10800000" flipH="1">
            <a:off x="5294800" y="4067296"/>
            <a:ext cx="568200" cy="1478700"/>
          </a:xfrm>
          <a:prstGeom prst="straightConnector1">
            <a:avLst/>
          </a:prstGeom>
          <a:noFill/>
          <a:ln w="9525" cap="flat" cmpd="sng">
            <a:solidFill>
              <a:schemeClr val="dk2"/>
            </a:solidFill>
            <a:prstDash val="solid"/>
            <a:round/>
            <a:headEnd type="none" w="sm" len="sm"/>
            <a:tailEnd type="none" w="sm" len="sm"/>
          </a:ln>
        </p:spPr>
      </p:cxnSp>
      <p:cxnSp>
        <p:nvCxnSpPr>
          <p:cNvPr id="582" name="Google Shape;582;p23"/>
          <p:cNvCxnSpPr>
            <a:stCxn id="561" idx="6"/>
          </p:cNvCxnSpPr>
          <p:nvPr/>
        </p:nvCxnSpPr>
        <p:spPr>
          <a:xfrm rot="10800000" flipH="1">
            <a:off x="6056800" y="4064934"/>
            <a:ext cx="296700" cy="2400"/>
          </a:xfrm>
          <a:prstGeom prst="straightConnector1">
            <a:avLst/>
          </a:prstGeom>
          <a:noFill/>
          <a:ln w="9525" cap="flat" cmpd="sng">
            <a:solidFill>
              <a:schemeClr val="dk2"/>
            </a:solidFill>
            <a:prstDash val="solid"/>
            <a:round/>
            <a:headEnd type="none" w="sm" len="sm"/>
            <a:tailEnd type="triangle" w="med" len="med"/>
          </a:ln>
        </p:spPr>
      </p:cxnSp>
      <p:sp>
        <p:nvSpPr>
          <p:cNvPr id="583" name="Google Shape;583;p23"/>
          <p:cNvSpPr txBox="1"/>
          <p:nvPr/>
        </p:nvSpPr>
        <p:spPr>
          <a:xfrm>
            <a:off x="1381350" y="5875850"/>
            <a:ext cx="1638300" cy="3579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1000"/>
              <a:buFont typeface="Times New Roman"/>
              <a:buNone/>
            </a:pPr>
            <a:r>
              <a:rPr lang="en-US" sz="1000" b="0" i="1" u="none" strike="noStrike" cap="none">
                <a:solidFill>
                  <a:schemeClr val="dk1"/>
                </a:solidFill>
                <a:latin typeface="Times New Roman"/>
                <a:ea typeface="Times New Roman"/>
                <a:cs typeface="Times New Roman"/>
                <a:sym typeface="Times New Roman"/>
              </a:rPr>
              <a:t>Matlab NN representation</a:t>
            </a:r>
            <a:endParaRPr sz="1000" b="0" i="1" u="none" strike="noStrike" cap="none">
              <a:solidFill>
                <a:schemeClr val="dk1"/>
              </a:solidFill>
              <a:latin typeface="Times New Roman"/>
              <a:ea typeface="Times New Roman"/>
              <a:cs typeface="Times New Roman"/>
              <a:sym typeface="Times New Roman"/>
            </a:endParaRPr>
          </a:p>
        </p:txBody>
      </p:sp>
      <p:sp>
        <p:nvSpPr>
          <p:cNvPr id="584" name="Google Shape;584;p23"/>
          <p:cNvSpPr txBox="1"/>
          <p:nvPr/>
        </p:nvSpPr>
        <p:spPr>
          <a:xfrm>
            <a:off x="3819750" y="5875850"/>
            <a:ext cx="895500" cy="3579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1000"/>
              <a:buFont typeface="Times New Roman"/>
              <a:buNone/>
            </a:pPr>
            <a:r>
              <a:rPr lang="en-US" sz="1000" b="1" i="0" u="none" strike="noStrike" cap="none">
                <a:solidFill>
                  <a:schemeClr val="dk1"/>
                </a:solidFill>
                <a:latin typeface="Times New Roman"/>
                <a:ea typeface="Times New Roman"/>
                <a:cs typeface="Times New Roman"/>
                <a:sym typeface="Times New Roman"/>
              </a:rPr>
              <a:t>Input layer</a:t>
            </a:r>
            <a:endParaRPr sz="1000" b="1" i="0" u="none" strike="noStrike" cap="none">
              <a:solidFill>
                <a:schemeClr val="dk1"/>
              </a:solidFill>
              <a:latin typeface="Times New Roman"/>
              <a:ea typeface="Times New Roman"/>
              <a:cs typeface="Times New Roman"/>
              <a:sym typeface="Times New Roman"/>
            </a:endParaRPr>
          </a:p>
        </p:txBody>
      </p:sp>
      <p:sp>
        <p:nvSpPr>
          <p:cNvPr id="585" name="Google Shape;585;p23"/>
          <p:cNvSpPr txBox="1"/>
          <p:nvPr/>
        </p:nvSpPr>
        <p:spPr>
          <a:xfrm>
            <a:off x="4810350" y="5647250"/>
            <a:ext cx="895500" cy="3579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1000"/>
              <a:buFont typeface="Times New Roman"/>
              <a:buNone/>
            </a:pPr>
            <a:r>
              <a:rPr lang="en-US" sz="1000" b="1" i="0" u="none" strike="noStrike" cap="none">
                <a:solidFill>
                  <a:schemeClr val="dk1"/>
                </a:solidFill>
                <a:latin typeface="Times New Roman"/>
                <a:ea typeface="Times New Roman"/>
                <a:cs typeface="Times New Roman"/>
                <a:sym typeface="Times New Roman"/>
              </a:rPr>
              <a:t>Hidden layer</a:t>
            </a:r>
            <a:endParaRPr sz="1000" b="1" i="0" u="none" strike="noStrike" cap="none">
              <a:solidFill>
                <a:schemeClr val="dk1"/>
              </a:solidFill>
              <a:latin typeface="Times New Roman"/>
              <a:ea typeface="Times New Roman"/>
              <a:cs typeface="Times New Roman"/>
              <a:sym typeface="Times New Roman"/>
            </a:endParaRPr>
          </a:p>
        </p:txBody>
      </p:sp>
      <p:sp>
        <p:nvSpPr>
          <p:cNvPr id="586" name="Google Shape;586;p23"/>
          <p:cNvSpPr txBox="1"/>
          <p:nvPr/>
        </p:nvSpPr>
        <p:spPr>
          <a:xfrm>
            <a:off x="5891500" y="4303325"/>
            <a:ext cx="895500" cy="3579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1000"/>
              <a:buFont typeface="Times New Roman"/>
              <a:buNone/>
            </a:pPr>
            <a:r>
              <a:rPr lang="en-US" sz="1000" b="1" i="0" u="none" strike="noStrike" cap="none">
                <a:solidFill>
                  <a:schemeClr val="dk1"/>
                </a:solidFill>
                <a:latin typeface="Times New Roman"/>
                <a:ea typeface="Times New Roman"/>
                <a:cs typeface="Times New Roman"/>
                <a:sym typeface="Times New Roman"/>
              </a:rPr>
              <a:t>Output layer</a:t>
            </a:r>
            <a:endParaRPr sz="1000" b="1" i="0" u="none" strike="noStrike" cap="none">
              <a:solidFill>
                <a:schemeClr val="dk1"/>
              </a:solidFill>
              <a:latin typeface="Times New Roman"/>
              <a:ea typeface="Times New Roman"/>
              <a:cs typeface="Times New Roman"/>
              <a:sym typeface="Times New Roman"/>
            </a:endParaRPr>
          </a:p>
        </p:txBody>
      </p:sp>
      <p:sp>
        <p:nvSpPr>
          <p:cNvPr id="587" name="Google Shape;587;p23"/>
          <p:cNvSpPr txBox="1"/>
          <p:nvPr/>
        </p:nvSpPr>
        <p:spPr>
          <a:xfrm>
            <a:off x="6056800" y="3654450"/>
            <a:ext cx="1439700" cy="3579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strike="noStrike" cap="none">
                <a:solidFill>
                  <a:schemeClr val="dk1"/>
                </a:solidFill>
                <a:latin typeface="Times New Roman"/>
                <a:ea typeface="Times New Roman"/>
                <a:cs typeface="Times New Roman"/>
                <a:sym typeface="Times New Roman"/>
              </a:rPr>
              <a:t>Predicted Throughput</a:t>
            </a:r>
            <a:endParaRPr sz="1000" b="0" i="0" u="none" strike="noStrike" cap="none">
              <a:solidFill>
                <a:schemeClr val="dk1"/>
              </a:solidFill>
              <a:latin typeface="Times New Roman"/>
              <a:ea typeface="Times New Roman"/>
              <a:cs typeface="Times New Roman"/>
              <a:sym typeface="Times New Roman"/>
            </a:endParaRPr>
          </a:p>
        </p:txBody>
      </p:sp>
      <p:sp>
        <p:nvSpPr>
          <p:cNvPr id="588" name="Google Shape;588;p23"/>
          <p:cNvSpPr txBox="1"/>
          <p:nvPr/>
        </p:nvSpPr>
        <p:spPr>
          <a:xfrm>
            <a:off x="3376275" y="3868850"/>
            <a:ext cx="895500" cy="4341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1200"/>
              <a:buFont typeface="Times New Roman"/>
              <a:buNone/>
            </a:pPr>
            <a:r>
              <a:rPr lang="en-US" sz="1200" b="0" i="0" u="none" strike="noStrike" cap="none">
                <a:solidFill>
                  <a:schemeClr val="dk1"/>
                </a:solidFill>
                <a:latin typeface="Times New Roman"/>
                <a:ea typeface="Times New Roman"/>
                <a:cs typeface="Times New Roman"/>
                <a:sym typeface="Times New Roman"/>
              </a:rPr>
              <a:t>CW</a:t>
            </a:r>
            <a:r>
              <a:rPr lang="en-US" sz="1200" b="0" i="0" u="none" strike="noStrike" cap="none" baseline="-25000">
                <a:solidFill>
                  <a:schemeClr val="dk1"/>
                </a:solidFill>
                <a:latin typeface="Times New Roman"/>
                <a:ea typeface="Times New Roman"/>
                <a:cs typeface="Times New Roman"/>
                <a:sym typeface="Times New Roman"/>
              </a:rPr>
              <a:t>min</a:t>
            </a:r>
            <a:endParaRPr sz="1200" b="0" i="0" u="none" strike="noStrike" cap="none" baseline="-25000">
              <a:solidFill>
                <a:schemeClr val="dk1"/>
              </a:solidFill>
              <a:latin typeface="Times New Roman"/>
              <a:ea typeface="Times New Roman"/>
              <a:cs typeface="Times New Roman"/>
              <a:sym typeface="Times New Roman"/>
            </a:endParaRPr>
          </a:p>
        </p:txBody>
      </p:sp>
      <p:cxnSp>
        <p:nvCxnSpPr>
          <p:cNvPr id="589" name="Google Shape;589;p23"/>
          <p:cNvCxnSpPr/>
          <p:nvPr/>
        </p:nvCxnSpPr>
        <p:spPr>
          <a:xfrm rot="10800000" flipH="1">
            <a:off x="3847000" y="4064934"/>
            <a:ext cx="296700" cy="2400"/>
          </a:xfrm>
          <a:prstGeom prst="straightConnector1">
            <a:avLst/>
          </a:prstGeom>
          <a:noFill/>
          <a:ln w="9525" cap="flat" cmpd="sng">
            <a:solidFill>
              <a:schemeClr val="dk2"/>
            </a:solidFill>
            <a:prstDash val="solid"/>
            <a:round/>
            <a:headEnd type="none" w="sm" len="sm"/>
            <a:tailEnd type="triangle" w="med" len="med"/>
          </a:ln>
        </p:spPr>
      </p:cxnSp>
      <p:sp>
        <p:nvSpPr>
          <p:cNvPr id="590" name="Google Shape;590;p23"/>
          <p:cNvSpPr txBox="1"/>
          <p:nvPr/>
        </p:nvSpPr>
        <p:spPr>
          <a:xfrm>
            <a:off x="7480934" y="2729352"/>
            <a:ext cx="3889800" cy="792600"/>
          </a:xfrm>
          <a:prstGeom prst="rect">
            <a:avLst/>
          </a:prstGeom>
          <a:noFill/>
          <a:ln>
            <a:noFill/>
          </a:ln>
        </p:spPr>
        <p:txBody>
          <a:bodyPr spcFirstLastPara="1" wrap="square" lIns="91425" tIns="91425" rIns="91425" bIns="91425" anchor="t" anchorCtr="0">
            <a:normAutofit/>
          </a:bodyPr>
          <a:lstStyle/>
          <a:p>
            <a:pPr marL="0" marR="0" lvl="0" indent="0" algn="ctr" rtl="0">
              <a:lnSpc>
                <a:spcPct val="100000"/>
              </a:lnSpc>
              <a:spcBef>
                <a:spcPts val="0"/>
              </a:spcBef>
              <a:spcAft>
                <a:spcPts val="0"/>
              </a:spcAft>
              <a:buClr>
                <a:srgbClr val="000000"/>
              </a:buClr>
              <a:buSzPts val="1300"/>
              <a:buFont typeface="Times New Roman"/>
              <a:buNone/>
            </a:pPr>
            <a:r>
              <a:rPr lang="en-US" sz="1300" b="0" i="1" u="none" strike="noStrike" cap="none">
                <a:solidFill>
                  <a:schemeClr val="dk1"/>
                </a:solidFill>
                <a:latin typeface="Times New Roman"/>
                <a:ea typeface="Times New Roman"/>
                <a:cs typeface="Times New Roman"/>
                <a:sym typeface="Times New Roman"/>
              </a:rPr>
              <a:t>We can use the NN model to try different CW</a:t>
            </a:r>
            <a:r>
              <a:rPr lang="en-US" sz="1300" b="0" i="1" u="none" strike="noStrike" cap="none" baseline="-25000">
                <a:solidFill>
                  <a:schemeClr val="dk1"/>
                </a:solidFill>
                <a:latin typeface="Times New Roman"/>
                <a:ea typeface="Times New Roman"/>
                <a:cs typeface="Times New Roman"/>
                <a:sym typeface="Times New Roman"/>
              </a:rPr>
              <a:t>min </a:t>
            </a:r>
            <a:r>
              <a:rPr lang="en-US" sz="1300" b="0" i="1" u="none" strike="noStrike" cap="none">
                <a:solidFill>
                  <a:schemeClr val="dk1"/>
                </a:solidFill>
                <a:latin typeface="Times New Roman"/>
                <a:ea typeface="Times New Roman"/>
                <a:cs typeface="Times New Roman"/>
                <a:sym typeface="Times New Roman"/>
              </a:rPr>
              <a:t>values to see which is the best performing one.</a:t>
            </a:r>
            <a:endParaRPr sz="1300" b="0" i="1" u="none" strike="noStrike" cap="none">
              <a:solidFill>
                <a:schemeClr val="dk1"/>
              </a:solidFill>
              <a:latin typeface="Times New Roman"/>
              <a:ea typeface="Times New Roman"/>
              <a:cs typeface="Times New Roman"/>
              <a:sym typeface="Times New Roman"/>
            </a:endParaRPr>
          </a:p>
        </p:txBody>
      </p:sp>
      <p:pic>
        <p:nvPicPr>
          <p:cNvPr id="591" name="Google Shape;591;p23"/>
          <p:cNvPicPr preferRelativeResize="0"/>
          <p:nvPr/>
        </p:nvPicPr>
        <p:blipFill rotWithShape="1">
          <a:blip r:embed="rId5">
            <a:alphaModFix/>
          </a:blip>
          <a:srcRect/>
          <a:stretch/>
        </p:blipFill>
        <p:spPr>
          <a:xfrm>
            <a:off x="8173109" y="3612024"/>
            <a:ext cx="2739975" cy="19581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25"/>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Unsupervised Learning</a:t>
            </a:r>
            <a:endParaRPr/>
          </a:p>
        </p:txBody>
      </p:sp>
      <p:sp>
        <p:nvSpPr>
          <p:cNvPr id="601" name="Google Shape;601;p25"/>
          <p:cNvSpPr txBox="1">
            <a:spLocks noGrp="1"/>
          </p:cNvSpPr>
          <p:nvPr>
            <p:ph type="body" idx="1"/>
          </p:nvPr>
        </p:nvSpPr>
        <p:spPr>
          <a:xfrm>
            <a:off x="914401" y="1981202"/>
            <a:ext cx="10361084" cy="2409824"/>
          </a:xfrm>
          <a:prstGeom prst="rect">
            <a:avLst/>
          </a:prstGeom>
          <a:noFill/>
          <a:ln>
            <a:noFill/>
          </a:ln>
        </p:spPr>
        <p:txBody>
          <a:bodyPr spcFirstLastPara="1" wrap="square" lIns="92150" tIns="46075" rIns="92150" bIns="46075" anchor="t" anchorCtr="0">
            <a:noAutofit/>
          </a:bodyPr>
          <a:lstStyle/>
          <a:p>
            <a:pPr marL="432000" marR="0" lvl="0" indent="-367179" algn="l" rtl="0">
              <a:lnSpc>
                <a:spcPct val="90000"/>
              </a:lnSpc>
              <a:spcBef>
                <a:spcPts val="0"/>
              </a:spcBef>
              <a:spcAft>
                <a:spcPts val="0"/>
              </a:spcAft>
              <a:buClr>
                <a:srgbClr val="000000"/>
              </a:buClr>
              <a:buSzPts val="1400"/>
              <a:buFont typeface="Noto Sans"/>
              <a:buChar char="●"/>
            </a:pPr>
            <a:r>
              <a:rPr lang="en-US" sz="1840" b="1" strike="noStrike">
                <a:latin typeface="Times New Roman"/>
                <a:ea typeface="Times New Roman"/>
                <a:cs typeface="Times New Roman"/>
                <a:sym typeface="Times New Roman"/>
              </a:rPr>
              <a:t>Goal</a:t>
            </a:r>
            <a:r>
              <a:rPr lang="en-US" sz="1840" b="0" strike="noStrike">
                <a:latin typeface="Times New Roman"/>
                <a:ea typeface="Times New Roman"/>
                <a:cs typeface="Times New Roman"/>
                <a:sym typeface="Times New Roman"/>
              </a:rPr>
              <a:t>: Find patterns/trends/similarities in a dataset when only the features are available</a:t>
            </a:r>
            <a:endParaRPr sz="1840"/>
          </a:p>
          <a:p>
            <a:pPr marL="432000" marR="0" lvl="0" indent="-367179" algn="l" rtl="0">
              <a:lnSpc>
                <a:spcPct val="90000"/>
              </a:lnSpc>
              <a:spcBef>
                <a:spcPts val="1414"/>
              </a:spcBef>
              <a:spcAft>
                <a:spcPts val="0"/>
              </a:spcAft>
              <a:buClr>
                <a:srgbClr val="000000"/>
              </a:buClr>
              <a:buSzPts val="1400"/>
              <a:buFont typeface="Noto Sans"/>
              <a:buChar char="●"/>
            </a:pPr>
            <a:r>
              <a:rPr lang="en-US" sz="1840" b="1" strike="noStrike">
                <a:latin typeface="Times New Roman"/>
                <a:ea typeface="Times New Roman"/>
                <a:cs typeface="Times New Roman"/>
                <a:sym typeface="Times New Roman"/>
              </a:rPr>
              <a:t>Dataset</a:t>
            </a:r>
            <a:r>
              <a:rPr lang="en-US" sz="1840" b="0" strike="noStrike">
                <a:latin typeface="Times New Roman"/>
                <a:ea typeface="Times New Roman"/>
                <a:cs typeface="Times New Roman"/>
                <a:sym typeface="Times New Roman"/>
              </a:rPr>
              <a:t>: We need a consolidated dataset to train the model, retraining it as the dataset updates</a:t>
            </a:r>
            <a:endParaRPr sz="1840"/>
          </a:p>
          <a:p>
            <a:pPr marL="432000" marR="0" lvl="0" indent="-367179" algn="l" rtl="0">
              <a:lnSpc>
                <a:spcPct val="90000"/>
              </a:lnSpc>
              <a:spcBef>
                <a:spcPts val="1414"/>
              </a:spcBef>
              <a:spcAft>
                <a:spcPts val="0"/>
              </a:spcAft>
              <a:buClr>
                <a:srgbClr val="000000"/>
              </a:buClr>
              <a:buSzPts val="1400"/>
              <a:buFont typeface="Noto Sans"/>
              <a:buChar char="●"/>
            </a:pPr>
            <a:r>
              <a:rPr lang="en-US" sz="1840" b="1" strike="noStrike">
                <a:latin typeface="Times New Roman"/>
                <a:ea typeface="Times New Roman"/>
                <a:cs typeface="Times New Roman"/>
                <a:sym typeface="Times New Roman"/>
              </a:rPr>
              <a:t>Techniques</a:t>
            </a:r>
            <a:r>
              <a:rPr lang="en-US" sz="1840" b="0" strike="noStrike">
                <a:latin typeface="Times New Roman"/>
                <a:ea typeface="Times New Roman"/>
                <a:cs typeface="Times New Roman"/>
                <a:sym typeface="Times New Roman"/>
              </a:rPr>
              <a:t>: K-means,  Self-Organizing Maps (SOMs), hidden Markov model (HMM), Auto encoders (AEs), Principal Component Analysis (PCA), Restricted Boltzmann machine (RBM), fuzzy C-means etc</a:t>
            </a:r>
            <a:endParaRPr sz="1840" b="0" strike="noStrike">
              <a:latin typeface="Times New Roman"/>
              <a:ea typeface="Times New Roman"/>
              <a:cs typeface="Times New Roman"/>
              <a:sym typeface="Times New Roman"/>
            </a:endParaRPr>
          </a:p>
          <a:p>
            <a:pPr marL="431999" marR="0" lvl="0" indent="-367178" algn="l" rtl="0">
              <a:lnSpc>
                <a:spcPct val="90000"/>
              </a:lnSpc>
              <a:spcBef>
                <a:spcPts val="1414"/>
              </a:spcBef>
              <a:spcAft>
                <a:spcPts val="0"/>
              </a:spcAft>
              <a:buClr>
                <a:srgbClr val="000000"/>
              </a:buClr>
              <a:buSzPts val="1400"/>
              <a:buFont typeface="Noto Sans"/>
              <a:buChar char="●"/>
            </a:pPr>
            <a:r>
              <a:rPr lang="en-US" sz="1840" b="1" strike="noStrike">
                <a:latin typeface="Times New Roman"/>
                <a:ea typeface="Times New Roman"/>
                <a:cs typeface="Times New Roman"/>
                <a:sym typeface="Times New Roman"/>
              </a:rPr>
              <a:t>Main uses: </a:t>
            </a:r>
            <a:r>
              <a:rPr lang="en-US" sz="1840" b="0" strike="noStrike">
                <a:latin typeface="Times New Roman"/>
                <a:ea typeface="Times New Roman"/>
                <a:cs typeface="Times New Roman"/>
                <a:sym typeface="Times New Roman"/>
              </a:rPr>
              <a:t>Cluster the data in similar groups</a:t>
            </a:r>
            <a:endParaRPr sz="1840"/>
          </a:p>
          <a:p>
            <a:pPr marL="431999" marR="0" lvl="0" indent="-278279" algn="l" rtl="0">
              <a:lnSpc>
                <a:spcPct val="90000"/>
              </a:lnSpc>
              <a:spcBef>
                <a:spcPts val="1414"/>
              </a:spcBef>
              <a:spcAft>
                <a:spcPts val="0"/>
              </a:spcAft>
              <a:buClr>
                <a:srgbClr val="000000"/>
              </a:buClr>
              <a:buSzPts val="1600"/>
              <a:buFont typeface="Noto Sans"/>
              <a:buNone/>
            </a:pPr>
            <a:endParaRPr sz="1840" b="0" i="0" u="none" strike="noStrike" cap="none">
              <a:latin typeface="Times New Roman"/>
              <a:ea typeface="Times New Roman"/>
              <a:cs typeface="Times New Roman"/>
              <a:sym typeface="Times New Roman"/>
            </a:endParaRPr>
          </a:p>
          <a:p>
            <a:pPr marL="342900" lvl="0" indent="-342900" algn="l" rtl="0">
              <a:lnSpc>
                <a:spcPct val="90000"/>
              </a:lnSpc>
              <a:spcBef>
                <a:spcPts val="600"/>
              </a:spcBef>
              <a:spcAft>
                <a:spcPts val="0"/>
              </a:spcAft>
              <a:buSzPts val="1400"/>
              <a:buNone/>
            </a:pPr>
            <a:endParaRPr sz="1840"/>
          </a:p>
        </p:txBody>
      </p:sp>
      <p:sp>
        <p:nvSpPr>
          <p:cNvPr id="602" name="Google Shape;602;p25"/>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28</a:t>
            </a:fld>
            <a:endParaRPr/>
          </a:p>
        </p:txBody>
      </p:sp>
      <p:sp>
        <p:nvSpPr>
          <p:cNvPr id="603" name="Google Shape;603;p25"/>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604" name="Google Shape;604;p25"/>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605" name="Google Shape;605;p25"/>
          <p:cNvSpPr txBox="1"/>
          <p:nvPr/>
        </p:nvSpPr>
        <p:spPr>
          <a:xfrm>
            <a:off x="914400" y="4391026"/>
            <a:ext cx="6172200" cy="1659000"/>
          </a:xfrm>
          <a:prstGeom prst="rect">
            <a:avLst/>
          </a:prstGeom>
          <a:noFill/>
          <a:ln>
            <a:noFill/>
          </a:ln>
        </p:spPr>
        <p:txBody>
          <a:bodyPr spcFirstLastPara="1" wrap="square" lIns="91425" tIns="45700" rIns="91425" bIns="45700" anchor="t" anchorCtr="0">
            <a:spAutoFit/>
          </a:bodyPr>
          <a:lstStyle/>
          <a:p>
            <a:pPr marL="431999" marR="0" lvl="0" indent="-367179" algn="l" rtl="0">
              <a:lnSpc>
                <a:spcPct val="100000"/>
              </a:lnSpc>
              <a:spcBef>
                <a:spcPts val="0"/>
              </a:spcBef>
              <a:spcAft>
                <a:spcPts val="0"/>
              </a:spcAft>
              <a:buClr>
                <a:srgbClr val="000000"/>
              </a:buClr>
              <a:buSzPts val="1400"/>
              <a:buFont typeface="Noto Sans"/>
              <a:buChar char="●"/>
            </a:pPr>
            <a:r>
              <a:rPr lang="en-US" sz="1800" b="1" i="0" u="none" strike="noStrike" cap="none">
                <a:solidFill>
                  <a:schemeClr val="dk1"/>
                </a:solidFill>
                <a:latin typeface="Times New Roman"/>
                <a:ea typeface="Times New Roman"/>
                <a:cs typeface="Times New Roman"/>
                <a:sym typeface="Times New Roman"/>
              </a:rPr>
              <a:t>802.11 example</a:t>
            </a:r>
            <a:endParaRPr sz="1200" b="0" i="0" u="none" strike="noStrike" cap="none">
              <a:solidFill>
                <a:srgbClr val="000000"/>
              </a:solidFill>
              <a:latin typeface="Arial"/>
              <a:ea typeface="Arial"/>
              <a:cs typeface="Arial"/>
              <a:sym typeface="Arial"/>
            </a:endParaRPr>
          </a:p>
          <a:p>
            <a:pPr marL="832049" marR="0" lvl="1" indent="-367179" algn="l" rtl="0">
              <a:lnSpc>
                <a:spcPct val="100000"/>
              </a:lnSpc>
              <a:spcBef>
                <a:spcPts val="1414"/>
              </a:spcBef>
              <a:spcAft>
                <a:spcPts val="0"/>
              </a:spcAft>
              <a:buClr>
                <a:srgbClr val="000000"/>
              </a:buClr>
              <a:buSzPts val="1400"/>
              <a:buFont typeface="Noto Sans"/>
              <a:buChar char="●"/>
            </a:pPr>
            <a:r>
              <a:rPr lang="en-US" sz="1800" b="0" i="0" u="none" strike="noStrike" cap="none">
                <a:solidFill>
                  <a:schemeClr val="dk1"/>
                </a:solidFill>
                <a:latin typeface="Times New Roman"/>
                <a:ea typeface="Times New Roman"/>
                <a:cs typeface="Times New Roman"/>
                <a:sym typeface="Times New Roman"/>
              </a:rPr>
              <a:t>AP selection from a dataset that contains only the features. Then, identifying which APs are similar may reduce the ‘testing’ phase by only requesting association to an AP of each representative ‘cluster’.</a:t>
            </a:r>
            <a:endParaRPr sz="1200" b="0" i="0" u="none" strike="noStrike" cap="none">
              <a:solidFill>
                <a:srgbClr val="000000"/>
              </a:solidFill>
              <a:latin typeface="Arial"/>
              <a:ea typeface="Arial"/>
              <a:cs typeface="Arial"/>
              <a:sym typeface="Arial"/>
            </a:endParaRPr>
          </a:p>
        </p:txBody>
      </p:sp>
      <p:pic>
        <p:nvPicPr>
          <p:cNvPr id="606" name="Google Shape;606;p25"/>
          <p:cNvPicPr preferRelativeResize="0"/>
          <p:nvPr/>
        </p:nvPicPr>
        <p:blipFill rotWithShape="1">
          <a:blip r:embed="rId3">
            <a:alphaModFix/>
          </a:blip>
          <a:srcRect/>
          <a:stretch/>
        </p:blipFill>
        <p:spPr>
          <a:xfrm>
            <a:off x="7143757" y="3581400"/>
            <a:ext cx="3324050" cy="26697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26"/>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Reinforcement Learning</a:t>
            </a:r>
            <a:endParaRPr/>
          </a:p>
        </p:txBody>
      </p:sp>
      <p:sp>
        <p:nvSpPr>
          <p:cNvPr id="616" name="Google Shape;616;p26"/>
          <p:cNvSpPr txBox="1">
            <a:spLocks noGrp="1"/>
          </p:cNvSpPr>
          <p:nvPr>
            <p:ph type="body" idx="1"/>
          </p:nvPr>
        </p:nvSpPr>
        <p:spPr>
          <a:xfrm>
            <a:off x="914400" y="1981200"/>
            <a:ext cx="10558800" cy="4113300"/>
          </a:xfrm>
          <a:prstGeom prst="rect">
            <a:avLst/>
          </a:prstGeom>
          <a:noFill/>
          <a:ln>
            <a:noFill/>
          </a:ln>
        </p:spPr>
        <p:txBody>
          <a:bodyPr spcFirstLastPara="1" wrap="square" lIns="92150" tIns="46075" rIns="92150" bIns="46075" anchor="t" anchorCtr="0">
            <a:noAutofit/>
          </a:bodyPr>
          <a:lstStyle/>
          <a:p>
            <a:pPr marL="432000" marR="0" lvl="0" indent="-386230" algn="l" rtl="0">
              <a:lnSpc>
                <a:spcPct val="100000"/>
              </a:lnSpc>
              <a:spcBef>
                <a:spcPts val="0"/>
              </a:spcBef>
              <a:spcAft>
                <a:spcPts val="0"/>
              </a:spcAft>
              <a:buClr>
                <a:srgbClr val="000000"/>
              </a:buClr>
              <a:buSzPts val="1700"/>
              <a:buFont typeface="Noto Sans"/>
              <a:buChar char="●"/>
            </a:pPr>
            <a:r>
              <a:rPr lang="en-US" sz="1700" b="1" strike="noStrike">
                <a:latin typeface="Times New Roman"/>
                <a:ea typeface="Times New Roman"/>
                <a:cs typeface="Times New Roman"/>
                <a:sym typeface="Times New Roman"/>
              </a:rPr>
              <a:t>Goal</a:t>
            </a:r>
            <a:r>
              <a:rPr lang="en-US" sz="1700" b="0" strike="noStrike">
                <a:latin typeface="Times New Roman"/>
                <a:ea typeface="Times New Roman"/>
                <a:cs typeface="Times New Roman"/>
                <a:sym typeface="Times New Roman"/>
              </a:rPr>
              <a:t>: Learn from experience (relationship between actions and rewards)</a:t>
            </a:r>
            <a:endParaRPr/>
          </a:p>
          <a:p>
            <a:pPr marL="432000" marR="0" lvl="0" indent="-386230" algn="l" rtl="0">
              <a:lnSpc>
                <a:spcPct val="100000"/>
              </a:lnSpc>
              <a:spcBef>
                <a:spcPts val="1414"/>
              </a:spcBef>
              <a:spcAft>
                <a:spcPts val="0"/>
              </a:spcAft>
              <a:buClr>
                <a:srgbClr val="000000"/>
              </a:buClr>
              <a:buSzPts val="1700"/>
              <a:buFont typeface="Noto Sans"/>
              <a:buChar char="●"/>
            </a:pPr>
            <a:r>
              <a:rPr lang="en-US" sz="1700" b="1" strike="noStrike">
                <a:latin typeface="Times New Roman"/>
                <a:ea typeface="Times New Roman"/>
                <a:cs typeface="Times New Roman"/>
                <a:sym typeface="Times New Roman"/>
              </a:rPr>
              <a:t>Dataset</a:t>
            </a:r>
            <a:r>
              <a:rPr lang="en-US" sz="1700" b="0" strike="noStrike">
                <a:latin typeface="Times New Roman"/>
                <a:ea typeface="Times New Roman"/>
                <a:cs typeface="Times New Roman"/>
                <a:sym typeface="Times New Roman"/>
              </a:rPr>
              <a:t>: sequence of actions and rewards obtained</a:t>
            </a:r>
            <a:endParaRPr/>
          </a:p>
          <a:p>
            <a:pPr marL="432000" marR="0" lvl="0" indent="-386230" algn="l" rtl="0">
              <a:lnSpc>
                <a:spcPct val="100000"/>
              </a:lnSpc>
              <a:spcBef>
                <a:spcPts val="1414"/>
              </a:spcBef>
              <a:spcAft>
                <a:spcPts val="0"/>
              </a:spcAft>
              <a:buClr>
                <a:srgbClr val="000000"/>
              </a:buClr>
              <a:buSzPts val="1700"/>
              <a:buFont typeface="Noto Sans"/>
              <a:buChar char="●"/>
            </a:pPr>
            <a:r>
              <a:rPr lang="en-US" sz="1700" b="1" strike="noStrike">
                <a:latin typeface="Times New Roman"/>
                <a:ea typeface="Times New Roman"/>
                <a:cs typeface="Times New Roman"/>
                <a:sym typeface="Times New Roman"/>
              </a:rPr>
              <a:t>Techniques</a:t>
            </a:r>
            <a:r>
              <a:rPr lang="en-US" sz="1700" b="0" strike="noStrike">
                <a:latin typeface="Times New Roman"/>
                <a:ea typeface="Times New Roman"/>
                <a:cs typeface="Times New Roman"/>
                <a:sym typeface="Times New Roman"/>
              </a:rPr>
              <a:t>: Multi-armed Bandits, Q-learning, DQL</a:t>
            </a:r>
            <a:endParaRPr/>
          </a:p>
          <a:p>
            <a:pPr marL="432000" marR="0" lvl="0" indent="-386230" algn="l" rtl="0">
              <a:lnSpc>
                <a:spcPct val="100000"/>
              </a:lnSpc>
              <a:spcBef>
                <a:spcPts val="1414"/>
              </a:spcBef>
              <a:spcAft>
                <a:spcPts val="0"/>
              </a:spcAft>
              <a:buClr>
                <a:srgbClr val="000000"/>
              </a:buClr>
              <a:buSzPts val="1700"/>
              <a:buFont typeface="Noto Sans"/>
              <a:buChar char="●"/>
            </a:pPr>
            <a:r>
              <a:rPr lang="en-US" sz="1700" b="1" strike="noStrike">
                <a:latin typeface="Times New Roman"/>
                <a:ea typeface="Times New Roman"/>
                <a:cs typeface="Times New Roman"/>
                <a:sym typeface="Times New Roman"/>
              </a:rPr>
              <a:t>Main uses: </a:t>
            </a:r>
            <a:r>
              <a:rPr lang="en-US" sz="1700" b="0" strike="noStrike">
                <a:latin typeface="Times New Roman"/>
                <a:ea typeface="Times New Roman"/>
                <a:cs typeface="Times New Roman"/>
                <a:sym typeface="Times New Roman"/>
              </a:rPr>
              <a:t>Adaptive systems in dynamic environments</a:t>
            </a:r>
            <a:endParaRPr/>
          </a:p>
          <a:p>
            <a:pPr marL="432000" marR="0" lvl="0" indent="-386230" algn="l" rtl="0">
              <a:lnSpc>
                <a:spcPct val="100000"/>
              </a:lnSpc>
              <a:spcBef>
                <a:spcPts val="1414"/>
              </a:spcBef>
              <a:spcAft>
                <a:spcPts val="0"/>
              </a:spcAft>
              <a:buClr>
                <a:srgbClr val="000000"/>
              </a:buClr>
              <a:buSzPts val="1700"/>
              <a:buFont typeface="Noto Sans"/>
              <a:buChar char="●"/>
            </a:pPr>
            <a:r>
              <a:rPr lang="en-US" sz="1700" b="1" strike="noStrike">
                <a:latin typeface="Times New Roman"/>
                <a:ea typeface="Times New Roman"/>
                <a:cs typeface="Times New Roman"/>
                <a:sym typeface="Times New Roman"/>
              </a:rPr>
              <a:t>802.11 examples: exploration – exploitation tradeoff</a:t>
            </a:r>
            <a:endParaRPr sz="1700" b="0" strike="noStrike">
              <a:latin typeface="Times New Roman"/>
              <a:ea typeface="Times New Roman"/>
              <a:cs typeface="Times New Roman"/>
              <a:sym typeface="Times New Roman"/>
            </a:endParaRPr>
          </a:p>
          <a:p>
            <a:pPr marL="864000" marR="0" lvl="1" indent="-360511" algn="l" rtl="0">
              <a:lnSpc>
                <a:spcPct val="100000"/>
              </a:lnSpc>
              <a:spcBef>
                <a:spcPts val="1131"/>
              </a:spcBef>
              <a:spcAft>
                <a:spcPts val="0"/>
              </a:spcAft>
              <a:buClr>
                <a:srgbClr val="000000"/>
              </a:buClr>
              <a:buSzPts val="1700"/>
              <a:buFont typeface="Noto Sans"/>
              <a:buChar char="−"/>
            </a:pPr>
            <a:r>
              <a:rPr lang="en-US" sz="1700" b="0" i="0" u="none" strike="noStrike" cap="none">
                <a:latin typeface="Times New Roman"/>
                <a:ea typeface="Times New Roman"/>
                <a:cs typeface="Times New Roman"/>
                <a:sym typeface="Times New Roman"/>
              </a:rPr>
              <a:t>AP selection by </a:t>
            </a:r>
            <a:r>
              <a:rPr lang="en-US" sz="1700">
                <a:latin typeface="Times New Roman"/>
                <a:ea typeface="Times New Roman"/>
                <a:cs typeface="Times New Roman"/>
                <a:sym typeface="Times New Roman"/>
              </a:rPr>
              <a:t>trying </a:t>
            </a:r>
            <a:r>
              <a:rPr lang="en-US" sz="1700" b="0" i="0" u="none" strike="noStrike" cap="none">
                <a:latin typeface="Times New Roman"/>
                <a:ea typeface="Times New Roman"/>
                <a:cs typeface="Times New Roman"/>
                <a:sym typeface="Times New Roman"/>
              </a:rPr>
              <a:t>and rating different APs</a:t>
            </a:r>
            <a:endParaRPr/>
          </a:p>
          <a:p>
            <a:pPr marL="864000" marR="0" lvl="1" indent="-360511" algn="l" rtl="0">
              <a:lnSpc>
                <a:spcPct val="100000"/>
              </a:lnSpc>
              <a:spcBef>
                <a:spcPts val="1131"/>
              </a:spcBef>
              <a:spcAft>
                <a:spcPts val="0"/>
              </a:spcAft>
              <a:buClr>
                <a:srgbClr val="000000"/>
              </a:buClr>
              <a:buSzPts val="1700"/>
              <a:buFont typeface="Noto Sans"/>
              <a:buChar char="−"/>
            </a:pPr>
            <a:r>
              <a:rPr lang="en-US" sz="1700" b="0" i="0" u="none" strike="noStrike" cap="none">
                <a:latin typeface="Times New Roman"/>
                <a:ea typeface="Times New Roman"/>
                <a:cs typeface="Times New Roman"/>
                <a:sym typeface="Times New Roman"/>
              </a:rPr>
              <a:t>Dynamic channel selection: given a set of unknown channels, we need to find the best one (the empt</a:t>
            </a:r>
            <a:r>
              <a:rPr lang="en-US" sz="1700"/>
              <a:t>iest</a:t>
            </a:r>
            <a:r>
              <a:rPr lang="en-US" sz="1700" b="0" i="0" u="none" strike="noStrike" cap="none">
                <a:latin typeface="Times New Roman"/>
                <a:ea typeface="Times New Roman"/>
                <a:cs typeface="Times New Roman"/>
                <a:sym typeface="Times New Roman"/>
              </a:rPr>
              <a:t> one)</a:t>
            </a:r>
            <a:endParaRPr/>
          </a:p>
          <a:p>
            <a:pPr marL="864000" marR="0" lvl="1" indent="-360511" algn="l" rtl="0">
              <a:lnSpc>
                <a:spcPct val="100000"/>
              </a:lnSpc>
              <a:spcBef>
                <a:spcPts val="1131"/>
              </a:spcBef>
              <a:spcAft>
                <a:spcPts val="0"/>
              </a:spcAft>
              <a:buClr>
                <a:srgbClr val="000000"/>
              </a:buClr>
              <a:buSzPts val="1700"/>
              <a:buFont typeface="Noto Sans"/>
              <a:buChar char="−"/>
            </a:pPr>
            <a:r>
              <a:rPr lang="en-US" sz="1700" b="0" i="0" u="none" strike="noStrike" cap="none">
                <a:latin typeface="Times New Roman"/>
                <a:ea typeface="Times New Roman"/>
                <a:cs typeface="Times New Roman"/>
                <a:sym typeface="Times New Roman"/>
              </a:rPr>
              <a:t>Dynamic configuration of Tx Power and CCA to support Spatial Reuse</a:t>
            </a:r>
            <a:endParaRPr/>
          </a:p>
          <a:p>
            <a:pPr marL="864000" marR="0" lvl="1" indent="-360511" algn="l" rtl="0">
              <a:lnSpc>
                <a:spcPct val="100000"/>
              </a:lnSpc>
              <a:spcBef>
                <a:spcPts val="1131"/>
              </a:spcBef>
              <a:spcAft>
                <a:spcPts val="0"/>
              </a:spcAft>
              <a:buClr>
                <a:srgbClr val="000000"/>
              </a:buClr>
              <a:buSzPts val="1700"/>
              <a:buFont typeface="Noto Sans"/>
              <a:buChar char="−"/>
            </a:pPr>
            <a:r>
              <a:rPr lang="en-US" sz="1700">
                <a:latin typeface="Times New Roman"/>
                <a:ea typeface="Times New Roman"/>
                <a:cs typeface="Times New Roman"/>
                <a:sym typeface="Times New Roman"/>
              </a:rPr>
              <a:t>e</a:t>
            </a:r>
            <a:r>
              <a:rPr lang="en-US" sz="1700" b="0" i="0" u="none" strike="noStrike" cap="none">
                <a:latin typeface="Times New Roman"/>
                <a:ea typeface="Times New Roman"/>
                <a:cs typeface="Times New Roman"/>
                <a:sym typeface="Times New Roman"/>
              </a:rPr>
              <a:t>tc.</a:t>
            </a:r>
            <a:endParaRPr/>
          </a:p>
          <a:p>
            <a:pPr marL="342900" lvl="0" indent="-342900" algn="l" rtl="0">
              <a:lnSpc>
                <a:spcPct val="100000"/>
              </a:lnSpc>
              <a:spcBef>
                <a:spcPts val="600"/>
              </a:spcBef>
              <a:spcAft>
                <a:spcPts val="0"/>
              </a:spcAft>
              <a:buSzPts val="1400"/>
              <a:buNone/>
            </a:pPr>
            <a:endParaRPr/>
          </a:p>
        </p:txBody>
      </p:sp>
      <p:sp>
        <p:nvSpPr>
          <p:cNvPr id="617" name="Google Shape;617;p26"/>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29</a:t>
            </a:fld>
            <a:endParaRPr/>
          </a:p>
        </p:txBody>
      </p:sp>
      <p:sp>
        <p:nvSpPr>
          <p:cNvPr id="618" name="Google Shape;618;p26"/>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619" name="Google Shape;619;p26"/>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620" name="Google Shape;620;p26"/>
          <p:cNvPicPr preferRelativeResize="0"/>
          <p:nvPr/>
        </p:nvPicPr>
        <p:blipFill rotWithShape="1">
          <a:blip r:embed="rId3">
            <a:alphaModFix/>
          </a:blip>
          <a:srcRect/>
          <a:stretch/>
        </p:blipFill>
        <p:spPr>
          <a:xfrm>
            <a:off x="8001000" y="2743200"/>
            <a:ext cx="2089440" cy="124307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3"/>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Boris Bellalta</a:t>
            </a:r>
            <a:endParaRPr/>
          </a:p>
        </p:txBody>
      </p:sp>
      <p:sp>
        <p:nvSpPr>
          <p:cNvPr id="117" name="Google Shape;117;p3"/>
          <p:cNvSpPr txBox="1">
            <a:spLocks noGrp="1"/>
          </p:cNvSpPr>
          <p:nvPr>
            <p:ph type="body" idx="1"/>
          </p:nvPr>
        </p:nvSpPr>
        <p:spPr>
          <a:xfrm>
            <a:off x="914401" y="1981201"/>
            <a:ext cx="5714999" cy="4113213"/>
          </a:xfrm>
          <a:prstGeom prst="rect">
            <a:avLst/>
          </a:prstGeom>
          <a:noFill/>
          <a:ln>
            <a:noFill/>
          </a:ln>
        </p:spPr>
        <p:txBody>
          <a:bodyPr spcFirstLastPara="1" wrap="square" lIns="92150" tIns="46075" rIns="92150" bIns="46075" anchor="t" anchorCtr="0">
            <a:noAutofit/>
          </a:bodyPr>
          <a:lstStyle/>
          <a:p>
            <a:pPr marL="457200" marR="0" lvl="0" indent="-355600" algn="l" rtl="0">
              <a:lnSpc>
                <a:spcPct val="100000"/>
              </a:lnSpc>
              <a:spcBef>
                <a:spcPts val="0"/>
              </a:spcBef>
              <a:spcAft>
                <a:spcPts val="0"/>
              </a:spcAft>
              <a:buSzPts val="2000"/>
              <a:buFont typeface="Times New Roman"/>
              <a:buChar char="●"/>
            </a:pPr>
            <a:r>
              <a:rPr lang="en-US" sz="2000" b="0"/>
              <a:t>Full P</a:t>
            </a:r>
            <a:r>
              <a:rPr lang="en-US" sz="2000" b="0" strike="noStrike">
                <a:latin typeface="Times New Roman"/>
                <a:ea typeface="Times New Roman"/>
                <a:cs typeface="Times New Roman"/>
                <a:sym typeface="Times New Roman"/>
              </a:rPr>
              <a:t>rofessor at UPF</a:t>
            </a:r>
            <a:endParaRPr/>
          </a:p>
          <a:p>
            <a:pPr marL="457200" marR="0" lvl="0" indent="-355600" algn="l" rtl="0">
              <a:lnSpc>
                <a:spcPct val="100000"/>
              </a:lnSpc>
              <a:spcBef>
                <a:spcPts val="1000"/>
              </a:spcBef>
              <a:spcAft>
                <a:spcPts val="0"/>
              </a:spcAft>
              <a:buSzPts val="2000"/>
              <a:buFont typeface="Times New Roman"/>
              <a:buChar char="●"/>
            </a:pPr>
            <a:r>
              <a:rPr lang="en-US" sz="2000" b="0" strike="noStrike">
                <a:latin typeface="Times New Roman"/>
                <a:ea typeface="Times New Roman"/>
                <a:cs typeface="Times New Roman"/>
                <a:sym typeface="Times New Roman"/>
              </a:rPr>
              <a:t>Head of the </a:t>
            </a:r>
            <a:r>
              <a:rPr lang="en-US" sz="2000" b="0" u="sng" strike="noStrike">
                <a:solidFill>
                  <a:schemeClr val="hlink"/>
                </a:solidFill>
                <a:latin typeface="Times New Roman"/>
                <a:ea typeface="Times New Roman"/>
                <a:cs typeface="Times New Roman"/>
                <a:sym typeface="Times New Roman"/>
                <a:hlinkClick r:id="rId3"/>
              </a:rPr>
              <a:t>Wireless Networking group</a:t>
            </a:r>
            <a:endParaRPr sz="2000">
              <a:latin typeface="Times New Roman"/>
              <a:ea typeface="Times New Roman"/>
              <a:cs typeface="Times New Roman"/>
              <a:sym typeface="Times New Roman"/>
            </a:endParaRPr>
          </a:p>
          <a:p>
            <a:pPr marL="914400" marR="0" lvl="1" indent="-349250" algn="l" rtl="0">
              <a:lnSpc>
                <a:spcPct val="100000"/>
              </a:lnSpc>
              <a:spcBef>
                <a:spcPts val="1000"/>
              </a:spcBef>
              <a:spcAft>
                <a:spcPts val="0"/>
              </a:spcAft>
              <a:buSzPts val="1900"/>
              <a:buFont typeface="Times New Roman"/>
              <a:buChar char="○"/>
            </a:pPr>
            <a:r>
              <a:rPr lang="en-US" sz="1900" b="0" i="0" u="none" strike="noStrike" cap="none">
                <a:latin typeface="Times New Roman"/>
                <a:ea typeface="Times New Roman"/>
                <a:cs typeface="Times New Roman"/>
                <a:sym typeface="Times New Roman"/>
              </a:rPr>
              <a:t>Unlicensed bands, 802.11</a:t>
            </a:r>
            <a:endParaRPr/>
          </a:p>
          <a:p>
            <a:pPr marL="914400" marR="0" lvl="1" indent="-349250" algn="l" rtl="0">
              <a:lnSpc>
                <a:spcPct val="100000"/>
              </a:lnSpc>
              <a:spcBef>
                <a:spcPts val="1000"/>
              </a:spcBef>
              <a:spcAft>
                <a:spcPts val="0"/>
              </a:spcAft>
              <a:buSzPts val="1900"/>
              <a:buFont typeface="Times New Roman"/>
              <a:buChar char="○"/>
            </a:pPr>
            <a:r>
              <a:rPr lang="en-US" sz="1900" b="0" i="0" u="none" strike="noStrike" cap="none">
                <a:latin typeface="Times New Roman"/>
                <a:ea typeface="Times New Roman"/>
                <a:cs typeface="Times New Roman"/>
                <a:sym typeface="Times New Roman"/>
              </a:rPr>
              <a:t>XR Immersive Communications (over 802.11)</a:t>
            </a:r>
            <a:endParaRPr sz="2000" b="0" i="0" u="none" strike="noStrike" cap="none">
              <a:latin typeface="Times New Roman"/>
              <a:ea typeface="Times New Roman"/>
              <a:cs typeface="Times New Roman"/>
              <a:sym typeface="Times New Roman"/>
            </a:endParaRPr>
          </a:p>
          <a:p>
            <a:pPr marL="457200" marR="0" lvl="0" indent="-355600" algn="l" rtl="0">
              <a:lnSpc>
                <a:spcPct val="100000"/>
              </a:lnSpc>
              <a:spcBef>
                <a:spcPts val="1414"/>
              </a:spcBef>
              <a:spcAft>
                <a:spcPts val="0"/>
              </a:spcAft>
              <a:buSzPts val="2000"/>
              <a:buFont typeface="Times New Roman"/>
              <a:buChar char="●"/>
            </a:pPr>
            <a:r>
              <a:rPr lang="en-US" sz="2000" b="1" strike="noStrike">
                <a:latin typeface="Times New Roman"/>
                <a:ea typeface="Times New Roman"/>
                <a:cs typeface="Times New Roman"/>
                <a:sym typeface="Times New Roman"/>
              </a:rPr>
              <a:t>ML interest</a:t>
            </a:r>
            <a:r>
              <a:rPr lang="en-US" sz="2000" b="0" strike="noStrike">
                <a:latin typeface="Times New Roman"/>
                <a:ea typeface="Times New Roman"/>
                <a:cs typeface="Times New Roman"/>
                <a:sym typeface="Times New Roman"/>
              </a:rPr>
              <a:t>: ‘intelligent’ adaptive systems; low-complexity RL agents; inter</a:t>
            </a:r>
            <a:r>
              <a:rPr lang="en-US" sz="2000" b="0">
                <a:latin typeface="Times New Roman"/>
                <a:ea typeface="Times New Roman"/>
                <a:cs typeface="Times New Roman"/>
                <a:sym typeface="Times New Roman"/>
              </a:rPr>
              <a:t>play</a:t>
            </a:r>
            <a:r>
              <a:rPr lang="en-US" sz="2000" b="0" strike="noStrike">
                <a:latin typeface="Times New Roman"/>
                <a:ea typeface="Times New Roman"/>
                <a:cs typeface="Times New Roman"/>
                <a:sym typeface="Times New Roman"/>
              </a:rPr>
              <a:t> between ML agents;</a:t>
            </a:r>
            <a:endParaRPr/>
          </a:p>
          <a:p>
            <a:pPr marL="457200" marR="0" lvl="0" indent="-330200" algn="l" rtl="0">
              <a:lnSpc>
                <a:spcPct val="100000"/>
              </a:lnSpc>
              <a:spcBef>
                <a:spcPts val="1414"/>
              </a:spcBef>
              <a:spcAft>
                <a:spcPts val="0"/>
              </a:spcAft>
              <a:buSzPts val="1600"/>
              <a:buFont typeface="Times New Roman"/>
              <a:buChar char="●"/>
            </a:pPr>
            <a:r>
              <a:rPr lang="en-US" sz="2000" u="sng">
                <a:latin typeface="Times New Roman"/>
                <a:ea typeface="Times New Roman"/>
                <a:cs typeface="Times New Roman"/>
                <a:sym typeface="Times New Roman"/>
              </a:rPr>
              <a:t>Contact</a:t>
            </a:r>
            <a:r>
              <a:rPr lang="en-US" sz="2000">
                <a:latin typeface="Times New Roman"/>
                <a:ea typeface="Times New Roman"/>
                <a:cs typeface="Times New Roman"/>
                <a:sym typeface="Times New Roman"/>
              </a:rPr>
              <a:t>: </a:t>
            </a:r>
            <a:r>
              <a:rPr lang="en-US" sz="1900" u="sng">
                <a:solidFill>
                  <a:schemeClr val="hlink"/>
                </a:solidFill>
                <a:latin typeface="Times New Roman"/>
                <a:ea typeface="Times New Roman"/>
                <a:cs typeface="Times New Roman"/>
                <a:sym typeface="Times New Roman"/>
                <a:hlinkClick r:id="rId4"/>
              </a:rPr>
              <a:t>boris.bellalta@upf.edu</a:t>
            </a:r>
            <a:endParaRPr sz="2000">
              <a:solidFill>
                <a:schemeClr val="dk1"/>
              </a:solidFill>
              <a:latin typeface="Times New Roman"/>
              <a:ea typeface="Times New Roman"/>
              <a:cs typeface="Times New Roman"/>
              <a:sym typeface="Times New Roman"/>
            </a:endParaRPr>
          </a:p>
        </p:txBody>
      </p:sp>
      <p:sp>
        <p:nvSpPr>
          <p:cNvPr id="118" name="Google Shape;118;p3"/>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3</a:t>
            </a:fld>
            <a:endParaRPr/>
          </a:p>
        </p:txBody>
      </p:sp>
      <p:sp>
        <p:nvSpPr>
          <p:cNvPr id="119" name="Google Shape;119;p3"/>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20" name="Google Shape;120;p3"/>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121" name="Google Shape;121;p3"/>
          <p:cNvPicPr preferRelativeResize="0"/>
          <p:nvPr/>
        </p:nvPicPr>
        <p:blipFill rotWithShape="1">
          <a:blip r:embed="rId5">
            <a:alphaModFix/>
          </a:blip>
          <a:srcRect/>
          <a:stretch/>
        </p:blipFill>
        <p:spPr>
          <a:xfrm>
            <a:off x="8077200" y="1830390"/>
            <a:ext cx="2048975" cy="2572749"/>
          </a:xfrm>
          <a:prstGeom prst="rect">
            <a:avLst/>
          </a:prstGeom>
          <a:noFill/>
          <a:ln>
            <a:noFill/>
          </a:ln>
        </p:spPr>
      </p:pic>
      <p:pic>
        <p:nvPicPr>
          <p:cNvPr id="122" name="Google Shape;122;p3"/>
          <p:cNvPicPr preferRelativeResize="0"/>
          <p:nvPr/>
        </p:nvPicPr>
        <p:blipFill rotWithShape="1">
          <a:blip r:embed="rId6">
            <a:alphaModFix/>
          </a:blip>
          <a:srcRect/>
          <a:stretch/>
        </p:blipFill>
        <p:spPr>
          <a:xfrm>
            <a:off x="8404177" y="4724210"/>
            <a:ext cx="1395000" cy="127332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27"/>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Reinforcement Learning</a:t>
            </a:r>
            <a:endParaRPr/>
          </a:p>
        </p:txBody>
      </p:sp>
      <p:sp>
        <p:nvSpPr>
          <p:cNvPr id="630" name="Google Shape;630;p27"/>
          <p:cNvSpPr txBox="1">
            <a:spLocks noGrp="1"/>
          </p:cNvSpPr>
          <p:nvPr>
            <p:ph type="body" idx="1"/>
          </p:nvPr>
        </p:nvSpPr>
        <p:spPr>
          <a:xfrm>
            <a:off x="914401" y="1981201"/>
            <a:ext cx="6572370" cy="4113213"/>
          </a:xfrm>
          <a:prstGeom prst="rect">
            <a:avLst/>
          </a:prstGeom>
          <a:noFill/>
          <a:ln>
            <a:noFill/>
          </a:ln>
        </p:spPr>
        <p:txBody>
          <a:bodyPr spcFirstLastPara="1" wrap="square" lIns="92150" tIns="46075" rIns="92150" bIns="46075" anchor="t" anchorCtr="0">
            <a:noAutofit/>
          </a:bodyPr>
          <a:lstStyle/>
          <a:p>
            <a:pPr marL="432000" marR="0" lvl="0" indent="-324000" algn="l" rtl="0">
              <a:lnSpc>
                <a:spcPct val="100000"/>
              </a:lnSpc>
              <a:spcBef>
                <a:spcPts val="0"/>
              </a:spcBef>
              <a:spcAft>
                <a:spcPts val="0"/>
              </a:spcAft>
              <a:buClr>
                <a:srgbClr val="000000"/>
              </a:buClr>
              <a:buSzPts val="720"/>
              <a:buFont typeface="Noto Sans"/>
              <a:buChar char="●"/>
            </a:pPr>
            <a:r>
              <a:rPr lang="en-US" sz="1600" b="0" strike="noStrike">
                <a:latin typeface="Times New Roman"/>
                <a:ea typeface="Times New Roman"/>
                <a:cs typeface="Times New Roman"/>
                <a:sym typeface="Times New Roman"/>
              </a:rPr>
              <a:t>An ‘</a:t>
            </a:r>
            <a:r>
              <a:rPr lang="en-US" sz="1600" b="1" strike="noStrike">
                <a:latin typeface="Times New Roman"/>
                <a:ea typeface="Times New Roman"/>
                <a:cs typeface="Times New Roman"/>
                <a:sym typeface="Times New Roman"/>
              </a:rPr>
              <a:t>agent</a:t>
            </a:r>
            <a:r>
              <a:rPr lang="en-US" sz="1600" b="0" strike="noStrike">
                <a:latin typeface="Times New Roman"/>
                <a:ea typeface="Times New Roman"/>
                <a:cs typeface="Times New Roman"/>
                <a:sym typeface="Times New Roman"/>
              </a:rPr>
              <a:t>’ learns by interacting with the ‘environment’</a:t>
            </a:r>
            <a:endParaRPr/>
          </a:p>
          <a:p>
            <a:pPr marL="864000" marR="0" lvl="1" indent="-324000" algn="l" rtl="0">
              <a:lnSpc>
                <a:spcPct val="100000"/>
              </a:lnSpc>
              <a:spcBef>
                <a:spcPts val="1414"/>
              </a:spcBef>
              <a:spcAft>
                <a:spcPts val="0"/>
              </a:spcAft>
              <a:buClr>
                <a:srgbClr val="000000"/>
              </a:buClr>
              <a:buSzPts val="1200"/>
              <a:buFont typeface="Noto Sans"/>
              <a:buChar char="−"/>
            </a:pPr>
            <a:r>
              <a:rPr lang="en-US" sz="1600" b="0" i="0" u="none" strike="noStrike" cap="none">
                <a:latin typeface="Times New Roman"/>
                <a:ea typeface="Times New Roman"/>
                <a:cs typeface="Times New Roman"/>
                <a:sym typeface="Times New Roman"/>
              </a:rPr>
              <a:t>The agent can play different ‘actions’</a:t>
            </a:r>
            <a:endParaRPr/>
          </a:p>
          <a:p>
            <a:pPr marL="864000" marR="0" lvl="1" indent="-324000" algn="l" rtl="0">
              <a:lnSpc>
                <a:spcPct val="100000"/>
              </a:lnSpc>
              <a:spcBef>
                <a:spcPts val="1414"/>
              </a:spcBef>
              <a:spcAft>
                <a:spcPts val="0"/>
              </a:spcAft>
              <a:buClr>
                <a:srgbClr val="000000"/>
              </a:buClr>
              <a:buSzPts val="1200"/>
              <a:buFont typeface="Noto Sans"/>
              <a:buChar char="−"/>
            </a:pPr>
            <a:r>
              <a:rPr lang="en-US" sz="1600" b="0" i="0" u="none" strike="noStrike" cap="none">
                <a:latin typeface="Times New Roman"/>
                <a:ea typeface="Times New Roman"/>
                <a:cs typeface="Times New Roman"/>
                <a:sym typeface="Times New Roman"/>
              </a:rPr>
              <a:t>For each action, the agent receives a ‘reward’</a:t>
            </a:r>
            <a:endParaRPr/>
          </a:p>
          <a:p>
            <a:pPr marL="864000" marR="0" lvl="1" indent="-324000" algn="l" rtl="0">
              <a:lnSpc>
                <a:spcPct val="100000"/>
              </a:lnSpc>
              <a:spcBef>
                <a:spcPts val="1414"/>
              </a:spcBef>
              <a:spcAft>
                <a:spcPts val="0"/>
              </a:spcAft>
              <a:buClr>
                <a:srgbClr val="000000"/>
              </a:buClr>
              <a:buSzPts val="1200"/>
              <a:buFont typeface="Noto Sans"/>
              <a:buChar char="−"/>
            </a:pPr>
            <a:r>
              <a:rPr lang="en-US" sz="1600" b="0" i="0" u="none" strike="noStrike" cap="none">
                <a:latin typeface="Times New Roman"/>
                <a:ea typeface="Times New Roman"/>
                <a:cs typeface="Times New Roman"/>
                <a:sym typeface="Times New Roman"/>
              </a:rPr>
              <a:t>If possible, the agent may characterize the environment through a set of ‘states’</a:t>
            </a:r>
            <a:endParaRPr/>
          </a:p>
          <a:p>
            <a:pPr marL="432000" marR="0" lvl="0" indent="-324000" algn="l" rtl="0">
              <a:lnSpc>
                <a:spcPct val="100000"/>
              </a:lnSpc>
              <a:spcBef>
                <a:spcPts val="1414"/>
              </a:spcBef>
              <a:spcAft>
                <a:spcPts val="0"/>
              </a:spcAft>
              <a:buClr>
                <a:srgbClr val="000000"/>
              </a:buClr>
              <a:buSzPts val="720"/>
              <a:buFont typeface="Noto Sans"/>
              <a:buChar char="●"/>
            </a:pPr>
            <a:r>
              <a:rPr lang="en-US" sz="1600" b="0" strike="noStrike">
                <a:latin typeface="Times New Roman"/>
                <a:ea typeface="Times New Roman"/>
                <a:cs typeface="Times New Roman"/>
                <a:sym typeface="Times New Roman"/>
              </a:rPr>
              <a:t>The </a:t>
            </a:r>
            <a:r>
              <a:rPr lang="en-US" sz="1600" b="1" strike="noStrike">
                <a:latin typeface="Times New Roman"/>
                <a:ea typeface="Times New Roman"/>
                <a:cs typeface="Times New Roman"/>
                <a:sym typeface="Times New Roman"/>
              </a:rPr>
              <a:t>ML algorithm</a:t>
            </a:r>
            <a:r>
              <a:rPr lang="en-US" sz="1600" b="0" strike="noStrike">
                <a:latin typeface="Times New Roman"/>
                <a:ea typeface="Times New Roman"/>
                <a:cs typeface="Times New Roman"/>
                <a:sym typeface="Times New Roman"/>
              </a:rPr>
              <a:t> tells the agent how to select the actions to maximize the reward</a:t>
            </a:r>
            <a:endParaRPr/>
          </a:p>
          <a:p>
            <a:pPr marL="342900" lvl="0" indent="-342900" algn="l" rtl="0">
              <a:lnSpc>
                <a:spcPct val="100000"/>
              </a:lnSpc>
              <a:spcBef>
                <a:spcPts val="600"/>
              </a:spcBef>
              <a:spcAft>
                <a:spcPts val="0"/>
              </a:spcAft>
              <a:buSzPts val="1400"/>
              <a:buNone/>
            </a:pPr>
            <a:endParaRPr/>
          </a:p>
        </p:txBody>
      </p:sp>
      <p:sp>
        <p:nvSpPr>
          <p:cNvPr id="631" name="Google Shape;631;p27"/>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30</a:t>
            </a:fld>
            <a:endParaRPr/>
          </a:p>
        </p:txBody>
      </p:sp>
      <p:sp>
        <p:nvSpPr>
          <p:cNvPr id="632" name="Google Shape;632;p27"/>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633" name="Google Shape;633;p27"/>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634" name="Google Shape;634;p27"/>
          <p:cNvPicPr preferRelativeResize="0"/>
          <p:nvPr/>
        </p:nvPicPr>
        <p:blipFill rotWithShape="1">
          <a:blip r:embed="rId3">
            <a:alphaModFix/>
          </a:blip>
          <a:srcRect/>
          <a:stretch/>
        </p:blipFill>
        <p:spPr>
          <a:xfrm>
            <a:off x="2743200" y="4404545"/>
            <a:ext cx="7822440" cy="1852560"/>
          </a:xfrm>
          <a:prstGeom prst="rect">
            <a:avLst/>
          </a:prstGeom>
          <a:noFill/>
          <a:ln>
            <a:noFill/>
          </a:ln>
        </p:spPr>
      </p:pic>
      <p:pic>
        <p:nvPicPr>
          <p:cNvPr id="635" name="Google Shape;635;p27"/>
          <p:cNvPicPr preferRelativeResize="0"/>
          <p:nvPr/>
        </p:nvPicPr>
        <p:blipFill rotWithShape="1">
          <a:blip r:embed="rId4">
            <a:alphaModFix/>
          </a:blip>
          <a:srcRect/>
          <a:stretch/>
        </p:blipFill>
        <p:spPr>
          <a:xfrm>
            <a:off x="7486771" y="2240854"/>
            <a:ext cx="3638550" cy="12477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28"/>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RL vs standard ‘rule-based’ protocols?</a:t>
            </a:r>
            <a:endParaRPr/>
          </a:p>
        </p:txBody>
      </p:sp>
      <p:sp>
        <p:nvSpPr>
          <p:cNvPr id="645" name="Google Shape;645;p28"/>
          <p:cNvSpPr txBox="1">
            <a:spLocks noGrp="1"/>
          </p:cNvSpPr>
          <p:nvPr>
            <p:ph type="body" idx="1"/>
          </p:nvPr>
        </p:nvSpPr>
        <p:spPr>
          <a:xfrm>
            <a:off x="914400" y="1981200"/>
            <a:ext cx="4994700" cy="3125700"/>
          </a:xfrm>
          <a:prstGeom prst="rect">
            <a:avLst/>
          </a:prstGeom>
          <a:noFill/>
          <a:ln>
            <a:noFill/>
          </a:ln>
        </p:spPr>
        <p:txBody>
          <a:bodyPr spcFirstLastPara="1" wrap="square" lIns="92150" tIns="46075" rIns="92150" bIns="46075" anchor="t" anchorCtr="0">
            <a:noAutofit/>
          </a:bodyPr>
          <a:lstStyle/>
          <a:p>
            <a:pPr marL="457200" marR="0" lvl="0" indent="-330200" algn="l" rtl="0">
              <a:lnSpc>
                <a:spcPct val="100000"/>
              </a:lnSpc>
              <a:spcBef>
                <a:spcPts val="0"/>
              </a:spcBef>
              <a:spcAft>
                <a:spcPts val="0"/>
              </a:spcAft>
              <a:buSzPts val="1600"/>
              <a:buFont typeface="Times New Roman"/>
              <a:buChar char="●"/>
            </a:pPr>
            <a:r>
              <a:rPr lang="en-US" sz="1600" b="0" strike="noStrike">
                <a:latin typeface="Times New Roman"/>
                <a:ea typeface="Times New Roman"/>
                <a:cs typeface="Times New Roman"/>
                <a:sym typeface="Times New Roman"/>
              </a:rPr>
              <a:t>RL naturally adapts to different situations.</a:t>
            </a:r>
            <a:endParaRPr/>
          </a:p>
          <a:p>
            <a:pPr marL="457200" marR="0" lvl="0" indent="-330200" algn="l" rtl="0">
              <a:lnSpc>
                <a:spcPct val="100000"/>
              </a:lnSpc>
              <a:spcBef>
                <a:spcPts val="0"/>
              </a:spcBef>
              <a:spcAft>
                <a:spcPts val="0"/>
              </a:spcAft>
              <a:buSzPts val="1600"/>
              <a:buFont typeface="Times New Roman"/>
              <a:buChar char="●"/>
            </a:pPr>
            <a:r>
              <a:rPr lang="en-US" sz="1600">
                <a:latin typeface="Times New Roman"/>
                <a:ea typeface="Times New Roman"/>
                <a:cs typeface="Times New Roman"/>
                <a:sym typeface="Times New Roman"/>
              </a:rPr>
              <a:t>but…</a:t>
            </a:r>
            <a:endParaRPr/>
          </a:p>
          <a:p>
            <a:pPr marL="914400" marR="0" lvl="1" indent="-330200" algn="l" rtl="0">
              <a:lnSpc>
                <a:spcPct val="100000"/>
              </a:lnSpc>
              <a:spcBef>
                <a:spcPts val="0"/>
              </a:spcBef>
              <a:spcAft>
                <a:spcPts val="0"/>
              </a:spcAft>
              <a:buSzPts val="1600"/>
              <a:buFont typeface="Times New Roman"/>
              <a:buChar char="○"/>
            </a:pPr>
            <a:r>
              <a:rPr lang="en-US" sz="1600">
                <a:latin typeface="Times New Roman"/>
                <a:ea typeface="Times New Roman"/>
                <a:cs typeface="Times New Roman"/>
                <a:sym typeface="Times New Roman"/>
              </a:rPr>
              <a:t>… </a:t>
            </a:r>
            <a:r>
              <a:rPr lang="en-US" sz="1600" b="0" strike="noStrike">
                <a:latin typeface="Times New Roman"/>
                <a:ea typeface="Times New Roman"/>
                <a:cs typeface="Times New Roman"/>
                <a:sym typeface="Times New Roman"/>
              </a:rPr>
              <a:t>requires time to learn.</a:t>
            </a:r>
            <a:endParaRPr/>
          </a:p>
          <a:p>
            <a:pPr marL="914400" marR="0" lvl="1" indent="-330200" algn="l" rtl="0">
              <a:lnSpc>
                <a:spcPct val="100000"/>
              </a:lnSpc>
              <a:spcBef>
                <a:spcPts val="0"/>
              </a:spcBef>
              <a:spcAft>
                <a:spcPts val="0"/>
              </a:spcAft>
              <a:buSzPts val="1600"/>
              <a:buFont typeface="Times New Roman"/>
              <a:buChar char="○"/>
            </a:pPr>
            <a:r>
              <a:rPr lang="en-US" sz="1600">
                <a:latin typeface="Times New Roman"/>
                <a:ea typeface="Times New Roman"/>
                <a:cs typeface="Times New Roman"/>
                <a:sym typeface="Times New Roman"/>
              </a:rPr>
              <a:t>… h</a:t>
            </a:r>
            <a:r>
              <a:rPr lang="en-US" sz="1600" b="0" strike="noStrike">
                <a:latin typeface="Times New Roman"/>
                <a:ea typeface="Times New Roman"/>
                <a:cs typeface="Times New Roman"/>
                <a:sym typeface="Times New Roman"/>
              </a:rPr>
              <a:t>igher computational resources.</a:t>
            </a:r>
            <a:endParaRPr/>
          </a:p>
          <a:p>
            <a:pPr marL="457200" marR="0" lvl="0" indent="0" algn="l" rtl="0">
              <a:lnSpc>
                <a:spcPct val="100000"/>
              </a:lnSpc>
              <a:spcBef>
                <a:spcPts val="1000"/>
              </a:spcBef>
              <a:spcAft>
                <a:spcPts val="0"/>
              </a:spcAft>
              <a:buSzPts val="1600"/>
              <a:buNone/>
            </a:pPr>
            <a:endParaRPr sz="1600" b="0" strike="noStrike">
              <a:latin typeface="Times New Roman"/>
              <a:ea typeface="Times New Roman"/>
              <a:cs typeface="Times New Roman"/>
              <a:sym typeface="Times New Roman"/>
            </a:endParaRPr>
          </a:p>
          <a:p>
            <a:pPr marL="457200" marR="0" lvl="0" indent="-330200" algn="l" rtl="0">
              <a:lnSpc>
                <a:spcPct val="100000"/>
              </a:lnSpc>
              <a:spcBef>
                <a:spcPts val="1414"/>
              </a:spcBef>
              <a:spcAft>
                <a:spcPts val="0"/>
              </a:spcAft>
              <a:buSzPts val="1600"/>
              <a:buFont typeface="Times New Roman"/>
              <a:buChar char="➔"/>
            </a:pPr>
            <a:r>
              <a:rPr lang="en-US" sz="1600" b="0" strike="noStrike">
                <a:latin typeface="Times New Roman"/>
                <a:ea typeface="Times New Roman"/>
                <a:cs typeface="Times New Roman"/>
                <a:sym typeface="Times New Roman"/>
              </a:rPr>
              <a:t>The two approaches can be also combined.</a:t>
            </a:r>
            <a:endParaRPr/>
          </a:p>
          <a:p>
            <a:pPr marL="0" marR="0" lvl="0" indent="0" algn="l" rtl="0">
              <a:lnSpc>
                <a:spcPct val="100000"/>
              </a:lnSpc>
              <a:spcBef>
                <a:spcPts val="1414"/>
              </a:spcBef>
              <a:spcAft>
                <a:spcPts val="0"/>
              </a:spcAft>
              <a:buSzPts val="1600"/>
              <a:buNone/>
            </a:pPr>
            <a:endParaRPr sz="1600">
              <a:latin typeface="Times New Roman"/>
              <a:ea typeface="Times New Roman"/>
              <a:cs typeface="Times New Roman"/>
              <a:sym typeface="Times New Roman"/>
            </a:endParaRPr>
          </a:p>
          <a:p>
            <a:pPr marL="0" marR="0" lvl="0" indent="0" algn="l" rtl="0">
              <a:lnSpc>
                <a:spcPct val="100000"/>
              </a:lnSpc>
              <a:spcBef>
                <a:spcPts val="1414"/>
              </a:spcBef>
              <a:spcAft>
                <a:spcPts val="0"/>
              </a:spcAft>
              <a:buSzPts val="1600"/>
              <a:buNone/>
            </a:pPr>
            <a:r>
              <a:rPr lang="en-US" sz="1600" b="1">
                <a:latin typeface="Times New Roman"/>
                <a:ea typeface="Times New Roman"/>
                <a:cs typeface="Times New Roman"/>
                <a:sym typeface="Times New Roman"/>
              </a:rPr>
              <a:t>Example</a:t>
            </a:r>
            <a:r>
              <a:rPr lang="en-US" sz="1600">
                <a:latin typeface="Times New Roman"/>
                <a:ea typeface="Times New Roman"/>
                <a:cs typeface="Times New Roman"/>
                <a:sym typeface="Times New Roman"/>
              </a:rPr>
              <a:t>: </a:t>
            </a:r>
            <a:r>
              <a:rPr lang="en-US" sz="1600" b="0">
                <a:latin typeface="Times New Roman"/>
                <a:ea typeface="Times New Roman"/>
                <a:cs typeface="Times New Roman"/>
                <a:sym typeface="Times New Roman"/>
              </a:rPr>
              <a:t>We can learn the protocol.</a:t>
            </a:r>
            <a:endParaRPr/>
          </a:p>
          <a:p>
            <a:pPr marL="342900" lvl="0" indent="-342900" algn="l" rtl="0">
              <a:lnSpc>
                <a:spcPct val="100000"/>
              </a:lnSpc>
              <a:spcBef>
                <a:spcPts val="1600"/>
              </a:spcBef>
              <a:spcAft>
                <a:spcPts val="0"/>
              </a:spcAft>
              <a:buSzPts val="1400"/>
              <a:buNone/>
            </a:pPr>
            <a:endParaRPr/>
          </a:p>
        </p:txBody>
      </p:sp>
      <p:sp>
        <p:nvSpPr>
          <p:cNvPr id="646" name="Google Shape;646;p28"/>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31</a:t>
            </a:fld>
            <a:endParaRPr/>
          </a:p>
        </p:txBody>
      </p:sp>
      <p:sp>
        <p:nvSpPr>
          <p:cNvPr id="647" name="Google Shape;647;p28"/>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648" name="Google Shape;648;p28"/>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649" name="Google Shape;649;p28"/>
          <p:cNvPicPr preferRelativeResize="0"/>
          <p:nvPr/>
        </p:nvPicPr>
        <p:blipFill rotWithShape="1">
          <a:blip r:embed="rId3">
            <a:alphaModFix/>
          </a:blip>
          <a:srcRect/>
          <a:stretch/>
        </p:blipFill>
        <p:spPr>
          <a:xfrm>
            <a:off x="6934200" y="2073940"/>
            <a:ext cx="4001199" cy="2644975"/>
          </a:xfrm>
          <a:prstGeom prst="rect">
            <a:avLst/>
          </a:prstGeom>
          <a:noFill/>
          <a:ln>
            <a:noFill/>
          </a:ln>
        </p:spPr>
      </p:pic>
      <p:sp>
        <p:nvSpPr>
          <p:cNvPr id="650" name="Google Shape;650;p28"/>
          <p:cNvSpPr/>
          <p:nvPr/>
        </p:nvSpPr>
        <p:spPr>
          <a:xfrm>
            <a:off x="2462975" y="5332739"/>
            <a:ext cx="428100" cy="434100"/>
          </a:xfrm>
          <a:prstGeom prst="ellipse">
            <a:avLst/>
          </a:prstGeom>
          <a:solidFill>
            <a:srgbClr val="9E9E9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Times New Roman"/>
              <a:buNone/>
            </a:pPr>
            <a:r>
              <a:rPr lang="en-US" sz="2400" b="0" i="0" u="none" strike="noStrike" cap="none">
                <a:solidFill>
                  <a:schemeClr val="dk1"/>
                </a:solidFill>
                <a:latin typeface="Times New Roman"/>
                <a:ea typeface="Times New Roman"/>
                <a:cs typeface="Times New Roman"/>
                <a:sym typeface="Times New Roman"/>
              </a:rPr>
              <a:t>A</a:t>
            </a:r>
            <a:endParaRPr sz="2400" b="0" i="0" u="none" strike="noStrike" cap="none">
              <a:solidFill>
                <a:schemeClr val="dk1"/>
              </a:solidFill>
              <a:latin typeface="Times New Roman"/>
              <a:ea typeface="Times New Roman"/>
              <a:cs typeface="Times New Roman"/>
              <a:sym typeface="Times New Roman"/>
            </a:endParaRPr>
          </a:p>
        </p:txBody>
      </p:sp>
      <p:sp>
        <p:nvSpPr>
          <p:cNvPr id="651" name="Google Shape;651;p28"/>
          <p:cNvSpPr/>
          <p:nvPr/>
        </p:nvSpPr>
        <p:spPr>
          <a:xfrm>
            <a:off x="3377375" y="5332739"/>
            <a:ext cx="428100" cy="434100"/>
          </a:xfrm>
          <a:prstGeom prst="ellipse">
            <a:avLst/>
          </a:prstGeom>
          <a:solidFill>
            <a:srgbClr val="9E9E9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Times New Roman"/>
              <a:buNone/>
            </a:pPr>
            <a:r>
              <a:rPr lang="en-US" sz="2400" b="0" i="0" u="none" strike="noStrike" cap="none">
                <a:solidFill>
                  <a:schemeClr val="dk1"/>
                </a:solidFill>
                <a:latin typeface="Times New Roman"/>
                <a:ea typeface="Times New Roman"/>
                <a:cs typeface="Times New Roman"/>
                <a:sym typeface="Times New Roman"/>
              </a:rPr>
              <a:t>B</a:t>
            </a:r>
            <a:endParaRPr sz="2400" b="0" i="0" u="none" strike="noStrike" cap="none">
              <a:solidFill>
                <a:schemeClr val="dk1"/>
              </a:solidFill>
              <a:latin typeface="Times New Roman"/>
              <a:ea typeface="Times New Roman"/>
              <a:cs typeface="Times New Roman"/>
              <a:sym typeface="Times New Roman"/>
            </a:endParaRPr>
          </a:p>
        </p:txBody>
      </p:sp>
      <p:sp>
        <p:nvSpPr>
          <p:cNvPr id="652" name="Google Shape;652;p28"/>
          <p:cNvSpPr/>
          <p:nvPr/>
        </p:nvSpPr>
        <p:spPr>
          <a:xfrm>
            <a:off x="4291775" y="5332739"/>
            <a:ext cx="428100" cy="434100"/>
          </a:xfrm>
          <a:prstGeom prst="ellipse">
            <a:avLst/>
          </a:prstGeom>
          <a:solidFill>
            <a:srgbClr val="9E9E9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Times New Roman"/>
              <a:buNone/>
            </a:pPr>
            <a:r>
              <a:rPr lang="en-US" sz="2400" b="0" i="0" u="none" strike="noStrike" cap="none">
                <a:solidFill>
                  <a:schemeClr val="dk1"/>
                </a:solidFill>
                <a:latin typeface="Times New Roman"/>
                <a:ea typeface="Times New Roman"/>
                <a:cs typeface="Times New Roman"/>
                <a:sym typeface="Times New Roman"/>
              </a:rPr>
              <a:t>C</a:t>
            </a:r>
            <a:endParaRPr sz="2400" b="0" i="0" u="none" strike="noStrike" cap="none">
              <a:solidFill>
                <a:schemeClr val="dk1"/>
              </a:solidFill>
              <a:latin typeface="Times New Roman"/>
              <a:ea typeface="Times New Roman"/>
              <a:cs typeface="Times New Roman"/>
              <a:sym typeface="Times New Roman"/>
            </a:endParaRPr>
          </a:p>
        </p:txBody>
      </p:sp>
      <p:cxnSp>
        <p:nvCxnSpPr>
          <p:cNvPr id="653" name="Google Shape;653;p28"/>
          <p:cNvCxnSpPr>
            <a:stCxn id="650" idx="0"/>
            <a:endCxn id="651" idx="0"/>
          </p:cNvCxnSpPr>
          <p:nvPr/>
        </p:nvCxnSpPr>
        <p:spPr>
          <a:xfrm rot="-5400000" flipH="1">
            <a:off x="3133925" y="4875839"/>
            <a:ext cx="600" cy="914400"/>
          </a:xfrm>
          <a:prstGeom prst="curvedConnector3">
            <a:avLst>
              <a:gd name="adj1" fmla="val -39687500"/>
            </a:avLst>
          </a:prstGeom>
          <a:noFill/>
          <a:ln w="9525" cap="flat" cmpd="sng">
            <a:solidFill>
              <a:schemeClr val="dk2"/>
            </a:solidFill>
            <a:prstDash val="solid"/>
            <a:round/>
            <a:headEnd type="none" w="sm" len="sm"/>
            <a:tailEnd type="stealth" w="med" len="med"/>
          </a:ln>
        </p:spPr>
      </p:cxnSp>
      <p:cxnSp>
        <p:nvCxnSpPr>
          <p:cNvPr id="654" name="Google Shape;654;p28"/>
          <p:cNvCxnSpPr>
            <a:stCxn id="651" idx="0"/>
            <a:endCxn id="652" idx="0"/>
          </p:cNvCxnSpPr>
          <p:nvPr/>
        </p:nvCxnSpPr>
        <p:spPr>
          <a:xfrm rot="-5400000" flipH="1">
            <a:off x="4048325" y="4875839"/>
            <a:ext cx="600" cy="914400"/>
          </a:xfrm>
          <a:prstGeom prst="curvedConnector3">
            <a:avLst>
              <a:gd name="adj1" fmla="val -39687500"/>
            </a:avLst>
          </a:prstGeom>
          <a:noFill/>
          <a:ln w="9525" cap="flat" cmpd="sng">
            <a:solidFill>
              <a:schemeClr val="dk2"/>
            </a:solidFill>
            <a:prstDash val="solid"/>
            <a:round/>
            <a:headEnd type="none" w="sm" len="sm"/>
            <a:tailEnd type="stealth" w="med" len="med"/>
          </a:ln>
        </p:spPr>
      </p:cxnSp>
      <p:cxnSp>
        <p:nvCxnSpPr>
          <p:cNvPr id="655" name="Google Shape;655;p28"/>
          <p:cNvCxnSpPr>
            <a:stCxn id="656" idx="4"/>
            <a:endCxn id="650" idx="4"/>
          </p:cNvCxnSpPr>
          <p:nvPr/>
        </p:nvCxnSpPr>
        <p:spPr>
          <a:xfrm rot="5400000">
            <a:off x="4010225" y="4433639"/>
            <a:ext cx="600" cy="2667000"/>
          </a:xfrm>
          <a:prstGeom prst="curvedConnector3">
            <a:avLst>
              <a:gd name="adj1" fmla="val 39687500"/>
            </a:avLst>
          </a:prstGeom>
          <a:noFill/>
          <a:ln w="9525" cap="flat" cmpd="sng">
            <a:solidFill>
              <a:schemeClr val="dk2"/>
            </a:solidFill>
            <a:prstDash val="solid"/>
            <a:round/>
            <a:headEnd type="none" w="sm" len="sm"/>
            <a:tailEnd type="triangle" w="med" len="med"/>
          </a:ln>
        </p:spPr>
      </p:cxnSp>
      <p:sp>
        <p:nvSpPr>
          <p:cNvPr id="656" name="Google Shape;656;p28"/>
          <p:cNvSpPr/>
          <p:nvPr/>
        </p:nvSpPr>
        <p:spPr>
          <a:xfrm>
            <a:off x="5129975" y="5332739"/>
            <a:ext cx="428100" cy="434100"/>
          </a:xfrm>
          <a:prstGeom prst="ellipse">
            <a:avLst/>
          </a:prstGeom>
          <a:solidFill>
            <a:srgbClr val="9E9E9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Times New Roman"/>
              <a:buNone/>
            </a:pPr>
            <a:r>
              <a:rPr lang="en-US" sz="2400" b="0" i="0" u="none" strike="noStrike" cap="none">
                <a:solidFill>
                  <a:schemeClr val="dk1"/>
                </a:solidFill>
                <a:latin typeface="Times New Roman"/>
                <a:ea typeface="Times New Roman"/>
                <a:cs typeface="Times New Roman"/>
                <a:sym typeface="Times New Roman"/>
              </a:rPr>
              <a:t>D</a:t>
            </a:r>
            <a:endParaRPr sz="2400" b="0" i="0" u="none" strike="noStrike" cap="none">
              <a:solidFill>
                <a:schemeClr val="dk1"/>
              </a:solidFill>
              <a:latin typeface="Times New Roman"/>
              <a:ea typeface="Times New Roman"/>
              <a:cs typeface="Times New Roman"/>
              <a:sym typeface="Times New Roman"/>
            </a:endParaRPr>
          </a:p>
        </p:txBody>
      </p:sp>
      <p:cxnSp>
        <p:nvCxnSpPr>
          <p:cNvPr id="657" name="Google Shape;657;p28"/>
          <p:cNvCxnSpPr>
            <a:stCxn id="652" idx="0"/>
            <a:endCxn id="656" idx="0"/>
          </p:cNvCxnSpPr>
          <p:nvPr/>
        </p:nvCxnSpPr>
        <p:spPr>
          <a:xfrm rot="-5400000" flipH="1">
            <a:off x="4924625" y="4913939"/>
            <a:ext cx="600" cy="838200"/>
          </a:xfrm>
          <a:prstGeom prst="curvedConnector3">
            <a:avLst>
              <a:gd name="adj1" fmla="val -39687500"/>
            </a:avLst>
          </a:prstGeom>
          <a:noFill/>
          <a:ln w="9525" cap="flat" cmpd="sng">
            <a:solidFill>
              <a:schemeClr val="dk2"/>
            </a:solidFill>
            <a:prstDash val="solid"/>
            <a:round/>
            <a:headEnd type="none" w="sm" len="sm"/>
            <a:tailEnd type="stealth" w="med" len="med"/>
          </a:ln>
        </p:spPr>
      </p:cxnSp>
      <p:sp>
        <p:nvSpPr>
          <p:cNvPr id="658" name="Google Shape;658;p28"/>
          <p:cNvSpPr/>
          <p:nvPr/>
        </p:nvSpPr>
        <p:spPr>
          <a:xfrm>
            <a:off x="6958775" y="5332739"/>
            <a:ext cx="428100" cy="4341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Times New Roman"/>
              <a:buNone/>
            </a:pPr>
            <a:r>
              <a:rPr lang="en-US" sz="2400" b="0" i="0" u="none" strike="noStrike" cap="none">
                <a:solidFill>
                  <a:schemeClr val="dk1"/>
                </a:solidFill>
                <a:latin typeface="Times New Roman"/>
                <a:ea typeface="Times New Roman"/>
                <a:cs typeface="Times New Roman"/>
                <a:sym typeface="Times New Roman"/>
              </a:rPr>
              <a:t>A</a:t>
            </a:r>
            <a:endParaRPr sz="2400" b="0" i="0" u="none" strike="noStrike" cap="none">
              <a:solidFill>
                <a:schemeClr val="dk1"/>
              </a:solidFill>
              <a:latin typeface="Times New Roman"/>
              <a:ea typeface="Times New Roman"/>
              <a:cs typeface="Times New Roman"/>
              <a:sym typeface="Times New Roman"/>
            </a:endParaRPr>
          </a:p>
        </p:txBody>
      </p:sp>
      <p:sp>
        <p:nvSpPr>
          <p:cNvPr id="659" name="Google Shape;659;p28"/>
          <p:cNvSpPr/>
          <p:nvPr/>
        </p:nvSpPr>
        <p:spPr>
          <a:xfrm>
            <a:off x="7873175" y="5332739"/>
            <a:ext cx="428100" cy="4341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Times New Roman"/>
              <a:buNone/>
            </a:pPr>
            <a:r>
              <a:rPr lang="en-US" sz="2400" b="0" i="0" u="none" strike="noStrike" cap="none">
                <a:solidFill>
                  <a:schemeClr val="dk1"/>
                </a:solidFill>
                <a:latin typeface="Times New Roman"/>
                <a:ea typeface="Times New Roman"/>
                <a:cs typeface="Times New Roman"/>
                <a:sym typeface="Times New Roman"/>
              </a:rPr>
              <a:t>B</a:t>
            </a:r>
            <a:endParaRPr sz="2400" b="0" i="0" u="none" strike="noStrike" cap="none">
              <a:solidFill>
                <a:schemeClr val="dk1"/>
              </a:solidFill>
              <a:latin typeface="Times New Roman"/>
              <a:ea typeface="Times New Roman"/>
              <a:cs typeface="Times New Roman"/>
              <a:sym typeface="Times New Roman"/>
            </a:endParaRPr>
          </a:p>
        </p:txBody>
      </p:sp>
      <p:sp>
        <p:nvSpPr>
          <p:cNvPr id="660" name="Google Shape;660;p28"/>
          <p:cNvSpPr/>
          <p:nvPr/>
        </p:nvSpPr>
        <p:spPr>
          <a:xfrm>
            <a:off x="8787575" y="5332739"/>
            <a:ext cx="428100" cy="4341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Times New Roman"/>
              <a:buNone/>
            </a:pPr>
            <a:r>
              <a:rPr lang="en-US" sz="2400" b="0" i="0" u="none" strike="noStrike" cap="none">
                <a:solidFill>
                  <a:schemeClr val="dk1"/>
                </a:solidFill>
                <a:latin typeface="Times New Roman"/>
                <a:ea typeface="Times New Roman"/>
                <a:cs typeface="Times New Roman"/>
                <a:sym typeface="Times New Roman"/>
              </a:rPr>
              <a:t>C</a:t>
            </a:r>
            <a:endParaRPr sz="2400" b="0" i="0" u="none" strike="noStrike" cap="none">
              <a:solidFill>
                <a:schemeClr val="dk1"/>
              </a:solidFill>
              <a:latin typeface="Times New Roman"/>
              <a:ea typeface="Times New Roman"/>
              <a:cs typeface="Times New Roman"/>
              <a:sym typeface="Times New Roman"/>
            </a:endParaRPr>
          </a:p>
        </p:txBody>
      </p:sp>
      <p:cxnSp>
        <p:nvCxnSpPr>
          <p:cNvPr id="661" name="Google Shape;661;p28"/>
          <p:cNvCxnSpPr>
            <a:stCxn id="658" idx="0"/>
            <a:endCxn id="659" idx="0"/>
          </p:cNvCxnSpPr>
          <p:nvPr/>
        </p:nvCxnSpPr>
        <p:spPr>
          <a:xfrm rot="-5400000" flipH="1">
            <a:off x="7629725" y="4875839"/>
            <a:ext cx="600" cy="914400"/>
          </a:xfrm>
          <a:prstGeom prst="curvedConnector3">
            <a:avLst>
              <a:gd name="adj1" fmla="val -39687500"/>
            </a:avLst>
          </a:prstGeom>
          <a:noFill/>
          <a:ln w="9525" cap="flat" cmpd="sng">
            <a:solidFill>
              <a:schemeClr val="dk2"/>
            </a:solidFill>
            <a:prstDash val="solid"/>
            <a:round/>
            <a:headEnd type="none" w="sm" len="sm"/>
            <a:tailEnd type="stealth" w="med" len="med"/>
          </a:ln>
        </p:spPr>
      </p:cxnSp>
      <p:cxnSp>
        <p:nvCxnSpPr>
          <p:cNvPr id="662" name="Google Shape;662;p28"/>
          <p:cNvCxnSpPr>
            <a:stCxn id="659" idx="0"/>
            <a:endCxn id="663" idx="0"/>
          </p:cNvCxnSpPr>
          <p:nvPr/>
        </p:nvCxnSpPr>
        <p:spPr>
          <a:xfrm rot="-5400000" flipH="1">
            <a:off x="8963225" y="4456739"/>
            <a:ext cx="600" cy="1752600"/>
          </a:xfrm>
          <a:prstGeom prst="curvedConnector3">
            <a:avLst>
              <a:gd name="adj1" fmla="val -39687500"/>
            </a:avLst>
          </a:prstGeom>
          <a:noFill/>
          <a:ln w="9525" cap="flat" cmpd="sng">
            <a:solidFill>
              <a:schemeClr val="dk2"/>
            </a:solidFill>
            <a:prstDash val="solid"/>
            <a:round/>
            <a:headEnd type="none" w="sm" len="sm"/>
            <a:tailEnd type="stealth" w="med" len="med"/>
          </a:ln>
        </p:spPr>
      </p:cxnSp>
      <p:cxnSp>
        <p:nvCxnSpPr>
          <p:cNvPr id="664" name="Google Shape;664;p28"/>
          <p:cNvCxnSpPr>
            <a:stCxn id="663" idx="4"/>
            <a:endCxn id="660" idx="4"/>
          </p:cNvCxnSpPr>
          <p:nvPr/>
        </p:nvCxnSpPr>
        <p:spPr>
          <a:xfrm rot="5400000">
            <a:off x="9420425" y="5348039"/>
            <a:ext cx="600" cy="838200"/>
          </a:xfrm>
          <a:prstGeom prst="curvedConnector3">
            <a:avLst>
              <a:gd name="adj1" fmla="val 39687500"/>
            </a:avLst>
          </a:prstGeom>
          <a:noFill/>
          <a:ln w="9525" cap="flat" cmpd="sng">
            <a:solidFill>
              <a:schemeClr val="dk2"/>
            </a:solidFill>
            <a:prstDash val="solid"/>
            <a:round/>
            <a:headEnd type="none" w="sm" len="sm"/>
            <a:tailEnd type="triangle" w="med" len="med"/>
          </a:ln>
        </p:spPr>
      </p:cxnSp>
      <p:sp>
        <p:nvSpPr>
          <p:cNvPr id="663" name="Google Shape;663;p28"/>
          <p:cNvSpPr/>
          <p:nvPr/>
        </p:nvSpPr>
        <p:spPr>
          <a:xfrm>
            <a:off x="9625775" y="5332739"/>
            <a:ext cx="428100" cy="4341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Times New Roman"/>
              <a:buNone/>
            </a:pPr>
            <a:r>
              <a:rPr lang="en-US" sz="2400" b="0" i="0" u="none" strike="noStrike" cap="none">
                <a:solidFill>
                  <a:schemeClr val="dk1"/>
                </a:solidFill>
                <a:latin typeface="Times New Roman"/>
                <a:ea typeface="Times New Roman"/>
                <a:cs typeface="Times New Roman"/>
                <a:sym typeface="Times New Roman"/>
              </a:rPr>
              <a:t>D</a:t>
            </a:r>
            <a:endParaRPr sz="2400" b="0" i="0" u="none" strike="noStrike" cap="none">
              <a:solidFill>
                <a:schemeClr val="dk1"/>
              </a:solidFill>
              <a:latin typeface="Times New Roman"/>
              <a:ea typeface="Times New Roman"/>
              <a:cs typeface="Times New Roman"/>
              <a:sym typeface="Times New Roman"/>
            </a:endParaRPr>
          </a:p>
        </p:txBody>
      </p:sp>
      <p:cxnSp>
        <p:nvCxnSpPr>
          <p:cNvPr id="665" name="Google Shape;665;p28"/>
          <p:cNvCxnSpPr>
            <a:endCxn id="658" idx="4"/>
          </p:cNvCxnSpPr>
          <p:nvPr/>
        </p:nvCxnSpPr>
        <p:spPr>
          <a:xfrm flipH="1">
            <a:off x="7172825" y="5766239"/>
            <a:ext cx="1828800" cy="600"/>
          </a:xfrm>
          <a:prstGeom prst="curvedConnector4">
            <a:avLst>
              <a:gd name="adj1" fmla="val 10758"/>
              <a:gd name="adj2" fmla="val 39787500"/>
            </a:avLst>
          </a:prstGeom>
          <a:noFill/>
          <a:ln w="9525" cap="flat" cmpd="sng">
            <a:solidFill>
              <a:schemeClr val="dk2"/>
            </a:solidFill>
            <a:prstDash val="solid"/>
            <a:round/>
            <a:headEnd type="none" w="sm" len="sm"/>
            <a:tailEnd type="triangle" w="med" len="med"/>
          </a:ln>
        </p:spPr>
      </p:cxnSp>
      <p:sp>
        <p:nvSpPr>
          <p:cNvPr id="666" name="Google Shape;666;p28"/>
          <p:cNvSpPr txBox="1"/>
          <p:nvPr/>
        </p:nvSpPr>
        <p:spPr>
          <a:xfrm>
            <a:off x="3425025" y="6060664"/>
            <a:ext cx="1752600" cy="4338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1300"/>
              <a:buFont typeface="Times New Roman"/>
              <a:buNone/>
            </a:pPr>
            <a:r>
              <a:rPr lang="en-US" sz="1300" b="0" i="0" u="none" strike="noStrike" cap="none">
                <a:solidFill>
                  <a:schemeClr val="dk1"/>
                </a:solidFill>
                <a:latin typeface="Times New Roman"/>
                <a:ea typeface="Times New Roman"/>
                <a:cs typeface="Times New Roman"/>
                <a:sym typeface="Times New Roman"/>
              </a:rPr>
              <a:t>Pre-programmed</a:t>
            </a:r>
            <a:endParaRPr sz="1300" b="0" i="0" u="none" strike="noStrike" cap="none">
              <a:solidFill>
                <a:schemeClr val="dk1"/>
              </a:solidFill>
              <a:latin typeface="Times New Roman"/>
              <a:ea typeface="Times New Roman"/>
              <a:cs typeface="Times New Roman"/>
              <a:sym typeface="Times New Roman"/>
            </a:endParaRPr>
          </a:p>
        </p:txBody>
      </p:sp>
      <p:sp>
        <p:nvSpPr>
          <p:cNvPr id="667" name="Google Shape;667;p28"/>
          <p:cNvSpPr txBox="1"/>
          <p:nvPr/>
        </p:nvSpPr>
        <p:spPr>
          <a:xfrm>
            <a:off x="8301825" y="6060664"/>
            <a:ext cx="1752600" cy="4338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1300"/>
              <a:buFont typeface="Times New Roman"/>
              <a:buNone/>
            </a:pPr>
            <a:r>
              <a:rPr lang="en-US" sz="1300" b="0" i="0" u="none" strike="noStrike" cap="none">
                <a:solidFill>
                  <a:schemeClr val="dk1"/>
                </a:solidFill>
                <a:latin typeface="Times New Roman"/>
                <a:ea typeface="Times New Roman"/>
                <a:cs typeface="Times New Roman"/>
                <a:sym typeface="Times New Roman"/>
              </a:rPr>
              <a:t>Learned</a:t>
            </a:r>
            <a:endParaRPr sz="1300" b="0" i="0" u="none" strike="noStrike" cap="none">
              <a:solidFill>
                <a:schemeClr val="dk1"/>
              </a:solidFill>
              <a:latin typeface="Times New Roman"/>
              <a:ea typeface="Times New Roman"/>
              <a:cs typeface="Times New Roman"/>
              <a:sym typeface="Times New Roman"/>
            </a:endParaRPr>
          </a:p>
        </p:txBody>
      </p:sp>
      <p:cxnSp>
        <p:nvCxnSpPr>
          <p:cNvPr id="668" name="Google Shape;668;p28"/>
          <p:cNvCxnSpPr>
            <a:stCxn id="651" idx="4"/>
            <a:endCxn id="650" idx="4"/>
          </p:cNvCxnSpPr>
          <p:nvPr/>
        </p:nvCxnSpPr>
        <p:spPr>
          <a:xfrm rot="5400000">
            <a:off x="3133925" y="5309939"/>
            <a:ext cx="600" cy="914400"/>
          </a:xfrm>
          <a:prstGeom prst="curvedConnector3">
            <a:avLst>
              <a:gd name="adj1" fmla="val 39687500"/>
            </a:avLst>
          </a:prstGeom>
          <a:noFill/>
          <a:ln w="9525" cap="flat" cmpd="sng">
            <a:solidFill>
              <a:schemeClr val="dk2"/>
            </a:solidFill>
            <a:prstDash val="solid"/>
            <a:round/>
            <a:headEnd type="none" w="sm" len="sm"/>
            <a:tailEnd type="none" w="sm" len="sm"/>
          </a:ln>
        </p:spPr>
      </p:cxnSp>
      <p:cxnSp>
        <p:nvCxnSpPr>
          <p:cNvPr id="669" name="Google Shape;669;p28"/>
          <p:cNvCxnSpPr>
            <a:stCxn id="652" idx="4"/>
            <a:endCxn id="650" idx="4"/>
          </p:cNvCxnSpPr>
          <p:nvPr/>
        </p:nvCxnSpPr>
        <p:spPr>
          <a:xfrm rot="5400000">
            <a:off x="3591125" y="4852739"/>
            <a:ext cx="600" cy="1828800"/>
          </a:xfrm>
          <a:prstGeom prst="curvedConnector3">
            <a:avLst>
              <a:gd name="adj1" fmla="val 62612500"/>
            </a:avLst>
          </a:prstGeom>
          <a:noFill/>
          <a:ln w="9525" cap="flat" cmpd="sng">
            <a:solidFill>
              <a:schemeClr val="dk2"/>
            </a:solidFill>
            <a:prstDash val="solid"/>
            <a:round/>
            <a:headEnd type="none" w="sm" len="sm"/>
            <a:tailEnd type="stealth" w="med" len="med"/>
          </a:ln>
        </p:spPr>
      </p:cxnSp>
      <p:cxnSp>
        <p:nvCxnSpPr>
          <p:cNvPr id="670" name="Google Shape;670;p28"/>
          <p:cNvCxnSpPr>
            <a:stCxn id="650" idx="3"/>
            <a:endCxn id="650" idx="1"/>
          </p:cNvCxnSpPr>
          <p:nvPr/>
        </p:nvCxnSpPr>
        <p:spPr>
          <a:xfrm rot="-5400000">
            <a:off x="2372519" y="5549517"/>
            <a:ext cx="306900" cy="600"/>
          </a:xfrm>
          <a:prstGeom prst="curvedConnector5">
            <a:avLst>
              <a:gd name="adj1" fmla="val -98305"/>
              <a:gd name="adj2" fmla="val -61423790"/>
              <a:gd name="adj3" fmla="val 198323"/>
            </a:avLst>
          </a:prstGeom>
          <a:noFill/>
          <a:ln w="9525" cap="flat" cmpd="sng">
            <a:solidFill>
              <a:schemeClr val="dk2"/>
            </a:solidFill>
            <a:prstDash val="solid"/>
            <a:round/>
            <a:headEnd type="none" w="sm" len="sm"/>
            <a:tailEnd type="triangle" w="med" len="med"/>
          </a:ln>
        </p:spPr>
      </p:cxnSp>
      <p:cxnSp>
        <p:nvCxnSpPr>
          <p:cNvPr id="671" name="Google Shape;671;p28"/>
          <p:cNvCxnSpPr/>
          <p:nvPr/>
        </p:nvCxnSpPr>
        <p:spPr>
          <a:xfrm rot="-5400000">
            <a:off x="6868319" y="5549517"/>
            <a:ext cx="306900" cy="600"/>
          </a:xfrm>
          <a:prstGeom prst="curvedConnector5">
            <a:avLst>
              <a:gd name="adj1" fmla="val -98305"/>
              <a:gd name="adj2" fmla="val -61423965"/>
              <a:gd name="adj3" fmla="val 198323"/>
            </a:avLst>
          </a:prstGeom>
          <a:noFill/>
          <a:ln w="9525" cap="flat" cmpd="sng">
            <a:solidFill>
              <a:schemeClr val="dk2"/>
            </a:solidFill>
            <a:prstDash val="solid"/>
            <a:round/>
            <a:headEnd type="none" w="sm" len="sm"/>
            <a:tailEnd type="triangle" w="med" len="med"/>
          </a:ln>
        </p:spPr>
      </p:cxnSp>
      <p:cxnSp>
        <p:nvCxnSpPr>
          <p:cNvPr id="672" name="Google Shape;672;p28"/>
          <p:cNvCxnSpPr/>
          <p:nvPr/>
        </p:nvCxnSpPr>
        <p:spPr>
          <a:xfrm rot="-5400000">
            <a:off x="7858919" y="5549517"/>
            <a:ext cx="306900" cy="600"/>
          </a:xfrm>
          <a:prstGeom prst="curvedConnector5">
            <a:avLst>
              <a:gd name="adj1" fmla="val -98305"/>
              <a:gd name="adj2" fmla="val -61423965"/>
              <a:gd name="adj3" fmla="val 198323"/>
            </a:avLst>
          </a:prstGeom>
          <a:noFill/>
          <a:ln w="9525" cap="flat" cmpd="sng">
            <a:solidFill>
              <a:schemeClr val="dk2"/>
            </a:solidFill>
            <a:prstDash val="solid"/>
            <a:round/>
            <a:headEnd type="none" w="sm" len="sm"/>
            <a:tailEnd type="triangle" w="med" len="med"/>
          </a:ln>
        </p:spPr>
      </p:cxnSp>
      <p:cxnSp>
        <p:nvCxnSpPr>
          <p:cNvPr id="673" name="Google Shape;673;p28"/>
          <p:cNvCxnSpPr>
            <a:stCxn id="660" idx="0"/>
            <a:endCxn id="663" idx="0"/>
          </p:cNvCxnSpPr>
          <p:nvPr/>
        </p:nvCxnSpPr>
        <p:spPr>
          <a:xfrm rot="-5400000" flipH="1">
            <a:off x="9420425" y="4913939"/>
            <a:ext cx="600" cy="838200"/>
          </a:xfrm>
          <a:prstGeom prst="curvedConnector3">
            <a:avLst>
              <a:gd name="adj1" fmla="val -39687500"/>
            </a:avLst>
          </a:prstGeom>
          <a:noFill/>
          <a:ln w="9525" cap="flat" cmpd="sng">
            <a:solidFill>
              <a:schemeClr val="dk2"/>
            </a:solidFill>
            <a:prstDash val="solid"/>
            <a:round/>
            <a:headEnd type="none" w="sm" len="sm"/>
            <a:tailEnd type="stealth" w="med" len="med"/>
          </a:ln>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29"/>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Actions, Rewards and States</a:t>
            </a:r>
            <a:endParaRPr/>
          </a:p>
        </p:txBody>
      </p:sp>
      <p:sp>
        <p:nvSpPr>
          <p:cNvPr id="683" name="Google Shape;683;p29"/>
          <p:cNvSpPr txBox="1">
            <a:spLocks noGrp="1"/>
          </p:cNvSpPr>
          <p:nvPr>
            <p:ph type="body" idx="1"/>
          </p:nvPr>
        </p:nvSpPr>
        <p:spPr>
          <a:xfrm>
            <a:off x="914401" y="1981201"/>
            <a:ext cx="6400799" cy="2743199"/>
          </a:xfrm>
          <a:prstGeom prst="rect">
            <a:avLst/>
          </a:prstGeom>
          <a:noFill/>
          <a:ln>
            <a:noFill/>
          </a:ln>
        </p:spPr>
        <p:txBody>
          <a:bodyPr spcFirstLastPara="1" wrap="square" lIns="92150" tIns="46075" rIns="92150" bIns="46075" anchor="t" anchorCtr="0">
            <a:normAutofit fontScale="85000" lnSpcReduction="10000"/>
          </a:bodyPr>
          <a:lstStyle/>
          <a:p>
            <a:pPr marL="432000" marR="0" lvl="0" indent="-332485" algn="l" rtl="0">
              <a:lnSpc>
                <a:spcPct val="100000"/>
              </a:lnSpc>
              <a:spcBef>
                <a:spcPts val="0"/>
              </a:spcBef>
              <a:spcAft>
                <a:spcPts val="0"/>
              </a:spcAft>
              <a:buClr>
                <a:srgbClr val="000000"/>
              </a:buClr>
              <a:buSzPct val="45000"/>
              <a:buFont typeface="Noto Sans"/>
              <a:buChar char="●"/>
            </a:pPr>
            <a:r>
              <a:rPr lang="en-US" sz="2400" b="0" strike="noStrike">
                <a:latin typeface="Times New Roman"/>
                <a:ea typeface="Times New Roman"/>
                <a:cs typeface="Times New Roman"/>
                <a:sym typeface="Times New Roman"/>
              </a:rPr>
              <a:t>Consider the case of a robot moving in a map.</a:t>
            </a:r>
            <a:endParaRPr/>
          </a:p>
          <a:p>
            <a:pPr marL="432000" marR="0" lvl="0" indent="-332485" algn="l" rtl="0">
              <a:lnSpc>
                <a:spcPct val="100000"/>
              </a:lnSpc>
              <a:spcBef>
                <a:spcPts val="1414"/>
              </a:spcBef>
              <a:spcAft>
                <a:spcPts val="0"/>
              </a:spcAft>
              <a:buClr>
                <a:srgbClr val="000000"/>
              </a:buClr>
              <a:buSzPct val="45000"/>
              <a:buFont typeface="Noto Sans"/>
              <a:buChar char="●"/>
            </a:pPr>
            <a:r>
              <a:rPr lang="en-US" sz="2400" b="0" strike="noStrike">
                <a:latin typeface="Times New Roman"/>
                <a:ea typeface="Times New Roman"/>
                <a:cs typeface="Times New Roman"/>
                <a:sym typeface="Times New Roman"/>
              </a:rPr>
              <a:t>Each position of the map is a ‘</a:t>
            </a:r>
            <a:r>
              <a:rPr lang="en-US" sz="2400" b="1" strike="noStrike">
                <a:latin typeface="Times New Roman"/>
                <a:ea typeface="Times New Roman"/>
                <a:cs typeface="Times New Roman"/>
                <a:sym typeface="Times New Roman"/>
              </a:rPr>
              <a:t>state</a:t>
            </a:r>
            <a:r>
              <a:rPr lang="en-US" sz="2400" b="0" strike="noStrike">
                <a:latin typeface="Times New Roman"/>
                <a:ea typeface="Times New Roman"/>
                <a:cs typeface="Times New Roman"/>
                <a:sym typeface="Times New Roman"/>
              </a:rPr>
              <a:t>’.</a:t>
            </a:r>
            <a:endParaRPr/>
          </a:p>
          <a:p>
            <a:pPr marL="432000" marR="0" lvl="0" indent="-332485" algn="l" rtl="0">
              <a:lnSpc>
                <a:spcPct val="100000"/>
              </a:lnSpc>
              <a:spcBef>
                <a:spcPts val="1414"/>
              </a:spcBef>
              <a:spcAft>
                <a:spcPts val="0"/>
              </a:spcAft>
              <a:buClr>
                <a:srgbClr val="000000"/>
              </a:buClr>
              <a:buSzPct val="45000"/>
              <a:buFont typeface="Noto Sans"/>
              <a:buChar char="●"/>
            </a:pPr>
            <a:r>
              <a:rPr lang="en-US" sz="2400" b="1" strike="noStrike">
                <a:latin typeface="Times New Roman"/>
                <a:ea typeface="Times New Roman"/>
                <a:cs typeface="Times New Roman"/>
                <a:sym typeface="Times New Roman"/>
              </a:rPr>
              <a:t>Actions</a:t>
            </a:r>
            <a:r>
              <a:rPr lang="en-US" sz="2400" b="0" strike="noStrike">
                <a:latin typeface="Times New Roman"/>
                <a:ea typeface="Times New Roman"/>
                <a:cs typeface="Times New Roman"/>
                <a:sym typeface="Times New Roman"/>
              </a:rPr>
              <a:t>: the movements that can be done in each state. </a:t>
            </a:r>
            <a:endParaRPr/>
          </a:p>
          <a:p>
            <a:pPr marL="432000" marR="0" lvl="0" indent="-332485" algn="l" rtl="0">
              <a:lnSpc>
                <a:spcPct val="100000"/>
              </a:lnSpc>
              <a:spcBef>
                <a:spcPts val="1414"/>
              </a:spcBef>
              <a:spcAft>
                <a:spcPts val="0"/>
              </a:spcAft>
              <a:buClr>
                <a:srgbClr val="000000"/>
              </a:buClr>
              <a:buSzPct val="45000"/>
              <a:buFont typeface="Noto Sans"/>
              <a:buChar char="●"/>
            </a:pPr>
            <a:r>
              <a:rPr lang="en-US" sz="2400" b="1" strike="noStrike">
                <a:latin typeface="Times New Roman"/>
                <a:ea typeface="Times New Roman"/>
                <a:cs typeface="Times New Roman"/>
                <a:sym typeface="Times New Roman"/>
              </a:rPr>
              <a:t>Rewards</a:t>
            </a:r>
            <a:r>
              <a:rPr lang="en-US" sz="2400" b="0" strike="noStrike">
                <a:latin typeface="Times New Roman"/>
                <a:ea typeface="Times New Roman"/>
                <a:cs typeface="Times New Roman"/>
                <a:sym typeface="Times New Roman"/>
              </a:rPr>
              <a:t>: how </a:t>
            </a:r>
            <a:r>
              <a:rPr lang="en-US" sz="2400" b="0">
                <a:latin typeface="Times New Roman"/>
                <a:ea typeface="Times New Roman"/>
                <a:cs typeface="Times New Roman"/>
                <a:sym typeface="Times New Roman"/>
              </a:rPr>
              <a:t>close</a:t>
            </a:r>
            <a:r>
              <a:rPr lang="en-US" sz="2400" b="0" strike="noStrike">
                <a:latin typeface="Times New Roman"/>
                <a:ea typeface="Times New Roman"/>
                <a:cs typeface="Times New Roman"/>
                <a:sym typeface="Times New Roman"/>
              </a:rPr>
              <a:t> is the robot </a:t>
            </a:r>
            <a:r>
              <a:rPr lang="en-US" sz="2400" b="0">
                <a:latin typeface="Times New Roman"/>
                <a:ea typeface="Times New Roman"/>
                <a:cs typeface="Times New Roman"/>
                <a:sym typeface="Times New Roman"/>
              </a:rPr>
              <a:t>to</a:t>
            </a:r>
            <a:r>
              <a:rPr lang="en-US" sz="2400" b="0" strike="noStrike">
                <a:latin typeface="Times New Roman"/>
                <a:ea typeface="Times New Roman"/>
                <a:cs typeface="Times New Roman"/>
                <a:sym typeface="Times New Roman"/>
              </a:rPr>
              <a:t> the End; and/or if there is an obstacle.</a:t>
            </a:r>
            <a:endParaRPr/>
          </a:p>
          <a:p>
            <a:pPr marL="432000" marR="0" lvl="0" indent="-332485" algn="l" rtl="0">
              <a:lnSpc>
                <a:spcPct val="100000"/>
              </a:lnSpc>
              <a:spcBef>
                <a:spcPts val="1414"/>
              </a:spcBef>
              <a:spcAft>
                <a:spcPts val="0"/>
              </a:spcAft>
              <a:buClr>
                <a:srgbClr val="000000"/>
              </a:buClr>
              <a:buSzPct val="45000"/>
              <a:buFont typeface="Noto Sans"/>
              <a:buChar char="●"/>
            </a:pPr>
            <a:r>
              <a:rPr lang="en-US" sz="2400" b="0" i="1" strike="noStrike">
                <a:latin typeface="Times New Roman"/>
                <a:ea typeface="Times New Roman"/>
                <a:cs typeface="Times New Roman"/>
                <a:sym typeface="Times New Roman"/>
              </a:rPr>
              <a:t>Moving results in a reward, but also moves the system to a new state.</a:t>
            </a:r>
            <a:endParaRPr sz="2400" b="0" strike="noStrike">
              <a:latin typeface="Times New Roman"/>
              <a:ea typeface="Times New Roman"/>
              <a:cs typeface="Times New Roman"/>
              <a:sym typeface="Times New Roman"/>
            </a:endParaRPr>
          </a:p>
          <a:p>
            <a:pPr marL="342900" lvl="0" indent="-342900" algn="l" rtl="0">
              <a:lnSpc>
                <a:spcPct val="100000"/>
              </a:lnSpc>
              <a:spcBef>
                <a:spcPts val="600"/>
              </a:spcBef>
              <a:spcAft>
                <a:spcPts val="0"/>
              </a:spcAft>
              <a:buSzPct val="68627"/>
              <a:buNone/>
            </a:pPr>
            <a:endParaRPr/>
          </a:p>
        </p:txBody>
      </p:sp>
      <p:sp>
        <p:nvSpPr>
          <p:cNvPr id="684" name="Google Shape;684;p29"/>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32</a:t>
            </a:fld>
            <a:endParaRPr/>
          </a:p>
        </p:txBody>
      </p:sp>
      <p:sp>
        <p:nvSpPr>
          <p:cNvPr id="685" name="Google Shape;685;p29"/>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686" name="Google Shape;686;p29"/>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687" name="Google Shape;687;p29"/>
          <p:cNvSpPr/>
          <p:nvPr/>
        </p:nvSpPr>
        <p:spPr>
          <a:xfrm>
            <a:off x="2706710" y="4824600"/>
            <a:ext cx="7416000" cy="687600"/>
          </a:xfrm>
          <a:custGeom>
            <a:avLst/>
            <a:gdLst/>
            <a:ahLst/>
            <a:cxnLst/>
            <a:rect l="l" t="t" r="r" b="b"/>
            <a:pathLst>
              <a:path w="20602" h="1912" extrusionOk="0">
                <a:moveTo>
                  <a:pt x="318" y="0"/>
                </a:moveTo>
                <a:lnTo>
                  <a:pt x="319" y="0"/>
                </a:lnTo>
                <a:cubicBezTo>
                  <a:pt x="263" y="0"/>
                  <a:pt x="208" y="15"/>
                  <a:pt x="159" y="43"/>
                </a:cubicBezTo>
                <a:cubicBezTo>
                  <a:pt x="111" y="71"/>
                  <a:pt x="71" y="111"/>
                  <a:pt x="43" y="159"/>
                </a:cubicBezTo>
                <a:cubicBezTo>
                  <a:pt x="15" y="208"/>
                  <a:pt x="0" y="263"/>
                  <a:pt x="0" y="319"/>
                </a:cubicBezTo>
                <a:lnTo>
                  <a:pt x="0" y="1592"/>
                </a:lnTo>
                <a:lnTo>
                  <a:pt x="0" y="1593"/>
                </a:lnTo>
                <a:cubicBezTo>
                  <a:pt x="0" y="1648"/>
                  <a:pt x="15" y="1703"/>
                  <a:pt x="43" y="1752"/>
                </a:cubicBezTo>
                <a:cubicBezTo>
                  <a:pt x="71" y="1800"/>
                  <a:pt x="111" y="1840"/>
                  <a:pt x="159" y="1868"/>
                </a:cubicBezTo>
                <a:cubicBezTo>
                  <a:pt x="208" y="1896"/>
                  <a:pt x="263" y="1911"/>
                  <a:pt x="319" y="1911"/>
                </a:cubicBezTo>
                <a:lnTo>
                  <a:pt x="20282" y="1910"/>
                </a:lnTo>
                <a:lnTo>
                  <a:pt x="20283" y="1911"/>
                </a:lnTo>
                <a:cubicBezTo>
                  <a:pt x="20338" y="1911"/>
                  <a:pt x="20393" y="1896"/>
                  <a:pt x="20442" y="1868"/>
                </a:cubicBezTo>
                <a:cubicBezTo>
                  <a:pt x="20490" y="1840"/>
                  <a:pt x="20530" y="1800"/>
                  <a:pt x="20558" y="1752"/>
                </a:cubicBezTo>
                <a:cubicBezTo>
                  <a:pt x="20586" y="1703"/>
                  <a:pt x="20601" y="1648"/>
                  <a:pt x="20601" y="1593"/>
                </a:cubicBezTo>
                <a:lnTo>
                  <a:pt x="20601" y="318"/>
                </a:lnTo>
                <a:lnTo>
                  <a:pt x="20601" y="319"/>
                </a:lnTo>
                <a:lnTo>
                  <a:pt x="20601" y="319"/>
                </a:lnTo>
                <a:cubicBezTo>
                  <a:pt x="20601" y="263"/>
                  <a:pt x="20586" y="208"/>
                  <a:pt x="20558" y="159"/>
                </a:cubicBezTo>
                <a:cubicBezTo>
                  <a:pt x="20530" y="111"/>
                  <a:pt x="20490" y="71"/>
                  <a:pt x="20442" y="43"/>
                </a:cubicBezTo>
                <a:cubicBezTo>
                  <a:pt x="20393" y="15"/>
                  <a:pt x="20338" y="0"/>
                  <a:pt x="20283" y="0"/>
                </a:cubicBezTo>
                <a:lnTo>
                  <a:pt x="318" y="0"/>
                </a:lnTo>
              </a:path>
            </a:pathLst>
          </a:custGeom>
          <a:solidFill>
            <a:srgbClr val="FFF2CC"/>
          </a:solidFill>
          <a:ln w="9525" cap="flat" cmpd="sng">
            <a:solidFill>
              <a:srgbClr val="000000"/>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500"/>
              <a:buFont typeface="Times New Roman"/>
              <a:buNone/>
            </a:pPr>
            <a:r>
              <a:rPr lang="en-US" sz="1500" b="0" i="1" u="none" strike="noStrike" cap="none">
                <a:solidFill>
                  <a:schemeClr val="dk1"/>
                </a:solidFill>
                <a:latin typeface="Times New Roman"/>
                <a:ea typeface="Times New Roman"/>
                <a:cs typeface="Times New Roman"/>
                <a:sym typeface="Times New Roman"/>
              </a:rPr>
              <a:t>It is not clear how to define states in 802.11, as sometimes the state is equivalent to the ‘action’ (i.e., the selected AP or channel). </a:t>
            </a:r>
            <a:endParaRPr sz="1500" b="0" i="1" u="none" strike="noStrike" cap="none">
              <a:solidFill>
                <a:schemeClr val="dk1"/>
              </a:solidFill>
              <a:latin typeface="Times New Roman"/>
              <a:ea typeface="Times New Roman"/>
              <a:cs typeface="Times New Roman"/>
              <a:sym typeface="Times New Roman"/>
            </a:endParaRPr>
          </a:p>
        </p:txBody>
      </p:sp>
      <p:sp>
        <p:nvSpPr>
          <p:cNvPr id="688" name="Google Shape;688;p29"/>
          <p:cNvSpPr/>
          <p:nvPr/>
        </p:nvSpPr>
        <p:spPr>
          <a:xfrm>
            <a:off x="2707070" y="5616960"/>
            <a:ext cx="7416000" cy="687600"/>
          </a:xfrm>
          <a:custGeom>
            <a:avLst/>
            <a:gdLst/>
            <a:ahLst/>
            <a:cxnLst/>
            <a:rect l="l" t="t" r="r" b="b"/>
            <a:pathLst>
              <a:path w="20602" h="1912" extrusionOk="0">
                <a:moveTo>
                  <a:pt x="318" y="0"/>
                </a:moveTo>
                <a:lnTo>
                  <a:pt x="319" y="0"/>
                </a:lnTo>
                <a:cubicBezTo>
                  <a:pt x="263" y="0"/>
                  <a:pt x="208" y="15"/>
                  <a:pt x="159" y="43"/>
                </a:cubicBezTo>
                <a:cubicBezTo>
                  <a:pt x="111" y="71"/>
                  <a:pt x="71" y="111"/>
                  <a:pt x="43" y="159"/>
                </a:cubicBezTo>
                <a:cubicBezTo>
                  <a:pt x="15" y="208"/>
                  <a:pt x="0" y="263"/>
                  <a:pt x="0" y="319"/>
                </a:cubicBezTo>
                <a:lnTo>
                  <a:pt x="0" y="1592"/>
                </a:lnTo>
                <a:lnTo>
                  <a:pt x="0" y="1593"/>
                </a:lnTo>
                <a:cubicBezTo>
                  <a:pt x="0" y="1648"/>
                  <a:pt x="15" y="1703"/>
                  <a:pt x="43" y="1752"/>
                </a:cubicBezTo>
                <a:cubicBezTo>
                  <a:pt x="71" y="1800"/>
                  <a:pt x="111" y="1840"/>
                  <a:pt x="159" y="1868"/>
                </a:cubicBezTo>
                <a:cubicBezTo>
                  <a:pt x="208" y="1896"/>
                  <a:pt x="263" y="1911"/>
                  <a:pt x="319" y="1911"/>
                </a:cubicBezTo>
                <a:lnTo>
                  <a:pt x="20282" y="1910"/>
                </a:lnTo>
                <a:lnTo>
                  <a:pt x="20283" y="1911"/>
                </a:lnTo>
                <a:cubicBezTo>
                  <a:pt x="20338" y="1911"/>
                  <a:pt x="20393" y="1896"/>
                  <a:pt x="20442" y="1868"/>
                </a:cubicBezTo>
                <a:cubicBezTo>
                  <a:pt x="20490" y="1840"/>
                  <a:pt x="20530" y="1800"/>
                  <a:pt x="20558" y="1752"/>
                </a:cubicBezTo>
                <a:cubicBezTo>
                  <a:pt x="20586" y="1703"/>
                  <a:pt x="20601" y="1648"/>
                  <a:pt x="20601" y="1593"/>
                </a:cubicBezTo>
                <a:lnTo>
                  <a:pt x="20601" y="318"/>
                </a:lnTo>
                <a:lnTo>
                  <a:pt x="20601" y="319"/>
                </a:lnTo>
                <a:lnTo>
                  <a:pt x="20601" y="319"/>
                </a:lnTo>
                <a:cubicBezTo>
                  <a:pt x="20601" y="263"/>
                  <a:pt x="20586" y="208"/>
                  <a:pt x="20558" y="159"/>
                </a:cubicBezTo>
                <a:cubicBezTo>
                  <a:pt x="20530" y="111"/>
                  <a:pt x="20490" y="71"/>
                  <a:pt x="20442" y="43"/>
                </a:cubicBezTo>
                <a:cubicBezTo>
                  <a:pt x="20393" y="15"/>
                  <a:pt x="20338" y="0"/>
                  <a:pt x="20283" y="0"/>
                </a:cubicBezTo>
                <a:lnTo>
                  <a:pt x="318" y="0"/>
                </a:lnTo>
              </a:path>
            </a:pathLst>
          </a:custGeom>
          <a:solidFill>
            <a:srgbClr val="FFFFFF"/>
          </a:solidFill>
          <a:ln w="9525" cap="flat" cmpd="sng">
            <a:solidFill>
              <a:srgbClr val="000000"/>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500"/>
              <a:buFont typeface="Times New Roman"/>
              <a:buNone/>
            </a:pPr>
            <a:r>
              <a:rPr lang="en-US" sz="1500" b="0" i="1" u="none" strike="noStrike" cap="none">
                <a:solidFill>
                  <a:schemeClr val="dk1"/>
                </a:solidFill>
                <a:latin typeface="Times New Roman"/>
                <a:ea typeface="Times New Roman"/>
                <a:cs typeface="Times New Roman"/>
                <a:sym typeface="Times New Roman"/>
              </a:rPr>
              <a:t>Wireless scenarios are hardly ‘static’, and so the same action may have different outcomes.</a:t>
            </a:r>
            <a:endParaRPr sz="1500" b="0" i="1" u="none" strike="noStrike" cap="none">
              <a:solidFill>
                <a:schemeClr val="dk1"/>
              </a:solidFill>
              <a:latin typeface="Times New Roman"/>
              <a:ea typeface="Times New Roman"/>
              <a:cs typeface="Times New Roman"/>
              <a:sym typeface="Times New Roman"/>
            </a:endParaRPr>
          </a:p>
        </p:txBody>
      </p:sp>
      <p:pic>
        <p:nvPicPr>
          <p:cNvPr id="689" name="Google Shape;689;p29"/>
          <p:cNvPicPr preferRelativeResize="0"/>
          <p:nvPr/>
        </p:nvPicPr>
        <p:blipFill rotWithShape="1">
          <a:blip r:embed="rId3">
            <a:alphaModFix/>
          </a:blip>
          <a:srcRect/>
          <a:stretch/>
        </p:blipFill>
        <p:spPr>
          <a:xfrm>
            <a:off x="7772400" y="2133600"/>
            <a:ext cx="2295525" cy="21050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30"/>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Multi-armed Bandits (MABs)</a:t>
            </a:r>
            <a:endParaRPr/>
          </a:p>
        </p:txBody>
      </p:sp>
      <p:sp>
        <p:nvSpPr>
          <p:cNvPr id="699" name="Google Shape;699;p30"/>
          <p:cNvSpPr txBox="1">
            <a:spLocks noGrp="1"/>
          </p:cNvSpPr>
          <p:nvPr>
            <p:ph type="body" idx="1"/>
          </p:nvPr>
        </p:nvSpPr>
        <p:spPr>
          <a:xfrm>
            <a:off x="914401" y="1981201"/>
            <a:ext cx="10361084" cy="4113213"/>
          </a:xfrm>
          <a:prstGeom prst="rect">
            <a:avLst/>
          </a:prstGeom>
          <a:noFill/>
          <a:ln>
            <a:noFill/>
          </a:ln>
        </p:spPr>
        <p:txBody>
          <a:bodyPr spcFirstLastPara="1" wrap="square" lIns="92150" tIns="46075" rIns="92150" bIns="46075" anchor="t" anchorCtr="0">
            <a:noAutofit/>
          </a:bodyPr>
          <a:lstStyle/>
          <a:p>
            <a:pPr marL="432000" marR="0" lvl="0" indent="-387246" algn="l" rtl="0">
              <a:lnSpc>
                <a:spcPct val="100000"/>
              </a:lnSpc>
              <a:spcBef>
                <a:spcPts val="0"/>
              </a:spcBef>
              <a:spcAft>
                <a:spcPts val="0"/>
              </a:spcAft>
              <a:buClr>
                <a:srgbClr val="000000"/>
              </a:buClr>
              <a:buSzPts val="1500"/>
              <a:buFont typeface="Noto Sans"/>
              <a:buChar char="●"/>
            </a:pPr>
            <a:r>
              <a:rPr lang="en-US" sz="1500" b="0" strike="noStrike">
                <a:latin typeface="Times New Roman"/>
                <a:ea typeface="Times New Roman"/>
                <a:cs typeface="Times New Roman"/>
                <a:sym typeface="Times New Roman"/>
              </a:rPr>
              <a:t>Sequential interaction between the ‘agent’ and the environment.</a:t>
            </a:r>
            <a:endParaRPr/>
          </a:p>
          <a:p>
            <a:pPr marL="432000" marR="0" lvl="0" indent="-387246" algn="l" rtl="0">
              <a:lnSpc>
                <a:spcPct val="100000"/>
              </a:lnSpc>
              <a:spcBef>
                <a:spcPts val="1414"/>
              </a:spcBef>
              <a:spcAft>
                <a:spcPts val="0"/>
              </a:spcAft>
              <a:buClr>
                <a:srgbClr val="000000"/>
              </a:buClr>
              <a:buSzPts val="1500"/>
              <a:buFont typeface="Noto Sans"/>
              <a:buChar char="●"/>
            </a:pPr>
            <a:r>
              <a:rPr lang="en-US" sz="1500" b="0" strike="noStrike">
                <a:latin typeface="Times New Roman"/>
                <a:ea typeface="Times New Roman"/>
                <a:cs typeface="Times New Roman"/>
                <a:sym typeface="Times New Roman"/>
              </a:rPr>
              <a:t>No states (or just a single state), only actions and rewards.</a:t>
            </a:r>
            <a:endParaRPr/>
          </a:p>
          <a:p>
            <a:pPr marL="432000" marR="0" lvl="0" indent="-387246" algn="l" rtl="0">
              <a:lnSpc>
                <a:spcPct val="100000"/>
              </a:lnSpc>
              <a:spcBef>
                <a:spcPts val="1414"/>
              </a:spcBef>
              <a:spcAft>
                <a:spcPts val="0"/>
              </a:spcAft>
              <a:buClr>
                <a:srgbClr val="000000"/>
              </a:buClr>
              <a:buSzPts val="1500"/>
              <a:buFont typeface="Noto Sans"/>
              <a:buChar char="●"/>
            </a:pPr>
            <a:r>
              <a:rPr lang="en-US" sz="1500" b="0" strike="noStrike">
                <a:latin typeface="Times New Roman"/>
                <a:ea typeface="Times New Roman"/>
                <a:cs typeface="Times New Roman"/>
                <a:sym typeface="Times New Roman"/>
              </a:rPr>
              <a:t>Exploration-exploitation trade-off. The agent:</a:t>
            </a:r>
            <a:endParaRPr/>
          </a:p>
          <a:p>
            <a:pPr marL="864000" marR="0" lvl="1" indent="-371243" algn="l" rtl="0">
              <a:lnSpc>
                <a:spcPct val="100000"/>
              </a:lnSpc>
              <a:spcBef>
                <a:spcPts val="1131"/>
              </a:spcBef>
              <a:spcAft>
                <a:spcPts val="0"/>
              </a:spcAft>
              <a:buClr>
                <a:srgbClr val="000000"/>
              </a:buClr>
              <a:buSzPts val="1500"/>
              <a:buFont typeface="Noto Sans"/>
              <a:buChar char="−"/>
            </a:pPr>
            <a:r>
              <a:rPr lang="en-US" sz="1500" b="1" i="0" u="none" strike="noStrike" cap="none">
                <a:latin typeface="Times New Roman"/>
                <a:ea typeface="Times New Roman"/>
                <a:cs typeface="Times New Roman"/>
                <a:sym typeface="Times New Roman"/>
              </a:rPr>
              <a:t>Explores</a:t>
            </a:r>
            <a:r>
              <a:rPr lang="en-US" sz="1500" b="0" i="0" u="none" strike="noStrike" cap="none">
                <a:latin typeface="Times New Roman"/>
                <a:ea typeface="Times New Roman"/>
                <a:cs typeface="Times New Roman"/>
                <a:sym typeface="Times New Roman"/>
              </a:rPr>
              <a:t>: selects an action randomly</a:t>
            </a:r>
            <a:endParaRPr/>
          </a:p>
          <a:p>
            <a:pPr marL="864000" marR="0" lvl="1" indent="-371243" algn="l" rtl="0">
              <a:lnSpc>
                <a:spcPct val="100000"/>
              </a:lnSpc>
              <a:spcBef>
                <a:spcPts val="1131"/>
              </a:spcBef>
              <a:spcAft>
                <a:spcPts val="0"/>
              </a:spcAft>
              <a:buClr>
                <a:srgbClr val="000000"/>
              </a:buClr>
              <a:buSzPts val="1500"/>
              <a:buFont typeface="Noto Sans"/>
              <a:buChar char="−"/>
            </a:pPr>
            <a:r>
              <a:rPr lang="en-US" sz="1500" b="1" i="0" u="none" strike="noStrike" cap="none">
                <a:latin typeface="Times New Roman"/>
                <a:ea typeface="Times New Roman"/>
                <a:cs typeface="Times New Roman"/>
                <a:sym typeface="Times New Roman"/>
              </a:rPr>
              <a:t>Exploits</a:t>
            </a:r>
            <a:r>
              <a:rPr lang="en-US" sz="1500" b="0" i="0" u="none" strike="noStrike" cap="none">
                <a:latin typeface="Times New Roman"/>
                <a:ea typeface="Times New Roman"/>
                <a:cs typeface="Times New Roman"/>
                <a:sym typeface="Times New Roman"/>
              </a:rPr>
              <a:t>: selects the action with higher reward from the table</a:t>
            </a:r>
            <a:endParaRPr/>
          </a:p>
          <a:p>
            <a:pPr marL="432000" marR="0" lvl="0" indent="-387246" algn="l" rtl="0">
              <a:lnSpc>
                <a:spcPct val="100000"/>
              </a:lnSpc>
              <a:spcBef>
                <a:spcPts val="1414"/>
              </a:spcBef>
              <a:spcAft>
                <a:spcPts val="0"/>
              </a:spcAft>
              <a:buClr>
                <a:srgbClr val="000000"/>
              </a:buClr>
              <a:buSzPts val="1500"/>
              <a:buFont typeface="Noto Sans"/>
              <a:buChar char="●"/>
            </a:pPr>
            <a:r>
              <a:rPr lang="en-US" sz="1500" b="0" strike="noStrike">
                <a:latin typeface="Times New Roman"/>
                <a:ea typeface="Times New Roman"/>
                <a:cs typeface="Times New Roman"/>
                <a:sym typeface="Times New Roman"/>
              </a:rPr>
              <a:t>Different approaches: simple, low-computing res.</a:t>
            </a:r>
            <a:endParaRPr/>
          </a:p>
          <a:p>
            <a:pPr marL="864000" marR="0" lvl="1" indent="-371243" algn="l" rtl="0">
              <a:lnSpc>
                <a:spcPct val="100000"/>
              </a:lnSpc>
              <a:spcBef>
                <a:spcPts val="1131"/>
              </a:spcBef>
              <a:spcAft>
                <a:spcPts val="0"/>
              </a:spcAft>
              <a:buClr>
                <a:srgbClr val="000000"/>
              </a:buClr>
              <a:buSzPts val="1500"/>
              <a:buFont typeface="Noto Sans"/>
              <a:buChar char="−"/>
            </a:pPr>
            <a:r>
              <a:rPr lang="en-US" sz="1500" b="0" i="1" u="none" strike="noStrike" cap="none">
                <a:latin typeface="Times New Roman"/>
                <a:ea typeface="Times New Roman"/>
                <a:cs typeface="Times New Roman"/>
                <a:sym typeface="Times New Roman"/>
              </a:rPr>
              <a:t>ε-greedy, Thompson Sampling, UCD, EXP3, etc. </a:t>
            </a:r>
            <a:endParaRPr sz="1500" b="0" i="0" u="none" strike="noStrike" cap="none">
              <a:latin typeface="Times New Roman"/>
              <a:ea typeface="Times New Roman"/>
              <a:cs typeface="Times New Roman"/>
              <a:sym typeface="Times New Roman"/>
            </a:endParaRPr>
          </a:p>
          <a:p>
            <a:pPr marL="432000" marR="0" lvl="0" indent="-387246" algn="l" rtl="0">
              <a:lnSpc>
                <a:spcPct val="100000"/>
              </a:lnSpc>
              <a:spcBef>
                <a:spcPts val="1414"/>
              </a:spcBef>
              <a:spcAft>
                <a:spcPts val="0"/>
              </a:spcAft>
              <a:buClr>
                <a:srgbClr val="000000"/>
              </a:buClr>
              <a:buSzPts val="1500"/>
              <a:buFont typeface="Noto Sans"/>
              <a:buChar char="●"/>
            </a:pPr>
            <a:r>
              <a:rPr lang="en-US" sz="1500" b="1" strike="noStrike">
                <a:latin typeface="Times New Roman"/>
                <a:ea typeface="Times New Roman"/>
                <a:cs typeface="Times New Roman"/>
                <a:sym typeface="Times New Roman"/>
              </a:rPr>
              <a:t>Contextual MABs</a:t>
            </a:r>
            <a:r>
              <a:rPr lang="en-US" sz="1500" b="0" strike="noStrike">
                <a:latin typeface="Times New Roman"/>
                <a:ea typeface="Times New Roman"/>
                <a:cs typeface="Times New Roman"/>
                <a:sym typeface="Times New Roman"/>
              </a:rPr>
              <a:t> consider different </a:t>
            </a:r>
            <a:r>
              <a:rPr lang="en-US" sz="1500">
                <a:latin typeface="Times New Roman"/>
                <a:ea typeface="Times New Roman"/>
                <a:cs typeface="Times New Roman"/>
                <a:sym typeface="Times New Roman"/>
              </a:rPr>
              <a:t>situations</a:t>
            </a:r>
            <a:r>
              <a:rPr lang="en-US" sz="1500" b="0" strike="noStrike">
                <a:latin typeface="Times New Roman"/>
                <a:ea typeface="Times New Roman"/>
                <a:cs typeface="Times New Roman"/>
                <a:sym typeface="Times New Roman"/>
              </a:rPr>
              <a:t>:</a:t>
            </a:r>
            <a:endParaRPr/>
          </a:p>
          <a:p>
            <a:pPr marL="864000" marR="0" lvl="1" indent="-371243" algn="l" rtl="0">
              <a:lnSpc>
                <a:spcPct val="100000"/>
              </a:lnSpc>
              <a:spcBef>
                <a:spcPts val="1131"/>
              </a:spcBef>
              <a:spcAft>
                <a:spcPts val="0"/>
              </a:spcAft>
              <a:buClr>
                <a:srgbClr val="000000"/>
              </a:buClr>
              <a:buSzPts val="1500"/>
              <a:buFont typeface="Noto Sans"/>
              <a:buChar char="−"/>
            </a:pPr>
            <a:r>
              <a:rPr lang="en-US" sz="1500">
                <a:latin typeface="Times New Roman"/>
                <a:ea typeface="Times New Roman"/>
                <a:cs typeface="Times New Roman"/>
                <a:sym typeface="Times New Roman"/>
              </a:rPr>
              <a:t>E.g. </a:t>
            </a:r>
            <a:r>
              <a:rPr lang="en-US" sz="1500" b="0" i="0" u="none" strike="noStrike" cap="none">
                <a:latin typeface="Times New Roman"/>
                <a:ea typeface="Times New Roman"/>
                <a:cs typeface="Times New Roman"/>
                <a:sym typeface="Times New Roman"/>
              </a:rPr>
              <a:t>AP selection at home, at </a:t>
            </a:r>
            <a:r>
              <a:rPr lang="en-US" sz="1500">
                <a:latin typeface="Times New Roman"/>
                <a:ea typeface="Times New Roman"/>
                <a:cs typeface="Times New Roman"/>
                <a:sym typeface="Times New Roman"/>
              </a:rPr>
              <a:t>work</a:t>
            </a:r>
            <a:endParaRPr sz="1500" b="0" i="0" u="none" strike="noStrike" cap="none">
              <a:latin typeface="Times New Roman"/>
              <a:ea typeface="Times New Roman"/>
              <a:cs typeface="Times New Roman"/>
              <a:sym typeface="Times New Roman"/>
            </a:endParaRPr>
          </a:p>
          <a:p>
            <a:pPr marL="914400" marR="0" lvl="1" indent="-323850" algn="l" rtl="0">
              <a:lnSpc>
                <a:spcPct val="100000"/>
              </a:lnSpc>
              <a:spcBef>
                <a:spcPts val="1414"/>
              </a:spcBef>
              <a:spcAft>
                <a:spcPts val="0"/>
              </a:spcAft>
              <a:buClr>
                <a:srgbClr val="000000"/>
              </a:buClr>
              <a:buSzPts val="1500"/>
              <a:buFont typeface="Noto Sans"/>
              <a:buChar char="−"/>
            </a:pPr>
            <a:r>
              <a:rPr lang="en-US" sz="1500" b="0" strike="noStrike">
                <a:latin typeface="Times New Roman"/>
                <a:ea typeface="Times New Roman"/>
                <a:cs typeface="Times New Roman"/>
                <a:sym typeface="Times New Roman"/>
              </a:rPr>
              <a:t>Moving to a new ‘context’ may allow to reuse past info.</a:t>
            </a:r>
            <a:endParaRPr/>
          </a:p>
          <a:p>
            <a:pPr marL="342900" lvl="0" indent="-342900" algn="l" rtl="0">
              <a:lnSpc>
                <a:spcPct val="100000"/>
              </a:lnSpc>
              <a:spcBef>
                <a:spcPts val="600"/>
              </a:spcBef>
              <a:spcAft>
                <a:spcPts val="0"/>
              </a:spcAft>
              <a:buSzPts val="1400"/>
              <a:buNone/>
            </a:pPr>
            <a:endParaRPr/>
          </a:p>
        </p:txBody>
      </p:sp>
      <p:sp>
        <p:nvSpPr>
          <p:cNvPr id="700" name="Google Shape;700;p30"/>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33</a:t>
            </a:fld>
            <a:endParaRPr/>
          </a:p>
        </p:txBody>
      </p:sp>
      <p:sp>
        <p:nvSpPr>
          <p:cNvPr id="701" name="Google Shape;701;p30"/>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702" name="Google Shape;702;p30"/>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703" name="Google Shape;703;p30"/>
          <p:cNvPicPr preferRelativeResize="0"/>
          <p:nvPr/>
        </p:nvPicPr>
        <p:blipFill rotWithShape="1">
          <a:blip r:embed="rId3">
            <a:alphaModFix/>
          </a:blip>
          <a:srcRect/>
          <a:stretch/>
        </p:blipFill>
        <p:spPr>
          <a:xfrm>
            <a:off x="7875202" y="2141539"/>
            <a:ext cx="2342520" cy="1379520"/>
          </a:xfrm>
          <a:prstGeom prst="rect">
            <a:avLst/>
          </a:prstGeom>
          <a:noFill/>
          <a:ln>
            <a:noFill/>
          </a:ln>
        </p:spPr>
      </p:pic>
      <p:pic>
        <p:nvPicPr>
          <p:cNvPr id="704" name="Google Shape;704;p30"/>
          <p:cNvPicPr preferRelativeResize="0"/>
          <p:nvPr/>
        </p:nvPicPr>
        <p:blipFill rotWithShape="1">
          <a:blip r:embed="rId4">
            <a:alphaModFix/>
          </a:blip>
          <a:srcRect/>
          <a:stretch/>
        </p:blipFill>
        <p:spPr>
          <a:xfrm>
            <a:off x="7153282" y="3745939"/>
            <a:ext cx="3724920" cy="218772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31"/>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Example: Channel Selection (MABs)</a:t>
            </a:r>
            <a:endParaRPr/>
          </a:p>
        </p:txBody>
      </p:sp>
      <p:sp>
        <p:nvSpPr>
          <p:cNvPr id="714" name="Google Shape;714;p31"/>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34</a:t>
            </a:fld>
            <a:endParaRPr/>
          </a:p>
        </p:txBody>
      </p:sp>
      <p:sp>
        <p:nvSpPr>
          <p:cNvPr id="715" name="Google Shape;715;p31"/>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716" name="Google Shape;716;p31"/>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717" name="Google Shape;717;p31"/>
          <p:cNvPicPr preferRelativeResize="0"/>
          <p:nvPr/>
        </p:nvPicPr>
        <p:blipFill rotWithShape="1">
          <a:blip r:embed="rId3">
            <a:alphaModFix/>
          </a:blip>
          <a:srcRect/>
          <a:stretch/>
        </p:blipFill>
        <p:spPr>
          <a:xfrm>
            <a:off x="2396510" y="3246945"/>
            <a:ext cx="2221200" cy="1521720"/>
          </a:xfrm>
          <a:prstGeom prst="rect">
            <a:avLst/>
          </a:prstGeom>
          <a:noFill/>
          <a:ln>
            <a:noFill/>
          </a:ln>
        </p:spPr>
      </p:pic>
      <p:pic>
        <p:nvPicPr>
          <p:cNvPr id="718" name="Google Shape;718;p31"/>
          <p:cNvPicPr preferRelativeResize="0"/>
          <p:nvPr/>
        </p:nvPicPr>
        <p:blipFill rotWithShape="1">
          <a:blip r:embed="rId4">
            <a:alphaModFix/>
          </a:blip>
          <a:srcRect/>
          <a:stretch/>
        </p:blipFill>
        <p:spPr>
          <a:xfrm>
            <a:off x="3476510" y="2968665"/>
            <a:ext cx="351720" cy="359280"/>
          </a:xfrm>
          <a:prstGeom prst="rect">
            <a:avLst/>
          </a:prstGeom>
          <a:noFill/>
          <a:ln>
            <a:noFill/>
          </a:ln>
        </p:spPr>
      </p:pic>
      <p:sp>
        <p:nvSpPr>
          <p:cNvPr id="719" name="Google Shape;719;p31"/>
          <p:cNvSpPr txBox="1"/>
          <p:nvPr/>
        </p:nvSpPr>
        <p:spPr>
          <a:xfrm>
            <a:off x="2216510" y="2911785"/>
            <a:ext cx="939600" cy="33588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chemeClr val="dk1"/>
                </a:solidFill>
                <a:latin typeface="Times New Roman"/>
                <a:ea typeface="Times New Roman"/>
                <a:cs typeface="Times New Roman"/>
                <a:sym typeface="Times New Roman"/>
              </a:rPr>
              <a:t>Smart AP</a:t>
            </a:r>
            <a:endParaRPr sz="1400" b="0" i="0" u="none" strike="noStrike" cap="none">
              <a:solidFill>
                <a:schemeClr val="dk1"/>
              </a:solidFill>
              <a:latin typeface="Times New Roman"/>
              <a:ea typeface="Times New Roman"/>
              <a:cs typeface="Times New Roman"/>
              <a:sym typeface="Times New Roman"/>
            </a:endParaRPr>
          </a:p>
        </p:txBody>
      </p:sp>
      <p:sp>
        <p:nvSpPr>
          <p:cNvPr id="720" name="Google Shape;720;p31"/>
          <p:cNvSpPr/>
          <p:nvPr/>
        </p:nvSpPr>
        <p:spPr>
          <a:xfrm>
            <a:off x="2304350" y="2096025"/>
            <a:ext cx="360000" cy="360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1</a:t>
            </a:r>
            <a:endParaRPr sz="1800" b="0" i="0" u="none" strike="noStrike" cap="none">
              <a:solidFill>
                <a:schemeClr val="dk1"/>
              </a:solidFill>
              <a:latin typeface="Times New Roman"/>
              <a:ea typeface="Times New Roman"/>
              <a:cs typeface="Times New Roman"/>
              <a:sym typeface="Times New Roman"/>
            </a:endParaRPr>
          </a:p>
        </p:txBody>
      </p:sp>
      <p:sp>
        <p:nvSpPr>
          <p:cNvPr id="721" name="Google Shape;721;p31"/>
          <p:cNvSpPr/>
          <p:nvPr/>
        </p:nvSpPr>
        <p:spPr>
          <a:xfrm>
            <a:off x="2844350" y="2096025"/>
            <a:ext cx="360000" cy="360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2</a:t>
            </a:r>
            <a:endParaRPr sz="1800" b="0" i="0" u="none" strike="noStrike" cap="none">
              <a:solidFill>
                <a:schemeClr val="dk1"/>
              </a:solidFill>
              <a:latin typeface="Times New Roman"/>
              <a:ea typeface="Times New Roman"/>
              <a:cs typeface="Times New Roman"/>
              <a:sym typeface="Times New Roman"/>
            </a:endParaRPr>
          </a:p>
        </p:txBody>
      </p:sp>
      <p:sp>
        <p:nvSpPr>
          <p:cNvPr id="722" name="Google Shape;722;p31"/>
          <p:cNvSpPr/>
          <p:nvPr/>
        </p:nvSpPr>
        <p:spPr>
          <a:xfrm>
            <a:off x="3384350" y="2096025"/>
            <a:ext cx="360000" cy="360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3</a:t>
            </a:r>
            <a:endParaRPr sz="1800" b="0" i="0" u="none" strike="noStrike" cap="none">
              <a:solidFill>
                <a:schemeClr val="dk1"/>
              </a:solidFill>
              <a:latin typeface="Times New Roman"/>
              <a:ea typeface="Times New Roman"/>
              <a:cs typeface="Times New Roman"/>
              <a:sym typeface="Times New Roman"/>
            </a:endParaRPr>
          </a:p>
        </p:txBody>
      </p:sp>
      <p:sp>
        <p:nvSpPr>
          <p:cNvPr id="723" name="Google Shape;723;p31"/>
          <p:cNvSpPr/>
          <p:nvPr/>
        </p:nvSpPr>
        <p:spPr>
          <a:xfrm>
            <a:off x="4932350" y="2096025"/>
            <a:ext cx="360000" cy="360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N</a:t>
            </a:r>
            <a:endParaRPr sz="1800" b="0" i="0" u="none" strike="noStrike" cap="none">
              <a:solidFill>
                <a:schemeClr val="dk1"/>
              </a:solidFill>
              <a:latin typeface="Times New Roman"/>
              <a:ea typeface="Times New Roman"/>
              <a:cs typeface="Times New Roman"/>
              <a:sym typeface="Times New Roman"/>
            </a:endParaRPr>
          </a:p>
        </p:txBody>
      </p:sp>
      <p:sp>
        <p:nvSpPr>
          <p:cNvPr id="724" name="Google Shape;724;p31"/>
          <p:cNvSpPr txBox="1"/>
          <p:nvPr/>
        </p:nvSpPr>
        <p:spPr>
          <a:xfrm>
            <a:off x="1260350" y="2117625"/>
            <a:ext cx="874080" cy="33588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chemeClr val="dk1"/>
                </a:solidFill>
                <a:latin typeface="Times New Roman"/>
                <a:ea typeface="Times New Roman"/>
                <a:cs typeface="Times New Roman"/>
                <a:sym typeface="Times New Roman"/>
              </a:rPr>
              <a:t>channels</a:t>
            </a:r>
            <a:endParaRPr sz="1400" b="0" i="0" u="none" strike="noStrike" cap="none">
              <a:solidFill>
                <a:schemeClr val="dk1"/>
              </a:solidFill>
              <a:latin typeface="Times New Roman"/>
              <a:ea typeface="Times New Roman"/>
              <a:cs typeface="Times New Roman"/>
              <a:sym typeface="Times New Roman"/>
            </a:endParaRPr>
          </a:p>
        </p:txBody>
      </p:sp>
      <p:cxnSp>
        <p:nvCxnSpPr>
          <p:cNvPr id="725" name="Google Shape;725;p31"/>
          <p:cNvCxnSpPr/>
          <p:nvPr/>
        </p:nvCxnSpPr>
        <p:spPr>
          <a:xfrm>
            <a:off x="5920190" y="2362065"/>
            <a:ext cx="1944000" cy="0"/>
          </a:xfrm>
          <a:prstGeom prst="straightConnector1">
            <a:avLst/>
          </a:prstGeom>
          <a:noFill/>
          <a:ln w="9525" cap="flat" cmpd="sng">
            <a:solidFill>
              <a:srgbClr val="000000"/>
            </a:solidFill>
            <a:prstDash val="solid"/>
            <a:round/>
            <a:headEnd type="none" w="sm" len="sm"/>
            <a:tailEnd type="triangle" w="med" len="med"/>
          </a:ln>
        </p:spPr>
      </p:cxnSp>
      <p:sp>
        <p:nvSpPr>
          <p:cNvPr id="726" name="Google Shape;726;p31"/>
          <p:cNvSpPr/>
          <p:nvPr/>
        </p:nvSpPr>
        <p:spPr>
          <a:xfrm>
            <a:off x="6424190" y="2099985"/>
            <a:ext cx="720000" cy="262080"/>
          </a:xfrm>
          <a:prstGeom prst="rect">
            <a:avLst/>
          </a:prstGeom>
          <a:solidFill>
            <a:srgbClr val="FFDAA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727" name="Google Shape;727;p31"/>
          <p:cNvSpPr txBox="1"/>
          <p:nvPr/>
        </p:nvSpPr>
        <p:spPr>
          <a:xfrm>
            <a:off x="6316190" y="2267025"/>
            <a:ext cx="333360" cy="45432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a</a:t>
            </a:r>
            <a:r>
              <a:rPr lang="en-US" sz="1800" b="0" i="0" u="none" strike="noStrike" cap="none" baseline="-25000">
                <a:solidFill>
                  <a:schemeClr val="dk1"/>
                </a:solidFill>
                <a:latin typeface="Times New Roman"/>
                <a:ea typeface="Times New Roman"/>
                <a:cs typeface="Times New Roman"/>
                <a:sym typeface="Times New Roman"/>
              </a:rPr>
              <a:t>i</a:t>
            </a:r>
            <a:endParaRPr sz="1800" b="0" i="0" u="none" strike="noStrike" cap="none">
              <a:solidFill>
                <a:schemeClr val="dk1"/>
              </a:solidFill>
              <a:latin typeface="Times New Roman"/>
              <a:ea typeface="Times New Roman"/>
              <a:cs typeface="Times New Roman"/>
              <a:sym typeface="Times New Roman"/>
            </a:endParaRPr>
          </a:p>
        </p:txBody>
      </p:sp>
      <p:sp>
        <p:nvSpPr>
          <p:cNvPr id="728" name="Google Shape;728;p31"/>
          <p:cNvSpPr txBox="1"/>
          <p:nvPr/>
        </p:nvSpPr>
        <p:spPr>
          <a:xfrm>
            <a:off x="7000190" y="2267025"/>
            <a:ext cx="345240" cy="45432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600"/>
              <a:buFont typeface="Times New Roman"/>
              <a:buNone/>
            </a:pPr>
            <a:r>
              <a:rPr lang="en-US" sz="1600" b="0" i="0" u="none" strike="noStrike" cap="none">
                <a:solidFill>
                  <a:schemeClr val="dk1"/>
                </a:solidFill>
                <a:latin typeface="Arial"/>
                <a:ea typeface="Arial"/>
                <a:cs typeface="Arial"/>
                <a:sym typeface="Arial"/>
              </a:rPr>
              <a:t>b</a:t>
            </a:r>
            <a:r>
              <a:rPr lang="en-US" sz="1600" b="0" i="0" u="none" strike="noStrike" cap="none" baseline="-25000">
                <a:solidFill>
                  <a:schemeClr val="dk1"/>
                </a:solidFill>
                <a:latin typeface="Times New Roman"/>
                <a:ea typeface="Times New Roman"/>
                <a:cs typeface="Times New Roman"/>
                <a:sym typeface="Times New Roman"/>
              </a:rPr>
              <a:t>i</a:t>
            </a:r>
            <a:endParaRPr sz="1600" b="0" i="0" u="none" strike="noStrike" cap="none">
              <a:solidFill>
                <a:schemeClr val="dk1"/>
              </a:solidFill>
              <a:latin typeface="Times New Roman"/>
              <a:ea typeface="Times New Roman"/>
              <a:cs typeface="Times New Roman"/>
              <a:sym typeface="Times New Roman"/>
            </a:endParaRPr>
          </a:p>
        </p:txBody>
      </p:sp>
      <p:sp>
        <p:nvSpPr>
          <p:cNvPr id="729" name="Google Shape;729;p31"/>
          <p:cNvSpPr txBox="1"/>
          <p:nvPr/>
        </p:nvSpPr>
        <p:spPr>
          <a:xfrm>
            <a:off x="6028190" y="2255145"/>
            <a:ext cx="295200" cy="40608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0</a:t>
            </a:r>
            <a:endParaRPr sz="1800" b="0" i="0" u="none" strike="noStrike" cap="none">
              <a:solidFill>
                <a:schemeClr val="dk1"/>
              </a:solidFill>
              <a:latin typeface="Times New Roman"/>
              <a:ea typeface="Times New Roman"/>
              <a:cs typeface="Times New Roman"/>
              <a:sym typeface="Times New Roman"/>
            </a:endParaRPr>
          </a:p>
        </p:txBody>
      </p:sp>
      <p:sp>
        <p:nvSpPr>
          <p:cNvPr id="730" name="Google Shape;730;p31"/>
          <p:cNvSpPr txBox="1"/>
          <p:nvPr/>
        </p:nvSpPr>
        <p:spPr>
          <a:xfrm>
            <a:off x="7307270" y="2255145"/>
            <a:ext cx="295200" cy="40608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1</a:t>
            </a:r>
            <a:endParaRPr sz="1800" b="0" i="0" u="none" strike="noStrike" cap="none">
              <a:solidFill>
                <a:schemeClr val="dk1"/>
              </a:solidFill>
              <a:latin typeface="Times New Roman"/>
              <a:ea typeface="Times New Roman"/>
              <a:cs typeface="Times New Roman"/>
              <a:sym typeface="Times New Roman"/>
            </a:endParaRPr>
          </a:p>
        </p:txBody>
      </p:sp>
      <p:sp>
        <p:nvSpPr>
          <p:cNvPr id="731" name="Google Shape;731;p31"/>
          <p:cNvSpPr txBox="1"/>
          <p:nvPr/>
        </p:nvSpPr>
        <p:spPr>
          <a:xfrm>
            <a:off x="7974375" y="1997375"/>
            <a:ext cx="2714700" cy="72180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chemeClr val="dk1"/>
                </a:solidFill>
                <a:latin typeface="Arial"/>
                <a:ea typeface="Arial"/>
                <a:cs typeface="Arial"/>
                <a:sym typeface="Arial"/>
              </a:rPr>
              <a:t>ρ(i) = </a:t>
            </a:r>
            <a:r>
              <a:rPr lang="en-US" sz="1400" b="0" i="0" u="none" strike="noStrike" cap="none">
                <a:solidFill>
                  <a:schemeClr val="dk1"/>
                </a:solidFill>
                <a:latin typeface="Times New Roman"/>
                <a:ea typeface="Times New Roman"/>
                <a:cs typeface="Times New Roman"/>
                <a:sym typeface="Times New Roman"/>
              </a:rPr>
              <a:t>Occupancy of channel i [0,1]</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chemeClr val="dk1"/>
                </a:solidFill>
                <a:latin typeface="Times New Roman"/>
                <a:ea typeface="Times New Roman"/>
                <a:cs typeface="Times New Roman"/>
                <a:sym typeface="Times New Roman"/>
              </a:rPr>
              <a:t>(measured every 1 second)</a:t>
            </a:r>
            <a:endParaRPr sz="1400" b="0" i="0" u="none" strike="noStrike" cap="none">
              <a:solidFill>
                <a:schemeClr val="dk1"/>
              </a:solidFill>
              <a:latin typeface="Times New Roman"/>
              <a:ea typeface="Times New Roman"/>
              <a:cs typeface="Times New Roman"/>
              <a:sym typeface="Times New Roman"/>
            </a:endParaRPr>
          </a:p>
        </p:txBody>
      </p:sp>
      <p:sp>
        <p:nvSpPr>
          <p:cNvPr id="732" name="Google Shape;732;p31"/>
          <p:cNvSpPr txBox="1"/>
          <p:nvPr/>
        </p:nvSpPr>
        <p:spPr>
          <a:xfrm>
            <a:off x="2108510" y="4901505"/>
            <a:ext cx="3143520" cy="33588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chemeClr val="dk1"/>
                </a:solidFill>
                <a:latin typeface="Times New Roman"/>
                <a:ea typeface="Times New Roman"/>
                <a:cs typeface="Times New Roman"/>
                <a:sym typeface="Times New Roman"/>
              </a:rPr>
              <a:t>Reward using channel i: V(i) = 1-</a:t>
            </a:r>
            <a:r>
              <a:rPr lang="en-US" sz="1400" b="0" i="0" u="none" strike="noStrike" cap="none">
                <a:solidFill>
                  <a:schemeClr val="dk1"/>
                </a:solidFill>
                <a:latin typeface="Arial"/>
                <a:ea typeface="Arial"/>
                <a:cs typeface="Arial"/>
                <a:sym typeface="Arial"/>
              </a:rPr>
              <a:t>ρ(i)</a:t>
            </a:r>
            <a:endParaRPr sz="1400" b="0" i="0" u="none" strike="noStrike" cap="none">
              <a:solidFill>
                <a:schemeClr val="dk1"/>
              </a:solidFill>
              <a:latin typeface="Times New Roman"/>
              <a:ea typeface="Times New Roman"/>
              <a:cs typeface="Times New Roman"/>
              <a:sym typeface="Times New Roman"/>
            </a:endParaRPr>
          </a:p>
        </p:txBody>
      </p:sp>
      <p:sp>
        <p:nvSpPr>
          <p:cNvPr id="733" name="Google Shape;733;p31"/>
          <p:cNvSpPr txBox="1"/>
          <p:nvPr/>
        </p:nvSpPr>
        <p:spPr>
          <a:xfrm>
            <a:off x="3858830" y="2788665"/>
            <a:ext cx="337680" cy="58104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2800"/>
              <a:buFont typeface="Times New Roman"/>
              <a:buNone/>
            </a:pPr>
            <a:r>
              <a:rPr lang="en-US" sz="2800" b="0" i="0" u="none" strike="noStrike" cap="none">
                <a:solidFill>
                  <a:schemeClr val="dk1"/>
                </a:solidFill>
                <a:latin typeface="Times New Roman"/>
                <a:ea typeface="Times New Roman"/>
                <a:cs typeface="Times New Roman"/>
                <a:sym typeface="Times New Roman"/>
              </a:rPr>
              <a:t>?</a:t>
            </a:r>
            <a:endParaRPr sz="2800" b="0" i="0" u="none" strike="noStrike" cap="none">
              <a:solidFill>
                <a:schemeClr val="dk1"/>
              </a:solidFill>
              <a:latin typeface="Times New Roman"/>
              <a:ea typeface="Times New Roman"/>
              <a:cs typeface="Times New Roman"/>
              <a:sym typeface="Times New Roman"/>
            </a:endParaRPr>
          </a:p>
        </p:txBody>
      </p:sp>
      <p:sp>
        <p:nvSpPr>
          <p:cNvPr id="734" name="Google Shape;734;p31"/>
          <p:cNvSpPr/>
          <p:nvPr/>
        </p:nvSpPr>
        <p:spPr>
          <a:xfrm>
            <a:off x="6172190" y="2099985"/>
            <a:ext cx="1243080" cy="26208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735" name="Google Shape;735;p31"/>
          <p:cNvSpPr/>
          <p:nvPr/>
        </p:nvSpPr>
        <p:spPr>
          <a:xfrm>
            <a:off x="6424190" y="2099985"/>
            <a:ext cx="720000" cy="262080"/>
          </a:xfrm>
          <a:prstGeom prst="rect">
            <a:avLst/>
          </a:prstGeom>
          <a:solidFill>
            <a:srgbClr val="B2B2B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cxnSp>
        <p:nvCxnSpPr>
          <p:cNvPr id="736" name="Google Shape;736;p31"/>
          <p:cNvCxnSpPr/>
          <p:nvPr/>
        </p:nvCxnSpPr>
        <p:spPr>
          <a:xfrm>
            <a:off x="3944870" y="2302305"/>
            <a:ext cx="827640" cy="0"/>
          </a:xfrm>
          <a:prstGeom prst="straightConnector1">
            <a:avLst/>
          </a:prstGeom>
          <a:noFill/>
          <a:ln w="9525" cap="flat" cmpd="sng">
            <a:solidFill>
              <a:srgbClr val="000000"/>
            </a:solidFill>
            <a:prstDash val="dashDot"/>
            <a:round/>
            <a:headEnd type="none" w="sm" len="sm"/>
            <a:tailEnd type="none" w="sm" len="sm"/>
          </a:ln>
        </p:spPr>
      </p:cxnSp>
      <p:sp>
        <p:nvSpPr>
          <p:cNvPr id="737" name="Google Shape;737;p31"/>
          <p:cNvSpPr txBox="1"/>
          <p:nvPr/>
        </p:nvSpPr>
        <p:spPr>
          <a:xfrm>
            <a:off x="1520270" y="5657145"/>
            <a:ext cx="3948120" cy="34344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800"/>
              <a:buFont typeface="Times New Roman"/>
              <a:buNone/>
            </a:pPr>
            <a:r>
              <a:rPr lang="en-US" sz="1800" b="0" i="1" u="none" strike="noStrike" cap="none">
                <a:solidFill>
                  <a:schemeClr val="dk1"/>
                </a:solidFill>
                <a:latin typeface="Times New Roman"/>
                <a:ea typeface="Times New Roman"/>
                <a:cs typeface="Times New Roman"/>
                <a:sym typeface="Times New Roman"/>
              </a:rPr>
              <a:t>Only the channel in use can be measured</a:t>
            </a:r>
            <a:endParaRPr sz="1800" b="0" i="0" u="none" strike="noStrike" cap="none">
              <a:solidFill>
                <a:schemeClr val="dk1"/>
              </a:solidFill>
              <a:latin typeface="Times New Roman"/>
              <a:ea typeface="Times New Roman"/>
              <a:cs typeface="Times New Roman"/>
              <a:sym typeface="Times New Roman"/>
            </a:endParaRPr>
          </a:p>
        </p:txBody>
      </p:sp>
      <p:pic>
        <p:nvPicPr>
          <p:cNvPr id="738" name="Google Shape;738;p31"/>
          <p:cNvPicPr preferRelativeResize="0"/>
          <p:nvPr/>
        </p:nvPicPr>
        <p:blipFill rotWithShape="1">
          <a:blip r:embed="rId5">
            <a:alphaModFix/>
          </a:blip>
          <a:srcRect/>
          <a:stretch/>
        </p:blipFill>
        <p:spPr>
          <a:xfrm>
            <a:off x="6172200" y="3124200"/>
            <a:ext cx="4129501" cy="272906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32"/>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Example: Channel Selection (MABs)</a:t>
            </a:r>
            <a:endParaRPr/>
          </a:p>
        </p:txBody>
      </p:sp>
      <p:sp>
        <p:nvSpPr>
          <p:cNvPr id="748" name="Google Shape;748;p32"/>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35</a:t>
            </a:fld>
            <a:endParaRPr/>
          </a:p>
        </p:txBody>
      </p:sp>
      <p:sp>
        <p:nvSpPr>
          <p:cNvPr id="749" name="Google Shape;749;p32"/>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750" name="Google Shape;750;p32"/>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751" name="Google Shape;751;p32"/>
          <p:cNvPicPr preferRelativeResize="0"/>
          <p:nvPr/>
        </p:nvPicPr>
        <p:blipFill rotWithShape="1">
          <a:blip r:embed="rId3">
            <a:alphaModFix/>
          </a:blip>
          <a:srcRect/>
          <a:stretch/>
        </p:blipFill>
        <p:spPr>
          <a:xfrm>
            <a:off x="2787360" y="3220200"/>
            <a:ext cx="2221200" cy="1521720"/>
          </a:xfrm>
          <a:prstGeom prst="rect">
            <a:avLst/>
          </a:prstGeom>
          <a:noFill/>
          <a:ln>
            <a:noFill/>
          </a:ln>
        </p:spPr>
      </p:pic>
      <p:pic>
        <p:nvPicPr>
          <p:cNvPr id="752" name="Google Shape;752;p32"/>
          <p:cNvPicPr preferRelativeResize="0"/>
          <p:nvPr/>
        </p:nvPicPr>
        <p:blipFill rotWithShape="1">
          <a:blip r:embed="rId4">
            <a:alphaModFix/>
          </a:blip>
          <a:srcRect/>
          <a:stretch/>
        </p:blipFill>
        <p:spPr>
          <a:xfrm>
            <a:off x="3867360" y="2941920"/>
            <a:ext cx="351720" cy="359280"/>
          </a:xfrm>
          <a:prstGeom prst="rect">
            <a:avLst/>
          </a:prstGeom>
          <a:noFill/>
          <a:ln>
            <a:noFill/>
          </a:ln>
        </p:spPr>
      </p:pic>
      <p:sp>
        <p:nvSpPr>
          <p:cNvPr id="753" name="Google Shape;753;p32"/>
          <p:cNvSpPr txBox="1"/>
          <p:nvPr/>
        </p:nvSpPr>
        <p:spPr>
          <a:xfrm>
            <a:off x="2607360" y="2885040"/>
            <a:ext cx="939600" cy="33588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chemeClr val="dk1"/>
                </a:solidFill>
                <a:latin typeface="Times New Roman"/>
                <a:ea typeface="Times New Roman"/>
                <a:cs typeface="Times New Roman"/>
                <a:sym typeface="Times New Roman"/>
              </a:rPr>
              <a:t>Smart AP</a:t>
            </a:r>
            <a:endParaRPr sz="1400" b="0" i="0" u="none" strike="noStrike" cap="none">
              <a:solidFill>
                <a:schemeClr val="dk1"/>
              </a:solidFill>
              <a:latin typeface="Times New Roman"/>
              <a:ea typeface="Times New Roman"/>
              <a:cs typeface="Times New Roman"/>
              <a:sym typeface="Times New Roman"/>
            </a:endParaRPr>
          </a:p>
        </p:txBody>
      </p:sp>
      <p:sp>
        <p:nvSpPr>
          <p:cNvPr id="754" name="Google Shape;754;p32"/>
          <p:cNvSpPr/>
          <p:nvPr/>
        </p:nvSpPr>
        <p:spPr>
          <a:xfrm>
            <a:off x="2695200" y="2069280"/>
            <a:ext cx="360000" cy="360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1</a:t>
            </a:r>
            <a:endParaRPr sz="1800" b="0" i="0" u="none" strike="noStrike" cap="none">
              <a:solidFill>
                <a:schemeClr val="dk1"/>
              </a:solidFill>
              <a:latin typeface="Times New Roman"/>
              <a:ea typeface="Times New Roman"/>
              <a:cs typeface="Times New Roman"/>
              <a:sym typeface="Times New Roman"/>
            </a:endParaRPr>
          </a:p>
        </p:txBody>
      </p:sp>
      <p:sp>
        <p:nvSpPr>
          <p:cNvPr id="755" name="Google Shape;755;p32"/>
          <p:cNvSpPr/>
          <p:nvPr/>
        </p:nvSpPr>
        <p:spPr>
          <a:xfrm>
            <a:off x="3235200" y="2069280"/>
            <a:ext cx="360000" cy="360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2</a:t>
            </a:r>
            <a:endParaRPr sz="1800" b="0" i="0" u="none" strike="noStrike" cap="none">
              <a:solidFill>
                <a:schemeClr val="dk1"/>
              </a:solidFill>
              <a:latin typeface="Times New Roman"/>
              <a:ea typeface="Times New Roman"/>
              <a:cs typeface="Times New Roman"/>
              <a:sym typeface="Times New Roman"/>
            </a:endParaRPr>
          </a:p>
        </p:txBody>
      </p:sp>
      <p:sp>
        <p:nvSpPr>
          <p:cNvPr id="756" name="Google Shape;756;p32"/>
          <p:cNvSpPr/>
          <p:nvPr/>
        </p:nvSpPr>
        <p:spPr>
          <a:xfrm>
            <a:off x="3775200" y="2069280"/>
            <a:ext cx="360000" cy="360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3</a:t>
            </a:r>
            <a:endParaRPr sz="1800" b="0" i="0" u="none" strike="noStrike" cap="none">
              <a:solidFill>
                <a:schemeClr val="dk1"/>
              </a:solidFill>
              <a:latin typeface="Times New Roman"/>
              <a:ea typeface="Times New Roman"/>
              <a:cs typeface="Times New Roman"/>
              <a:sym typeface="Times New Roman"/>
            </a:endParaRPr>
          </a:p>
        </p:txBody>
      </p:sp>
      <p:sp>
        <p:nvSpPr>
          <p:cNvPr id="757" name="Google Shape;757;p32"/>
          <p:cNvSpPr/>
          <p:nvPr/>
        </p:nvSpPr>
        <p:spPr>
          <a:xfrm>
            <a:off x="5323200" y="2069280"/>
            <a:ext cx="360000" cy="360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N</a:t>
            </a:r>
            <a:endParaRPr sz="1800" b="0" i="0" u="none" strike="noStrike" cap="none">
              <a:solidFill>
                <a:schemeClr val="dk1"/>
              </a:solidFill>
              <a:latin typeface="Times New Roman"/>
              <a:ea typeface="Times New Roman"/>
              <a:cs typeface="Times New Roman"/>
              <a:sym typeface="Times New Roman"/>
            </a:endParaRPr>
          </a:p>
        </p:txBody>
      </p:sp>
      <p:sp>
        <p:nvSpPr>
          <p:cNvPr id="758" name="Google Shape;758;p32"/>
          <p:cNvSpPr txBox="1"/>
          <p:nvPr/>
        </p:nvSpPr>
        <p:spPr>
          <a:xfrm>
            <a:off x="1651200" y="2090880"/>
            <a:ext cx="874080" cy="33588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chemeClr val="dk1"/>
                </a:solidFill>
                <a:latin typeface="Times New Roman"/>
                <a:ea typeface="Times New Roman"/>
                <a:cs typeface="Times New Roman"/>
                <a:sym typeface="Times New Roman"/>
              </a:rPr>
              <a:t>channels</a:t>
            </a:r>
            <a:endParaRPr sz="1400" b="0" i="0" u="none" strike="noStrike" cap="none">
              <a:solidFill>
                <a:schemeClr val="dk1"/>
              </a:solidFill>
              <a:latin typeface="Times New Roman"/>
              <a:ea typeface="Times New Roman"/>
              <a:cs typeface="Times New Roman"/>
              <a:sym typeface="Times New Roman"/>
            </a:endParaRPr>
          </a:p>
        </p:txBody>
      </p:sp>
      <p:cxnSp>
        <p:nvCxnSpPr>
          <p:cNvPr id="759" name="Google Shape;759;p32"/>
          <p:cNvCxnSpPr/>
          <p:nvPr/>
        </p:nvCxnSpPr>
        <p:spPr>
          <a:xfrm>
            <a:off x="6311040" y="2335320"/>
            <a:ext cx="1944000" cy="0"/>
          </a:xfrm>
          <a:prstGeom prst="straightConnector1">
            <a:avLst/>
          </a:prstGeom>
          <a:noFill/>
          <a:ln w="9525" cap="flat" cmpd="sng">
            <a:solidFill>
              <a:srgbClr val="000000"/>
            </a:solidFill>
            <a:prstDash val="solid"/>
            <a:round/>
            <a:headEnd type="none" w="sm" len="sm"/>
            <a:tailEnd type="triangle" w="med" len="med"/>
          </a:ln>
        </p:spPr>
      </p:cxnSp>
      <p:sp>
        <p:nvSpPr>
          <p:cNvPr id="760" name="Google Shape;760;p32"/>
          <p:cNvSpPr/>
          <p:nvPr/>
        </p:nvSpPr>
        <p:spPr>
          <a:xfrm>
            <a:off x="6815040" y="2073240"/>
            <a:ext cx="720000" cy="262080"/>
          </a:xfrm>
          <a:prstGeom prst="rect">
            <a:avLst/>
          </a:prstGeom>
          <a:solidFill>
            <a:srgbClr val="FFDAA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761" name="Google Shape;761;p32"/>
          <p:cNvSpPr txBox="1"/>
          <p:nvPr/>
        </p:nvSpPr>
        <p:spPr>
          <a:xfrm>
            <a:off x="6707040" y="2240280"/>
            <a:ext cx="333360" cy="45432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a</a:t>
            </a:r>
            <a:r>
              <a:rPr lang="en-US" sz="1600" b="0" i="0" u="none" strike="noStrike" cap="none" baseline="-25000">
                <a:solidFill>
                  <a:schemeClr val="dk1"/>
                </a:solidFill>
                <a:latin typeface="Times New Roman"/>
                <a:ea typeface="Times New Roman"/>
                <a:cs typeface="Times New Roman"/>
                <a:sym typeface="Times New Roman"/>
              </a:rPr>
              <a:t>i</a:t>
            </a:r>
            <a:endParaRPr sz="1600" b="0" i="0" u="none" strike="noStrike" cap="none">
              <a:solidFill>
                <a:schemeClr val="dk1"/>
              </a:solidFill>
              <a:latin typeface="Times New Roman"/>
              <a:ea typeface="Times New Roman"/>
              <a:cs typeface="Times New Roman"/>
              <a:sym typeface="Times New Roman"/>
            </a:endParaRPr>
          </a:p>
        </p:txBody>
      </p:sp>
      <p:sp>
        <p:nvSpPr>
          <p:cNvPr id="762" name="Google Shape;762;p32"/>
          <p:cNvSpPr txBox="1"/>
          <p:nvPr/>
        </p:nvSpPr>
        <p:spPr>
          <a:xfrm>
            <a:off x="7391040" y="2240280"/>
            <a:ext cx="345240" cy="45432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600"/>
              <a:buFont typeface="Times New Roman"/>
              <a:buNone/>
            </a:pPr>
            <a:r>
              <a:rPr lang="en-US" sz="1600" b="0" i="0" u="none" strike="noStrike" cap="none">
                <a:solidFill>
                  <a:schemeClr val="dk1"/>
                </a:solidFill>
                <a:latin typeface="Arial"/>
                <a:ea typeface="Arial"/>
                <a:cs typeface="Arial"/>
                <a:sym typeface="Arial"/>
              </a:rPr>
              <a:t>b</a:t>
            </a:r>
            <a:r>
              <a:rPr lang="en-US" sz="1600" b="0" i="0" u="none" strike="noStrike" cap="none" baseline="-25000">
                <a:solidFill>
                  <a:schemeClr val="dk1"/>
                </a:solidFill>
                <a:latin typeface="Times New Roman"/>
                <a:ea typeface="Times New Roman"/>
                <a:cs typeface="Times New Roman"/>
                <a:sym typeface="Times New Roman"/>
              </a:rPr>
              <a:t>i</a:t>
            </a:r>
            <a:endParaRPr sz="1600" b="0" i="0" u="none" strike="noStrike" cap="none">
              <a:solidFill>
                <a:schemeClr val="dk1"/>
              </a:solidFill>
              <a:latin typeface="Times New Roman"/>
              <a:ea typeface="Times New Roman"/>
              <a:cs typeface="Times New Roman"/>
              <a:sym typeface="Times New Roman"/>
            </a:endParaRPr>
          </a:p>
        </p:txBody>
      </p:sp>
      <p:sp>
        <p:nvSpPr>
          <p:cNvPr id="763" name="Google Shape;763;p32"/>
          <p:cNvSpPr txBox="1"/>
          <p:nvPr/>
        </p:nvSpPr>
        <p:spPr>
          <a:xfrm>
            <a:off x="6419040" y="2228400"/>
            <a:ext cx="295200" cy="40608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0</a:t>
            </a:r>
            <a:endParaRPr sz="1800" b="0" i="0" u="none" strike="noStrike" cap="none">
              <a:solidFill>
                <a:schemeClr val="dk1"/>
              </a:solidFill>
              <a:latin typeface="Times New Roman"/>
              <a:ea typeface="Times New Roman"/>
              <a:cs typeface="Times New Roman"/>
              <a:sym typeface="Times New Roman"/>
            </a:endParaRPr>
          </a:p>
        </p:txBody>
      </p:sp>
      <p:sp>
        <p:nvSpPr>
          <p:cNvPr id="764" name="Google Shape;764;p32"/>
          <p:cNvSpPr txBox="1"/>
          <p:nvPr/>
        </p:nvSpPr>
        <p:spPr>
          <a:xfrm>
            <a:off x="7698120" y="2228400"/>
            <a:ext cx="295200" cy="40608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1</a:t>
            </a:r>
            <a:endParaRPr sz="1800" b="0" i="0" u="none" strike="noStrike" cap="none">
              <a:solidFill>
                <a:schemeClr val="dk1"/>
              </a:solidFill>
              <a:latin typeface="Times New Roman"/>
              <a:ea typeface="Times New Roman"/>
              <a:cs typeface="Times New Roman"/>
              <a:sym typeface="Times New Roman"/>
            </a:endParaRPr>
          </a:p>
        </p:txBody>
      </p:sp>
      <p:sp>
        <p:nvSpPr>
          <p:cNvPr id="765" name="Google Shape;765;p32"/>
          <p:cNvSpPr txBox="1"/>
          <p:nvPr/>
        </p:nvSpPr>
        <p:spPr>
          <a:xfrm>
            <a:off x="2499360" y="4874760"/>
            <a:ext cx="3143520" cy="33588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chemeClr val="dk1"/>
                </a:solidFill>
                <a:latin typeface="Times New Roman"/>
                <a:ea typeface="Times New Roman"/>
                <a:cs typeface="Times New Roman"/>
                <a:sym typeface="Times New Roman"/>
              </a:rPr>
              <a:t>Reward using channel i: V(i) = 1-</a:t>
            </a:r>
            <a:r>
              <a:rPr lang="en-US" sz="1400" b="0" i="0" u="none" strike="noStrike" cap="none">
                <a:solidFill>
                  <a:schemeClr val="dk1"/>
                </a:solidFill>
                <a:latin typeface="Arial"/>
                <a:ea typeface="Arial"/>
                <a:cs typeface="Arial"/>
                <a:sym typeface="Arial"/>
              </a:rPr>
              <a:t>ρ(i)</a:t>
            </a:r>
            <a:endParaRPr sz="1400" b="0" i="0" u="none" strike="noStrike" cap="none">
              <a:solidFill>
                <a:schemeClr val="dk1"/>
              </a:solidFill>
              <a:latin typeface="Times New Roman"/>
              <a:ea typeface="Times New Roman"/>
              <a:cs typeface="Times New Roman"/>
              <a:sym typeface="Times New Roman"/>
            </a:endParaRPr>
          </a:p>
        </p:txBody>
      </p:sp>
      <p:sp>
        <p:nvSpPr>
          <p:cNvPr id="766" name="Google Shape;766;p32"/>
          <p:cNvSpPr txBox="1"/>
          <p:nvPr/>
        </p:nvSpPr>
        <p:spPr>
          <a:xfrm>
            <a:off x="4249680" y="2761920"/>
            <a:ext cx="337680" cy="58104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2800"/>
              <a:buFont typeface="Times New Roman"/>
              <a:buNone/>
            </a:pPr>
            <a:r>
              <a:rPr lang="en-US" sz="2800" b="0" i="0" u="none" strike="noStrike" cap="none">
                <a:solidFill>
                  <a:schemeClr val="dk1"/>
                </a:solidFill>
                <a:latin typeface="Times New Roman"/>
                <a:ea typeface="Times New Roman"/>
                <a:cs typeface="Times New Roman"/>
                <a:sym typeface="Times New Roman"/>
              </a:rPr>
              <a:t>?</a:t>
            </a:r>
            <a:endParaRPr sz="2800" b="0" i="0" u="none" strike="noStrike" cap="none">
              <a:solidFill>
                <a:schemeClr val="dk1"/>
              </a:solidFill>
              <a:latin typeface="Times New Roman"/>
              <a:ea typeface="Times New Roman"/>
              <a:cs typeface="Times New Roman"/>
              <a:sym typeface="Times New Roman"/>
            </a:endParaRPr>
          </a:p>
        </p:txBody>
      </p:sp>
      <p:sp>
        <p:nvSpPr>
          <p:cNvPr id="767" name="Google Shape;767;p32"/>
          <p:cNvSpPr/>
          <p:nvPr/>
        </p:nvSpPr>
        <p:spPr>
          <a:xfrm>
            <a:off x="6563040" y="2073240"/>
            <a:ext cx="1243080" cy="26208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768" name="Google Shape;768;p32"/>
          <p:cNvSpPr/>
          <p:nvPr/>
        </p:nvSpPr>
        <p:spPr>
          <a:xfrm>
            <a:off x="6815040" y="2073240"/>
            <a:ext cx="720000" cy="262080"/>
          </a:xfrm>
          <a:prstGeom prst="rect">
            <a:avLst/>
          </a:prstGeom>
          <a:solidFill>
            <a:srgbClr val="B2B2B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cxnSp>
        <p:nvCxnSpPr>
          <p:cNvPr id="769" name="Google Shape;769;p32"/>
          <p:cNvCxnSpPr/>
          <p:nvPr/>
        </p:nvCxnSpPr>
        <p:spPr>
          <a:xfrm>
            <a:off x="4335720" y="2275560"/>
            <a:ext cx="827640" cy="0"/>
          </a:xfrm>
          <a:prstGeom prst="straightConnector1">
            <a:avLst/>
          </a:prstGeom>
          <a:noFill/>
          <a:ln w="9525" cap="flat" cmpd="sng">
            <a:solidFill>
              <a:srgbClr val="000000"/>
            </a:solidFill>
            <a:prstDash val="dashDot"/>
            <a:round/>
            <a:headEnd type="none" w="sm" len="sm"/>
            <a:tailEnd type="none" w="sm" len="sm"/>
          </a:ln>
        </p:spPr>
      </p:cxnSp>
      <p:sp>
        <p:nvSpPr>
          <p:cNvPr id="770" name="Google Shape;770;p32"/>
          <p:cNvSpPr txBox="1"/>
          <p:nvPr/>
        </p:nvSpPr>
        <p:spPr>
          <a:xfrm>
            <a:off x="1911120" y="5630400"/>
            <a:ext cx="3948120" cy="34344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800"/>
              <a:buFont typeface="Times New Roman"/>
              <a:buNone/>
            </a:pPr>
            <a:r>
              <a:rPr lang="en-US" sz="1800" b="0" i="1" u="none" strike="noStrike" cap="none">
                <a:solidFill>
                  <a:schemeClr val="dk1"/>
                </a:solidFill>
                <a:latin typeface="Times New Roman"/>
                <a:ea typeface="Times New Roman"/>
                <a:cs typeface="Times New Roman"/>
                <a:sym typeface="Times New Roman"/>
              </a:rPr>
              <a:t>Only the channel in use can be measured</a:t>
            </a:r>
            <a:endParaRPr sz="1800" b="0" i="0" u="none" strike="noStrike" cap="none">
              <a:solidFill>
                <a:schemeClr val="dk1"/>
              </a:solidFill>
              <a:latin typeface="Times New Roman"/>
              <a:ea typeface="Times New Roman"/>
              <a:cs typeface="Times New Roman"/>
              <a:sym typeface="Times New Roman"/>
            </a:endParaRPr>
          </a:p>
        </p:txBody>
      </p:sp>
      <p:pic>
        <p:nvPicPr>
          <p:cNvPr id="771" name="Google Shape;771;p32"/>
          <p:cNvPicPr preferRelativeResize="0"/>
          <p:nvPr/>
        </p:nvPicPr>
        <p:blipFill rotWithShape="1">
          <a:blip r:embed="rId5">
            <a:alphaModFix/>
          </a:blip>
          <a:srcRect/>
          <a:stretch/>
        </p:blipFill>
        <p:spPr>
          <a:xfrm>
            <a:off x="6705600" y="2971800"/>
            <a:ext cx="3781440" cy="2837880"/>
          </a:xfrm>
          <a:prstGeom prst="rect">
            <a:avLst/>
          </a:prstGeom>
          <a:noFill/>
          <a:ln>
            <a:noFill/>
          </a:ln>
        </p:spPr>
      </p:pic>
      <p:sp>
        <p:nvSpPr>
          <p:cNvPr id="772" name="Google Shape;772;p32"/>
          <p:cNvSpPr txBox="1"/>
          <p:nvPr/>
        </p:nvSpPr>
        <p:spPr>
          <a:xfrm>
            <a:off x="8365225" y="1970630"/>
            <a:ext cx="2714700" cy="72180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chemeClr val="dk1"/>
                </a:solidFill>
                <a:latin typeface="Arial"/>
                <a:ea typeface="Arial"/>
                <a:cs typeface="Arial"/>
                <a:sym typeface="Arial"/>
              </a:rPr>
              <a:t>ρ(i) = </a:t>
            </a:r>
            <a:r>
              <a:rPr lang="en-US" sz="1400" b="0" i="0" u="none" strike="noStrike" cap="none">
                <a:solidFill>
                  <a:schemeClr val="dk1"/>
                </a:solidFill>
                <a:latin typeface="Times New Roman"/>
                <a:ea typeface="Times New Roman"/>
                <a:cs typeface="Times New Roman"/>
                <a:sym typeface="Times New Roman"/>
              </a:rPr>
              <a:t>Occupancy of channel i [0,1]</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chemeClr val="dk1"/>
                </a:solidFill>
                <a:latin typeface="Times New Roman"/>
                <a:ea typeface="Times New Roman"/>
                <a:cs typeface="Times New Roman"/>
                <a:sym typeface="Times New Roman"/>
              </a:rPr>
              <a:t>(measured every 1 second)</a:t>
            </a:r>
            <a:endParaRPr sz="1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Google Shape;781;p33"/>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Q-learning</a:t>
            </a:r>
            <a:endParaRPr/>
          </a:p>
        </p:txBody>
      </p:sp>
      <p:sp>
        <p:nvSpPr>
          <p:cNvPr id="782" name="Google Shape;782;p33"/>
          <p:cNvSpPr txBox="1">
            <a:spLocks noGrp="1"/>
          </p:cNvSpPr>
          <p:nvPr>
            <p:ph type="body" idx="1"/>
          </p:nvPr>
        </p:nvSpPr>
        <p:spPr>
          <a:xfrm>
            <a:off x="914401" y="1981201"/>
            <a:ext cx="10361084" cy="4113213"/>
          </a:xfrm>
          <a:prstGeom prst="rect">
            <a:avLst/>
          </a:prstGeom>
          <a:noFill/>
          <a:ln>
            <a:noFill/>
          </a:ln>
        </p:spPr>
        <p:txBody>
          <a:bodyPr spcFirstLastPara="1" wrap="square" lIns="92150" tIns="46075" rIns="92150" bIns="46075" anchor="t" anchorCtr="0">
            <a:noAutofit/>
          </a:bodyPr>
          <a:lstStyle/>
          <a:p>
            <a:pPr marL="431999" marR="0" lvl="0" indent="-323999" algn="l" rtl="0">
              <a:lnSpc>
                <a:spcPct val="100000"/>
              </a:lnSpc>
              <a:spcBef>
                <a:spcPts val="0"/>
              </a:spcBef>
              <a:spcAft>
                <a:spcPts val="0"/>
              </a:spcAft>
              <a:buClr>
                <a:srgbClr val="000000"/>
              </a:buClr>
              <a:buSzPts val="810"/>
              <a:buFont typeface="Noto Sans"/>
              <a:buChar char="●"/>
            </a:pPr>
            <a:r>
              <a:rPr lang="en-US" sz="1800" b="0" strike="noStrike">
                <a:latin typeface="Times New Roman"/>
                <a:ea typeface="Times New Roman"/>
                <a:cs typeface="Times New Roman"/>
                <a:sym typeface="Times New Roman"/>
              </a:rPr>
              <a:t>It requires states:</a:t>
            </a:r>
            <a:endParaRPr/>
          </a:p>
          <a:p>
            <a:pPr marL="864000" marR="0" lvl="1" indent="-323997" algn="l" rtl="0">
              <a:lnSpc>
                <a:spcPct val="100000"/>
              </a:lnSpc>
              <a:spcBef>
                <a:spcPts val="1131"/>
              </a:spcBef>
              <a:spcAft>
                <a:spcPts val="0"/>
              </a:spcAft>
              <a:buClr>
                <a:srgbClr val="000000"/>
              </a:buClr>
              <a:buSzPts val="1200"/>
              <a:buFont typeface="Noto Sans"/>
              <a:buChar char="−"/>
            </a:pPr>
            <a:r>
              <a:rPr lang="en-US" sz="1600" b="0" i="0" u="none" strike="noStrike" cap="none">
                <a:latin typeface="Times New Roman"/>
                <a:ea typeface="Times New Roman"/>
                <a:cs typeface="Times New Roman"/>
                <a:sym typeface="Times New Roman"/>
              </a:rPr>
              <a:t>Same or different actions depending on the state</a:t>
            </a:r>
            <a:endParaRPr/>
          </a:p>
          <a:p>
            <a:pPr marL="864000" marR="0" lvl="1" indent="-323997" algn="l" rtl="0">
              <a:lnSpc>
                <a:spcPct val="100000"/>
              </a:lnSpc>
              <a:spcBef>
                <a:spcPts val="1131"/>
              </a:spcBef>
              <a:spcAft>
                <a:spcPts val="0"/>
              </a:spcAft>
              <a:buClr>
                <a:srgbClr val="000000"/>
              </a:buClr>
              <a:buSzPts val="1200"/>
              <a:buFont typeface="Noto Sans"/>
              <a:buChar char="−"/>
            </a:pPr>
            <a:r>
              <a:rPr lang="en-US" sz="1600" b="0" i="0" u="none" strike="noStrike" cap="none">
                <a:latin typeface="Times New Roman"/>
                <a:ea typeface="Times New Roman"/>
                <a:cs typeface="Times New Roman"/>
                <a:sym typeface="Times New Roman"/>
              </a:rPr>
              <a:t>Actions can result in a ‘change’ of state</a:t>
            </a:r>
            <a:endParaRPr/>
          </a:p>
          <a:p>
            <a:pPr marL="864000" marR="0" lvl="1" indent="-323997" algn="l" rtl="0">
              <a:lnSpc>
                <a:spcPct val="100000"/>
              </a:lnSpc>
              <a:spcBef>
                <a:spcPts val="1131"/>
              </a:spcBef>
              <a:spcAft>
                <a:spcPts val="0"/>
              </a:spcAft>
              <a:buClr>
                <a:srgbClr val="000000"/>
              </a:buClr>
              <a:buSzPts val="1200"/>
              <a:buFont typeface="Noto Sans"/>
              <a:buChar char="−"/>
            </a:pPr>
            <a:r>
              <a:rPr lang="en-US" sz="1600" b="0" i="0" u="none" strike="noStrike" cap="none">
                <a:latin typeface="Times New Roman"/>
                <a:ea typeface="Times New Roman"/>
                <a:cs typeface="Times New Roman"/>
                <a:sym typeface="Times New Roman"/>
              </a:rPr>
              <a:t>Rewards depend on the state</a:t>
            </a:r>
            <a:endParaRPr/>
          </a:p>
          <a:p>
            <a:pPr marL="431999" marR="0" lvl="0" indent="-323999" algn="l" rtl="0">
              <a:lnSpc>
                <a:spcPct val="100000"/>
              </a:lnSpc>
              <a:spcBef>
                <a:spcPts val="1414"/>
              </a:spcBef>
              <a:spcAft>
                <a:spcPts val="0"/>
              </a:spcAft>
              <a:buClr>
                <a:srgbClr val="000000"/>
              </a:buClr>
              <a:buSzPts val="810"/>
              <a:buFont typeface="Noto Sans"/>
              <a:buChar char="●"/>
            </a:pPr>
            <a:r>
              <a:rPr lang="en-US" sz="1800" b="0" strike="noStrike">
                <a:latin typeface="Times New Roman"/>
                <a:ea typeface="Times New Roman"/>
                <a:cs typeface="Times New Roman"/>
                <a:sym typeface="Times New Roman"/>
              </a:rPr>
              <a:t>We need a mechanism to explore the environment</a:t>
            </a:r>
            <a:endParaRPr/>
          </a:p>
          <a:p>
            <a:pPr marL="864000" marR="0" lvl="1" indent="-323997" algn="l" rtl="0">
              <a:lnSpc>
                <a:spcPct val="100000"/>
              </a:lnSpc>
              <a:spcBef>
                <a:spcPts val="1131"/>
              </a:spcBef>
              <a:spcAft>
                <a:spcPts val="0"/>
              </a:spcAft>
              <a:buClr>
                <a:srgbClr val="000000"/>
              </a:buClr>
              <a:buSzPts val="1200"/>
              <a:buFont typeface="Noto Sans"/>
              <a:buChar char="−"/>
            </a:pPr>
            <a:r>
              <a:rPr lang="en-US" sz="1600" i="1">
                <a:latin typeface="Times New Roman"/>
                <a:ea typeface="Times New Roman"/>
                <a:cs typeface="Times New Roman"/>
                <a:sym typeface="Times New Roman"/>
              </a:rPr>
              <a:t>e.g</a:t>
            </a:r>
            <a:r>
              <a:rPr lang="en-US" sz="1600" b="0" i="1" u="none" strike="noStrike" cap="none">
                <a:latin typeface="Times New Roman"/>
                <a:ea typeface="Times New Roman"/>
                <a:cs typeface="Times New Roman"/>
                <a:sym typeface="Times New Roman"/>
              </a:rPr>
              <a:t>., ε-greedy</a:t>
            </a:r>
            <a:endParaRPr sz="1600" b="0" i="0" u="none" strike="noStrike" cap="none">
              <a:latin typeface="Times New Roman"/>
              <a:ea typeface="Times New Roman"/>
              <a:cs typeface="Times New Roman"/>
              <a:sym typeface="Times New Roman"/>
            </a:endParaRPr>
          </a:p>
          <a:p>
            <a:pPr marL="431999" marR="0" lvl="0" indent="-323999" algn="l" rtl="0">
              <a:lnSpc>
                <a:spcPct val="100000"/>
              </a:lnSpc>
              <a:spcBef>
                <a:spcPts val="1414"/>
              </a:spcBef>
              <a:spcAft>
                <a:spcPts val="0"/>
              </a:spcAft>
              <a:buClr>
                <a:srgbClr val="000000"/>
              </a:buClr>
              <a:buSzPts val="810"/>
              <a:buFont typeface="Noto Sans"/>
              <a:buChar char="●"/>
            </a:pPr>
            <a:r>
              <a:rPr lang="en-US" sz="1800" b="0" strike="noStrike">
                <a:latin typeface="Times New Roman"/>
                <a:ea typeface="Times New Roman"/>
                <a:cs typeface="Times New Roman"/>
                <a:sym typeface="Times New Roman"/>
              </a:rPr>
              <a:t>We need a mechanism to update Q-table based on the obtained rewards (Bellman eq.)</a:t>
            </a:r>
            <a:endParaRPr/>
          </a:p>
          <a:p>
            <a:pPr marL="342900" lvl="0" indent="-342900" algn="l" rtl="0">
              <a:lnSpc>
                <a:spcPct val="100000"/>
              </a:lnSpc>
              <a:spcBef>
                <a:spcPts val="600"/>
              </a:spcBef>
              <a:spcAft>
                <a:spcPts val="0"/>
              </a:spcAft>
              <a:buSzPts val="1400"/>
              <a:buNone/>
            </a:pPr>
            <a:endParaRPr/>
          </a:p>
        </p:txBody>
      </p:sp>
      <p:sp>
        <p:nvSpPr>
          <p:cNvPr id="783" name="Google Shape;783;p33"/>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36</a:t>
            </a:fld>
            <a:endParaRPr/>
          </a:p>
        </p:txBody>
      </p:sp>
      <p:sp>
        <p:nvSpPr>
          <p:cNvPr id="784" name="Google Shape;784;p33"/>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785" name="Google Shape;785;p33"/>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786" name="Google Shape;786;p33"/>
          <p:cNvPicPr preferRelativeResize="0"/>
          <p:nvPr/>
        </p:nvPicPr>
        <p:blipFill rotWithShape="1">
          <a:blip r:embed="rId3">
            <a:alphaModFix/>
          </a:blip>
          <a:srcRect/>
          <a:stretch/>
        </p:blipFill>
        <p:spPr>
          <a:xfrm>
            <a:off x="7315200" y="2378187"/>
            <a:ext cx="3286440" cy="1457280"/>
          </a:xfrm>
          <a:prstGeom prst="rect">
            <a:avLst/>
          </a:prstGeom>
          <a:noFill/>
          <a:ln>
            <a:noFill/>
          </a:ln>
        </p:spPr>
      </p:pic>
      <p:pic>
        <p:nvPicPr>
          <p:cNvPr id="787" name="Google Shape;787;p33"/>
          <p:cNvPicPr preferRelativeResize="0"/>
          <p:nvPr/>
        </p:nvPicPr>
        <p:blipFill rotWithShape="1">
          <a:blip r:embed="rId4">
            <a:alphaModFix/>
          </a:blip>
          <a:srcRect/>
          <a:stretch/>
        </p:blipFill>
        <p:spPr>
          <a:xfrm>
            <a:off x="2607465" y="5057667"/>
            <a:ext cx="7724775" cy="7905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p34"/>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Example: Channel Selection (Q-learning)</a:t>
            </a:r>
            <a:endParaRPr/>
          </a:p>
        </p:txBody>
      </p:sp>
      <p:sp>
        <p:nvSpPr>
          <p:cNvPr id="797" name="Google Shape;797;p34"/>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37</a:t>
            </a:fld>
            <a:endParaRPr/>
          </a:p>
        </p:txBody>
      </p:sp>
      <p:sp>
        <p:nvSpPr>
          <p:cNvPr id="798" name="Google Shape;798;p34"/>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799" name="Google Shape;799;p34"/>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800" name="Google Shape;800;p34"/>
          <p:cNvPicPr preferRelativeResize="0"/>
          <p:nvPr/>
        </p:nvPicPr>
        <p:blipFill rotWithShape="1">
          <a:blip r:embed="rId3">
            <a:alphaModFix/>
          </a:blip>
          <a:srcRect/>
          <a:stretch/>
        </p:blipFill>
        <p:spPr>
          <a:xfrm>
            <a:off x="2467200" y="3285645"/>
            <a:ext cx="2221200" cy="1521720"/>
          </a:xfrm>
          <a:prstGeom prst="rect">
            <a:avLst/>
          </a:prstGeom>
          <a:noFill/>
          <a:ln>
            <a:noFill/>
          </a:ln>
        </p:spPr>
      </p:pic>
      <p:pic>
        <p:nvPicPr>
          <p:cNvPr id="801" name="Google Shape;801;p34"/>
          <p:cNvPicPr preferRelativeResize="0"/>
          <p:nvPr/>
        </p:nvPicPr>
        <p:blipFill rotWithShape="1">
          <a:blip r:embed="rId4">
            <a:alphaModFix/>
          </a:blip>
          <a:srcRect/>
          <a:stretch/>
        </p:blipFill>
        <p:spPr>
          <a:xfrm>
            <a:off x="3547200" y="3007365"/>
            <a:ext cx="351720" cy="359280"/>
          </a:xfrm>
          <a:prstGeom prst="rect">
            <a:avLst/>
          </a:prstGeom>
          <a:noFill/>
          <a:ln>
            <a:noFill/>
          </a:ln>
        </p:spPr>
      </p:pic>
      <p:sp>
        <p:nvSpPr>
          <p:cNvPr id="802" name="Google Shape;802;p34"/>
          <p:cNvSpPr txBox="1"/>
          <p:nvPr/>
        </p:nvSpPr>
        <p:spPr>
          <a:xfrm>
            <a:off x="2287200" y="2950485"/>
            <a:ext cx="939600" cy="33588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rgbClr val="FF0000"/>
                </a:solidFill>
                <a:latin typeface="Times New Roman"/>
                <a:ea typeface="Times New Roman"/>
                <a:cs typeface="Times New Roman"/>
                <a:sym typeface="Times New Roman"/>
              </a:rPr>
              <a:t>Smart AP</a:t>
            </a:r>
            <a:endParaRPr sz="1400" b="0" i="0" u="none" strike="noStrike" cap="none">
              <a:solidFill>
                <a:srgbClr val="FF0000"/>
              </a:solidFill>
              <a:latin typeface="Times New Roman"/>
              <a:ea typeface="Times New Roman"/>
              <a:cs typeface="Times New Roman"/>
              <a:sym typeface="Times New Roman"/>
            </a:endParaRPr>
          </a:p>
        </p:txBody>
      </p:sp>
      <p:sp>
        <p:nvSpPr>
          <p:cNvPr id="803" name="Google Shape;803;p34"/>
          <p:cNvSpPr txBox="1"/>
          <p:nvPr/>
        </p:nvSpPr>
        <p:spPr>
          <a:xfrm>
            <a:off x="3929520" y="2827365"/>
            <a:ext cx="337680" cy="58104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2800"/>
              <a:buFont typeface="Times New Roman"/>
              <a:buNone/>
            </a:pPr>
            <a:r>
              <a:rPr lang="en-US" sz="2800" b="0" i="0" u="none" strike="noStrike" cap="none">
                <a:solidFill>
                  <a:srgbClr val="FF0000"/>
                </a:solidFill>
                <a:latin typeface="Times New Roman"/>
                <a:ea typeface="Times New Roman"/>
                <a:cs typeface="Times New Roman"/>
                <a:sym typeface="Times New Roman"/>
              </a:rPr>
              <a:t>?</a:t>
            </a:r>
            <a:endParaRPr sz="2800" b="0" i="0" u="none" strike="noStrike" cap="none">
              <a:solidFill>
                <a:srgbClr val="FF0000"/>
              </a:solidFill>
              <a:latin typeface="Times New Roman"/>
              <a:ea typeface="Times New Roman"/>
              <a:cs typeface="Times New Roman"/>
              <a:sym typeface="Times New Roman"/>
            </a:endParaRPr>
          </a:p>
        </p:txBody>
      </p:sp>
      <p:sp>
        <p:nvSpPr>
          <p:cNvPr id="804" name="Google Shape;804;p34"/>
          <p:cNvSpPr/>
          <p:nvPr/>
        </p:nvSpPr>
        <p:spPr>
          <a:xfrm>
            <a:off x="3115560" y="2071365"/>
            <a:ext cx="360000" cy="360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1</a:t>
            </a:r>
            <a:endParaRPr sz="1800" b="0" i="0" u="none" strike="noStrike" cap="none">
              <a:solidFill>
                <a:schemeClr val="dk1"/>
              </a:solidFill>
              <a:latin typeface="Times New Roman"/>
              <a:ea typeface="Times New Roman"/>
              <a:cs typeface="Times New Roman"/>
              <a:sym typeface="Times New Roman"/>
            </a:endParaRPr>
          </a:p>
        </p:txBody>
      </p:sp>
      <p:sp>
        <p:nvSpPr>
          <p:cNvPr id="805" name="Google Shape;805;p34"/>
          <p:cNvSpPr/>
          <p:nvPr/>
        </p:nvSpPr>
        <p:spPr>
          <a:xfrm>
            <a:off x="3655560" y="2071365"/>
            <a:ext cx="360000" cy="360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2</a:t>
            </a:r>
            <a:endParaRPr sz="1800" b="0" i="0" u="none" strike="noStrike" cap="none">
              <a:solidFill>
                <a:schemeClr val="dk1"/>
              </a:solidFill>
              <a:latin typeface="Times New Roman"/>
              <a:ea typeface="Times New Roman"/>
              <a:cs typeface="Times New Roman"/>
              <a:sym typeface="Times New Roman"/>
            </a:endParaRPr>
          </a:p>
        </p:txBody>
      </p:sp>
      <p:sp>
        <p:nvSpPr>
          <p:cNvPr id="806" name="Google Shape;806;p34"/>
          <p:cNvSpPr txBox="1"/>
          <p:nvPr/>
        </p:nvSpPr>
        <p:spPr>
          <a:xfrm>
            <a:off x="2071560" y="2092965"/>
            <a:ext cx="874080" cy="33588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chemeClr val="dk1"/>
                </a:solidFill>
                <a:latin typeface="Times New Roman"/>
                <a:ea typeface="Times New Roman"/>
                <a:cs typeface="Times New Roman"/>
                <a:sym typeface="Times New Roman"/>
              </a:rPr>
              <a:t>channels</a:t>
            </a:r>
            <a:endParaRPr sz="1400" b="0" i="0" u="none" strike="noStrike" cap="none">
              <a:solidFill>
                <a:schemeClr val="dk1"/>
              </a:solidFill>
              <a:latin typeface="Times New Roman"/>
              <a:ea typeface="Times New Roman"/>
              <a:cs typeface="Times New Roman"/>
              <a:sym typeface="Times New Roman"/>
            </a:endParaRPr>
          </a:p>
        </p:txBody>
      </p:sp>
      <p:sp>
        <p:nvSpPr>
          <p:cNvPr id="807" name="Google Shape;807;p34"/>
          <p:cNvSpPr txBox="1"/>
          <p:nvPr/>
        </p:nvSpPr>
        <p:spPr>
          <a:xfrm>
            <a:off x="2498520" y="5464005"/>
            <a:ext cx="4303080" cy="30060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500"/>
              <a:buFont typeface="Times New Roman"/>
              <a:buNone/>
            </a:pPr>
            <a:r>
              <a:rPr lang="en-US" sz="1500" b="1" i="1" u="none" strike="noStrike" cap="none">
                <a:solidFill>
                  <a:schemeClr val="dk1"/>
                </a:solidFill>
                <a:latin typeface="Times New Roman"/>
                <a:ea typeface="Times New Roman"/>
                <a:cs typeface="Times New Roman"/>
                <a:sym typeface="Times New Roman"/>
              </a:rPr>
              <a:t>Actions</a:t>
            </a:r>
            <a:r>
              <a:rPr lang="en-US" sz="1500" b="0" i="1" u="none" strike="noStrike" cap="none">
                <a:solidFill>
                  <a:schemeClr val="dk1"/>
                </a:solidFill>
                <a:latin typeface="Times New Roman"/>
                <a:ea typeface="Times New Roman"/>
                <a:cs typeface="Times New Roman"/>
                <a:sym typeface="Times New Roman"/>
              </a:rPr>
              <a:t>: remain in the same channel; change channel</a:t>
            </a:r>
            <a:endParaRPr sz="1500" b="0" i="0" u="none" strike="noStrike" cap="none">
              <a:solidFill>
                <a:schemeClr val="dk1"/>
              </a:solidFill>
              <a:latin typeface="Times New Roman"/>
              <a:ea typeface="Times New Roman"/>
              <a:cs typeface="Times New Roman"/>
              <a:sym typeface="Times New Roman"/>
            </a:endParaRPr>
          </a:p>
        </p:txBody>
      </p:sp>
      <p:sp>
        <p:nvSpPr>
          <p:cNvPr id="808" name="Google Shape;808;p34"/>
          <p:cNvSpPr txBox="1"/>
          <p:nvPr/>
        </p:nvSpPr>
        <p:spPr>
          <a:xfrm>
            <a:off x="2498880" y="5788365"/>
            <a:ext cx="7226280" cy="30060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500"/>
              <a:buFont typeface="Times New Roman"/>
              <a:buNone/>
            </a:pPr>
            <a:r>
              <a:rPr lang="en-US" sz="1500" b="1" i="1" u="none" strike="noStrike" cap="none">
                <a:solidFill>
                  <a:schemeClr val="dk1"/>
                </a:solidFill>
                <a:latin typeface="Times New Roman"/>
                <a:ea typeface="Times New Roman"/>
                <a:cs typeface="Times New Roman"/>
                <a:sym typeface="Times New Roman"/>
              </a:rPr>
              <a:t>States</a:t>
            </a:r>
            <a:r>
              <a:rPr lang="en-US" sz="1500" b="0" i="1" u="none" strike="noStrike" cap="none">
                <a:solidFill>
                  <a:schemeClr val="dk1"/>
                </a:solidFill>
                <a:latin typeface="Times New Roman"/>
                <a:ea typeface="Times New Roman"/>
                <a:cs typeface="Times New Roman"/>
                <a:sym typeface="Times New Roman"/>
              </a:rPr>
              <a:t>: channel 1 and empty; channel 1 and busy; channel 2 and empty; channel 2 and busy</a:t>
            </a:r>
            <a:endParaRPr sz="1500" b="0" i="0" u="none" strike="noStrike" cap="none">
              <a:solidFill>
                <a:schemeClr val="dk1"/>
              </a:solidFill>
              <a:latin typeface="Times New Roman"/>
              <a:ea typeface="Times New Roman"/>
              <a:cs typeface="Times New Roman"/>
              <a:sym typeface="Times New Roman"/>
            </a:endParaRPr>
          </a:p>
        </p:txBody>
      </p:sp>
      <p:sp>
        <p:nvSpPr>
          <p:cNvPr id="809" name="Google Shape;809;p34"/>
          <p:cNvSpPr/>
          <p:nvPr/>
        </p:nvSpPr>
        <p:spPr>
          <a:xfrm>
            <a:off x="9135480" y="2527845"/>
            <a:ext cx="730440" cy="6984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810" name="Google Shape;810;p34"/>
          <p:cNvSpPr/>
          <p:nvPr/>
        </p:nvSpPr>
        <p:spPr>
          <a:xfrm>
            <a:off x="9855480" y="2527845"/>
            <a:ext cx="730440" cy="6984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811" name="Google Shape;811;p34"/>
          <p:cNvSpPr/>
          <p:nvPr/>
        </p:nvSpPr>
        <p:spPr>
          <a:xfrm>
            <a:off x="9855480" y="3934005"/>
            <a:ext cx="730440" cy="6984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812" name="Google Shape;812;p34"/>
          <p:cNvSpPr/>
          <p:nvPr/>
        </p:nvSpPr>
        <p:spPr>
          <a:xfrm>
            <a:off x="9135480" y="3934005"/>
            <a:ext cx="730440" cy="6984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pic>
        <p:nvPicPr>
          <p:cNvPr id="813" name="Google Shape;813;p34"/>
          <p:cNvPicPr preferRelativeResize="0"/>
          <p:nvPr/>
        </p:nvPicPr>
        <p:blipFill rotWithShape="1">
          <a:blip r:embed="rId4">
            <a:alphaModFix/>
          </a:blip>
          <a:srcRect/>
          <a:stretch/>
        </p:blipFill>
        <p:spPr>
          <a:xfrm>
            <a:off x="9294600" y="2668605"/>
            <a:ext cx="351720" cy="359280"/>
          </a:xfrm>
          <a:prstGeom prst="rect">
            <a:avLst/>
          </a:prstGeom>
          <a:noFill/>
          <a:ln>
            <a:noFill/>
          </a:ln>
        </p:spPr>
      </p:pic>
      <p:cxnSp>
        <p:nvCxnSpPr>
          <p:cNvPr id="814" name="Google Shape;814;p34"/>
          <p:cNvCxnSpPr/>
          <p:nvPr/>
        </p:nvCxnSpPr>
        <p:spPr>
          <a:xfrm>
            <a:off x="9450840" y="3126885"/>
            <a:ext cx="0" cy="465480"/>
          </a:xfrm>
          <a:prstGeom prst="straightConnector1">
            <a:avLst/>
          </a:prstGeom>
          <a:noFill/>
          <a:ln w="9525" cap="flat" cmpd="sng">
            <a:solidFill>
              <a:srgbClr val="000000"/>
            </a:solidFill>
            <a:prstDash val="solid"/>
            <a:round/>
            <a:headEnd type="none" w="sm" len="sm"/>
            <a:tailEnd type="triangle" w="med" len="med"/>
          </a:ln>
        </p:spPr>
      </p:cxnSp>
      <p:cxnSp>
        <p:nvCxnSpPr>
          <p:cNvPr id="815" name="Google Shape;815;p34"/>
          <p:cNvCxnSpPr>
            <a:stCxn id="809" idx="1"/>
          </p:cNvCxnSpPr>
          <p:nvPr/>
        </p:nvCxnSpPr>
        <p:spPr>
          <a:xfrm rot="10800000" flipH="1">
            <a:off x="9135480" y="2230845"/>
            <a:ext cx="402600" cy="646200"/>
          </a:xfrm>
          <a:prstGeom prst="curvedConnector3">
            <a:avLst>
              <a:gd name="adj1" fmla="val 50000"/>
            </a:avLst>
          </a:prstGeom>
          <a:noFill/>
          <a:ln w="9525" cap="flat" cmpd="sng">
            <a:solidFill>
              <a:srgbClr val="000000"/>
            </a:solidFill>
            <a:prstDash val="solid"/>
            <a:round/>
            <a:headEnd type="none" w="sm" len="sm"/>
            <a:tailEnd type="triangle" w="med" len="med"/>
          </a:ln>
        </p:spPr>
      </p:cxnSp>
      <p:cxnSp>
        <p:nvCxnSpPr>
          <p:cNvPr id="816" name="Google Shape;816;p34"/>
          <p:cNvCxnSpPr/>
          <p:nvPr/>
        </p:nvCxnSpPr>
        <p:spPr>
          <a:xfrm>
            <a:off x="9537600" y="2231205"/>
            <a:ext cx="0" cy="296640"/>
          </a:xfrm>
          <a:prstGeom prst="straightConnector1">
            <a:avLst/>
          </a:prstGeom>
          <a:noFill/>
          <a:ln w="9525" cap="flat" cmpd="sng">
            <a:solidFill>
              <a:srgbClr val="000000"/>
            </a:solidFill>
            <a:prstDash val="solid"/>
            <a:round/>
            <a:headEnd type="none" w="sm" len="sm"/>
            <a:tailEnd type="triangle" w="med" len="med"/>
          </a:ln>
        </p:spPr>
      </p:cxnSp>
      <p:cxnSp>
        <p:nvCxnSpPr>
          <p:cNvPr id="817" name="Google Shape;817;p34"/>
          <p:cNvCxnSpPr/>
          <p:nvPr/>
        </p:nvCxnSpPr>
        <p:spPr>
          <a:xfrm>
            <a:off x="9537600" y="2231205"/>
            <a:ext cx="719640" cy="296640"/>
          </a:xfrm>
          <a:prstGeom prst="straightConnector1">
            <a:avLst/>
          </a:prstGeom>
          <a:noFill/>
          <a:ln w="9525" cap="flat" cmpd="sng">
            <a:solidFill>
              <a:srgbClr val="000000"/>
            </a:solidFill>
            <a:prstDash val="solid"/>
            <a:round/>
            <a:headEnd type="none" w="sm" len="sm"/>
            <a:tailEnd type="triangle" w="med" len="med"/>
          </a:ln>
        </p:spPr>
      </p:cxnSp>
      <p:cxnSp>
        <p:nvCxnSpPr>
          <p:cNvPr id="818" name="Google Shape;818;p34"/>
          <p:cNvCxnSpPr/>
          <p:nvPr/>
        </p:nvCxnSpPr>
        <p:spPr>
          <a:xfrm>
            <a:off x="9450840" y="3592365"/>
            <a:ext cx="0" cy="296640"/>
          </a:xfrm>
          <a:prstGeom prst="straightConnector1">
            <a:avLst/>
          </a:prstGeom>
          <a:noFill/>
          <a:ln w="9525" cap="flat" cmpd="sng">
            <a:solidFill>
              <a:srgbClr val="000000"/>
            </a:solidFill>
            <a:prstDash val="solid"/>
            <a:round/>
            <a:headEnd type="none" w="sm" len="sm"/>
            <a:tailEnd type="triangle" w="med" len="med"/>
          </a:ln>
        </p:spPr>
      </p:cxnSp>
      <p:cxnSp>
        <p:nvCxnSpPr>
          <p:cNvPr id="819" name="Google Shape;819;p34"/>
          <p:cNvCxnSpPr/>
          <p:nvPr/>
        </p:nvCxnSpPr>
        <p:spPr>
          <a:xfrm>
            <a:off x="9450840" y="3592365"/>
            <a:ext cx="719640" cy="296640"/>
          </a:xfrm>
          <a:prstGeom prst="straightConnector1">
            <a:avLst/>
          </a:prstGeom>
          <a:noFill/>
          <a:ln w="9525" cap="flat" cmpd="sng">
            <a:solidFill>
              <a:srgbClr val="000000"/>
            </a:solidFill>
            <a:prstDash val="solid"/>
            <a:round/>
            <a:headEnd type="none" w="sm" len="sm"/>
            <a:tailEnd type="triangle" w="med" len="med"/>
          </a:ln>
        </p:spPr>
      </p:cxnSp>
      <p:sp>
        <p:nvSpPr>
          <p:cNvPr id="820" name="Google Shape;820;p34"/>
          <p:cNvSpPr txBox="1"/>
          <p:nvPr/>
        </p:nvSpPr>
        <p:spPr>
          <a:xfrm>
            <a:off x="9042960" y="1858965"/>
            <a:ext cx="714240" cy="30024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500"/>
              <a:buFont typeface="Times New Roman"/>
              <a:buNone/>
            </a:pPr>
            <a:r>
              <a:rPr lang="en-US" sz="1500" b="0" i="1" u="none" strike="noStrike" cap="none">
                <a:solidFill>
                  <a:schemeClr val="dk1"/>
                </a:solidFill>
                <a:latin typeface="Times New Roman"/>
                <a:ea typeface="Times New Roman"/>
                <a:cs typeface="Times New Roman"/>
                <a:sym typeface="Times New Roman"/>
              </a:rPr>
              <a:t>remain</a:t>
            </a:r>
            <a:endParaRPr sz="1500" b="0" i="0" u="none" strike="noStrike" cap="none">
              <a:solidFill>
                <a:schemeClr val="dk1"/>
              </a:solidFill>
              <a:latin typeface="Times New Roman"/>
              <a:ea typeface="Times New Roman"/>
              <a:cs typeface="Times New Roman"/>
              <a:sym typeface="Times New Roman"/>
            </a:endParaRPr>
          </a:p>
        </p:txBody>
      </p:sp>
      <p:sp>
        <p:nvSpPr>
          <p:cNvPr id="821" name="Google Shape;821;p34"/>
          <p:cNvSpPr txBox="1"/>
          <p:nvPr/>
        </p:nvSpPr>
        <p:spPr>
          <a:xfrm>
            <a:off x="9519240" y="3292125"/>
            <a:ext cx="970920" cy="30024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500"/>
              <a:buFont typeface="Times New Roman"/>
              <a:buNone/>
            </a:pPr>
            <a:r>
              <a:rPr lang="en-US" sz="1500" b="0" i="1" u="none" strike="noStrike" cap="none">
                <a:solidFill>
                  <a:schemeClr val="dk1"/>
                </a:solidFill>
                <a:latin typeface="Times New Roman"/>
                <a:ea typeface="Times New Roman"/>
                <a:cs typeface="Times New Roman"/>
                <a:sym typeface="Times New Roman"/>
              </a:rPr>
              <a:t>change</a:t>
            </a:r>
            <a:endParaRPr sz="1500" b="0" i="0" u="none" strike="noStrike" cap="none">
              <a:solidFill>
                <a:schemeClr val="dk1"/>
              </a:solidFill>
              <a:latin typeface="Times New Roman"/>
              <a:ea typeface="Times New Roman"/>
              <a:cs typeface="Times New Roman"/>
              <a:sym typeface="Times New Roman"/>
            </a:endParaRPr>
          </a:p>
        </p:txBody>
      </p:sp>
      <p:pic>
        <p:nvPicPr>
          <p:cNvPr id="822" name="Google Shape;822;p34"/>
          <p:cNvPicPr preferRelativeResize="0"/>
          <p:nvPr/>
        </p:nvPicPr>
        <p:blipFill rotWithShape="1">
          <a:blip r:embed="rId5">
            <a:alphaModFix/>
          </a:blip>
          <a:srcRect/>
          <a:stretch/>
        </p:blipFill>
        <p:spPr>
          <a:xfrm>
            <a:off x="4724400" y="2262885"/>
            <a:ext cx="3170160" cy="2415600"/>
          </a:xfrm>
          <a:prstGeom prst="rect">
            <a:avLst/>
          </a:prstGeom>
          <a:noFill/>
          <a:ln>
            <a:noFill/>
          </a:ln>
        </p:spPr>
      </p:pic>
      <p:sp>
        <p:nvSpPr>
          <p:cNvPr id="823" name="Google Shape;823;p34"/>
          <p:cNvSpPr txBox="1"/>
          <p:nvPr/>
        </p:nvSpPr>
        <p:spPr>
          <a:xfrm>
            <a:off x="4982520" y="4888005"/>
            <a:ext cx="2612880" cy="30060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500"/>
              <a:buFont typeface="Times New Roman"/>
              <a:buNone/>
            </a:pPr>
            <a:r>
              <a:rPr lang="en-US" sz="1500" b="0" i="1" u="none" strike="noStrike" cap="none">
                <a:solidFill>
                  <a:schemeClr val="dk1"/>
                </a:solidFill>
                <a:latin typeface="Times New Roman"/>
                <a:ea typeface="Times New Roman"/>
                <a:cs typeface="Times New Roman"/>
                <a:sym typeface="Times New Roman"/>
              </a:rPr>
              <a:t>A channel can be busy or empty</a:t>
            </a:r>
            <a:endParaRPr sz="15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35"/>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Example: Channel Selection (Q-learning)</a:t>
            </a:r>
            <a:endParaRPr/>
          </a:p>
        </p:txBody>
      </p:sp>
      <p:sp>
        <p:nvSpPr>
          <p:cNvPr id="833" name="Google Shape;833;p35"/>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38</a:t>
            </a:fld>
            <a:endParaRPr/>
          </a:p>
        </p:txBody>
      </p:sp>
      <p:sp>
        <p:nvSpPr>
          <p:cNvPr id="834" name="Google Shape;834;p35"/>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835" name="Google Shape;835;p35"/>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836" name="Google Shape;836;p35"/>
          <p:cNvPicPr preferRelativeResize="0"/>
          <p:nvPr/>
        </p:nvPicPr>
        <p:blipFill rotWithShape="1">
          <a:blip r:embed="rId3">
            <a:alphaModFix/>
          </a:blip>
          <a:srcRect/>
          <a:stretch/>
        </p:blipFill>
        <p:spPr>
          <a:xfrm>
            <a:off x="2249880" y="3467719"/>
            <a:ext cx="2221200" cy="1521720"/>
          </a:xfrm>
          <a:prstGeom prst="rect">
            <a:avLst/>
          </a:prstGeom>
          <a:noFill/>
          <a:ln>
            <a:noFill/>
          </a:ln>
        </p:spPr>
      </p:pic>
      <p:pic>
        <p:nvPicPr>
          <p:cNvPr id="837" name="Google Shape;837;p35"/>
          <p:cNvPicPr preferRelativeResize="0"/>
          <p:nvPr/>
        </p:nvPicPr>
        <p:blipFill rotWithShape="1">
          <a:blip r:embed="rId4">
            <a:alphaModFix/>
          </a:blip>
          <a:srcRect/>
          <a:stretch/>
        </p:blipFill>
        <p:spPr>
          <a:xfrm>
            <a:off x="3329880" y="3189439"/>
            <a:ext cx="351720" cy="359280"/>
          </a:xfrm>
          <a:prstGeom prst="rect">
            <a:avLst/>
          </a:prstGeom>
          <a:noFill/>
          <a:ln>
            <a:noFill/>
          </a:ln>
        </p:spPr>
      </p:pic>
      <p:sp>
        <p:nvSpPr>
          <p:cNvPr id="838" name="Google Shape;838;p35"/>
          <p:cNvSpPr txBox="1"/>
          <p:nvPr/>
        </p:nvSpPr>
        <p:spPr>
          <a:xfrm>
            <a:off x="2069880" y="3132559"/>
            <a:ext cx="939600" cy="33588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rgbClr val="FF0000"/>
                </a:solidFill>
                <a:latin typeface="Times New Roman"/>
                <a:ea typeface="Times New Roman"/>
                <a:cs typeface="Times New Roman"/>
                <a:sym typeface="Times New Roman"/>
              </a:rPr>
              <a:t>Smart AP</a:t>
            </a:r>
            <a:endParaRPr sz="1400" b="0" i="0" u="none" strike="noStrike" cap="none">
              <a:solidFill>
                <a:srgbClr val="FF0000"/>
              </a:solidFill>
              <a:latin typeface="Times New Roman"/>
              <a:ea typeface="Times New Roman"/>
              <a:cs typeface="Times New Roman"/>
              <a:sym typeface="Times New Roman"/>
            </a:endParaRPr>
          </a:p>
        </p:txBody>
      </p:sp>
      <p:sp>
        <p:nvSpPr>
          <p:cNvPr id="839" name="Google Shape;839;p35"/>
          <p:cNvSpPr txBox="1"/>
          <p:nvPr/>
        </p:nvSpPr>
        <p:spPr>
          <a:xfrm>
            <a:off x="3712200" y="3009439"/>
            <a:ext cx="337680" cy="58104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2800"/>
              <a:buFont typeface="Times New Roman"/>
              <a:buNone/>
            </a:pPr>
            <a:r>
              <a:rPr lang="en-US" sz="2800" b="0" i="0" u="none" strike="noStrike" cap="none">
                <a:solidFill>
                  <a:srgbClr val="FF0000"/>
                </a:solidFill>
                <a:latin typeface="Times New Roman"/>
                <a:ea typeface="Times New Roman"/>
                <a:cs typeface="Times New Roman"/>
                <a:sym typeface="Times New Roman"/>
              </a:rPr>
              <a:t>?</a:t>
            </a:r>
            <a:endParaRPr sz="2800" b="0" i="0" u="none" strike="noStrike" cap="none">
              <a:solidFill>
                <a:srgbClr val="FF0000"/>
              </a:solidFill>
              <a:latin typeface="Times New Roman"/>
              <a:ea typeface="Times New Roman"/>
              <a:cs typeface="Times New Roman"/>
              <a:sym typeface="Times New Roman"/>
            </a:endParaRPr>
          </a:p>
        </p:txBody>
      </p:sp>
      <p:sp>
        <p:nvSpPr>
          <p:cNvPr id="840" name="Google Shape;840;p35"/>
          <p:cNvSpPr/>
          <p:nvPr/>
        </p:nvSpPr>
        <p:spPr>
          <a:xfrm>
            <a:off x="2898240" y="2253439"/>
            <a:ext cx="360000" cy="360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1</a:t>
            </a:r>
            <a:endParaRPr sz="1800" b="0" i="0" u="none" strike="noStrike" cap="none">
              <a:solidFill>
                <a:schemeClr val="dk1"/>
              </a:solidFill>
              <a:latin typeface="Times New Roman"/>
              <a:ea typeface="Times New Roman"/>
              <a:cs typeface="Times New Roman"/>
              <a:sym typeface="Times New Roman"/>
            </a:endParaRPr>
          </a:p>
        </p:txBody>
      </p:sp>
      <p:sp>
        <p:nvSpPr>
          <p:cNvPr id="841" name="Google Shape;841;p35"/>
          <p:cNvSpPr/>
          <p:nvPr/>
        </p:nvSpPr>
        <p:spPr>
          <a:xfrm>
            <a:off x="3438240" y="2253439"/>
            <a:ext cx="360000" cy="360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2</a:t>
            </a:r>
            <a:endParaRPr sz="1800" b="0" i="0" u="none" strike="noStrike" cap="none">
              <a:solidFill>
                <a:schemeClr val="dk1"/>
              </a:solidFill>
              <a:latin typeface="Times New Roman"/>
              <a:ea typeface="Times New Roman"/>
              <a:cs typeface="Times New Roman"/>
              <a:sym typeface="Times New Roman"/>
            </a:endParaRPr>
          </a:p>
        </p:txBody>
      </p:sp>
      <p:sp>
        <p:nvSpPr>
          <p:cNvPr id="842" name="Google Shape;842;p35"/>
          <p:cNvSpPr txBox="1"/>
          <p:nvPr/>
        </p:nvSpPr>
        <p:spPr>
          <a:xfrm>
            <a:off x="1854240" y="2275039"/>
            <a:ext cx="874080" cy="33588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chemeClr val="dk1"/>
                </a:solidFill>
                <a:latin typeface="Times New Roman"/>
                <a:ea typeface="Times New Roman"/>
                <a:cs typeface="Times New Roman"/>
                <a:sym typeface="Times New Roman"/>
              </a:rPr>
              <a:t>channels</a:t>
            </a:r>
            <a:endParaRPr sz="1400" b="0" i="0" u="none" strike="noStrike" cap="none">
              <a:solidFill>
                <a:schemeClr val="dk1"/>
              </a:solidFill>
              <a:latin typeface="Times New Roman"/>
              <a:ea typeface="Times New Roman"/>
              <a:cs typeface="Times New Roman"/>
              <a:sym typeface="Times New Roman"/>
            </a:endParaRPr>
          </a:p>
        </p:txBody>
      </p:sp>
      <p:pic>
        <p:nvPicPr>
          <p:cNvPr id="843" name="Google Shape;843;p35"/>
          <p:cNvPicPr preferRelativeResize="0"/>
          <p:nvPr/>
        </p:nvPicPr>
        <p:blipFill rotWithShape="1">
          <a:blip r:embed="rId5">
            <a:alphaModFix/>
          </a:blip>
          <a:srcRect/>
          <a:stretch/>
        </p:blipFill>
        <p:spPr>
          <a:xfrm>
            <a:off x="4876800" y="2043199"/>
            <a:ext cx="5427720" cy="4159080"/>
          </a:xfrm>
          <a:prstGeom prst="rect">
            <a:avLst/>
          </a:prstGeom>
          <a:noFill/>
          <a:ln>
            <a:noFill/>
          </a:ln>
        </p:spPr>
      </p:pic>
      <p:sp>
        <p:nvSpPr>
          <p:cNvPr id="844" name="Google Shape;844;p35"/>
          <p:cNvSpPr/>
          <p:nvPr/>
        </p:nvSpPr>
        <p:spPr>
          <a:xfrm>
            <a:off x="8421225" y="2043200"/>
            <a:ext cx="1546500" cy="4159200"/>
          </a:xfrm>
          <a:prstGeom prst="rect">
            <a:avLst/>
          </a:prstGeom>
          <a:solidFill>
            <a:srgbClr val="FFFFD7">
              <a:alpha val="50980"/>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3" name="Google Shape;853;p36"/>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Deep Q-learning (DQN) </a:t>
            </a:r>
            <a:endParaRPr/>
          </a:p>
        </p:txBody>
      </p:sp>
      <p:sp>
        <p:nvSpPr>
          <p:cNvPr id="854" name="Google Shape;854;p36"/>
          <p:cNvSpPr txBox="1">
            <a:spLocks noGrp="1"/>
          </p:cNvSpPr>
          <p:nvPr>
            <p:ph type="body" idx="1"/>
          </p:nvPr>
        </p:nvSpPr>
        <p:spPr>
          <a:xfrm>
            <a:off x="914401" y="1981201"/>
            <a:ext cx="7162799" cy="4113213"/>
          </a:xfrm>
          <a:prstGeom prst="rect">
            <a:avLst/>
          </a:prstGeom>
          <a:noFill/>
          <a:ln>
            <a:noFill/>
          </a:ln>
        </p:spPr>
        <p:txBody>
          <a:bodyPr spcFirstLastPara="1" wrap="square" lIns="92150" tIns="46075" rIns="92150" bIns="46075" anchor="t" anchorCtr="0">
            <a:noAutofit/>
          </a:bodyPr>
          <a:lstStyle/>
          <a:p>
            <a:pPr marL="457200" marR="0" lvl="0" indent="-330200" algn="l" rtl="0">
              <a:lnSpc>
                <a:spcPct val="100000"/>
              </a:lnSpc>
              <a:spcBef>
                <a:spcPts val="0"/>
              </a:spcBef>
              <a:spcAft>
                <a:spcPts val="0"/>
              </a:spcAft>
              <a:buSzPts val="1600"/>
              <a:buFont typeface="Times New Roman"/>
              <a:buChar char="●"/>
            </a:pPr>
            <a:r>
              <a:rPr lang="en-US" sz="1600" b="1" strike="noStrike">
                <a:latin typeface="Times New Roman"/>
                <a:ea typeface="Times New Roman"/>
                <a:cs typeface="Times New Roman"/>
                <a:sym typeface="Times New Roman"/>
              </a:rPr>
              <a:t>Problem</a:t>
            </a:r>
            <a:r>
              <a:rPr lang="en-US" sz="1600" b="0" strike="noStrike">
                <a:latin typeface="Times New Roman"/>
                <a:ea typeface="Times New Roman"/>
                <a:cs typeface="Times New Roman"/>
                <a:sym typeface="Times New Roman"/>
              </a:rPr>
              <a:t>: Accura</a:t>
            </a:r>
            <a:r>
              <a:rPr lang="en-US" sz="1600" b="0" strike="noStrike"/>
              <a:t>te </a:t>
            </a:r>
            <a:r>
              <a:rPr lang="en-US" sz="1600" b="0"/>
              <a:t>l</a:t>
            </a:r>
            <a:r>
              <a:rPr lang="en-US" sz="1600" b="0" strike="noStrike"/>
              <a:t>ear</a:t>
            </a:r>
            <a:r>
              <a:rPr lang="en-US" sz="1600" b="0" strike="noStrike">
                <a:latin typeface="Times New Roman"/>
                <a:ea typeface="Times New Roman"/>
                <a:cs typeface="Times New Roman"/>
                <a:sym typeface="Times New Roman"/>
              </a:rPr>
              <a:t>ning of the Q-table is difficult (or impossible) and time consuming when the number of states is large as the agent needs to go through all the different states and actions several times.</a:t>
            </a:r>
            <a:endParaRPr/>
          </a:p>
          <a:p>
            <a:pPr marL="457200" marR="0" lvl="0" indent="-330200" algn="l" rtl="0">
              <a:lnSpc>
                <a:spcPct val="100000"/>
              </a:lnSpc>
              <a:spcBef>
                <a:spcPts val="1000"/>
              </a:spcBef>
              <a:spcAft>
                <a:spcPts val="0"/>
              </a:spcAft>
              <a:buSzPts val="1600"/>
              <a:buFont typeface="Times New Roman"/>
              <a:buChar char="●"/>
            </a:pPr>
            <a:r>
              <a:rPr lang="en-US" sz="1600" b="1" strike="noStrike">
                <a:latin typeface="Times New Roman"/>
                <a:ea typeface="Times New Roman"/>
                <a:cs typeface="Times New Roman"/>
                <a:sym typeface="Times New Roman"/>
              </a:rPr>
              <a:t>Solution</a:t>
            </a:r>
            <a:r>
              <a:rPr lang="en-US" sz="1600" b="0" strike="noStrike">
                <a:latin typeface="Times New Roman"/>
                <a:ea typeface="Times New Roman"/>
                <a:cs typeface="Times New Roman"/>
                <a:sym typeface="Times New Roman"/>
              </a:rPr>
              <a:t>: Model the Q-table response with a (Deep) Neural Network.</a:t>
            </a:r>
            <a:endParaRPr/>
          </a:p>
          <a:p>
            <a:pPr marL="914400" marR="0" lvl="1" indent="-330200" algn="l" rtl="0">
              <a:lnSpc>
                <a:spcPct val="100000"/>
              </a:lnSpc>
              <a:spcBef>
                <a:spcPts val="1000"/>
              </a:spcBef>
              <a:spcAft>
                <a:spcPts val="0"/>
              </a:spcAft>
              <a:buSzPts val="1600"/>
              <a:buFont typeface="Times New Roman"/>
              <a:buChar char="○"/>
            </a:pPr>
            <a:r>
              <a:rPr lang="en-US" sz="1600" b="0" i="0" u="none" strike="noStrike" cap="none">
                <a:latin typeface="Times New Roman"/>
                <a:ea typeface="Times New Roman"/>
                <a:cs typeface="Times New Roman"/>
                <a:sym typeface="Times New Roman"/>
              </a:rPr>
              <a:t>If the system is in state ‘s’, the agent asks the (D)NN to predict the reward the agent will obtain if plays any of the available actions in state ‘s’.</a:t>
            </a:r>
            <a:endParaRPr/>
          </a:p>
          <a:p>
            <a:pPr marL="914400" marR="0" lvl="1" indent="-330200" algn="l" rtl="0">
              <a:lnSpc>
                <a:spcPct val="100000"/>
              </a:lnSpc>
              <a:spcBef>
                <a:spcPts val="1000"/>
              </a:spcBef>
              <a:spcAft>
                <a:spcPts val="0"/>
              </a:spcAft>
              <a:buSzPts val="1600"/>
              <a:buFont typeface="Times New Roman"/>
              <a:buChar char="○"/>
            </a:pPr>
            <a:r>
              <a:rPr lang="en-US" sz="1600" b="0" i="0" u="none" strike="noStrike" cap="none">
                <a:latin typeface="Times New Roman"/>
                <a:ea typeface="Times New Roman"/>
                <a:cs typeface="Times New Roman"/>
                <a:sym typeface="Times New Roman"/>
              </a:rPr>
              <a:t>The agent selects the action with a higher predicted ‘reward’.</a:t>
            </a:r>
            <a:endParaRPr/>
          </a:p>
          <a:p>
            <a:pPr marL="914400" marR="0" lvl="1" indent="-330200" algn="l" rtl="0">
              <a:lnSpc>
                <a:spcPct val="100000"/>
              </a:lnSpc>
              <a:spcBef>
                <a:spcPts val="1000"/>
              </a:spcBef>
              <a:spcAft>
                <a:spcPts val="0"/>
              </a:spcAft>
              <a:buSzPts val="1600"/>
              <a:buFont typeface="Times New Roman"/>
              <a:buChar char="○"/>
            </a:pPr>
            <a:r>
              <a:rPr lang="en-US" sz="1600">
                <a:latin typeface="Times New Roman"/>
                <a:ea typeface="Times New Roman"/>
                <a:cs typeface="Times New Roman"/>
                <a:sym typeface="Times New Roman"/>
              </a:rPr>
              <a:t>DQN’s additional deep neural network allows for more efficient extrapolation of rewards </a:t>
            </a:r>
            <a:r>
              <a:rPr lang="en-US" sz="1600" b="1">
                <a:latin typeface="Times New Roman"/>
                <a:ea typeface="Times New Roman"/>
                <a:cs typeface="Times New Roman"/>
                <a:sym typeface="Times New Roman"/>
              </a:rPr>
              <a:t>for yet unseen states </a:t>
            </a:r>
            <a:r>
              <a:rPr lang="en-US" sz="1600">
                <a:latin typeface="Times New Roman"/>
                <a:ea typeface="Times New Roman"/>
                <a:cs typeface="Times New Roman"/>
                <a:sym typeface="Times New Roman"/>
              </a:rPr>
              <a:t>as compared to basic Q-learning.</a:t>
            </a:r>
            <a:endParaRPr/>
          </a:p>
          <a:p>
            <a:pPr marL="457200" marR="0" lvl="0" indent="-330200" algn="l" rtl="0">
              <a:lnSpc>
                <a:spcPct val="100000"/>
              </a:lnSpc>
              <a:spcBef>
                <a:spcPts val="1000"/>
              </a:spcBef>
              <a:spcAft>
                <a:spcPts val="0"/>
              </a:spcAft>
              <a:buSzPts val="1600"/>
              <a:buFont typeface="Times New Roman"/>
              <a:buChar char="●"/>
            </a:pPr>
            <a:r>
              <a:rPr lang="en-US" sz="1600" b="1" strike="noStrike">
                <a:latin typeface="Times New Roman"/>
                <a:ea typeface="Times New Roman"/>
                <a:cs typeface="Times New Roman"/>
                <a:sym typeface="Times New Roman"/>
              </a:rPr>
              <a:t>Challenge</a:t>
            </a:r>
            <a:r>
              <a:rPr lang="en-US" sz="1600" b="0" strike="noStrike">
                <a:latin typeface="Times New Roman"/>
                <a:ea typeface="Times New Roman"/>
                <a:cs typeface="Times New Roman"/>
                <a:sym typeface="Times New Roman"/>
              </a:rPr>
              <a:t>: to train on-line the (D)NN, as it may require large CPU/GPU resources.</a:t>
            </a:r>
            <a:endParaRPr/>
          </a:p>
          <a:p>
            <a:pPr marL="342900" lvl="0" indent="-342900" algn="l" rtl="0">
              <a:lnSpc>
                <a:spcPct val="100000"/>
              </a:lnSpc>
              <a:spcBef>
                <a:spcPts val="1600"/>
              </a:spcBef>
              <a:spcAft>
                <a:spcPts val="0"/>
              </a:spcAft>
              <a:buSzPts val="1400"/>
              <a:buNone/>
            </a:pPr>
            <a:endParaRPr/>
          </a:p>
        </p:txBody>
      </p:sp>
      <p:sp>
        <p:nvSpPr>
          <p:cNvPr id="855" name="Google Shape;855;p36"/>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39</a:t>
            </a:fld>
            <a:endParaRPr/>
          </a:p>
        </p:txBody>
      </p:sp>
      <p:sp>
        <p:nvSpPr>
          <p:cNvPr id="856" name="Google Shape;856;p36"/>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857" name="Google Shape;857;p36"/>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858" name="Google Shape;858;p36"/>
          <p:cNvPicPr preferRelativeResize="0"/>
          <p:nvPr/>
        </p:nvPicPr>
        <p:blipFill rotWithShape="1">
          <a:blip r:embed="rId3">
            <a:alphaModFix/>
          </a:blip>
          <a:srcRect/>
          <a:stretch/>
        </p:blipFill>
        <p:spPr>
          <a:xfrm>
            <a:off x="8686800" y="2342014"/>
            <a:ext cx="2352240" cy="1180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4"/>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Szymon Szott</a:t>
            </a:r>
            <a:endParaRPr/>
          </a:p>
        </p:txBody>
      </p:sp>
      <p:sp>
        <p:nvSpPr>
          <p:cNvPr id="132" name="Google Shape;132;p4"/>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4</a:t>
            </a:fld>
            <a:endParaRPr/>
          </a:p>
        </p:txBody>
      </p:sp>
      <p:sp>
        <p:nvSpPr>
          <p:cNvPr id="133" name="Google Shape;133;p4"/>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34" name="Google Shape;134;p4"/>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35" name="Google Shape;135;p4"/>
          <p:cNvSpPr txBox="1"/>
          <p:nvPr/>
        </p:nvSpPr>
        <p:spPr>
          <a:xfrm>
            <a:off x="1082154" y="2040064"/>
            <a:ext cx="5447400" cy="3855300"/>
          </a:xfrm>
          <a:prstGeom prst="rect">
            <a:avLst/>
          </a:prstGeom>
          <a:noFill/>
          <a:ln>
            <a:noFill/>
          </a:ln>
        </p:spPr>
        <p:txBody>
          <a:bodyPr spcFirstLastPara="1" wrap="square" lIns="0" tIns="0" rIns="0" bIns="0" anchor="t" anchorCtr="0">
            <a:normAutofit fontScale="92500" lnSpcReduction="10000"/>
          </a:bodyPr>
          <a:lstStyle/>
          <a:p>
            <a:pPr marL="457200" marR="0" lvl="0" indent="-317500" algn="l" rtl="0">
              <a:lnSpc>
                <a:spcPct val="100000"/>
              </a:lnSpc>
              <a:spcBef>
                <a:spcPts val="0"/>
              </a:spcBef>
              <a:spcAft>
                <a:spcPts val="0"/>
              </a:spcAft>
              <a:buClr>
                <a:srgbClr val="000000"/>
              </a:buClr>
              <a:buSzPct val="63063"/>
              <a:buFont typeface="Times New Roman"/>
              <a:buChar char="●"/>
            </a:pPr>
            <a:r>
              <a:rPr lang="en-US" sz="2400" b="1" i="0" u="none" strike="noStrike" cap="none">
                <a:solidFill>
                  <a:srgbClr val="000000"/>
                </a:solidFill>
                <a:latin typeface="Times New Roman"/>
                <a:ea typeface="Times New Roman"/>
                <a:cs typeface="Times New Roman"/>
                <a:sym typeface="Times New Roman"/>
              </a:rPr>
              <a:t>Associate professor at AGH University of Science and Technology, Kraków, Poland</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ct val="63063"/>
              <a:buFont typeface="Times New Roman"/>
              <a:buChar char="●"/>
            </a:pPr>
            <a:r>
              <a:rPr lang="en-US" sz="2400" b="1" i="0" u="none" strike="noStrike" cap="none">
                <a:solidFill>
                  <a:srgbClr val="000000"/>
                </a:solidFill>
                <a:latin typeface="Times New Roman"/>
                <a:ea typeface="Times New Roman"/>
                <a:cs typeface="Times New Roman"/>
                <a:sym typeface="Times New Roman"/>
              </a:rPr>
              <a:t>Research interests</a:t>
            </a:r>
            <a:endParaRPr sz="1400" b="0" i="0" u="none" strike="noStrike" cap="none">
              <a:solidFill>
                <a:srgbClr val="000000"/>
              </a:solidFill>
              <a:latin typeface="Arial"/>
              <a:ea typeface="Arial"/>
              <a:cs typeface="Arial"/>
              <a:sym typeface="Arial"/>
            </a:endParaRPr>
          </a:p>
          <a:p>
            <a:pPr marL="914400" marR="0" lvl="1" indent="-317500" algn="l" rtl="0">
              <a:lnSpc>
                <a:spcPct val="100000"/>
              </a:lnSpc>
              <a:spcBef>
                <a:spcPts val="0"/>
              </a:spcBef>
              <a:spcAft>
                <a:spcPts val="0"/>
              </a:spcAft>
              <a:buClr>
                <a:srgbClr val="000000"/>
              </a:buClr>
              <a:buSzPct val="75675"/>
              <a:buFont typeface="Times New Roman"/>
              <a:buChar char="○"/>
            </a:pPr>
            <a:r>
              <a:rPr lang="en-US" sz="2000" b="0" i="0" u="none" strike="noStrike" cap="none">
                <a:solidFill>
                  <a:srgbClr val="000000"/>
                </a:solidFill>
                <a:latin typeface="Times New Roman"/>
                <a:ea typeface="Times New Roman"/>
                <a:cs typeface="Times New Roman"/>
                <a:sym typeface="Times New Roman"/>
              </a:rPr>
              <a:t>Wireless local area networks</a:t>
            </a:r>
            <a:endParaRPr sz="1400" b="0" i="0" u="none" strike="noStrike" cap="none">
              <a:solidFill>
                <a:srgbClr val="000000"/>
              </a:solidFill>
              <a:latin typeface="Arial"/>
              <a:ea typeface="Arial"/>
              <a:cs typeface="Arial"/>
              <a:sym typeface="Arial"/>
            </a:endParaRPr>
          </a:p>
          <a:p>
            <a:pPr marL="914400" marR="0" lvl="1" indent="-317500" algn="l" rtl="0">
              <a:lnSpc>
                <a:spcPct val="100000"/>
              </a:lnSpc>
              <a:spcBef>
                <a:spcPts val="0"/>
              </a:spcBef>
              <a:spcAft>
                <a:spcPts val="0"/>
              </a:spcAft>
              <a:buClr>
                <a:srgbClr val="000000"/>
              </a:buClr>
              <a:buSzPct val="75675"/>
              <a:buFont typeface="Times New Roman"/>
              <a:buChar char="○"/>
            </a:pPr>
            <a:r>
              <a:rPr lang="en-US" sz="2000" b="0" i="0" u="none" strike="noStrike" cap="none">
                <a:solidFill>
                  <a:srgbClr val="000000"/>
                </a:solidFill>
                <a:latin typeface="Times New Roman"/>
                <a:ea typeface="Times New Roman"/>
                <a:cs typeface="Times New Roman"/>
                <a:sym typeface="Times New Roman"/>
              </a:rPr>
              <a:t>Channel access</a:t>
            </a:r>
            <a:endParaRPr sz="1400" b="0" i="0" u="none" strike="noStrike" cap="none">
              <a:solidFill>
                <a:srgbClr val="000000"/>
              </a:solidFill>
              <a:latin typeface="Arial"/>
              <a:ea typeface="Arial"/>
              <a:cs typeface="Arial"/>
              <a:sym typeface="Arial"/>
            </a:endParaRPr>
          </a:p>
          <a:p>
            <a:pPr marL="914400" marR="0" lvl="1" indent="-317500" algn="l" rtl="0">
              <a:lnSpc>
                <a:spcPct val="100000"/>
              </a:lnSpc>
              <a:spcBef>
                <a:spcPts val="0"/>
              </a:spcBef>
              <a:spcAft>
                <a:spcPts val="0"/>
              </a:spcAft>
              <a:buClr>
                <a:srgbClr val="000000"/>
              </a:buClr>
              <a:buSzPct val="75675"/>
              <a:buFont typeface="Times New Roman"/>
              <a:buChar char="○"/>
            </a:pPr>
            <a:r>
              <a:rPr lang="en-US" sz="2000" b="0" i="0" u="none" strike="noStrike" cap="none">
                <a:solidFill>
                  <a:srgbClr val="000000"/>
                </a:solidFill>
                <a:latin typeface="Times New Roman"/>
                <a:ea typeface="Times New Roman"/>
                <a:cs typeface="Times New Roman"/>
                <a:sym typeface="Times New Roman"/>
              </a:rPr>
              <a:t>Quality of service</a:t>
            </a:r>
            <a:endParaRPr sz="1400" b="0" i="0" u="none" strike="noStrike" cap="none">
              <a:solidFill>
                <a:srgbClr val="000000"/>
              </a:solidFill>
              <a:latin typeface="Arial"/>
              <a:ea typeface="Arial"/>
              <a:cs typeface="Arial"/>
              <a:sym typeface="Arial"/>
            </a:endParaRPr>
          </a:p>
          <a:p>
            <a:pPr marL="914400" marR="0" lvl="1" indent="-317500" algn="l" rtl="0">
              <a:lnSpc>
                <a:spcPct val="100000"/>
              </a:lnSpc>
              <a:spcBef>
                <a:spcPts val="0"/>
              </a:spcBef>
              <a:spcAft>
                <a:spcPts val="0"/>
              </a:spcAft>
              <a:buClr>
                <a:srgbClr val="000000"/>
              </a:buClr>
              <a:buSzPct val="75675"/>
              <a:buFont typeface="Times New Roman"/>
              <a:buChar char="○"/>
            </a:pPr>
            <a:r>
              <a:rPr lang="en-US" sz="2000" b="0" i="0" u="none" strike="noStrike" cap="none">
                <a:solidFill>
                  <a:srgbClr val="000000"/>
                </a:solidFill>
                <a:latin typeface="Times New Roman"/>
                <a:ea typeface="Times New Roman"/>
                <a:cs typeface="Times New Roman"/>
                <a:sym typeface="Times New Roman"/>
              </a:rPr>
              <a:t>Security</a:t>
            </a:r>
            <a:endParaRPr sz="1400" b="0" i="0" u="none" strike="noStrike" cap="none">
              <a:solidFill>
                <a:srgbClr val="000000"/>
              </a:solidFill>
              <a:latin typeface="Arial"/>
              <a:ea typeface="Arial"/>
              <a:cs typeface="Arial"/>
              <a:sym typeface="Arial"/>
            </a:endParaRPr>
          </a:p>
          <a:p>
            <a:pPr marL="914400" marR="0" lvl="1" indent="-317500" algn="l" rtl="0">
              <a:lnSpc>
                <a:spcPct val="100000"/>
              </a:lnSpc>
              <a:spcBef>
                <a:spcPts val="0"/>
              </a:spcBef>
              <a:spcAft>
                <a:spcPts val="0"/>
              </a:spcAft>
              <a:buClr>
                <a:srgbClr val="000000"/>
              </a:buClr>
              <a:buSzPct val="75675"/>
              <a:buFont typeface="Times New Roman"/>
              <a:buChar char="○"/>
            </a:pPr>
            <a:r>
              <a:rPr lang="en-US" sz="2000" b="0" i="0" u="none" strike="noStrike" cap="none">
                <a:solidFill>
                  <a:srgbClr val="000000"/>
                </a:solidFill>
                <a:latin typeface="Times New Roman"/>
                <a:ea typeface="Times New Roman"/>
                <a:cs typeface="Times New Roman"/>
                <a:sym typeface="Times New Roman"/>
              </a:rPr>
              <a:t>Inter-technology coexistence</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ct val="63063"/>
              <a:buFont typeface="Times New Roman"/>
              <a:buChar char="●"/>
            </a:pPr>
            <a:r>
              <a:rPr lang="en-US" sz="2400" b="1" i="0" u="none" strike="noStrike" cap="none">
                <a:solidFill>
                  <a:srgbClr val="000000"/>
                </a:solidFill>
                <a:latin typeface="Times New Roman"/>
                <a:ea typeface="Times New Roman"/>
                <a:cs typeface="Times New Roman"/>
                <a:sym typeface="Times New Roman"/>
              </a:rPr>
              <a:t>ML interest: clever ways to improve performance</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ct val="63063"/>
              <a:buFont typeface="Times New Roman"/>
              <a:buChar char="●"/>
            </a:pPr>
            <a:r>
              <a:rPr lang="en-US" sz="2400" b="1" i="0" u="none" strike="noStrike" cap="none">
                <a:solidFill>
                  <a:srgbClr val="000000"/>
                </a:solidFill>
                <a:latin typeface="Times New Roman"/>
                <a:ea typeface="Times New Roman"/>
                <a:cs typeface="Times New Roman"/>
                <a:sym typeface="Times New Roman"/>
              </a:rPr>
              <a:t>Contact:</a:t>
            </a:r>
            <a:endParaRPr sz="1400" b="0" i="0" u="none" strike="noStrike" cap="none">
              <a:solidFill>
                <a:srgbClr val="000000"/>
              </a:solidFill>
              <a:latin typeface="Arial"/>
              <a:ea typeface="Arial"/>
              <a:cs typeface="Arial"/>
              <a:sym typeface="Arial"/>
            </a:endParaRPr>
          </a:p>
          <a:p>
            <a:pPr marL="914400" marR="0" lvl="1" indent="-317500" algn="l" rtl="0">
              <a:lnSpc>
                <a:spcPct val="100000"/>
              </a:lnSpc>
              <a:spcBef>
                <a:spcPts val="0"/>
              </a:spcBef>
              <a:spcAft>
                <a:spcPts val="0"/>
              </a:spcAft>
              <a:buClr>
                <a:srgbClr val="000000"/>
              </a:buClr>
              <a:buSzPct val="75675"/>
              <a:buFont typeface="Times New Roman"/>
              <a:buChar char="○"/>
            </a:pPr>
            <a:r>
              <a:rPr lang="en-US" sz="2000" b="0" i="0" u="sng" strike="noStrike" cap="none">
                <a:solidFill>
                  <a:schemeClr val="hlink"/>
                </a:solidFill>
                <a:latin typeface="Times New Roman"/>
                <a:ea typeface="Times New Roman"/>
                <a:cs typeface="Times New Roman"/>
                <a:sym typeface="Times New Roman"/>
                <a:hlinkClick r:id="rId3"/>
              </a:rPr>
              <a:t>szott@agh.edu.pl</a:t>
            </a:r>
            <a:endParaRPr sz="2000" b="0" i="0" u="none" strike="noStrike" cap="none">
              <a:solidFill>
                <a:srgbClr val="000000"/>
              </a:solidFill>
              <a:latin typeface="Times New Roman"/>
              <a:ea typeface="Times New Roman"/>
              <a:cs typeface="Times New Roman"/>
              <a:sym typeface="Times New Roman"/>
            </a:endParaRPr>
          </a:p>
          <a:p>
            <a:pPr marL="914400" marR="0" lvl="1" indent="-317500" algn="l" rtl="0">
              <a:lnSpc>
                <a:spcPct val="100000"/>
              </a:lnSpc>
              <a:spcBef>
                <a:spcPts val="0"/>
              </a:spcBef>
              <a:spcAft>
                <a:spcPts val="0"/>
              </a:spcAft>
              <a:buClr>
                <a:srgbClr val="000000"/>
              </a:buClr>
              <a:buSzPct val="75675"/>
              <a:buFont typeface="Times New Roman"/>
              <a:buChar char="○"/>
            </a:pPr>
            <a:r>
              <a:rPr lang="en-US" sz="2000" b="0" i="0" u="sng" strike="noStrike" cap="none">
                <a:solidFill>
                  <a:schemeClr val="hlink"/>
                </a:solidFill>
                <a:latin typeface="Times New Roman"/>
                <a:ea typeface="Times New Roman"/>
                <a:cs typeface="Times New Roman"/>
                <a:sym typeface="Times New Roman"/>
                <a:hlinkClick r:id="rId4"/>
              </a:rPr>
              <a:t>https://szymonszott.github.io/</a:t>
            </a:r>
            <a:endParaRPr sz="2000" b="0" i="0" u="none" strike="noStrike" cap="none">
              <a:solidFill>
                <a:srgbClr val="000000"/>
              </a:solidFill>
              <a:latin typeface="Times New Roman"/>
              <a:ea typeface="Times New Roman"/>
              <a:cs typeface="Times New Roman"/>
              <a:sym typeface="Times New Roman"/>
            </a:endParaRPr>
          </a:p>
        </p:txBody>
      </p:sp>
      <p:pic>
        <p:nvPicPr>
          <p:cNvPr id="136" name="Google Shape;136;p4"/>
          <p:cNvPicPr preferRelativeResize="0"/>
          <p:nvPr/>
        </p:nvPicPr>
        <p:blipFill rotWithShape="1">
          <a:blip r:embed="rId5">
            <a:alphaModFix/>
          </a:blip>
          <a:srcRect/>
          <a:stretch/>
        </p:blipFill>
        <p:spPr>
          <a:xfrm>
            <a:off x="7905757" y="1861012"/>
            <a:ext cx="2432025" cy="24320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Google Shape;867;p37"/>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Example: DQN for CW optimization [2]</a:t>
            </a:r>
            <a:endParaRPr/>
          </a:p>
        </p:txBody>
      </p:sp>
      <p:sp>
        <p:nvSpPr>
          <p:cNvPr id="868" name="Google Shape;868;p37"/>
          <p:cNvSpPr txBox="1">
            <a:spLocks noGrp="1"/>
          </p:cNvSpPr>
          <p:nvPr>
            <p:ph type="body" idx="1"/>
          </p:nvPr>
        </p:nvSpPr>
        <p:spPr>
          <a:xfrm>
            <a:off x="990601" y="2209801"/>
            <a:ext cx="5334000" cy="4113300"/>
          </a:xfrm>
          <a:prstGeom prst="rect">
            <a:avLst/>
          </a:prstGeom>
          <a:noFill/>
          <a:ln>
            <a:noFill/>
          </a:ln>
        </p:spPr>
        <p:txBody>
          <a:bodyPr spcFirstLastPara="1" wrap="square" lIns="92150" tIns="46075" rIns="92150" bIns="46075" anchor="t" anchorCtr="0">
            <a:normAutofit/>
          </a:bodyPr>
          <a:lstStyle/>
          <a:p>
            <a:pPr marL="457200" lvl="0" indent="-325737" algn="l" rtl="0">
              <a:lnSpc>
                <a:spcPct val="80000"/>
              </a:lnSpc>
              <a:spcBef>
                <a:spcPts val="0"/>
              </a:spcBef>
              <a:spcAft>
                <a:spcPts val="0"/>
              </a:spcAft>
              <a:buSzPts val="1530"/>
              <a:buChar char="●"/>
            </a:pPr>
            <a:r>
              <a:rPr lang="en-US" sz="2200" b="0"/>
              <a:t>Agent - installed at the AP</a:t>
            </a:r>
            <a:endParaRPr sz="2200" b="0"/>
          </a:p>
          <a:p>
            <a:pPr marL="457200" lvl="0" indent="-325737" algn="l" rtl="0">
              <a:lnSpc>
                <a:spcPct val="80000"/>
              </a:lnSpc>
              <a:spcBef>
                <a:spcPts val="1000"/>
              </a:spcBef>
              <a:spcAft>
                <a:spcPts val="0"/>
              </a:spcAft>
              <a:buSzPts val="1530"/>
              <a:buChar char="●"/>
            </a:pPr>
            <a:r>
              <a:rPr lang="en-US" sz="2200" b="0"/>
              <a:t>State - status of all connected devices</a:t>
            </a:r>
            <a:endParaRPr sz="2200" b="0"/>
          </a:p>
          <a:p>
            <a:pPr marL="457200" lvl="0" indent="-325737" algn="l" rtl="0">
              <a:lnSpc>
                <a:spcPct val="80000"/>
              </a:lnSpc>
              <a:spcBef>
                <a:spcPts val="1000"/>
              </a:spcBef>
              <a:spcAft>
                <a:spcPts val="0"/>
              </a:spcAft>
              <a:buSzPts val="1530"/>
              <a:buChar char="●"/>
            </a:pPr>
            <a:r>
              <a:rPr lang="en-US" sz="2200" b="0"/>
              <a:t>Action - select CW (value of integer </a:t>
            </a:r>
            <a:r>
              <a:rPr lang="en-US" sz="2200" b="0" i="1"/>
              <a:t>a</a:t>
            </a:r>
            <a:r>
              <a:rPr lang="en-US" sz="2200" b="0"/>
              <a:t>)</a:t>
            </a:r>
            <a:endParaRPr sz="2200" b="0"/>
          </a:p>
          <a:p>
            <a:pPr marL="457200" lvl="0" indent="-325737" algn="l" rtl="0">
              <a:lnSpc>
                <a:spcPct val="80000"/>
              </a:lnSpc>
              <a:spcBef>
                <a:spcPts val="1000"/>
              </a:spcBef>
              <a:spcAft>
                <a:spcPts val="0"/>
              </a:spcAft>
              <a:buSzPts val="1530"/>
              <a:buChar char="●"/>
            </a:pPr>
            <a:r>
              <a:rPr lang="en-US" sz="2200" b="0"/>
              <a:t>Reward - network throughput</a:t>
            </a:r>
            <a:endParaRPr sz="2200" b="0"/>
          </a:p>
          <a:p>
            <a:pPr marL="457200" lvl="0" indent="-325737" algn="l" rtl="0">
              <a:lnSpc>
                <a:spcPct val="80000"/>
              </a:lnSpc>
              <a:spcBef>
                <a:spcPts val="1000"/>
              </a:spcBef>
              <a:spcAft>
                <a:spcPts val="0"/>
              </a:spcAft>
              <a:buSzPts val="1530"/>
              <a:buChar char="●"/>
            </a:pPr>
            <a:r>
              <a:rPr lang="en-US" sz="2200" b="0"/>
              <a:t>Observation - collision probability</a:t>
            </a:r>
            <a:endParaRPr sz="2200" b="0"/>
          </a:p>
          <a:p>
            <a:pPr marL="457200" lvl="0" indent="-325737" algn="l" rtl="0">
              <a:lnSpc>
                <a:spcPct val="80000"/>
              </a:lnSpc>
              <a:spcBef>
                <a:spcPts val="1000"/>
              </a:spcBef>
              <a:spcAft>
                <a:spcPts val="0"/>
              </a:spcAft>
              <a:buSzPts val="1530"/>
              <a:buChar char="●"/>
            </a:pPr>
            <a:r>
              <a:rPr lang="en-US" sz="2200" b="0"/>
              <a:t>DNN: 8 × 128 × 64</a:t>
            </a:r>
            <a:endParaRPr sz="2200" b="0"/>
          </a:p>
          <a:p>
            <a:pPr marL="457200" lvl="0" indent="-325737" algn="l" rtl="0">
              <a:lnSpc>
                <a:spcPct val="80000"/>
              </a:lnSpc>
              <a:spcBef>
                <a:spcPts val="1000"/>
              </a:spcBef>
              <a:spcAft>
                <a:spcPts val="0"/>
              </a:spcAft>
              <a:buSzPts val="1530"/>
              <a:buChar char="●"/>
            </a:pPr>
            <a:r>
              <a:rPr lang="en-US" sz="2200" b="0"/>
              <a:t>Exploration: random action w/ low probability</a:t>
            </a:r>
            <a:endParaRPr sz="2200" b="0"/>
          </a:p>
          <a:p>
            <a:pPr marL="342900" lvl="0" indent="-342900" algn="l" rtl="0">
              <a:lnSpc>
                <a:spcPct val="80000"/>
              </a:lnSpc>
              <a:spcBef>
                <a:spcPts val="1600"/>
              </a:spcBef>
              <a:spcAft>
                <a:spcPts val="0"/>
              </a:spcAft>
              <a:buSzPts val="1514"/>
              <a:buNone/>
            </a:pPr>
            <a:endParaRPr sz="2200" b="0"/>
          </a:p>
        </p:txBody>
      </p:sp>
      <p:sp>
        <p:nvSpPr>
          <p:cNvPr id="869" name="Google Shape;869;p37"/>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40</a:t>
            </a:fld>
            <a:endParaRPr/>
          </a:p>
        </p:txBody>
      </p:sp>
      <p:sp>
        <p:nvSpPr>
          <p:cNvPr id="870" name="Google Shape;870;p37"/>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871" name="Google Shape;871;p37"/>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872" name="Google Shape;872;p37"/>
          <p:cNvPicPr preferRelativeResize="0"/>
          <p:nvPr/>
        </p:nvPicPr>
        <p:blipFill rotWithShape="1">
          <a:blip r:embed="rId3">
            <a:alphaModFix/>
          </a:blip>
          <a:srcRect/>
          <a:stretch/>
        </p:blipFill>
        <p:spPr>
          <a:xfrm>
            <a:off x="6483676" y="1751014"/>
            <a:ext cx="4478600" cy="3392725"/>
          </a:xfrm>
          <a:prstGeom prst="rect">
            <a:avLst/>
          </a:prstGeom>
          <a:noFill/>
          <a:ln>
            <a:noFill/>
          </a:ln>
        </p:spPr>
      </p:pic>
      <p:pic>
        <p:nvPicPr>
          <p:cNvPr id="873" name="Google Shape;873;p37"/>
          <p:cNvPicPr preferRelativeResize="0"/>
          <p:nvPr/>
        </p:nvPicPr>
        <p:blipFill rotWithShape="1">
          <a:blip r:embed="rId4">
            <a:alphaModFix/>
          </a:blip>
          <a:srcRect/>
          <a:stretch/>
        </p:blipFill>
        <p:spPr>
          <a:xfrm>
            <a:off x="7732812" y="5143737"/>
            <a:ext cx="1980325" cy="584825"/>
          </a:xfrm>
          <a:prstGeom prst="rect">
            <a:avLst/>
          </a:prstGeom>
          <a:noFill/>
          <a:ln>
            <a:noFill/>
          </a:ln>
        </p:spPr>
      </p:pic>
      <p:pic>
        <p:nvPicPr>
          <p:cNvPr id="874" name="Google Shape;874;p37"/>
          <p:cNvPicPr preferRelativeResize="0"/>
          <p:nvPr/>
        </p:nvPicPr>
        <p:blipFill rotWithShape="1">
          <a:blip r:embed="rId5">
            <a:alphaModFix/>
          </a:blip>
          <a:srcRect/>
          <a:stretch/>
        </p:blipFill>
        <p:spPr>
          <a:xfrm>
            <a:off x="8211113" y="5720575"/>
            <a:ext cx="1023725" cy="303918"/>
          </a:xfrm>
          <a:prstGeom prst="rect">
            <a:avLst/>
          </a:prstGeom>
          <a:noFill/>
          <a:ln>
            <a:noFill/>
          </a:ln>
        </p:spPr>
      </p:pic>
      <p:cxnSp>
        <p:nvCxnSpPr>
          <p:cNvPr id="875" name="Google Shape;875;p37"/>
          <p:cNvCxnSpPr/>
          <p:nvPr/>
        </p:nvCxnSpPr>
        <p:spPr>
          <a:xfrm>
            <a:off x="6086475" y="3226137"/>
            <a:ext cx="2757000" cy="2118300"/>
          </a:xfrm>
          <a:prstGeom prst="curvedConnector3">
            <a:avLst>
              <a:gd name="adj1" fmla="val 9512"/>
            </a:avLst>
          </a:prstGeom>
          <a:noFill/>
          <a:ln w="28575" cap="flat" cmpd="sng">
            <a:solidFill>
              <a:srgbClr val="9E9E9E"/>
            </a:solidFill>
            <a:prstDash val="dash"/>
            <a:round/>
            <a:headEnd type="none" w="sm" len="sm"/>
            <a:tailEnd type="stealth" w="med" len="med"/>
          </a:ln>
        </p:spPr>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sp>
        <p:nvSpPr>
          <p:cNvPr id="884" name="Google Shape;884;p38"/>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Example cont’d</a:t>
            </a:r>
            <a:endParaRPr/>
          </a:p>
        </p:txBody>
      </p:sp>
      <p:sp>
        <p:nvSpPr>
          <p:cNvPr id="885" name="Google Shape;885;p38"/>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41</a:t>
            </a:fld>
            <a:endParaRPr/>
          </a:p>
        </p:txBody>
      </p:sp>
      <p:sp>
        <p:nvSpPr>
          <p:cNvPr id="886" name="Google Shape;886;p38"/>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887" name="Google Shape;887;p38"/>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888" name="Google Shape;888;p38"/>
          <p:cNvPicPr preferRelativeResize="0"/>
          <p:nvPr/>
        </p:nvPicPr>
        <p:blipFill rotWithShape="1">
          <a:blip r:embed="rId3">
            <a:alphaModFix/>
          </a:blip>
          <a:srcRect/>
          <a:stretch/>
        </p:blipFill>
        <p:spPr>
          <a:xfrm>
            <a:off x="1923617" y="2024148"/>
            <a:ext cx="4004050" cy="2943675"/>
          </a:xfrm>
          <a:prstGeom prst="rect">
            <a:avLst/>
          </a:prstGeom>
          <a:noFill/>
          <a:ln>
            <a:noFill/>
          </a:ln>
        </p:spPr>
      </p:pic>
      <p:sp>
        <p:nvSpPr>
          <p:cNvPr id="889" name="Google Shape;889;p38"/>
          <p:cNvSpPr txBox="1"/>
          <p:nvPr/>
        </p:nvSpPr>
        <p:spPr>
          <a:xfrm>
            <a:off x="6556805" y="5145375"/>
            <a:ext cx="4147200" cy="92329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Times New Roman"/>
              <a:buNone/>
            </a:pPr>
            <a:r>
              <a:rPr lang="en-US" sz="2400" b="0" i="0" u="none" strike="noStrike" cap="none">
                <a:solidFill>
                  <a:schemeClr val="dk1"/>
                </a:solidFill>
                <a:latin typeface="Times New Roman"/>
                <a:ea typeface="Times New Roman"/>
                <a:cs typeface="Times New Roman"/>
                <a:sym typeface="Times New Roman"/>
              </a:rPr>
              <a:t>Throughput improvement over 802.11</a:t>
            </a:r>
            <a:endParaRPr sz="2400" b="0" i="0" u="none" strike="noStrike" cap="none">
              <a:solidFill>
                <a:schemeClr val="dk1"/>
              </a:solidFill>
              <a:latin typeface="Times New Roman"/>
              <a:ea typeface="Times New Roman"/>
              <a:cs typeface="Times New Roman"/>
              <a:sym typeface="Times New Roman"/>
            </a:endParaRPr>
          </a:p>
        </p:txBody>
      </p:sp>
      <p:sp>
        <p:nvSpPr>
          <p:cNvPr id="890" name="Google Shape;890;p38"/>
          <p:cNvSpPr txBox="1"/>
          <p:nvPr/>
        </p:nvSpPr>
        <p:spPr>
          <a:xfrm>
            <a:off x="2181367" y="5145375"/>
            <a:ext cx="4113900" cy="1292631"/>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Times New Roman"/>
              <a:buNone/>
            </a:pPr>
            <a:r>
              <a:rPr lang="en-US" sz="2400" b="0" i="0" u="none" strike="noStrike" cap="none">
                <a:solidFill>
                  <a:schemeClr val="dk1"/>
                </a:solidFill>
                <a:latin typeface="Times New Roman"/>
                <a:ea typeface="Times New Roman"/>
                <a:cs typeface="Times New Roman"/>
                <a:sym typeface="Times New Roman"/>
              </a:rPr>
              <a:t>Mean selected CW in consecutive training rounds</a:t>
            </a:r>
            <a:endParaRPr sz="24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400"/>
              <a:buFont typeface="Times New Roman"/>
              <a:buNone/>
            </a:pPr>
            <a:r>
              <a:rPr lang="en-US" sz="2400" b="0" i="0" u="none" strike="noStrike" cap="none">
                <a:solidFill>
                  <a:schemeClr val="dk1"/>
                </a:solidFill>
                <a:latin typeface="Times New Roman"/>
                <a:ea typeface="Times New Roman"/>
                <a:cs typeface="Times New Roman"/>
                <a:sym typeface="Times New Roman"/>
              </a:rPr>
              <a:t>(static scenario: 30 stations)</a:t>
            </a:r>
            <a:endParaRPr sz="2400" b="0" i="0" u="none" strike="noStrike" cap="none">
              <a:solidFill>
                <a:schemeClr val="dk1"/>
              </a:solidFill>
              <a:latin typeface="Times New Roman"/>
              <a:ea typeface="Times New Roman"/>
              <a:cs typeface="Times New Roman"/>
              <a:sym typeface="Times New Roman"/>
            </a:endParaRPr>
          </a:p>
        </p:txBody>
      </p:sp>
      <p:sp>
        <p:nvSpPr>
          <p:cNvPr id="891" name="Google Shape;891;p38"/>
          <p:cNvSpPr txBox="1"/>
          <p:nvPr/>
        </p:nvSpPr>
        <p:spPr>
          <a:xfrm>
            <a:off x="7834617" y="1177925"/>
            <a:ext cx="3277500" cy="585000"/>
          </a:xfrm>
          <a:prstGeom prst="rect">
            <a:avLst/>
          </a:prstGeom>
          <a:noFill/>
          <a:ln>
            <a:noFill/>
          </a:ln>
        </p:spPr>
        <p:txBody>
          <a:bodyPr spcFirstLastPara="1" wrap="square" lIns="91425" tIns="91425" rIns="91425" bIns="91425" anchor="t" anchorCtr="0">
            <a:spAutoFit/>
          </a:bodyPr>
          <a:lstStyle/>
          <a:p>
            <a:pPr marL="457200" marR="0" lvl="0" indent="-311150" algn="l" rtl="0">
              <a:lnSpc>
                <a:spcPct val="100000"/>
              </a:lnSpc>
              <a:spcBef>
                <a:spcPts val="0"/>
              </a:spcBef>
              <a:spcAft>
                <a:spcPts val="0"/>
              </a:spcAft>
              <a:buClr>
                <a:srgbClr val="000000"/>
              </a:buClr>
              <a:buSzPts val="1300"/>
              <a:buFont typeface="Times New Roman"/>
              <a:buChar char="●"/>
            </a:pPr>
            <a:r>
              <a:rPr lang="en-US" sz="1300" b="0" i="0" u="none" strike="noStrike" cap="none">
                <a:solidFill>
                  <a:schemeClr val="dk1"/>
                </a:solidFill>
                <a:latin typeface="Times New Roman"/>
                <a:ea typeface="Times New Roman"/>
                <a:cs typeface="Times New Roman"/>
                <a:sym typeface="Times New Roman"/>
              </a:rPr>
              <a:t>DQN - Discrete action space</a:t>
            </a:r>
            <a:endParaRPr sz="1300" b="0" i="0" u="none" strike="noStrike" cap="none">
              <a:solidFill>
                <a:schemeClr val="dk1"/>
              </a:solidFill>
              <a:latin typeface="Times New Roman"/>
              <a:ea typeface="Times New Roman"/>
              <a:cs typeface="Times New Roman"/>
              <a:sym typeface="Times New Roman"/>
            </a:endParaRPr>
          </a:p>
          <a:p>
            <a:pPr marL="457200" marR="0" lvl="0" indent="-311150" algn="l" rtl="0">
              <a:lnSpc>
                <a:spcPct val="100000"/>
              </a:lnSpc>
              <a:spcBef>
                <a:spcPts val="0"/>
              </a:spcBef>
              <a:spcAft>
                <a:spcPts val="0"/>
              </a:spcAft>
              <a:buClr>
                <a:srgbClr val="000000"/>
              </a:buClr>
              <a:buSzPts val="1300"/>
              <a:buFont typeface="Times New Roman"/>
              <a:buChar char="●"/>
            </a:pPr>
            <a:r>
              <a:rPr lang="en-US" sz="1300" b="0" i="0" u="none" strike="noStrike" cap="none">
                <a:solidFill>
                  <a:schemeClr val="dk1"/>
                </a:solidFill>
                <a:latin typeface="Times New Roman"/>
                <a:ea typeface="Times New Roman"/>
                <a:cs typeface="Times New Roman"/>
                <a:sym typeface="Times New Roman"/>
              </a:rPr>
              <a:t>DDPG - Continuous action space</a:t>
            </a:r>
            <a:endParaRPr sz="1300" b="0" i="0" u="none" strike="noStrike" cap="none">
              <a:solidFill>
                <a:schemeClr val="dk1"/>
              </a:solidFill>
              <a:latin typeface="Times New Roman"/>
              <a:ea typeface="Times New Roman"/>
              <a:cs typeface="Times New Roman"/>
              <a:sym typeface="Times New Roman"/>
            </a:endParaRPr>
          </a:p>
        </p:txBody>
      </p:sp>
      <p:pic>
        <p:nvPicPr>
          <p:cNvPr id="892" name="Google Shape;892;p38"/>
          <p:cNvPicPr preferRelativeResize="0"/>
          <p:nvPr/>
        </p:nvPicPr>
        <p:blipFill rotWithShape="1">
          <a:blip r:embed="rId4">
            <a:alphaModFix/>
          </a:blip>
          <a:srcRect/>
          <a:stretch/>
        </p:blipFill>
        <p:spPr>
          <a:xfrm>
            <a:off x="6498167" y="1890175"/>
            <a:ext cx="4264510" cy="30776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Google Shape;901;g17db8f38253_0_212"/>
          <p:cNvSpPr txBox="1">
            <a:spLocks noGrp="1"/>
          </p:cNvSpPr>
          <p:nvPr>
            <p:ph type="title"/>
          </p:nvPr>
        </p:nvSpPr>
        <p:spPr>
          <a:xfrm>
            <a:off x="914401" y="685801"/>
            <a:ext cx="10361100" cy="10653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Re-cap</a:t>
            </a:r>
            <a:endParaRPr/>
          </a:p>
        </p:txBody>
      </p:sp>
      <p:sp>
        <p:nvSpPr>
          <p:cNvPr id="902" name="Google Shape;902;g17db8f38253_0_212"/>
          <p:cNvSpPr txBox="1">
            <a:spLocks noGrp="1"/>
          </p:cNvSpPr>
          <p:nvPr>
            <p:ph type="body" idx="1"/>
          </p:nvPr>
        </p:nvSpPr>
        <p:spPr>
          <a:xfrm>
            <a:off x="914401" y="1981201"/>
            <a:ext cx="10361100" cy="4113300"/>
          </a:xfrm>
          <a:prstGeom prst="rect">
            <a:avLst/>
          </a:prstGeom>
          <a:noFill/>
          <a:ln>
            <a:noFill/>
          </a:ln>
        </p:spPr>
        <p:txBody>
          <a:bodyPr spcFirstLastPara="1" wrap="square" lIns="92150" tIns="46075" rIns="92150" bIns="46075" anchor="t" anchorCtr="0">
            <a:noAutofit/>
          </a:bodyPr>
          <a:lstStyle/>
          <a:p>
            <a:pPr marL="457200" lvl="0" indent="-342900" algn="l" rtl="0">
              <a:lnSpc>
                <a:spcPct val="100000"/>
              </a:lnSpc>
              <a:spcBef>
                <a:spcPts val="0"/>
              </a:spcBef>
              <a:spcAft>
                <a:spcPts val="0"/>
              </a:spcAft>
              <a:buSzPts val="1800"/>
              <a:buFont typeface="Times New Roman"/>
              <a:buChar char="●"/>
            </a:pPr>
            <a:r>
              <a:rPr lang="en-US" sz="1800">
                <a:latin typeface="Times New Roman"/>
                <a:ea typeface="Times New Roman"/>
                <a:cs typeface="Times New Roman"/>
                <a:sym typeface="Times New Roman"/>
              </a:rPr>
              <a:t>Machine Learning → techniques to create ‘models’ from data</a:t>
            </a:r>
            <a:endParaRPr sz="2600"/>
          </a:p>
          <a:p>
            <a:pPr marL="914400" lvl="1" indent="-342900" algn="l" rtl="0">
              <a:lnSpc>
                <a:spcPct val="100000"/>
              </a:lnSpc>
              <a:spcBef>
                <a:spcPts val="1000"/>
              </a:spcBef>
              <a:spcAft>
                <a:spcPts val="0"/>
              </a:spcAft>
              <a:buSzPts val="1800"/>
              <a:buFont typeface="Times New Roman"/>
              <a:buChar char="○"/>
            </a:pPr>
            <a:r>
              <a:rPr lang="en-US" sz="1800" u="sng">
                <a:latin typeface="Times New Roman"/>
                <a:ea typeface="Times New Roman"/>
                <a:cs typeface="Times New Roman"/>
                <a:sym typeface="Times New Roman"/>
              </a:rPr>
              <a:t>Supervised Learning</a:t>
            </a:r>
            <a:r>
              <a:rPr lang="en-US" sz="1800">
                <a:latin typeface="Times New Roman"/>
                <a:ea typeface="Times New Roman"/>
                <a:cs typeface="Times New Roman"/>
                <a:sym typeface="Times New Roman"/>
              </a:rPr>
              <a:t>: Make predictions, classify</a:t>
            </a:r>
            <a:endParaRPr sz="2200"/>
          </a:p>
          <a:p>
            <a:pPr marL="914400" lvl="1" indent="-342900" algn="l" rtl="0">
              <a:lnSpc>
                <a:spcPct val="100000"/>
              </a:lnSpc>
              <a:spcBef>
                <a:spcPts val="1000"/>
              </a:spcBef>
              <a:spcAft>
                <a:spcPts val="0"/>
              </a:spcAft>
              <a:buSzPts val="1800"/>
              <a:buFont typeface="Times New Roman"/>
              <a:buChar char="○"/>
            </a:pPr>
            <a:r>
              <a:rPr lang="en-US" sz="1800" u="sng">
                <a:latin typeface="Times New Roman"/>
                <a:ea typeface="Times New Roman"/>
                <a:cs typeface="Times New Roman"/>
                <a:sym typeface="Times New Roman"/>
              </a:rPr>
              <a:t>Unsupervised Learning</a:t>
            </a:r>
            <a:r>
              <a:rPr lang="en-US" sz="1800">
                <a:latin typeface="Times New Roman"/>
                <a:ea typeface="Times New Roman"/>
                <a:cs typeface="Times New Roman"/>
                <a:sym typeface="Times New Roman"/>
              </a:rPr>
              <a:t>: leverage similarity</a:t>
            </a:r>
            <a:endParaRPr sz="2200"/>
          </a:p>
          <a:p>
            <a:pPr marL="914400" lvl="1" indent="-342900" algn="l" rtl="0">
              <a:lnSpc>
                <a:spcPct val="100000"/>
              </a:lnSpc>
              <a:spcBef>
                <a:spcPts val="1000"/>
              </a:spcBef>
              <a:spcAft>
                <a:spcPts val="0"/>
              </a:spcAft>
              <a:buSzPts val="1800"/>
              <a:buFont typeface="Times New Roman"/>
              <a:buChar char="○"/>
            </a:pPr>
            <a:r>
              <a:rPr lang="en-US" sz="1800" u="sng">
                <a:latin typeface="Times New Roman"/>
                <a:ea typeface="Times New Roman"/>
                <a:cs typeface="Times New Roman"/>
                <a:sym typeface="Times New Roman"/>
              </a:rPr>
              <a:t>Reinforcement Learning</a:t>
            </a:r>
            <a:r>
              <a:rPr lang="en-US" sz="1800">
                <a:latin typeface="Times New Roman"/>
                <a:ea typeface="Times New Roman"/>
                <a:cs typeface="Times New Roman"/>
                <a:sym typeface="Times New Roman"/>
              </a:rPr>
              <a:t>: interact with the environment</a:t>
            </a:r>
            <a:endParaRPr sz="2200"/>
          </a:p>
          <a:p>
            <a:pPr marL="457200" lvl="0" indent="0" algn="l" rtl="0">
              <a:lnSpc>
                <a:spcPct val="100000"/>
              </a:lnSpc>
              <a:spcBef>
                <a:spcPts val="1000"/>
              </a:spcBef>
              <a:spcAft>
                <a:spcPts val="0"/>
              </a:spcAft>
              <a:buSzPts val="1400"/>
              <a:buNone/>
            </a:pPr>
            <a:endParaRPr sz="2600"/>
          </a:p>
          <a:p>
            <a:pPr marL="457200" lvl="0" indent="-342900" algn="l" rtl="0">
              <a:lnSpc>
                <a:spcPct val="100000"/>
              </a:lnSpc>
              <a:spcBef>
                <a:spcPts val="1000"/>
              </a:spcBef>
              <a:spcAft>
                <a:spcPts val="0"/>
              </a:spcAft>
              <a:buSzPts val="1800"/>
              <a:buFont typeface="Times New Roman"/>
              <a:buChar char="●"/>
            </a:pPr>
            <a:r>
              <a:rPr lang="en-US" sz="1800">
                <a:latin typeface="Times New Roman"/>
                <a:ea typeface="Times New Roman"/>
                <a:cs typeface="Times New Roman"/>
                <a:sym typeface="Times New Roman"/>
              </a:rPr>
              <a:t>Use-cases / Examples:</a:t>
            </a:r>
            <a:endParaRPr sz="2600"/>
          </a:p>
          <a:p>
            <a:pPr marL="914400" lvl="1" indent="-342900" algn="l" rtl="0">
              <a:lnSpc>
                <a:spcPct val="100000"/>
              </a:lnSpc>
              <a:spcBef>
                <a:spcPts val="1000"/>
              </a:spcBef>
              <a:spcAft>
                <a:spcPts val="0"/>
              </a:spcAft>
              <a:buSzPts val="1800"/>
              <a:buFont typeface="Times New Roman"/>
              <a:buChar char="○"/>
            </a:pPr>
            <a:r>
              <a:rPr lang="en-US" sz="1800">
                <a:latin typeface="Times New Roman"/>
                <a:ea typeface="Times New Roman"/>
                <a:cs typeface="Times New Roman"/>
                <a:sym typeface="Times New Roman"/>
              </a:rPr>
              <a:t>Pre-trained SL models for AP selection (association)</a:t>
            </a:r>
            <a:endParaRPr sz="2200"/>
          </a:p>
          <a:p>
            <a:pPr marL="914400" lvl="1" indent="-342900" algn="l" rtl="0">
              <a:lnSpc>
                <a:spcPct val="100000"/>
              </a:lnSpc>
              <a:spcBef>
                <a:spcPts val="1000"/>
              </a:spcBef>
              <a:spcAft>
                <a:spcPts val="0"/>
              </a:spcAft>
              <a:buSzPts val="1800"/>
              <a:buFont typeface="Times New Roman"/>
              <a:buChar char="○"/>
            </a:pPr>
            <a:r>
              <a:rPr lang="en-US" sz="1800">
                <a:latin typeface="Times New Roman"/>
                <a:ea typeface="Times New Roman"/>
                <a:cs typeface="Times New Roman"/>
                <a:sym typeface="Times New Roman"/>
              </a:rPr>
              <a:t>RL for CW/channel selection in dynamic environments</a:t>
            </a:r>
            <a:endParaRPr sz="2200"/>
          </a:p>
          <a:p>
            <a:pPr marL="342900" lvl="0" indent="-342900" algn="l" rtl="0">
              <a:lnSpc>
                <a:spcPct val="100000"/>
              </a:lnSpc>
              <a:spcBef>
                <a:spcPts val="600"/>
              </a:spcBef>
              <a:spcAft>
                <a:spcPts val="0"/>
              </a:spcAft>
              <a:buSzPts val="1400"/>
              <a:buNone/>
            </a:pPr>
            <a:endParaRPr sz="2600"/>
          </a:p>
        </p:txBody>
      </p:sp>
      <p:sp>
        <p:nvSpPr>
          <p:cNvPr id="903" name="Google Shape;903;g17db8f38253_0_212"/>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42</a:t>
            </a:fld>
            <a:endParaRPr/>
          </a:p>
        </p:txBody>
      </p:sp>
      <p:sp>
        <p:nvSpPr>
          <p:cNvPr id="904" name="Google Shape;904;g17db8f38253_0_212"/>
          <p:cNvSpPr txBox="1">
            <a:spLocks noGrp="1"/>
          </p:cNvSpPr>
          <p:nvPr>
            <p:ph type="ftr" idx="11"/>
          </p:nvPr>
        </p:nvSpPr>
        <p:spPr>
          <a:xfrm>
            <a:off x="7143757" y="6475414"/>
            <a:ext cx="42459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905" name="Google Shape;905;g17db8f38253_0_212"/>
          <p:cNvSpPr txBox="1">
            <a:spLocks noGrp="1"/>
          </p:cNvSpPr>
          <p:nvPr>
            <p:ph type="dt" idx="10"/>
          </p:nvPr>
        </p:nvSpPr>
        <p:spPr>
          <a:xfrm>
            <a:off x="929217" y="333375"/>
            <a:ext cx="2499900" cy="273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906" name="Google Shape;906;g17db8f38253_0_212"/>
          <p:cNvSpPr txBox="1"/>
          <p:nvPr/>
        </p:nvSpPr>
        <p:spPr>
          <a:xfrm>
            <a:off x="7848600" y="2390914"/>
            <a:ext cx="3000000" cy="1722300"/>
          </a:xfrm>
          <a:prstGeom prst="rect">
            <a:avLst/>
          </a:prstGeom>
          <a:solidFill>
            <a:srgbClr val="FFF2CC"/>
          </a:solidFill>
          <a:ln w="9525" cap="flat" cmpd="sng">
            <a:solidFill>
              <a:schemeClr val="dk1"/>
            </a:solidFill>
            <a:prstDash val="solid"/>
            <a:round/>
            <a:headEnd type="none" w="sm" len="sm"/>
            <a:tailEnd type="none" w="sm" len="sm"/>
          </a:ln>
        </p:spPr>
        <p:txBody>
          <a:bodyPr spcFirstLastPara="1" wrap="square" lIns="91425" tIns="91425" rIns="91425" bIns="91425" anchor="t" anchorCtr="0">
            <a:normAutofit/>
          </a:bodyPr>
          <a:lstStyle/>
          <a:p>
            <a:pPr marL="0" marR="0" lvl="0" indent="0" algn="ctr" rtl="0">
              <a:lnSpc>
                <a:spcPct val="100000"/>
              </a:lnSpc>
              <a:spcBef>
                <a:spcPts val="0"/>
              </a:spcBef>
              <a:spcAft>
                <a:spcPts val="0"/>
              </a:spcAft>
              <a:buClr>
                <a:srgbClr val="000000"/>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The capability of ML to go beyond rule of thumb strategies by automatically learning (and adapting) to (un)seen situations can cope with heterogeneous wireless network scenarios</a:t>
            </a:r>
            <a:endParaRPr sz="1600" b="0" i="0" u="none" strike="noStrike" cap="none">
              <a:solidFill>
                <a:schemeClr val="dk1"/>
              </a:solidFill>
              <a:latin typeface="Times New Roman"/>
              <a:ea typeface="Times New Roman"/>
              <a:cs typeface="Times New Roman"/>
              <a:sym typeface="Times New Roman"/>
            </a:endParaRPr>
          </a:p>
        </p:txBody>
      </p:sp>
      <p:sp>
        <p:nvSpPr>
          <p:cNvPr id="907" name="Google Shape;907;g17db8f38253_0_212"/>
          <p:cNvSpPr/>
          <p:nvPr/>
        </p:nvSpPr>
        <p:spPr>
          <a:xfrm>
            <a:off x="7242200" y="3149894"/>
            <a:ext cx="560700" cy="204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g17dfb79343e_0_12"/>
          <p:cNvSpPr txBox="1">
            <a:spLocks noGrp="1"/>
          </p:cNvSpPr>
          <p:nvPr>
            <p:ph type="title"/>
          </p:nvPr>
        </p:nvSpPr>
        <p:spPr>
          <a:xfrm>
            <a:off x="914401" y="685801"/>
            <a:ext cx="10361100" cy="10653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sz="3200" i="0" u="none" strike="noStrike" cap="none">
                <a:latin typeface="Times New Roman"/>
                <a:ea typeface="Times New Roman"/>
                <a:cs typeface="Times New Roman"/>
                <a:sym typeface="Times New Roman"/>
              </a:rPr>
              <a:t>Outline</a:t>
            </a:r>
            <a:endParaRPr/>
          </a:p>
        </p:txBody>
      </p:sp>
      <p:sp>
        <p:nvSpPr>
          <p:cNvPr id="917" name="Google Shape;917;g17dfb79343e_0_12"/>
          <p:cNvSpPr txBox="1">
            <a:spLocks noGrp="1"/>
          </p:cNvSpPr>
          <p:nvPr>
            <p:ph type="body" idx="1"/>
          </p:nvPr>
        </p:nvSpPr>
        <p:spPr>
          <a:xfrm>
            <a:off x="914401" y="1981201"/>
            <a:ext cx="10361100" cy="4113300"/>
          </a:xfrm>
          <a:prstGeom prst="rect">
            <a:avLst/>
          </a:prstGeom>
          <a:noFill/>
          <a:ln>
            <a:noFill/>
          </a:ln>
        </p:spPr>
        <p:txBody>
          <a:bodyPr spcFirstLastPara="1" wrap="square" lIns="92150" tIns="46075" rIns="92150" bIns="46075" anchor="t" anchorCtr="0">
            <a:noAutofit/>
          </a:bodyPr>
          <a:lstStyle/>
          <a:p>
            <a:pPr marL="457200" marR="0" lvl="0" indent="-342900" algn="l" rtl="0">
              <a:lnSpc>
                <a:spcPct val="100000"/>
              </a:lnSpc>
              <a:spcBef>
                <a:spcPts val="0"/>
              </a:spcBef>
              <a:spcAft>
                <a:spcPts val="0"/>
              </a:spcAft>
              <a:buSzPts val="1800"/>
              <a:buFont typeface="Times New Roman"/>
              <a:buAutoNum type="arabicPeriod"/>
            </a:pPr>
            <a:r>
              <a:rPr lang="en-US" sz="1800" b="0"/>
              <a:t>Does 802.11 need ML? </a:t>
            </a:r>
            <a:endParaRPr sz="1800" b="0" strike="noStrike"/>
          </a:p>
          <a:p>
            <a:pPr marL="457200" marR="0" lvl="0" indent="-342900" algn="l" rtl="0">
              <a:lnSpc>
                <a:spcPct val="100000"/>
              </a:lnSpc>
              <a:spcBef>
                <a:spcPts val="1000"/>
              </a:spcBef>
              <a:spcAft>
                <a:spcPts val="0"/>
              </a:spcAft>
              <a:buSzPts val="1800"/>
              <a:buFont typeface="Times New Roman"/>
              <a:buAutoNum type="arabicPeriod"/>
            </a:pPr>
            <a:r>
              <a:rPr lang="en-US" sz="1800" b="0"/>
              <a:t>Using ML to build models from data </a:t>
            </a:r>
            <a:endParaRPr b="0"/>
          </a:p>
          <a:p>
            <a:pPr marL="914400" marR="0" lvl="1" indent="-342900" algn="l" rtl="0">
              <a:lnSpc>
                <a:spcPct val="100000"/>
              </a:lnSpc>
              <a:spcBef>
                <a:spcPts val="1000"/>
              </a:spcBef>
              <a:spcAft>
                <a:spcPts val="0"/>
              </a:spcAft>
              <a:buSzPts val="1800"/>
              <a:buFont typeface="Times New Roman"/>
              <a:buAutoNum type="alphaLcPeriod"/>
            </a:pPr>
            <a:r>
              <a:rPr lang="en-US" sz="1800" i="0" u="none" strike="noStrike" cap="none"/>
              <a:t>AI/ML definitions</a:t>
            </a:r>
            <a:endParaRPr/>
          </a:p>
          <a:p>
            <a:pPr marL="914400" marR="0" lvl="1" indent="-342900" algn="l" rtl="0">
              <a:lnSpc>
                <a:spcPct val="100000"/>
              </a:lnSpc>
              <a:spcBef>
                <a:spcPts val="1000"/>
              </a:spcBef>
              <a:spcAft>
                <a:spcPts val="0"/>
              </a:spcAft>
              <a:buSzPts val="1800"/>
              <a:buFont typeface="Times New Roman"/>
              <a:buAutoNum type="alphaLcPeriod"/>
            </a:pPr>
            <a:r>
              <a:rPr lang="en-US" sz="1800" i="0" u="none" strike="noStrike" cap="none"/>
              <a:t>Overview of ML techniques: </a:t>
            </a:r>
            <a:r>
              <a:rPr lang="en-US" sz="1800"/>
              <a:t>s</a:t>
            </a:r>
            <a:r>
              <a:rPr lang="en-US" sz="1800" i="0" u="none" strike="noStrike" cap="none"/>
              <a:t>upervised, </a:t>
            </a:r>
            <a:r>
              <a:rPr lang="en-US" sz="1800"/>
              <a:t>u</a:t>
            </a:r>
            <a:r>
              <a:rPr lang="en-US" sz="1800" i="0" u="none" strike="noStrike" cap="none"/>
              <a:t>nsupervised, </a:t>
            </a:r>
            <a:r>
              <a:rPr lang="en-US" sz="1800"/>
              <a:t>r</a:t>
            </a:r>
            <a:r>
              <a:rPr lang="en-US" sz="1800" i="0" u="none" strike="noStrike" cap="none"/>
              <a:t>einforcement </a:t>
            </a:r>
            <a:r>
              <a:rPr lang="en-US" sz="1800"/>
              <a:t>l</a:t>
            </a:r>
            <a:r>
              <a:rPr lang="en-US" sz="1800" i="0" u="none" strike="noStrike" cap="none"/>
              <a:t>earning </a:t>
            </a:r>
            <a:endParaRPr sz="1800"/>
          </a:p>
          <a:p>
            <a:pPr marL="457200" marR="0" lvl="0" indent="-342900" algn="l" rtl="0">
              <a:lnSpc>
                <a:spcPct val="100000"/>
              </a:lnSpc>
              <a:spcBef>
                <a:spcPts val="1000"/>
              </a:spcBef>
              <a:spcAft>
                <a:spcPts val="0"/>
              </a:spcAft>
              <a:buSzPts val="1800"/>
              <a:buFont typeface="Times New Roman"/>
              <a:buAutoNum type="arabicPeriod"/>
            </a:pPr>
            <a:r>
              <a:rPr lang="en-US" sz="1800" b="0">
                <a:highlight>
                  <a:srgbClr val="FFFF00"/>
                </a:highlight>
              </a:rPr>
              <a:t>Model training and deployment: centralized and distributed solutions </a:t>
            </a:r>
            <a:endParaRPr sz="1800" b="0">
              <a:highlight>
                <a:srgbClr val="FFFF00"/>
              </a:highlight>
            </a:endParaRPr>
          </a:p>
          <a:p>
            <a:pPr marL="914400" marR="0" lvl="1" indent="-342900" algn="l" rtl="0">
              <a:lnSpc>
                <a:spcPct val="100000"/>
              </a:lnSpc>
              <a:spcBef>
                <a:spcPts val="1000"/>
              </a:spcBef>
              <a:spcAft>
                <a:spcPts val="0"/>
              </a:spcAft>
              <a:buSzPts val="1800"/>
              <a:buFont typeface="Times New Roman"/>
              <a:buAutoNum type="alphaLcPeriod"/>
            </a:pPr>
            <a:r>
              <a:rPr lang="en-US" sz="1800"/>
              <a:t>Definitions and concepts</a:t>
            </a:r>
            <a:endParaRPr sz="1800"/>
          </a:p>
          <a:p>
            <a:pPr marL="914400" marR="0" lvl="1" indent="-342900" algn="l" rtl="0">
              <a:lnSpc>
                <a:spcPct val="100000"/>
              </a:lnSpc>
              <a:spcBef>
                <a:spcPts val="1000"/>
              </a:spcBef>
              <a:spcAft>
                <a:spcPts val="0"/>
              </a:spcAft>
              <a:buSzPts val="1800"/>
              <a:buFont typeface="Times New Roman"/>
              <a:buAutoNum type="alphaLcPeriod"/>
            </a:pPr>
            <a:r>
              <a:rPr lang="en-US" sz="1800"/>
              <a:t>Federated and Transfer Learning</a:t>
            </a:r>
            <a:endParaRPr sz="1800">
              <a:solidFill>
                <a:schemeClr val="dk1"/>
              </a:solidFill>
            </a:endParaRPr>
          </a:p>
          <a:p>
            <a:pPr marL="457200" marR="0" lvl="0" indent="-342900" algn="l" rtl="0">
              <a:lnSpc>
                <a:spcPct val="100000"/>
              </a:lnSpc>
              <a:spcBef>
                <a:spcPts val="1000"/>
              </a:spcBef>
              <a:spcAft>
                <a:spcPts val="0"/>
              </a:spcAft>
              <a:buSzPts val="1800"/>
              <a:buFont typeface="Times New Roman"/>
              <a:buAutoNum type="arabicPeriod"/>
            </a:pPr>
            <a:r>
              <a:rPr lang="en-US" sz="1800" b="0" strike="noStrike"/>
              <a:t>Open </a:t>
            </a:r>
            <a:r>
              <a:rPr lang="en-US" sz="1800" b="0"/>
              <a:t>c</a:t>
            </a:r>
            <a:r>
              <a:rPr lang="en-US" sz="1800" b="0" strike="noStrike"/>
              <a:t>hallenges, </a:t>
            </a:r>
            <a:r>
              <a:rPr lang="en-US" sz="1800" b="0"/>
              <a:t>m</a:t>
            </a:r>
            <a:r>
              <a:rPr lang="en-US" sz="1800" b="0" strike="noStrike"/>
              <a:t>issing pieces and </a:t>
            </a:r>
            <a:r>
              <a:rPr lang="en-US" sz="1800" b="0"/>
              <a:t>summary</a:t>
            </a:r>
            <a:endParaRPr sz="1800" b="0"/>
          </a:p>
          <a:p>
            <a:pPr marL="0" marR="0" lvl="0" indent="0" algn="l" rtl="0">
              <a:lnSpc>
                <a:spcPct val="100000"/>
              </a:lnSpc>
              <a:spcBef>
                <a:spcPts val="1000"/>
              </a:spcBef>
              <a:spcAft>
                <a:spcPts val="0"/>
              </a:spcAft>
              <a:buSzPts val="1400"/>
              <a:buNone/>
            </a:pPr>
            <a:endParaRPr sz="1800" b="0"/>
          </a:p>
          <a:p>
            <a:pPr marL="0" marR="0" lvl="0" indent="0" algn="l" rtl="0">
              <a:lnSpc>
                <a:spcPct val="100000"/>
              </a:lnSpc>
              <a:spcBef>
                <a:spcPts val="1000"/>
              </a:spcBef>
              <a:spcAft>
                <a:spcPts val="0"/>
              </a:spcAft>
              <a:buSzPts val="1400"/>
              <a:buNone/>
            </a:pPr>
            <a:endParaRPr sz="1800" b="0"/>
          </a:p>
          <a:p>
            <a:pPr marL="0" lvl="0" indent="0" algn="l" rtl="0">
              <a:lnSpc>
                <a:spcPct val="100000"/>
              </a:lnSpc>
              <a:spcBef>
                <a:spcPts val="1000"/>
              </a:spcBef>
              <a:spcAft>
                <a:spcPts val="0"/>
              </a:spcAft>
              <a:buSzPts val="1400"/>
              <a:buNone/>
            </a:pPr>
            <a:endParaRPr sz="1800"/>
          </a:p>
        </p:txBody>
      </p:sp>
      <p:sp>
        <p:nvSpPr>
          <p:cNvPr id="918" name="Google Shape;918;g17dfb79343e_0_12"/>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43</a:t>
            </a:fld>
            <a:endParaRPr/>
          </a:p>
        </p:txBody>
      </p:sp>
      <p:sp>
        <p:nvSpPr>
          <p:cNvPr id="919" name="Google Shape;919;g17dfb79343e_0_12"/>
          <p:cNvSpPr txBox="1">
            <a:spLocks noGrp="1"/>
          </p:cNvSpPr>
          <p:nvPr>
            <p:ph type="ftr" idx="11"/>
          </p:nvPr>
        </p:nvSpPr>
        <p:spPr>
          <a:xfrm>
            <a:off x="7143757" y="6475414"/>
            <a:ext cx="42459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920" name="Google Shape;920;g17dfb79343e_0_12"/>
          <p:cNvSpPr txBox="1">
            <a:spLocks noGrp="1"/>
          </p:cNvSpPr>
          <p:nvPr>
            <p:ph type="dt" idx="10"/>
          </p:nvPr>
        </p:nvSpPr>
        <p:spPr>
          <a:xfrm>
            <a:off x="929217" y="333375"/>
            <a:ext cx="2499900" cy="273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29" name="Google Shape;929;g17db8f38253_0_25"/>
          <p:cNvSpPr txBox="1">
            <a:spLocks noGrp="1"/>
          </p:cNvSpPr>
          <p:nvPr>
            <p:ph type="title"/>
          </p:nvPr>
        </p:nvSpPr>
        <p:spPr>
          <a:xfrm>
            <a:off x="963084" y="4406901"/>
            <a:ext cx="10363200" cy="1362000"/>
          </a:xfrm>
          <a:prstGeom prst="rect">
            <a:avLst/>
          </a:prstGeom>
          <a:noFill/>
          <a:ln>
            <a:noFill/>
          </a:ln>
        </p:spPr>
        <p:txBody>
          <a:bodyPr spcFirstLastPara="1" wrap="square" lIns="92150" tIns="46075" rIns="92150" bIns="46075" anchor="t" anchorCtr="0">
            <a:noAutofit/>
          </a:bodyPr>
          <a:lstStyle/>
          <a:p>
            <a:pPr marL="0" lvl="0" indent="0" algn="l" rtl="0">
              <a:lnSpc>
                <a:spcPct val="100000"/>
              </a:lnSpc>
              <a:spcBef>
                <a:spcPts val="0"/>
              </a:spcBef>
              <a:spcAft>
                <a:spcPts val="0"/>
              </a:spcAft>
              <a:buSzPts val="1400"/>
              <a:buNone/>
            </a:pPr>
            <a:r>
              <a:rPr lang="en-US"/>
              <a:t>3. MODEL TRAINING AND DEPLOYMENT</a:t>
            </a:r>
            <a:br>
              <a:rPr lang="en-US"/>
            </a:br>
            <a:endParaRPr/>
          </a:p>
        </p:txBody>
      </p:sp>
      <p:sp>
        <p:nvSpPr>
          <p:cNvPr id="930" name="Google Shape;930;g17db8f38253_0_25"/>
          <p:cNvSpPr txBox="1">
            <a:spLocks noGrp="1"/>
          </p:cNvSpPr>
          <p:nvPr>
            <p:ph type="dt" idx="10"/>
          </p:nvPr>
        </p:nvSpPr>
        <p:spPr>
          <a:xfrm>
            <a:off x="929217" y="333375"/>
            <a:ext cx="2499900" cy="273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931" name="Google Shape;931;g17db8f38253_0_25"/>
          <p:cNvSpPr txBox="1">
            <a:spLocks noGrp="1"/>
          </p:cNvSpPr>
          <p:nvPr>
            <p:ph type="ftr" idx="11"/>
          </p:nvPr>
        </p:nvSpPr>
        <p:spPr>
          <a:xfrm>
            <a:off x="7143757" y="6475414"/>
            <a:ext cx="42459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932" name="Google Shape;932;g17db8f38253_0_25"/>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Google Shape;941;p40"/>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Training and deploying an ML model</a:t>
            </a:r>
            <a:endParaRPr/>
          </a:p>
        </p:txBody>
      </p:sp>
      <p:sp>
        <p:nvSpPr>
          <p:cNvPr id="942" name="Google Shape;942;p40"/>
          <p:cNvSpPr txBox="1">
            <a:spLocks noGrp="1"/>
          </p:cNvSpPr>
          <p:nvPr>
            <p:ph type="body" idx="1"/>
          </p:nvPr>
        </p:nvSpPr>
        <p:spPr>
          <a:xfrm>
            <a:off x="914400" y="1676400"/>
            <a:ext cx="5785500" cy="2438400"/>
          </a:xfrm>
          <a:prstGeom prst="rect">
            <a:avLst/>
          </a:prstGeom>
          <a:noFill/>
          <a:ln>
            <a:noFill/>
          </a:ln>
        </p:spPr>
        <p:txBody>
          <a:bodyPr spcFirstLastPara="1" wrap="square" lIns="92150" tIns="46075" rIns="92150" bIns="46075" anchor="t" anchorCtr="0">
            <a:normAutofit/>
          </a:bodyPr>
          <a:lstStyle/>
          <a:p>
            <a:pPr marL="457200" lvl="0" indent="-323850" algn="l" rtl="0">
              <a:lnSpc>
                <a:spcPct val="100000"/>
              </a:lnSpc>
              <a:spcBef>
                <a:spcPts val="0"/>
              </a:spcBef>
              <a:spcAft>
                <a:spcPts val="0"/>
              </a:spcAft>
              <a:buClr>
                <a:schemeClr val="dk1"/>
              </a:buClr>
              <a:buSzPts val="1500"/>
              <a:buChar char="●"/>
            </a:pPr>
            <a:r>
              <a:rPr lang="en-US" sz="2120">
                <a:solidFill>
                  <a:schemeClr val="dk1"/>
                </a:solidFill>
              </a:rPr>
              <a:t>Training</a:t>
            </a:r>
            <a:r>
              <a:rPr lang="en-US" sz="2120" b="0">
                <a:solidFill>
                  <a:schemeClr val="dk1"/>
                </a:solidFill>
              </a:rPr>
              <a:t>: building the model from data.</a:t>
            </a:r>
            <a:endParaRPr sz="2120"/>
          </a:p>
          <a:p>
            <a:pPr marL="457200" lvl="0" indent="-323850" algn="l" rtl="0">
              <a:lnSpc>
                <a:spcPct val="100000"/>
              </a:lnSpc>
              <a:spcBef>
                <a:spcPts val="1000"/>
              </a:spcBef>
              <a:spcAft>
                <a:spcPts val="0"/>
              </a:spcAft>
              <a:buClr>
                <a:schemeClr val="dk1"/>
              </a:buClr>
              <a:buSzPts val="1500"/>
              <a:buChar char="●"/>
            </a:pPr>
            <a:r>
              <a:rPr lang="en-US" sz="2120">
                <a:solidFill>
                  <a:schemeClr val="dk1"/>
                </a:solidFill>
              </a:rPr>
              <a:t>Deployment</a:t>
            </a:r>
            <a:r>
              <a:rPr lang="en-US" sz="2120" b="0">
                <a:solidFill>
                  <a:schemeClr val="dk1"/>
                </a:solidFill>
              </a:rPr>
              <a:t>: place where the model is used.</a:t>
            </a:r>
            <a:endParaRPr sz="2120"/>
          </a:p>
          <a:p>
            <a:pPr marL="457200" lvl="0" indent="-323850" algn="l" rtl="0">
              <a:lnSpc>
                <a:spcPct val="100000"/>
              </a:lnSpc>
              <a:spcBef>
                <a:spcPts val="1000"/>
              </a:spcBef>
              <a:spcAft>
                <a:spcPts val="0"/>
              </a:spcAft>
              <a:buClr>
                <a:schemeClr val="dk1"/>
              </a:buClr>
              <a:buSzPts val="1500"/>
              <a:buChar char="●"/>
            </a:pPr>
            <a:r>
              <a:rPr lang="en-US" sz="2120">
                <a:solidFill>
                  <a:schemeClr val="dk1"/>
                </a:solidFill>
              </a:rPr>
              <a:t>Example</a:t>
            </a:r>
            <a:r>
              <a:rPr lang="en-US" sz="2120" b="0">
                <a:solidFill>
                  <a:schemeClr val="dk1"/>
                </a:solidFill>
              </a:rPr>
              <a:t>: Realization of the ITU’s ML architecture for IEEE 802.11 WLANs through a hybrid ML-based solution for AP (re)association and handover.</a:t>
            </a:r>
            <a:endParaRPr sz="2120"/>
          </a:p>
        </p:txBody>
      </p:sp>
      <p:sp>
        <p:nvSpPr>
          <p:cNvPr id="943" name="Google Shape;943;p40"/>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45</a:t>
            </a:fld>
            <a:endParaRPr/>
          </a:p>
        </p:txBody>
      </p:sp>
      <p:sp>
        <p:nvSpPr>
          <p:cNvPr id="944" name="Google Shape;944;p40"/>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945" name="Google Shape;945;p40"/>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946" name="Google Shape;946;p40"/>
          <p:cNvPicPr preferRelativeResize="0"/>
          <p:nvPr/>
        </p:nvPicPr>
        <p:blipFill rotWithShape="1">
          <a:blip r:embed="rId3">
            <a:alphaModFix/>
          </a:blip>
          <a:srcRect/>
          <a:stretch/>
        </p:blipFill>
        <p:spPr>
          <a:xfrm>
            <a:off x="6934200" y="1676400"/>
            <a:ext cx="4201125" cy="2489900"/>
          </a:xfrm>
          <a:prstGeom prst="rect">
            <a:avLst/>
          </a:prstGeom>
          <a:noFill/>
          <a:ln>
            <a:noFill/>
          </a:ln>
        </p:spPr>
      </p:pic>
      <p:sp>
        <p:nvSpPr>
          <p:cNvPr id="947" name="Google Shape;947;p40"/>
          <p:cNvSpPr txBox="1"/>
          <p:nvPr/>
        </p:nvSpPr>
        <p:spPr>
          <a:xfrm>
            <a:off x="1207700" y="4378850"/>
            <a:ext cx="3176700" cy="17745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1300"/>
              <a:buFont typeface="Times New Roman"/>
              <a:buNone/>
            </a:pPr>
            <a:r>
              <a:rPr lang="en-US" sz="1300" b="0" i="0" u="none" strike="noStrike" cap="none">
                <a:solidFill>
                  <a:schemeClr val="dk1"/>
                </a:solidFill>
                <a:highlight>
                  <a:schemeClr val="lt1"/>
                </a:highlight>
                <a:latin typeface="Times New Roman"/>
                <a:ea typeface="Times New Roman"/>
                <a:cs typeface="Times New Roman"/>
                <a:sym typeface="Times New Roman"/>
              </a:rPr>
              <a:t>Francesc </a:t>
            </a:r>
            <a:r>
              <a:rPr lang="en-US" sz="1300" b="0" i="0" u="none" strike="noStrike" cap="none">
                <a:solidFill>
                  <a:schemeClr val="dk1"/>
                </a:solidFill>
                <a:highlight>
                  <a:srgbClr val="FFFFFF"/>
                </a:highlight>
                <a:latin typeface="Times New Roman"/>
                <a:ea typeface="Times New Roman"/>
                <a:cs typeface="Times New Roman"/>
                <a:sym typeface="Times New Roman"/>
              </a:rPr>
              <a:t>Wilhelmi, Sergio Barrachina-Muñoz, Boris Bellalta, Cristina Cano, Anders Jonsson, and Vishnu Ram. "</a:t>
            </a:r>
            <a:r>
              <a:rPr lang="en-US" sz="1300" b="1" i="0" u="none" strike="noStrike" cap="none">
                <a:solidFill>
                  <a:schemeClr val="dk1"/>
                </a:solidFill>
                <a:highlight>
                  <a:srgbClr val="FFFFFF"/>
                </a:highlight>
                <a:latin typeface="Times New Roman"/>
                <a:ea typeface="Times New Roman"/>
                <a:cs typeface="Times New Roman"/>
                <a:sym typeface="Times New Roman"/>
              </a:rPr>
              <a:t>A flexible machine-learning-aware architecture for future WLANs.</a:t>
            </a:r>
            <a:r>
              <a:rPr lang="en-US" sz="1300" b="0" i="0" u="none" strike="noStrike" cap="none">
                <a:solidFill>
                  <a:schemeClr val="dk1"/>
                </a:solidFill>
                <a:highlight>
                  <a:srgbClr val="FFFFFF"/>
                </a:highlight>
                <a:latin typeface="Times New Roman"/>
                <a:ea typeface="Times New Roman"/>
                <a:cs typeface="Times New Roman"/>
                <a:sym typeface="Times New Roman"/>
              </a:rPr>
              <a:t>" </a:t>
            </a:r>
            <a:r>
              <a:rPr lang="en-US" sz="1300" b="0" i="1" u="none" strike="noStrike" cap="none">
                <a:solidFill>
                  <a:schemeClr val="dk1"/>
                </a:solidFill>
                <a:highlight>
                  <a:srgbClr val="FFFFFF"/>
                </a:highlight>
                <a:latin typeface="Times New Roman"/>
                <a:ea typeface="Times New Roman"/>
                <a:cs typeface="Times New Roman"/>
                <a:sym typeface="Times New Roman"/>
              </a:rPr>
              <a:t>IEEE Communications Magazine</a:t>
            </a:r>
            <a:r>
              <a:rPr lang="en-US" sz="1300" b="0" i="0" u="none" strike="noStrike" cap="none">
                <a:solidFill>
                  <a:schemeClr val="dk1"/>
                </a:solidFill>
                <a:highlight>
                  <a:srgbClr val="FFFFFF"/>
                </a:highlight>
                <a:latin typeface="Times New Roman"/>
                <a:ea typeface="Times New Roman"/>
                <a:cs typeface="Times New Roman"/>
                <a:sym typeface="Times New Roman"/>
              </a:rPr>
              <a:t> 58, no. 3 (2020): 25-31. [3]</a:t>
            </a:r>
            <a:endParaRPr sz="1700" b="0" i="0" u="none" strike="noStrike" cap="none">
              <a:solidFill>
                <a:schemeClr val="dk1"/>
              </a:solidFill>
              <a:latin typeface="Times New Roman"/>
              <a:ea typeface="Times New Roman"/>
              <a:cs typeface="Times New Roman"/>
              <a:sym typeface="Times New Roman"/>
            </a:endParaRPr>
          </a:p>
        </p:txBody>
      </p:sp>
      <p:pic>
        <p:nvPicPr>
          <p:cNvPr id="948" name="Google Shape;948;p40"/>
          <p:cNvPicPr preferRelativeResize="0"/>
          <p:nvPr/>
        </p:nvPicPr>
        <p:blipFill rotWithShape="1">
          <a:blip r:embed="rId4">
            <a:alphaModFix/>
          </a:blip>
          <a:srcRect/>
          <a:stretch/>
        </p:blipFill>
        <p:spPr>
          <a:xfrm>
            <a:off x="7561225" y="4378850"/>
            <a:ext cx="3448398" cy="1774500"/>
          </a:xfrm>
          <a:prstGeom prst="rect">
            <a:avLst/>
          </a:prstGeom>
          <a:noFill/>
          <a:ln>
            <a:noFill/>
          </a:ln>
        </p:spPr>
      </p:pic>
      <p:pic>
        <p:nvPicPr>
          <p:cNvPr id="949" name="Google Shape;949;p40"/>
          <p:cNvPicPr preferRelativeResize="0"/>
          <p:nvPr/>
        </p:nvPicPr>
        <p:blipFill rotWithShape="1">
          <a:blip r:embed="rId5">
            <a:alphaModFix/>
          </a:blip>
          <a:srcRect/>
          <a:stretch/>
        </p:blipFill>
        <p:spPr>
          <a:xfrm>
            <a:off x="4384400" y="4114800"/>
            <a:ext cx="2833025" cy="2287700"/>
          </a:xfrm>
          <a:prstGeom prst="rect">
            <a:avLst/>
          </a:prstGeom>
          <a:noFill/>
          <a:ln>
            <a:noFill/>
          </a:ln>
        </p:spPr>
      </p:pic>
      <p:sp>
        <p:nvSpPr>
          <p:cNvPr id="950" name="Google Shape;950;p40"/>
          <p:cNvSpPr txBox="1"/>
          <p:nvPr/>
        </p:nvSpPr>
        <p:spPr>
          <a:xfrm>
            <a:off x="9796400" y="5422150"/>
            <a:ext cx="13428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00"/>
              <a:buFont typeface="Times New Roman"/>
              <a:buNone/>
            </a:pPr>
            <a:r>
              <a:rPr lang="en-US" sz="800" b="0" i="0" u="none" strike="noStrike" cap="none">
                <a:solidFill>
                  <a:schemeClr val="dk1"/>
                </a:solidFill>
                <a:latin typeface="Times New Roman"/>
                <a:ea typeface="Times New Roman"/>
                <a:cs typeface="Times New Roman"/>
                <a:sym typeface="Times New Roman"/>
              </a:rPr>
              <a:t>SSF - Strongest signal first (802.11 baseline)</a:t>
            </a:r>
            <a:endParaRPr sz="8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Google Shape;959;p41"/>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Training an ML model</a:t>
            </a:r>
            <a:endParaRPr/>
          </a:p>
        </p:txBody>
      </p:sp>
      <p:sp>
        <p:nvSpPr>
          <p:cNvPr id="960" name="Google Shape;960;p41"/>
          <p:cNvSpPr txBox="1">
            <a:spLocks noGrp="1"/>
          </p:cNvSpPr>
          <p:nvPr>
            <p:ph type="body" idx="1"/>
          </p:nvPr>
        </p:nvSpPr>
        <p:spPr>
          <a:xfrm>
            <a:off x="914400" y="1752600"/>
            <a:ext cx="5972400" cy="4113300"/>
          </a:xfrm>
          <a:prstGeom prst="rect">
            <a:avLst/>
          </a:prstGeom>
          <a:noFill/>
          <a:ln>
            <a:noFill/>
          </a:ln>
        </p:spPr>
        <p:txBody>
          <a:bodyPr spcFirstLastPara="1" wrap="square" lIns="92150" tIns="46075" rIns="92150" bIns="46075" anchor="t" anchorCtr="0">
            <a:noAutofit/>
          </a:bodyPr>
          <a:lstStyle/>
          <a:p>
            <a:pPr marL="457200" marR="0" lvl="0" indent="0" algn="l" rtl="0">
              <a:lnSpc>
                <a:spcPct val="100000"/>
              </a:lnSpc>
              <a:spcBef>
                <a:spcPts val="0"/>
              </a:spcBef>
              <a:spcAft>
                <a:spcPts val="0"/>
              </a:spcAft>
              <a:buSzPts val="1400"/>
              <a:buNone/>
            </a:pPr>
            <a:endParaRPr sz="1900"/>
          </a:p>
          <a:p>
            <a:pPr marL="457200" marR="0" lvl="0" indent="-349250" algn="l" rtl="0">
              <a:lnSpc>
                <a:spcPct val="100000"/>
              </a:lnSpc>
              <a:spcBef>
                <a:spcPts val="0"/>
              </a:spcBef>
              <a:spcAft>
                <a:spcPts val="0"/>
              </a:spcAft>
              <a:buSzPts val="1900"/>
              <a:buFont typeface="Times New Roman"/>
              <a:buChar char="●"/>
            </a:pPr>
            <a:r>
              <a:rPr lang="en-US" sz="1900" b="1" i="0" u="none" strike="noStrike" cap="none">
                <a:latin typeface="Times New Roman"/>
                <a:ea typeface="Times New Roman"/>
                <a:cs typeface="Times New Roman"/>
                <a:sym typeface="Times New Roman"/>
              </a:rPr>
              <a:t>Local models</a:t>
            </a:r>
            <a:r>
              <a:rPr lang="en-US" sz="1900" b="0" i="0" u="none" strike="noStrike" cap="none">
                <a:latin typeface="Times New Roman"/>
                <a:ea typeface="Times New Roman"/>
                <a:cs typeface="Times New Roman"/>
                <a:sym typeface="Times New Roman"/>
              </a:rPr>
              <a:t>: Only the data available </a:t>
            </a:r>
            <a:r>
              <a:rPr lang="en-US" sz="1900" b="0"/>
              <a:t>in a single </a:t>
            </a:r>
            <a:r>
              <a:rPr lang="en-US" sz="1900" b="0" i="0" u="none" strike="noStrike" cap="none">
                <a:latin typeface="Times New Roman"/>
                <a:ea typeface="Times New Roman"/>
                <a:cs typeface="Times New Roman"/>
                <a:sym typeface="Times New Roman"/>
              </a:rPr>
              <a:t>device is used.</a:t>
            </a:r>
            <a:endParaRPr sz="1900" b="0" i="0" u="none" strike="noStrike" cap="none">
              <a:latin typeface="Times New Roman"/>
              <a:ea typeface="Times New Roman"/>
              <a:cs typeface="Times New Roman"/>
              <a:sym typeface="Times New Roman"/>
            </a:endParaRPr>
          </a:p>
          <a:p>
            <a:pPr marL="914400" marR="0" lvl="1" indent="-349250" algn="l" rtl="0">
              <a:lnSpc>
                <a:spcPct val="100000"/>
              </a:lnSpc>
              <a:spcBef>
                <a:spcPts val="0"/>
              </a:spcBef>
              <a:spcAft>
                <a:spcPts val="0"/>
              </a:spcAft>
              <a:buSzPts val="1900"/>
              <a:buChar char="○"/>
            </a:pPr>
            <a:r>
              <a:rPr lang="en-US" sz="1900"/>
              <a:t>Example: A non-AP device learns the best MCS to use for its uplink transmissions</a:t>
            </a:r>
            <a:endParaRPr sz="1900" b="0"/>
          </a:p>
          <a:p>
            <a:pPr marL="457200" marR="0" lvl="0" indent="0" algn="l" rtl="0">
              <a:lnSpc>
                <a:spcPct val="100000"/>
              </a:lnSpc>
              <a:spcBef>
                <a:spcPts val="0"/>
              </a:spcBef>
              <a:spcAft>
                <a:spcPts val="0"/>
              </a:spcAft>
              <a:buSzPts val="1400"/>
              <a:buNone/>
            </a:pPr>
            <a:endParaRPr sz="1900" b="0"/>
          </a:p>
          <a:p>
            <a:pPr marL="457200" marR="0" lvl="0" indent="-349250" algn="l" rtl="0">
              <a:lnSpc>
                <a:spcPct val="100000"/>
              </a:lnSpc>
              <a:spcBef>
                <a:spcPts val="1000"/>
              </a:spcBef>
              <a:spcAft>
                <a:spcPts val="0"/>
              </a:spcAft>
              <a:buSzPts val="1900"/>
              <a:buFont typeface="Times New Roman"/>
              <a:buChar char="●"/>
            </a:pPr>
            <a:r>
              <a:rPr lang="en-US" sz="1900" b="1" i="0" u="none" strike="noStrike" cap="none">
                <a:latin typeface="Times New Roman"/>
                <a:ea typeface="Times New Roman"/>
                <a:cs typeface="Times New Roman"/>
                <a:sym typeface="Times New Roman"/>
              </a:rPr>
              <a:t>Global models</a:t>
            </a:r>
            <a:r>
              <a:rPr lang="en-US" sz="1900" b="0" i="0" u="none" strike="noStrike" cap="none">
                <a:latin typeface="Times New Roman"/>
                <a:ea typeface="Times New Roman"/>
                <a:cs typeface="Times New Roman"/>
                <a:sym typeface="Times New Roman"/>
              </a:rPr>
              <a:t>: The data from </a:t>
            </a:r>
            <a:r>
              <a:rPr lang="en-US" sz="1900">
                <a:latin typeface="Times New Roman"/>
                <a:ea typeface="Times New Roman"/>
                <a:cs typeface="Times New Roman"/>
                <a:sym typeface="Times New Roman"/>
              </a:rPr>
              <a:t>multiple</a:t>
            </a:r>
            <a:r>
              <a:rPr lang="en-US" sz="1900" b="0" i="0" u="none" strike="noStrike" cap="none">
                <a:latin typeface="Times New Roman"/>
                <a:ea typeface="Times New Roman"/>
                <a:cs typeface="Times New Roman"/>
                <a:sym typeface="Times New Roman"/>
              </a:rPr>
              <a:t> devices is used to build the model.</a:t>
            </a:r>
            <a:endParaRPr sz="1900" b="0" i="0" u="none" strike="noStrike" cap="none">
              <a:latin typeface="Times New Roman"/>
              <a:ea typeface="Times New Roman"/>
              <a:cs typeface="Times New Roman"/>
              <a:sym typeface="Times New Roman"/>
            </a:endParaRPr>
          </a:p>
          <a:p>
            <a:pPr marL="914400" marR="0" lvl="1" indent="-349250" algn="l" rtl="0">
              <a:lnSpc>
                <a:spcPct val="100000"/>
              </a:lnSpc>
              <a:spcBef>
                <a:spcPts val="1000"/>
              </a:spcBef>
              <a:spcAft>
                <a:spcPts val="0"/>
              </a:spcAft>
              <a:buSzPts val="1900"/>
              <a:buChar char="○"/>
            </a:pPr>
            <a:r>
              <a:rPr lang="en-US" sz="1900"/>
              <a:t>From the same BSS: Data coming from different devices is used to build a single model</a:t>
            </a:r>
            <a:endParaRPr sz="1900"/>
          </a:p>
          <a:p>
            <a:pPr marL="1371600" marR="0" lvl="2" indent="-349250" algn="l" rtl="0">
              <a:lnSpc>
                <a:spcPct val="100000"/>
              </a:lnSpc>
              <a:spcBef>
                <a:spcPts val="1000"/>
              </a:spcBef>
              <a:spcAft>
                <a:spcPts val="0"/>
              </a:spcAft>
              <a:buSzPts val="1900"/>
              <a:buChar char="■"/>
            </a:pPr>
            <a:r>
              <a:rPr lang="en-US" sz="1900"/>
              <a:t>Example: non-AP devices send data to the AP to build a ML model </a:t>
            </a:r>
            <a:endParaRPr sz="1900"/>
          </a:p>
          <a:p>
            <a:pPr marL="914400" marR="0" lvl="1" indent="-349250" algn="l" rtl="0">
              <a:lnSpc>
                <a:spcPct val="100000"/>
              </a:lnSpc>
              <a:spcBef>
                <a:spcPts val="1000"/>
              </a:spcBef>
              <a:spcAft>
                <a:spcPts val="0"/>
              </a:spcAft>
              <a:buSzPts val="1900"/>
              <a:buChar char="○"/>
            </a:pPr>
            <a:r>
              <a:rPr lang="en-US" sz="1900"/>
              <a:t>From different BSSs, etc. </a:t>
            </a:r>
            <a:endParaRPr sz="1900"/>
          </a:p>
          <a:p>
            <a:pPr marL="0" marR="0" lvl="0" indent="0" algn="l" rtl="0">
              <a:lnSpc>
                <a:spcPct val="100000"/>
              </a:lnSpc>
              <a:spcBef>
                <a:spcPts val="1000"/>
              </a:spcBef>
              <a:spcAft>
                <a:spcPts val="0"/>
              </a:spcAft>
              <a:buSzPts val="1400"/>
              <a:buNone/>
            </a:pPr>
            <a:endParaRPr sz="2700"/>
          </a:p>
          <a:p>
            <a:pPr marL="342900" lvl="0" indent="-342900" algn="l" rtl="0">
              <a:lnSpc>
                <a:spcPct val="100000"/>
              </a:lnSpc>
              <a:spcBef>
                <a:spcPts val="600"/>
              </a:spcBef>
              <a:spcAft>
                <a:spcPts val="0"/>
              </a:spcAft>
              <a:buSzPts val="1400"/>
              <a:buNone/>
            </a:pPr>
            <a:endParaRPr sz="2700"/>
          </a:p>
        </p:txBody>
      </p:sp>
      <p:sp>
        <p:nvSpPr>
          <p:cNvPr id="961" name="Google Shape;961;p41"/>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46</a:t>
            </a:fld>
            <a:endParaRPr/>
          </a:p>
        </p:txBody>
      </p:sp>
      <p:sp>
        <p:nvSpPr>
          <p:cNvPr id="962" name="Google Shape;962;p41"/>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963" name="Google Shape;963;p41"/>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964" name="Google Shape;964;p41"/>
          <p:cNvPicPr preferRelativeResize="0"/>
          <p:nvPr/>
        </p:nvPicPr>
        <p:blipFill rotWithShape="1">
          <a:blip r:embed="rId3">
            <a:alphaModFix/>
          </a:blip>
          <a:srcRect/>
          <a:stretch/>
        </p:blipFill>
        <p:spPr>
          <a:xfrm>
            <a:off x="7379979" y="2057997"/>
            <a:ext cx="4098825" cy="3327749"/>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Google Shape;973;g17db8f38253_0_63"/>
          <p:cNvSpPr txBox="1">
            <a:spLocks noGrp="1"/>
          </p:cNvSpPr>
          <p:nvPr>
            <p:ph type="title"/>
          </p:nvPr>
        </p:nvSpPr>
        <p:spPr>
          <a:xfrm>
            <a:off x="914401" y="685801"/>
            <a:ext cx="10361100" cy="10653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Data and model exchange</a:t>
            </a:r>
            <a:endParaRPr/>
          </a:p>
        </p:txBody>
      </p:sp>
      <p:sp>
        <p:nvSpPr>
          <p:cNvPr id="974" name="Google Shape;974;g17db8f38253_0_63"/>
          <p:cNvSpPr txBox="1">
            <a:spLocks noGrp="1"/>
          </p:cNvSpPr>
          <p:nvPr>
            <p:ph type="body" idx="1"/>
          </p:nvPr>
        </p:nvSpPr>
        <p:spPr>
          <a:xfrm>
            <a:off x="914400" y="1981200"/>
            <a:ext cx="6465600" cy="4113300"/>
          </a:xfrm>
          <a:prstGeom prst="rect">
            <a:avLst/>
          </a:prstGeom>
          <a:noFill/>
          <a:ln>
            <a:noFill/>
          </a:ln>
        </p:spPr>
        <p:txBody>
          <a:bodyPr spcFirstLastPara="1" wrap="square" lIns="92150" tIns="46075" rIns="92150" bIns="46075" anchor="t" anchorCtr="0">
            <a:noAutofit/>
          </a:bodyPr>
          <a:lstStyle/>
          <a:p>
            <a:pPr marL="457200" marR="0" lvl="0" indent="-342900" algn="l" rtl="0">
              <a:lnSpc>
                <a:spcPct val="100000"/>
              </a:lnSpc>
              <a:spcBef>
                <a:spcPts val="1000"/>
              </a:spcBef>
              <a:spcAft>
                <a:spcPts val="0"/>
              </a:spcAft>
              <a:buSzPts val="1800"/>
              <a:buFont typeface="Times New Roman"/>
              <a:buChar char="●"/>
            </a:pPr>
            <a:r>
              <a:rPr lang="en-US" sz="1800" b="0" i="0" u="none" strike="noStrike" cap="none">
                <a:latin typeface="Times New Roman"/>
                <a:ea typeface="Times New Roman"/>
                <a:cs typeface="Times New Roman"/>
                <a:sym typeface="Times New Roman"/>
              </a:rPr>
              <a:t>Devices </a:t>
            </a:r>
            <a:r>
              <a:rPr lang="en-US" sz="1800" b="1" i="0" u="none" strike="noStrike" cap="none">
                <a:latin typeface="Times New Roman"/>
                <a:ea typeface="Times New Roman"/>
                <a:cs typeface="Times New Roman"/>
                <a:sym typeface="Times New Roman"/>
              </a:rPr>
              <a:t>exchange the data </a:t>
            </a:r>
            <a:r>
              <a:rPr lang="en-US" sz="1800" b="0" i="0" u="none" strike="noStrike" cap="none">
                <a:latin typeface="Times New Roman"/>
                <a:ea typeface="Times New Roman"/>
                <a:cs typeface="Times New Roman"/>
                <a:sym typeface="Times New Roman"/>
              </a:rPr>
              <a:t>to: </a:t>
            </a:r>
            <a:endParaRPr sz="2600"/>
          </a:p>
          <a:p>
            <a:pPr marL="914400" marR="0" lvl="1" indent="-342900" algn="l" rtl="0">
              <a:lnSpc>
                <a:spcPct val="100000"/>
              </a:lnSpc>
              <a:spcBef>
                <a:spcPts val="1000"/>
              </a:spcBef>
              <a:spcAft>
                <a:spcPts val="0"/>
              </a:spcAft>
              <a:buSzPts val="1800"/>
              <a:buFont typeface="Times New Roman"/>
              <a:buChar char="○"/>
            </a:pPr>
            <a:r>
              <a:rPr lang="en-US" sz="1800" b="0" i="0" u="none" strike="noStrike" cap="none">
                <a:latin typeface="Times New Roman"/>
                <a:ea typeface="Times New Roman"/>
                <a:cs typeface="Times New Roman"/>
                <a:sym typeface="Times New Roman"/>
              </a:rPr>
              <a:t>A single point (</a:t>
            </a:r>
            <a:r>
              <a:rPr lang="en-US" sz="1800" b="1" i="0" u="none" strike="noStrike" cap="none">
                <a:latin typeface="Times New Roman"/>
                <a:ea typeface="Times New Roman"/>
                <a:cs typeface="Times New Roman"/>
                <a:sym typeface="Times New Roman"/>
              </a:rPr>
              <a:t>centralized</a:t>
            </a:r>
            <a:r>
              <a:rPr lang="en-US" sz="1800" b="0" i="0" u="none" strike="noStrike" cap="none">
                <a:latin typeface="Times New Roman"/>
                <a:ea typeface="Times New Roman"/>
                <a:cs typeface="Times New Roman"/>
                <a:sym typeface="Times New Roman"/>
              </a:rPr>
              <a:t>), where the ‘global’ model is </a:t>
            </a:r>
            <a:r>
              <a:rPr lang="en-US" sz="1800">
                <a:latin typeface="Times New Roman"/>
                <a:ea typeface="Times New Roman"/>
                <a:cs typeface="Times New Roman"/>
                <a:sym typeface="Times New Roman"/>
              </a:rPr>
              <a:t>trained using all data collected.</a:t>
            </a:r>
            <a:endParaRPr sz="1800" b="0" i="0" u="none" strike="noStrike" cap="none">
              <a:latin typeface="Times New Roman"/>
              <a:ea typeface="Times New Roman"/>
              <a:cs typeface="Times New Roman"/>
              <a:sym typeface="Times New Roman"/>
            </a:endParaRPr>
          </a:p>
          <a:p>
            <a:pPr marL="914400" marR="0" lvl="1" indent="-342900" algn="l" rtl="0">
              <a:lnSpc>
                <a:spcPct val="100000"/>
              </a:lnSpc>
              <a:spcBef>
                <a:spcPts val="1000"/>
              </a:spcBef>
              <a:spcAft>
                <a:spcPts val="0"/>
              </a:spcAft>
              <a:buSzPts val="1800"/>
              <a:buFont typeface="Times New Roman"/>
              <a:buChar char="○"/>
            </a:pPr>
            <a:r>
              <a:rPr lang="en-US" sz="1800" b="0" i="0" u="none" strike="noStrike" cap="none">
                <a:latin typeface="Times New Roman"/>
                <a:ea typeface="Times New Roman"/>
                <a:cs typeface="Times New Roman"/>
                <a:sym typeface="Times New Roman"/>
              </a:rPr>
              <a:t>Between them (</a:t>
            </a:r>
            <a:r>
              <a:rPr lang="en-US" sz="1800" b="1"/>
              <a:t>distributed</a:t>
            </a:r>
            <a:r>
              <a:rPr lang="en-US" sz="1800" b="0" i="0" u="none" strike="noStrike" cap="none">
                <a:latin typeface="Times New Roman"/>
                <a:ea typeface="Times New Roman"/>
                <a:cs typeface="Times New Roman"/>
                <a:sym typeface="Times New Roman"/>
              </a:rPr>
              <a:t>), each device is able to compute the ‘global’ model </a:t>
            </a:r>
            <a:r>
              <a:rPr lang="en-US" sz="1800">
                <a:solidFill>
                  <a:schemeClr val="dk1"/>
                </a:solidFill>
                <a:latin typeface="Times New Roman"/>
                <a:ea typeface="Times New Roman"/>
                <a:cs typeface="Times New Roman"/>
                <a:sym typeface="Times New Roman"/>
              </a:rPr>
              <a:t>using all data collected.</a:t>
            </a:r>
            <a:endParaRPr sz="1800" b="0" i="0" u="none" strike="noStrike" cap="none">
              <a:latin typeface="Times New Roman"/>
              <a:ea typeface="Times New Roman"/>
              <a:cs typeface="Times New Roman"/>
              <a:sym typeface="Times New Roman"/>
            </a:endParaRPr>
          </a:p>
          <a:p>
            <a:pPr marL="457200" marR="0" lvl="0" indent="-342900" algn="l" rtl="0">
              <a:lnSpc>
                <a:spcPct val="100000"/>
              </a:lnSpc>
              <a:spcBef>
                <a:spcPts val="1000"/>
              </a:spcBef>
              <a:spcAft>
                <a:spcPts val="0"/>
              </a:spcAft>
              <a:buSzPts val="1800"/>
              <a:buFont typeface="Times New Roman"/>
              <a:buChar char="●"/>
            </a:pPr>
            <a:r>
              <a:rPr lang="en-US" sz="1800" b="0" i="0" u="none" strike="noStrike" cap="none">
                <a:latin typeface="Times New Roman"/>
                <a:ea typeface="Times New Roman"/>
                <a:cs typeface="Times New Roman"/>
                <a:sym typeface="Times New Roman"/>
              </a:rPr>
              <a:t>Devices </a:t>
            </a:r>
            <a:r>
              <a:rPr lang="en-US" sz="1800" b="1" i="0" u="none" strike="noStrike" cap="none">
                <a:latin typeface="Times New Roman"/>
                <a:ea typeface="Times New Roman"/>
                <a:cs typeface="Times New Roman"/>
                <a:sym typeface="Times New Roman"/>
              </a:rPr>
              <a:t>share their ‘local’ models </a:t>
            </a:r>
            <a:r>
              <a:rPr lang="en-US" sz="1800" b="0" i="0" u="none" strike="noStrike" cap="none">
                <a:latin typeface="Times New Roman"/>
                <a:ea typeface="Times New Roman"/>
                <a:cs typeface="Times New Roman"/>
                <a:sym typeface="Times New Roman"/>
              </a:rPr>
              <a:t>to:</a:t>
            </a:r>
            <a:endParaRPr sz="2600"/>
          </a:p>
          <a:p>
            <a:pPr marL="914400" lvl="1" indent="-342900" algn="l" rtl="0">
              <a:lnSpc>
                <a:spcPct val="100000"/>
              </a:lnSpc>
              <a:spcBef>
                <a:spcPts val="1000"/>
              </a:spcBef>
              <a:spcAft>
                <a:spcPts val="0"/>
              </a:spcAft>
              <a:buSzPts val="1800"/>
              <a:buFont typeface="Times New Roman"/>
              <a:buChar char="○"/>
            </a:pPr>
            <a:r>
              <a:rPr lang="en-US" sz="1800">
                <a:solidFill>
                  <a:schemeClr val="dk1"/>
                </a:solidFill>
                <a:latin typeface="Times New Roman"/>
                <a:ea typeface="Times New Roman"/>
                <a:cs typeface="Times New Roman"/>
                <a:sym typeface="Times New Roman"/>
              </a:rPr>
              <a:t>A single point (</a:t>
            </a:r>
            <a:r>
              <a:rPr lang="en-US" sz="1800" b="1">
                <a:solidFill>
                  <a:schemeClr val="dk1"/>
                </a:solidFill>
                <a:latin typeface="Times New Roman"/>
                <a:ea typeface="Times New Roman"/>
                <a:cs typeface="Times New Roman"/>
                <a:sym typeface="Times New Roman"/>
              </a:rPr>
              <a:t>centralized</a:t>
            </a:r>
            <a:r>
              <a:rPr lang="en-US" sz="1800">
                <a:solidFill>
                  <a:schemeClr val="dk1"/>
                </a:solidFill>
                <a:latin typeface="Times New Roman"/>
                <a:ea typeface="Times New Roman"/>
                <a:cs typeface="Times New Roman"/>
                <a:sym typeface="Times New Roman"/>
              </a:rPr>
              <a:t>), where the ‘global’ model is computed by combining the different ‘local’ models.</a:t>
            </a:r>
            <a:endParaRPr sz="1800" b="0" i="0" u="none" strike="noStrike" cap="none">
              <a:latin typeface="Times New Roman"/>
              <a:ea typeface="Times New Roman"/>
              <a:cs typeface="Times New Roman"/>
              <a:sym typeface="Times New Roman"/>
            </a:endParaRPr>
          </a:p>
          <a:p>
            <a:pPr marL="914400" marR="0" lvl="1" indent="-342900" algn="l" rtl="0">
              <a:lnSpc>
                <a:spcPct val="100000"/>
              </a:lnSpc>
              <a:spcBef>
                <a:spcPts val="1000"/>
              </a:spcBef>
              <a:spcAft>
                <a:spcPts val="0"/>
              </a:spcAft>
              <a:buSzPts val="1800"/>
              <a:buFont typeface="Times New Roman"/>
              <a:buChar char="○"/>
            </a:pPr>
            <a:r>
              <a:rPr lang="en-US" sz="1800">
                <a:solidFill>
                  <a:schemeClr val="dk1"/>
                </a:solidFill>
                <a:latin typeface="Times New Roman"/>
                <a:ea typeface="Times New Roman"/>
                <a:cs typeface="Times New Roman"/>
                <a:sym typeface="Times New Roman"/>
              </a:rPr>
              <a:t>Between them (</a:t>
            </a:r>
            <a:r>
              <a:rPr lang="en-US" sz="1800" b="1">
                <a:solidFill>
                  <a:schemeClr val="dk1"/>
                </a:solidFill>
                <a:latin typeface="Times New Roman"/>
                <a:ea typeface="Times New Roman"/>
                <a:cs typeface="Times New Roman"/>
                <a:sym typeface="Times New Roman"/>
              </a:rPr>
              <a:t>d</a:t>
            </a:r>
            <a:r>
              <a:rPr lang="en-US" sz="1800" b="1">
                <a:solidFill>
                  <a:schemeClr val="dk1"/>
                </a:solidFill>
              </a:rPr>
              <a:t>istributed</a:t>
            </a:r>
            <a:r>
              <a:rPr lang="en-US" sz="1800">
                <a:solidFill>
                  <a:schemeClr val="dk1"/>
                </a:solidFill>
                <a:latin typeface="Times New Roman"/>
                <a:ea typeface="Times New Roman"/>
                <a:cs typeface="Times New Roman"/>
                <a:sym typeface="Times New Roman"/>
              </a:rPr>
              <a:t>), each device is able to compute the ‘global’ model</a:t>
            </a:r>
            <a:r>
              <a:rPr lang="en-US" sz="1800" b="0" i="0" u="none" strike="noStrike" cap="none">
                <a:latin typeface="Times New Roman"/>
                <a:ea typeface="Times New Roman"/>
                <a:cs typeface="Times New Roman"/>
                <a:sym typeface="Times New Roman"/>
              </a:rPr>
              <a:t> by combining the different ‘local’ models</a:t>
            </a:r>
            <a:r>
              <a:rPr lang="en-US" sz="1800"/>
              <a:t>.</a:t>
            </a:r>
            <a:endParaRPr sz="2200"/>
          </a:p>
          <a:p>
            <a:pPr marL="342900" lvl="0" indent="-342900" algn="l" rtl="0">
              <a:lnSpc>
                <a:spcPct val="100000"/>
              </a:lnSpc>
              <a:spcBef>
                <a:spcPts val="600"/>
              </a:spcBef>
              <a:spcAft>
                <a:spcPts val="0"/>
              </a:spcAft>
              <a:buSzPts val="1400"/>
              <a:buNone/>
            </a:pPr>
            <a:endParaRPr/>
          </a:p>
        </p:txBody>
      </p:sp>
      <p:sp>
        <p:nvSpPr>
          <p:cNvPr id="975" name="Google Shape;975;g17db8f38253_0_63"/>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47</a:t>
            </a:fld>
            <a:endParaRPr/>
          </a:p>
        </p:txBody>
      </p:sp>
      <p:sp>
        <p:nvSpPr>
          <p:cNvPr id="976" name="Google Shape;976;g17db8f38253_0_63"/>
          <p:cNvSpPr txBox="1">
            <a:spLocks noGrp="1"/>
          </p:cNvSpPr>
          <p:nvPr>
            <p:ph type="ftr" idx="11"/>
          </p:nvPr>
        </p:nvSpPr>
        <p:spPr>
          <a:xfrm>
            <a:off x="7143757" y="6475414"/>
            <a:ext cx="42459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977" name="Google Shape;977;g17db8f38253_0_63"/>
          <p:cNvSpPr txBox="1">
            <a:spLocks noGrp="1"/>
          </p:cNvSpPr>
          <p:nvPr>
            <p:ph type="dt" idx="10"/>
          </p:nvPr>
        </p:nvSpPr>
        <p:spPr>
          <a:xfrm>
            <a:off x="929217" y="333375"/>
            <a:ext cx="2499900" cy="273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978" name="Google Shape;978;g17db8f38253_0_63"/>
          <p:cNvPicPr preferRelativeResize="0"/>
          <p:nvPr/>
        </p:nvPicPr>
        <p:blipFill rotWithShape="1">
          <a:blip r:embed="rId3">
            <a:alphaModFix/>
          </a:blip>
          <a:srcRect/>
          <a:stretch/>
        </p:blipFill>
        <p:spPr>
          <a:xfrm>
            <a:off x="7379979" y="2057997"/>
            <a:ext cx="4098825" cy="3327749"/>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86"/>
        <p:cNvGrpSpPr/>
        <p:nvPr/>
      </p:nvGrpSpPr>
      <p:grpSpPr>
        <a:xfrm>
          <a:off x="0" y="0"/>
          <a:ext cx="0" cy="0"/>
          <a:chOff x="0" y="0"/>
          <a:chExt cx="0" cy="0"/>
        </a:xfrm>
      </p:grpSpPr>
      <p:sp>
        <p:nvSpPr>
          <p:cNvPr id="987" name="Google Shape;987;p42"/>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Deploying a (global) ML model</a:t>
            </a:r>
            <a:endParaRPr/>
          </a:p>
        </p:txBody>
      </p:sp>
      <p:sp>
        <p:nvSpPr>
          <p:cNvPr id="988" name="Google Shape;988;p42"/>
          <p:cNvSpPr txBox="1">
            <a:spLocks noGrp="1"/>
          </p:cNvSpPr>
          <p:nvPr>
            <p:ph type="body" idx="1"/>
          </p:nvPr>
        </p:nvSpPr>
        <p:spPr>
          <a:xfrm>
            <a:off x="914400" y="1830400"/>
            <a:ext cx="9724800" cy="4264200"/>
          </a:xfrm>
          <a:prstGeom prst="rect">
            <a:avLst/>
          </a:prstGeom>
          <a:noFill/>
          <a:ln>
            <a:noFill/>
          </a:ln>
        </p:spPr>
        <p:txBody>
          <a:bodyPr spcFirstLastPara="1" wrap="square" lIns="92150" tIns="46075" rIns="92150" bIns="46075" anchor="t" anchorCtr="0">
            <a:noAutofit/>
          </a:bodyPr>
          <a:lstStyle/>
          <a:p>
            <a:pPr marL="457200" marR="0" lvl="0" indent="-342900" algn="l" rtl="0">
              <a:lnSpc>
                <a:spcPct val="100000"/>
              </a:lnSpc>
              <a:spcBef>
                <a:spcPts val="0"/>
              </a:spcBef>
              <a:spcAft>
                <a:spcPts val="0"/>
              </a:spcAft>
              <a:buClr>
                <a:srgbClr val="000000"/>
              </a:buClr>
              <a:buSzPts val="1800"/>
              <a:buFont typeface="Noto Sans"/>
              <a:buChar char="●"/>
            </a:pPr>
            <a:r>
              <a:rPr lang="en-US" sz="1800" b="0" i="0" u="none" strike="noStrike" cap="none">
                <a:latin typeface="Times New Roman"/>
                <a:ea typeface="Times New Roman"/>
                <a:cs typeface="Times New Roman"/>
                <a:sym typeface="Times New Roman"/>
              </a:rPr>
              <a:t>In the </a:t>
            </a:r>
            <a:r>
              <a:rPr lang="en-US" sz="1800" b="1" i="0" u="none" strike="noStrike" cap="none">
                <a:latin typeface="Times New Roman"/>
                <a:ea typeface="Times New Roman"/>
                <a:cs typeface="Times New Roman"/>
                <a:sym typeface="Times New Roman"/>
              </a:rPr>
              <a:t>centralized case</a:t>
            </a:r>
            <a:r>
              <a:rPr lang="en-US" sz="1800" b="0" i="0" u="none" strike="noStrike" cap="none">
                <a:latin typeface="Times New Roman"/>
                <a:ea typeface="Times New Roman"/>
                <a:cs typeface="Times New Roman"/>
                <a:sym typeface="Times New Roman"/>
              </a:rPr>
              <a:t>, the device training the ‘global’ model distributes it to the end devices.</a:t>
            </a:r>
            <a:endParaRPr sz="2600"/>
          </a:p>
          <a:p>
            <a:pPr marL="457200" marR="0" lvl="0" indent="-342900" algn="l" rtl="0">
              <a:lnSpc>
                <a:spcPct val="100000"/>
              </a:lnSpc>
              <a:spcBef>
                <a:spcPts val="1131"/>
              </a:spcBef>
              <a:spcAft>
                <a:spcPts val="0"/>
              </a:spcAft>
              <a:buClr>
                <a:srgbClr val="000000"/>
              </a:buClr>
              <a:buSzPts val="1800"/>
              <a:buFont typeface="Noto Sans"/>
              <a:buChar char="●"/>
            </a:pPr>
            <a:r>
              <a:rPr lang="en-US" sz="1800" b="0" i="0" u="none" strike="noStrike" cap="none">
                <a:latin typeface="Times New Roman"/>
                <a:ea typeface="Times New Roman"/>
                <a:cs typeface="Times New Roman"/>
                <a:sym typeface="Times New Roman"/>
              </a:rPr>
              <a:t>In the </a:t>
            </a:r>
            <a:r>
              <a:rPr lang="en-US" sz="1800" b="1" i="0" u="none" strike="noStrike" cap="none">
                <a:latin typeface="Times New Roman"/>
                <a:ea typeface="Times New Roman"/>
                <a:cs typeface="Times New Roman"/>
                <a:sym typeface="Times New Roman"/>
              </a:rPr>
              <a:t>distributed case</a:t>
            </a:r>
            <a:r>
              <a:rPr lang="en-US" sz="1800" b="0" i="0" u="none" strike="noStrike" cap="none">
                <a:latin typeface="Times New Roman"/>
                <a:ea typeface="Times New Roman"/>
                <a:cs typeface="Times New Roman"/>
                <a:sym typeface="Times New Roman"/>
              </a:rPr>
              <a:t>, since all devices</a:t>
            </a:r>
            <a:r>
              <a:rPr lang="en-US" sz="1800">
                <a:latin typeface="Times New Roman"/>
                <a:ea typeface="Times New Roman"/>
                <a:cs typeface="Times New Roman"/>
                <a:sym typeface="Times New Roman"/>
              </a:rPr>
              <a:t> </a:t>
            </a:r>
            <a:r>
              <a:rPr lang="en-US" sz="1800" b="0" i="0" u="none" strike="noStrike" cap="none">
                <a:latin typeface="Times New Roman"/>
                <a:ea typeface="Times New Roman"/>
                <a:cs typeface="Times New Roman"/>
                <a:sym typeface="Times New Roman"/>
              </a:rPr>
              <a:t>compute it, they already have it.</a:t>
            </a:r>
            <a:endParaRPr sz="2600"/>
          </a:p>
          <a:p>
            <a:pPr marL="457200" marR="0" lvl="0" indent="-342900" algn="l" rtl="0">
              <a:lnSpc>
                <a:spcPct val="100000"/>
              </a:lnSpc>
              <a:spcBef>
                <a:spcPts val="1414"/>
              </a:spcBef>
              <a:spcAft>
                <a:spcPts val="0"/>
              </a:spcAft>
              <a:buClr>
                <a:srgbClr val="000000"/>
              </a:buClr>
              <a:buSzPts val="1800"/>
              <a:buFont typeface="Noto Sans"/>
              <a:buChar char="●"/>
            </a:pPr>
            <a:r>
              <a:rPr lang="en-US" sz="1800" b="1" strike="noStrike">
                <a:latin typeface="Times New Roman"/>
                <a:ea typeface="Times New Roman"/>
                <a:cs typeface="Times New Roman"/>
                <a:sym typeface="Times New Roman"/>
              </a:rPr>
              <a:t>Pros and Cons</a:t>
            </a:r>
            <a:endParaRPr sz="1800" b="0" strike="noStrike">
              <a:latin typeface="Times New Roman"/>
              <a:ea typeface="Times New Roman"/>
              <a:cs typeface="Times New Roman"/>
              <a:sym typeface="Times New Roman"/>
            </a:endParaRPr>
          </a:p>
          <a:p>
            <a:pPr marL="914400" marR="0" lvl="1" indent="-342900" algn="l" rtl="0">
              <a:lnSpc>
                <a:spcPct val="100000"/>
              </a:lnSpc>
              <a:spcBef>
                <a:spcPts val="0"/>
              </a:spcBef>
              <a:spcAft>
                <a:spcPts val="0"/>
              </a:spcAft>
              <a:buSzPts val="1800"/>
              <a:buFont typeface="Times New Roman"/>
              <a:buChar char="−"/>
            </a:pPr>
            <a:r>
              <a:rPr lang="en-US" sz="1800" b="0" i="0" u="sng" strike="noStrike" cap="none">
                <a:latin typeface="Times New Roman"/>
                <a:ea typeface="Times New Roman"/>
                <a:cs typeface="Times New Roman"/>
                <a:sym typeface="Times New Roman"/>
              </a:rPr>
              <a:t>Sharing the data</a:t>
            </a:r>
            <a:r>
              <a:rPr lang="en-US" sz="1800" b="0" i="0" u="none" strike="noStrike" cap="none">
                <a:latin typeface="Times New Roman"/>
                <a:ea typeface="Times New Roman"/>
                <a:cs typeface="Times New Roman"/>
                <a:sym typeface="Times New Roman"/>
              </a:rPr>
              <a:t>: </a:t>
            </a:r>
            <a:endParaRPr sz="2200"/>
          </a:p>
          <a:p>
            <a:pPr marL="1371600" marR="0" lvl="2" indent="-342900" algn="l" rtl="0">
              <a:lnSpc>
                <a:spcPct val="100000"/>
              </a:lnSpc>
              <a:spcBef>
                <a:spcPts val="0"/>
              </a:spcBef>
              <a:spcAft>
                <a:spcPts val="0"/>
              </a:spcAft>
              <a:buSzPts val="1800"/>
              <a:buFont typeface="Times New Roman"/>
              <a:buChar char="●"/>
            </a:pPr>
            <a:r>
              <a:rPr lang="en-US" b="0" i="0" u="none" strike="noStrike" cap="none">
                <a:latin typeface="Times New Roman"/>
                <a:ea typeface="Times New Roman"/>
                <a:cs typeface="Times New Roman"/>
                <a:sym typeface="Times New Roman"/>
              </a:rPr>
              <a:t>Large overheads</a:t>
            </a:r>
            <a:endParaRPr sz="2000"/>
          </a:p>
          <a:p>
            <a:pPr marL="1371600" marR="0" lvl="2" indent="-342900" algn="l" rtl="0">
              <a:lnSpc>
                <a:spcPct val="100000"/>
              </a:lnSpc>
              <a:spcBef>
                <a:spcPts val="0"/>
              </a:spcBef>
              <a:spcAft>
                <a:spcPts val="0"/>
              </a:spcAft>
              <a:buSzPts val="1800"/>
              <a:buFont typeface="Times New Roman"/>
              <a:buChar char="●"/>
            </a:pPr>
            <a:r>
              <a:rPr lang="en-US">
                <a:latin typeface="Times New Roman"/>
                <a:ea typeface="Times New Roman"/>
                <a:cs typeface="Times New Roman"/>
                <a:sym typeface="Times New Roman"/>
              </a:rPr>
              <a:t>C</a:t>
            </a:r>
            <a:r>
              <a:rPr lang="en-US" b="0" i="0" u="none" strike="noStrike" cap="none">
                <a:latin typeface="Times New Roman"/>
                <a:ea typeface="Times New Roman"/>
                <a:cs typeface="Times New Roman"/>
                <a:sym typeface="Times New Roman"/>
              </a:rPr>
              <a:t>omputing resources required to compute the model</a:t>
            </a:r>
            <a:endParaRPr sz="2000"/>
          </a:p>
          <a:p>
            <a:pPr marL="1371600" lvl="2" indent="-342900" algn="l" rtl="0">
              <a:lnSpc>
                <a:spcPct val="100000"/>
              </a:lnSpc>
              <a:spcBef>
                <a:spcPts val="0"/>
              </a:spcBef>
              <a:spcAft>
                <a:spcPts val="0"/>
              </a:spcAft>
              <a:buClr>
                <a:schemeClr val="dk1"/>
              </a:buClr>
              <a:buSzPts val="1800"/>
              <a:buFont typeface="Times New Roman"/>
              <a:buChar char="●"/>
            </a:pPr>
            <a:r>
              <a:rPr lang="en-US">
                <a:solidFill>
                  <a:schemeClr val="dk1"/>
                </a:solidFill>
                <a:latin typeface="Times New Roman"/>
                <a:ea typeface="Times New Roman"/>
                <a:cs typeface="Times New Roman"/>
                <a:sym typeface="Times New Roman"/>
              </a:rPr>
              <a:t>Accurate models can be built</a:t>
            </a:r>
            <a:endParaRPr>
              <a:latin typeface="Times New Roman"/>
              <a:ea typeface="Times New Roman"/>
              <a:cs typeface="Times New Roman"/>
              <a:sym typeface="Times New Roman"/>
            </a:endParaRPr>
          </a:p>
          <a:p>
            <a:pPr marL="914400" marR="0" lvl="1" indent="-342900" algn="l" rtl="0">
              <a:lnSpc>
                <a:spcPct val="100000"/>
              </a:lnSpc>
              <a:spcBef>
                <a:spcPts val="0"/>
              </a:spcBef>
              <a:spcAft>
                <a:spcPts val="0"/>
              </a:spcAft>
              <a:buSzPts val="1800"/>
              <a:buFont typeface="Times New Roman"/>
              <a:buChar char="−"/>
            </a:pPr>
            <a:r>
              <a:rPr lang="en-US" sz="1800" b="0" i="0" u="sng" strike="noStrike" cap="none">
                <a:latin typeface="Times New Roman"/>
                <a:ea typeface="Times New Roman"/>
                <a:cs typeface="Times New Roman"/>
                <a:sym typeface="Times New Roman"/>
              </a:rPr>
              <a:t>Sharing the model</a:t>
            </a:r>
            <a:endParaRPr sz="2200"/>
          </a:p>
          <a:p>
            <a:pPr marL="1371600" marR="0" lvl="2" indent="-342900" algn="l" rtl="0">
              <a:lnSpc>
                <a:spcPct val="100000"/>
              </a:lnSpc>
              <a:spcBef>
                <a:spcPts val="0"/>
              </a:spcBef>
              <a:spcAft>
                <a:spcPts val="0"/>
              </a:spcAft>
              <a:buSzPts val="1800"/>
              <a:buFont typeface="Times New Roman"/>
              <a:buChar char="●"/>
            </a:pPr>
            <a:r>
              <a:rPr lang="en-US" b="0" i="0" u="none" strike="noStrike" cap="none">
                <a:latin typeface="Times New Roman"/>
                <a:ea typeface="Times New Roman"/>
                <a:cs typeface="Times New Roman"/>
                <a:sym typeface="Times New Roman"/>
              </a:rPr>
              <a:t>Less overheads (but depends on the model type)</a:t>
            </a:r>
            <a:endParaRPr sz="2000"/>
          </a:p>
          <a:p>
            <a:pPr marL="1371600" marR="0" lvl="2" indent="-342900" algn="l" rtl="0">
              <a:lnSpc>
                <a:spcPct val="100000"/>
              </a:lnSpc>
              <a:spcBef>
                <a:spcPts val="0"/>
              </a:spcBef>
              <a:spcAft>
                <a:spcPts val="0"/>
              </a:spcAft>
              <a:buSzPts val="1800"/>
              <a:buFont typeface="Times New Roman"/>
              <a:buChar char="●"/>
            </a:pPr>
            <a:r>
              <a:rPr lang="en-US" b="0" i="0" u="none" strike="noStrike" cap="none">
                <a:latin typeface="Times New Roman"/>
                <a:ea typeface="Times New Roman"/>
                <a:cs typeface="Times New Roman"/>
                <a:sym typeface="Times New Roman"/>
              </a:rPr>
              <a:t>Loss of accuracy as the model is ‘averaged’, but it can </a:t>
            </a:r>
            <a:r>
              <a:rPr lang="en-US"/>
              <a:t>be also seen as</a:t>
            </a:r>
            <a:r>
              <a:rPr lang="en-US" b="0" i="0" u="none" strike="noStrike" cap="none">
                <a:latin typeface="Times New Roman"/>
                <a:ea typeface="Times New Roman"/>
                <a:cs typeface="Times New Roman"/>
                <a:sym typeface="Times New Roman"/>
              </a:rPr>
              <a:t> a </a:t>
            </a:r>
            <a:r>
              <a:rPr lang="en-US"/>
              <a:t>‘</a:t>
            </a:r>
            <a:r>
              <a:rPr lang="en-US" b="0" i="0" u="none" strike="noStrike" cap="none">
                <a:latin typeface="Times New Roman"/>
                <a:ea typeface="Times New Roman"/>
                <a:cs typeface="Times New Roman"/>
                <a:sym typeface="Times New Roman"/>
              </a:rPr>
              <a:t>generalization</a:t>
            </a:r>
            <a:r>
              <a:rPr lang="en-US"/>
              <a:t>’</a:t>
            </a:r>
            <a:endParaRPr sz="2000"/>
          </a:p>
          <a:p>
            <a:pPr marL="1371600" marR="0" lvl="2" indent="-342900" algn="l" rtl="0">
              <a:lnSpc>
                <a:spcPct val="100000"/>
              </a:lnSpc>
              <a:spcBef>
                <a:spcPts val="0"/>
              </a:spcBef>
              <a:spcAft>
                <a:spcPts val="0"/>
              </a:spcAft>
              <a:buSzPts val="1800"/>
              <a:buFont typeface="Times New Roman"/>
              <a:buChar char="●"/>
            </a:pPr>
            <a:r>
              <a:rPr lang="en-US" b="0" i="0" u="none" strike="noStrike" cap="none">
                <a:latin typeface="Times New Roman"/>
                <a:ea typeface="Times New Roman"/>
                <a:cs typeface="Times New Roman"/>
                <a:sym typeface="Times New Roman"/>
              </a:rPr>
              <a:t>Lower computing resources required</a:t>
            </a:r>
            <a:endParaRPr sz="2000"/>
          </a:p>
          <a:p>
            <a:pPr marL="914400" marR="0" lvl="1" indent="-342900" algn="l" rtl="0">
              <a:lnSpc>
                <a:spcPct val="100000"/>
              </a:lnSpc>
              <a:spcBef>
                <a:spcPts val="0"/>
              </a:spcBef>
              <a:spcAft>
                <a:spcPts val="0"/>
              </a:spcAft>
              <a:buSzPts val="1800"/>
              <a:buFont typeface="Times New Roman"/>
              <a:buChar char="−"/>
            </a:pPr>
            <a:r>
              <a:rPr lang="en-US" sz="1800" u="sng">
                <a:latin typeface="Times New Roman"/>
                <a:ea typeface="Times New Roman"/>
                <a:cs typeface="Times New Roman"/>
                <a:sym typeface="Times New Roman"/>
              </a:rPr>
              <a:t>Distributed vs </a:t>
            </a:r>
            <a:r>
              <a:rPr lang="en-US" sz="1800" u="sng"/>
              <a:t>centralized</a:t>
            </a:r>
            <a:endParaRPr sz="1800" u="sng"/>
          </a:p>
          <a:p>
            <a:pPr marL="1371600" marR="0" lvl="2" indent="-342900" algn="l" rtl="0">
              <a:lnSpc>
                <a:spcPct val="100000"/>
              </a:lnSpc>
              <a:spcBef>
                <a:spcPts val="0"/>
              </a:spcBef>
              <a:spcAft>
                <a:spcPts val="0"/>
              </a:spcAft>
              <a:buSzPts val="1800"/>
              <a:buChar char="●"/>
            </a:pPr>
            <a:r>
              <a:rPr lang="en-US"/>
              <a:t>Distributed supports higher flexibility and resilience, but likely more overheads</a:t>
            </a:r>
            <a:endParaRPr/>
          </a:p>
          <a:p>
            <a:pPr marL="342900" lvl="0" indent="-342900" algn="l" rtl="0">
              <a:lnSpc>
                <a:spcPct val="100000"/>
              </a:lnSpc>
              <a:spcBef>
                <a:spcPts val="600"/>
              </a:spcBef>
              <a:spcAft>
                <a:spcPts val="0"/>
              </a:spcAft>
              <a:buSzPts val="1400"/>
              <a:buNone/>
            </a:pPr>
            <a:endParaRPr sz="2600"/>
          </a:p>
        </p:txBody>
      </p:sp>
      <p:sp>
        <p:nvSpPr>
          <p:cNvPr id="989" name="Google Shape;989;p42"/>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48</a:t>
            </a:fld>
            <a:endParaRPr/>
          </a:p>
        </p:txBody>
      </p:sp>
      <p:sp>
        <p:nvSpPr>
          <p:cNvPr id="990" name="Google Shape;990;p42"/>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991" name="Google Shape;991;p42"/>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99"/>
        <p:cNvGrpSpPr/>
        <p:nvPr/>
      </p:nvGrpSpPr>
      <p:grpSpPr>
        <a:xfrm>
          <a:off x="0" y="0"/>
          <a:ext cx="0" cy="0"/>
          <a:chOff x="0" y="0"/>
          <a:chExt cx="0" cy="0"/>
        </a:xfrm>
      </p:grpSpPr>
      <p:sp>
        <p:nvSpPr>
          <p:cNvPr id="1000" name="Google Shape;1000;p43"/>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Training and deploying an ML model</a:t>
            </a:r>
            <a:endParaRPr/>
          </a:p>
        </p:txBody>
      </p:sp>
      <p:sp>
        <p:nvSpPr>
          <p:cNvPr id="1001" name="Google Shape;1001;p43"/>
          <p:cNvSpPr txBox="1">
            <a:spLocks noGrp="1"/>
          </p:cNvSpPr>
          <p:nvPr>
            <p:ph type="body" idx="1"/>
          </p:nvPr>
        </p:nvSpPr>
        <p:spPr>
          <a:xfrm>
            <a:off x="687950" y="1981200"/>
            <a:ext cx="6855900" cy="4113300"/>
          </a:xfrm>
          <a:prstGeom prst="rect">
            <a:avLst/>
          </a:prstGeom>
          <a:noFill/>
          <a:ln>
            <a:noFill/>
          </a:ln>
        </p:spPr>
        <p:txBody>
          <a:bodyPr spcFirstLastPara="1" wrap="square" lIns="92150" tIns="46075" rIns="92150" bIns="46075" anchor="t" anchorCtr="0">
            <a:noAutofit/>
          </a:bodyPr>
          <a:lstStyle/>
          <a:p>
            <a:pPr marL="432000" marR="0" lvl="0" indent="-333271" algn="l" rtl="0">
              <a:lnSpc>
                <a:spcPct val="100000"/>
              </a:lnSpc>
              <a:spcBef>
                <a:spcPts val="0"/>
              </a:spcBef>
              <a:spcAft>
                <a:spcPts val="0"/>
              </a:spcAft>
              <a:buClr>
                <a:srgbClr val="000000"/>
              </a:buClr>
              <a:buSzPts val="866"/>
              <a:buFont typeface="Noto Sans"/>
              <a:buChar char="●"/>
            </a:pPr>
            <a:r>
              <a:rPr lang="en-US" sz="1679" b="1" strike="noStrike">
                <a:latin typeface="Times New Roman"/>
                <a:ea typeface="Times New Roman"/>
                <a:cs typeface="Times New Roman"/>
                <a:sym typeface="Times New Roman"/>
              </a:rPr>
              <a:t>Federated Learning</a:t>
            </a:r>
            <a:r>
              <a:rPr lang="en-US" sz="1679" b="0" strike="noStrike">
                <a:latin typeface="Times New Roman"/>
                <a:ea typeface="Times New Roman"/>
                <a:cs typeface="Times New Roman"/>
                <a:sym typeface="Times New Roman"/>
              </a:rPr>
              <a:t>: devices exchange their locally trained ‘global’ models.</a:t>
            </a:r>
            <a:endParaRPr sz="2420"/>
          </a:p>
          <a:p>
            <a:pPr marL="864000" marR="0" lvl="1" indent="-330983" algn="l" rtl="0">
              <a:lnSpc>
                <a:spcPct val="100000"/>
              </a:lnSpc>
              <a:spcBef>
                <a:spcPts val="1131"/>
              </a:spcBef>
              <a:spcAft>
                <a:spcPts val="0"/>
              </a:spcAft>
              <a:buClr>
                <a:srgbClr val="000000"/>
              </a:buClr>
              <a:buSzPts val="1310"/>
              <a:buFont typeface="Noto Sans"/>
              <a:buChar char="−"/>
            </a:pPr>
            <a:r>
              <a:rPr lang="en-US" sz="1679" b="0" i="0" u="none" strike="noStrike" cap="none">
                <a:latin typeface="Times New Roman"/>
                <a:ea typeface="Times New Roman"/>
                <a:cs typeface="Times New Roman"/>
                <a:sym typeface="Times New Roman"/>
              </a:rPr>
              <a:t>Centralized or distributed.</a:t>
            </a:r>
            <a:endParaRPr sz="2050"/>
          </a:p>
          <a:p>
            <a:pPr marL="864000" marR="0" lvl="1" indent="-330983" algn="l" rtl="0">
              <a:lnSpc>
                <a:spcPct val="100000"/>
              </a:lnSpc>
              <a:spcBef>
                <a:spcPts val="1131"/>
              </a:spcBef>
              <a:spcAft>
                <a:spcPts val="0"/>
              </a:spcAft>
              <a:buClr>
                <a:srgbClr val="000000"/>
              </a:buClr>
              <a:buSzPts val="1310"/>
              <a:buFont typeface="Noto Sans"/>
              <a:buChar char="−"/>
            </a:pPr>
            <a:r>
              <a:rPr lang="en-US" sz="1679"/>
              <a:t>Iterative process: </a:t>
            </a:r>
            <a:r>
              <a:rPr lang="en-US" sz="1679" b="0" i="0" u="none" strike="noStrike" cap="none">
                <a:latin typeface="Times New Roman"/>
                <a:ea typeface="Times New Roman"/>
                <a:cs typeface="Times New Roman"/>
                <a:sym typeface="Times New Roman"/>
              </a:rPr>
              <a:t>The d</a:t>
            </a:r>
            <a:r>
              <a:rPr lang="en-US" sz="1679"/>
              <a:t>eployed </a:t>
            </a:r>
            <a:r>
              <a:rPr lang="en-US" sz="1679" b="0" i="0" u="none" strike="noStrike" cap="none">
                <a:latin typeface="Times New Roman"/>
                <a:ea typeface="Times New Roman"/>
                <a:cs typeface="Times New Roman"/>
                <a:sym typeface="Times New Roman"/>
              </a:rPr>
              <a:t>‘global’ model is re-trained locally using the data gathered by each device</a:t>
            </a:r>
            <a:r>
              <a:rPr lang="en-US" sz="1679"/>
              <a:t> to generate a new updated ‘local’ model.</a:t>
            </a:r>
            <a:endParaRPr sz="2050"/>
          </a:p>
          <a:p>
            <a:pPr marL="864000" marR="0" lvl="1" indent="-330983" algn="l" rtl="0">
              <a:lnSpc>
                <a:spcPct val="100000"/>
              </a:lnSpc>
              <a:spcBef>
                <a:spcPts val="1131"/>
              </a:spcBef>
              <a:spcAft>
                <a:spcPts val="0"/>
              </a:spcAft>
              <a:buClr>
                <a:srgbClr val="000000"/>
              </a:buClr>
              <a:buSzPts val="1310"/>
              <a:buFont typeface="Noto Sans"/>
              <a:buChar char="−"/>
            </a:pPr>
            <a:r>
              <a:rPr lang="en-US" sz="1679" b="0" i="0" u="none" strike="noStrike" cap="none">
                <a:latin typeface="Times New Roman"/>
                <a:ea typeface="Times New Roman"/>
                <a:cs typeface="Times New Roman"/>
                <a:sym typeface="Times New Roman"/>
              </a:rPr>
              <a:t>Only the ‘</a:t>
            </a:r>
            <a:r>
              <a:rPr lang="en-US" sz="1679" b="1" i="0" u="none" strike="noStrike" cap="none"/>
              <a:t>model</a:t>
            </a:r>
            <a:r>
              <a:rPr lang="en-US" sz="1679" b="0" i="0" u="none" strike="noStrike" cap="none">
                <a:latin typeface="Times New Roman"/>
                <a:ea typeface="Times New Roman"/>
                <a:cs typeface="Times New Roman"/>
                <a:sym typeface="Times New Roman"/>
              </a:rPr>
              <a:t>’ is shared by participating devices.</a:t>
            </a:r>
            <a:endParaRPr sz="2050"/>
          </a:p>
          <a:p>
            <a:pPr marL="1296000" marR="0" lvl="2" indent="-297271" algn="l" rtl="0">
              <a:lnSpc>
                <a:spcPct val="100000"/>
              </a:lnSpc>
              <a:spcBef>
                <a:spcPts val="848"/>
              </a:spcBef>
              <a:spcAft>
                <a:spcPts val="0"/>
              </a:spcAft>
              <a:buClr>
                <a:srgbClr val="000000"/>
              </a:buClr>
              <a:buSzPts val="866"/>
              <a:buFont typeface="Noto Sans"/>
              <a:buChar char="●"/>
            </a:pPr>
            <a:r>
              <a:rPr lang="en-US" sz="1679" b="0" i="0" u="none" strike="noStrike" cap="none">
                <a:latin typeface="Times New Roman"/>
                <a:ea typeface="Times New Roman"/>
                <a:cs typeface="Times New Roman"/>
                <a:sym typeface="Times New Roman"/>
              </a:rPr>
              <a:t>SL: the weights of a NN</a:t>
            </a:r>
            <a:endParaRPr sz="1865"/>
          </a:p>
          <a:p>
            <a:pPr marL="1295999" marR="0" lvl="2" indent="-297270" algn="l" rtl="0">
              <a:lnSpc>
                <a:spcPct val="100000"/>
              </a:lnSpc>
              <a:spcBef>
                <a:spcPts val="848"/>
              </a:spcBef>
              <a:spcAft>
                <a:spcPts val="0"/>
              </a:spcAft>
              <a:buClr>
                <a:srgbClr val="000000"/>
              </a:buClr>
              <a:buSzPts val="866"/>
              <a:buFont typeface="Noto Sans"/>
              <a:buChar char="●"/>
            </a:pPr>
            <a:r>
              <a:rPr lang="en-US" sz="1679" b="0" i="0" u="none" strike="noStrike" cap="none">
                <a:latin typeface="Times New Roman"/>
                <a:ea typeface="Times New Roman"/>
                <a:cs typeface="Times New Roman"/>
                <a:sym typeface="Times New Roman"/>
              </a:rPr>
              <a:t>RL: Q-table, instantaneous rewards</a:t>
            </a:r>
            <a:endParaRPr sz="1679">
              <a:solidFill>
                <a:schemeClr val="dk1"/>
              </a:solidFill>
              <a:latin typeface="Times New Roman"/>
              <a:ea typeface="Times New Roman"/>
              <a:cs typeface="Times New Roman"/>
              <a:sym typeface="Times New Roman"/>
            </a:endParaRPr>
          </a:p>
          <a:p>
            <a:pPr marL="432000" marR="0" lvl="0" indent="-333271" algn="l" rtl="0">
              <a:lnSpc>
                <a:spcPct val="100000"/>
              </a:lnSpc>
              <a:spcBef>
                <a:spcPts val="1414"/>
              </a:spcBef>
              <a:spcAft>
                <a:spcPts val="0"/>
              </a:spcAft>
              <a:buClr>
                <a:srgbClr val="000000"/>
              </a:buClr>
              <a:buSzPts val="866"/>
              <a:buFont typeface="Noto Sans"/>
              <a:buChar char="●"/>
            </a:pPr>
            <a:r>
              <a:rPr lang="en-US" sz="1679" b="1" strike="noStrike">
                <a:latin typeface="Times New Roman"/>
                <a:ea typeface="Times New Roman"/>
                <a:cs typeface="Times New Roman"/>
                <a:sym typeface="Times New Roman"/>
              </a:rPr>
              <a:t>Example / Proposal [12]</a:t>
            </a:r>
            <a:endParaRPr sz="1679" b="0" strike="noStrike">
              <a:latin typeface="Times New Roman"/>
              <a:ea typeface="Times New Roman"/>
              <a:cs typeface="Times New Roman"/>
              <a:sym typeface="Times New Roman"/>
            </a:endParaRPr>
          </a:p>
          <a:p>
            <a:pPr marL="864000" marR="0" lvl="1" indent="-330983" algn="l" rtl="0">
              <a:lnSpc>
                <a:spcPct val="100000"/>
              </a:lnSpc>
              <a:spcBef>
                <a:spcPts val="1131"/>
              </a:spcBef>
              <a:spcAft>
                <a:spcPts val="0"/>
              </a:spcAft>
              <a:buClr>
                <a:srgbClr val="000000"/>
              </a:buClr>
              <a:buSzPts val="1310"/>
              <a:buFont typeface="Noto Sans"/>
              <a:buChar char="−"/>
            </a:pPr>
            <a:r>
              <a:rPr lang="en-US" sz="1679"/>
              <a:t>L</a:t>
            </a:r>
            <a:r>
              <a:rPr lang="en-US" sz="1679" b="0" i="0" u="none" strike="noStrike" cap="none">
                <a:latin typeface="Times New Roman"/>
                <a:ea typeface="Times New Roman"/>
                <a:cs typeface="Times New Roman"/>
                <a:sym typeface="Times New Roman"/>
              </a:rPr>
              <a:t>everage the over the air </a:t>
            </a:r>
            <a:r>
              <a:rPr lang="en-US" sz="1679"/>
              <a:t>Multi-AP Coordination </a:t>
            </a:r>
            <a:r>
              <a:rPr lang="en-US" sz="1679" b="0" i="0" u="none" strike="noStrike" cap="none">
                <a:latin typeface="Times New Roman"/>
                <a:ea typeface="Times New Roman"/>
                <a:cs typeface="Times New Roman"/>
                <a:sym typeface="Times New Roman"/>
              </a:rPr>
              <a:t>framework to exchange local models to support FL in next-gen. 802.11 networks </a:t>
            </a:r>
            <a:endParaRPr sz="2050"/>
          </a:p>
          <a:p>
            <a:pPr marL="342900" lvl="0" indent="-342900" algn="l" rtl="0">
              <a:lnSpc>
                <a:spcPct val="100000"/>
              </a:lnSpc>
              <a:spcBef>
                <a:spcPts val="600"/>
              </a:spcBef>
              <a:spcAft>
                <a:spcPts val="0"/>
              </a:spcAft>
              <a:buSzPts val="1400"/>
              <a:buNone/>
            </a:pPr>
            <a:endParaRPr sz="2420"/>
          </a:p>
        </p:txBody>
      </p:sp>
      <p:sp>
        <p:nvSpPr>
          <p:cNvPr id="1002" name="Google Shape;1002;p43"/>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49</a:t>
            </a:fld>
            <a:endParaRPr/>
          </a:p>
        </p:txBody>
      </p:sp>
      <p:sp>
        <p:nvSpPr>
          <p:cNvPr id="1003" name="Google Shape;1003;p43"/>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004" name="Google Shape;1004;p43"/>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1005" name="Google Shape;1005;p43"/>
          <p:cNvPicPr preferRelativeResize="0"/>
          <p:nvPr/>
        </p:nvPicPr>
        <p:blipFill rotWithShape="1">
          <a:blip r:embed="rId3">
            <a:alphaModFix/>
          </a:blip>
          <a:srcRect/>
          <a:stretch/>
        </p:blipFill>
        <p:spPr>
          <a:xfrm>
            <a:off x="7924800" y="1981201"/>
            <a:ext cx="3158280" cy="1995120"/>
          </a:xfrm>
          <a:prstGeom prst="rect">
            <a:avLst/>
          </a:prstGeom>
          <a:noFill/>
          <a:ln>
            <a:noFill/>
          </a:ln>
        </p:spPr>
      </p:pic>
      <p:pic>
        <p:nvPicPr>
          <p:cNvPr id="1006" name="Google Shape;1006;p43"/>
          <p:cNvPicPr preferRelativeResize="0"/>
          <p:nvPr/>
        </p:nvPicPr>
        <p:blipFill rotWithShape="1">
          <a:blip r:embed="rId4">
            <a:alphaModFix/>
          </a:blip>
          <a:srcRect/>
          <a:stretch/>
        </p:blipFill>
        <p:spPr>
          <a:xfrm>
            <a:off x="7723200" y="4498681"/>
            <a:ext cx="3466440" cy="122544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5"/>
          <p:cNvSpPr txBox="1">
            <a:spLocks noGrp="1"/>
          </p:cNvSpPr>
          <p:nvPr>
            <p:ph type="title"/>
          </p:nvPr>
        </p:nvSpPr>
        <p:spPr>
          <a:xfrm>
            <a:off x="914401" y="685801"/>
            <a:ext cx="681892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Acknowledgements</a:t>
            </a:r>
            <a:endParaRPr/>
          </a:p>
        </p:txBody>
      </p:sp>
      <p:sp>
        <p:nvSpPr>
          <p:cNvPr id="146" name="Google Shape;146;p5"/>
          <p:cNvSpPr txBox="1">
            <a:spLocks noGrp="1"/>
          </p:cNvSpPr>
          <p:nvPr>
            <p:ph type="body" idx="1"/>
          </p:nvPr>
        </p:nvSpPr>
        <p:spPr>
          <a:xfrm>
            <a:off x="914401" y="1981201"/>
            <a:ext cx="5583766" cy="4113213"/>
          </a:xfrm>
          <a:prstGeom prst="rect">
            <a:avLst/>
          </a:prstGeom>
          <a:noFill/>
          <a:ln>
            <a:noFill/>
          </a:ln>
        </p:spPr>
        <p:txBody>
          <a:bodyPr spcFirstLastPara="1" wrap="square" lIns="92150" tIns="46075" rIns="92150" bIns="46075" anchor="t" anchorCtr="0">
            <a:noAutofit/>
          </a:bodyPr>
          <a:lstStyle/>
          <a:p>
            <a:pPr marL="457200" lvl="0" indent="-304800" algn="l" rtl="0">
              <a:lnSpc>
                <a:spcPct val="100000"/>
              </a:lnSpc>
              <a:spcBef>
                <a:spcPts val="0"/>
              </a:spcBef>
              <a:spcAft>
                <a:spcPts val="0"/>
              </a:spcAft>
              <a:buSzPts val="1200"/>
              <a:buChar char="●"/>
            </a:pPr>
            <a:r>
              <a:rPr lang="en-US" sz="1600"/>
              <a:t>Katarzyna Kosek-Szott, Piotr Gawłowicz, Jorge Torres Gómez, Anatolij Zubow, Falko Dressler, co-authors of the survey paper “</a:t>
            </a:r>
            <a:r>
              <a:rPr lang="en-US" sz="1600" b="1"/>
              <a:t>Wi-Fi Meets ML: A Survey on Improving IEEE 802.11 Performance with Machine Learning</a:t>
            </a:r>
            <a:r>
              <a:rPr lang="en-US" sz="1600"/>
              <a:t>” in IEEE Communications Surveys &amp; Tutorials, vol. 24, no. 3, pp. 1843-1893, third quarter 2022, </a:t>
            </a:r>
            <a:r>
              <a:rPr lang="en-US" sz="1600" u="sng">
                <a:solidFill>
                  <a:schemeClr val="hlink"/>
                </a:solidFill>
                <a:hlinkClick r:id="rId3"/>
              </a:rPr>
              <a:t>doi: 10.1109/COMST.2022.3179242</a:t>
            </a:r>
            <a:r>
              <a:rPr lang="en-US" sz="1600"/>
              <a:t>. [1]</a:t>
            </a:r>
            <a:endParaRPr/>
          </a:p>
          <a:p>
            <a:pPr marL="457200" lvl="0" indent="0" algn="l" rtl="0">
              <a:lnSpc>
                <a:spcPct val="100000"/>
              </a:lnSpc>
              <a:spcBef>
                <a:spcPts val="1000"/>
              </a:spcBef>
              <a:spcAft>
                <a:spcPts val="0"/>
              </a:spcAft>
              <a:buSzPts val="1600"/>
              <a:buNone/>
            </a:pPr>
            <a:endParaRPr sz="1600"/>
          </a:p>
          <a:p>
            <a:pPr marL="457200" lvl="0" indent="-304800" algn="l" rtl="0">
              <a:lnSpc>
                <a:spcPct val="100000"/>
              </a:lnSpc>
              <a:spcBef>
                <a:spcPts val="1000"/>
              </a:spcBef>
              <a:spcAft>
                <a:spcPts val="0"/>
              </a:spcAft>
              <a:buSzPts val="1200"/>
              <a:buChar char="●"/>
            </a:pPr>
            <a:r>
              <a:rPr lang="en-US" sz="1600"/>
              <a:t>From projects:</a:t>
            </a:r>
            <a:endParaRPr/>
          </a:p>
          <a:p>
            <a:pPr marL="914400" lvl="1" indent="-304800" algn="l" rtl="0">
              <a:lnSpc>
                <a:spcPct val="100000"/>
              </a:lnSpc>
              <a:spcBef>
                <a:spcPts val="1000"/>
              </a:spcBef>
              <a:spcAft>
                <a:spcPts val="0"/>
              </a:spcAft>
              <a:buSzPts val="1200"/>
              <a:buChar char="○"/>
            </a:pPr>
            <a:r>
              <a:rPr lang="en-US" sz="1600"/>
              <a:t>WI-XR PID2021-123995NB-I00 (MCIU/AEI/FEDER,UE)</a:t>
            </a:r>
            <a:endParaRPr/>
          </a:p>
          <a:p>
            <a:pPr marL="914400" lvl="1" indent="-330200" algn="l" rtl="0">
              <a:lnSpc>
                <a:spcPct val="100000"/>
              </a:lnSpc>
              <a:spcBef>
                <a:spcPts val="1000"/>
              </a:spcBef>
              <a:spcAft>
                <a:spcPts val="0"/>
              </a:spcAft>
              <a:buSzPts val="1600"/>
              <a:buChar char="○"/>
            </a:pPr>
            <a:r>
              <a:rPr lang="en-US" sz="1600"/>
              <a:t>National Science Centre, Poland, under Grant DEC-2020/39/I/ST7/01457</a:t>
            </a:r>
            <a:endParaRPr/>
          </a:p>
          <a:p>
            <a:pPr marL="342900" lvl="0" indent="-342900" algn="l" rtl="0">
              <a:lnSpc>
                <a:spcPct val="100000"/>
              </a:lnSpc>
              <a:spcBef>
                <a:spcPts val="1600"/>
              </a:spcBef>
              <a:spcAft>
                <a:spcPts val="0"/>
              </a:spcAft>
              <a:buSzPts val="1400"/>
              <a:buNone/>
            </a:pPr>
            <a:endParaRPr/>
          </a:p>
        </p:txBody>
      </p:sp>
      <p:sp>
        <p:nvSpPr>
          <p:cNvPr id="147" name="Google Shape;147;p5"/>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5</a:t>
            </a:fld>
            <a:endParaRPr/>
          </a:p>
        </p:txBody>
      </p:sp>
      <p:sp>
        <p:nvSpPr>
          <p:cNvPr id="148" name="Google Shape;148;p5"/>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49" name="Google Shape;149;p5"/>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150" name="Google Shape;150;p5"/>
          <p:cNvPicPr preferRelativeResize="0"/>
          <p:nvPr/>
        </p:nvPicPr>
        <p:blipFill rotWithShape="1">
          <a:blip r:embed="rId4">
            <a:alphaModFix/>
          </a:blip>
          <a:srcRect/>
          <a:stretch/>
        </p:blipFill>
        <p:spPr>
          <a:xfrm>
            <a:off x="7908961" y="4478425"/>
            <a:ext cx="2442526" cy="894250"/>
          </a:xfrm>
          <a:prstGeom prst="rect">
            <a:avLst/>
          </a:prstGeom>
          <a:noFill/>
          <a:ln>
            <a:noFill/>
          </a:ln>
        </p:spPr>
      </p:pic>
      <p:pic>
        <p:nvPicPr>
          <p:cNvPr id="151" name="Google Shape;151;p5"/>
          <p:cNvPicPr preferRelativeResize="0"/>
          <p:nvPr/>
        </p:nvPicPr>
        <p:blipFill rotWithShape="1">
          <a:blip r:embed="rId5">
            <a:alphaModFix/>
          </a:blip>
          <a:srcRect/>
          <a:stretch/>
        </p:blipFill>
        <p:spPr>
          <a:xfrm>
            <a:off x="7391400" y="1143000"/>
            <a:ext cx="3400150" cy="2972777"/>
          </a:xfrm>
          <a:prstGeom prst="rect">
            <a:avLst/>
          </a:prstGeom>
          <a:noFill/>
          <a:ln>
            <a:noFill/>
          </a:ln>
        </p:spPr>
      </p:pic>
      <p:pic>
        <p:nvPicPr>
          <p:cNvPr id="152" name="Google Shape;152;p5"/>
          <p:cNvPicPr preferRelativeResize="0"/>
          <p:nvPr/>
        </p:nvPicPr>
        <p:blipFill rotWithShape="1">
          <a:blip r:embed="rId6">
            <a:alphaModFix/>
          </a:blip>
          <a:srcRect/>
          <a:stretch/>
        </p:blipFill>
        <p:spPr>
          <a:xfrm>
            <a:off x="7733325" y="5651775"/>
            <a:ext cx="2916173" cy="25345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sp>
        <p:nvSpPr>
          <p:cNvPr id="1015" name="Google Shape;1015;g17db8f38253_0_226"/>
          <p:cNvSpPr/>
          <p:nvPr/>
        </p:nvSpPr>
        <p:spPr>
          <a:xfrm>
            <a:off x="3975350" y="4327575"/>
            <a:ext cx="582300" cy="1294200"/>
          </a:xfrm>
          <a:prstGeom prst="roundRect">
            <a:avLst>
              <a:gd name="adj" fmla="val 16667"/>
            </a:avLst>
          </a:prstGeom>
          <a:solidFill>
            <a:srgbClr val="5983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6" name="Google Shape;1016;g17db8f38253_0_226"/>
          <p:cNvSpPr/>
          <p:nvPr/>
        </p:nvSpPr>
        <p:spPr>
          <a:xfrm>
            <a:off x="4584950" y="4327575"/>
            <a:ext cx="2982600" cy="1294200"/>
          </a:xfrm>
          <a:prstGeom prst="roundRect">
            <a:avLst>
              <a:gd name="adj" fmla="val 16667"/>
            </a:avLst>
          </a:prstGeom>
          <a:solidFill>
            <a:srgbClr val="FFF2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7" name="Google Shape;1017;g17db8f38253_0_226"/>
          <p:cNvSpPr/>
          <p:nvPr/>
        </p:nvSpPr>
        <p:spPr>
          <a:xfrm>
            <a:off x="7556750" y="4327575"/>
            <a:ext cx="1941000" cy="1294200"/>
          </a:xfrm>
          <a:prstGeom prst="roundRect">
            <a:avLst>
              <a:gd name="adj" fmla="val 16667"/>
            </a:avLst>
          </a:prstGeom>
          <a:solidFill>
            <a:srgbClr val="B2B2B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8" name="Google Shape;1018;g17db8f38253_0_226"/>
          <p:cNvSpPr/>
          <p:nvPr/>
        </p:nvSpPr>
        <p:spPr>
          <a:xfrm>
            <a:off x="9537950" y="4327575"/>
            <a:ext cx="582300" cy="1294200"/>
          </a:xfrm>
          <a:prstGeom prst="roundRect">
            <a:avLst>
              <a:gd name="adj" fmla="val 16667"/>
            </a:avLst>
          </a:prstGeom>
          <a:solidFill>
            <a:srgbClr val="5983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9" name="Google Shape;1019;g17db8f38253_0_226"/>
          <p:cNvSpPr/>
          <p:nvPr/>
        </p:nvSpPr>
        <p:spPr>
          <a:xfrm>
            <a:off x="1994150" y="4327575"/>
            <a:ext cx="1941000" cy="1294200"/>
          </a:xfrm>
          <a:prstGeom prst="roundRect">
            <a:avLst>
              <a:gd name="adj" fmla="val 16667"/>
            </a:avLst>
          </a:prstGeom>
          <a:solidFill>
            <a:srgbClr val="B2B2B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0" name="Google Shape;1020;g17db8f38253_0_226"/>
          <p:cNvSpPr txBox="1">
            <a:spLocks noGrp="1"/>
          </p:cNvSpPr>
          <p:nvPr>
            <p:ph type="title"/>
          </p:nvPr>
        </p:nvSpPr>
        <p:spPr>
          <a:xfrm>
            <a:off x="914401" y="685801"/>
            <a:ext cx="10361100" cy="10653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Example: FL with MABs for SR [4]</a:t>
            </a:r>
            <a:endParaRPr/>
          </a:p>
        </p:txBody>
      </p:sp>
      <p:sp>
        <p:nvSpPr>
          <p:cNvPr id="1021" name="Google Shape;1021;g17db8f38253_0_226"/>
          <p:cNvSpPr txBox="1">
            <a:spLocks noGrp="1"/>
          </p:cNvSpPr>
          <p:nvPr>
            <p:ph type="body" idx="1"/>
          </p:nvPr>
        </p:nvSpPr>
        <p:spPr>
          <a:xfrm>
            <a:off x="914400" y="1828800"/>
            <a:ext cx="10361100" cy="2346300"/>
          </a:xfrm>
          <a:prstGeom prst="rect">
            <a:avLst/>
          </a:prstGeom>
          <a:noFill/>
          <a:ln>
            <a:noFill/>
          </a:ln>
        </p:spPr>
        <p:txBody>
          <a:bodyPr spcFirstLastPara="1" wrap="square" lIns="92150" tIns="46075" rIns="92150" bIns="46075" anchor="t" anchorCtr="0">
            <a:noAutofit/>
          </a:bodyPr>
          <a:lstStyle/>
          <a:p>
            <a:pPr marL="342900" lvl="0" indent="-330200" algn="l" rtl="0">
              <a:lnSpc>
                <a:spcPct val="100000"/>
              </a:lnSpc>
              <a:spcBef>
                <a:spcPts val="0"/>
              </a:spcBef>
              <a:spcAft>
                <a:spcPts val="0"/>
              </a:spcAft>
              <a:buSzPts val="2200"/>
              <a:buFont typeface="Arial"/>
              <a:buChar char="●"/>
            </a:pPr>
            <a:r>
              <a:rPr lang="en-US" sz="2200" b="0"/>
              <a:t>Un-coordinated Spatial Reuse can result in unfairness</a:t>
            </a:r>
            <a:endParaRPr sz="2200" b="0"/>
          </a:p>
          <a:p>
            <a:pPr marL="0" lvl="0" indent="0" algn="l" rtl="0">
              <a:lnSpc>
                <a:spcPct val="100000"/>
              </a:lnSpc>
              <a:spcBef>
                <a:spcPts val="0"/>
              </a:spcBef>
              <a:spcAft>
                <a:spcPts val="0"/>
              </a:spcAft>
              <a:buSzPts val="1400"/>
              <a:buNone/>
            </a:pPr>
            <a:endParaRPr sz="2200" b="0"/>
          </a:p>
          <a:p>
            <a:pPr marL="342900" lvl="0" indent="-330200" algn="l" rtl="0">
              <a:lnSpc>
                <a:spcPct val="100000"/>
              </a:lnSpc>
              <a:spcBef>
                <a:spcPts val="0"/>
              </a:spcBef>
              <a:spcAft>
                <a:spcPts val="0"/>
              </a:spcAft>
              <a:buSzPts val="2200"/>
              <a:buFont typeface="Arial"/>
              <a:buChar char="●"/>
            </a:pPr>
            <a:r>
              <a:rPr lang="en-US" sz="2200" b="0"/>
              <a:t>APs share their ‘rewards’ and agree to maximize a certain utility function:</a:t>
            </a:r>
            <a:endParaRPr sz="2200" b="0"/>
          </a:p>
          <a:p>
            <a:pPr marL="914400" lvl="1" indent="-368300" algn="l" rtl="0">
              <a:lnSpc>
                <a:spcPct val="100000"/>
              </a:lnSpc>
              <a:spcBef>
                <a:spcPts val="0"/>
              </a:spcBef>
              <a:spcAft>
                <a:spcPts val="0"/>
              </a:spcAft>
              <a:buSzPts val="2200"/>
              <a:buFont typeface="Arial"/>
              <a:buChar char="○"/>
            </a:pPr>
            <a:r>
              <a:rPr lang="en-US" sz="1800" b="0"/>
              <a:t>average, max-min, proportional fairness, etc. </a:t>
            </a:r>
            <a:endParaRPr sz="1800" b="0"/>
          </a:p>
          <a:p>
            <a:pPr marL="457200" lvl="0" indent="0" algn="l" rtl="0">
              <a:lnSpc>
                <a:spcPct val="100000"/>
              </a:lnSpc>
              <a:spcBef>
                <a:spcPts val="0"/>
              </a:spcBef>
              <a:spcAft>
                <a:spcPts val="0"/>
              </a:spcAft>
              <a:buSzPts val="1400"/>
              <a:buNone/>
            </a:pPr>
            <a:endParaRPr sz="2200" b="0"/>
          </a:p>
          <a:p>
            <a:pPr marL="457200" lvl="0" indent="-368300" algn="l" rtl="0">
              <a:lnSpc>
                <a:spcPct val="100000"/>
              </a:lnSpc>
              <a:spcBef>
                <a:spcPts val="0"/>
              </a:spcBef>
              <a:spcAft>
                <a:spcPts val="0"/>
              </a:spcAft>
              <a:buClr>
                <a:schemeClr val="dk1"/>
              </a:buClr>
              <a:buSzPts val="2200"/>
              <a:buChar char="●"/>
            </a:pPr>
            <a:r>
              <a:rPr lang="en-US" sz="2200" b="0">
                <a:solidFill>
                  <a:schemeClr val="dk1"/>
                </a:solidFill>
              </a:rPr>
              <a:t>Individual AP rewards can be shared periodically in beacon frames</a:t>
            </a:r>
            <a:endParaRPr sz="2200" b="0">
              <a:solidFill>
                <a:schemeClr val="dk1"/>
              </a:solidFill>
            </a:endParaRPr>
          </a:p>
          <a:p>
            <a:pPr marL="457200" lvl="0" indent="0" algn="l" rtl="0">
              <a:lnSpc>
                <a:spcPct val="100000"/>
              </a:lnSpc>
              <a:spcBef>
                <a:spcPts val="0"/>
              </a:spcBef>
              <a:spcAft>
                <a:spcPts val="0"/>
              </a:spcAft>
              <a:buSzPts val="1400"/>
              <a:buNone/>
            </a:pPr>
            <a:endParaRPr sz="2200" b="0"/>
          </a:p>
          <a:p>
            <a:pPr marL="342900" lvl="0" indent="-342900" algn="l" rtl="0">
              <a:lnSpc>
                <a:spcPct val="100000"/>
              </a:lnSpc>
              <a:spcBef>
                <a:spcPts val="600"/>
              </a:spcBef>
              <a:spcAft>
                <a:spcPts val="0"/>
              </a:spcAft>
              <a:buSzPts val="1400"/>
              <a:buNone/>
            </a:pPr>
            <a:endParaRPr sz="2200" b="0"/>
          </a:p>
        </p:txBody>
      </p:sp>
      <p:sp>
        <p:nvSpPr>
          <p:cNvPr id="1022" name="Google Shape;1022;g17db8f38253_0_226"/>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50</a:t>
            </a:fld>
            <a:endParaRPr/>
          </a:p>
        </p:txBody>
      </p:sp>
      <p:sp>
        <p:nvSpPr>
          <p:cNvPr id="1023" name="Google Shape;1023;g17db8f38253_0_226"/>
          <p:cNvSpPr txBox="1">
            <a:spLocks noGrp="1"/>
          </p:cNvSpPr>
          <p:nvPr>
            <p:ph type="ftr" idx="11"/>
          </p:nvPr>
        </p:nvSpPr>
        <p:spPr>
          <a:xfrm>
            <a:off x="7143757" y="6475414"/>
            <a:ext cx="42459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024" name="Google Shape;1024;g17db8f38253_0_226"/>
          <p:cNvSpPr txBox="1">
            <a:spLocks noGrp="1"/>
          </p:cNvSpPr>
          <p:nvPr>
            <p:ph type="dt" idx="10"/>
          </p:nvPr>
        </p:nvSpPr>
        <p:spPr>
          <a:xfrm>
            <a:off x="929217" y="333375"/>
            <a:ext cx="2499900" cy="273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025" name="Google Shape;1025;g17db8f38253_0_226"/>
          <p:cNvSpPr txBox="1"/>
          <p:nvPr/>
        </p:nvSpPr>
        <p:spPr>
          <a:xfrm>
            <a:off x="967317" y="5919120"/>
            <a:ext cx="9730200" cy="37020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300"/>
              <a:buFont typeface="Times New Roman"/>
              <a:buNone/>
            </a:pPr>
            <a:r>
              <a:rPr lang="en-US" sz="1300" b="0" i="0" u="none" strike="noStrike" cap="none">
                <a:solidFill>
                  <a:schemeClr val="dk1"/>
                </a:solidFill>
                <a:latin typeface="Times New Roman"/>
                <a:ea typeface="Times New Roman"/>
                <a:cs typeface="Times New Roman"/>
                <a:sym typeface="Times New Roman"/>
              </a:rPr>
              <a:t>Wilhelmi, Francesc, Sergio Barrachina-Munoz, Boris Bellalta, Cristina Cano, Anders Jonsson, and Gergely Neu. "</a:t>
            </a:r>
            <a:r>
              <a:rPr lang="en-US" sz="1300" b="1" i="0" u="none" strike="noStrike" cap="none">
                <a:solidFill>
                  <a:schemeClr val="dk1"/>
                </a:solidFill>
                <a:latin typeface="Times New Roman"/>
                <a:ea typeface="Times New Roman"/>
                <a:cs typeface="Times New Roman"/>
                <a:sym typeface="Times New Roman"/>
              </a:rPr>
              <a:t>Potential and pitfalls of multi-armed bandits for decentralized spatial reuse in WLANs</a:t>
            </a:r>
            <a:r>
              <a:rPr lang="en-US" sz="1300" b="0" i="0" u="none" strike="noStrike" cap="none">
                <a:solidFill>
                  <a:schemeClr val="dk1"/>
                </a:solidFill>
                <a:latin typeface="Times New Roman"/>
                <a:ea typeface="Times New Roman"/>
                <a:cs typeface="Times New Roman"/>
                <a:sym typeface="Times New Roman"/>
              </a:rPr>
              <a:t>." Journal of Network and Computer Applications 127 (2019): 26-42.</a:t>
            </a:r>
            <a:endParaRPr sz="1300" b="0" i="0" u="none" strike="noStrike" cap="none">
              <a:solidFill>
                <a:schemeClr val="dk1"/>
              </a:solidFill>
              <a:latin typeface="Times New Roman"/>
              <a:ea typeface="Times New Roman"/>
              <a:cs typeface="Times New Roman"/>
              <a:sym typeface="Times New Roman"/>
            </a:endParaRPr>
          </a:p>
        </p:txBody>
      </p:sp>
      <p:cxnSp>
        <p:nvCxnSpPr>
          <p:cNvPr id="1026" name="Google Shape;1026;g17db8f38253_0_226"/>
          <p:cNvCxnSpPr/>
          <p:nvPr/>
        </p:nvCxnSpPr>
        <p:spPr>
          <a:xfrm>
            <a:off x="1739650" y="5420275"/>
            <a:ext cx="8755800" cy="0"/>
          </a:xfrm>
          <a:prstGeom prst="straightConnector1">
            <a:avLst/>
          </a:prstGeom>
          <a:noFill/>
          <a:ln w="9525" cap="flat" cmpd="sng">
            <a:solidFill>
              <a:schemeClr val="dk2"/>
            </a:solidFill>
            <a:prstDash val="solid"/>
            <a:round/>
            <a:headEnd type="none" w="sm" len="sm"/>
            <a:tailEnd type="triangle" w="med" len="med"/>
          </a:ln>
        </p:spPr>
      </p:cxnSp>
      <p:cxnSp>
        <p:nvCxnSpPr>
          <p:cNvPr id="1027" name="Google Shape;1027;g17db8f38253_0_226"/>
          <p:cNvCxnSpPr/>
          <p:nvPr/>
        </p:nvCxnSpPr>
        <p:spPr>
          <a:xfrm>
            <a:off x="1739650" y="4810675"/>
            <a:ext cx="8755800" cy="0"/>
          </a:xfrm>
          <a:prstGeom prst="straightConnector1">
            <a:avLst/>
          </a:prstGeom>
          <a:noFill/>
          <a:ln w="9525" cap="flat" cmpd="sng">
            <a:solidFill>
              <a:schemeClr val="dk2"/>
            </a:solidFill>
            <a:prstDash val="solid"/>
            <a:round/>
            <a:headEnd type="none" w="sm" len="sm"/>
            <a:tailEnd type="triangle" w="med" len="med"/>
          </a:ln>
        </p:spPr>
      </p:cxnSp>
      <p:sp>
        <p:nvSpPr>
          <p:cNvPr id="1028" name="Google Shape;1028;g17db8f38253_0_226"/>
          <p:cNvSpPr txBox="1"/>
          <p:nvPr/>
        </p:nvSpPr>
        <p:spPr>
          <a:xfrm>
            <a:off x="974775" y="4566250"/>
            <a:ext cx="704700" cy="4458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Times New Roman"/>
                <a:ea typeface="Times New Roman"/>
                <a:cs typeface="Times New Roman"/>
                <a:sym typeface="Times New Roman"/>
              </a:rPr>
              <a:t>AP #1</a:t>
            </a:r>
            <a:endParaRPr sz="1400" b="0" i="0" u="none" strike="noStrike" cap="none">
              <a:solidFill>
                <a:srgbClr val="000000"/>
              </a:solidFill>
              <a:latin typeface="Times New Roman"/>
              <a:ea typeface="Times New Roman"/>
              <a:cs typeface="Times New Roman"/>
              <a:sym typeface="Times New Roman"/>
            </a:endParaRPr>
          </a:p>
        </p:txBody>
      </p:sp>
      <p:sp>
        <p:nvSpPr>
          <p:cNvPr id="1029" name="Google Shape;1029;g17db8f38253_0_226"/>
          <p:cNvSpPr txBox="1"/>
          <p:nvPr/>
        </p:nvSpPr>
        <p:spPr>
          <a:xfrm>
            <a:off x="974775" y="5175850"/>
            <a:ext cx="704700" cy="4458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Times New Roman"/>
                <a:ea typeface="Times New Roman"/>
                <a:cs typeface="Times New Roman"/>
                <a:sym typeface="Times New Roman"/>
              </a:rPr>
              <a:t>AP #2</a:t>
            </a:r>
            <a:endParaRPr sz="1400" b="0" i="0" u="none" strike="noStrike" cap="none">
              <a:solidFill>
                <a:srgbClr val="000000"/>
              </a:solidFill>
              <a:latin typeface="Times New Roman"/>
              <a:ea typeface="Times New Roman"/>
              <a:cs typeface="Times New Roman"/>
              <a:sym typeface="Times New Roman"/>
            </a:endParaRPr>
          </a:p>
        </p:txBody>
      </p:sp>
      <p:sp>
        <p:nvSpPr>
          <p:cNvPr id="1030" name="Google Shape;1030;g17db8f38253_0_226"/>
          <p:cNvSpPr/>
          <p:nvPr/>
        </p:nvSpPr>
        <p:spPr>
          <a:xfrm>
            <a:off x="2156600" y="4442600"/>
            <a:ext cx="100800" cy="3702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1" name="Google Shape;1031;g17db8f38253_0_226"/>
          <p:cNvSpPr/>
          <p:nvPr/>
        </p:nvSpPr>
        <p:spPr>
          <a:xfrm>
            <a:off x="3147200" y="5052200"/>
            <a:ext cx="100800" cy="3702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2" name="Google Shape;1032;g17db8f38253_0_226"/>
          <p:cNvSpPr/>
          <p:nvPr/>
        </p:nvSpPr>
        <p:spPr>
          <a:xfrm>
            <a:off x="8557400" y="5052200"/>
            <a:ext cx="100800" cy="3702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3" name="Google Shape;1033;g17db8f38253_0_226"/>
          <p:cNvSpPr/>
          <p:nvPr/>
        </p:nvSpPr>
        <p:spPr>
          <a:xfrm>
            <a:off x="7643000" y="4442600"/>
            <a:ext cx="100800" cy="3702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4" name="Google Shape;1034;g17db8f38253_0_226"/>
          <p:cNvSpPr txBox="1"/>
          <p:nvPr/>
        </p:nvSpPr>
        <p:spPr>
          <a:xfrm>
            <a:off x="2322675" y="4364875"/>
            <a:ext cx="1565100" cy="5823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1508"/>
              <a:buFont typeface="Arial"/>
              <a:buNone/>
            </a:pPr>
            <a:r>
              <a:rPr lang="en-US" sz="1508" b="0" i="0" u="none" strike="noStrike" cap="none">
                <a:solidFill>
                  <a:srgbClr val="000000"/>
                </a:solidFill>
                <a:latin typeface="Times New Roman"/>
                <a:ea typeface="Times New Roman"/>
                <a:cs typeface="Times New Roman"/>
                <a:sym typeface="Times New Roman"/>
              </a:rPr>
              <a:t>‘Model’ sharing</a:t>
            </a:r>
            <a:endParaRPr sz="1508" b="0" i="0" u="none" strike="noStrike" cap="none">
              <a:solidFill>
                <a:srgbClr val="000000"/>
              </a:solidFill>
              <a:latin typeface="Times New Roman"/>
              <a:ea typeface="Times New Roman"/>
              <a:cs typeface="Times New Roman"/>
              <a:sym typeface="Times New Roman"/>
            </a:endParaRPr>
          </a:p>
        </p:txBody>
      </p:sp>
      <p:sp>
        <p:nvSpPr>
          <p:cNvPr id="1035" name="Google Shape;1035;g17db8f38253_0_226"/>
          <p:cNvSpPr txBox="1"/>
          <p:nvPr/>
        </p:nvSpPr>
        <p:spPr>
          <a:xfrm>
            <a:off x="3465675" y="3983875"/>
            <a:ext cx="2329800" cy="5823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000000"/>
                </a:solidFill>
                <a:latin typeface="Times New Roman"/>
                <a:ea typeface="Times New Roman"/>
                <a:cs typeface="Times New Roman"/>
                <a:sym typeface="Times New Roman"/>
              </a:rPr>
              <a:t>Configuration update</a:t>
            </a:r>
            <a:endParaRPr sz="1500" b="0" i="0" u="none" strike="noStrike" cap="none">
              <a:solidFill>
                <a:srgbClr val="000000"/>
              </a:solidFill>
              <a:latin typeface="Times New Roman"/>
              <a:ea typeface="Times New Roman"/>
              <a:cs typeface="Times New Roman"/>
              <a:sym typeface="Times New Roman"/>
            </a:endParaRPr>
          </a:p>
        </p:txBody>
      </p:sp>
      <p:sp>
        <p:nvSpPr>
          <p:cNvPr id="1036" name="Google Shape;1036;g17db8f38253_0_226"/>
          <p:cNvSpPr txBox="1"/>
          <p:nvPr/>
        </p:nvSpPr>
        <p:spPr>
          <a:xfrm>
            <a:off x="4913476" y="4822075"/>
            <a:ext cx="2329800" cy="4458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1018"/>
              <a:buFont typeface="Arial"/>
              <a:buNone/>
            </a:pPr>
            <a:r>
              <a:rPr lang="en-US" sz="1533" b="0" i="0" u="none" strike="noStrike" cap="none">
                <a:solidFill>
                  <a:srgbClr val="000000"/>
                </a:solidFill>
                <a:latin typeface="Times New Roman"/>
                <a:ea typeface="Times New Roman"/>
                <a:cs typeface="Times New Roman"/>
                <a:sym typeface="Times New Roman"/>
              </a:rPr>
              <a:t>Performance Monitoring</a:t>
            </a:r>
            <a:endParaRPr sz="1533" b="0" i="0" u="none" strike="noStrike" cap="none">
              <a:solidFill>
                <a:srgbClr val="000000"/>
              </a:solidFill>
              <a:latin typeface="Times New Roman"/>
              <a:ea typeface="Times New Roman"/>
              <a:cs typeface="Times New Roman"/>
              <a:sym typeface="Times New Roman"/>
            </a:endParaRPr>
          </a:p>
        </p:txBody>
      </p:sp>
      <p:cxnSp>
        <p:nvCxnSpPr>
          <p:cNvPr id="1037" name="Google Shape;1037;g17db8f38253_0_226"/>
          <p:cNvCxnSpPr>
            <a:endCxn id="1033" idx="3"/>
          </p:cNvCxnSpPr>
          <p:nvPr/>
        </p:nvCxnSpPr>
        <p:spPr>
          <a:xfrm flipH="1">
            <a:off x="7743800" y="4169300"/>
            <a:ext cx="1026300" cy="458400"/>
          </a:xfrm>
          <a:prstGeom prst="straightConnector1">
            <a:avLst/>
          </a:prstGeom>
          <a:noFill/>
          <a:ln w="9525" cap="flat" cmpd="sng">
            <a:solidFill>
              <a:schemeClr val="dk2"/>
            </a:solidFill>
            <a:prstDash val="solid"/>
            <a:round/>
            <a:headEnd type="none" w="sm" len="sm"/>
            <a:tailEnd type="triangle" w="med" len="med"/>
          </a:ln>
        </p:spPr>
      </p:cxnSp>
      <p:sp>
        <p:nvSpPr>
          <p:cNvPr id="1038" name="Google Shape;1038;g17db8f38253_0_226"/>
          <p:cNvSpPr txBox="1"/>
          <p:nvPr/>
        </p:nvSpPr>
        <p:spPr>
          <a:xfrm>
            <a:off x="8428850" y="3834450"/>
            <a:ext cx="1152300" cy="5823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000000"/>
                </a:solidFill>
                <a:latin typeface="Times New Roman"/>
                <a:ea typeface="Times New Roman"/>
                <a:cs typeface="Times New Roman"/>
                <a:sym typeface="Times New Roman"/>
              </a:rPr>
              <a:t>beacon</a:t>
            </a:r>
            <a:endParaRPr sz="15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46"/>
        <p:cNvGrpSpPr/>
        <p:nvPr/>
      </p:nvGrpSpPr>
      <p:grpSpPr>
        <a:xfrm>
          <a:off x="0" y="0"/>
          <a:ext cx="0" cy="0"/>
          <a:chOff x="0" y="0"/>
          <a:chExt cx="0" cy="0"/>
        </a:xfrm>
      </p:grpSpPr>
      <p:sp>
        <p:nvSpPr>
          <p:cNvPr id="1047" name="Google Shape;1047;p44"/>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Example: FL with MABs for SR [4]</a:t>
            </a:r>
            <a:endParaRPr/>
          </a:p>
        </p:txBody>
      </p:sp>
      <p:sp>
        <p:nvSpPr>
          <p:cNvPr id="1048" name="Google Shape;1048;p44"/>
          <p:cNvSpPr txBox="1">
            <a:spLocks noGrp="1"/>
          </p:cNvSpPr>
          <p:nvPr>
            <p:ph type="body" idx="1"/>
          </p:nvPr>
        </p:nvSpPr>
        <p:spPr>
          <a:xfrm>
            <a:off x="914401" y="1981201"/>
            <a:ext cx="10361084" cy="4113213"/>
          </a:xfrm>
          <a:prstGeom prst="rect">
            <a:avLst/>
          </a:prstGeom>
          <a:noFill/>
          <a:ln>
            <a:noFill/>
          </a:ln>
        </p:spPr>
        <p:txBody>
          <a:bodyPr spcFirstLastPara="1" wrap="square" lIns="92150" tIns="46075" rIns="92150" bIns="46075" anchor="t" anchorCtr="0">
            <a:noAutofit/>
          </a:bodyPr>
          <a:lstStyle/>
          <a:p>
            <a:pPr marL="342900" lvl="0" indent="-342900" algn="l" rtl="0">
              <a:lnSpc>
                <a:spcPct val="100000"/>
              </a:lnSpc>
              <a:spcBef>
                <a:spcPts val="0"/>
              </a:spcBef>
              <a:spcAft>
                <a:spcPts val="0"/>
              </a:spcAft>
              <a:buSzPts val="2400"/>
              <a:buFont typeface="Arial"/>
              <a:buChar char="•"/>
            </a:pPr>
            <a:r>
              <a:rPr lang="en-US" sz="2400" b="0" strike="noStrike">
                <a:latin typeface="Times New Roman"/>
                <a:ea typeface="Times New Roman"/>
                <a:cs typeface="Times New Roman"/>
                <a:sym typeface="Times New Roman"/>
              </a:rPr>
              <a:t>AP A and B a) </a:t>
            </a:r>
            <a:r>
              <a:rPr lang="en-US" sz="2400" b="0">
                <a:latin typeface="Times New Roman"/>
                <a:ea typeface="Times New Roman"/>
                <a:cs typeface="Times New Roman"/>
                <a:sym typeface="Times New Roman"/>
              </a:rPr>
              <a:t>RL (2 local models)</a:t>
            </a:r>
            <a:r>
              <a:rPr lang="en-US" sz="2400" b="0" strike="noStrike">
                <a:latin typeface="Times New Roman"/>
                <a:ea typeface="Times New Roman"/>
                <a:cs typeface="Times New Roman"/>
                <a:sym typeface="Times New Roman"/>
              </a:rPr>
              <a:t>; b) FRL (1 global model)</a:t>
            </a:r>
            <a:endParaRPr/>
          </a:p>
          <a:p>
            <a:pPr marL="342900" lvl="0" indent="-342900" algn="l" rtl="0">
              <a:lnSpc>
                <a:spcPct val="100000"/>
              </a:lnSpc>
              <a:spcBef>
                <a:spcPts val="600"/>
              </a:spcBef>
              <a:spcAft>
                <a:spcPts val="0"/>
              </a:spcAft>
              <a:buSzPts val="1400"/>
              <a:buNone/>
            </a:pPr>
            <a:endParaRPr b="0"/>
          </a:p>
        </p:txBody>
      </p:sp>
      <p:sp>
        <p:nvSpPr>
          <p:cNvPr id="1049" name="Google Shape;1049;p44"/>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51</a:t>
            </a:fld>
            <a:endParaRPr/>
          </a:p>
        </p:txBody>
      </p:sp>
      <p:sp>
        <p:nvSpPr>
          <p:cNvPr id="1050" name="Google Shape;1050;p44"/>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051" name="Google Shape;1051;p44"/>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1052" name="Google Shape;1052;p44"/>
          <p:cNvPicPr preferRelativeResize="0"/>
          <p:nvPr/>
        </p:nvPicPr>
        <p:blipFill rotWithShape="1">
          <a:blip r:embed="rId3">
            <a:alphaModFix/>
          </a:blip>
          <a:srcRect/>
          <a:stretch/>
        </p:blipFill>
        <p:spPr>
          <a:xfrm>
            <a:off x="1168557" y="2514600"/>
            <a:ext cx="9255240" cy="3199680"/>
          </a:xfrm>
          <a:prstGeom prst="rect">
            <a:avLst/>
          </a:prstGeom>
          <a:noFill/>
          <a:ln>
            <a:noFill/>
          </a:ln>
        </p:spPr>
      </p:pic>
      <p:sp>
        <p:nvSpPr>
          <p:cNvPr id="1053" name="Google Shape;1053;p44"/>
          <p:cNvSpPr txBox="1"/>
          <p:nvPr/>
        </p:nvSpPr>
        <p:spPr>
          <a:xfrm>
            <a:off x="967317" y="5919120"/>
            <a:ext cx="9730080" cy="37008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300"/>
              <a:buFont typeface="Times New Roman"/>
              <a:buNone/>
            </a:pPr>
            <a:r>
              <a:rPr lang="en-US" sz="1300" b="0" i="0" u="none" strike="noStrike" cap="none">
                <a:solidFill>
                  <a:schemeClr val="dk1"/>
                </a:solidFill>
                <a:latin typeface="Times New Roman"/>
                <a:ea typeface="Times New Roman"/>
                <a:cs typeface="Times New Roman"/>
                <a:sym typeface="Times New Roman"/>
              </a:rPr>
              <a:t>Wilhelmi, Francesc, Sergio Barrachina-Munoz, Boris Bellalta, Cristina Cano, Anders Jonsson, and Gergely Neu. "</a:t>
            </a:r>
            <a:r>
              <a:rPr lang="en-US" sz="1300" b="1" i="0" u="none" strike="noStrike" cap="none">
                <a:solidFill>
                  <a:schemeClr val="dk1"/>
                </a:solidFill>
                <a:latin typeface="Times New Roman"/>
                <a:ea typeface="Times New Roman"/>
                <a:cs typeface="Times New Roman"/>
                <a:sym typeface="Times New Roman"/>
              </a:rPr>
              <a:t>Potential and pitfalls of multi-armed bandits for decentralized spatial reuse in WLANs</a:t>
            </a:r>
            <a:r>
              <a:rPr lang="en-US" sz="1300" b="0" i="0" u="none" strike="noStrike" cap="none">
                <a:solidFill>
                  <a:schemeClr val="dk1"/>
                </a:solidFill>
                <a:latin typeface="Times New Roman"/>
                <a:ea typeface="Times New Roman"/>
                <a:cs typeface="Times New Roman"/>
                <a:sym typeface="Times New Roman"/>
              </a:rPr>
              <a:t>." Journal of Network and Computer Applications 127 (2019): 26-42.</a:t>
            </a:r>
            <a:endParaRPr sz="13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sp>
        <p:nvSpPr>
          <p:cNvPr id="1062" name="Google Shape;1062;p45"/>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Transfer Learning</a:t>
            </a:r>
            <a:endParaRPr/>
          </a:p>
        </p:txBody>
      </p:sp>
      <p:sp>
        <p:nvSpPr>
          <p:cNvPr id="1063" name="Google Shape;1063;p45"/>
          <p:cNvSpPr txBox="1">
            <a:spLocks noGrp="1"/>
          </p:cNvSpPr>
          <p:nvPr>
            <p:ph type="body" idx="1"/>
          </p:nvPr>
        </p:nvSpPr>
        <p:spPr>
          <a:xfrm>
            <a:off x="510925" y="1981201"/>
            <a:ext cx="5508875" cy="4113213"/>
          </a:xfrm>
          <a:prstGeom prst="rect">
            <a:avLst/>
          </a:prstGeom>
          <a:noFill/>
          <a:ln>
            <a:noFill/>
          </a:ln>
        </p:spPr>
        <p:txBody>
          <a:bodyPr spcFirstLastPara="1" wrap="square" lIns="92150" tIns="46075" rIns="92150" bIns="46075" anchor="t" anchorCtr="0">
            <a:noAutofit/>
          </a:bodyPr>
          <a:lstStyle/>
          <a:p>
            <a:pPr marL="432000" marR="0" lvl="0" indent="-311300" algn="l" rtl="0">
              <a:lnSpc>
                <a:spcPct val="100000"/>
              </a:lnSpc>
              <a:spcBef>
                <a:spcPts val="0"/>
              </a:spcBef>
              <a:spcAft>
                <a:spcPts val="0"/>
              </a:spcAft>
              <a:buClr>
                <a:srgbClr val="000000"/>
              </a:buClr>
              <a:buSzPts val="610"/>
              <a:buFont typeface="Noto Sans"/>
              <a:buChar char="●"/>
            </a:pPr>
            <a:r>
              <a:rPr lang="en-US" sz="2200" b="0" strike="noStrike">
                <a:latin typeface="Times New Roman"/>
                <a:ea typeface="Times New Roman"/>
                <a:cs typeface="Times New Roman"/>
                <a:sym typeface="Times New Roman"/>
              </a:rPr>
              <a:t>Transfer the already distilled ‘knowledge’</a:t>
            </a:r>
            <a:r>
              <a:rPr lang="en-US" sz="2200">
                <a:latin typeface="Times New Roman"/>
                <a:ea typeface="Times New Roman"/>
                <a:cs typeface="Times New Roman"/>
                <a:sym typeface="Times New Roman"/>
              </a:rPr>
              <a:t> </a:t>
            </a:r>
            <a:r>
              <a:rPr lang="en-US" sz="2200" b="0">
                <a:solidFill>
                  <a:schemeClr val="dk1"/>
                </a:solidFill>
                <a:latin typeface="Times New Roman"/>
                <a:ea typeface="Times New Roman"/>
                <a:cs typeface="Times New Roman"/>
                <a:sym typeface="Times New Roman"/>
              </a:rPr>
              <a:t>between different (but similar) ML tasks.</a:t>
            </a:r>
            <a:endParaRPr sz="2200" b="0" strike="noStrike">
              <a:latin typeface="Times New Roman"/>
              <a:ea typeface="Times New Roman"/>
              <a:cs typeface="Times New Roman"/>
              <a:sym typeface="Times New Roman"/>
            </a:endParaRPr>
          </a:p>
          <a:p>
            <a:pPr marL="432000" marR="0" lvl="0" indent="-311300" algn="l" rtl="0">
              <a:lnSpc>
                <a:spcPct val="100000"/>
              </a:lnSpc>
              <a:spcBef>
                <a:spcPts val="1414"/>
              </a:spcBef>
              <a:spcAft>
                <a:spcPts val="0"/>
              </a:spcAft>
              <a:buClr>
                <a:srgbClr val="000000"/>
              </a:buClr>
              <a:buSzPts val="610"/>
              <a:buFont typeface="Noto Sans"/>
              <a:buChar char="●"/>
            </a:pPr>
            <a:r>
              <a:rPr lang="en-US" sz="2200" b="1" strike="noStrike">
                <a:latin typeface="Times New Roman"/>
                <a:ea typeface="Times New Roman"/>
                <a:cs typeface="Times New Roman"/>
                <a:sym typeface="Times New Roman"/>
              </a:rPr>
              <a:t>Motivation</a:t>
            </a:r>
            <a:r>
              <a:rPr lang="en-US" sz="2200" b="0" strike="noStrike">
                <a:latin typeface="Times New Roman"/>
                <a:ea typeface="Times New Roman"/>
                <a:cs typeface="Times New Roman"/>
                <a:sym typeface="Times New Roman"/>
              </a:rPr>
              <a:t>: reduce learning / training time.</a:t>
            </a:r>
            <a:endParaRPr sz="2200"/>
          </a:p>
          <a:p>
            <a:pPr marL="431999" marR="0" lvl="0" indent="-311299" algn="l" rtl="0">
              <a:lnSpc>
                <a:spcPct val="100000"/>
              </a:lnSpc>
              <a:spcBef>
                <a:spcPts val="1414"/>
              </a:spcBef>
              <a:spcAft>
                <a:spcPts val="0"/>
              </a:spcAft>
              <a:buClr>
                <a:srgbClr val="000000"/>
              </a:buClr>
              <a:buSzPts val="610"/>
              <a:buFont typeface="Noto Sans"/>
              <a:buChar char="●"/>
            </a:pPr>
            <a:r>
              <a:rPr lang="en-US" sz="2200" b="1" strike="noStrike">
                <a:latin typeface="Times New Roman"/>
                <a:ea typeface="Times New Roman"/>
                <a:cs typeface="Times New Roman"/>
                <a:sym typeface="Times New Roman"/>
              </a:rPr>
              <a:t>Example</a:t>
            </a:r>
            <a:r>
              <a:rPr lang="en-US" sz="2200" b="0" strike="noStrike">
                <a:latin typeface="Times New Roman"/>
                <a:ea typeface="Times New Roman"/>
                <a:cs typeface="Times New Roman"/>
                <a:sym typeface="Times New Roman"/>
              </a:rPr>
              <a:t>: </a:t>
            </a:r>
            <a:r>
              <a:rPr lang="en-US" sz="2200" b="0">
                <a:latin typeface="Times New Roman"/>
                <a:ea typeface="Times New Roman"/>
                <a:cs typeface="Times New Roman"/>
                <a:sym typeface="Times New Roman"/>
              </a:rPr>
              <a:t>AP on/off switching scheme for energy saving</a:t>
            </a:r>
            <a:endParaRPr sz="2200"/>
          </a:p>
          <a:p>
            <a:pPr marL="342900" lvl="0" indent="-342900" algn="l" rtl="0">
              <a:lnSpc>
                <a:spcPct val="100000"/>
              </a:lnSpc>
              <a:spcBef>
                <a:spcPts val="600"/>
              </a:spcBef>
              <a:spcAft>
                <a:spcPts val="0"/>
              </a:spcAft>
              <a:buSzPts val="1400"/>
              <a:buNone/>
            </a:pPr>
            <a:endParaRPr sz="2200"/>
          </a:p>
        </p:txBody>
      </p:sp>
      <p:sp>
        <p:nvSpPr>
          <p:cNvPr id="1064" name="Google Shape;1064;p45"/>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52</a:t>
            </a:fld>
            <a:endParaRPr/>
          </a:p>
        </p:txBody>
      </p:sp>
      <p:sp>
        <p:nvSpPr>
          <p:cNvPr id="1065" name="Google Shape;1065;p45"/>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066" name="Google Shape;1066;p45"/>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1067" name="Google Shape;1067;p45"/>
          <p:cNvPicPr preferRelativeResize="0"/>
          <p:nvPr/>
        </p:nvPicPr>
        <p:blipFill rotWithShape="1">
          <a:blip r:embed="rId3">
            <a:alphaModFix/>
          </a:blip>
          <a:srcRect/>
          <a:stretch/>
        </p:blipFill>
        <p:spPr>
          <a:xfrm>
            <a:off x="6115050" y="1903414"/>
            <a:ext cx="5508875" cy="3239399"/>
          </a:xfrm>
          <a:prstGeom prst="rect">
            <a:avLst/>
          </a:prstGeom>
          <a:noFill/>
          <a:ln>
            <a:noFill/>
          </a:ln>
        </p:spPr>
      </p:pic>
      <p:sp>
        <p:nvSpPr>
          <p:cNvPr id="1068" name="Google Shape;1068;p45"/>
          <p:cNvSpPr txBox="1"/>
          <p:nvPr/>
        </p:nvSpPr>
        <p:spPr>
          <a:xfrm>
            <a:off x="7708635" y="5295225"/>
            <a:ext cx="23217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Times New Roman"/>
              <a:buNone/>
            </a:pPr>
            <a:r>
              <a:rPr lang="en-US" sz="2400" b="1" i="0" u="none" strike="noStrike" cap="none">
                <a:solidFill>
                  <a:schemeClr val="dk1"/>
                </a:solidFill>
                <a:latin typeface="Times New Roman"/>
                <a:ea typeface="Times New Roman"/>
                <a:cs typeface="Times New Roman"/>
                <a:sym typeface="Times New Roman"/>
              </a:rPr>
              <a:t>ML vs TL [7]</a:t>
            </a:r>
            <a:endParaRPr sz="2400" b="1"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76"/>
        <p:cNvGrpSpPr/>
        <p:nvPr/>
      </p:nvGrpSpPr>
      <p:grpSpPr>
        <a:xfrm>
          <a:off x="0" y="0"/>
          <a:ext cx="0" cy="0"/>
          <a:chOff x="0" y="0"/>
          <a:chExt cx="0" cy="0"/>
        </a:xfrm>
      </p:grpSpPr>
      <p:sp>
        <p:nvSpPr>
          <p:cNvPr id="1077" name="Google Shape;1077;p46"/>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Re-cap</a:t>
            </a:r>
            <a:endParaRPr/>
          </a:p>
        </p:txBody>
      </p:sp>
      <p:sp>
        <p:nvSpPr>
          <p:cNvPr id="1078" name="Google Shape;1078;p46"/>
          <p:cNvSpPr txBox="1">
            <a:spLocks noGrp="1"/>
          </p:cNvSpPr>
          <p:nvPr>
            <p:ph type="body" idx="1"/>
          </p:nvPr>
        </p:nvSpPr>
        <p:spPr>
          <a:xfrm>
            <a:off x="914401" y="1981201"/>
            <a:ext cx="10361100" cy="4113300"/>
          </a:xfrm>
          <a:prstGeom prst="rect">
            <a:avLst/>
          </a:prstGeom>
          <a:noFill/>
          <a:ln>
            <a:noFill/>
          </a:ln>
        </p:spPr>
        <p:txBody>
          <a:bodyPr spcFirstLastPara="1" wrap="square" lIns="92150" tIns="46075" rIns="92150" bIns="46075" anchor="t" anchorCtr="0">
            <a:noAutofit/>
          </a:bodyPr>
          <a:lstStyle/>
          <a:p>
            <a:pPr marL="0" lvl="0" indent="0" algn="l" rtl="0">
              <a:lnSpc>
                <a:spcPct val="100000"/>
              </a:lnSpc>
              <a:spcBef>
                <a:spcPts val="1000"/>
              </a:spcBef>
              <a:spcAft>
                <a:spcPts val="0"/>
              </a:spcAft>
              <a:buNone/>
            </a:pPr>
            <a:endParaRPr sz="1900" b="0"/>
          </a:p>
          <a:p>
            <a:pPr marL="457200" lvl="0" indent="-349250" algn="l" rtl="0">
              <a:spcBef>
                <a:spcPts val="1000"/>
              </a:spcBef>
              <a:spcAft>
                <a:spcPts val="0"/>
              </a:spcAft>
              <a:buSzPts val="1900"/>
              <a:buChar char="●"/>
            </a:pPr>
            <a:r>
              <a:rPr lang="en-US" sz="1900">
                <a:solidFill>
                  <a:schemeClr val="dk1"/>
                </a:solidFill>
              </a:rPr>
              <a:t>Training and deploying models:</a:t>
            </a:r>
            <a:r>
              <a:rPr lang="en-US" sz="2700">
                <a:solidFill>
                  <a:schemeClr val="dk1"/>
                </a:solidFill>
              </a:rPr>
              <a:t> </a:t>
            </a:r>
            <a:r>
              <a:rPr lang="en-US" sz="1900" b="0">
                <a:solidFill>
                  <a:schemeClr val="dk1"/>
                </a:solidFill>
              </a:rPr>
              <a:t>centralized vs distributed</a:t>
            </a:r>
            <a:endParaRPr sz="1900"/>
          </a:p>
          <a:p>
            <a:pPr marL="457200" lvl="0" indent="-349250" algn="l" rtl="0">
              <a:lnSpc>
                <a:spcPct val="100000"/>
              </a:lnSpc>
              <a:spcBef>
                <a:spcPts val="1000"/>
              </a:spcBef>
              <a:spcAft>
                <a:spcPts val="0"/>
              </a:spcAft>
              <a:buSzPts val="1900"/>
              <a:buChar char="●"/>
            </a:pPr>
            <a:r>
              <a:rPr lang="en-US" sz="1900"/>
              <a:t>Federated Learning: </a:t>
            </a:r>
            <a:r>
              <a:rPr lang="en-US" sz="1900" b="0"/>
              <a:t>sharing models (knowledge) instead of the data </a:t>
            </a:r>
            <a:endParaRPr sz="1900" b="0"/>
          </a:p>
          <a:p>
            <a:pPr marL="457200" lvl="0" indent="-349250" algn="l" rtl="0">
              <a:lnSpc>
                <a:spcPct val="100000"/>
              </a:lnSpc>
              <a:spcBef>
                <a:spcPts val="1000"/>
              </a:spcBef>
              <a:spcAft>
                <a:spcPts val="0"/>
              </a:spcAft>
              <a:buSzPts val="1900"/>
              <a:buChar char="●"/>
            </a:pPr>
            <a:r>
              <a:rPr lang="en-US" sz="1900"/>
              <a:t>Transfer Learning: </a:t>
            </a:r>
            <a:r>
              <a:rPr lang="en-US" sz="1900" b="0"/>
              <a:t>reusing knowledge from different technologies</a:t>
            </a:r>
            <a:endParaRPr sz="1900" b="0"/>
          </a:p>
          <a:p>
            <a:pPr marL="457200" lvl="0" indent="0" algn="l" rtl="0">
              <a:lnSpc>
                <a:spcPct val="100000"/>
              </a:lnSpc>
              <a:spcBef>
                <a:spcPts val="1000"/>
              </a:spcBef>
              <a:spcAft>
                <a:spcPts val="0"/>
              </a:spcAft>
              <a:buSzPts val="1400"/>
              <a:buNone/>
            </a:pPr>
            <a:endParaRPr sz="2700"/>
          </a:p>
          <a:p>
            <a:pPr marL="342900" lvl="0" indent="-342900" algn="l" rtl="0">
              <a:lnSpc>
                <a:spcPct val="100000"/>
              </a:lnSpc>
              <a:spcBef>
                <a:spcPts val="600"/>
              </a:spcBef>
              <a:spcAft>
                <a:spcPts val="0"/>
              </a:spcAft>
              <a:buSzPts val="1400"/>
              <a:buNone/>
            </a:pPr>
            <a:endParaRPr sz="2700"/>
          </a:p>
        </p:txBody>
      </p:sp>
      <p:sp>
        <p:nvSpPr>
          <p:cNvPr id="1079" name="Google Shape;1079;p46"/>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53</a:t>
            </a:fld>
            <a:endParaRPr/>
          </a:p>
        </p:txBody>
      </p:sp>
      <p:sp>
        <p:nvSpPr>
          <p:cNvPr id="1080" name="Google Shape;1080;p46"/>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081" name="Google Shape;1081;p46"/>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89"/>
        <p:cNvGrpSpPr/>
        <p:nvPr/>
      </p:nvGrpSpPr>
      <p:grpSpPr>
        <a:xfrm>
          <a:off x="0" y="0"/>
          <a:ext cx="0" cy="0"/>
          <a:chOff x="0" y="0"/>
          <a:chExt cx="0" cy="0"/>
        </a:xfrm>
      </p:grpSpPr>
      <p:sp>
        <p:nvSpPr>
          <p:cNvPr id="1090" name="Google Shape;1090;g17dfb79343e_0_24"/>
          <p:cNvSpPr txBox="1">
            <a:spLocks noGrp="1"/>
          </p:cNvSpPr>
          <p:nvPr>
            <p:ph type="title"/>
          </p:nvPr>
        </p:nvSpPr>
        <p:spPr>
          <a:xfrm>
            <a:off x="914401" y="685801"/>
            <a:ext cx="10361100" cy="10653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sz="3200" i="0" u="none" strike="noStrike" cap="none">
                <a:latin typeface="Times New Roman"/>
                <a:ea typeface="Times New Roman"/>
                <a:cs typeface="Times New Roman"/>
                <a:sym typeface="Times New Roman"/>
              </a:rPr>
              <a:t>Outline</a:t>
            </a:r>
            <a:endParaRPr/>
          </a:p>
        </p:txBody>
      </p:sp>
      <p:sp>
        <p:nvSpPr>
          <p:cNvPr id="1091" name="Google Shape;1091;g17dfb79343e_0_24"/>
          <p:cNvSpPr txBox="1">
            <a:spLocks noGrp="1"/>
          </p:cNvSpPr>
          <p:nvPr>
            <p:ph type="body" idx="1"/>
          </p:nvPr>
        </p:nvSpPr>
        <p:spPr>
          <a:xfrm>
            <a:off x="914401" y="1981201"/>
            <a:ext cx="10361100" cy="4113300"/>
          </a:xfrm>
          <a:prstGeom prst="rect">
            <a:avLst/>
          </a:prstGeom>
          <a:noFill/>
          <a:ln>
            <a:noFill/>
          </a:ln>
        </p:spPr>
        <p:txBody>
          <a:bodyPr spcFirstLastPara="1" wrap="square" lIns="92150" tIns="46075" rIns="92150" bIns="46075" anchor="t" anchorCtr="0">
            <a:noAutofit/>
          </a:bodyPr>
          <a:lstStyle/>
          <a:p>
            <a:pPr marL="457200" marR="0" lvl="0" indent="-342900" algn="l" rtl="0">
              <a:lnSpc>
                <a:spcPct val="100000"/>
              </a:lnSpc>
              <a:spcBef>
                <a:spcPts val="0"/>
              </a:spcBef>
              <a:spcAft>
                <a:spcPts val="0"/>
              </a:spcAft>
              <a:buSzPts val="1800"/>
              <a:buFont typeface="Times New Roman"/>
              <a:buAutoNum type="arabicPeriod"/>
            </a:pPr>
            <a:r>
              <a:rPr lang="en-US" sz="1800" b="0"/>
              <a:t>Does 802.11 need ML? </a:t>
            </a:r>
            <a:endParaRPr sz="1800" b="0" strike="noStrike"/>
          </a:p>
          <a:p>
            <a:pPr marL="457200" marR="0" lvl="0" indent="-342900" algn="l" rtl="0">
              <a:lnSpc>
                <a:spcPct val="100000"/>
              </a:lnSpc>
              <a:spcBef>
                <a:spcPts val="1000"/>
              </a:spcBef>
              <a:spcAft>
                <a:spcPts val="0"/>
              </a:spcAft>
              <a:buSzPts val="1800"/>
              <a:buFont typeface="Times New Roman"/>
              <a:buAutoNum type="arabicPeriod"/>
            </a:pPr>
            <a:r>
              <a:rPr lang="en-US" sz="1800" b="0"/>
              <a:t>Using ML to build models from data </a:t>
            </a:r>
            <a:endParaRPr b="0"/>
          </a:p>
          <a:p>
            <a:pPr marL="914400" marR="0" lvl="1" indent="-342900" algn="l" rtl="0">
              <a:lnSpc>
                <a:spcPct val="100000"/>
              </a:lnSpc>
              <a:spcBef>
                <a:spcPts val="1000"/>
              </a:spcBef>
              <a:spcAft>
                <a:spcPts val="0"/>
              </a:spcAft>
              <a:buSzPts val="1800"/>
              <a:buFont typeface="Times New Roman"/>
              <a:buAutoNum type="alphaLcPeriod"/>
            </a:pPr>
            <a:r>
              <a:rPr lang="en-US" sz="1800" i="0" u="none" strike="noStrike" cap="none"/>
              <a:t>AI/ML definitions</a:t>
            </a:r>
            <a:endParaRPr/>
          </a:p>
          <a:p>
            <a:pPr marL="914400" marR="0" lvl="1" indent="-342900" algn="l" rtl="0">
              <a:lnSpc>
                <a:spcPct val="100000"/>
              </a:lnSpc>
              <a:spcBef>
                <a:spcPts val="1000"/>
              </a:spcBef>
              <a:spcAft>
                <a:spcPts val="0"/>
              </a:spcAft>
              <a:buSzPts val="1800"/>
              <a:buFont typeface="Times New Roman"/>
              <a:buAutoNum type="alphaLcPeriod"/>
            </a:pPr>
            <a:r>
              <a:rPr lang="en-US" sz="1800" i="0" u="none" strike="noStrike" cap="none"/>
              <a:t>Overview of ML techniques: </a:t>
            </a:r>
            <a:r>
              <a:rPr lang="en-US" sz="1800"/>
              <a:t>s</a:t>
            </a:r>
            <a:r>
              <a:rPr lang="en-US" sz="1800" i="0" u="none" strike="noStrike" cap="none"/>
              <a:t>upervised, </a:t>
            </a:r>
            <a:r>
              <a:rPr lang="en-US" sz="1800"/>
              <a:t>u</a:t>
            </a:r>
            <a:r>
              <a:rPr lang="en-US" sz="1800" i="0" u="none" strike="noStrike" cap="none"/>
              <a:t>nsupervised, </a:t>
            </a:r>
            <a:r>
              <a:rPr lang="en-US" sz="1800"/>
              <a:t>r</a:t>
            </a:r>
            <a:r>
              <a:rPr lang="en-US" sz="1800" i="0" u="none" strike="noStrike" cap="none"/>
              <a:t>einforcement </a:t>
            </a:r>
            <a:r>
              <a:rPr lang="en-US" sz="1800"/>
              <a:t>l</a:t>
            </a:r>
            <a:r>
              <a:rPr lang="en-US" sz="1800" i="0" u="none" strike="noStrike" cap="none"/>
              <a:t>earning </a:t>
            </a:r>
            <a:endParaRPr sz="1800"/>
          </a:p>
          <a:p>
            <a:pPr marL="457200" marR="0" lvl="0" indent="-342900" algn="l" rtl="0">
              <a:lnSpc>
                <a:spcPct val="100000"/>
              </a:lnSpc>
              <a:spcBef>
                <a:spcPts val="1000"/>
              </a:spcBef>
              <a:spcAft>
                <a:spcPts val="0"/>
              </a:spcAft>
              <a:buSzPts val="1800"/>
              <a:buFont typeface="Times New Roman"/>
              <a:buAutoNum type="arabicPeriod"/>
            </a:pPr>
            <a:r>
              <a:rPr lang="en-US" sz="1800" b="0"/>
              <a:t>Model training and deployment: centralized and distributed solutions </a:t>
            </a:r>
            <a:endParaRPr sz="1800" b="0"/>
          </a:p>
          <a:p>
            <a:pPr marL="914400" marR="0" lvl="1" indent="-342900" algn="l" rtl="0">
              <a:lnSpc>
                <a:spcPct val="100000"/>
              </a:lnSpc>
              <a:spcBef>
                <a:spcPts val="1000"/>
              </a:spcBef>
              <a:spcAft>
                <a:spcPts val="0"/>
              </a:spcAft>
              <a:buSzPts val="1800"/>
              <a:buFont typeface="Times New Roman"/>
              <a:buAutoNum type="alphaLcPeriod"/>
            </a:pPr>
            <a:r>
              <a:rPr lang="en-US" sz="1800"/>
              <a:t>Definitions and concepts</a:t>
            </a:r>
            <a:endParaRPr sz="1800"/>
          </a:p>
          <a:p>
            <a:pPr marL="914400" marR="0" lvl="1" indent="-342900" algn="l" rtl="0">
              <a:lnSpc>
                <a:spcPct val="100000"/>
              </a:lnSpc>
              <a:spcBef>
                <a:spcPts val="1000"/>
              </a:spcBef>
              <a:spcAft>
                <a:spcPts val="0"/>
              </a:spcAft>
              <a:buSzPts val="1800"/>
              <a:buFont typeface="Times New Roman"/>
              <a:buAutoNum type="alphaLcPeriod"/>
            </a:pPr>
            <a:r>
              <a:rPr lang="en-US" sz="1800"/>
              <a:t>Federated and Transfer Learning</a:t>
            </a:r>
            <a:endParaRPr sz="1800">
              <a:solidFill>
                <a:schemeClr val="dk1"/>
              </a:solidFill>
            </a:endParaRPr>
          </a:p>
          <a:p>
            <a:pPr marL="457200" marR="0" lvl="0" indent="-342900" algn="l" rtl="0">
              <a:lnSpc>
                <a:spcPct val="100000"/>
              </a:lnSpc>
              <a:spcBef>
                <a:spcPts val="1000"/>
              </a:spcBef>
              <a:spcAft>
                <a:spcPts val="0"/>
              </a:spcAft>
              <a:buSzPts val="1800"/>
              <a:buFont typeface="Times New Roman"/>
              <a:buAutoNum type="arabicPeriod"/>
            </a:pPr>
            <a:r>
              <a:rPr lang="en-US" sz="1800" b="0" strike="noStrike">
                <a:highlight>
                  <a:srgbClr val="FFFF00"/>
                </a:highlight>
              </a:rPr>
              <a:t>Open </a:t>
            </a:r>
            <a:r>
              <a:rPr lang="en-US" sz="1800" b="0">
                <a:highlight>
                  <a:srgbClr val="FFFF00"/>
                </a:highlight>
              </a:rPr>
              <a:t>c</a:t>
            </a:r>
            <a:r>
              <a:rPr lang="en-US" sz="1800" b="0" strike="noStrike">
                <a:highlight>
                  <a:srgbClr val="FFFF00"/>
                </a:highlight>
              </a:rPr>
              <a:t>hallenges, </a:t>
            </a:r>
            <a:r>
              <a:rPr lang="en-US" sz="1800" b="0">
                <a:highlight>
                  <a:srgbClr val="FFFF00"/>
                </a:highlight>
              </a:rPr>
              <a:t>m</a:t>
            </a:r>
            <a:r>
              <a:rPr lang="en-US" sz="1800" b="0" strike="noStrike">
                <a:highlight>
                  <a:srgbClr val="FFFF00"/>
                </a:highlight>
              </a:rPr>
              <a:t>issing pieces and </a:t>
            </a:r>
            <a:r>
              <a:rPr lang="en-US" sz="1800" b="0">
                <a:highlight>
                  <a:srgbClr val="FFFF00"/>
                </a:highlight>
              </a:rPr>
              <a:t>summary</a:t>
            </a:r>
            <a:endParaRPr sz="1800" b="0">
              <a:highlight>
                <a:srgbClr val="FFFF00"/>
              </a:highlight>
            </a:endParaRPr>
          </a:p>
          <a:p>
            <a:pPr marL="0" marR="0" lvl="0" indent="0" algn="l" rtl="0">
              <a:lnSpc>
                <a:spcPct val="100000"/>
              </a:lnSpc>
              <a:spcBef>
                <a:spcPts val="1000"/>
              </a:spcBef>
              <a:spcAft>
                <a:spcPts val="0"/>
              </a:spcAft>
              <a:buSzPts val="1400"/>
              <a:buNone/>
            </a:pPr>
            <a:endParaRPr sz="1800" b="0"/>
          </a:p>
          <a:p>
            <a:pPr marL="0" marR="0" lvl="0" indent="0" algn="l" rtl="0">
              <a:lnSpc>
                <a:spcPct val="100000"/>
              </a:lnSpc>
              <a:spcBef>
                <a:spcPts val="1000"/>
              </a:spcBef>
              <a:spcAft>
                <a:spcPts val="0"/>
              </a:spcAft>
              <a:buSzPts val="1400"/>
              <a:buNone/>
            </a:pPr>
            <a:endParaRPr sz="1800" b="0"/>
          </a:p>
          <a:p>
            <a:pPr marL="0" lvl="0" indent="0" algn="l" rtl="0">
              <a:lnSpc>
                <a:spcPct val="100000"/>
              </a:lnSpc>
              <a:spcBef>
                <a:spcPts val="1000"/>
              </a:spcBef>
              <a:spcAft>
                <a:spcPts val="0"/>
              </a:spcAft>
              <a:buSzPts val="1400"/>
              <a:buNone/>
            </a:pPr>
            <a:endParaRPr sz="1800"/>
          </a:p>
        </p:txBody>
      </p:sp>
      <p:sp>
        <p:nvSpPr>
          <p:cNvPr id="1092" name="Google Shape;1092;g17dfb79343e_0_24"/>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54</a:t>
            </a:fld>
            <a:endParaRPr/>
          </a:p>
        </p:txBody>
      </p:sp>
      <p:sp>
        <p:nvSpPr>
          <p:cNvPr id="1093" name="Google Shape;1093;g17dfb79343e_0_24"/>
          <p:cNvSpPr txBox="1">
            <a:spLocks noGrp="1"/>
          </p:cNvSpPr>
          <p:nvPr>
            <p:ph type="ftr" idx="11"/>
          </p:nvPr>
        </p:nvSpPr>
        <p:spPr>
          <a:xfrm>
            <a:off x="7143757" y="6475414"/>
            <a:ext cx="42459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094" name="Google Shape;1094;g17dfb79343e_0_24"/>
          <p:cNvSpPr txBox="1">
            <a:spLocks noGrp="1"/>
          </p:cNvSpPr>
          <p:nvPr>
            <p:ph type="dt" idx="10"/>
          </p:nvPr>
        </p:nvSpPr>
        <p:spPr>
          <a:xfrm>
            <a:off x="929217" y="333375"/>
            <a:ext cx="2499900" cy="273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102"/>
        <p:cNvGrpSpPr/>
        <p:nvPr/>
      </p:nvGrpSpPr>
      <p:grpSpPr>
        <a:xfrm>
          <a:off x="0" y="0"/>
          <a:ext cx="0" cy="0"/>
          <a:chOff x="0" y="0"/>
          <a:chExt cx="0" cy="0"/>
        </a:xfrm>
      </p:grpSpPr>
      <p:sp>
        <p:nvSpPr>
          <p:cNvPr id="1103" name="Google Shape;1103;p66"/>
          <p:cNvSpPr txBox="1">
            <a:spLocks noGrp="1"/>
          </p:cNvSpPr>
          <p:nvPr>
            <p:ph type="title"/>
          </p:nvPr>
        </p:nvSpPr>
        <p:spPr>
          <a:xfrm>
            <a:off x="963084" y="4406901"/>
            <a:ext cx="10363200" cy="1362075"/>
          </a:xfrm>
          <a:prstGeom prst="rect">
            <a:avLst/>
          </a:prstGeom>
          <a:noFill/>
          <a:ln>
            <a:noFill/>
          </a:ln>
        </p:spPr>
        <p:txBody>
          <a:bodyPr spcFirstLastPara="1" wrap="square" lIns="92150" tIns="46075" rIns="92150" bIns="46075" anchor="t" anchorCtr="0">
            <a:noAutofit/>
          </a:bodyPr>
          <a:lstStyle/>
          <a:p>
            <a:pPr marL="0" lvl="0" indent="0" algn="l" rtl="0">
              <a:lnSpc>
                <a:spcPct val="100000"/>
              </a:lnSpc>
              <a:spcBef>
                <a:spcPts val="0"/>
              </a:spcBef>
              <a:spcAft>
                <a:spcPts val="0"/>
              </a:spcAft>
              <a:buSzPts val="1400"/>
              <a:buNone/>
            </a:pPr>
            <a:r>
              <a:rPr lang="en-US"/>
              <a:t>4. OPEN CHALLENGES, MISSING PIECES, &amp; SUMMARY</a:t>
            </a:r>
            <a:br>
              <a:rPr lang="en-US"/>
            </a:br>
            <a:endParaRPr/>
          </a:p>
        </p:txBody>
      </p:sp>
      <p:sp>
        <p:nvSpPr>
          <p:cNvPr id="1104" name="Google Shape;1104;p66"/>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105" name="Google Shape;1105;p66"/>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106" name="Google Shape;1106;p66"/>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55</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114"/>
        <p:cNvGrpSpPr/>
        <p:nvPr/>
      </p:nvGrpSpPr>
      <p:grpSpPr>
        <a:xfrm>
          <a:off x="0" y="0"/>
          <a:ext cx="0" cy="0"/>
          <a:chOff x="0" y="0"/>
          <a:chExt cx="0" cy="0"/>
        </a:xfrm>
      </p:grpSpPr>
      <p:sp>
        <p:nvSpPr>
          <p:cNvPr id="1115" name="Google Shape;1115;p68"/>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solidFill>
                  <a:schemeClr val="dk1"/>
                </a:solidFill>
              </a:rPr>
              <a:t>AI/ML for 802.11 - </a:t>
            </a:r>
            <a:r>
              <a:rPr lang="en-US"/>
              <a:t>Open Challenges </a:t>
            </a:r>
            <a:endParaRPr/>
          </a:p>
        </p:txBody>
      </p:sp>
      <p:sp>
        <p:nvSpPr>
          <p:cNvPr id="1116" name="Google Shape;1116;p68"/>
          <p:cNvSpPr txBox="1">
            <a:spLocks noGrp="1"/>
          </p:cNvSpPr>
          <p:nvPr>
            <p:ph type="body" idx="1"/>
          </p:nvPr>
        </p:nvSpPr>
        <p:spPr>
          <a:xfrm>
            <a:off x="914401" y="1981201"/>
            <a:ext cx="10361084" cy="4113213"/>
          </a:xfrm>
          <a:prstGeom prst="rect">
            <a:avLst/>
          </a:prstGeom>
          <a:noFill/>
          <a:ln>
            <a:noFill/>
          </a:ln>
        </p:spPr>
        <p:txBody>
          <a:bodyPr spcFirstLastPara="1" wrap="square" lIns="92150" tIns="46075" rIns="92150" bIns="46075" anchor="t" anchorCtr="0">
            <a:noAutofit/>
          </a:bodyPr>
          <a:lstStyle/>
          <a:p>
            <a:pPr marL="457200" lvl="0" indent="-330200" algn="l" rtl="0">
              <a:lnSpc>
                <a:spcPct val="100000"/>
              </a:lnSpc>
              <a:spcBef>
                <a:spcPts val="0"/>
              </a:spcBef>
              <a:spcAft>
                <a:spcPts val="0"/>
              </a:spcAft>
              <a:buSzPts val="1600"/>
              <a:buChar char="●"/>
            </a:pPr>
            <a:r>
              <a:rPr lang="en-US" sz="2200"/>
              <a:t>More research is required</a:t>
            </a:r>
            <a:endParaRPr sz="2200"/>
          </a:p>
          <a:p>
            <a:pPr marL="457200" lvl="0" indent="-330200" algn="l" rtl="0">
              <a:lnSpc>
                <a:spcPct val="100000"/>
              </a:lnSpc>
              <a:spcBef>
                <a:spcPts val="1000"/>
              </a:spcBef>
              <a:spcAft>
                <a:spcPts val="0"/>
              </a:spcAft>
              <a:buSzPts val="1600"/>
              <a:buChar char="●"/>
            </a:pPr>
            <a:r>
              <a:rPr lang="en-US" sz="2200"/>
              <a:t>New simulation &amp; experimental tools</a:t>
            </a:r>
            <a:endParaRPr sz="2200"/>
          </a:p>
          <a:p>
            <a:pPr marL="457200" lvl="0" indent="-330200" algn="l" rtl="0">
              <a:lnSpc>
                <a:spcPct val="100000"/>
              </a:lnSpc>
              <a:spcBef>
                <a:spcPts val="1000"/>
              </a:spcBef>
              <a:spcAft>
                <a:spcPts val="0"/>
              </a:spcAft>
              <a:buSzPts val="1600"/>
              <a:buChar char="●"/>
            </a:pPr>
            <a:r>
              <a:rPr lang="en-US" sz="2200"/>
              <a:t>Assessment of AI/ML gains in practice</a:t>
            </a:r>
            <a:endParaRPr sz="2200"/>
          </a:p>
          <a:p>
            <a:pPr marL="457200" lvl="0" indent="-330200" algn="l" rtl="0">
              <a:lnSpc>
                <a:spcPct val="100000"/>
              </a:lnSpc>
              <a:spcBef>
                <a:spcPts val="1000"/>
              </a:spcBef>
              <a:spcAft>
                <a:spcPts val="0"/>
              </a:spcAft>
              <a:buSzPts val="1600"/>
              <a:buChar char="●"/>
            </a:pPr>
            <a:r>
              <a:rPr lang="en-US" sz="2200"/>
              <a:t>IEEE 802.11 contribution</a:t>
            </a:r>
            <a:endParaRPr sz="2200"/>
          </a:p>
          <a:p>
            <a:pPr marL="914400" lvl="1" indent="-311150" algn="l" rtl="0">
              <a:lnSpc>
                <a:spcPct val="100000"/>
              </a:lnSpc>
              <a:spcBef>
                <a:spcPts val="1000"/>
              </a:spcBef>
              <a:spcAft>
                <a:spcPts val="0"/>
              </a:spcAft>
              <a:buClr>
                <a:schemeClr val="dk1"/>
              </a:buClr>
              <a:buSzPts val="1300"/>
              <a:buChar char="○"/>
            </a:pPr>
            <a:r>
              <a:rPr lang="en-US" sz="1700">
                <a:solidFill>
                  <a:schemeClr val="dk1"/>
                </a:solidFill>
              </a:rPr>
              <a:t>Architecture &amp; interfaces</a:t>
            </a:r>
            <a:endParaRPr sz="2100"/>
          </a:p>
          <a:p>
            <a:pPr marL="914400" lvl="1" indent="-311150" algn="l" rtl="0">
              <a:lnSpc>
                <a:spcPct val="100000"/>
              </a:lnSpc>
              <a:spcBef>
                <a:spcPts val="1000"/>
              </a:spcBef>
              <a:spcAft>
                <a:spcPts val="0"/>
              </a:spcAft>
              <a:buSzPts val="1300"/>
              <a:buChar char="○"/>
            </a:pPr>
            <a:r>
              <a:rPr lang="en-US" sz="1700"/>
              <a:t>New ‘components’ to support ML</a:t>
            </a:r>
            <a:endParaRPr sz="2100"/>
          </a:p>
          <a:p>
            <a:pPr marL="914400" lvl="1" indent="-336550" algn="l" rtl="0">
              <a:lnSpc>
                <a:spcPct val="100000"/>
              </a:lnSpc>
              <a:spcBef>
                <a:spcPts val="1000"/>
              </a:spcBef>
              <a:spcAft>
                <a:spcPts val="0"/>
              </a:spcAft>
              <a:buSzPts val="1700"/>
              <a:buChar char="○"/>
            </a:pPr>
            <a:r>
              <a:rPr lang="en-US" sz="1700">
                <a:solidFill>
                  <a:schemeClr val="dk1"/>
                </a:solidFill>
              </a:rPr>
              <a:t>Reference scenarios</a:t>
            </a:r>
            <a:endParaRPr sz="1700"/>
          </a:p>
          <a:p>
            <a:pPr marL="457200" lvl="0" indent="0" algn="l" rtl="0">
              <a:lnSpc>
                <a:spcPct val="100000"/>
              </a:lnSpc>
              <a:spcBef>
                <a:spcPts val="1000"/>
              </a:spcBef>
              <a:spcAft>
                <a:spcPts val="0"/>
              </a:spcAft>
              <a:buSzPts val="2400"/>
              <a:buNone/>
            </a:pPr>
            <a:endParaRPr sz="2200"/>
          </a:p>
          <a:p>
            <a:pPr marL="342900" lvl="0" indent="-342900" algn="l" rtl="0">
              <a:lnSpc>
                <a:spcPct val="100000"/>
              </a:lnSpc>
              <a:spcBef>
                <a:spcPts val="1600"/>
              </a:spcBef>
              <a:spcAft>
                <a:spcPts val="0"/>
              </a:spcAft>
              <a:buSzPts val="1400"/>
              <a:buNone/>
            </a:pPr>
            <a:endParaRPr sz="2200"/>
          </a:p>
        </p:txBody>
      </p:sp>
      <p:sp>
        <p:nvSpPr>
          <p:cNvPr id="1117" name="Google Shape;1117;p68"/>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56</a:t>
            </a:fld>
            <a:endParaRPr/>
          </a:p>
        </p:txBody>
      </p:sp>
      <p:sp>
        <p:nvSpPr>
          <p:cNvPr id="1118" name="Google Shape;1118;p68"/>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119" name="Google Shape;1119;p68"/>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120" name="Google Shape;1120;p68"/>
          <p:cNvSpPr txBox="1"/>
          <p:nvPr/>
        </p:nvSpPr>
        <p:spPr>
          <a:xfrm>
            <a:off x="7143757" y="3225364"/>
            <a:ext cx="3688200" cy="591900"/>
          </a:xfrm>
          <a:prstGeom prst="rect">
            <a:avLst/>
          </a:prstGeom>
          <a:solidFill>
            <a:srgbClr val="FFF2CC"/>
          </a:solid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1700"/>
              <a:buFont typeface="Times New Roman"/>
              <a:buNone/>
            </a:pPr>
            <a:r>
              <a:rPr lang="en-US" sz="1700" b="1" i="1" u="none" strike="noStrike" cap="none">
                <a:solidFill>
                  <a:schemeClr val="dk1"/>
                </a:solidFill>
                <a:latin typeface="Times New Roman"/>
                <a:ea typeface="Times New Roman"/>
                <a:cs typeface="Times New Roman"/>
                <a:sym typeface="Times New Roman"/>
              </a:rPr>
              <a:t>Real use-cases &amp; practical use-cases required</a:t>
            </a:r>
            <a:endParaRPr sz="1700" b="1" i="1"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128"/>
        <p:cNvGrpSpPr/>
        <p:nvPr/>
      </p:nvGrpSpPr>
      <p:grpSpPr>
        <a:xfrm>
          <a:off x="0" y="0"/>
          <a:ext cx="0" cy="0"/>
          <a:chOff x="0" y="0"/>
          <a:chExt cx="0" cy="0"/>
        </a:xfrm>
      </p:grpSpPr>
      <p:sp>
        <p:nvSpPr>
          <p:cNvPr id="1129" name="Google Shape;1129;p69"/>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Research</a:t>
            </a:r>
            <a:endParaRPr/>
          </a:p>
        </p:txBody>
      </p:sp>
      <p:sp>
        <p:nvSpPr>
          <p:cNvPr id="1130" name="Google Shape;1130;p69"/>
          <p:cNvSpPr txBox="1">
            <a:spLocks noGrp="1"/>
          </p:cNvSpPr>
          <p:nvPr>
            <p:ph type="body" idx="1"/>
          </p:nvPr>
        </p:nvSpPr>
        <p:spPr>
          <a:xfrm>
            <a:off x="914401" y="1981201"/>
            <a:ext cx="10361084" cy="4113213"/>
          </a:xfrm>
          <a:prstGeom prst="rect">
            <a:avLst/>
          </a:prstGeom>
          <a:noFill/>
          <a:ln>
            <a:noFill/>
          </a:ln>
        </p:spPr>
        <p:txBody>
          <a:bodyPr spcFirstLastPara="1" wrap="square" lIns="92150" tIns="46075" rIns="92150" bIns="46075" anchor="t" anchorCtr="0">
            <a:noAutofit/>
          </a:bodyPr>
          <a:lstStyle/>
          <a:p>
            <a:pPr marL="457200" lvl="0" indent="-342900" algn="l" rtl="0">
              <a:lnSpc>
                <a:spcPct val="100000"/>
              </a:lnSpc>
              <a:spcBef>
                <a:spcPts val="0"/>
              </a:spcBef>
              <a:spcAft>
                <a:spcPts val="0"/>
              </a:spcAft>
              <a:buClr>
                <a:schemeClr val="dk1"/>
              </a:buClr>
              <a:buSzPts val="1800"/>
              <a:buChar char="●"/>
            </a:pPr>
            <a:r>
              <a:rPr lang="en-US" b="1">
                <a:solidFill>
                  <a:schemeClr val="dk1"/>
                </a:solidFill>
              </a:rPr>
              <a:t>Optimizing new 802.11 features</a:t>
            </a:r>
            <a:endParaRPr>
              <a:solidFill>
                <a:schemeClr val="dk1"/>
              </a:solidFill>
            </a:endParaRPr>
          </a:p>
          <a:p>
            <a:pPr marL="914400" lvl="1" indent="-342900" algn="l" rtl="0">
              <a:lnSpc>
                <a:spcPct val="100000"/>
              </a:lnSpc>
              <a:spcBef>
                <a:spcPts val="1000"/>
              </a:spcBef>
              <a:spcAft>
                <a:spcPts val="0"/>
              </a:spcAft>
              <a:buClr>
                <a:schemeClr val="dk1"/>
              </a:buClr>
              <a:buSzPts val="1800"/>
              <a:buChar char="○"/>
            </a:pPr>
            <a:r>
              <a:rPr lang="en-US">
                <a:solidFill>
                  <a:schemeClr val="dk1"/>
                </a:solidFill>
              </a:rPr>
              <a:t>Not yet well-known how ML can improve the performance of existing features</a:t>
            </a:r>
            <a:endParaRPr/>
          </a:p>
          <a:p>
            <a:pPr marL="914400" lvl="1" indent="-342900" algn="l" rtl="0">
              <a:lnSpc>
                <a:spcPct val="100000"/>
              </a:lnSpc>
              <a:spcBef>
                <a:spcPts val="1000"/>
              </a:spcBef>
              <a:spcAft>
                <a:spcPts val="0"/>
              </a:spcAft>
              <a:buClr>
                <a:schemeClr val="dk1"/>
              </a:buClr>
              <a:buSzPts val="1800"/>
              <a:buChar char="○"/>
            </a:pPr>
            <a:r>
              <a:rPr lang="en-US">
                <a:solidFill>
                  <a:schemeClr val="dk1"/>
                </a:solidFill>
              </a:rPr>
              <a:t>What about new ones? Multi-link operation, multi-AP coordination</a:t>
            </a:r>
            <a:endParaRPr/>
          </a:p>
          <a:p>
            <a:pPr marL="457200" lvl="0" indent="-342900" algn="l" rtl="0">
              <a:lnSpc>
                <a:spcPct val="100000"/>
              </a:lnSpc>
              <a:spcBef>
                <a:spcPts val="1000"/>
              </a:spcBef>
              <a:spcAft>
                <a:spcPts val="0"/>
              </a:spcAft>
              <a:buClr>
                <a:schemeClr val="dk1"/>
              </a:buClr>
              <a:buSzPts val="1800"/>
              <a:buChar char="●"/>
            </a:pPr>
            <a:r>
              <a:rPr lang="en-US" b="1">
                <a:solidFill>
                  <a:schemeClr val="dk1"/>
                </a:solidFill>
              </a:rPr>
              <a:t>Joint parameter optimization</a:t>
            </a:r>
            <a:endParaRPr>
              <a:solidFill>
                <a:schemeClr val="dk1"/>
              </a:solidFill>
            </a:endParaRPr>
          </a:p>
          <a:p>
            <a:pPr marL="914400" lvl="1" indent="-342900" algn="l" rtl="0">
              <a:lnSpc>
                <a:spcPct val="100000"/>
              </a:lnSpc>
              <a:spcBef>
                <a:spcPts val="1000"/>
              </a:spcBef>
              <a:spcAft>
                <a:spcPts val="0"/>
              </a:spcAft>
              <a:buClr>
                <a:schemeClr val="dk1"/>
              </a:buClr>
              <a:buSzPts val="1800"/>
              <a:buChar char="○"/>
            </a:pPr>
            <a:r>
              <a:rPr lang="en-US">
                <a:solidFill>
                  <a:schemeClr val="dk1"/>
                </a:solidFill>
              </a:rPr>
              <a:t>Complex interplay between different features</a:t>
            </a:r>
            <a:endParaRPr/>
          </a:p>
          <a:p>
            <a:pPr marL="914400" lvl="1" indent="-342900" algn="l" rtl="0">
              <a:lnSpc>
                <a:spcPct val="100000"/>
              </a:lnSpc>
              <a:spcBef>
                <a:spcPts val="1000"/>
              </a:spcBef>
              <a:spcAft>
                <a:spcPts val="0"/>
              </a:spcAft>
              <a:buClr>
                <a:schemeClr val="dk1"/>
              </a:buClr>
              <a:buSzPts val="1800"/>
              <a:buChar char="○"/>
            </a:pPr>
            <a:r>
              <a:rPr lang="en-US">
                <a:solidFill>
                  <a:schemeClr val="dk1"/>
                </a:solidFill>
              </a:rPr>
              <a:t>E.g., transmit power and carrier sensing threshold, channel/link selection</a:t>
            </a:r>
            <a:endParaRPr/>
          </a:p>
          <a:p>
            <a:pPr marL="457200" lvl="0" indent="-342900" algn="l" rtl="0">
              <a:lnSpc>
                <a:spcPct val="100000"/>
              </a:lnSpc>
              <a:spcBef>
                <a:spcPts val="1000"/>
              </a:spcBef>
              <a:spcAft>
                <a:spcPts val="0"/>
              </a:spcAft>
              <a:buClr>
                <a:schemeClr val="dk1"/>
              </a:buClr>
              <a:buSzPts val="1800"/>
              <a:buChar char="●"/>
            </a:pPr>
            <a:r>
              <a:rPr lang="en-US" b="1">
                <a:solidFill>
                  <a:schemeClr val="dk1"/>
                </a:solidFill>
              </a:rPr>
              <a:t>Distributed and </a:t>
            </a:r>
            <a:r>
              <a:rPr lang="en-US">
                <a:solidFill>
                  <a:schemeClr val="dk1"/>
                </a:solidFill>
              </a:rPr>
              <a:t>t</a:t>
            </a:r>
            <a:r>
              <a:rPr lang="en-US" b="1">
                <a:solidFill>
                  <a:schemeClr val="dk1"/>
                </a:solidFill>
              </a:rPr>
              <a:t>ransfer learning; hierarchical learning</a:t>
            </a:r>
            <a:endParaRPr/>
          </a:p>
          <a:p>
            <a:pPr marL="914400" lvl="1" indent="-342900" algn="l" rtl="0">
              <a:lnSpc>
                <a:spcPct val="100000"/>
              </a:lnSpc>
              <a:spcBef>
                <a:spcPts val="1000"/>
              </a:spcBef>
              <a:spcAft>
                <a:spcPts val="0"/>
              </a:spcAft>
              <a:buClr>
                <a:schemeClr val="dk1"/>
              </a:buClr>
              <a:buSzPts val="1800"/>
              <a:buChar char="○"/>
            </a:pPr>
            <a:r>
              <a:rPr lang="en-US">
                <a:solidFill>
                  <a:schemeClr val="dk1"/>
                </a:solidFill>
              </a:rPr>
              <a:t>Training and sharing/deploying models in a distributed way</a:t>
            </a:r>
            <a:endParaRPr/>
          </a:p>
          <a:p>
            <a:pPr marL="914400" lvl="1" indent="-342900" algn="l" rtl="0">
              <a:lnSpc>
                <a:spcPct val="100000"/>
              </a:lnSpc>
              <a:spcBef>
                <a:spcPts val="1000"/>
              </a:spcBef>
              <a:spcAft>
                <a:spcPts val="0"/>
              </a:spcAft>
              <a:buClr>
                <a:schemeClr val="dk1"/>
              </a:buClr>
              <a:buSzPts val="1800"/>
              <a:buChar char="○"/>
            </a:pPr>
            <a:r>
              <a:rPr lang="en-US">
                <a:solidFill>
                  <a:schemeClr val="dk1"/>
                </a:solidFill>
              </a:rPr>
              <a:t>Reuse of knowledge between features</a:t>
            </a:r>
            <a:endParaRPr/>
          </a:p>
          <a:p>
            <a:pPr marL="457200" lvl="0" indent="0" algn="l" rtl="0">
              <a:lnSpc>
                <a:spcPct val="100000"/>
              </a:lnSpc>
              <a:spcBef>
                <a:spcPts val="1000"/>
              </a:spcBef>
              <a:spcAft>
                <a:spcPts val="0"/>
              </a:spcAft>
              <a:buSzPts val="2400"/>
              <a:buNone/>
            </a:pPr>
            <a:endParaRPr/>
          </a:p>
          <a:p>
            <a:pPr marL="342900" lvl="0" indent="-342900" algn="l" rtl="0">
              <a:lnSpc>
                <a:spcPct val="100000"/>
              </a:lnSpc>
              <a:spcBef>
                <a:spcPts val="1600"/>
              </a:spcBef>
              <a:spcAft>
                <a:spcPts val="0"/>
              </a:spcAft>
              <a:buSzPts val="1400"/>
              <a:buNone/>
            </a:pPr>
            <a:endParaRPr/>
          </a:p>
        </p:txBody>
      </p:sp>
      <p:sp>
        <p:nvSpPr>
          <p:cNvPr id="1131" name="Google Shape;1131;p69"/>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57</a:t>
            </a:fld>
            <a:endParaRPr/>
          </a:p>
        </p:txBody>
      </p:sp>
      <p:sp>
        <p:nvSpPr>
          <p:cNvPr id="1132" name="Google Shape;1132;p69"/>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133" name="Google Shape;1133;p69"/>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141"/>
        <p:cNvGrpSpPr/>
        <p:nvPr/>
      </p:nvGrpSpPr>
      <p:grpSpPr>
        <a:xfrm>
          <a:off x="0" y="0"/>
          <a:ext cx="0" cy="0"/>
          <a:chOff x="0" y="0"/>
          <a:chExt cx="0" cy="0"/>
        </a:xfrm>
      </p:grpSpPr>
      <p:sp>
        <p:nvSpPr>
          <p:cNvPr id="1142" name="Google Shape;1142;p70"/>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New simulation &amp; experimental tools </a:t>
            </a:r>
            <a:endParaRPr/>
          </a:p>
        </p:txBody>
      </p:sp>
      <p:sp>
        <p:nvSpPr>
          <p:cNvPr id="1143" name="Google Shape;1143;p70"/>
          <p:cNvSpPr txBox="1">
            <a:spLocks noGrp="1"/>
          </p:cNvSpPr>
          <p:nvPr>
            <p:ph type="body" idx="1"/>
          </p:nvPr>
        </p:nvSpPr>
        <p:spPr>
          <a:xfrm>
            <a:off x="914401" y="1981201"/>
            <a:ext cx="7238999" cy="4113213"/>
          </a:xfrm>
          <a:prstGeom prst="rect">
            <a:avLst/>
          </a:prstGeom>
          <a:noFill/>
          <a:ln>
            <a:noFill/>
          </a:ln>
        </p:spPr>
        <p:txBody>
          <a:bodyPr spcFirstLastPara="1" wrap="square" lIns="92150" tIns="46075" rIns="92150" bIns="46075" anchor="t" anchorCtr="0">
            <a:noAutofit/>
          </a:bodyPr>
          <a:lstStyle/>
          <a:p>
            <a:pPr marL="457200" lvl="0" indent="-336550" algn="l" rtl="0">
              <a:lnSpc>
                <a:spcPct val="100000"/>
              </a:lnSpc>
              <a:spcBef>
                <a:spcPts val="0"/>
              </a:spcBef>
              <a:spcAft>
                <a:spcPts val="0"/>
              </a:spcAft>
              <a:buSzPts val="1700"/>
              <a:buChar char="●"/>
            </a:pPr>
            <a:r>
              <a:rPr lang="en-US" sz="1700"/>
              <a:t>802.11 networks are becoming extremely complex, with many new features, and deployed in many different scenarios.</a:t>
            </a:r>
            <a:endParaRPr/>
          </a:p>
          <a:p>
            <a:pPr marL="457200" lvl="0" indent="-336550" algn="l" rtl="0">
              <a:lnSpc>
                <a:spcPct val="100000"/>
              </a:lnSpc>
              <a:spcBef>
                <a:spcPts val="1000"/>
              </a:spcBef>
              <a:spcAft>
                <a:spcPts val="0"/>
              </a:spcAft>
              <a:buSzPts val="1700"/>
              <a:buChar char="●"/>
            </a:pPr>
            <a:r>
              <a:rPr lang="en-US" sz="1700"/>
              <a:t>We need (new) evaluation tools (and metrics) to obtain reliable and reproducible performance results: analysis, simulations, testbeds.</a:t>
            </a:r>
            <a:endParaRPr/>
          </a:p>
          <a:p>
            <a:pPr marL="914400" lvl="1" indent="-330200" algn="l" rtl="0">
              <a:lnSpc>
                <a:spcPct val="100000"/>
              </a:lnSpc>
              <a:spcBef>
                <a:spcPts val="1000"/>
              </a:spcBef>
              <a:spcAft>
                <a:spcPts val="0"/>
              </a:spcAft>
              <a:buSzPts val="1600"/>
              <a:buChar char="○"/>
            </a:pPr>
            <a:r>
              <a:rPr lang="en-US" sz="1600"/>
              <a:t>Include AI/ML support</a:t>
            </a:r>
            <a:endParaRPr/>
          </a:p>
          <a:p>
            <a:pPr marL="457200" lvl="0" indent="-336550" algn="l" rtl="0">
              <a:lnSpc>
                <a:spcPct val="100000"/>
              </a:lnSpc>
              <a:spcBef>
                <a:spcPts val="1000"/>
              </a:spcBef>
              <a:spcAft>
                <a:spcPts val="0"/>
              </a:spcAft>
              <a:buSzPts val="1700"/>
              <a:buChar char="●"/>
            </a:pPr>
            <a:r>
              <a:rPr lang="en-US" sz="1700"/>
              <a:t>The case of </a:t>
            </a:r>
            <a:r>
              <a:rPr lang="en-US" sz="1700" u="sng"/>
              <a:t>ns-3</a:t>
            </a:r>
            <a:r>
              <a:rPr lang="en-US" sz="1700"/>
              <a:t>:</a:t>
            </a:r>
            <a:endParaRPr/>
          </a:p>
          <a:p>
            <a:pPr marL="914400" lvl="1" indent="-330200" algn="l" rtl="0">
              <a:lnSpc>
                <a:spcPct val="100000"/>
              </a:lnSpc>
              <a:spcBef>
                <a:spcPts val="1000"/>
              </a:spcBef>
              <a:spcAft>
                <a:spcPts val="0"/>
              </a:spcAft>
              <a:buSzPts val="1600"/>
              <a:buChar char="○"/>
            </a:pPr>
            <a:r>
              <a:rPr lang="en-US" sz="1600"/>
              <a:t>Full TCP/IP stack, 802.11, community validated</a:t>
            </a:r>
            <a:endParaRPr/>
          </a:p>
          <a:p>
            <a:pPr marL="914400" lvl="1" indent="-330200" algn="l" rtl="0">
              <a:lnSpc>
                <a:spcPct val="100000"/>
              </a:lnSpc>
              <a:spcBef>
                <a:spcPts val="1000"/>
              </a:spcBef>
              <a:spcAft>
                <a:spcPts val="0"/>
              </a:spcAft>
              <a:buSzPts val="1600"/>
              <a:buChar char="○"/>
            </a:pPr>
            <a:r>
              <a:rPr lang="en-US" sz="1600"/>
              <a:t>Not all 11ax features yet implemented; some 11be ones in development</a:t>
            </a:r>
            <a:endParaRPr/>
          </a:p>
          <a:p>
            <a:pPr marL="1371600" lvl="2" indent="-330200" algn="l" rtl="0">
              <a:lnSpc>
                <a:spcPct val="100000"/>
              </a:lnSpc>
              <a:spcBef>
                <a:spcPts val="1000"/>
              </a:spcBef>
              <a:spcAft>
                <a:spcPts val="0"/>
              </a:spcAft>
              <a:buSzPts val="1600"/>
              <a:buChar char="■"/>
            </a:pPr>
            <a:r>
              <a:rPr lang="en-US" sz="1600"/>
              <a:t>Developing new features requires expertise and time</a:t>
            </a:r>
            <a:endParaRPr/>
          </a:p>
          <a:p>
            <a:pPr marL="914400" lvl="1" indent="-330200" algn="l" rtl="0">
              <a:lnSpc>
                <a:spcPct val="100000"/>
              </a:lnSpc>
              <a:spcBef>
                <a:spcPts val="1000"/>
              </a:spcBef>
              <a:spcAft>
                <a:spcPts val="0"/>
              </a:spcAft>
              <a:buSzPts val="1600"/>
              <a:buChar char="○"/>
            </a:pPr>
            <a:r>
              <a:rPr lang="en-US" sz="1600"/>
              <a:t>AI/ML support:</a:t>
            </a:r>
            <a:endParaRPr/>
          </a:p>
          <a:p>
            <a:pPr marL="1371600" lvl="2" indent="-330200" algn="l" rtl="0">
              <a:lnSpc>
                <a:spcPct val="100000"/>
              </a:lnSpc>
              <a:spcBef>
                <a:spcPts val="1000"/>
              </a:spcBef>
              <a:spcAft>
                <a:spcPts val="0"/>
              </a:spcAft>
              <a:buSzPts val="1600"/>
              <a:buChar char="■"/>
            </a:pPr>
            <a:r>
              <a:rPr lang="en-US" sz="1600"/>
              <a:t>ns3-gym: OpenAI Gym integration </a:t>
            </a:r>
            <a:endParaRPr/>
          </a:p>
          <a:p>
            <a:pPr marL="342900" lvl="0" indent="-342900" algn="l" rtl="0">
              <a:lnSpc>
                <a:spcPct val="100000"/>
              </a:lnSpc>
              <a:spcBef>
                <a:spcPts val="1600"/>
              </a:spcBef>
              <a:spcAft>
                <a:spcPts val="0"/>
              </a:spcAft>
              <a:buSzPts val="1400"/>
              <a:buNone/>
            </a:pPr>
            <a:endParaRPr/>
          </a:p>
        </p:txBody>
      </p:sp>
      <p:sp>
        <p:nvSpPr>
          <p:cNvPr id="1144" name="Google Shape;1144;p70"/>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58</a:t>
            </a:fld>
            <a:endParaRPr/>
          </a:p>
        </p:txBody>
      </p:sp>
      <p:sp>
        <p:nvSpPr>
          <p:cNvPr id="1145" name="Google Shape;1145;p70"/>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146" name="Google Shape;1146;p70"/>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1147" name="Google Shape;1147;p70"/>
          <p:cNvPicPr preferRelativeResize="0"/>
          <p:nvPr/>
        </p:nvPicPr>
        <p:blipFill rotWithShape="1">
          <a:blip r:embed="rId3">
            <a:alphaModFix/>
          </a:blip>
          <a:srcRect/>
          <a:stretch/>
        </p:blipFill>
        <p:spPr>
          <a:xfrm>
            <a:off x="8839200" y="2414319"/>
            <a:ext cx="2060263" cy="324697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sp>
        <p:nvSpPr>
          <p:cNvPr id="1156" name="Google Shape;1156;g17db8f38253_1_21"/>
          <p:cNvSpPr txBox="1">
            <a:spLocks noGrp="1"/>
          </p:cNvSpPr>
          <p:nvPr>
            <p:ph type="title"/>
          </p:nvPr>
        </p:nvSpPr>
        <p:spPr>
          <a:xfrm>
            <a:off x="914401" y="685801"/>
            <a:ext cx="10361100" cy="10653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Datasets</a:t>
            </a:r>
            <a:endParaRPr/>
          </a:p>
        </p:txBody>
      </p:sp>
      <p:sp>
        <p:nvSpPr>
          <p:cNvPr id="1157" name="Google Shape;1157;g17db8f38253_1_21"/>
          <p:cNvSpPr txBox="1">
            <a:spLocks noGrp="1"/>
          </p:cNvSpPr>
          <p:nvPr>
            <p:ph type="body" idx="1"/>
          </p:nvPr>
        </p:nvSpPr>
        <p:spPr>
          <a:xfrm>
            <a:off x="914400" y="1981200"/>
            <a:ext cx="9677100" cy="4113300"/>
          </a:xfrm>
          <a:prstGeom prst="rect">
            <a:avLst/>
          </a:prstGeom>
          <a:noFill/>
          <a:ln>
            <a:noFill/>
          </a:ln>
        </p:spPr>
        <p:txBody>
          <a:bodyPr spcFirstLastPara="1" wrap="square" lIns="92150" tIns="46075" rIns="92150" bIns="46075" anchor="t" anchorCtr="0">
            <a:noAutofit/>
          </a:bodyPr>
          <a:lstStyle/>
          <a:p>
            <a:pPr marL="457200" lvl="0" indent="-349250" algn="l" rtl="0">
              <a:lnSpc>
                <a:spcPct val="100000"/>
              </a:lnSpc>
              <a:spcBef>
                <a:spcPts val="0"/>
              </a:spcBef>
              <a:spcAft>
                <a:spcPts val="0"/>
              </a:spcAft>
              <a:buSzPts val="1900"/>
              <a:buChar char="●"/>
            </a:pPr>
            <a:r>
              <a:rPr lang="en-US" sz="1900" b="0"/>
              <a:t>The existence of open-source and standardized datasets is essential for training and comparing ML-based algorithms. </a:t>
            </a:r>
            <a:endParaRPr sz="1900" b="0"/>
          </a:p>
          <a:p>
            <a:pPr marL="457200" lvl="0" indent="-349250" algn="l" rtl="0">
              <a:lnSpc>
                <a:spcPct val="100000"/>
              </a:lnSpc>
              <a:spcBef>
                <a:spcPts val="1000"/>
              </a:spcBef>
              <a:spcAft>
                <a:spcPts val="0"/>
              </a:spcAft>
              <a:buSzPts val="1900"/>
              <a:buChar char="●"/>
            </a:pPr>
            <a:r>
              <a:rPr lang="en-US" sz="1900" b="0"/>
              <a:t>Very few datasets are currently available. </a:t>
            </a:r>
            <a:endParaRPr sz="1900" b="0"/>
          </a:p>
          <a:p>
            <a:pPr marL="457200" lvl="0" indent="-349250" algn="l" rtl="0">
              <a:lnSpc>
                <a:spcPct val="100000"/>
              </a:lnSpc>
              <a:spcBef>
                <a:spcPts val="1000"/>
              </a:spcBef>
              <a:spcAft>
                <a:spcPts val="0"/>
              </a:spcAft>
              <a:buSzPts val="1900"/>
              <a:buChar char="●"/>
            </a:pPr>
            <a:r>
              <a:rPr lang="en-US" sz="1900" b="0"/>
              <a:t>Examples of datasets:</a:t>
            </a:r>
            <a:endParaRPr sz="1900" b="0"/>
          </a:p>
          <a:p>
            <a:pPr marL="914400" lvl="1" indent="-323850" algn="l" rtl="0">
              <a:lnSpc>
                <a:spcPct val="100000"/>
              </a:lnSpc>
              <a:spcBef>
                <a:spcPts val="1000"/>
              </a:spcBef>
              <a:spcAft>
                <a:spcPts val="0"/>
              </a:spcAft>
              <a:buSzPts val="1500"/>
              <a:buChar char="○"/>
            </a:pPr>
            <a:r>
              <a:rPr lang="en-US" sz="1500"/>
              <a:t>Herzen et al. [10] provide a dataset to </a:t>
            </a:r>
            <a:r>
              <a:rPr lang="en-US" sz="1500" b="1"/>
              <a:t>predict throughpu</a:t>
            </a:r>
            <a:r>
              <a:rPr lang="en-US" sz="1500"/>
              <a:t>t based on basic performance metrics (e.g., </a:t>
            </a:r>
            <a:r>
              <a:rPr lang="en-US" sz="1500" b="1"/>
              <a:t>received power, channel width</a:t>
            </a:r>
            <a:r>
              <a:rPr lang="en-US" sz="1500"/>
              <a:t>) collected in a small testbed.</a:t>
            </a:r>
            <a:endParaRPr sz="1500"/>
          </a:p>
          <a:p>
            <a:pPr marL="914400" lvl="1" indent="-323850" algn="l" rtl="0">
              <a:lnSpc>
                <a:spcPct val="100000"/>
              </a:lnSpc>
              <a:spcBef>
                <a:spcPts val="1000"/>
              </a:spcBef>
              <a:spcAft>
                <a:spcPts val="0"/>
              </a:spcAft>
              <a:buSzPts val="1500"/>
              <a:buChar char="○"/>
            </a:pPr>
            <a:r>
              <a:rPr lang="en-US" sz="1500"/>
              <a:t>Karmakar et al. [11] provide the IEEE 802.11ac performance dataset that contains information regarding </a:t>
            </a:r>
            <a:r>
              <a:rPr lang="en-US" sz="1500" b="1"/>
              <a:t>normalized throughput</a:t>
            </a:r>
            <a:r>
              <a:rPr lang="en-US" sz="1500"/>
              <a:t> achieved under five </a:t>
            </a:r>
            <a:r>
              <a:rPr lang="en-US" sz="1500" b="1"/>
              <a:t>link configuration parameters </a:t>
            </a:r>
            <a:r>
              <a:rPr lang="en-US" sz="1500"/>
              <a:t>(i.e., channel bandwidth, MCS, guard interval, MIMO, and frame aggregation) and the channel quality measured as SNR.</a:t>
            </a:r>
            <a:endParaRPr sz="1700" b="0"/>
          </a:p>
          <a:p>
            <a:pPr marL="457200" lvl="0" indent="0" algn="l" rtl="0">
              <a:lnSpc>
                <a:spcPct val="100000"/>
              </a:lnSpc>
              <a:spcBef>
                <a:spcPts val="1000"/>
              </a:spcBef>
              <a:spcAft>
                <a:spcPts val="0"/>
              </a:spcAft>
              <a:buSzPts val="1400"/>
              <a:buNone/>
            </a:pPr>
            <a:endParaRPr sz="1900" b="0">
              <a:solidFill>
                <a:schemeClr val="dk1"/>
              </a:solidFill>
            </a:endParaRPr>
          </a:p>
          <a:p>
            <a:pPr marL="457200" lvl="0" indent="-349250" algn="l" rtl="0">
              <a:lnSpc>
                <a:spcPct val="100000"/>
              </a:lnSpc>
              <a:spcBef>
                <a:spcPts val="1000"/>
              </a:spcBef>
              <a:spcAft>
                <a:spcPts val="0"/>
              </a:spcAft>
              <a:buSzPts val="1900"/>
              <a:buChar char="●"/>
            </a:pPr>
            <a:r>
              <a:rPr lang="en-US" sz="1900" b="0">
                <a:solidFill>
                  <a:schemeClr val="dk1"/>
                </a:solidFill>
              </a:rPr>
              <a:t>It would be beneficial to create standardized procedures for data collection to build new datasets.</a:t>
            </a:r>
            <a:endParaRPr sz="1900" b="0"/>
          </a:p>
          <a:p>
            <a:pPr marL="457200" lvl="0" indent="0" algn="l" rtl="0">
              <a:lnSpc>
                <a:spcPct val="100000"/>
              </a:lnSpc>
              <a:spcBef>
                <a:spcPts val="1000"/>
              </a:spcBef>
              <a:spcAft>
                <a:spcPts val="0"/>
              </a:spcAft>
              <a:buSzPts val="1400"/>
              <a:buNone/>
            </a:pPr>
            <a:endParaRPr sz="2600" b="0"/>
          </a:p>
          <a:p>
            <a:pPr marL="342900" lvl="0" indent="-342900" algn="l" rtl="0">
              <a:lnSpc>
                <a:spcPct val="100000"/>
              </a:lnSpc>
              <a:spcBef>
                <a:spcPts val="1600"/>
              </a:spcBef>
              <a:spcAft>
                <a:spcPts val="0"/>
              </a:spcAft>
              <a:buSzPts val="1400"/>
              <a:buNone/>
            </a:pPr>
            <a:endParaRPr sz="2600" b="0"/>
          </a:p>
        </p:txBody>
      </p:sp>
      <p:sp>
        <p:nvSpPr>
          <p:cNvPr id="1158" name="Google Shape;1158;g17db8f38253_1_21"/>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59</a:t>
            </a:fld>
            <a:endParaRPr/>
          </a:p>
        </p:txBody>
      </p:sp>
      <p:sp>
        <p:nvSpPr>
          <p:cNvPr id="1159" name="Google Shape;1159;g17db8f38253_1_21"/>
          <p:cNvSpPr txBox="1">
            <a:spLocks noGrp="1"/>
          </p:cNvSpPr>
          <p:nvPr>
            <p:ph type="ftr" idx="11"/>
          </p:nvPr>
        </p:nvSpPr>
        <p:spPr>
          <a:xfrm>
            <a:off x="7143757" y="6475414"/>
            <a:ext cx="42459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160" name="Google Shape;1160;g17db8f38253_1_21"/>
          <p:cNvSpPr txBox="1">
            <a:spLocks noGrp="1"/>
          </p:cNvSpPr>
          <p:nvPr>
            <p:ph type="dt" idx="10"/>
          </p:nvPr>
        </p:nvSpPr>
        <p:spPr>
          <a:xfrm>
            <a:off x="929217" y="333375"/>
            <a:ext cx="2499900" cy="273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1739432edd9_0_0"/>
          <p:cNvSpPr txBox="1">
            <a:spLocks noGrp="1"/>
          </p:cNvSpPr>
          <p:nvPr>
            <p:ph type="title"/>
          </p:nvPr>
        </p:nvSpPr>
        <p:spPr>
          <a:xfrm>
            <a:off x="914401" y="685801"/>
            <a:ext cx="10361100" cy="10653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sz="3200" i="0" u="none" strike="noStrike" cap="none">
                <a:latin typeface="Times New Roman"/>
                <a:ea typeface="Times New Roman"/>
                <a:cs typeface="Times New Roman"/>
                <a:sym typeface="Times New Roman"/>
              </a:rPr>
              <a:t>Outline</a:t>
            </a:r>
            <a:endParaRPr/>
          </a:p>
        </p:txBody>
      </p:sp>
      <p:sp>
        <p:nvSpPr>
          <p:cNvPr id="162" name="Google Shape;162;g1739432edd9_0_0"/>
          <p:cNvSpPr txBox="1">
            <a:spLocks noGrp="1"/>
          </p:cNvSpPr>
          <p:nvPr>
            <p:ph type="body" idx="1"/>
          </p:nvPr>
        </p:nvSpPr>
        <p:spPr>
          <a:xfrm>
            <a:off x="914401" y="1981201"/>
            <a:ext cx="10361100" cy="4113300"/>
          </a:xfrm>
          <a:prstGeom prst="rect">
            <a:avLst/>
          </a:prstGeom>
          <a:noFill/>
          <a:ln>
            <a:noFill/>
          </a:ln>
        </p:spPr>
        <p:txBody>
          <a:bodyPr spcFirstLastPara="1" wrap="square" lIns="92150" tIns="46075" rIns="92150" bIns="46075" anchor="t" anchorCtr="0">
            <a:noAutofit/>
          </a:bodyPr>
          <a:lstStyle/>
          <a:p>
            <a:pPr marL="457200" marR="0" lvl="0" indent="-342900" algn="l" rtl="0">
              <a:lnSpc>
                <a:spcPct val="100000"/>
              </a:lnSpc>
              <a:spcBef>
                <a:spcPts val="0"/>
              </a:spcBef>
              <a:spcAft>
                <a:spcPts val="0"/>
              </a:spcAft>
              <a:buSzPts val="1800"/>
              <a:buFont typeface="Times New Roman"/>
              <a:buAutoNum type="arabicPeriod"/>
            </a:pPr>
            <a:r>
              <a:rPr lang="en-US" sz="1800" b="0">
                <a:highlight>
                  <a:srgbClr val="FFFF00"/>
                </a:highlight>
              </a:rPr>
              <a:t>Does 802.11 need ML? </a:t>
            </a:r>
            <a:endParaRPr sz="1800" b="0" strike="noStrike">
              <a:highlight>
                <a:srgbClr val="FFFF00"/>
              </a:highlight>
            </a:endParaRPr>
          </a:p>
          <a:p>
            <a:pPr marL="457200" marR="0" lvl="0" indent="-342900" algn="l" rtl="0">
              <a:lnSpc>
                <a:spcPct val="100000"/>
              </a:lnSpc>
              <a:spcBef>
                <a:spcPts val="1000"/>
              </a:spcBef>
              <a:spcAft>
                <a:spcPts val="0"/>
              </a:spcAft>
              <a:buSzPts val="1800"/>
              <a:buFont typeface="Times New Roman"/>
              <a:buAutoNum type="arabicPeriod"/>
            </a:pPr>
            <a:r>
              <a:rPr lang="en-US" sz="1800" b="0"/>
              <a:t>Using ML to build models from data </a:t>
            </a:r>
            <a:endParaRPr b="0"/>
          </a:p>
          <a:p>
            <a:pPr marL="914400" marR="0" lvl="1" indent="-342900" algn="l" rtl="0">
              <a:lnSpc>
                <a:spcPct val="100000"/>
              </a:lnSpc>
              <a:spcBef>
                <a:spcPts val="1000"/>
              </a:spcBef>
              <a:spcAft>
                <a:spcPts val="0"/>
              </a:spcAft>
              <a:buSzPts val="1800"/>
              <a:buFont typeface="Times New Roman"/>
              <a:buAutoNum type="alphaLcPeriod"/>
            </a:pPr>
            <a:r>
              <a:rPr lang="en-US" sz="1800" i="0" u="none" strike="noStrike" cap="none"/>
              <a:t>AI/ML definitions</a:t>
            </a:r>
            <a:endParaRPr/>
          </a:p>
          <a:p>
            <a:pPr marL="914400" marR="0" lvl="1" indent="-342900" algn="l" rtl="0">
              <a:lnSpc>
                <a:spcPct val="100000"/>
              </a:lnSpc>
              <a:spcBef>
                <a:spcPts val="1000"/>
              </a:spcBef>
              <a:spcAft>
                <a:spcPts val="0"/>
              </a:spcAft>
              <a:buSzPts val="1800"/>
              <a:buFont typeface="Times New Roman"/>
              <a:buAutoNum type="alphaLcPeriod"/>
            </a:pPr>
            <a:r>
              <a:rPr lang="en-US" sz="1800" i="0" u="none" strike="noStrike" cap="none"/>
              <a:t>Overview of ML techniques: </a:t>
            </a:r>
            <a:r>
              <a:rPr lang="en-US" sz="1800"/>
              <a:t>s</a:t>
            </a:r>
            <a:r>
              <a:rPr lang="en-US" sz="1800" i="0" u="none" strike="noStrike" cap="none"/>
              <a:t>upervised, </a:t>
            </a:r>
            <a:r>
              <a:rPr lang="en-US" sz="1800"/>
              <a:t>u</a:t>
            </a:r>
            <a:r>
              <a:rPr lang="en-US" sz="1800" i="0" u="none" strike="noStrike" cap="none"/>
              <a:t>nsupervised, </a:t>
            </a:r>
            <a:r>
              <a:rPr lang="en-US" sz="1800"/>
              <a:t>r</a:t>
            </a:r>
            <a:r>
              <a:rPr lang="en-US" sz="1800" i="0" u="none" strike="noStrike" cap="none"/>
              <a:t>einforcement </a:t>
            </a:r>
            <a:r>
              <a:rPr lang="en-US" sz="1800"/>
              <a:t>l</a:t>
            </a:r>
            <a:r>
              <a:rPr lang="en-US" sz="1800" i="0" u="none" strike="noStrike" cap="none"/>
              <a:t>earning </a:t>
            </a:r>
            <a:endParaRPr sz="1800"/>
          </a:p>
          <a:p>
            <a:pPr marL="457200" marR="0" lvl="0" indent="-342900" algn="l" rtl="0">
              <a:lnSpc>
                <a:spcPct val="100000"/>
              </a:lnSpc>
              <a:spcBef>
                <a:spcPts val="1000"/>
              </a:spcBef>
              <a:spcAft>
                <a:spcPts val="0"/>
              </a:spcAft>
              <a:buSzPts val="1800"/>
              <a:buFont typeface="Times New Roman"/>
              <a:buAutoNum type="arabicPeriod"/>
            </a:pPr>
            <a:r>
              <a:rPr lang="en-US" sz="1800" b="0"/>
              <a:t>Model training and deployment: centralized and distributed solutions </a:t>
            </a:r>
            <a:endParaRPr sz="1800" b="0"/>
          </a:p>
          <a:p>
            <a:pPr marL="914400" marR="0" lvl="1" indent="-342900" algn="l" rtl="0">
              <a:lnSpc>
                <a:spcPct val="100000"/>
              </a:lnSpc>
              <a:spcBef>
                <a:spcPts val="1000"/>
              </a:spcBef>
              <a:spcAft>
                <a:spcPts val="0"/>
              </a:spcAft>
              <a:buSzPts val="1800"/>
              <a:buFont typeface="Times New Roman"/>
              <a:buAutoNum type="alphaLcPeriod"/>
            </a:pPr>
            <a:r>
              <a:rPr lang="en-US" sz="1800"/>
              <a:t>Definitions and concepts</a:t>
            </a:r>
            <a:endParaRPr sz="1800"/>
          </a:p>
          <a:p>
            <a:pPr marL="914400" marR="0" lvl="1" indent="-342900" algn="l" rtl="0">
              <a:lnSpc>
                <a:spcPct val="100000"/>
              </a:lnSpc>
              <a:spcBef>
                <a:spcPts val="1000"/>
              </a:spcBef>
              <a:spcAft>
                <a:spcPts val="0"/>
              </a:spcAft>
              <a:buSzPts val="1800"/>
              <a:buFont typeface="Times New Roman"/>
              <a:buAutoNum type="alphaLcPeriod"/>
            </a:pPr>
            <a:r>
              <a:rPr lang="en-US" sz="1800"/>
              <a:t>Federated and Transfer Learning</a:t>
            </a:r>
            <a:endParaRPr sz="1800">
              <a:solidFill>
                <a:schemeClr val="dk1"/>
              </a:solidFill>
            </a:endParaRPr>
          </a:p>
          <a:p>
            <a:pPr marL="457200" marR="0" lvl="0" indent="-342900" algn="l" rtl="0">
              <a:lnSpc>
                <a:spcPct val="100000"/>
              </a:lnSpc>
              <a:spcBef>
                <a:spcPts val="1000"/>
              </a:spcBef>
              <a:spcAft>
                <a:spcPts val="0"/>
              </a:spcAft>
              <a:buSzPts val="1800"/>
              <a:buFont typeface="Times New Roman"/>
              <a:buAutoNum type="arabicPeriod"/>
            </a:pPr>
            <a:r>
              <a:rPr lang="en-US" sz="1800" b="0" strike="noStrike"/>
              <a:t>Open </a:t>
            </a:r>
            <a:r>
              <a:rPr lang="en-US" sz="1800" b="0"/>
              <a:t>c</a:t>
            </a:r>
            <a:r>
              <a:rPr lang="en-US" sz="1800" b="0" strike="noStrike"/>
              <a:t>hallenges, </a:t>
            </a:r>
            <a:r>
              <a:rPr lang="en-US" sz="1800" b="0"/>
              <a:t>m</a:t>
            </a:r>
            <a:r>
              <a:rPr lang="en-US" sz="1800" b="0" strike="noStrike"/>
              <a:t>issing pieces and </a:t>
            </a:r>
            <a:r>
              <a:rPr lang="en-US" sz="1800" b="0"/>
              <a:t>summary</a:t>
            </a:r>
            <a:endParaRPr sz="1800" b="0"/>
          </a:p>
          <a:p>
            <a:pPr marL="0" marR="0" lvl="0" indent="0" algn="l" rtl="0">
              <a:lnSpc>
                <a:spcPct val="100000"/>
              </a:lnSpc>
              <a:spcBef>
                <a:spcPts val="1000"/>
              </a:spcBef>
              <a:spcAft>
                <a:spcPts val="0"/>
              </a:spcAft>
              <a:buSzPts val="1400"/>
              <a:buNone/>
            </a:pPr>
            <a:endParaRPr sz="1800" b="0"/>
          </a:p>
          <a:p>
            <a:pPr marL="0" marR="0" lvl="0" indent="0" algn="l" rtl="0">
              <a:lnSpc>
                <a:spcPct val="100000"/>
              </a:lnSpc>
              <a:spcBef>
                <a:spcPts val="1000"/>
              </a:spcBef>
              <a:spcAft>
                <a:spcPts val="0"/>
              </a:spcAft>
              <a:buSzPts val="1400"/>
              <a:buNone/>
            </a:pPr>
            <a:endParaRPr sz="1800" b="0"/>
          </a:p>
          <a:p>
            <a:pPr marL="0" lvl="0" indent="0" algn="l" rtl="0">
              <a:lnSpc>
                <a:spcPct val="100000"/>
              </a:lnSpc>
              <a:spcBef>
                <a:spcPts val="1000"/>
              </a:spcBef>
              <a:spcAft>
                <a:spcPts val="0"/>
              </a:spcAft>
              <a:buSzPts val="1400"/>
              <a:buNone/>
            </a:pPr>
            <a:endParaRPr sz="1800"/>
          </a:p>
        </p:txBody>
      </p:sp>
      <p:sp>
        <p:nvSpPr>
          <p:cNvPr id="163" name="Google Shape;163;g1739432edd9_0_0"/>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6</a:t>
            </a:fld>
            <a:endParaRPr/>
          </a:p>
        </p:txBody>
      </p:sp>
      <p:sp>
        <p:nvSpPr>
          <p:cNvPr id="164" name="Google Shape;164;g1739432edd9_0_0"/>
          <p:cNvSpPr txBox="1">
            <a:spLocks noGrp="1"/>
          </p:cNvSpPr>
          <p:nvPr>
            <p:ph type="ftr" idx="11"/>
          </p:nvPr>
        </p:nvSpPr>
        <p:spPr>
          <a:xfrm>
            <a:off x="7143757" y="6475414"/>
            <a:ext cx="42459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65" name="Google Shape;165;g1739432edd9_0_0"/>
          <p:cNvSpPr txBox="1">
            <a:spLocks noGrp="1"/>
          </p:cNvSpPr>
          <p:nvPr>
            <p:ph type="dt" idx="10"/>
          </p:nvPr>
        </p:nvSpPr>
        <p:spPr>
          <a:xfrm>
            <a:off x="929217" y="333375"/>
            <a:ext cx="2499900" cy="273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168"/>
        <p:cNvGrpSpPr/>
        <p:nvPr/>
      </p:nvGrpSpPr>
      <p:grpSpPr>
        <a:xfrm>
          <a:off x="0" y="0"/>
          <a:ext cx="0" cy="0"/>
          <a:chOff x="0" y="0"/>
          <a:chExt cx="0" cy="0"/>
        </a:xfrm>
      </p:grpSpPr>
      <p:sp>
        <p:nvSpPr>
          <p:cNvPr id="1169" name="Google Shape;1169;p71"/>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AI/ML in practice</a:t>
            </a:r>
            <a:endParaRPr/>
          </a:p>
        </p:txBody>
      </p:sp>
      <p:sp>
        <p:nvSpPr>
          <p:cNvPr id="1170" name="Google Shape;1170;p71"/>
          <p:cNvSpPr txBox="1">
            <a:spLocks noGrp="1"/>
          </p:cNvSpPr>
          <p:nvPr>
            <p:ph type="body" idx="1"/>
          </p:nvPr>
        </p:nvSpPr>
        <p:spPr>
          <a:xfrm>
            <a:off x="914401" y="1981201"/>
            <a:ext cx="10361084" cy="4113213"/>
          </a:xfrm>
          <a:prstGeom prst="rect">
            <a:avLst/>
          </a:prstGeom>
          <a:noFill/>
          <a:ln>
            <a:noFill/>
          </a:ln>
        </p:spPr>
        <p:txBody>
          <a:bodyPr spcFirstLastPara="1" wrap="square" lIns="92150" tIns="46075" rIns="92150" bIns="46075" anchor="t" anchorCtr="0">
            <a:noAutofit/>
          </a:bodyPr>
          <a:lstStyle/>
          <a:p>
            <a:pPr marL="457200" lvl="0" indent="-335672" algn="l" rtl="0">
              <a:lnSpc>
                <a:spcPct val="80000"/>
              </a:lnSpc>
              <a:spcBef>
                <a:spcPts val="0"/>
              </a:spcBef>
              <a:spcAft>
                <a:spcPts val="0"/>
              </a:spcAft>
              <a:buSzPts val="1686"/>
              <a:buChar char="●"/>
            </a:pPr>
            <a:r>
              <a:rPr lang="en-US" sz="1686"/>
              <a:t>Most of current results in the literature come from simulations:</a:t>
            </a:r>
            <a:endParaRPr/>
          </a:p>
          <a:p>
            <a:pPr marL="914400" lvl="1" indent="-329882" algn="l" rtl="0">
              <a:lnSpc>
                <a:spcPct val="80000"/>
              </a:lnSpc>
              <a:spcBef>
                <a:spcPts val="1000"/>
              </a:spcBef>
              <a:spcAft>
                <a:spcPts val="0"/>
              </a:spcAft>
              <a:buSzPts val="1595"/>
              <a:buChar char="○"/>
            </a:pPr>
            <a:r>
              <a:rPr lang="en-US" sz="1595">
                <a:solidFill>
                  <a:schemeClr val="dk1"/>
                </a:solidFill>
              </a:rPr>
              <a:t>Many simplifying assumptions:</a:t>
            </a:r>
            <a:endParaRPr/>
          </a:p>
          <a:p>
            <a:pPr marL="1371600" lvl="2" indent="-329882" algn="l" rtl="0">
              <a:lnSpc>
                <a:spcPct val="80000"/>
              </a:lnSpc>
              <a:spcBef>
                <a:spcPts val="1000"/>
              </a:spcBef>
              <a:spcAft>
                <a:spcPts val="0"/>
              </a:spcAft>
              <a:buSzPts val="1595"/>
              <a:buChar char="■"/>
            </a:pPr>
            <a:r>
              <a:rPr lang="en-US" sz="1595">
                <a:solidFill>
                  <a:schemeClr val="dk1"/>
                </a:solidFill>
              </a:rPr>
              <a:t>Controlled (simple) scenarios, discrete time (iterations)</a:t>
            </a:r>
            <a:endParaRPr/>
          </a:p>
          <a:p>
            <a:pPr marL="1371600" lvl="2" indent="-329882" algn="l" rtl="0">
              <a:lnSpc>
                <a:spcPct val="80000"/>
              </a:lnSpc>
              <a:spcBef>
                <a:spcPts val="1000"/>
              </a:spcBef>
              <a:spcAft>
                <a:spcPts val="0"/>
              </a:spcAft>
              <a:buSzPts val="1595"/>
              <a:buChar char="■"/>
            </a:pPr>
            <a:r>
              <a:rPr lang="en-US" sz="1595">
                <a:solidFill>
                  <a:schemeClr val="dk1"/>
                </a:solidFill>
              </a:rPr>
              <a:t>Instantaneous and noise-free data: ideal ‘devices’ (no need to calibrate data), no estimation errors, etc.</a:t>
            </a:r>
            <a:endParaRPr sz="1595">
              <a:solidFill>
                <a:schemeClr val="dk1"/>
              </a:solidFill>
            </a:endParaRPr>
          </a:p>
          <a:p>
            <a:pPr marL="1371600" lvl="2" indent="-329882" algn="l" rtl="0">
              <a:lnSpc>
                <a:spcPct val="80000"/>
              </a:lnSpc>
              <a:spcBef>
                <a:spcPts val="1000"/>
              </a:spcBef>
              <a:spcAft>
                <a:spcPts val="0"/>
              </a:spcAft>
              <a:buClr>
                <a:schemeClr val="dk1"/>
              </a:buClr>
              <a:buSzPts val="1595"/>
              <a:buChar char="■"/>
            </a:pPr>
            <a:r>
              <a:rPr lang="en-US" sz="1595">
                <a:solidFill>
                  <a:schemeClr val="dk1"/>
                </a:solidFill>
              </a:rPr>
              <a:t>No ML overheads (data and model exchange) usually considered</a:t>
            </a:r>
            <a:endParaRPr sz="1595">
              <a:solidFill>
                <a:schemeClr val="dk1"/>
              </a:solidFill>
            </a:endParaRPr>
          </a:p>
          <a:p>
            <a:pPr marL="914400" lvl="1" indent="-310197" algn="l" rtl="0">
              <a:lnSpc>
                <a:spcPct val="80000"/>
              </a:lnSpc>
              <a:spcBef>
                <a:spcPts val="1000"/>
              </a:spcBef>
              <a:spcAft>
                <a:spcPts val="0"/>
              </a:spcAft>
              <a:buClr>
                <a:schemeClr val="dk1"/>
              </a:buClr>
              <a:buSzPts val="1285"/>
              <a:buChar char="○"/>
            </a:pPr>
            <a:r>
              <a:rPr lang="en-US" sz="1595" b="1" i="1">
                <a:solidFill>
                  <a:schemeClr val="dk1"/>
                </a:solidFill>
              </a:rPr>
              <a:t>The ‘gap’ with performance results from real implementations could be significant</a:t>
            </a:r>
            <a:endParaRPr sz="1595" b="1">
              <a:solidFill>
                <a:schemeClr val="dk1"/>
              </a:solidFill>
            </a:endParaRPr>
          </a:p>
          <a:p>
            <a:pPr marL="457200" lvl="0" indent="0" algn="l" rtl="0">
              <a:lnSpc>
                <a:spcPct val="80000"/>
              </a:lnSpc>
              <a:spcBef>
                <a:spcPts val="1000"/>
              </a:spcBef>
              <a:spcAft>
                <a:spcPts val="0"/>
              </a:spcAft>
              <a:buSzPts val="852"/>
              <a:buNone/>
            </a:pPr>
            <a:endParaRPr sz="1686">
              <a:solidFill>
                <a:schemeClr val="dk1"/>
              </a:solidFill>
            </a:endParaRPr>
          </a:p>
          <a:p>
            <a:pPr marL="457200" lvl="0" indent="-335672" algn="l" rtl="0">
              <a:lnSpc>
                <a:spcPct val="80000"/>
              </a:lnSpc>
              <a:spcBef>
                <a:spcPts val="1000"/>
              </a:spcBef>
              <a:spcAft>
                <a:spcPts val="0"/>
              </a:spcAft>
              <a:buClr>
                <a:schemeClr val="dk1"/>
              </a:buClr>
              <a:buSzPts val="1686"/>
              <a:buChar char="●"/>
            </a:pPr>
            <a:r>
              <a:rPr lang="en-US" sz="1686">
                <a:solidFill>
                  <a:schemeClr val="dk1"/>
                </a:solidFill>
              </a:rPr>
              <a:t>Engineering effort to set-up and test AI/ML solutions in practice is still required</a:t>
            </a:r>
            <a:endParaRPr/>
          </a:p>
          <a:p>
            <a:pPr marL="914400" lvl="1" indent="-310197" algn="l" rtl="0">
              <a:lnSpc>
                <a:spcPct val="80000"/>
              </a:lnSpc>
              <a:spcBef>
                <a:spcPts val="1000"/>
              </a:spcBef>
              <a:spcAft>
                <a:spcPts val="0"/>
              </a:spcAft>
              <a:buClr>
                <a:schemeClr val="dk1"/>
              </a:buClr>
              <a:buSzPts val="1285"/>
              <a:buChar char="○"/>
            </a:pPr>
            <a:r>
              <a:rPr lang="en-US" sz="1595">
                <a:solidFill>
                  <a:schemeClr val="dk1"/>
                </a:solidFill>
              </a:rPr>
              <a:t>Suitable KPIs are required, including how and when to measure them</a:t>
            </a:r>
            <a:endParaRPr sz="1595">
              <a:solidFill>
                <a:schemeClr val="dk1"/>
              </a:solidFill>
            </a:endParaRPr>
          </a:p>
          <a:p>
            <a:pPr marL="914400" lvl="1" indent="-310197" algn="l" rtl="0">
              <a:lnSpc>
                <a:spcPct val="80000"/>
              </a:lnSpc>
              <a:spcBef>
                <a:spcPts val="1000"/>
              </a:spcBef>
              <a:spcAft>
                <a:spcPts val="0"/>
              </a:spcAft>
              <a:buClr>
                <a:schemeClr val="dk1"/>
              </a:buClr>
              <a:buSzPts val="1285"/>
              <a:buChar char="○"/>
            </a:pPr>
            <a:r>
              <a:rPr lang="en-US" sz="1595">
                <a:solidFill>
                  <a:schemeClr val="dk1"/>
                </a:solidFill>
              </a:rPr>
              <a:t>When should AI/ML agents be triggered? </a:t>
            </a:r>
            <a:endParaRPr>
              <a:solidFill>
                <a:schemeClr val="dk1"/>
              </a:solidFill>
            </a:endParaRPr>
          </a:p>
          <a:p>
            <a:pPr marL="1371600" lvl="2" indent="-310196" algn="l" rtl="0">
              <a:lnSpc>
                <a:spcPct val="80000"/>
              </a:lnSpc>
              <a:spcBef>
                <a:spcPts val="1000"/>
              </a:spcBef>
              <a:spcAft>
                <a:spcPts val="0"/>
              </a:spcAft>
              <a:buClr>
                <a:schemeClr val="dk1"/>
              </a:buClr>
              <a:buSzPts val="1285"/>
              <a:buChar char="■"/>
            </a:pPr>
            <a:r>
              <a:rPr lang="en-US" sz="1595">
                <a:solidFill>
                  <a:schemeClr val="dk1"/>
                </a:solidFill>
              </a:rPr>
              <a:t>Instability vs slow reaction; </a:t>
            </a:r>
            <a:endParaRPr sz="1595">
              <a:solidFill>
                <a:schemeClr val="dk1"/>
              </a:solidFill>
            </a:endParaRPr>
          </a:p>
          <a:p>
            <a:pPr marL="1371600" lvl="2" indent="-310196" algn="l" rtl="0">
              <a:lnSpc>
                <a:spcPct val="80000"/>
              </a:lnSpc>
              <a:spcBef>
                <a:spcPts val="1000"/>
              </a:spcBef>
              <a:spcAft>
                <a:spcPts val="0"/>
              </a:spcAft>
              <a:buClr>
                <a:schemeClr val="dk1"/>
              </a:buClr>
              <a:buSzPts val="1285"/>
              <a:buChar char="■"/>
            </a:pPr>
            <a:r>
              <a:rPr lang="en-US" sz="1595">
                <a:solidFill>
                  <a:schemeClr val="dk1"/>
                </a:solidFill>
              </a:rPr>
              <a:t>Should ‘thresholds’ be used to activate ML mechanisms?</a:t>
            </a:r>
            <a:endParaRPr sz="1595">
              <a:solidFill>
                <a:schemeClr val="dk1"/>
              </a:solidFill>
            </a:endParaRPr>
          </a:p>
          <a:p>
            <a:pPr marL="457200" lvl="0" indent="0" algn="l" rtl="0">
              <a:lnSpc>
                <a:spcPct val="80000"/>
              </a:lnSpc>
              <a:spcBef>
                <a:spcPts val="1000"/>
              </a:spcBef>
              <a:spcAft>
                <a:spcPts val="0"/>
              </a:spcAft>
              <a:buSzPts val="852"/>
              <a:buNone/>
            </a:pPr>
            <a:endParaRPr sz="1595"/>
          </a:p>
        </p:txBody>
      </p:sp>
      <p:sp>
        <p:nvSpPr>
          <p:cNvPr id="1171" name="Google Shape;1171;p71"/>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60</a:t>
            </a:fld>
            <a:endParaRPr/>
          </a:p>
        </p:txBody>
      </p:sp>
      <p:sp>
        <p:nvSpPr>
          <p:cNvPr id="1172" name="Google Shape;1172;p71"/>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173" name="Google Shape;1173;p71"/>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181"/>
        <p:cNvGrpSpPr/>
        <p:nvPr/>
      </p:nvGrpSpPr>
      <p:grpSpPr>
        <a:xfrm>
          <a:off x="0" y="0"/>
          <a:ext cx="0" cy="0"/>
          <a:chOff x="0" y="0"/>
          <a:chExt cx="0" cy="0"/>
        </a:xfrm>
      </p:grpSpPr>
      <p:sp>
        <p:nvSpPr>
          <p:cNvPr id="1182" name="Google Shape;1182;g17db8f38253_1_57"/>
          <p:cNvSpPr txBox="1">
            <a:spLocks noGrp="1"/>
          </p:cNvSpPr>
          <p:nvPr>
            <p:ph type="title"/>
          </p:nvPr>
        </p:nvSpPr>
        <p:spPr>
          <a:xfrm>
            <a:off x="914401" y="685801"/>
            <a:ext cx="10361100" cy="10653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AI/ML in practice</a:t>
            </a:r>
            <a:endParaRPr/>
          </a:p>
        </p:txBody>
      </p:sp>
      <p:sp>
        <p:nvSpPr>
          <p:cNvPr id="1183" name="Google Shape;1183;g17db8f38253_1_57"/>
          <p:cNvSpPr txBox="1">
            <a:spLocks noGrp="1"/>
          </p:cNvSpPr>
          <p:nvPr>
            <p:ph type="body" idx="1"/>
          </p:nvPr>
        </p:nvSpPr>
        <p:spPr>
          <a:xfrm>
            <a:off x="914401" y="1981201"/>
            <a:ext cx="10361100" cy="4113300"/>
          </a:xfrm>
          <a:prstGeom prst="rect">
            <a:avLst/>
          </a:prstGeom>
          <a:noFill/>
          <a:ln>
            <a:noFill/>
          </a:ln>
        </p:spPr>
        <p:txBody>
          <a:bodyPr spcFirstLastPara="1" wrap="square" lIns="92150" tIns="46075" rIns="92150" bIns="46075" anchor="t" anchorCtr="0">
            <a:noAutofit/>
          </a:bodyPr>
          <a:lstStyle/>
          <a:p>
            <a:pPr marL="457200" lvl="0" indent="-348372" algn="l" rtl="0">
              <a:lnSpc>
                <a:spcPct val="115000"/>
              </a:lnSpc>
              <a:spcBef>
                <a:spcPts val="1000"/>
              </a:spcBef>
              <a:spcAft>
                <a:spcPts val="0"/>
              </a:spcAft>
              <a:buClr>
                <a:schemeClr val="dk1"/>
              </a:buClr>
              <a:buSzPts val="1886"/>
              <a:buChar char="●"/>
            </a:pPr>
            <a:r>
              <a:rPr lang="en-US" sz="1886">
                <a:solidFill>
                  <a:schemeClr val="dk1"/>
                </a:solidFill>
              </a:rPr>
              <a:t>Performance gains in practice</a:t>
            </a:r>
            <a:endParaRPr sz="2600"/>
          </a:p>
          <a:p>
            <a:pPr marL="914400" lvl="1" indent="-322897" algn="l" rtl="0">
              <a:lnSpc>
                <a:spcPct val="115000"/>
              </a:lnSpc>
              <a:spcBef>
                <a:spcPts val="1000"/>
              </a:spcBef>
              <a:spcAft>
                <a:spcPts val="0"/>
              </a:spcAft>
              <a:buClr>
                <a:schemeClr val="dk1"/>
              </a:buClr>
              <a:buSzPts val="1485"/>
              <a:buChar char="○"/>
            </a:pPr>
            <a:r>
              <a:rPr lang="en-US" sz="1795">
                <a:solidFill>
                  <a:schemeClr val="dk1"/>
                </a:solidFill>
              </a:rPr>
              <a:t>While AI/ML MAC/PHY enhancements affecting specific mechanisms may be easy to evaluate (link parameter selection, CW adjustment, beamforming, etc.), it may not be easy to assess other AI/ML performance gains since they may appear only in particular situations (i.e., high loaded scenarios).</a:t>
            </a:r>
            <a:endParaRPr sz="1795">
              <a:solidFill>
                <a:schemeClr val="dk1"/>
              </a:solidFill>
            </a:endParaRPr>
          </a:p>
          <a:p>
            <a:pPr marL="1371600" lvl="2" indent="-342582" algn="l" rtl="0">
              <a:lnSpc>
                <a:spcPct val="115000"/>
              </a:lnSpc>
              <a:spcBef>
                <a:spcPts val="1000"/>
              </a:spcBef>
              <a:spcAft>
                <a:spcPts val="0"/>
              </a:spcAft>
              <a:buClr>
                <a:schemeClr val="dk1"/>
              </a:buClr>
              <a:buSzPts val="1795"/>
              <a:buChar char="■"/>
            </a:pPr>
            <a:r>
              <a:rPr lang="en-US" sz="1795">
                <a:solidFill>
                  <a:schemeClr val="dk1"/>
                </a:solidFill>
              </a:rPr>
              <a:t>Example: network-controlled client device association and band steering</a:t>
            </a:r>
            <a:endParaRPr sz="1795">
              <a:solidFill>
                <a:schemeClr val="dk1"/>
              </a:solidFill>
            </a:endParaRPr>
          </a:p>
          <a:p>
            <a:pPr marL="914400" lvl="0" indent="0" algn="l" rtl="0">
              <a:lnSpc>
                <a:spcPct val="115000"/>
              </a:lnSpc>
              <a:spcBef>
                <a:spcPts val="1000"/>
              </a:spcBef>
              <a:spcAft>
                <a:spcPts val="0"/>
              </a:spcAft>
              <a:buSzPts val="1400"/>
              <a:buNone/>
            </a:pPr>
            <a:endParaRPr sz="1795">
              <a:solidFill>
                <a:schemeClr val="dk1"/>
              </a:solidFill>
            </a:endParaRPr>
          </a:p>
          <a:p>
            <a:pPr marL="914400" marR="0" lvl="1" indent="-322897" algn="l" rtl="0">
              <a:lnSpc>
                <a:spcPct val="115000"/>
              </a:lnSpc>
              <a:spcBef>
                <a:spcPts val="1000"/>
              </a:spcBef>
              <a:spcAft>
                <a:spcPts val="0"/>
              </a:spcAft>
              <a:buClr>
                <a:schemeClr val="dk1"/>
              </a:buClr>
              <a:buSzPts val="1485"/>
              <a:buChar char="○"/>
            </a:pPr>
            <a:r>
              <a:rPr lang="en-US" sz="1795">
                <a:solidFill>
                  <a:schemeClr val="dk1"/>
                </a:solidFill>
              </a:rPr>
              <a:t>Fairness issues between AI/ML-enabled devices and legacy devices.</a:t>
            </a:r>
            <a:endParaRPr sz="1795"/>
          </a:p>
        </p:txBody>
      </p:sp>
      <p:sp>
        <p:nvSpPr>
          <p:cNvPr id="1184" name="Google Shape;1184;g17db8f38253_1_57"/>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61</a:t>
            </a:fld>
            <a:endParaRPr/>
          </a:p>
        </p:txBody>
      </p:sp>
      <p:sp>
        <p:nvSpPr>
          <p:cNvPr id="1185" name="Google Shape;1185;g17db8f38253_1_57"/>
          <p:cNvSpPr txBox="1">
            <a:spLocks noGrp="1"/>
          </p:cNvSpPr>
          <p:nvPr>
            <p:ph type="ftr" idx="11"/>
          </p:nvPr>
        </p:nvSpPr>
        <p:spPr>
          <a:xfrm>
            <a:off x="7143757" y="6475414"/>
            <a:ext cx="42459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186" name="Google Shape;1186;g17db8f38253_1_57"/>
          <p:cNvSpPr txBox="1">
            <a:spLocks noGrp="1"/>
          </p:cNvSpPr>
          <p:nvPr>
            <p:ph type="dt" idx="10"/>
          </p:nvPr>
        </p:nvSpPr>
        <p:spPr>
          <a:xfrm>
            <a:off x="929217" y="333375"/>
            <a:ext cx="2499900" cy="273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194"/>
        <p:cNvGrpSpPr/>
        <p:nvPr/>
      </p:nvGrpSpPr>
      <p:grpSpPr>
        <a:xfrm>
          <a:off x="0" y="0"/>
          <a:ext cx="0" cy="0"/>
          <a:chOff x="0" y="0"/>
          <a:chExt cx="0" cy="0"/>
        </a:xfrm>
      </p:grpSpPr>
      <p:sp>
        <p:nvSpPr>
          <p:cNvPr id="1195" name="Google Shape;1195;p74"/>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What is required from 802.11? (1)</a:t>
            </a:r>
            <a:endParaRPr/>
          </a:p>
        </p:txBody>
      </p:sp>
      <p:sp>
        <p:nvSpPr>
          <p:cNvPr id="1196" name="Google Shape;1196;p74"/>
          <p:cNvSpPr txBox="1">
            <a:spLocks noGrp="1"/>
          </p:cNvSpPr>
          <p:nvPr>
            <p:ph type="body" idx="1"/>
          </p:nvPr>
        </p:nvSpPr>
        <p:spPr>
          <a:xfrm>
            <a:off x="914401" y="1981201"/>
            <a:ext cx="10361084" cy="4113213"/>
          </a:xfrm>
          <a:prstGeom prst="rect">
            <a:avLst/>
          </a:prstGeom>
          <a:noFill/>
          <a:ln>
            <a:noFill/>
          </a:ln>
        </p:spPr>
        <p:txBody>
          <a:bodyPr spcFirstLastPara="1" wrap="square" lIns="92150" tIns="46075" rIns="92150" bIns="46075" anchor="t" anchorCtr="0">
            <a:noAutofit/>
          </a:bodyPr>
          <a:lstStyle/>
          <a:p>
            <a:pPr marL="457200" lvl="0" indent="-342900" algn="l" rtl="0">
              <a:lnSpc>
                <a:spcPct val="100000"/>
              </a:lnSpc>
              <a:spcBef>
                <a:spcPts val="0"/>
              </a:spcBef>
              <a:spcAft>
                <a:spcPts val="0"/>
              </a:spcAft>
              <a:buClr>
                <a:schemeClr val="dk1"/>
              </a:buClr>
              <a:buSzPts val="1800"/>
              <a:buFont typeface="Times New Roman"/>
              <a:buChar char="●"/>
            </a:pPr>
            <a:r>
              <a:rPr lang="en-US" sz="1800" u="sng">
                <a:solidFill>
                  <a:schemeClr val="dk1"/>
                </a:solidFill>
                <a:latin typeface="Times New Roman"/>
                <a:ea typeface="Times New Roman"/>
                <a:cs typeface="Times New Roman"/>
                <a:sym typeface="Times New Roman"/>
              </a:rPr>
              <a:t>802.11 architecture</a:t>
            </a:r>
            <a:endParaRPr/>
          </a:p>
          <a:p>
            <a:pPr marL="914400" lvl="1" indent="-336550" algn="l" rtl="0">
              <a:lnSpc>
                <a:spcPct val="100000"/>
              </a:lnSpc>
              <a:spcBef>
                <a:spcPts val="1000"/>
              </a:spcBef>
              <a:spcAft>
                <a:spcPts val="0"/>
              </a:spcAft>
              <a:buClr>
                <a:schemeClr val="dk1"/>
              </a:buClr>
              <a:buSzPts val="1700"/>
              <a:buFont typeface="Times New Roman"/>
              <a:buChar char="○"/>
            </a:pPr>
            <a:r>
              <a:rPr lang="en-US" sz="1700">
                <a:solidFill>
                  <a:schemeClr val="dk1"/>
                </a:solidFill>
              </a:rPr>
              <a:t>Support for running </a:t>
            </a:r>
            <a:r>
              <a:rPr lang="en-US" sz="1700">
                <a:solidFill>
                  <a:schemeClr val="dk1"/>
                </a:solidFill>
                <a:latin typeface="Times New Roman"/>
                <a:ea typeface="Times New Roman"/>
                <a:cs typeface="Times New Roman"/>
                <a:sym typeface="Times New Roman"/>
              </a:rPr>
              <a:t>AI/ML </a:t>
            </a:r>
            <a:r>
              <a:rPr lang="en-US" sz="17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agents</a:t>
            </a:r>
            <a:r>
              <a:rPr lang="en-US" sz="1700">
                <a:solidFill>
                  <a:schemeClr val="dk1"/>
                </a:solidFill>
              </a:rPr>
              <a:t> (i.e., entities in charge of executing ML models)</a:t>
            </a:r>
            <a:endParaRPr/>
          </a:p>
          <a:p>
            <a:pPr marL="1371600" lvl="2" indent="-336550" algn="l" rtl="0">
              <a:lnSpc>
                <a:spcPct val="100000"/>
              </a:lnSpc>
              <a:spcBef>
                <a:spcPts val="1000"/>
              </a:spcBef>
              <a:spcAft>
                <a:spcPts val="0"/>
              </a:spcAft>
              <a:buClr>
                <a:schemeClr val="dk1"/>
              </a:buClr>
              <a:buSzPts val="1700"/>
              <a:buFont typeface="Times New Roman"/>
              <a:buChar char="■"/>
            </a:pPr>
            <a:r>
              <a:rPr lang="en-US" sz="1700">
                <a:solidFill>
                  <a:schemeClr val="dk1"/>
                </a:solidFill>
                <a:latin typeface="Times New Roman"/>
                <a:ea typeface="Times New Roman"/>
                <a:cs typeface="Times New Roman"/>
                <a:sym typeface="Times New Roman"/>
              </a:rPr>
              <a:t>A single complex agent per device vs multiple simple agents -per</a:t>
            </a:r>
            <a:r>
              <a:rPr lang="en-US" sz="1700">
                <a:solidFill>
                  <a:schemeClr val="dk1"/>
                </a:solidFill>
              </a:rPr>
              <a:t> functionality- </a:t>
            </a:r>
            <a:r>
              <a:rPr lang="en-US" sz="1700">
                <a:solidFill>
                  <a:schemeClr val="dk1"/>
                </a:solidFill>
                <a:latin typeface="Times New Roman"/>
                <a:ea typeface="Times New Roman"/>
                <a:cs typeface="Times New Roman"/>
                <a:sym typeface="Times New Roman"/>
              </a:rPr>
              <a:t>cooperating</a:t>
            </a:r>
            <a:endParaRPr/>
          </a:p>
          <a:p>
            <a:pPr marL="1371600" lvl="2" indent="-336550" algn="l" rtl="0">
              <a:lnSpc>
                <a:spcPct val="100000"/>
              </a:lnSpc>
              <a:spcBef>
                <a:spcPts val="1000"/>
              </a:spcBef>
              <a:spcAft>
                <a:spcPts val="0"/>
              </a:spcAft>
              <a:buClr>
                <a:schemeClr val="dk1"/>
              </a:buClr>
              <a:buSzPts val="1700"/>
              <a:buFont typeface="Times New Roman"/>
              <a:buChar char="■"/>
            </a:pPr>
            <a:r>
              <a:rPr lang="en-US" sz="1700">
                <a:solidFill>
                  <a:schemeClr val="dk1"/>
                </a:solidFill>
                <a:latin typeface="Times New Roman"/>
                <a:ea typeface="Times New Roman"/>
                <a:cs typeface="Times New Roman"/>
                <a:sym typeface="Times New Roman"/>
              </a:rPr>
              <a:t>Embedded (</a:t>
            </a:r>
            <a:r>
              <a:rPr lang="en-US" sz="1700">
                <a:solidFill>
                  <a:schemeClr val="dk1"/>
                </a:solidFill>
              </a:rPr>
              <a:t>802.11 layers) </a:t>
            </a:r>
            <a:r>
              <a:rPr lang="en-US" sz="1700">
                <a:solidFill>
                  <a:schemeClr val="dk1"/>
                </a:solidFill>
                <a:latin typeface="Times New Roman"/>
                <a:ea typeface="Times New Roman"/>
                <a:cs typeface="Times New Roman"/>
                <a:sym typeface="Times New Roman"/>
              </a:rPr>
              <a:t>vs external (edge / cloud)</a:t>
            </a:r>
            <a:endParaRPr sz="1700">
              <a:solidFill>
                <a:schemeClr val="dk1"/>
              </a:solidFill>
              <a:latin typeface="Times New Roman"/>
              <a:ea typeface="Times New Roman"/>
              <a:cs typeface="Times New Roman"/>
              <a:sym typeface="Times New Roman"/>
            </a:endParaRPr>
          </a:p>
          <a:p>
            <a:pPr marL="914400" lvl="1" indent="-336550" algn="l" rtl="0">
              <a:lnSpc>
                <a:spcPct val="100000"/>
              </a:lnSpc>
              <a:spcBef>
                <a:spcPts val="1000"/>
              </a:spcBef>
              <a:spcAft>
                <a:spcPts val="0"/>
              </a:spcAft>
              <a:buClr>
                <a:schemeClr val="dk1"/>
              </a:buClr>
              <a:buSzPts val="1700"/>
              <a:buFont typeface="Times New Roman"/>
              <a:buChar char="○"/>
            </a:pPr>
            <a:r>
              <a:rPr lang="en-US" sz="1700">
                <a:solidFill>
                  <a:schemeClr val="dk1"/>
                </a:solidFill>
              </a:rPr>
              <a:t>Interfaces and protocols to exchange data and models between agents placed at the stations, APs, and edge/cloud servers</a:t>
            </a:r>
            <a:endParaRPr sz="1700">
              <a:solidFill>
                <a:schemeClr val="dk1"/>
              </a:solidFill>
            </a:endParaRPr>
          </a:p>
          <a:p>
            <a:pPr marL="1371600" lvl="2" indent="-336550" algn="l" rtl="0">
              <a:lnSpc>
                <a:spcPct val="100000"/>
              </a:lnSpc>
              <a:spcBef>
                <a:spcPts val="1000"/>
              </a:spcBef>
              <a:spcAft>
                <a:spcPts val="0"/>
              </a:spcAft>
              <a:buClr>
                <a:schemeClr val="dk1"/>
              </a:buClr>
              <a:buSzPts val="1700"/>
              <a:buChar char="■"/>
            </a:pPr>
            <a:r>
              <a:rPr lang="en-US" sz="1700">
                <a:solidFill>
                  <a:schemeClr val="dk1"/>
                </a:solidFill>
              </a:rPr>
              <a:t>Universal format to accommodate different data types</a:t>
            </a:r>
            <a:endParaRPr sz="1700">
              <a:solidFill>
                <a:schemeClr val="dk1"/>
              </a:solidFill>
            </a:endParaRPr>
          </a:p>
          <a:p>
            <a:pPr marL="914400" lvl="1" indent="-336550" algn="l" rtl="0">
              <a:lnSpc>
                <a:spcPct val="100000"/>
              </a:lnSpc>
              <a:spcBef>
                <a:spcPts val="1000"/>
              </a:spcBef>
              <a:spcAft>
                <a:spcPts val="0"/>
              </a:spcAft>
              <a:buClr>
                <a:schemeClr val="dk1"/>
              </a:buClr>
              <a:buSzPts val="1700"/>
              <a:buFont typeface="Times New Roman"/>
              <a:buChar char="○"/>
            </a:pPr>
            <a:r>
              <a:rPr lang="en-US" sz="1700">
                <a:solidFill>
                  <a:schemeClr val="dk1"/>
                </a:solidFill>
                <a:latin typeface="Times New Roman"/>
                <a:ea typeface="Times New Roman"/>
                <a:cs typeface="Times New Roman"/>
                <a:sym typeface="Times New Roman"/>
              </a:rPr>
              <a:t>Interfaces </a:t>
            </a:r>
            <a:r>
              <a:rPr lang="en-US" sz="1700">
                <a:solidFill>
                  <a:schemeClr val="dk1"/>
                </a:solidFill>
              </a:rPr>
              <a:t>and protocols</a:t>
            </a:r>
            <a:r>
              <a:rPr lang="en-US" sz="1700">
                <a:solidFill>
                  <a:schemeClr val="dk1"/>
                </a:solidFill>
                <a:latin typeface="Times New Roman"/>
                <a:ea typeface="Times New Roman"/>
                <a:cs typeface="Times New Roman"/>
                <a:sym typeface="Times New Roman"/>
              </a:rPr>
              <a:t> to exchange ML agents (</a:t>
            </a:r>
            <a:r>
              <a:rPr lang="en-US" sz="1700" b="1">
                <a:solidFill>
                  <a:schemeClr val="dk1"/>
                </a:solidFill>
                <a:latin typeface="Times New Roman"/>
                <a:ea typeface="Times New Roman"/>
                <a:cs typeface="Times New Roman"/>
                <a:sym typeface="Times New Roman"/>
              </a:rPr>
              <a:t>logic installation</a:t>
            </a:r>
            <a:r>
              <a:rPr lang="en-US" sz="1700">
                <a:solidFill>
                  <a:schemeClr val="dk1"/>
                </a:solidFill>
                <a:latin typeface="Times New Roman"/>
                <a:ea typeface="Times New Roman"/>
                <a:cs typeface="Times New Roman"/>
                <a:sym typeface="Times New Roman"/>
              </a:rPr>
              <a:t>)</a:t>
            </a:r>
            <a:endParaRPr/>
          </a:p>
          <a:p>
            <a:pPr marL="1371600" lvl="2" indent="-336550" algn="l" rtl="0">
              <a:lnSpc>
                <a:spcPct val="100000"/>
              </a:lnSpc>
              <a:spcBef>
                <a:spcPts val="1000"/>
              </a:spcBef>
              <a:spcAft>
                <a:spcPts val="0"/>
              </a:spcAft>
              <a:buClr>
                <a:schemeClr val="dk1"/>
              </a:buClr>
              <a:buSzPts val="1700"/>
              <a:buFont typeface="Times New Roman"/>
              <a:buChar char="■"/>
            </a:pPr>
            <a:r>
              <a:rPr lang="en-US" sz="1700">
                <a:solidFill>
                  <a:schemeClr val="dk1"/>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Network controllers </a:t>
            </a:r>
            <a:r>
              <a:rPr lang="en-US" sz="1700">
                <a:solidFill>
                  <a:schemeClr val="dk1"/>
                </a:solidFill>
              </a:rPr>
              <a:t>install agents at both APs and client stations</a:t>
            </a:r>
            <a:endParaRPr sz="1800">
              <a:latin typeface="Times New Roman"/>
              <a:ea typeface="Times New Roman"/>
              <a:cs typeface="Times New Roman"/>
              <a:sym typeface="Times New Roman"/>
            </a:endParaRPr>
          </a:p>
          <a:p>
            <a:pPr marL="342900" lvl="0" indent="-342900" algn="l" rtl="0">
              <a:lnSpc>
                <a:spcPct val="100000"/>
              </a:lnSpc>
              <a:spcBef>
                <a:spcPts val="1600"/>
              </a:spcBef>
              <a:spcAft>
                <a:spcPts val="0"/>
              </a:spcAft>
              <a:buSzPts val="1400"/>
              <a:buNone/>
            </a:pPr>
            <a:endParaRPr/>
          </a:p>
        </p:txBody>
      </p:sp>
      <p:sp>
        <p:nvSpPr>
          <p:cNvPr id="1197" name="Google Shape;1197;p74"/>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62</a:t>
            </a:fld>
            <a:endParaRPr/>
          </a:p>
        </p:txBody>
      </p:sp>
      <p:sp>
        <p:nvSpPr>
          <p:cNvPr id="1198" name="Google Shape;1198;p74"/>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199" name="Google Shape;1199;p74"/>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207"/>
        <p:cNvGrpSpPr/>
        <p:nvPr/>
      </p:nvGrpSpPr>
      <p:grpSpPr>
        <a:xfrm>
          <a:off x="0" y="0"/>
          <a:ext cx="0" cy="0"/>
          <a:chOff x="0" y="0"/>
          <a:chExt cx="0" cy="0"/>
        </a:xfrm>
      </p:grpSpPr>
      <p:sp>
        <p:nvSpPr>
          <p:cNvPr id="1208" name="Google Shape;1208;p75"/>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sz="3200">
                <a:latin typeface="Times New Roman"/>
                <a:ea typeface="Times New Roman"/>
                <a:cs typeface="Times New Roman"/>
                <a:sym typeface="Times New Roman"/>
              </a:rPr>
              <a:t>What is </a:t>
            </a:r>
            <a:r>
              <a:rPr lang="en-US"/>
              <a:t>r</a:t>
            </a:r>
            <a:r>
              <a:rPr lang="en-US" sz="3200">
                <a:latin typeface="Times New Roman"/>
                <a:ea typeface="Times New Roman"/>
                <a:cs typeface="Times New Roman"/>
                <a:sym typeface="Times New Roman"/>
              </a:rPr>
              <a:t>equired from 802.11? (2)</a:t>
            </a:r>
            <a:endParaRPr/>
          </a:p>
        </p:txBody>
      </p:sp>
      <p:sp>
        <p:nvSpPr>
          <p:cNvPr id="1209" name="Google Shape;1209;p75"/>
          <p:cNvSpPr txBox="1">
            <a:spLocks noGrp="1"/>
          </p:cNvSpPr>
          <p:nvPr>
            <p:ph type="body" idx="1"/>
          </p:nvPr>
        </p:nvSpPr>
        <p:spPr>
          <a:xfrm>
            <a:off x="914401" y="1981201"/>
            <a:ext cx="10361084" cy="4113213"/>
          </a:xfrm>
          <a:prstGeom prst="rect">
            <a:avLst/>
          </a:prstGeom>
          <a:noFill/>
          <a:ln>
            <a:noFill/>
          </a:ln>
        </p:spPr>
        <p:txBody>
          <a:bodyPr spcFirstLastPara="1" wrap="square" lIns="92150" tIns="46075" rIns="92150" bIns="46075" anchor="t" anchorCtr="0">
            <a:noAutofit/>
          </a:bodyPr>
          <a:lstStyle/>
          <a:p>
            <a:pPr marL="457200" lvl="0" indent="-342900" algn="l" rtl="0">
              <a:lnSpc>
                <a:spcPct val="100000"/>
              </a:lnSpc>
              <a:spcBef>
                <a:spcPts val="0"/>
              </a:spcBef>
              <a:spcAft>
                <a:spcPts val="0"/>
              </a:spcAft>
              <a:buClr>
                <a:schemeClr val="dk1"/>
              </a:buClr>
              <a:buSzPts val="1800"/>
              <a:buFont typeface="Times New Roman"/>
              <a:buChar char="●"/>
            </a:pPr>
            <a:r>
              <a:rPr lang="en-US" sz="1800" u="sng">
                <a:solidFill>
                  <a:schemeClr val="dk1"/>
                </a:solidFill>
                <a:latin typeface="Times New Roman"/>
                <a:ea typeface="Times New Roman"/>
                <a:cs typeface="Times New Roman"/>
                <a:sym typeface="Times New Roman"/>
              </a:rPr>
              <a:t>Extra components (processing capacity, dedicated </a:t>
            </a:r>
            <a:r>
              <a:rPr lang="en-US" sz="1800" u="sng">
                <a:solidFill>
                  <a:schemeClr val="dk1"/>
                </a:solidFill>
              </a:rPr>
              <a:t>network </a:t>
            </a:r>
            <a:r>
              <a:rPr lang="en-US" sz="1800" u="sng">
                <a:solidFill>
                  <a:schemeClr val="dk1"/>
                </a:solidFill>
                <a:latin typeface="Times New Roman"/>
                <a:ea typeface="Times New Roman"/>
                <a:cs typeface="Times New Roman"/>
                <a:sym typeface="Times New Roman"/>
              </a:rPr>
              <a:t>interfaces) for ML</a:t>
            </a:r>
            <a:endParaRPr/>
          </a:p>
          <a:p>
            <a:pPr marL="914400" lvl="1" indent="-336550" algn="l" rtl="0">
              <a:lnSpc>
                <a:spcPct val="100000"/>
              </a:lnSpc>
              <a:spcBef>
                <a:spcPts val="1000"/>
              </a:spcBef>
              <a:spcAft>
                <a:spcPts val="0"/>
              </a:spcAft>
              <a:buClr>
                <a:schemeClr val="dk1"/>
              </a:buClr>
              <a:buSzPts val="1700"/>
              <a:buFont typeface="Times New Roman"/>
              <a:buChar char="○"/>
            </a:pPr>
            <a:r>
              <a:rPr lang="en-US" sz="1700">
                <a:solidFill>
                  <a:schemeClr val="dk1"/>
                </a:solidFill>
                <a:latin typeface="Times New Roman"/>
                <a:ea typeface="Times New Roman"/>
                <a:cs typeface="Times New Roman"/>
                <a:sym typeface="Times New Roman"/>
              </a:rPr>
              <a:t>Support for the AI/ML control loop</a:t>
            </a:r>
            <a:endParaRPr/>
          </a:p>
          <a:p>
            <a:pPr marL="1828800" lvl="3" indent="-336550" algn="l" rtl="0">
              <a:lnSpc>
                <a:spcPct val="100000"/>
              </a:lnSpc>
              <a:spcBef>
                <a:spcPts val="1000"/>
              </a:spcBef>
              <a:spcAft>
                <a:spcPts val="0"/>
              </a:spcAft>
              <a:buClr>
                <a:schemeClr val="dk1"/>
              </a:buClr>
              <a:buSzPts val="1700"/>
              <a:buFont typeface="Times New Roman"/>
              <a:buChar char="●"/>
            </a:pPr>
            <a:r>
              <a:rPr lang="en-US" sz="1700">
                <a:solidFill>
                  <a:schemeClr val="dk1"/>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Observe/monitor network</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endParaRPr>
          </a:p>
          <a:p>
            <a:pPr marL="1828800" lvl="3" indent="-336550" algn="l" rtl="0">
              <a:lnSpc>
                <a:spcPct val="100000"/>
              </a:lnSpc>
              <a:spcBef>
                <a:spcPts val="1000"/>
              </a:spcBef>
              <a:spcAft>
                <a:spcPts val="0"/>
              </a:spcAft>
              <a:buClr>
                <a:schemeClr val="dk1"/>
              </a:buClr>
              <a:buSzPts val="1700"/>
              <a:buFont typeface="Times New Roman"/>
              <a:buChar char="●"/>
            </a:pPr>
            <a:r>
              <a:rPr lang="en-US" sz="17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Run ML model to predict future outcomes</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endParaRPr>
          </a:p>
          <a:p>
            <a:pPr marL="1828800" lvl="3" indent="-336550" algn="l" rtl="0">
              <a:lnSpc>
                <a:spcPct val="100000"/>
              </a:lnSpc>
              <a:spcBef>
                <a:spcPts val="1000"/>
              </a:spcBef>
              <a:spcAft>
                <a:spcPts val="0"/>
              </a:spcAft>
              <a:buClr>
                <a:schemeClr val="dk1"/>
              </a:buClr>
              <a:buSzPts val="1700"/>
              <a:buFont typeface="Times New Roman"/>
              <a:buChar char="●"/>
            </a:pPr>
            <a:r>
              <a:rPr lang="en-US" sz="17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Make decisions based on the output of the ML model</a:t>
            </a:r>
            <a:endParaRPr/>
          </a:p>
          <a:p>
            <a:pPr marL="914400" lvl="0" indent="0" algn="l" rtl="0">
              <a:lnSpc>
                <a:spcPct val="100000"/>
              </a:lnSpc>
              <a:spcBef>
                <a:spcPts val="1000"/>
              </a:spcBef>
              <a:spcAft>
                <a:spcPts val="0"/>
              </a:spcAft>
              <a:buSzPts val="1400"/>
              <a:buNone/>
            </a:pPr>
            <a:r>
              <a:rPr lang="en-US" sz="1700" b="0">
                <a:solidFill>
                  <a:schemeClr val="dk1"/>
                </a:solidFill>
              </a:rPr>
              <a:t>… which may require:</a:t>
            </a:r>
            <a:endParaRPr sz="1700">
              <a:solidFill>
                <a:schemeClr val="dk1"/>
              </a:solidFill>
            </a:endParaRPr>
          </a:p>
          <a:p>
            <a:pPr marL="1371600" lvl="2" indent="-228600" algn="l" rtl="0">
              <a:lnSpc>
                <a:spcPct val="100000"/>
              </a:lnSpc>
              <a:spcBef>
                <a:spcPts val="1000"/>
              </a:spcBef>
              <a:spcAft>
                <a:spcPts val="0"/>
              </a:spcAft>
              <a:buClr>
                <a:schemeClr val="dk1"/>
              </a:buClr>
              <a:buSzPts val="1700"/>
              <a:buNone/>
            </a:pPr>
            <a:r>
              <a:rPr lang="en-US" sz="1700">
                <a:solidFill>
                  <a:schemeClr val="dk1"/>
                </a:solidFill>
              </a:rPr>
              <a:t>- </a:t>
            </a:r>
            <a:r>
              <a:rPr lang="en-US" sz="1700">
                <a:solidFill>
                  <a:schemeClr val="dk1"/>
                </a:solidFill>
                <a:latin typeface="Times New Roman"/>
                <a:ea typeface="Times New Roman"/>
                <a:cs typeface="Times New Roman"/>
                <a:sym typeface="Times New Roman"/>
              </a:rPr>
              <a:t>Dedicated computing </a:t>
            </a:r>
            <a:r>
              <a:rPr lang="en-US" sz="1700">
                <a:solidFill>
                  <a:schemeClr val="dk1"/>
                </a:solidFill>
              </a:rPr>
              <a:t>resources</a:t>
            </a:r>
            <a:r>
              <a:rPr lang="en-US" sz="1700">
                <a:solidFill>
                  <a:schemeClr val="dk1"/>
                </a:solidFill>
                <a:latin typeface="Times New Roman"/>
                <a:ea typeface="Times New Roman"/>
                <a:cs typeface="Times New Roman"/>
                <a:sym typeface="Times New Roman"/>
              </a:rPr>
              <a:t> to run agent</a:t>
            </a:r>
            <a:r>
              <a:rPr lang="en-US" sz="1700">
                <a:solidFill>
                  <a:schemeClr val="dk1"/>
                </a:solidFill>
              </a:rPr>
              <a:t>s and </a:t>
            </a:r>
            <a:r>
              <a:rPr lang="en-US" sz="1700">
                <a:solidFill>
                  <a:schemeClr val="dk1"/>
                </a:solidFill>
                <a:latin typeface="Times New Roman"/>
                <a:ea typeface="Times New Roman"/>
                <a:cs typeface="Times New Roman"/>
                <a:sym typeface="Times New Roman"/>
              </a:rPr>
              <a:t>train models</a:t>
            </a:r>
            <a:endParaRPr sz="1700">
              <a:solidFill>
                <a:schemeClr val="dk1"/>
              </a:solidFill>
            </a:endParaRPr>
          </a:p>
          <a:p>
            <a:pPr marL="1371600" lvl="2" indent="-228600" algn="l" rtl="0">
              <a:lnSpc>
                <a:spcPct val="100000"/>
              </a:lnSpc>
              <a:spcBef>
                <a:spcPts val="0"/>
              </a:spcBef>
              <a:spcAft>
                <a:spcPts val="0"/>
              </a:spcAft>
              <a:buClr>
                <a:schemeClr val="dk1"/>
              </a:buClr>
              <a:buSzPts val="1700"/>
              <a:buNone/>
            </a:pPr>
            <a:r>
              <a:rPr lang="en-US" sz="1700">
                <a:solidFill>
                  <a:schemeClr val="dk1"/>
                </a:solidFill>
              </a:rPr>
              <a:t>- Dedicated network resources (either in-band or out-band) for data, models and agent exchange.</a:t>
            </a:r>
            <a:endParaRPr sz="1700" b="0">
              <a:solidFill>
                <a:schemeClr val="dk1"/>
              </a:solidFill>
            </a:endParaRPr>
          </a:p>
          <a:p>
            <a:pPr marL="457200" lvl="0" indent="-342900" algn="l" rtl="0">
              <a:lnSpc>
                <a:spcPct val="100000"/>
              </a:lnSpc>
              <a:spcBef>
                <a:spcPts val="1000"/>
              </a:spcBef>
              <a:spcAft>
                <a:spcPts val="0"/>
              </a:spcAft>
              <a:buClr>
                <a:schemeClr val="dk1"/>
              </a:buClr>
              <a:buSzPts val="1800"/>
              <a:buFont typeface="Times New Roman"/>
              <a:buChar char="●"/>
            </a:pPr>
            <a:r>
              <a:rPr lang="en-US" sz="1800" u="sng">
                <a:solidFill>
                  <a:schemeClr val="dk1"/>
                </a:solidFill>
                <a:latin typeface="Times New Roman"/>
                <a:ea typeface="Times New Roman"/>
                <a:cs typeface="Times New Roman"/>
                <a:sym typeface="Times New Roman"/>
              </a:rPr>
              <a:t>Reference evaluation scenarios</a:t>
            </a:r>
            <a:endParaRPr/>
          </a:p>
          <a:p>
            <a:pPr marL="914400" lvl="1" indent="-330200" algn="l" rtl="0">
              <a:lnSpc>
                <a:spcPct val="100000"/>
              </a:lnSpc>
              <a:spcBef>
                <a:spcPts val="1000"/>
              </a:spcBef>
              <a:spcAft>
                <a:spcPts val="0"/>
              </a:spcAft>
              <a:buClr>
                <a:schemeClr val="dk1"/>
              </a:buClr>
              <a:buSzPts val="1600"/>
              <a:buFont typeface="Times New Roman"/>
              <a:buChar char="○"/>
            </a:pPr>
            <a:r>
              <a:rPr lang="en-US" sz="1700">
                <a:solidFill>
                  <a:schemeClr val="dk1"/>
                </a:solidFill>
                <a:latin typeface="Times New Roman"/>
                <a:ea typeface="Times New Roman"/>
                <a:cs typeface="Times New Roman"/>
                <a:sym typeface="Times New Roman"/>
              </a:rPr>
              <a:t>They should include non-stationary and changing conditions (i.e., sudden change in number of devices, changes in spectrum occupancy, etc</a:t>
            </a:r>
            <a:r>
              <a:rPr lang="en-US" sz="1800">
                <a:solidFill>
                  <a:schemeClr val="dk1"/>
                </a:solidFill>
                <a:latin typeface="Times New Roman"/>
                <a:ea typeface="Times New Roman"/>
                <a:cs typeface="Times New Roman"/>
                <a:sym typeface="Times New Roman"/>
              </a:rPr>
              <a:t>).</a:t>
            </a:r>
            <a:endParaRPr sz="1700">
              <a:solidFill>
                <a:schemeClr val="dk1"/>
              </a:solidFill>
              <a:latin typeface="Times New Roman"/>
              <a:ea typeface="Times New Roman"/>
              <a:cs typeface="Times New Roman"/>
              <a:sym typeface="Times New Roman"/>
            </a:endParaRPr>
          </a:p>
          <a:p>
            <a:pPr marL="0" marR="0" lvl="0" indent="0" algn="l" rtl="0">
              <a:lnSpc>
                <a:spcPct val="100000"/>
              </a:lnSpc>
              <a:spcBef>
                <a:spcPts val="1000"/>
              </a:spcBef>
              <a:spcAft>
                <a:spcPts val="0"/>
              </a:spcAft>
              <a:buSzPts val="1800"/>
              <a:buNone/>
            </a:pPr>
            <a:endParaRPr sz="1800">
              <a:latin typeface="Times New Roman"/>
              <a:ea typeface="Times New Roman"/>
              <a:cs typeface="Times New Roman"/>
              <a:sym typeface="Times New Roman"/>
            </a:endParaRPr>
          </a:p>
          <a:p>
            <a:pPr marL="342900" lvl="0" indent="-342900" algn="l" rtl="0">
              <a:lnSpc>
                <a:spcPct val="100000"/>
              </a:lnSpc>
              <a:spcBef>
                <a:spcPts val="1600"/>
              </a:spcBef>
              <a:spcAft>
                <a:spcPts val="0"/>
              </a:spcAft>
              <a:buSzPts val="1400"/>
              <a:buNone/>
            </a:pPr>
            <a:endParaRPr/>
          </a:p>
        </p:txBody>
      </p:sp>
      <p:sp>
        <p:nvSpPr>
          <p:cNvPr id="1210" name="Google Shape;1210;p75"/>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63</a:t>
            </a:fld>
            <a:endParaRPr/>
          </a:p>
        </p:txBody>
      </p:sp>
      <p:sp>
        <p:nvSpPr>
          <p:cNvPr id="1211" name="Google Shape;1211;p75"/>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212" name="Google Shape;1212;p75"/>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217"/>
        <p:cNvGrpSpPr/>
        <p:nvPr/>
      </p:nvGrpSpPr>
      <p:grpSpPr>
        <a:xfrm>
          <a:off x="0" y="0"/>
          <a:ext cx="0" cy="0"/>
          <a:chOff x="0" y="0"/>
          <a:chExt cx="0" cy="0"/>
        </a:xfrm>
      </p:grpSpPr>
      <p:sp>
        <p:nvSpPr>
          <p:cNvPr id="1218" name="Google Shape;1218;g17c7a9c6b82_1_0"/>
          <p:cNvSpPr txBox="1">
            <a:spLocks noGrp="1"/>
          </p:cNvSpPr>
          <p:nvPr>
            <p:ph type="title"/>
          </p:nvPr>
        </p:nvSpPr>
        <p:spPr>
          <a:xfrm>
            <a:off x="914401" y="685801"/>
            <a:ext cx="10361100" cy="10653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Example Use Case: Airport Hotspot</a:t>
            </a:r>
            <a:endParaRPr/>
          </a:p>
        </p:txBody>
      </p:sp>
      <p:sp>
        <p:nvSpPr>
          <p:cNvPr id="1219" name="Google Shape;1219;g17c7a9c6b82_1_0"/>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rgbClr val="000000"/>
              </a:buClr>
              <a:buSzPts val="1200"/>
              <a:buFont typeface="Arial"/>
              <a:buNone/>
            </a:pPr>
            <a:r>
              <a:rPr lang="en-US"/>
              <a:t>Slide </a:t>
            </a:r>
            <a:fld id="{00000000-1234-1234-1234-123412341234}" type="slidenum">
              <a:rPr lang="en-US"/>
              <a:t>64</a:t>
            </a:fld>
            <a:endParaRPr/>
          </a:p>
        </p:txBody>
      </p:sp>
      <p:graphicFrame>
        <p:nvGraphicFramePr>
          <p:cNvPr id="1220" name="Google Shape;1220;g17c7a9c6b82_1_0"/>
          <p:cNvGraphicFramePr/>
          <p:nvPr/>
        </p:nvGraphicFramePr>
        <p:xfrm>
          <a:off x="2031993" y="2752325"/>
          <a:ext cx="8128000" cy="3454460"/>
        </p:xfrm>
        <a:graphic>
          <a:graphicData uri="http://schemas.openxmlformats.org/drawingml/2006/table">
            <a:tbl>
              <a:tblPr firstRow="1" firstCol="1" bandRow="1">
                <a:noFill/>
                <a:tableStyleId>{24CDF000-FCDE-4F06-9642-99A373C8D845}</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gridCol w="2032000">
                  <a:extLst>
                    <a:ext uri="{9D8B030D-6E8A-4147-A177-3AD203B41FA5}">
                      <a16:colId xmlns:a16="http://schemas.microsoft.com/office/drawing/2014/main" val="20003"/>
                    </a:ext>
                  </a:extLst>
                </a:gridCol>
              </a:tblGrid>
              <a:tr h="37085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Scenario</a:t>
                      </a:r>
                      <a:endParaRPr sz="1400" b="1"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Without ML</a:t>
                      </a:r>
                      <a:endParaRPr sz="1400" b="1"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With ML at AP</a:t>
                      </a:r>
                      <a:endParaRPr sz="1400" b="1"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With ML at STAs</a:t>
                      </a:r>
                      <a:endParaRPr sz="1400" b="1"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Operation</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AP sends static parameters in beacons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AP runs ML algorithm and updates parameters on-the-fly and distributes them in beacons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AP sends pre-trained ML agent to stations upon association, stations run agent</a:t>
                      </a:r>
                      <a:endParaRPr sz="14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New signaling over the 802.11 interface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No</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No (*Yes)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Yes</a:t>
                      </a:r>
                      <a:endParaRPr sz="14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Monitoring</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N/A</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At AP</a:t>
                      </a:r>
                      <a:r>
                        <a:rPr lang="en-US" sz="1400" u="none" strike="noStrike" cap="none"/>
                        <a:t> (*</a:t>
                      </a:r>
                      <a:r>
                        <a:rPr lang="en-US"/>
                        <a:t>W</a:t>
                      </a:r>
                      <a:r>
                        <a:rPr lang="en-US" sz="1400" u="none" strike="noStrike" cap="none"/>
                        <a:t>ith info f</a:t>
                      </a:r>
                      <a:r>
                        <a:rPr lang="en-US"/>
                        <a:t>rom STAs)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At STAs</a:t>
                      </a:r>
                      <a:endParaRPr sz="14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Parameter optimization</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None/minimal</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Based on AP (*STA) knowledge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Based on STA knowledge</a:t>
                      </a:r>
                      <a:endParaRPr sz="1400" u="none" strike="noStrike" cap="none"/>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Performance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Good</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Better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Best</a:t>
                      </a:r>
                      <a:endParaRPr sz="1400" u="none" strike="noStrike" cap="none" dirty="0"/>
                    </a:p>
                  </a:txBody>
                  <a:tcPr marL="91450" marR="91450" marT="45725" marB="45725"/>
                </a:tc>
                <a:extLst>
                  <a:ext uri="{0D108BD9-81ED-4DB2-BD59-A6C34878D82A}">
                    <a16:rowId xmlns:a16="http://schemas.microsoft.com/office/drawing/2014/main" val="10005"/>
                  </a:ext>
                </a:extLst>
              </a:tr>
            </a:tbl>
          </a:graphicData>
        </a:graphic>
      </p:graphicFrame>
      <p:sp>
        <p:nvSpPr>
          <p:cNvPr id="1221" name="Google Shape;1221;g17c7a9c6b82_1_0"/>
          <p:cNvSpPr txBox="1">
            <a:spLocks noGrp="1"/>
          </p:cNvSpPr>
          <p:nvPr>
            <p:ph type="body" idx="1"/>
          </p:nvPr>
        </p:nvSpPr>
        <p:spPr>
          <a:xfrm>
            <a:off x="914414" y="1606976"/>
            <a:ext cx="10361100" cy="1600200"/>
          </a:xfrm>
          <a:prstGeom prst="rect">
            <a:avLst/>
          </a:prstGeom>
          <a:noFill/>
          <a:ln>
            <a:noFill/>
          </a:ln>
        </p:spPr>
        <p:txBody>
          <a:bodyPr spcFirstLastPara="1" wrap="square" lIns="92150" tIns="46075" rIns="92150" bIns="46075" anchor="t" anchorCtr="0">
            <a:normAutofit/>
          </a:bodyPr>
          <a:lstStyle/>
          <a:p>
            <a:pPr marL="457202" lvl="0" indent="-336548" algn="l" rtl="0">
              <a:lnSpc>
                <a:spcPct val="115000"/>
              </a:lnSpc>
              <a:spcBef>
                <a:spcPts val="0"/>
              </a:spcBef>
              <a:spcAft>
                <a:spcPts val="0"/>
              </a:spcAft>
              <a:buClr>
                <a:schemeClr val="dk1"/>
              </a:buClr>
              <a:buSzPts val="1846"/>
              <a:buChar char="•"/>
            </a:pPr>
            <a:r>
              <a:rPr lang="en-US" sz="2300" b="0"/>
              <a:t>Dense network, changing conditions, room for performance </a:t>
            </a:r>
            <a:r>
              <a:rPr lang="en-US" sz="2300" b="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optimization</a:t>
            </a:r>
            <a:endParaRPr sz="2300" b="0"/>
          </a:p>
          <a:p>
            <a:pPr marL="457202" lvl="0" indent="-365382" algn="l" rtl="0">
              <a:lnSpc>
                <a:spcPct val="115000"/>
              </a:lnSpc>
              <a:spcBef>
                <a:spcPts val="0"/>
              </a:spcBef>
              <a:spcAft>
                <a:spcPts val="0"/>
              </a:spcAft>
              <a:buSzPts val="2300"/>
              <a:buChar char="•"/>
            </a:pPr>
            <a:r>
              <a:rPr lang="en-US" sz="2300" b="0"/>
              <a:t>Parameter configuration set: CCA threshold, max TX power</a:t>
            </a:r>
            <a:endParaRPr sz="2300" b="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229"/>
        <p:cNvGrpSpPr/>
        <p:nvPr/>
      </p:nvGrpSpPr>
      <p:grpSpPr>
        <a:xfrm>
          <a:off x="0" y="0"/>
          <a:ext cx="0" cy="0"/>
          <a:chOff x="0" y="0"/>
          <a:chExt cx="0" cy="0"/>
        </a:xfrm>
      </p:grpSpPr>
      <p:sp>
        <p:nvSpPr>
          <p:cNvPr id="1230" name="Google Shape;1230;p76"/>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Summary &amp; take-home messages</a:t>
            </a:r>
            <a:endParaRPr/>
          </a:p>
        </p:txBody>
      </p:sp>
      <p:sp>
        <p:nvSpPr>
          <p:cNvPr id="1231" name="Google Shape;1231;p76"/>
          <p:cNvSpPr txBox="1">
            <a:spLocks noGrp="1"/>
          </p:cNvSpPr>
          <p:nvPr>
            <p:ph type="body" idx="1"/>
          </p:nvPr>
        </p:nvSpPr>
        <p:spPr>
          <a:xfrm>
            <a:off x="914401" y="1981201"/>
            <a:ext cx="10361084" cy="4113213"/>
          </a:xfrm>
          <a:prstGeom prst="rect">
            <a:avLst/>
          </a:prstGeom>
          <a:noFill/>
          <a:ln>
            <a:noFill/>
          </a:ln>
        </p:spPr>
        <p:txBody>
          <a:bodyPr spcFirstLastPara="1" wrap="square" lIns="92150" tIns="46075" rIns="92150" bIns="46075" anchor="t" anchorCtr="0">
            <a:normAutofit fontScale="92500" lnSpcReduction="20000"/>
          </a:bodyPr>
          <a:lstStyle/>
          <a:p>
            <a:pPr marL="457200" lvl="0" indent="-342898" algn="l" rtl="0">
              <a:lnSpc>
                <a:spcPct val="115000"/>
              </a:lnSpc>
              <a:spcBef>
                <a:spcPts val="0"/>
              </a:spcBef>
              <a:spcAft>
                <a:spcPts val="0"/>
              </a:spcAft>
              <a:buClr>
                <a:schemeClr val="dk1"/>
              </a:buClr>
              <a:buSzPct val="81081"/>
              <a:buFont typeface="Times New Roman"/>
              <a:buAutoNum type="arabicPeriod"/>
            </a:pPr>
            <a:r>
              <a:rPr lang="en-US" sz="2400" b="0">
                <a:solidFill>
                  <a:schemeClr val="dk1"/>
                </a:solidFill>
                <a:latin typeface="Times New Roman"/>
                <a:ea typeface="Times New Roman"/>
                <a:cs typeface="Times New Roman"/>
                <a:sym typeface="Times New Roman"/>
              </a:rPr>
              <a:t>ML is a set of general techniques to create models for </a:t>
            </a:r>
            <a:r>
              <a:rPr lang="en-US" sz="2400">
                <a:solidFill>
                  <a:schemeClr val="dk1"/>
                </a:solidFill>
                <a:latin typeface="Times New Roman"/>
                <a:ea typeface="Times New Roman"/>
                <a:cs typeface="Times New Roman"/>
                <a:sym typeface="Times New Roman"/>
              </a:rPr>
              <a:t>making predictions</a:t>
            </a:r>
            <a:r>
              <a:rPr lang="en-US" sz="2400" b="0">
                <a:solidFill>
                  <a:schemeClr val="dk1"/>
                </a:solidFill>
                <a:latin typeface="Times New Roman"/>
                <a:ea typeface="Times New Roman"/>
                <a:cs typeface="Times New Roman"/>
                <a:sym typeface="Times New Roman"/>
              </a:rPr>
              <a:t>. They can be used to empower autonomous ‘agents’ to find suitable configurations in particular scenarios.</a:t>
            </a:r>
            <a:endParaRPr/>
          </a:p>
          <a:p>
            <a:pPr marL="457200" lvl="0" indent="-342898" algn="l" rtl="0">
              <a:lnSpc>
                <a:spcPct val="115000"/>
              </a:lnSpc>
              <a:spcBef>
                <a:spcPts val="2000"/>
              </a:spcBef>
              <a:spcAft>
                <a:spcPts val="0"/>
              </a:spcAft>
              <a:buClr>
                <a:schemeClr val="dk1"/>
              </a:buClr>
              <a:buSzPct val="81081"/>
              <a:buFont typeface="Times New Roman"/>
              <a:buAutoNum type="arabicPeriod"/>
            </a:pPr>
            <a:r>
              <a:rPr lang="en-US" sz="2400" b="0">
                <a:solidFill>
                  <a:schemeClr val="dk1"/>
                </a:solidFill>
                <a:latin typeface="Times New Roman"/>
                <a:ea typeface="Times New Roman"/>
                <a:cs typeface="Times New Roman"/>
                <a:sym typeface="Times New Roman"/>
              </a:rPr>
              <a:t>Given the decentralized nature of 802.11 deployments, the use of </a:t>
            </a:r>
            <a:r>
              <a:rPr lang="en-US" sz="2400">
                <a:solidFill>
                  <a:schemeClr val="dk1"/>
                </a:solidFill>
                <a:latin typeface="Times New Roman"/>
                <a:ea typeface="Times New Roman"/>
                <a:cs typeface="Times New Roman"/>
                <a:sym typeface="Times New Roman"/>
              </a:rPr>
              <a:t>RL techniques </a:t>
            </a:r>
            <a:r>
              <a:rPr lang="en-US" sz="2400" b="0">
                <a:solidFill>
                  <a:schemeClr val="dk1"/>
                </a:solidFill>
                <a:latin typeface="Times New Roman"/>
                <a:ea typeface="Times New Roman"/>
                <a:cs typeface="Times New Roman"/>
                <a:sym typeface="Times New Roman"/>
              </a:rPr>
              <a:t>looks like the natural choice to </a:t>
            </a:r>
            <a:r>
              <a:rPr lang="en-US">
                <a:solidFill>
                  <a:schemeClr val="dk1"/>
                </a:solidFill>
              </a:rPr>
              <a:t>dynamically </a:t>
            </a:r>
            <a:r>
              <a:rPr lang="en-US" sz="2400">
                <a:solidFill>
                  <a:schemeClr val="dk1"/>
                </a:solidFill>
              </a:rPr>
              <a:t>improve </a:t>
            </a:r>
            <a:r>
              <a:rPr lang="en-US" sz="2400" b="0">
                <a:solidFill>
                  <a:schemeClr val="dk1"/>
                </a:solidFill>
                <a:latin typeface="Times New Roman"/>
                <a:ea typeface="Times New Roman"/>
                <a:cs typeface="Times New Roman"/>
                <a:sym typeface="Times New Roman"/>
              </a:rPr>
              <a:t>several features such as channel selection, spatial reuse, channel access parameters, etc. </a:t>
            </a:r>
            <a:endParaRPr/>
          </a:p>
          <a:p>
            <a:pPr marL="457200" lvl="0" indent="-342898" algn="l" rtl="0">
              <a:lnSpc>
                <a:spcPct val="115000"/>
              </a:lnSpc>
              <a:spcBef>
                <a:spcPts val="2000"/>
              </a:spcBef>
              <a:spcAft>
                <a:spcPts val="0"/>
              </a:spcAft>
              <a:buClr>
                <a:schemeClr val="dk1"/>
              </a:buClr>
              <a:buSzPct val="81081"/>
              <a:buFont typeface="Times New Roman"/>
              <a:buAutoNum type="arabicPeriod"/>
            </a:pPr>
            <a:r>
              <a:rPr lang="en-US" sz="2400" b="0">
                <a:solidFill>
                  <a:schemeClr val="dk1"/>
                </a:solidFill>
                <a:latin typeface="Times New Roman"/>
                <a:ea typeface="Times New Roman"/>
                <a:cs typeface="Times New Roman"/>
                <a:sym typeface="Times New Roman"/>
              </a:rPr>
              <a:t>Performance gains in practice may not be so obvious. AI/ML enhanced 802.11 networks should improve user’s </a:t>
            </a:r>
            <a:r>
              <a:rPr lang="en-US" sz="2400">
                <a:solidFill>
                  <a:schemeClr val="dk1"/>
                </a:solidFill>
                <a:latin typeface="Times New Roman"/>
                <a:ea typeface="Times New Roman"/>
                <a:cs typeface="Times New Roman"/>
                <a:sym typeface="Times New Roman"/>
              </a:rPr>
              <a:t>Quality of Experience </a:t>
            </a:r>
            <a:r>
              <a:rPr lang="en-US" sz="2400" b="0">
                <a:solidFill>
                  <a:schemeClr val="dk1"/>
                </a:solidFill>
                <a:latin typeface="Times New Roman"/>
                <a:ea typeface="Times New Roman"/>
                <a:cs typeface="Times New Roman"/>
                <a:sym typeface="Times New Roman"/>
              </a:rPr>
              <a:t>by providing a fast response to challenging situations.</a:t>
            </a:r>
            <a:endParaRPr/>
          </a:p>
          <a:p>
            <a:pPr marL="457200" lvl="0" indent="-342898" algn="l" rtl="0">
              <a:lnSpc>
                <a:spcPct val="115000"/>
              </a:lnSpc>
              <a:spcBef>
                <a:spcPts val="2000"/>
              </a:spcBef>
              <a:spcAft>
                <a:spcPts val="0"/>
              </a:spcAft>
              <a:buClr>
                <a:schemeClr val="dk1"/>
              </a:buClr>
              <a:buSzPct val="81081"/>
              <a:buFont typeface="Times New Roman"/>
              <a:buAutoNum type="arabicPeriod"/>
            </a:pPr>
            <a:r>
              <a:rPr lang="en-US" b="0">
                <a:solidFill>
                  <a:schemeClr val="dk1"/>
                </a:solidFill>
              </a:rPr>
              <a:t>The </a:t>
            </a:r>
            <a:r>
              <a:rPr lang="en-US" sz="2400">
                <a:solidFill>
                  <a:schemeClr val="dk1"/>
                </a:solidFill>
                <a:latin typeface="Times New Roman"/>
                <a:ea typeface="Times New Roman"/>
                <a:cs typeface="Times New Roman"/>
                <a:sym typeface="Times New Roman"/>
              </a:rPr>
              <a:t>802.11 architecture </a:t>
            </a:r>
            <a:r>
              <a:rPr lang="en-US" sz="2400" b="0">
                <a:solidFill>
                  <a:schemeClr val="dk1"/>
                </a:solidFill>
                <a:latin typeface="Times New Roman"/>
                <a:ea typeface="Times New Roman"/>
                <a:cs typeface="Times New Roman"/>
                <a:sym typeface="Times New Roman"/>
              </a:rPr>
              <a:t>should be updated to effectively support AI/ML</a:t>
            </a:r>
            <a:endParaRPr/>
          </a:p>
        </p:txBody>
      </p:sp>
      <p:sp>
        <p:nvSpPr>
          <p:cNvPr id="1232" name="Google Shape;1232;p76"/>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65</a:t>
            </a:fld>
            <a:endParaRPr/>
          </a:p>
        </p:txBody>
      </p:sp>
      <p:sp>
        <p:nvSpPr>
          <p:cNvPr id="1233" name="Google Shape;1233;p76"/>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234" name="Google Shape;1234;p76"/>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242"/>
        <p:cNvGrpSpPr/>
        <p:nvPr/>
      </p:nvGrpSpPr>
      <p:grpSpPr>
        <a:xfrm>
          <a:off x="0" y="0"/>
          <a:ext cx="0" cy="0"/>
          <a:chOff x="0" y="0"/>
          <a:chExt cx="0" cy="0"/>
        </a:xfrm>
      </p:grpSpPr>
      <p:sp>
        <p:nvSpPr>
          <p:cNvPr id="1243" name="Google Shape;1243;p77"/>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References</a:t>
            </a:r>
            <a:endParaRPr/>
          </a:p>
        </p:txBody>
      </p:sp>
      <p:sp>
        <p:nvSpPr>
          <p:cNvPr id="1244" name="Google Shape;1244;p77"/>
          <p:cNvSpPr txBox="1">
            <a:spLocks noGrp="1"/>
          </p:cNvSpPr>
          <p:nvPr>
            <p:ph type="body" idx="1"/>
          </p:nvPr>
        </p:nvSpPr>
        <p:spPr>
          <a:xfrm>
            <a:off x="914401" y="1981201"/>
            <a:ext cx="10361084" cy="4113213"/>
          </a:xfrm>
          <a:prstGeom prst="rect">
            <a:avLst/>
          </a:prstGeom>
          <a:noFill/>
          <a:ln>
            <a:noFill/>
          </a:ln>
        </p:spPr>
        <p:txBody>
          <a:bodyPr spcFirstLastPara="1" wrap="square" lIns="92150" tIns="46075" rIns="92150" bIns="46075" anchor="t" anchorCtr="0">
            <a:normAutofit fontScale="47500" lnSpcReduction="20000"/>
          </a:bodyPr>
          <a:lstStyle/>
          <a:p>
            <a:pPr marL="0" lvl="0" indent="0" algn="l" rtl="0">
              <a:lnSpc>
                <a:spcPct val="120000"/>
              </a:lnSpc>
              <a:spcBef>
                <a:spcPts val="0"/>
              </a:spcBef>
              <a:spcAft>
                <a:spcPts val="0"/>
              </a:spcAft>
              <a:buSzPts val="275"/>
              <a:buNone/>
            </a:pPr>
            <a:r>
              <a:rPr lang="en-US" sz="2400" b="0">
                <a:solidFill>
                  <a:schemeClr val="dk1"/>
                </a:solidFill>
                <a:highlight>
                  <a:srgbClr val="FFFFFF"/>
                </a:highlight>
              </a:rPr>
              <a:t>[1] S. Szott; K. Kosek-Szott; P. Gawłowicz; J. Torres Gómez; B. Bellalta; A. Zubow; F. Dressler, "Wi-Fi Meets ML: A Survey on Improving IEEE 802.11 Performance with Machine Learning," in IEEE Communications Surveys &amp; Tutorials, doi: 10.1109/COMST.2022.3179242.</a:t>
            </a:r>
            <a:endParaRPr/>
          </a:p>
          <a:p>
            <a:pPr marL="0" lvl="0" indent="0" algn="l" rtl="0">
              <a:lnSpc>
                <a:spcPct val="120000"/>
              </a:lnSpc>
              <a:spcBef>
                <a:spcPts val="1000"/>
              </a:spcBef>
              <a:spcAft>
                <a:spcPts val="0"/>
              </a:spcAft>
              <a:buSzPts val="275"/>
              <a:buNone/>
            </a:pPr>
            <a:r>
              <a:rPr lang="en-US" sz="2400" b="0">
                <a:solidFill>
                  <a:schemeClr val="dk1"/>
                </a:solidFill>
                <a:highlight>
                  <a:srgbClr val="FFFFFF"/>
                </a:highlight>
              </a:rPr>
              <a:t>[2] Wydmański, Witold, and Szymon Szott. "Contention window optimization in IEEE 802.11 ax networks with deep reinforcement learning." In 2021 IEEE Wireless Communications and Networking Conference (WCNC), pp. 1-6. IEEE, 2021.</a:t>
            </a:r>
            <a:endParaRPr/>
          </a:p>
          <a:p>
            <a:pPr marL="0" lvl="0" indent="0" algn="l" rtl="0">
              <a:lnSpc>
                <a:spcPct val="120000"/>
              </a:lnSpc>
              <a:spcBef>
                <a:spcPts val="1000"/>
              </a:spcBef>
              <a:spcAft>
                <a:spcPts val="0"/>
              </a:spcAft>
              <a:buSzPts val="275"/>
              <a:buNone/>
            </a:pPr>
            <a:r>
              <a:rPr lang="en-US" sz="2400" b="0">
                <a:solidFill>
                  <a:schemeClr val="dk1"/>
                </a:solidFill>
                <a:highlight>
                  <a:schemeClr val="lt1"/>
                </a:highlight>
              </a:rPr>
              <a:t>[3] Wilhelmi, Francesc, Sergio Barrachina-Muñoz, Boris Bellalta, Cristina Cano, Anders Jonsson, and Vishnu Ram. "A flexible machine-learning-aware architecture for future WLANs." </a:t>
            </a:r>
            <a:r>
              <a:rPr lang="en-US" sz="2400" b="0" i="1">
                <a:solidFill>
                  <a:schemeClr val="dk1"/>
                </a:solidFill>
                <a:highlight>
                  <a:schemeClr val="lt1"/>
                </a:highlight>
              </a:rPr>
              <a:t>IEEE Communications Magazine</a:t>
            </a:r>
            <a:r>
              <a:rPr lang="en-US" sz="2400" b="0">
                <a:solidFill>
                  <a:schemeClr val="dk1"/>
                </a:solidFill>
                <a:highlight>
                  <a:schemeClr val="lt1"/>
                </a:highlight>
              </a:rPr>
              <a:t> 58, no. 3 (2020): 25-31.</a:t>
            </a:r>
            <a:endParaRPr/>
          </a:p>
          <a:p>
            <a:pPr marL="0" lvl="0" indent="0" algn="l" rtl="0">
              <a:lnSpc>
                <a:spcPct val="120000"/>
              </a:lnSpc>
              <a:spcBef>
                <a:spcPts val="1000"/>
              </a:spcBef>
              <a:spcAft>
                <a:spcPts val="0"/>
              </a:spcAft>
              <a:buClr>
                <a:schemeClr val="dk1"/>
              </a:buClr>
              <a:buSzPts val="275"/>
              <a:buFont typeface="Arial"/>
              <a:buNone/>
            </a:pPr>
            <a:r>
              <a:rPr lang="en-US" sz="2400" b="0">
                <a:solidFill>
                  <a:schemeClr val="dk1"/>
                </a:solidFill>
                <a:highlight>
                  <a:schemeClr val="lt1"/>
                </a:highlight>
              </a:rPr>
              <a:t>[4] </a:t>
            </a:r>
            <a:r>
              <a:rPr lang="en-US" sz="2400" b="0">
                <a:solidFill>
                  <a:schemeClr val="dk1"/>
                </a:solidFill>
              </a:rPr>
              <a:t>Wilhelmi, Francesc, Sergio Barrachina-Munoz, Boris Bellalta, Cristina Cano, Anders Jonsson, and Gergely Neu. "Potential and pitfalls of multi-armed bandits for decentralized spatial reuse in WLANs." Journal of Network and Computer Applications 127 (2019): 26-42.</a:t>
            </a:r>
            <a:endParaRPr sz="2400" b="0">
              <a:solidFill>
                <a:schemeClr val="dk1"/>
              </a:solidFill>
              <a:highlight>
                <a:schemeClr val="lt1"/>
              </a:highlight>
            </a:endParaRPr>
          </a:p>
          <a:p>
            <a:pPr marL="0" lvl="0" indent="0" algn="l" rtl="0">
              <a:lnSpc>
                <a:spcPct val="120000"/>
              </a:lnSpc>
              <a:spcBef>
                <a:spcPts val="1000"/>
              </a:spcBef>
              <a:spcAft>
                <a:spcPts val="0"/>
              </a:spcAft>
              <a:buSzPts val="275"/>
              <a:buNone/>
            </a:pPr>
            <a:r>
              <a:rPr lang="en-US" sz="2400" b="0">
                <a:solidFill>
                  <a:schemeClr val="dk1"/>
                </a:solidFill>
                <a:highlight>
                  <a:srgbClr val="FFFFFF"/>
                </a:highlight>
              </a:rPr>
              <a:t>[5] Carrascosa, Marc, and Boris Bellalta. "Multi-armed bandits for decentralized AP selection in enterprise WLANs." Computer Communications 159 (2020): 108-123.</a:t>
            </a:r>
            <a:endParaRPr/>
          </a:p>
          <a:p>
            <a:pPr marL="0" lvl="0" indent="0" algn="l" rtl="0">
              <a:lnSpc>
                <a:spcPct val="120000"/>
              </a:lnSpc>
              <a:spcBef>
                <a:spcPts val="1000"/>
              </a:spcBef>
              <a:spcAft>
                <a:spcPts val="0"/>
              </a:spcAft>
              <a:buClr>
                <a:schemeClr val="dk1"/>
              </a:buClr>
              <a:buSzPts val="275"/>
              <a:buFont typeface="Arial"/>
              <a:buNone/>
            </a:pPr>
            <a:r>
              <a:rPr lang="en-US" sz="2400" b="0">
                <a:solidFill>
                  <a:schemeClr val="dk1"/>
                </a:solidFill>
                <a:highlight>
                  <a:srgbClr val="FFFFFF"/>
                </a:highlight>
              </a:rPr>
              <a:t>[6] Barrachina-Muñoz, Sergio, Alessandro Chiumento, and Boris Bellalta. "Multi-Armed Bandits for Spectrum Allocation in Multi-Agent Channel Bonding WLANs." IEEE Access 9 (2021): 133472-133490.</a:t>
            </a:r>
            <a:endParaRPr/>
          </a:p>
          <a:p>
            <a:pPr marL="0" lvl="0" indent="0" algn="l" rtl="0">
              <a:lnSpc>
                <a:spcPct val="120000"/>
              </a:lnSpc>
              <a:spcBef>
                <a:spcPts val="1000"/>
              </a:spcBef>
              <a:spcAft>
                <a:spcPts val="0"/>
              </a:spcAft>
              <a:buClr>
                <a:schemeClr val="dk1"/>
              </a:buClr>
              <a:buSzPts val="275"/>
              <a:buFont typeface="Arial"/>
              <a:buNone/>
            </a:pPr>
            <a:r>
              <a:rPr lang="en-US" sz="2400" b="0">
                <a:solidFill>
                  <a:schemeClr val="dk1"/>
                </a:solidFill>
                <a:highlight>
                  <a:srgbClr val="FFFFFF"/>
                </a:highlight>
              </a:rPr>
              <a:t>[7] Nguyen, Cong T., Nguyen Van Huynh, Nam H. Chu, Yuris Mulya Saputra, Dinh Thai Hoang, Diep N. Nguyen, Quoc-Viet Pham, Dusit Niyato, Eryk Dutkiewicz, and Won-Joo Hwang. "Transfer learning for future wireless networks: A comprehensive survey." arXiv preprint arXiv:2102.07572 (2021).</a:t>
            </a:r>
            <a:endParaRPr/>
          </a:p>
          <a:p>
            <a:pPr marL="0" lvl="0" indent="0" algn="l" rtl="0">
              <a:lnSpc>
                <a:spcPct val="120000"/>
              </a:lnSpc>
              <a:spcBef>
                <a:spcPts val="1000"/>
              </a:spcBef>
              <a:spcAft>
                <a:spcPts val="0"/>
              </a:spcAft>
              <a:buClr>
                <a:schemeClr val="dk1"/>
              </a:buClr>
              <a:buSzPts val="275"/>
              <a:buFont typeface="Arial"/>
              <a:buNone/>
            </a:pPr>
            <a:r>
              <a:rPr lang="en-US" sz="2400" b="0">
                <a:solidFill>
                  <a:schemeClr val="dk1"/>
                </a:solidFill>
                <a:highlight>
                  <a:srgbClr val="FFFFFF"/>
                </a:highlight>
              </a:rPr>
              <a:t>[8] M. Carrascosa, G. Geraci, E. Knightly and B. Bellalta, "An Experimental Study of Latency for IEEE 802.11be Multi-link Operation," ICC 2022 - IEEE International Conference on Communications, 2022, pp. 2507-2512, doi: 10.1109/ICC45855.2022.9838765.</a:t>
            </a:r>
            <a:endParaRPr/>
          </a:p>
          <a:p>
            <a:pPr marL="0" lvl="0" indent="0" algn="l" rtl="0">
              <a:lnSpc>
                <a:spcPct val="120000"/>
              </a:lnSpc>
              <a:spcBef>
                <a:spcPts val="1000"/>
              </a:spcBef>
              <a:spcAft>
                <a:spcPts val="0"/>
              </a:spcAft>
              <a:buClr>
                <a:schemeClr val="dk1"/>
              </a:buClr>
              <a:buSzPts val="275"/>
              <a:buFont typeface="Arial"/>
              <a:buNone/>
            </a:pPr>
            <a:r>
              <a:rPr lang="en-US" b="0">
                <a:solidFill>
                  <a:schemeClr val="dk1"/>
                </a:solidFill>
                <a:highlight>
                  <a:srgbClr val="FFFFFF"/>
                </a:highlight>
              </a:rPr>
              <a:t>[9] J. Wang, C. Jiang, H. Zhang, Y. Ren, K.-C. Chen, and L. Hanzo, “Thirty years of machine learning: The road to Pareto-optimal wireless networks,” IEEE Commun. Surveys Tuts., vol. 22, no. 3, pp. 1472–1514, 3rd Quart., 2020.</a:t>
            </a:r>
            <a:endParaRPr/>
          </a:p>
          <a:p>
            <a:pPr marL="342900" lvl="0" indent="-342900" algn="l" rtl="0">
              <a:lnSpc>
                <a:spcPct val="120000"/>
              </a:lnSpc>
              <a:spcBef>
                <a:spcPts val="1600"/>
              </a:spcBef>
              <a:spcAft>
                <a:spcPts val="0"/>
              </a:spcAft>
              <a:buSzPct val="122807"/>
              <a:buNone/>
            </a:pPr>
            <a:endParaRPr b="0">
              <a:solidFill>
                <a:schemeClr val="dk1"/>
              </a:solidFill>
            </a:endParaRPr>
          </a:p>
        </p:txBody>
      </p:sp>
      <p:sp>
        <p:nvSpPr>
          <p:cNvPr id="1245" name="Google Shape;1245;p77"/>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66</a:t>
            </a:fld>
            <a:endParaRPr/>
          </a:p>
        </p:txBody>
      </p:sp>
      <p:sp>
        <p:nvSpPr>
          <p:cNvPr id="1246" name="Google Shape;1246;p77"/>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247" name="Google Shape;1247;p77"/>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255"/>
        <p:cNvGrpSpPr/>
        <p:nvPr/>
      </p:nvGrpSpPr>
      <p:grpSpPr>
        <a:xfrm>
          <a:off x="0" y="0"/>
          <a:ext cx="0" cy="0"/>
          <a:chOff x="0" y="0"/>
          <a:chExt cx="0" cy="0"/>
        </a:xfrm>
      </p:grpSpPr>
      <p:sp>
        <p:nvSpPr>
          <p:cNvPr id="1256" name="Google Shape;1256;g17db8f38253_1_42"/>
          <p:cNvSpPr txBox="1">
            <a:spLocks noGrp="1"/>
          </p:cNvSpPr>
          <p:nvPr>
            <p:ph type="title"/>
          </p:nvPr>
        </p:nvSpPr>
        <p:spPr>
          <a:xfrm>
            <a:off x="914401" y="685801"/>
            <a:ext cx="10361100" cy="10653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References</a:t>
            </a:r>
            <a:endParaRPr/>
          </a:p>
        </p:txBody>
      </p:sp>
      <p:sp>
        <p:nvSpPr>
          <p:cNvPr id="1257" name="Google Shape;1257;g17db8f38253_1_42"/>
          <p:cNvSpPr txBox="1">
            <a:spLocks noGrp="1"/>
          </p:cNvSpPr>
          <p:nvPr>
            <p:ph type="body" idx="1"/>
          </p:nvPr>
        </p:nvSpPr>
        <p:spPr>
          <a:xfrm>
            <a:off x="914401" y="1981201"/>
            <a:ext cx="10361100" cy="4113300"/>
          </a:xfrm>
          <a:prstGeom prst="rect">
            <a:avLst/>
          </a:prstGeom>
          <a:noFill/>
          <a:ln>
            <a:noFill/>
          </a:ln>
        </p:spPr>
        <p:txBody>
          <a:bodyPr spcFirstLastPara="1" wrap="square" lIns="92150" tIns="46075" rIns="92150" bIns="46075" anchor="t" anchorCtr="0">
            <a:normAutofit/>
          </a:bodyPr>
          <a:lstStyle/>
          <a:p>
            <a:pPr marL="0" lvl="0" indent="0" algn="l" rtl="0">
              <a:lnSpc>
                <a:spcPct val="120000"/>
              </a:lnSpc>
              <a:spcBef>
                <a:spcPts val="0"/>
              </a:spcBef>
              <a:spcAft>
                <a:spcPts val="0"/>
              </a:spcAft>
              <a:buClr>
                <a:schemeClr val="dk1"/>
              </a:buClr>
              <a:buSzPts val="579"/>
              <a:buFont typeface="Arial"/>
              <a:buNone/>
            </a:pPr>
            <a:r>
              <a:rPr lang="en-US" sz="1100" b="0">
                <a:solidFill>
                  <a:schemeClr val="dk1"/>
                </a:solidFill>
                <a:highlight>
                  <a:schemeClr val="lt1"/>
                </a:highlight>
              </a:rPr>
              <a:t>[10] </a:t>
            </a:r>
            <a:r>
              <a:rPr lang="en-US" sz="1100" b="0">
                <a:solidFill>
                  <a:schemeClr val="dk1"/>
                </a:solidFill>
              </a:rPr>
              <a:t>J. Herzen, H. Lundgren, and N. Hegde, “Learning Wi-Fi performance,”in 2015 12th Annual IEEE International Conference on Sensing Communication, and Networking (SECON), 2015, pp. 118–126.</a:t>
            </a:r>
            <a:endParaRPr sz="1100" b="0">
              <a:solidFill>
                <a:schemeClr val="dk1"/>
              </a:solidFill>
              <a:highlight>
                <a:srgbClr val="FFFFFF"/>
              </a:highlight>
            </a:endParaRPr>
          </a:p>
          <a:p>
            <a:pPr marL="0" lvl="0" indent="0" algn="l" rtl="0">
              <a:lnSpc>
                <a:spcPct val="120000"/>
              </a:lnSpc>
              <a:spcBef>
                <a:spcPts val="0"/>
              </a:spcBef>
              <a:spcAft>
                <a:spcPts val="0"/>
              </a:spcAft>
              <a:buSzPts val="579"/>
              <a:buNone/>
            </a:pPr>
            <a:r>
              <a:rPr lang="en-US" sz="1100" b="0">
                <a:solidFill>
                  <a:schemeClr val="dk1"/>
                </a:solidFill>
                <a:highlight>
                  <a:srgbClr val="FFFFFF"/>
                </a:highlight>
              </a:rPr>
              <a:t>[11] </a:t>
            </a:r>
            <a:r>
              <a:rPr lang="en-US" sz="1100" b="0">
                <a:solidFill>
                  <a:schemeClr val="dk1"/>
                </a:solidFill>
              </a:rPr>
              <a:t>R. Karmakar, S. Chattopadhyay, and S. Chakraborty, “A Deep Probabilistic Control Machinery for Auto-Configuration of WiFi Link Parameters,” IEEE Transactions on Wireless Communications, vol. 19, no. 12, pp. 8330–8340, 2020.</a:t>
            </a:r>
            <a:endParaRPr sz="1100" b="0">
              <a:solidFill>
                <a:schemeClr val="dk1"/>
              </a:solidFill>
            </a:endParaRPr>
          </a:p>
          <a:p>
            <a:pPr marL="0" lvl="0" indent="0" algn="l" rtl="0">
              <a:lnSpc>
                <a:spcPct val="120000"/>
              </a:lnSpc>
              <a:spcBef>
                <a:spcPts val="0"/>
              </a:spcBef>
              <a:spcAft>
                <a:spcPts val="0"/>
              </a:spcAft>
              <a:buSzPts val="579"/>
              <a:buNone/>
            </a:pPr>
            <a:r>
              <a:rPr lang="en-US" sz="1100" b="0">
                <a:solidFill>
                  <a:schemeClr val="dk1"/>
                </a:solidFill>
              </a:rPr>
              <a:t>[12] Wilhelmi, Francesc, Jernej Hribar, Selim F. Yilmaz, Emre Ozfatura, Kerem Ozfatura, Ozlem Yildiz, Deniz Gündüz et al. "Federated Spatial Reuse Optimization in Next-Generation Decentralized IEEE 802.11 WLANs." arXiv preprint arXiv:2203.10472 (2022).</a:t>
            </a:r>
            <a:endParaRPr sz="1100" b="0">
              <a:solidFill>
                <a:schemeClr val="dk1"/>
              </a:solidFill>
            </a:endParaRPr>
          </a:p>
          <a:p>
            <a:pPr marL="0" lvl="0" indent="0" algn="l" rtl="0">
              <a:lnSpc>
                <a:spcPct val="120000"/>
              </a:lnSpc>
              <a:spcBef>
                <a:spcPts val="0"/>
              </a:spcBef>
              <a:spcAft>
                <a:spcPts val="0"/>
              </a:spcAft>
              <a:buSzPts val="579"/>
              <a:buNone/>
            </a:pPr>
            <a:endParaRPr b="0">
              <a:solidFill>
                <a:schemeClr val="dk1"/>
              </a:solidFill>
              <a:highlight>
                <a:srgbClr val="FFFFFF"/>
              </a:highlight>
            </a:endParaRPr>
          </a:p>
          <a:p>
            <a:pPr marL="342900" lvl="0" indent="-342900" algn="l" rtl="0">
              <a:lnSpc>
                <a:spcPct val="120000"/>
              </a:lnSpc>
              <a:spcBef>
                <a:spcPts val="1600"/>
              </a:spcBef>
              <a:spcAft>
                <a:spcPts val="0"/>
              </a:spcAft>
              <a:buSzPts val="2947"/>
              <a:buNone/>
            </a:pPr>
            <a:endParaRPr b="0">
              <a:solidFill>
                <a:schemeClr val="dk1"/>
              </a:solidFill>
            </a:endParaRPr>
          </a:p>
        </p:txBody>
      </p:sp>
      <p:sp>
        <p:nvSpPr>
          <p:cNvPr id="1258" name="Google Shape;1258;g17db8f38253_1_42"/>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67</a:t>
            </a:fld>
            <a:endParaRPr/>
          </a:p>
        </p:txBody>
      </p:sp>
      <p:sp>
        <p:nvSpPr>
          <p:cNvPr id="1259" name="Google Shape;1259;g17db8f38253_1_42"/>
          <p:cNvSpPr txBox="1">
            <a:spLocks noGrp="1"/>
          </p:cNvSpPr>
          <p:nvPr>
            <p:ph type="ftr" idx="11"/>
          </p:nvPr>
        </p:nvSpPr>
        <p:spPr>
          <a:xfrm>
            <a:off x="7143757" y="6475414"/>
            <a:ext cx="42459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260" name="Google Shape;1260;g17db8f38253_1_42"/>
          <p:cNvSpPr txBox="1">
            <a:spLocks noGrp="1"/>
          </p:cNvSpPr>
          <p:nvPr>
            <p:ph type="dt" idx="10"/>
          </p:nvPr>
        </p:nvSpPr>
        <p:spPr>
          <a:xfrm>
            <a:off x="929217" y="333375"/>
            <a:ext cx="2499900" cy="273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268"/>
        <p:cNvGrpSpPr/>
        <p:nvPr/>
      </p:nvGrpSpPr>
      <p:grpSpPr>
        <a:xfrm>
          <a:off x="0" y="0"/>
          <a:ext cx="0" cy="0"/>
          <a:chOff x="0" y="0"/>
          <a:chExt cx="0" cy="0"/>
        </a:xfrm>
      </p:grpSpPr>
      <p:sp>
        <p:nvSpPr>
          <p:cNvPr id="1269" name="Google Shape;1269;g17c4094275e_0_87"/>
          <p:cNvSpPr txBox="1">
            <a:spLocks noGrp="1"/>
          </p:cNvSpPr>
          <p:nvPr>
            <p:ph type="title"/>
          </p:nvPr>
        </p:nvSpPr>
        <p:spPr>
          <a:xfrm>
            <a:off x="963084" y="4406901"/>
            <a:ext cx="10363200" cy="1362000"/>
          </a:xfrm>
          <a:prstGeom prst="rect">
            <a:avLst/>
          </a:prstGeom>
          <a:noFill/>
          <a:ln>
            <a:noFill/>
          </a:ln>
        </p:spPr>
        <p:txBody>
          <a:bodyPr spcFirstLastPara="1" wrap="square" lIns="92150" tIns="46075" rIns="92150" bIns="46075" anchor="t" anchorCtr="0">
            <a:noAutofit/>
          </a:bodyPr>
          <a:lstStyle/>
          <a:p>
            <a:pPr marL="0" lvl="0" indent="0" algn="l" rtl="0">
              <a:lnSpc>
                <a:spcPct val="100000"/>
              </a:lnSpc>
              <a:spcBef>
                <a:spcPts val="0"/>
              </a:spcBef>
              <a:spcAft>
                <a:spcPts val="0"/>
              </a:spcAft>
              <a:buSzPts val="1400"/>
              <a:buNone/>
            </a:pPr>
            <a:r>
              <a:rPr lang="en-US"/>
              <a:t>Backup slides</a:t>
            </a:r>
            <a:br>
              <a:rPr lang="en-US"/>
            </a:br>
            <a:endParaRPr/>
          </a:p>
        </p:txBody>
      </p:sp>
      <p:sp>
        <p:nvSpPr>
          <p:cNvPr id="1270" name="Google Shape;1270;g17c4094275e_0_87"/>
          <p:cNvSpPr txBox="1">
            <a:spLocks noGrp="1"/>
          </p:cNvSpPr>
          <p:nvPr>
            <p:ph type="dt" idx="10"/>
          </p:nvPr>
        </p:nvSpPr>
        <p:spPr>
          <a:xfrm>
            <a:off x="929217" y="333375"/>
            <a:ext cx="2499900" cy="273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271" name="Google Shape;1271;g17c4094275e_0_87"/>
          <p:cNvSpPr txBox="1">
            <a:spLocks noGrp="1"/>
          </p:cNvSpPr>
          <p:nvPr>
            <p:ph type="ftr" idx="11"/>
          </p:nvPr>
        </p:nvSpPr>
        <p:spPr>
          <a:xfrm>
            <a:off x="7143757" y="6475414"/>
            <a:ext cx="42459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272" name="Google Shape;1272;g17c4094275e_0_87"/>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68</a:t>
            </a:fld>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280"/>
        <p:cNvGrpSpPr/>
        <p:nvPr/>
      </p:nvGrpSpPr>
      <p:grpSpPr>
        <a:xfrm>
          <a:off x="0" y="0"/>
          <a:ext cx="0" cy="0"/>
          <a:chOff x="0" y="0"/>
          <a:chExt cx="0" cy="0"/>
        </a:xfrm>
      </p:grpSpPr>
      <p:sp>
        <p:nvSpPr>
          <p:cNvPr id="1281" name="Google Shape;1281;g17c4094275e_0_98"/>
          <p:cNvSpPr txBox="1">
            <a:spLocks noGrp="1"/>
          </p:cNvSpPr>
          <p:nvPr>
            <p:ph type="title"/>
          </p:nvPr>
        </p:nvSpPr>
        <p:spPr>
          <a:xfrm>
            <a:off x="914401" y="685801"/>
            <a:ext cx="10361100" cy="10653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Examples</a:t>
            </a:r>
            <a:endParaRPr/>
          </a:p>
        </p:txBody>
      </p:sp>
      <p:sp>
        <p:nvSpPr>
          <p:cNvPr id="1282" name="Google Shape;1282;g17c4094275e_0_98"/>
          <p:cNvSpPr txBox="1">
            <a:spLocks noGrp="1"/>
          </p:cNvSpPr>
          <p:nvPr>
            <p:ph type="body" idx="1"/>
          </p:nvPr>
        </p:nvSpPr>
        <p:spPr>
          <a:xfrm>
            <a:off x="914401" y="1981202"/>
            <a:ext cx="10361100" cy="3168600"/>
          </a:xfrm>
          <a:prstGeom prst="rect">
            <a:avLst/>
          </a:prstGeom>
          <a:noFill/>
          <a:ln>
            <a:noFill/>
          </a:ln>
        </p:spPr>
        <p:txBody>
          <a:bodyPr spcFirstLastPara="1" wrap="square" lIns="92150" tIns="46075" rIns="92150" bIns="46075" anchor="t" anchorCtr="0">
            <a:noAutofit/>
          </a:bodyPr>
          <a:lstStyle/>
          <a:p>
            <a:pPr marL="431999" marR="0" lvl="0" indent="-381149" algn="l" rtl="0">
              <a:lnSpc>
                <a:spcPct val="100000"/>
              </a:lnSpc>
              <a:spcBef>
                <a:spcPts val="0"/>
              </a:spcBef>
              <a:spcAft>
                <a:spcPts val="0"/>
              </a:spcAft>
              <a:buClr>
                <a:schemeClr val="dk1"/>
              </a:buClr>
              <a:buSzPts val="1800"/>
              <a:buFont typeface="Noto Sans"/>
              <a:buChar char="●"/>
            </a:pPr>
            <a:r>
              <a:rPr lang="en-US" sz="1800">
                <a:solidFill>
                  <a:schemeClr val="dk1"/>
                </a:solidFill>
                <a:latin typeface="Times New Roman"/>
                <a:ea typeface="Times New Roman"/>
                <a:cs typeface="Times New Roman"/>
                <a:sym typeface="Times New Roman"/>
              </a:rPr>
              <a:t>ML-enhanced Decentralized </a:t>
            </a:r>
            <a:r>
              <a:rPr lang="en-US" sz="1800" b="0" strike="noStrike">
                <a:solidFill>
                  <a:schemeClr val="dk1"/>
                </a:solidFill>
                <a:latin typeface="Times New Roman"/>
                <a:ea typeface="Times New Roman"/>
                <a:cs typeface="Times New Roman"/>
                <a:sym typeface="Times New Roman"/>
              </a:rPr>
              <a:t>AP selection using MABs</a:t>
            </a:r>
            <a:endParaRPr/>
          </a:p>
          <a:p>
            <a:pPr marL="914400" marR="0" lvl="1" indent="-342900" algn="l" rtl="0">
              <a:lnSpc>
                <a:spcPct val="100000"/>
              </a:lnSpc>
              <a:spcBef>
                <a:spcPts val="1414"/>
              </a:spcBef>
              <a:spcAft>
                <a:spcPts val="0"/>
              </a:spcAft>
              <a:buClr>
                <a:schemeClr val="dk1"/>
              </a:buClr>
              <a:buSzPts val="1800"/>
              <a:buFont typeface="Noto Sans"/>
              <a:buChar char="○"/>
            </a:pPr>
            <a:r>
              <a:rPr lang="en-US" sz="1800" b="0" strike="noStrike">
                <a:solidFill>
                  <a:schemeClr val="dk1"/>
                </a:solidFill>
                <a:latin typeface="Times New Roman"/>
                <a:ea typeface="Times New Roman"/>
                <a:cs typeface="Times New Roman"/>
                <a:sym typeface="Times New Roman"/>
              </a:rPr>
              <a:t>Carrascosa, Marc, and Boris Bellalta. "</a:t>
            </a:r>
            <a:r>
              <a:rPr lang="en-US" sz="1800" b="1" u="sng" strike="noStrike">
                <a:solidFill>
                  <a:schemeClr val="hlink"/>
                </a:solidFill>
                <a:latin typeface="Times New Roman"/>
                <a:ea typeface="Times New Roman"/>
                <a:cs typeface="Times New Roman"/>
                <a:sym typeface="Times New Roman"/>
                <a:hlinkClick r:id="rId3"/>
              </a:rPr>
              <a:t>Multi-armed bandits for decentralized AP selection in enterprise WLANs</a:t>
            </a:r>
            <a:r>
              <a:rPr lang="en-US" sz="1800" b="0" strike="noStrike">
                <a:solidFill>
                  <a:schemeClr val="dk1"/>
                </a:solidFill>
                <a:latin typeface="Times New Roman"/>
                <a:ea typeface="Times New Roman"/>
                <a:cs typeface="Times New Roman"/>
                <a:sym typeface="Times New Roman"/>
              </a:rPr>
              <a:t>." Computer Communications 159 (2020): 108-123.</a:t>
            </a:r>
            <a:endParaRPr/>
          </a:p>
          <a:p>
            <a:pPr marL="0" lvl="0" indent="0" algn="l" rtl="0">
              <a:lnSpc>
                <a:spcPct val="100000"/>
              </a:lnSpc>
              <a:spcBef>
                <a:spcPts val="600"/>
              </a:spcBef>
              <a:spcAft>
                <a:spcPts val="0"/>
              </a:spcAft>
              <a:buSzPts val="1400"/>
              <a:buNone/>
            </a:pPr>
            <a:endParaRPr/>
          </a:p>
        </p:txBody>
      </p:sp>
      <p:sp>
        <p:nvSpPr>
          <p:cNvPr id="1283" name="Google Shape;1283;g17c4094275e_0_98"/>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69</a:t>
            </a:fld>
            <a:endParaRPr/>
          </a:p>
        </p:txBody>
      </p:sp>
      <p:sp>
        <p:nvSpPr>
          <p:cNvPr id="1284" name="Google Shape;1284;g17c4094275e_0_98"/>
          <p:cNvSpPr txBox="1">
            <a:spLocks noGrp="1"/>
          </p:cNvSpPr>
          <p:nvPr>
            <p:ph type="ftr" idx="11"/>
          </p:nvPr>
        </p:nvSpPr>
        <p:spPr>
          <a:xfrm>
            <a:off x="7143757" y="6475414"/>
            <a:ext cx="42459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285" name="Google Shape;1285;g17c4094275e_0_98"/>
          <p:cNvSpPr txBox="1">
            <a:spLocks noGrp="1"/>
          </p:cNvSpPr>
          <p:nvPr>
            <p:ph type="dt" idx="10"/>
          </p:nvPr>
        </p:nvSpPr>
        <p:spPr>
          <a:xfrm>
            <a:off x="929217" y="333375"/>
            <a:ext cx="2499900" cy="273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286" name="Google Shape;1286;g17c4094275e_0_98"/>
          <p:cNvSpPr/>
          <p:nvPr/>
        </p:nvSpPr>
        <p:spPr>
          <a:xfrm>
            <a:off x="2356367" y="5121277"/>
            <a:ext cx="8283600" cy="883500"/>
          </a:xfrm>
          <a:prstGeom prst="roundRect">
            <a:avLst>
              <a:gd name="adj" fmla="val 16667"/>
            </a:avLst>
          </a:prstGeom>
          <a:solidFill>
            <a:srgbClr val="FFFFD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Times New Roman"/>
              <a:buNone/>
            </a:pPr>
            <a:r>
              <a:rPr lang="en-US" sz="1600" b="1" i="0" u="none" strike="noStrike" cap="none">
                <a:solidFill>
                  <a:schemeClr val="dk1"/>
                </a:solidFill>
                <a:latin typeface="Times New Roman"/>
                <a:ea typeface="Times New Roman"/>
                <a:cs typeface="Times New Roman"/>
                <a:sym typeface="Times New Roman"/>
              </a:rPr>
              <a:t>Gap analysis on feasibility: from research to practical implementation</a:t>
            </a:r>
            <a:endParaRPr sz="1600" b="1"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12b7e1dacfe_0_0"/>
          <p:cNvSpPr txBox="1">
            <a:spLocks noGrp="1"/>
          </p:cNvSpPr>
          <p:nvPr>
            <p:ph type="title"/>
          </p:nvPr>
        </p:nvSpPr>
        <p:spPr>
          <a:xfrm>
            <a:off x="963084" y="4406901"/>
            <a:ext cx="10363200" cy="1362000"/>
          </a:xfrm>
          <a:prstGeom prst="rect">
            <a:avLst/>
          </a:prstGeom>
          <a:noFill/>
          <a:ln>
            <a:noFill/>
          </a:ln>
        </p:spPr>
        <p:txBody>
          <a:bodyPr spcFirstLastPara="1" wrap="square" lIns="92150" tIns="46075" rIns="92150" bIns="46075" anchor="t" anchorCtr="0">
            <a:noAutofit/>
          </a:bodyPr>
          <a:lstStyle/>
          <a:p>
            <a:pPr marL="0" lvl="0" indent="0" algn="l" rtl="0">
              <a:lnSpc>
                <a:spcPct val="100000"/>
              </a:lnSpc>
              <a:spcBef>
                <a:spcPts val="0"/>
              </a:spcBef>
              <a:spcAft>
                <a:spcPts val="0"/>
              </a:spcAft>
              <a:buSzPts val="1400"/>
              <a:buNone/>
            </a:pPr>
            <a:r>
              <a:rPr lang="en-US"/>
              <a:t>1. DOES 802.11 NEED ML?</a:t>
            </a:r>
            <a:br>
              <a:rPr lang="en-US"/>
            </a:br>
            <a:endParaRPr/>
          </a:p>
        </p:txBody>
      </p:sp>
      <p:sp>
        <p:nvSpPr>
          <p:cNvPr id="175" name="Google Shape;175;g12b7e1dacfe_0_0"/>
          <p:cNvSpPr txBox="1">
            <a:spLocks noGrp="1"/>
          </p:cNvSpPr>
          <p:nvPr>
            <p:ph type="dt" idx="10"/>
          </p:nvPr>
        </p:nvSpPr>
        <p:spPr>
          <a:xfrm>
            <a:off x="929217" y="333375"/>
            <a:ext cx="2499900" cy="273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76" name="Google Shape;176;g12b7e1dacfe_0_0"/>
          <p:cNvSpPr txBox="1">
            <a:spLocks noGrp="1"/>
          </p:cNvSpPr>
          <p:nvPr>
            <p:ph type="ftr" idx="11"/>
          </p:nvPr>
        </p:nvSpPr>
        <p:spPr>
          <a:xfrm>
            <a:off x="7143757" y="6475414"/>
            <a:ext cx="42459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77" name="Google Shape;177;g12b7e1dacfe_0_0"/>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7</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294"/>
        <p:cNvGrpSpPr/>
        <p:nvPr/>
      </p:nvGrpSpPr>
      <p:grpSpPr>
        <a:xfrm>
          <a:off x="0" y="0"/>
          <a:ext cx="0" cy="0"/>
          <a:chOff x="0" y="0"/>
          <a:chExt cx="0" cy="0"/>
        </a:xfrm>
      </p:grpSpPr>
      <p:sp>
        <p:nvSpPr>
          <p:cNvPr id="1295" name="Google Shape;1295;g17c4094275e_0_7"/>
          <p:cNvSpPr txBox="1">
            <a:spLocks noGrp="1"/>
          </p:cNvSpPr>
          <p:nvPr>
            <p:ph type="title"/>
          </p:nvPr>
        </p:nvSpPr>
        <p:spPr>
          <a:xfrm>
            <a:off x="914401" y="685801"/>
            <a:ext cx="10361100" cy="10653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ML-enhanced Decentralized AP selection</a:t>
            </a:r>
            <a:endParaRPr/>
          </a:p>
        </p:txBody>
      </p:sp>
      <p:sp>
        <p:nvSpPr>
          <p:cNvPr id="1296" name="Google Shape;1296;g17c4094275e_0_7"/>
          <p:cNvSpPr txBox="1">
            <a:spLocks noGrp="1"/>
          </p:cNvSpPr>
          <p:nvPr>
            <p:ph type="body" idx="1"/>
          </p:nvPr>
        </p:nvSpPr>
        <p:spPr>
          <a:xfrm>
            <a:off x="914401" y="1981201"/>
            <a:ext cx="6553200" cy="4113300"/>
          </a:xfrm>
          <a:prstGeom prst="rect">
            <a:avLst/>
          </a:prstGeom>
          <a:noFill/>
          <a:ln>
            <a:noFill/>
          </a:ln>
        </p:spPr>
        <p:txBody>
          <a:bodyPr spcFirstLastPara="1" wrap="square" lIns="92150" tIns="46075" rIns="92150" bIns="46075" anchor="t" anchorCtr="0">
            <a:normAutofit fontScale="92500" lnSpcReduction="10000"/>
          </a:bodyPr>
          <a:lstStyle/>
          <a:p>
            <a:pPr marL="457200" lvl="0" indent="-317498" algn="l" rtl="0">
              <a:lnSpc>
                <a:spcPct val="100000"/>
              </a:lnSpc>
              <a:spcBef>
                <a:spcPts val="0"/>
              </a:spcBef>
              <a:spcAft>
                <a:spcPts val="0"/>
              </a:spcAft>
              <a:buSzPct val="63062"/>
              <a:buChar char="●"/>
            </a:pPr>
            <a:r>
              <a:rPr lang="en-US"/>
              <a:t>Default AP selection is implemented considering only RSSI values</a:t>
            </a:r>
            <a:endParaRPr/>
          </a:p>
          <a:p>
            <a:pPr marL="914400" lvl="1" indent="-304800" algn="l" rtl="0">
              <a:lnSpc>
                <a:spcPct val="100000"/>
              </a:lnSpc>
              <a:spcBef>
                <a:spcPts val="1000"/>
              </a:spcBef>
              <a:spcAft>
                <a:spcPts val="0"/>
              </a:spcAft>
              <a:buSzPct val="81081"/>
              <a:buChar char="○"/>
            </a:pPr>
            <a:r>
              <a:rPr lang="en-US" sz="1600"/>
              <a:t>A station associates to the ‘closest’ AP</a:t>
            </a:r>
            <a:endParaRPr/>
          </a:p>
          <a:p>
            <a:pPr marL="457200" lvl="0" indent="-317498" algn="l" rtl="0">
              <a:lnSpc>
                <a:spcPct val="100000"/>
              </a:lnSpc>
              <a:spcBef>
                <a:spcPts val="1000"/>
              </a:spcBef>
              <a:spcAft>
                <a:spcPts val="0"/>
              </a:spcAft>
              <a:buSzPct val="63062"/>
              <a:buChar char="●"/>
            </a:pPr>
            <a:r>
              <a:rPr lang="en-US"/>
              <a:t>This may cause that some APs are overloaded, while others are almost empty</a:t>
            </a:r>
            <a:endParaRPr/>
          </a:p>
          <a:p>
            <a:pPr marL="0" lvl="0" indent="0" algn="l" rtl="0">
              <a:lnSpc>
                <a:spcPct val="100000"/>
              </a:lnSpc>
              <a:spcBef>
                <a:spcPts val="1000"/>
              </a:spcBef>
              <a:spcAft>
                <a:spcPts val="0"/>
              </a:spcAft>
              <a:buSzPct val="100000"/>
              <a:buNone/>
            </a:pPr>
            <a:endParaRPr/>
          </a:p>
          <a:p>
            <a:pPr marL="457200" lvl="0" indent="-317498" algn="l" rtl="0">
              <a:lnSpc>
                <a:spcPct val="100000"/>
              </a:lnSpc>
              <a:spcBef>
                <a:spcPts val="1000"/>
              </a:spcBef>
              <a:spcAft>
                <a:spcPts val="0"/>
              </a:spcAft>
              <a:buSzPct val="63062"/>
              <a:buChar char="●"/>
            </a:pPr>
            <a:r>
              <a:rPr lang="en-US" b="1" u="sng"/>
              <a:t>ML solution</a:t>
            </a:r>
            <a:r>
              <a:rPr lang="en-US"/>
              <a:t>: STAs use an ML agent to find an AP that is good enough to satisfy their traffic requirements.</a:t>
            </a:r>
            <a:endParaRPr/>
          </a:p>
          <a:p>
            <a:pPr marL="457200" lvl="0" indent="-317498" algn="l" rtl="0">
              <a:lnSpc>
                <a:spcPct val="100000"/>
              </a:lnSpc>
              <a:spcBef>
                <a:spcPts val="0"/>
              </a:spcBef>
              <a:spcAft>
                <a:spcPts val="0"/>
              </a:spcAft>
              <a:buSzPct val="63062"/>
              <a:buChar char="●"/>
            </a:pPr>
            <a:r>
              <a:rPr lang="en-US"/>
              <a:t>The ML agent implements a MAB:</a:t>
            </a:r>
            <a:endParaRPr/>
          </a:p>
          <a:p>
            <a:pPr marL="914400" lvl="1" indent="-317500" algn="l" rtl="0">
              <a:lnSpc>
                <a:spcPct val="100000"/>
              </a:lnSpc>
              <a:spcBef>
                <a:spcPts val="0"/>
              </a:spcBef>
              <a:spcAft>
                <a:spcPts val="0"/>
              </a:spcAft>
              <a:buSzPct val="75675"/>
              <a:buChar char="○"/>
            </a:pPr>
            <a:r>
              <a:rPr lang="en-US" u="sng"/>
              <a:t>Actions</a:t>
            </a:r>
            <a:r>
              <a:rPr lang="en-US"/>
              <a:t>: APs in sight</a:t>
            </a:r>
            <a:endParaRPr/>
          </a:p>
          <a:p>
            <a:pPr marL="914400" lvl="1" indent="-317500" algn="l" rtl="0">
              <a:lnSpc>
                <a:spcPct val="100000"/>
              </a:lnSpc>
              <a:spcBef>
                <a:spcPts val="0"/>
              </a:spcBef>
              <a:spcAft>
                <a:spcPts val="0"/>
              </a:spcAft>
              <a:buSzPct val="75675"/>
              <a:buChar char="○"/>
            </a:pPr>
            <a:r>
              <a:rPr lang="en-US" u="sng"/>
              <a:t>Reward</a:t>
            </a:r>
            <a:r>
              <a:rPr lang="en-US"/>
              <a:t>: ratio Throughput/Load</a:t>
            </a:r>
            <a:endParaRPr/>
          </a:p>
          <a:p>
            <a:pPr marL="342900" lvl="0" indent="-342900" algn="l" rtl="0">
              <a:lnSpc>
                <a:spcPct val="100000"/>
              </a:lnSpc>
              <a:spcBef>
                <a:spcPts val="600"/>
              </a:spcBef>
              <a:spcAft>
                <a:spcPts val="0"/>
              </a:spcAft>
              <a:buSzPct val="63062"/>
              <a:buNone/>
            </a:pPr>
            <a:endParaRPr/>
          </a:p>
        </p:txBody>
      </p:sp>
      <p:sp>
        <p:nvSpPr>
          <p:cNvPr id="1297" name="Google Shape;1297;g17c4094275e_0_7"/>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70</a:t>
            </a:fld>
            <a:endParaRPr/>
          </a:p>
        </p:txBody>
      </p:sp>
      <p:sp>
        <p:nvSpPr>
          <p:cNvPr id="1298" name="Google Shape;1298;g17c4094275e_0_7"/>
          <p:cNvSpPr txBox="1">
            <a:spLocks noGrp="1"/>
          </p:cNvSpPr>
          <p:nvPr>
            <p:ph type="ftr" idx="11"/>
          </p:nvPr>
        </p:nvSpPr>
        <p:spPr>
          <a:xfrm>
            <a:off x="7143757" y="6475414"/>
            <a:ext cx="42459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299" name="Google Shape;1299;g17c4094275e_0_7"/>
          <p:cNvSpPr txBox="1">
            <a:spLocks noGrp="1"/>
          </p:cNvSpPr>
          <p:nvPr>
            <p:ph type="dt" idx="10"/>
          </p:nvPr>
        </p:nvSpPr>
        <p:spPr>
          <a:xfrm>
            <a:off x="929217" y="333375"/>
            <a:ext cx="2499900" cy="273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1300" name="Google Shape;1300;g17c4094275e_0_7"/>
          <p:cNvPicPr preferRelativeResize="0"/>
          <p:nvPr/>
        </p:nvPicPr>
        <p:blipFill rotWithShape="1">
          <a:blip r:embed="rId3">
            <a:alphaModFix/>
          </a:blip>
          <a:srcRect/>
          <a:stretch/>
        </p:blipFill>
        <p:spPr>
          <a:xfrm>
            <a:off x="7389284" y="2286000"/>
            <a:ext cx="4000500" cy="3305175"/>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308"/>
        <p:cNvGrpSpPr/>
        <p:nvPr/>
      </p:nvGrpSpPr>
      <p:grpSpPr>
        <a:xfrm>
          <a:off x="0" y="0"/>
          <a:ext cx="0" cy="0"/>
          <a:chOff x="0" y="0"/>
          <a:chExt cx="0" cy="0"/>
        </a:xfrm>
      </p:grpSpPr>
      <p:sp>
        <p:nvSpPr>
          <p:cNvPr id="1309" name="Google Shape;1309;g17c4094275e_0_20"/>
          <p:cNvSpPr txBox="1">
            <a:spLocks noGrp="1"/>
          </p:cNvSpPr>
          <p:nvPr>
            <p:ph type="title"/>
          </p:nvPr>
        </p:nvSpPr>
        <p:spPr>
          <a:xfrm>
            <a:off x="914401" y="685801"/>
            <a:ext cx="10361100" cy="10653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ML-enhanced Decentralized AP selection</a:t>
            </a:r>
            <a:endParaRPr/>
          </a:p>
        </p:txBody>
      </p:sp>
      <p:sp>
        <p:nvSpPr>
          <p:cNvPr id="1310" name="Google Shape;1310;g17c4094275e_0_20"/>
          <p:cNvSpPr txBox="1">
            <a:spLocks noGrp="1"/>
          </p:cNvSpPr>
          <p:nvPr>
            <p:ph type="body" idx="1"/>
          </p:nvPr>
        </p:nvSpPr>
        <p:spPr>
          <a:xfrm>
            <a:off x="914401" y="1981201"/>
            <a:ext cx="5334000" cy="4113300"/>
          </a:xfrm>
          <a:prstGeom prst="rect">
            <a:avLst/>
          </a:prstGeom>
          <a:noFill/>
          <a:ln>
            <a:noFill/>
          </a:ln>
        </p:spPr>
        <p:txBody>
          <a:bodyPr spcFirstLastPara="1" wrap="square" lIns="92150" tIns="46075" rIns="92150" bIns="46075" anchor="t" anchorCtr="0">
            <a:noAutofit/>
          </a:bodyPr>
          <a:lstStyle/>
          <a:p>
            <a:pPr marL="457200" lvl="0" indent="-317500" algn="l" rtl="0">
              <a:lnSpc>
                <a:spcPct val="100000"/>
              </a:lnSpc>
              <a:spcBef>
                <a:spcPts val="0"/>
              </a:spcBef>
              <a:spcAft>
                <a:spcPts val="0"/>
              </a:spcAft>
              <a:buSzPts val="1400"/>
              <a:buChar char="●"/>
            </a:pPr>
            <a:r>
              <a:rPr lang="en-US" b="0"/>
              <a:t>Default ε-greedy MAB is enhanced with ‘</a:t>
            </a:r>
            <a:r>
              <a:rPr lang="en-US"/>
              <a:t>stickiness</a:t>
            </a:r>
            <a:r>
              <a:rPr lang="en-US" b="0"/>
              <a:t>’.</a:t>
            </a:r>
            <a:endParaRPr/>
          </a:p>
          <a:p>
            <a:pPr marL="457200" lvl="0" indent="-317500" algn="l" rtl="0">
              <a:lnSpc>
                <a:spcPct val="100000"/>
              </a:lnSpc>
              <a:spcBef>
                <a:spcPts val="1000"/>
              </a:spcBef>
              <a:spcAft>
                <a:spcPts val="0"/>
              </a:spcAft>
              <a:buSzPts val="1400"/>
              <a:buChar char="●"/>
            </a:pPr>
            <a:r>
              <a:rPr lang="en-US">
                <a:solidFill>
                  <a:schemeClr val="dk1"/>
                </a:solidFill>
              </a:rPr>
              <a:t>Stickiness</a:t>
            </a:r>
            <a:r>
              <a:rPr lang="en-US" b="0">
                <a:solidFill>
                  <a:schemeClr val="dk1"/>
                </a:solidFill>
              </a:rPr>
              <a:t> aims to improve stability by reducing the number of STAs switching APs simultaneously, or in a short time interval</a:t>
            </a:r>
            <a:endParaRPr/>
          </a:p>
          <a:p>
            <a:pPr marL="457200" lvl="0" indent="-317500" algn="l" rtl="0">
              <a:lnSpc>
                <a:spcPct val="100000"/>
              </a:lnSpc>
              <a:spcBef>
                <a:spcPts val="1000"/>
              </a:spcBef>
              <a:spcAft>
                <a:spcPts val="0"/>
              </a:spcAft>
              <a:buSzPts val="1400"/>
              <a:buChar char="●"/>
            </a:pPr>
            <a:r>
              <a:rPr lang="en-US">
                <a:solidFill>
                  <a:schemeClr val="dk1"/>
                </a:solidFill>
              </a:rPr>
              <a:t>Idea</a:t>
            </a:r>
            <a:r>
              <a:rPr lang="en-US" b="0">
                <a:solidFill>
                  <a:schemeClr val="dk1"/>
                </a:solidFill>
              </a:rPr>
              <a:t>: STAs stick to the last AP that satisfied their requirements for several association rounds before switching</a:t>
            </a:r>
            <a:endParaRPr/>
          </a:p>
          <a:p>
            <a:pPr marL="342900" lvl="0" indent="-342900" algn="l" rtl="0">
              <a:lnSpc>
                <a:spcPct val="100000"/>
              </a:lnSpc>
              <a:spcBef>
                <a:spcPts val="1600"/>
              </a:spcBef>
              <a:spcAft>
                <a:spcPts val="0"/>
              </a:spcAft>
              <a:buSzPts val="1400"/>
              <a:buNone/>
            </a:pPr>
            <a:endParaRPr b="0"/>
          </a:p>
        </p:txBody>
      </p:sp>
      <p:sp>
        <p:nvSpPr>
          <p:cNvPr id="1311" name="Google Shape;1311;g17c4094275e_0_20"/>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71</a:t>
            </a:fld>
            <a:endParaRPr/>
          </a:p>
        </p:txBody>
      </p:sp>
      <p:sp>
        <p:nvSpPr>
          <p:cNvPr id="1312" name="Google Shape;1312;g17c4094275e_0_20"/>
          <p:cNvSpPr txBox="1">
            <a:spLocks noGrp="1"/>
          </p:cNvSpPr>
          <p:nvPr>
            <p:ph type="ftr" idx="11"/>
          </p:nvPr>
        </p:nvSpPr>
        <p:spPr>
          <a:xfrm>
            <a:off x="7143757" y="6475414"/>
            <a:ext cx="42459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313" name="Google Shape;1313;g17c4094275e_0_20"/>
          <p:cNvSpPr txBox="1">
            <a:spLocks noGrp="1"/>
          </p:cNvSpPr>
          <p:nvPr>
            <p:ph type="dt" idx="10"/>
          </p:nvPr>
        </p:nvSpPr>
        <p:spPr>
          <a:xfrm>
            <a:off x="929217" y="333375"/>
            <a:ext cx="2499900" cy="273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1314" name="Google Shape;1314;g17c4094275e_0_20"/>
          <p:cNvPicPr preferRelativeResize="0"/>
          <p:nvPr/>
        </p:nvPicPr>
        <p:blipFill rotWithShape="1">
          <a:blip r:embed="rId3">
            <a:alphaModFix/>
          </a:blip>
          <a:srcRect/>
          <a:stretch/>
        </p:blipFill>
        <p:spPr>
          <a:xfrm>
            <a:off x="6827584" y="1849440"/>
            <a:ext cx="4533625" cy="4039056"/>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322"/>
        <p:cNvGrpSpPr/>
        <p:nvPr/>
      </p:nvGrpSpPr>
      <p:grpSpPr>
        <a:xfrm>
          <a:off x="0" y="0"/>
          <a:ext cx="0" cy="0"/>
          <a:chOff x="0" y="0"/>
          <a:chExt cx="0" cy="0"/>
        </a:xfrm>
      </p:grpSpPr>
      <p:sp>
        <p:nvSpPr>
          <p:cNvPr id="1323" name="Google Shape;1323;g17c4094275e_0_33"/>
          <p:cNvSpPr txBox="1">
            <a:spLocks noGrp="1"/>
          </p:cNvSpPr>
          <p:nvPr>
            <p:ph type="title"/>
          </p:nvPr>
        </p:nvSpPr>
        <p:spPr>
          <a:xfrm>
            <a:off x="914401" y="685801"/>
            <a:ext cx="5583900" cy="10653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ML-enhanced Dec. AP sel.</a:t>
            </a:r>
            <a:endParaRPr/>
          </a:p>
        </p:txBody>
      </p:sp>
      <p:sp>
        <p:nvSpPr>
          <p:cNvPr id="1324" name="Google Shape;1324;g17c4094275e_0_33"/>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72</a:t>
            </a:fld>
            <a:endParaRPr/>
          </a:p>
        </p:txBody>
      </p:sp>
      <p:sp>
        <p:nvSpPr>
          <p:cNvPr id="1325" name="Google Shape;1325;g17c4094275e_0_33"/>
          <p:cNvSpPr txBox="1">
            <a:spLocks noGrp="1"/>
          </p:cNvSpPr>
          <p:nvPr>
            <p:ph type="ftr" idx="11"/>
          </p:nvPr>
        </p:nvSpPr>
        <p:spPr>
          <a:xfrm>
            <a:off x="7143757" y="6475414"/>
            <a:ext cx="42459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326" name="Google Shape;1326;g17c4094275e_0_33"/>
          <p:cNvSpPr txBox="1">
            <a:spLocks noGrp="1"/>
          </p:cNvSpPr>
          <p:nvPr>
            <p:ph type="dt" idx="10"/>
          </p:nvPr>
        </p:nvSpPr>
        <p:spPr>
          <a:xfrm>
            <a:off x="929217" y="333375"/>
            <a:ext cx="2499900" cy="273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327" name="Google Shape;1327;g17c4094275e_0_33"/>
          <p:cNvSpPr txBox="1"/>
          <p:nvPr/>
        </p:nvSpPr>
        <p:spPr>
          <a:xfrm>
            <a:off x="1801499" y="4958000"/>
            <a:ext cx="4385400" cy="946500"/>
          </a:xfrm>
          <a:prstGeom prst="rect">
            <a:avLst/>
          </a:prstGeom>
          <a:noFill/>
          <a:ln>
            <a:noFill/>
          </a:ln>
        </p:spPr>
        <p:txBody>
          <a:bodyPr spcFirstLastPara="1" wrap="square" lIns="0" tIns="0" rIns="0" bIns="0" anchor="t" anchorCtr="0">
            <a:normAutofit fontScale="92500" lnSpcReduction="20000"/>
          </a:bodyPr>
          <a:lstStyle/>
          <a:p>
            <a:pPr marL="457200" marR="0" lvl="0" indent="-338437" algn="l" rtl="0">
              <a:lnSpc>
                <a:spcPct val="100000"/>
              </a:lnSpc>
              <a:spcBef>
                <a:spcPts val="0"/>
              </a:spcBef>
              <a:spcAft>
                <a:spcPts val="0"/>
              </a:spcAft>
              <a:buClr>
                <a:srgbClr val="000000"/>
              </a:buClr>
              <a:buSzPct val="116891"/>
              <a:buFont typeface="Times New Roman"/>
              <a:buChar char="●"/>
            </a:pPr>
            <a:r>
              <a:rPr lang="en-US" sz="1600" b="1" i="0" u="none" strike="noStrike" cap="none">
                <a:solidFill>
                  <a:srgbClr val="000000"/>
                </a:solidFill>
                <a:latin typeface="Times New Roman"/>
                <a:ea typeface="Times New Roman"/>
                <a:cs typeface="Times New Roman"/>
                <a:sym typeface="Times New Roman"/>
              </a:rPr>
              <a:t>Non overlapping channel allocation</a:t>
            </a:r>
            <a:endParaRPr sz="1400" b="0" i="0" u="none" strike="noStrike" cap="none">
              <a:solidFill>
                <a:srgbClr val="000000"/>
              </a:solidFill>
              <a:latin typeface="Arial"/>
              <a:ea typeface="Arial"/>
              <a:cs typeface="Arial"/>
              <a:sym typeface="Arial"/>
            </a:endParaRPr>
          </a:p>
          <a:p>
            <a:pPr marL="457200" marR="0" lvl="0" indent="-338437" algn="l" rtl="0">
              <a:lnSpc>
                <a:spcPct val="100000"/>
              </a:lnSpc>
              <a:spcBef>
                <a:spcPts val="1000"/>
              </a:spcBef>
              <a:spcAft>
                <a:spcPts val="0"/>
              </a:spcAft>
              <a:buClr>
                <a:srgbClr val="000000"/>
              </a:buClr>
              <a:buSzPct val="116891"/>
              <a:buFont typeface="Times New Roman"/>
              <a:buChar char="●"/>
            </a:pPr>
            <a:r>
              <a:rPr lang="en-US" sz="1600" b="1" i="0" u="none" strike="noStrike" cap="none">
                <a:solidFill>
                  <a:srgbClr val="000000"/>
                </a:solidFill>
                <a:latin typeface="Times New Roman"/>
                <a:ea typeface="Times New Roman"/>
                <a:cs typeface="Times New Roman"/>
                <a:sym typeface="Times New Roman"/>
              </a:rPr>
              <a:t>16 APs, 64 STAs</a:t>
            </a:r>
            <a:endParaRPr sz="1400" b="0" i="0" u="none" strike="noStrike" cap="none">
              <a:solidFill>
                <a:srgbClr val="000000"/>
              </a:solidFill>
              <a:latin typeface="Arial"/>
              <a:ea typeface="Arial"/>
              <a:cs typeface="Arial"/>
              <a:sym typeface="Arial"/>
            </a:endParaRPr>
          </a:p>
          <a:p>
            <a:pPr marL="457200" marR="0" lvl="0" indent="-338437" algn="l" rtl="0">
              <a:lnSpc>
                <a:spcPct val="100000"/>
              </a:lnSpc>
              <a:spcBef>
                <a:spcPts val="1000"/>
              </a:spcBef>
              <a:spcAft>
                <a:spcPts val="1000"/>
              </a:spcAft>
              <a:buClr>
                <a:srgbClr val="000000"/>
              </a:buClr>
              <a:buSzPct val="116891"/>
              <a:buFont typeface="Times New Roman"/>
              <a:buChar char="●"/>
            </a:pPr>
            <a:r>
              <a:rPr lang="en-US" sz="1600" b="1" i="0" u="none" strike="noStrike" cap="none">
                <a:solidFill>
                  <a:srgbClr val="000000"/>
                </a:solidFill>
                <a:latin typeface="Times New Roman"/>
                <a:ea typeface="Times New Roman"/>
                <a:cs typeface="Times New Roman"/>
                <a:sym typeface="Times New Roman"/>
              </a:rPr>
              <a:t>Load STA: 4 Mbps</a:t>
            </a:r>
            <a:endParaRPr sz="1400" b="0" i="0" u="none" strike="noStrike" cap="none">
              <a:solidFill>
                <a:srgbClr val="000000"/>
              </a:solidFill>
              <a:latin typeface="Arial"/>
              <a:ea typeface="Arial"/>
              <a:cs typeface="Arial"/>
              <a:sym typeface="Arial"/>
            </a:endParaRPr>
          </a:p>
        </p:txBody>
      </p:sp>
      <p:pic>
        <p:nvPicPr>
          <p:cNvPr id="1328" name="Google Shape;1328;g17c4094275e_0_33"/>
          <p:cNvPicPr preferRelativeResize="0"/>
          <p:nvPr/>
        </p:nvPicPr>
        <p:blipFill rotWithShape="1">
          <a:blip r:embed="rId3">
            <a:alphaModFix/>
          </a:blip>
          <a:srcRect/>
          <a:stretch/>
        </p:blipFill>
        <p:spPr>
          <a:xfrm>
            <a:off x="6934199" y="3576524"/>
            <a:ext cx="3477900" cy="2680901"/>
          </a:xfrm>
          <a:prstGeom prst="rect">
            <a:avLst/>
          </a:prstGeom>
          <a:noFill/>
          <a:ln>
            <a:noFill/>
          </a:ln>
        </p:spPr>
      </p:pic>
      <p:pic>
        <p:nvPicPr>
          <p:cNvPr id="1329" name="Google Shape;1329;g17c4094275e_0_33"/>
          <p:cNvPicPr preferRelativeResize="0"/>
          <p:nvPr/>
        </p:nvPicPr>
        <p:blipFill rotWithShape="1">
          <a:blip r:embed="rId4">
            <a:alphaModFix/>
          </a:blip>
          <a:srcRect/>
          <a:stretch/>
        </p:blipFill>
        <p:spPr>
          <a:xfrm>
            <a:off x="6934200" y="762000"/>
            <a:ext cx="3477900" cy="2721850"/>
          </a:xfrm>
          <a:prstGeom prst="rect">
            <a:avLst/>
          </a:prstGeom>
          <a:noFill/>
          <a:ln>
            <a:noFill/>
          </a:ln>
        </p:spPr>
      </p:pic>
      <p:cxnSp>
        <p:nvCxnSpPr>
          <p:cNvPr id="1330" name="Google Shape;1330;g17c4094275e_0_33"/>
          <p:cNvCxnSpPr>
            <a:stCxn id="1329" idx="3"/>
          </p:cNvCxnSpPr>
          <p:nvPr/>
        </p:nvCxnSpPr>
        <p:spPr>
          <a:xfrm>
            <a:off x="10412100" y="2122925"/>
            <a:ext cx="120300" cy="2529900"/>
          </a:xfrm>
          <a:prstGeom prst="curvedConnector3">
            <a:avLst>
              <a:gd name="adj1" fmla="val 297983"/>
            </a:avLst>
          </a:prstGeom>
          <a:noFill/>
          <a:ln w="9525" cap="flat" cmpd="sng">
            <a:solidFill>
              <a:schemeClr val="dk2"/>
            </a:solidFill>
            <a:prstDash val="solid"/>
            <a:round/>
            <a:headEnd type="none" w="sm" len="sm"/>
            <a:tailEnd type="triangle" w="med" len="med"/>
          </a:ln>
        </p:spPr>
      </p:cxnSp>
      <p:pic>
        <p:nvPicPr>
          <p:cNvPr id="1331" name="Google Shape;1331;g17c4094275e_0_33"/>
          <p:cNvPicPr preferRelativeResize="0"/>
          <p:nvPr/>
        </p:nvPicPr>
        <p:blipFill rotWithShape="1">
          <a:blip r:embed="rId5">
            <a:alphaModFix/>
          </a:blip>
          <a:srcRect/>
          <a:stretch/>
        </p:blipFill>
        <p:spPr>
          <a:xfrm>
            <a:off x="1993944" y="1580770"/>
            <a:ext cx="4000500" cy="3305175"/>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339"/>
        <p:cNvGrpSpPr/>
        <p:nvPr/>
      </p:nvGrpSpPr>
      <p:grpSpPr>
        <a:xfrm>
          <a:off x="0" y="0"/>
          <a:ext cx="0" cy="0"/>
          <a:chOff x="0" y="0"/>
          <a:chExt cx="0" cy="0"/>
        </a:xfrm>
      </p:grpSpPr>
      <p:sp>
        <p:nvSpPr>
          <p:cNvPr id="1340" name="Google Shape;1340;g17c4094275e_0_49"/>
          <p:cNvSpPr txBox="1">
            <a:spLocks noGrp="1"/>
          </p:cNvSpPr>
          <p:nvPr>
            <p:ph type="title"/>
          </p:nvPr>
        </p:nvSpPr>
        <p:spPr>
          <a:xfrm>
            <a:off x="914401" y="685801"/>
            <a:ext cx="5334000" cy="10653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solidFill>
                  <a:schemeClr val="dk1"/>
                </a:solidFill>
              </a:rPr>
              <a:t>ML-enhanced Dec. AP sel.</a:t>
            </a:r>
            <a:endParaRPr/>
          </a:p>
        </p:txBody>
      </p:sp>
      <p:sp>
        <p:nvSpPr>
          <p:cNvPr id="1341" name="Google Shape;1341;g17c4094275e_0_49"/>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73</a:t>
            </a:fld>
            <a:endParaRPr/>
          </a:p>
        </p:txBody>
      </p:sp>
      <p:sp>
        <p:nvSpPr>
          <p:cNvPr id="1342" name="Google Shape;1342;g17c4094275e_0_49"/>
          <p:cNvSpPr txBox="1">
            <a:spLocks noGrp="1"/>
          </p:cNvSpPr>
          <p:nvPr>
            <p:ph type="ftr" idx="11"/>
          </p:nvPr>
        </p:nvSpPr>
        <p:spPr>
          <a:xfrm>
            <a:off x="7143757" y="6475414"/>
            <a:ext cx="42459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343" name="Google Shape;1343;g17c4094275e_0_49"/>
          <p:cNvSpPr txBox="1">
            <a:spLocks noGrp="1"/>
          </p:cNvSpPr>
          <p:nvPr>
            <p:ph type="dt" idx="10"/>
          </p:nvPr>
        </p:nvSpPr>
        <p:spPr>
          <a:xfrm>
            <a:off x="929217" y="333375"/>
            <a:ext cx="2499900" cy="273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344" name="Google Shape;1344;g17c4094275e_0_49"/>
          <p:cNvSpPr txBox="1"/>
          <p:nvPr/>
        </p:nvSpPr>
        <p:spPr>
          <a:xfrm>
            <a:off x="6705600" y="838200"/>
            <a:ext cx="4116600" cy="39957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rgbClr val="000000"/>
              </a:buClr>
              <a:buSzPts val="1700"/>
              <a:buFont typeface="Times New Roman"/>
              <a:buNone/>
            </a:pPr>
            <a:r>
              <a:rPr lang="en-US" sz="1700" b="0" i="0" u="none" strike="noStrike" cap="none">
                <a:solidFill>
                  <a:schemeClr val="dk1"/>
                </a:solidFill>
                <a:latin typeface="Times New Roman"/>
                <a:ea typeface="Times New Roman"/>
                <a:cs typeface="Times New Roman"/>
                <a:sym typeface="Times New Roman"/>
              </a:rPr>
              <a:t>Pros:</a:t>
            </a:r>
            <a:endParaRPr sz="1700" b="0" i="0" u="none" strike="noStrike" cap="none">
              <a:solidFill>
                <a:schemeClr val="dk1"/>
              </a:solidFill>
              <a:latin typeface="Times New Roman"/>
              <a:ea typeface="Times New Roman"/>
              <a:cs typeface="Times New Roman"/>
              <a:sym typeface="Times New Roman"/>
            </a:endParaRPr>
          </a:p>
          <a:p>
            <a:pPr marL="457200" marR="0" lvl="0" indent="-336550" algn="l" rtl="0">
              <a:lnSpc>
                <a:spcPct val="80000"/>
              </a:lnSpc>
              <a:spcBef>
                <a:spcPts val="0"/>
              </a:spcBef>
              <a:spcAft>
                <a:spcPts val="0"/>
              </a:spcAft>
              <a:buClr>
                <a:srgbClr val="000000"/>
              </a:buClr>
              <a:buSzPts val="1700"/>
              <a:buFont typeface="Times New Roman"/>
              <a:buChar char="●"/>
            </a:pPr>
            <a:r>
              <a:rPr lang="en-US" sz="1700" b="0" i="0" u="none" strike="noStrike" cap="none">
                <a:solidFill>
                  <a:schemeClr val="dk1"/>
                </a:solidFill>
                <a:latin typeface="Times New Roman"/>
                <a:ea typeface="Times New Roman"/>
                <a:cs typeface="Times New Roman"/>
                <a:sym typeface="Times New Roman"/>
              </a:rPr>
              <a:t>Easy to implement without any major update on 802.11 devices</a:t>
            </a:r>
            <a:endParaRPr sz="1700" b="0" i="0" u="none" strike="noStrike" cap="none">
              <a:solidFill>
                <a:schemeClr val="dk1"/>
              </a:solidFill>
              <a:latin typeface="Times New Roman"/>
              <a:ea typeface="Times New Roman"/>
              <a:cs typeface="Times New Roman"/>
              <a:sym typeface="Times New Roman"/>
            </a:endParaRPr>
          </a:p>
          <a:p>
            <a:pPr marL="457200" marR="0" lvl="0" indent="-336550" algn="l" rtl="0">
              <a:lnSpc>
                <a:spcPct val="80000"/>
              </a:lnSpc>
              <a:spcBef>
                <a:spcPts val="0"/>
              </a:spcBef>
              <a:spcAft>
                <a:spcPts val="0"/>
              </a:spcAft>
              <a:buClr>
                <a:srgbClr val="000000"/>
              </a:buClr>
              <a:buSzPts val="1700"/>
              <a:buFont typeface="Times New Roman"/>
              <a:buChar char="●"/>
            </a:pPr>
            <a:r>
              <a:rPr lang="en-US" sz="1700" b="0" i="0" u="none" strike="noStrike" cap="none">
                <a:solidFill>
                  <a:schemeClr val="dk1"/>
                </a:solidFill>
                <a:latin typeface="Times New Roman"/>
                <a:ea typeface="Times New Roman"/>
                <a:cs typeface="Times New Roman"/>
                <a:sym typeface="Times New Roman"/>
              </a:rPr>
              <a:t>All network devices benefit even if they are not ML-enhanced</a:t>
            </a:r>
            <a:endParaRPr sz="1700" b="0" i="0" u="none" strike="noStrike" cap="none">
              <a:solidFill>
                <a:schemeClr val="dk1"/>
              </a:solidFill>
              <a:latin typeface="Times New Roman"/>
              <a:ea typeface="Times New Roman"/>
              <a:cs typeface="Times New Roman"/>
              <a:sym typeface="Times New Roman"/>
            </a:endParaRPr>
          </a:p>
          <a:p>
            <a:pPr marL="457200" marR="0" lvl="0" indent="-336550" algn="l" rtl="0">
              <a:lnSpc>
                <a:spcPct val="80000"/>
              </a:lnSpc>
              <a:spcBef>
                <a:spcPts val="0"/>
              </a:spcBef>
              <a:spcAft>
                <a:spcPts val="0"/>
              </a:spcAft>
              <a:buClr>
                <a:srgbClr val="000000"/>
              </a:buClr>
              <a:buSzPts val="1700"/>
              <a:buFont typeface="Times New Roman"/>
              <a:buChar char="●"/>
            </a:pPr>
            <a:r>
              <a:rPr lang="en-US" sz="1700" b="0" i="0" u="none" strike="noStrike" cap="none">
                <a:solidFill>
                  <a:schemeClr val="dk1"/>
                </a:solidFill>
                <a:latin typeface="Times New Roman"/>
                <a:ea typeface="Times New Roman"/>
                <a:cs typeface="Times New Roman"/>
                <a:sym typeface="Times New Roman"/>
              </a:rPr>
              <a:t>Fully decentralized solution</a:t>
            </a:r>
            <a:endParaRPr sz="1700" b="0" i="0" u="none" strike="noStrike" cap="none">
              <a:solidFill>
                <a:schemeClr val="dk1"/>
              </a:solidFill>
              <a:latin typeface="Times New Roman"/>
              <a:ea typeface="Times New Roman"/>
              <a:cs typeface="Times New Roman"/>
              <a:sym typeface="Times New Roman"/>
            </a:endParaRPr>
          </a:p>
          <a:p>
            <a:pPr marL="457200" marR="0" lvl="0" indent="-336550" algn="l" rtl="0">
              <a:lnSpc>
                <a:spcPct val="80000"/>
              </a:lnSpc>
              <a:spcBef>
                <a:spcPts val="0"/>
              </a:spcBef>
              <a:spcAft>
                <a:spcPts val="0"/>
              </a:spcAft>
              <a:buClr>
                <a:srgbClr val="000000"/>
              </a:buClr>
              <a:buSzPts val="1700"/>
              <a:buFont typeface="Times New Roman"/>
              <a:buChar char="●"/>
            </a:pPr>
            <a:r>
              <a:rPr lang="en-US" sz="1700" b="0" i="0" u="none" strike="noStrike" cap="none">
                <a:solidFill>
                  <a:schemeClr val="dk1"/>
                </a:solidFill>
                <a:latin typeface="Times New Roman"/>
                <a:ea typeface="Times New Roman"/>
                <a:cs typeface="Times New Roman"/>
                <a:sym typeface="Times New Roman"/>
              </a:rPr>
              <a:t>Reactive, adapts to any environment</a:t>
            </a:r>
            <a:endParaRPr sz="1700" b="0" i="0" u="none" strike="noStrike" cap="none">
              <a:solidFill>
                <a:schemeClr val="dk1"/>
              </a:solidFill>
              <a:latin typeface="Times New Roman"/>
              <a:ea typeface="Times New Roman"/>
              <a:cs typeface="Times New Roman"/>
              <a:sym typeface="Times New Roman"/>
            </a:endParaRPr>
          </a:p>
          <a:p>
            <a:pPr marL="0" marR="0" lvl="0" indent="0" algn="l" rtl="0">
              <a:lnSpc>
                <a:spcPct val="80000"/>
              </a:lnSpc>
              <a:spcBef>
                <a:spcPts val="0"/>
              </a:spcBef>
              <a:spcAft>
                <a:spcPts val="0"/>
              </a:spcAft>
              <a:buClr>
                <a:srgbClr val="000000"/>
              </a:buClr>
              <a:buSzPts val="1700"/>
              <a:buFont typeface="Times New Roman"/>
              <a:buNone/>
            </a:pPr>
            <a:endParaRPr sz="1700" b="0" i="0" u="none" strike="noStrike" cap="none">
              <a:solidFill>
                <a:schemeClr val="dk1"/>
              </a:solidFill>
              <a:latin typeface="Times New Roman"/>
              <a:ea typeface="Times New Roman"/>
              <a:cs typeface="Times New Roman"/>
              <a:sym typeface="Times New Roman"/>
            </a:endParaRPr>
          </a:p>
          <a:p>
            <a:pPr marL="0" marR="0" lvl="0" indent="0" algn="l" rtl="0">
              <a:lnSpc>
                <a:spcPct val="80000"/>
              </a:lnSpc>
              <a:spcBef>
                <a:spcPts val="0"/>
              </a:spcBef>
              <a:spcAft>
                <a:spcPts val="0"/>
              </a:spcAft>
              <a:buClr>
                <a:srgbClr val="000000"/>
              </a:buClr>
              <a:buSzPts val="1700"/>
              <a:buFont typeface="Times New Roman"/>
              <a:buNone/>
            </a:pPr>
            <a:r>
              <a:rPr lang="en-US" sz="1700" b="0" i="0" u="none" strike="noStrike" cap="none">
                <a:solidFill>
                  <a:schemeClr val="dk1"/>
                </a:solidFill>
                <a:latin typeface="Times New Roman"/>
                <a:ea typeface="Times New Roman"/>
                <a:cs typeface="Times New Roman"/>
                <a:sym typeface="Times New Roman"/>
              </a:rPr>
              <a:t>Cons:</a:t>
            </a:r>
            <a:endParaRPr sz="1700" b="0" i="0" u="none" strike="noStrike" cap="none">
              <a:solidFill>
                <a:schemeClr val="dk1"/>
              </a:solidFill>
              <a:latin typeface="Times New Roman"/>
              <a:ea typeface="Times New Roman"/>
              <a:cs typeface="Times New Roman"/>
              <a:sym typeface="Times New Roman"/>
            </a:endParaRPr>
          </a:p>
          <a:p>
            <a:pPr marL="457200" marR="0" lvl="0" indent="-336550" algn="l" rtl="0">
              <a:lnSpc>
                <a:spcPct val="80000"/>
              </a:lnSpc>
              <a:spcBef>
                <a:spcPts val="0"/>
              </a:spcBef>
              <a:spcAft>
                <a:spcPts val="0"/>
              </a:spcAft>
              <a:buClr>
                <a:schemeClr val="dk1"/>
              </a:buClr>
              <a:buSzPts val="1700"/>
              <a:buFont typeface="Times New Roman"/>
              <a:buChar char="●"/>
            </a:pPr>
            <a:r>
              <a:rPr lang="en-US" sz="1700" b="0" i="0" u="none" strike="noStrike" cap="none">
                <a:solidFill>
                  <a:schemeClr val="dk1"/>
                </a:solidFill>
                <a:latin typeface="Times New Roman"/>
                <a:ea typeface="Times New Roman"/>
                <a:cs typeface="Times New Roman"/>
                <a:sym typeface="Times New Roman"/>
              </a:rPr>
              <a:t>Learning by interacting with the environment is required, implying periods of ‘low performance’ due to bad choices</a:t>
            </a:r>
            <a:endParaRPr sz="1700" b="0" i="0" u="none" strike="noStrike" cap="none">
              <a:solidFill>
                <a:schemeClr val="dk1"/>
              </a:solidFill>
              <a:latin typeface="Times New Roman"/>
              <a:ea typeface="Times New Roman"/>
              <a:cs typeface="Times New Roman"/>
              <a:sym typeface="Times New Roman"/>
            </a:endParaRPr>
          </a:p>
          <a:p>
            <a:pPr marL="457200" marR="0" lvl="0" indent="-336550" algn="l" rtl="0">
              <a:lnSpc>
                <a:spcPct val="80000"/>
              </a:lnSpc>
              <a:spcBef>
                <a:spcPts val="0"/>
              </a:spcBef>
              <a:spcAft>
                <a:spcPts val="0"/>
              </a:spcAft>
              <a:buClr>
                <a:schemeClr val="dk1"/>
              </a:buClr>
              <a:buSzPts val="1700"/>
              <a:buFont typeface="Times New Roman"/>
              <a:buChar char="●"/>
            </a:pPr>
            <a:r>
              <a:rPr lang="en-US" sz="1700" b="0" i="0" u="none" strike="noStrike" cap="none">
                <a:solidFill>
                  <a:schemeClr val="dk1"/>
                </a:solidFill>
                <a:latin typeface="Times New Roman"/>
                <a:ea typeface="Times New Roman"/>
                <a:cs typeface="Times New Roman"/>
                <a:sym typeface="Times New Roman"/>
              </a:rPr>
              <a:t>AP switching overheads</a:t>
            </a:r>
            <a:endParaRPr sz="1700" b="0" i="0" u="none" strike="noStrike" cap="none">
              <a:solidFill>
                <a:schemeClr val="dk1"/>
              </a:solidFill>
              <a:latin typeface="Times New Roman"/>
              <a:ea typeface="Times New Roman"/>
              <a:cs typeface="Times New Roman"/>
              <a:sym typeface="Times New Roman"/>
            </a:endParaRPr>
          </a:p>
          <a:p>
            <a:pPr marL="457200" marR="0" lvl="0" indent="0" algn="l" rtl="0">
              <a:lnSpc>
                <a:spcPct val="80000"/>
              </a:lnSpc>
              <a:spcBef>
                <a:spcPts val="0"/>
              </a:spcBef>
              <a:spcAft>
                <a:spcPts val="0"/>
              </a:spcAft>
              <a:buClr>
                <a:srgbClr val="000000"/>
              </a:buClr>
              <a:buSzPts val="1700"/>
              <a:buFont typeface="Times New Roman"/>
              <a:buNone/>
            </a:pPr>
            <a:endParaRPr sz="1700" b="0" i="0" u="none" strike="noStrike" cap="none">
              <a:solidFill>
                <a:schemeClr val="dk1"/>
              </a:solidFill>
              <a:latin typeface="Times New Roman"/>
              <a:ea typeface="Times New Roman"/>
              <a:cs typeface="Times New Roman"/>
              <a:sym typeface="Times New Roman"/>
            </a:endParaRPr>
          </a:p>
          <a:p>
            <a:pPr marL="0" marR="0" lvl="0" indent="0" algn="l" rtl="0">
              <a:lnSpc>
                <a:spcPct val="80000"/>
              </a:lnSpc>
              <a:spcBef>
                <a:spcPts val="0"/>
              </a:spcBef>
              <a:spcAft>
                <a:spcPts val="0"/>
              </a:spcAft>
              <a:buClr>
                <a:srgbClr val="000000"/>
              </a:buClr>
              <a:buSzPts val="1700"/>
              <a:buFont typeface="Times New Roman"/>
              <a:buNone/>
            </a:pPr>
            <a:r>
              <a:rPr lang="en-US" sz="1700" b="0" i="0" u="none" strike="noStrike" cap="none">
                <a:solidFill>
                  <a:schemeClr val="dk1"/>
                </a:solidFill>
                <a:latin typeface="Times New Roman"/>
                <a:ea typeface="Times New Roman"/>
                <a:cs typeface="Times New Roman"/>
                <a:sym typeface="Times New Roman"/>
              </a:rPr>
              <a:t>Practical aspects:</a:t>
            </a:r>
            <a:endParaRPr sz="1700" b="0" i="0" u="none" strike="noStrike" cap="none">
              <a:solidFill>
                <a:schemeClr val="dk1"/>
              </a:solidFill>
              <a:latin typeface="Times New Roman"/>
              <a:ea typeface="Times New Roman"/>
              <a:cs typeface="Times New Roman"/>
              <a:sym typeface="Times New Roman"/>
            </a:endParaRPr>
          </a:p>
          <a:p>
            <a:pPr marL="457200" marR="0" lvl="0" indent="-336550" algn="l" rtl="0">
              <a:lnSpc>
                <a:spcPct val="80000"/>
              </a:lnSpc>
              <a:spcBef>
                <a:spcPts val="0"/>
              </a:spcBef>
              <a:spcAft>
                <a:spcPts val="0"/>
              </a:spcAft>
              <a:buClr>
                <a:schemeClr val="dk1"/>
              </a:buClr>
              <a:buSzPts val="1700"/>
              <a:buFont typeface="Times New Roman"/>
              <a:buChar char="●"/>
            </a:pPr>
            <a:r>
              <a:rPr lang="en-US" sz="1700" b="0" i="0" u="none" strike="noStrike" cap="none">
                <a:solidFill>
                  <a:schemeClr val="dk1"/>
                </a:solidFill>
                <a:latin typeface="Times New Roman"/>
                <a:ea typeface="Times New Roman"/>
                <a:cs typeface="Times New Roman"/>
                <a:sym typeface="Times New Roman"/>
              </a:rPr>
              <a:t>Temporal window to assess throughput performance</a:t>
            </a:r>
            <a:endParaRPr sz="1700" b="0" i="0" u="none" strike="noStrike" cap="none">
              <a:solidFill>
                <a:schemeClr val="dk1"/>
              </a:solidFill>
              <a:latin typeface="Times New Roman"/>
              <a:ea typeface="Times New Roman"/>
              <a:cs typeface="Times New Roman"/>
              <a:sym typeface="Times New Roman"/>
            </a:endParaRPr>
          </a:p>
          <a:p>
            <a:pPr marL="0" marR="0" lvl="0" indent="0" algn="l" rtl="0">
              <a:lnSpc>
                <a:spcPct val="80000"/>
              </a:lnSpc>
              <a:spcBef>
                <a:spcPts val="0"/>
              </a:spcBef>
              <a:spcAft>
                <a:spcPts val="0"/>
              </a:spcAft>
              <a:buClr>
                <a:srgbClr val="000000"/>
              </a:buClr>
              <a:buSzPts val="1700"/>
              <a:buFont typeface="Times New Roman"/>
              <a:buNone/>
            </a:pPr>
            <a:endParaRPr sz="1700" b="0" i="0" u="none" strike="noStrike" cap="none">
              <a:solidFill>
                <a:schemeClr val="dk1"/>
              </a:solidFill>
              <a:latin typeface="Times New Roman"/>
              <a:ea typeface="Times New Roman"/>
              <a:cs typeface="Times New Roman"/>
              <a:sym typeface="Times New Roman"/>
            </a:endParaRPr>
          </a:p>
        </p:txBody>
      </p:sp>
      <p:sp>
        <p:nvSpPr>
          <p:cNvPr id="1345" name="Google Shape;1345;g17c4094275e_0_49"/>
          <p:cNvSpPr txBox="1"/>
          <p:nvPr/>
        </p:nvSpPr>
        <p:spPr>
          <a:xfrm>
            <a:off x="6567100" y="4926075"/>
            <a:ext cx="4480200" cy="1172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700"/>
              <a:buFont typeface="Times New Roman"/>
              <a:buNone/>
            </a:pPr>
            <a:r>
              <a:rPr lang="en-US" sz="1700" b="1" i="0" u="none" strike="noStrike" cap="none">
                <a:solidFill>
                  <a:srgbClr val="009972"/>
                </a:solidFill>
                <a:latin typeface="Times New Roman"/>
                <a:ea typeface="Times New Roman"/>
                <a:cs typeface="Times New Roman"/>
                <a:sym typeface="Times New Roman"/>
              </a:rPr>
              <a:t>It could be the used in combination with pre-trained SL models to boost AP selection performance, or with 802.11 mng. approaches</a:t>
            </a:r>
            <a:endParaRPr sz="1500" b="1" i="0" u="none" strike="noStrike" cap="none">
              <a:solidFill>
                <a:srgbClr val="009972"/>
              </a:solidFill>
              <a:latin typeface="Times New Roman"/>
              <a:ea typeface="Times New Roman"/>
              <a:cs typeface="Times New Roman"/>
              <a:sym typeface="Times New Roman"/>
            </a:endParaRPr>
          </a:p>
        </p:txBody>
      </p:sp>
      <p:pic>
        <p:nvPicPr>
          <p:cNvPr id="1346" name="Google Shape;1346;g17c4094275e_0_49"/>
          <p:cNvPicPr preferRelativeResize="0"/>
          <p:nvPr/>
        </p:nvPicPr>
        <p:blipFill rotWithShape="1">
          <a:blip r:embed="rId3">
            <a:alphaModFix/>
          </a:blip>
          <a:srcRect/>
          <a:stretch/>
        </p:blipFill>
        <p:spPr>
          <a:xfrm>
            <a:off x="1588150" y="1535270"/>
            <a:ext cx="4826529" cy="4191930"/>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1355" name="Google Shape;1355;g17c4094275e_0_63"/>
          <p:cNvSpPr txBox="1">
            <a:spLocks noGrp="1"/>
          </p:cNvSpPr>
          <p:nvPr>
            <p:ph type="title"/>
          </p:nvPr>
        </p:nvSpPr>
        <p:spPr>
          <a:xfrm>
            <a:off x="914401" y="685801"/>
            <a:ext cx="10361100" cy="10653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ML-enhanced Dec. AP sel. vs Load-aware AP sel.</a:t>
            </a:r>
            <a:endParaRPr/>
          </a:p>
        </p:txBody>
      </p:sp>
      <p:sp>
        <p:nvSpPr>
          <p:cNvPr id="1356" name="Google Shape;1356;g17c4094275e_0_63"/>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74</a:t>
            </a:fld>
            <a:endParaRPr/>
          </a:p>
        </p:txBody>
      </p:sp>
      <p:sp>
        <p:nvSpPr>
          <p:cNvPr id="1357" name="Google Shape;1357;g17c4094275e_0_63"/>
          <p:cNvSpPr txBox="1">
            <a:spLocks noGrp="1"/>
          </p:cNvSpPr>
          <p:nvPr>
            <p:ph type="ftr" idx="11"/>
          </p:nvPr>
        </p:nvSpPr>
        <p:spPr>
          <a:xfrm>
            <a:off x="7143757" y="6475414"/>
            <a:ext cx="42459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358" name="Google Shape;1358;g17c4094275e_0_63"/>
          <p:cNvSpPr txBox="1">
            <a:spLocks noGrp="1"/>
          </p:cNvSpPr>
          <p:nvPr>
            <p:ph type="dt" idx="10"/>
          </p:nvPr>
        </p:nvSpPr>
        <p:spPr>
          <a:xfrm>
            <a:off x="929217" y="333375"/>
            <a:ext cx="2499900" cy="273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1359" name="Google Shape;1359;g17c4094275e_0_63"/>
          <p:cNvPicPr preferRelativeResize="0"/>
          <p:nvPr/>
        </p:nvPicPr>
        <p:blipFill rotWithShape="1">
          <a:blip r:embed="rId3">
            <a:alphaModFix/>
          </a:blip>
          <a:srcRect/>
          <a:stretch/>
        </p:blipFill>
        <p:spPr>
          <a:xfrm>
            <a:off x="1741900" y="2109668"/>
            <a:ext cx="4733925" cy="3510551"/>
          </a:xfrm>
          <a:prstGeom prst="rect">
            <a:avLst/>
          </a:prstGeom>
          <a:noFill/>
          <a:ln>
            <a:noFill/>
          </a:ln>
        </p:spPr>
      </p:pic>
      <p:pic>
        <p:nvPicPr>
          <p:cNvPr id="1360" name="Google Shape;1360;g17c4094275e_0_63"/>
          <p:cNvPicPr preferRelativeResize="0"/>
          <p:nvPr/>
        </p:nvPicPr>
        <p:blipFill rotWithShape="1">
          <a:blip r:embed="rId4">
            <a:alphaModFix/>
          </a:blip>
          <a:srcRect/>
          <a:stretch/>
        </p:blipFill>
        <p:spPr>
          <a:xfrm>
            <a:off x="6629400" y="2438400"/>
            <a:ext cx="4229100" cy="3181818"/>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368"/>
        <p:cNvGrpSpPr/>
        <p:nvPr/>
      </p:nvGrpSpPr>
      <p:grpSpPr>
        <a:xfrm>
          <a:off x="0" y="0"/>
          <a:ext cx="0" cy="0"/>
          <a:chOff x="0" y="0"/>
          <a:chExt cx="0" cy="0"/>
        </a:xfrm>
      </p:grpSpPr>
      <p:sp>
        <p:nvSpPr>
          <p:cNvPr id="1369" name="Google Shape;1369;g17db8f38253_0_116"/>
          <p:cNvSpPr txBox="1">
            <a:spLocks noGrp="1"/>
          </p:cNvSpPr>
          <p:nvPr>
            <p:ph type="title"/>
          </p:nvPr>
        </p:nvSpPr>
        <p:spPr>
          <a:xfrm>
            <a:off x="914401" y="685801"/>
            <a:ext cx="10361100" cy="10653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Examples</a:t>
            </a:r>
            <a:endParaRPr/>
          </a:p>
        </p:txBody>
      </p:sp>
      <p:sp>
        <p:nvSpPr>
          <p:cNvPr id="1370" name="Google Shape;1370;g17db8f38253_0_116"/>
          <p:cNvSpPr txBox="1">
            <a:spLocks noGrp="1"/>
          </p:cNvSpPr>
          <p:nvPr>
            <p:ph type="body" idx="1"/>
          </p:nvPr>
        </p:nvSpPr>
        <p:spPr>
          <a:xfrm>
            <a:off x="914401" y="1981202"/>
            <a:ext cx="10361100" cy="3168600"/>
          </a:xfrm>
          <a:prstGeom prst="rect">
            <a:avLst/>
          </a:prstGeom>
          <a:noFill/>
          <a:ln>
            <a:noFill/>
          </a:ln>
        </p:spPr>
        <p:txBody>
          <a:bodyPr spcFirstLastPara="1" wrap="square" lIns="92150" tIns="46075" rIns="92150" bIns="46075" anchor="t" anchorCtr="0">
            <a:noAutofit/>
          </a:bodyPr>
          <a:lstStyle/>
          <a:p>
            <a:pPr marL="431999" marR="0" lvl="0" indent="-381149" algn="l" rtl="0">
              <a:lnSpc>
                <a:spcPct val="100000"/>
              </a:lnSpc>
              <a:spcBef>
                <a:spcPts val="1414"/>
              </a:spcBef>
              <a:spcAft>
                <a:spcPts val="0"/>
              </a:spcAft>
              <a:buClr>
                <a:schemeClr val="dk1"/>
              </a:buClr>
              <a:buSzPts val="1800"/>
              <a:buFont typeface="Noto Sans"/>
              <a:buChar char="●"/>
            </a:pPr>
            <a:r>
              <a:rPr lang="en-US" sz="1800">
                <a:solidFill>
                  <a:schemeClr val="dk1"/>
                </a:solidFill>
                <a:latin typeface="Times New Roman"/>
                <a:ea typeface="Times New Roman"/>
                <a:cs typeface="Times New Roman"/>
                <a:sym typeface="Times New Roman"/>
              </a:rPr>
              <a:t>ML-enhanced </a:t>
            </a:r>
            <a:r>
              <a:rPr lang="en-US" sz="1800">
                <a:solidFill>
                  <a:schemeClr val="dk1"/>
                </a:solidFill>
              </a:rPr>
              <a:t>d</a:t>
            </a:r>
            <a:r>
              <a:rPr lang="en-US" sz="1800">
                <a:solidFill>
                  <a:schemeClr val="dk1"/>
                </a:solidFill>
                <a:latin typeface="Times New Roman"/>
                <a:ea typeface="Times New Roman"/>
                <a:cs typeface="Times New Roman"/>
                <a:sym typeface="Times New Roman"/>
              </a:rPr>
              <a:t>ecentralized </a:t>
            </a:r>
            <a:r>
              <a:rPr lang="en-US" sz="1800" b="0">
                <a:solidFill>
                  <a:schemeClr val="dk1"/>
                </a:solidFill>
              </a:rPr>
              <a:t>c</a:t>
            </a:r>
            <a:r>
              <a:rPr lang="en-US" sz="1800" b="0" strike="noStrike">
                <a:solidFill>
                  <a:schemeClr val="dk1"/>
                </a:solidFill>
                <a:latin typeface="Times New Roman"/>
                <a:ea typeface="Times New Roman"/>
                <a:cs typeface="Times New Roman"/>
                <a:sym typeface="Times New Roman"/>
              </a:rPr>
              <a:t>hannel selection </a:t>
            </a:r>
            <a:r>
              <a:rPr lang="en-US" sz="1800">
                <a:solidFill>
                  <a:schemeClr val="dk1"/>
                </a:solidFill>
                <a:latin typeface="Times New Roman"/>
                <a:ea typeface="Times New Roman"/>
                <a:cs typeface="Times New Roman"/>
                <a:sym typeface="Times New Roman"/>
              </a:rPr>
              <a:t>(primary, width) </a:t>
            </a:r>
            <a:r>
              <a:rPr lang="en-US" sz="1800" b="0" strike="noStrike">
                <a:solidFill>
                  <a:schemeClr val="dk1"/>
                </a:solidFill>
                <a:latin typeface="Times New Roman"/>
                <a:ea typeface="Times New Roman"/>
                <a:cs typeface="Times New Roman"/>
                <a:sym typeface="Times New Roman"/>
              </a:rPr>
              <a:t>using MABs and Q-learning</a:t>
            </a:r>
            <a:endParaRPr/>
          </a:p>
          <a:p>
            <a:pPr marL="914400" marR="0" lvl="1" indent="-342900" algn="l" rtl="0">
              <a:lnSpc>
                <a:spcPct val="100000"/>
              </a:lnSpc>
              <a:spcBef>
                <a:spcPts val="1414"/>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Barrachina-Muñoz, Sergio, Alessandro Chiumento, and Boris Bellalta. "</a:t>
            </a:r>
            <a:r>
              <a:rPr lang="en-US" sz="1800" b="1" u="sng">
                <a:solidFill>
                  <a:schemeClr val="hlink"/>
                </a:solidFill>
                <a:latin typeface="Times New Roman"/>
                <a:ea typeface="Times New Roman"/>
                <a:cs typeface="Times New Roman"/>
                <a:sym typeface="Times New Roman"/>
                <a:hlinkClick r:id="rId3"/>
              </a:rPr>
              <a:t>Multi-Armed Bandits for Spectrum Allocation in Multi-Agent Channel Bonding WLANs</a:t>
            </a:r>
            <a:r>
              <a:rPr lang="en-US" sz="1800" u="sng">
                <a:solidFill>
                  <a:schemeClr val="hlink"/>
                </a:solidFill>
                <a:latin typeface="Times New Roman"/>
                <a:ea typeface="Times New Roman"/>
                <a:cs typeface="Times New Roman"/>
                <a:sym typeface="Times New Roman"/>
                <a:hlinkClick r:id="rId3"/>
              </a:rPr>
              <a:t>.</a:t>
            </a:r>
            <a:r>
              <a:rPr lang="en-US" sz="1800">
                <a:solidFill>
                  <a:schemeClr val="dk1"/>
                </a:solidFill>
                <a:latin typeface="Times New Roman"/>
                <a:ea typeface="Times New Roman"/>
                <a:cs typeface="Times New Roman"/>
                <a:sym typeface="Times New Roman"/>
              </a:rPr>
              <a:t>" IEEE Access 9 (2021): 133472-133490.</a:t>
            </a:r>
            <a:endParaRPr sz="1800">
              <a:solidFill>
                <a:schemeClr val="dk1"/>
              </a:solidFill>
              <a:latin typeface="Times New Roman"/>
              <a:ea typeface="Times New Roman"/>
              <a:cs typeface="Times New Roman"/>
              <a:sym typeface="Times New Roman"/>
            </a:endParaRPr>
          </a:p>
          <a:p>
            <a:pPr marL="0" marR="0" lvl="0" indent="0" algn="l" rtl="0">
              <a:lnSpc>
                <a:spcPct val="100000"/>
              </a:lnSpc>
              <a:spcBef>
                <a:spcPts val="1414"/>
              </a:spcBef>
              <a:spcAft>
                <a:spcPts val="0"/>
              </a:spcAft>
              <a:buSzPts val="1400"/>
              <a:buNone/>
            </a:pPr>
            <a:endParaRPr sz="1800">
              <a:solidFill>
                <a:schemeClr val="dk1"/>
              </a:solidFill>
            </a:endParaRPr>
          </a:p>
          <a:p>
            <a:pPr marL="342900" lvl="0" indent="-342900" algn="l" rtl="0">
              <a:lnSpc>
                <a:spcPct val="100000"/>
              </a:lnSpc>
              <a:spcBef>
                <a:spcPts val="600"/>
              </a:spcBef>
              <a:spcAft>
                <a:spcPts val="0"/>
              </a:spcAft>
              <a:buSzPts val="1400"/>
              <a:buNone/>
            </a:pPr>
            <a:endParaRPr/>
          </a:p>
        </p:txBody>
      </p:sp>
      <p:sp>
        <p:nvSpPr>
          <p:cNvPr id="1371" name="Google Shape;1371;g17db8f38253_0_116"/>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75</a:t>
            </a:fld>
            <a:endParaRPr/>
          </a:p>
        </p:txBody>
      </p:sp>
      <p:sp>
        <p:nvSpPr>
          <p:cNvPr id="1372" name="Google Shape;1372;g17db8f38253_0_116"/>
          <p:cNvSpPr txBox="1">
            <a:spLocks noGrp="1"/>
          </p:cNvSpPr>
          <p:nvPr>
            <p:ph type="ftr" idx="11"/>
          </p:nvPr>
        </p:nvSpPr>
        <p:spPr>
          <a:xfrm>
            <a:off x="7143757" y="6475414"/>
            <a:ext cx="42459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373" name="Google Shape;1373;g17db8f38253_0_116"/>
          <p:cNvSpPr txBox="1">
            <a:spLocks noGrp="1"/>
          </p:cNvSpPr>
          <p:nvPr>
            <p:ph type="dt" idx="10"/>
          </p:nvPr>
        </p:nvSpPr>
        <p:spPr>
          <a:xfrm>
            <a:off x="929217" y="333375"/>
            <a:ext cx="2499900" cy="273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374" name="Google Shape;1374;g17db8f38253_0_116"/>
          <p:cNvSpPr/>
          <p:nvPr/>
        </p:nvSpPr>
        <p:spPr>
          <a:xfrm>
            <a:off x="2356367" y="5121277"/>
            <a:ext cx="8283600" cy="883500"/>
          </a:xfrm>
          <a:prstGeom prst="roundRect">
            <a:avLst>
              <a:gd name="adj" fmla="val 16667"/>
            </a:avLst>
          </a:prstGeom>
          <a:solidFill>
            <a:srgbClr val="FFFFD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Times New Roman"/>
              <a:buNone/>
            </a:pPr>
            <a:r>
              <a:rPr lang="en-US" sz="1600" b="1" i="0" u="none" strike="noStrike" cap="none">
                <a:solidFill>
                  <a:schemeClr val="dk1"/>
                </a:solidFill>
                <a:latin typeface="Times New Roman"/>
                <a:ea typeface="Times New Roman"/>
                <a:cs typeface="Times New Roman"/>
                <a:sym typeface="Times New Roman"/>
              </a:rPr>
              <a:t>Gap analysis on feasibility: from research to practical implementation</a:t>
            </a:r>
            <a:endParaRPr sz="1600" b="1"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382"/>
        <p:cNvGrpSpPr/>
        <p:nvPr/>
      </p:nvGrpSpPr>
      <p:grpSpPr>
        <a:xfrm>
          <a:off x="0" y="0"/>
          <a:ext cx="0" cy="0"/>
          <a:chOff x="0" y="0"/>
          <a:chExt cx="0" cy="0"/>
        </a:xfrm>
      </p:grpSpPr>
      <p:sp>
        <p:nvSpPr>
          <p:cNvPr id="1383" name="Google Shape;1383;g17db8f38253_0_129"/>
          <p:cNvSpPr txBox="1">
            <a:spLocks noGrp="1"/>
          </p:cNvSpPr>
          <p:nvPr>
            <p:ph type="title"/>
          </p:nvPr>
        </p:nvSpPr>
        <p:spPr>
          <a:xfrm>
            <a:off x="914401" y="685801"/>
            <a:ext cx="10361100" cy="10653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solidFill>
                  <a:schemeClr val="dk1"/>
                </a:solidFill>
              </a:rPr>
              <a:t>ML-enhanced Decentralized Channel Selection</a:t>
            </a:r>
            <a:endParaRPr/>
          </a:p>
        </p:txBody>
      </p:sp>
      <p:sp>
        <p:nvSpPr>
          <p:cNvPr id="1384" name="Google Shape;1384;g17db8f38253_0_129"/>
          <p:cNvSpPr txBox="1">
            <a:spLocks noGrp="1"/>
          </p:cNvSpPr>
          <p:nvPr>
            <p:ph type="body" idx="1"/>
          </p:nvPr>
        </p:nvSpPr>
        <p:spPr>
          <a:xfrm>
            <a:off x="914401" y="1981201"/>
            <a:ext cx="10361100" cy="4113300"/>
          </a:xfrm>
          <a:prstGeom prst="rect">
            <a:avLst/>
          </a:prstGeom>
          <a:noFill/>
          <a:ln>
            <a:noFill/>
          </a:ln>
        </p:spPr>
        <p:txBody>
          <a:bodyPr spcFirstLastPara="1" wrap="square" lIns="92150" tIns="46075" rIns="92150" bIns="46075" anchor="t" anchorCtr="0">
            <a:noAutofit/>
          </a:bodyPr>
          <a:lstStyle/>
          <a:p>
            <a:pPr marL="457200" lvl="0" indent="-304800" algn="l" rtl="0">
              <a:lnSpc>
                <a:spcPct val="100000"/>
              </a:lnSpc>
              <a:spcBef>
                <a:spcPts val="0"/>
              </a:spcBef>
              <a:spcAft>
                <a:spcPts val="0"/>
              </a:spcAft>
              <a:buSzPts val="1200"/>
              <a:buChar char="●"/>
            </a:pPr>
            <a:r>
              <a:rPr lang="en-US" sz="1600"/>
              <a:t>“Realistic” 802.11 simulation environment (</a:t>
            </a:r>
            <a:r>
              <a:rPr lang="en-US" sz="1600" u="sng">
                <a:solidFill>
                  <a:schemeClr val="hlink"/>
                </a:solidFill>
                <a:hlinkClick r:id="rId3"/>
              </a:rPr>
              <a:t>Komondor</a:t>
            </a:r>
            <a:r>
              <a:rPr lang="en-US" sz="1600"/>
              <a:t>)</a:t>
            </a:r>
            <a:endParaRPr/>
          </a:p>
          <a:p>
            <a:pPr marL="914400" lvl="1" indent="-330200" algn="l" rtl="0">
              <a:lnSpc>
                <a:spcPct val="100000"/>
              </a:lnSpc>
              <a:spcBef>
                <a:spcPts val="1000"/>
              </a:spcBef>
              <a:spcAft>
                <a:spcPts val="0"/>
              </a:spcAft>
              <a:buSzPts val="1600"/>
              <a:buChar char="○"/>
            </a:pPr>
            <a:r>
              <a:rPr lang="en-US" sz="1600"/>
              <a:t>Path-loss, SNIR, Dyn. Bandwidth Access, etc. </a:t>
            </a:r>
            <a:endParaRPr/>
          </a:p>
          <a:p>
            <a:pPr marL="457200" lvl="0" indent="-304800" algn="l" rtl="0">
              <a:lnSpc>
                <a:spcPct val="100000"/>
              </a:lnSpc>
              <a:spcBef>
                <a:spcPts val="1000"/>
              </a:spcBef>
              <a:spcAft>
                <a:spcPts val="0"/>
              </a:spcAft>
              <a:buSzPts val="1200"/>
              <a:buChar char="●"/>
            </a:pPr>
            <a:r>
              <a:rPr lang="en-US" sz="1600"/>
              <a:t>Traffic load AP (only DL traffic): 50  Mbps</a:t>
            </a:r>
            <a:endParaRPr/>
          </a:p>
          <a:p>
            <a:pPr marL="457200" lvl="0" indent="-304800" algn="l" rtl="0">
              <a:lnSpc>
                <a:spcPct val="100000"/>
              </a:lnSpc>
              <a:spcBef>
                <a:spcPts val="1000"/>
              </a:spcBef>
              <a:spcAft>
                <a:spcPts val="0"/>
              </a:spcAft>
              <a:buSzPts val="1200"/>
              <a:buChar char="●"/>
            </a:pPr>
            <a:r>
              <a:rPr lang="en-US" sz="1600"/>
              <a:t>80 MHz available (shared by all 4 BSSs)</a:t>
            </a:r>
            <a:endParaRPr/>
          </a:p>
          <a:p>
            <a:pPr marL="457200" lvl="0" indent="-304800" algn="l" rtl="0">
              <a:lnSpc>
                <a:spcPct val="100000"/>
              </a:lnSpc>
              <a:spcBef>
                <a:spcPts val="1000"/>
              </a:spcBef>
              <a:spcAft>
                <a:spcPts val="0"/>
              </a:spcAft>
              <a:buSzPts val="1200"/>
              <a:buChar char="●"/>
            </a:pPr>
            <a:r>
              <a:rPr lang="en-US" sz="1600"/>
              <a:t>W=20, 40 and 80 MHz </a:t>
            </a:r>
            <a:endParaRPr/>
          </a:p>
          <a:p>
            <a:pPr marL="0" lvl="0" indent="0" algn="l" rtl="0">
              <a:lnSpc>
                <a:spcPct val="100000"/>
              </a:lnSpc>
              <a:spcBef>
                <a:spcPts val="1000"/>
              </a:spcBef>
              <a:spcAft>
                <a:spcPts val="0"/>
              </a:spcAft>
              <a:buSzPts val="1600"/>
              <a:buNone/>
            </a:pPr>
            <a:endParaRPr sz="1600"/>
          </a:p>
          <a:p>
            <a:pPr marL="457200" lvl="0" indent="-330200" algn="l" rtl="0">
              <a:lnSpc>
                <a:spcPct val="100000"/>
              </a:lnSpc>
              <a:spcBef>
                <a:spcPts val="1000"/>
              </a:spcBef>
              <a:spcAft>
                <a:spcPts val="0"/>
              </a:spcAft>
              <a:buSzPts val="1600"/>
              <a:buChar char="●"/>
            </a:pPr>
            <a:r>
              <a:rPr lang="en-US" sz="1600"/>
              <a:t>12 different channels</a:t>
            </a:r>
            <a:endParaRPr/>
          </a:p>
          <a:p>
            <a:pPr marL="914400" lvl="1" indent="-330200" algn="l" rtl="0">
              <a:lnSpc>
                <a:spcPct val="100000"/>
              </a:lnSpc>
              <a:spcBef>
                <a:spcPts val="0"/>
              </a:spcBef>
              <a:spcAft>
                <a:spcPts val="0"/>
              </a:spcAft>
              <a:buSzPts val="1600"/>
              <a:buChar char="○"/>
            </a:pPr>
            <a:r>
              <a:rPr lang="en-US" sz="1600"/>
              <a:t>4 x 20 MHz channels (1 position for the primary)</a:t>
            </a:r>
            <a:endParaRPr/>
          </a:p>
          <a:p>
            <a:pPr marL="914400" lvl="1" indent="-330200" algn="l" rtl="0">
              <a:lnSpc>
                <a:spcPct val="100000"/>
              </a:lnSpc>
              <a:spcBef>
                <a:spcPts val="0"/>
              </a:spcBef>
              <a:spcAft>
                <a:spcPts val="0"/>
              </a:spcAft>
              <a:buSzPts val="1600"/>
              <a:buChar char="○"/>
            </a:pPr>
            <a:r>
              <a:rPr lang="en-US" sz="1600"/>
              <a:t>2 x 40 MHz channels (2 positions for the primary)</a:t>
            </a:r>
            <a:endParaRPr/>
          </a:p>
          <a:p>
            <a:pPr marL="914400" lvl="1" indent="-330200" algn="l" rtl="0">
              <a:lnSpc>
                <a:spcPct val="100000"/>
              </a:lnSpc>
              <a:spcBef>
                <a:spcPts val="0"/>
              </a:spcBef>
              <a:spcAft>
                <a:spcPts val="0"/>
              </a:spcAft>
              <a:buSzPts val="1600"/>
              <a:buChar char="○"/>
            </a:pPr>
            <a:r>
              <a:rPr lang="en-US" sz="1600"/>
              <a:t>1 x 80 MHz channels  (4 positions for the primary)</a:t>
            </a:r>
            <a:endParaRPr/>
          </a:p>
          <a:p>
            <a:pPr marL="0" lvl="0" indent="0" algn="l" rtl="0">
              <a:lnSpc>
                <a:spcPct val="100000"/>
              </a:lnSpc>
              <a:spcBef>
                <a:spcPts val="1000"/>
              </a:spcBef>
              <a:spcAft>
                <a:spcPts val="0"/>
              </a:spcAft>
              <a:buSzPts val="1600"/>
              <a:buNone/>
            </a:pPr>
            <a:endParaRPr sz="1600"/>
          </a:p>
          <a:p>
            <a:pPr marL="342900" lvl="0" indent="-342900" algn="l" rtl="0">
              <a:lnSpc>
                <a:spcPct val="100000"/>
              </a:lnSpc>
              <a:spcBef>
                <a:spcPts val="1600"/>
              </a:spcBef>
              <a:spcAft>
                <a:spcPts val="0"/>
              </a:spcAft>
              <a:buSzPts val="1400"/>
              <a:buNone/>
            </a:pPr>
            <a:endParaRPr/>
          </a:p>
        </p:txBody>
      </p:sp>
      <p:sp>
        <p:nvSpPr>
          <p:cNvPr id="1385" name="Google Shape;1385;g17db8f38253_0_129"/>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76</a:t>
            </a:fld>
            <a:endParaRPr/>
          </a:p>
        </p:txBody>
      </p:sp>
      <p:sp>
        <p:nvSpPr>
          <p:cNvPr id="1386" name="Google Shape;1386;g17db8f38253_0_129"/>
          <p:cNvSpPr txBox="1">
            <a:spLocks noGrp="1"/>
          </p:cNvSpPr>
          <p:nvPr>
            <p:ph type="ftr" idx="11"/>
          </p:nvPr>
        </p:nvSpPr>
        <p:spPr>
          <a:xfrm>
            <a:off x="7143757" y="6475414"/>
            <a:ext cx="42459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387" name="Google Shape;1387;g17db8f38253_0_129"/>
          <p:cNvSpPr txBox="1">
            <a:spLocks noGrp="1"/>
          </p:cNvSpPr>
          <p:nvPr>
            <p:ph type="dt" idx="10"/>
          </p:nvPr>
        </p:nvSpPr>
        <p:spPr>
          <a:xfrm>
            <a:off x="929217" y="333375"/>
            <a:ext cx="2499900" cy="273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1388" name="Google Shape;1388;g17db8f38253_0_129"/>
          <p:cNvPicPr preferRelativeResize="0"/>
          <p:nvPr/>
        </p:nvPicPr>
        <p:blipFill rotWithShape="1">
          <a:blip r:embed="rId4">
            <a:alphaModFix/>
          </a:blip>
          <a:srcRect/>
          <a:stretch/>
        </p:blipFill>
        <p:spPr>
          <a:xfrm>
            <a:off x="7772400" y="1741489"/>
            <a:ext cx="2792027" cy="4191930"/>
          </a:xfrm>
          <a:prstGeom prst="rect">
            <a:avLst/>
          </a:prstGeom>
          <a:noFill/>
          <a:ln>
            <a:noFill/>
          </a:ln>
        </p:spPr>
      </p:pic>
      <p:sp>
        <p:nvSpPr>
          <p:cNvPr id="1389" name="Google Shape;1389;g17db8f38253_0_129"/>
          <p:cNvSpPr txBox="1"/>
          <p:nvPr/>
        </p:nvSpPr>
        <p:spPr>
          <a:xfrm>
            <a:off x="1535854" y="5572819"/>
            <a:ext cx="6548100" cy="4341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1000"/>
              </a:spcBef>
              <a:spcAft>
                <a:spcPts val="1000"/>
              </a:spcAft>
              <a:buClr>
                <a:srgbClr val="000000"/>
              </a:buClr>
              <a:buSzPts val="1018"/>
              <a:buFont typeface="Times New Roman"/>
              <a:buNone/>
            </a:pPr>
            <a:r>
              <a:rPr lang="en-US" sz="1679" b="1" i="1" u="none" strike="noStrike" cap="none">
                <a:solidFill>
                  <a:srgbClr val="222222"/>
                </a:solidFill>
                <a:highlight>
                  <a:srgbClr val="FFF2CC"/>
                </a:highlight>
                <a:latin typeface="Times New Roman"/>
                <a:ea typeface="Times New Roman"/>
                <a:cs typeface="Times New Roman"/>
                <a:sym typeface="Times New Roman"/>
              </a:rPr>
              <a:t>The goal is to ‘learn’ a good channel allocation as fast as possible </a:t>
            </a:r>
            <a:endParaRPr sz="1495" b="0" i="0" u="none" strike="noStrike" cap="none">
              <a:solidFill>
                <a:schemeClr val="lt1"/>
              </a:solidFill>
              <a:highlight>
                <a:srgbClr val="FFF2CC"/>
              </a:highlight>
              <a:latin typeface="Times New Roman"/>
              <a:ea typeface="Times New Roman"/>
              <a:cs typeface="Times New Roman"/>
              <a:sym typeface="Times New Roman"/>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397"/>
        <p:cNvGrpSpPr/>
        <p:nvPr/>
      </p:nvGrpSpPr>
      <p:grpSpPr>
        <a:xfrm>
          <a:off x="0" y="0"/>
          <a:ext cx="0" cy="0"/>
          <a:chOff x="0" y="0"/>
          <a:chExt cx="0" cy="0"/>
        </a:xfrm>
      </p:grpSpPr>
      <p:sp>
        <p:nvSpPr>
          <p:cNvPr id="1398" name="Google Shape;1398;g17db8f38253_0_143"/>
          <p:cNvSpPr txBox="1">
            <a:spLocks noGrp="1"/>
          </p:cNvSpPr>
          <p:nvPr>
            <p:ph type="title"/>
          </p:nvPr>
        </p:nvSpPr>
        <p:spPr>
          <a:xfrm>
            <a:off x="914401" y="685801"/>
            <a:ext cx="10361100" cy="10653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solidFill>
                  <a:schemeClr val="dk1"/>
                </a:solidFill>
              </a:rPr>
              <a:t>ML-enhanced Decentralized Channel Selection</a:t>
            </a:r>
            <a:endParaRPr/>
          </a:p>
        </p:txBody>
      </p:sp>
      <p:sp>
        <p:nvSpPr>
          <p:cNvPr id="1399" name="Google Shape;1399;g17db8f38253_0_143"/>
          <p:cNvSpPr txBox="1">
            <a:spLocks noGrp="1"/>
          </p:cNvSpPr>
          <p:nvPr>
            <p:ph type="body" idx="1"/>
          </p:nvPr>
        </p:nvSpPr>
        <p:spPr>
          <a:xfrm>
            <a:off x="914401" y="1981201"/>
            <a:ext cx="6705600" cy="4113300"/>
          </a:xfrm>
          <a:prstGeom prst="rect">
            <a:avLst/>
          </a:prstGeom>
          <a:noFill/>
          <a:ln>
            <a:noFill/>
          </a:ln>
        </p:spPr>
        <p:txBody>
          <a:bodyPr spcFirstLastPara="1" wrap="square" lIns="92150" tIns="46075" rIns="92150" bIns="46075" anchor="t" anchorCtr="0">
            <a:noAutofit/>
          </a:bodyPr>
          <a:lstStyle/>
          <a:p>
            <a:pPr marL="457200" lvl="0" indent="-330200" algn="l" rtl="0">
              <a:lnSpc>
                <a:spcPct val="100000"/>
              </a:lnSpc>
              <a:spcBef>
                <a:spcPts val="0"/>
              </a:spcBef>
              <a:spcAft>
                <a:spcPts val="0"/>
              </a:spcAft>
              <a:buSzPts val="1600"/>
              <a:buChar char="●"/>
            </a:pPr>
            <a:r>
              <a:rPr lang="en-US" sz="1600" b="0"/>
              <a:t>Multi-armed Bandits</a:t>
            </a:r>
            <a:endParaRPr/>
          </a:p>
          <a:p>
            <a:pPr marL="457200" lvl="0" indent="-330200" algn="l" rtl="0">
              <a:lnSpc>
                <a:spcPct val="100000"/>
              </a:lnSpc>
              <a:spcBef>
                <a:spcPts val="1000"/>
              </a:spcBef>
              <a:spcAft>
                <a:spcPts val="0"/>
              </a:spcAft>
              <a:buSzPts val="1600"/>
              <a:buChar char="●"/>
            </a:pPr>
            <a:r>
              <a:rPr lang="en-US" sz="1600" b="0"/>
              <a:t>Available actions correspond to the set of available channels</a:t>
            </a:r>
            <a:endParaRPr/>
          </a:p>
          <a:p>
            <a:pPr marL="457200" lvl="0" indent="-330200" algn="l" rtl="0">
              <a:lnSpc>
                <a:spcPct val="100000"/>
              </a:lnSpc>
              <a:spcBef>
                <a:spcPts val="1000"/>
              </a:spcBef>
              <a:spcAft>
                <a:spcPts val="0"/>
              </a:spcAft>
              <a:buSzPts val="1600"/>
              <a:buChar char="●"/>
            </a:pPr>
            <a:r>
              <a:rPr lang="en-US" sz="1600" b="0"/>
              <a:t>Rewards are computed taking into account the actual throughput during the simulation (in intervals of 5 s)</a:t>
            </a:r>
            <a:endParaRPr/>
          </a:p>
          <a:p>
            <a:pPr marL="457200" lvl="0" indent="-330200" algn="l" rtl="0">
              <a:lnSpc>
                <a:spcPct val="100000"/>
              </a:lnSpc>
              <a:spcBef>
                <a:spcPts val="1000"/>
              </a:spcBef>
              <a:spcAft>
                <a:spcPts val="0"/>
              </a:spcAft>
              <a:buClr>
                <a:schemeClr val="dk1"/>
              </a:buClr>
              <a:buSzPts val="1600"/>
              <a:buChar char="●"/>
            </a:pPr>
            <a:r>
              <a:rPr lang="en-US" sz="1600" b="0">
                <a:solidFill>
                  <a:schemeClr val="dk1"/>
                </a:solidFill>
              </a:rPr>
              <a:t>Channel switching time not considered (few ms)</a:t>
            </a:r>
            <a:endParaRPr sz="1600" b="0"/>
          </a:p>
          <a:p>
            <a:pPr marL="0" lvl="0" indent="0" algn="l" rtl="0">
              <a:lnSpc>
                <a:spcPct val="100000"/>
              </a:lnSpc>
              <a:spcBef>
                <a:spcPts val="1000"/>
              </a:spcBef>
              <a:spcAft>
                <a:spcPts val="0"/>
              </a:spcAft>
              <a:buSzPts val="1600"/>
              <a:buNone/>
            </a:pPr>
            <a:endParaRPr sz="1600" b="0"/>
          </a:p>
          <a:p>
            <a:pPr marL="0" lvl="0" indent="0" algn="l" rtl="0">
              <a:lnSpc>
                <a:spcPct val="100000"/>
              </a:lnSpc>
              <a:spcBef>
                <a:spcPts val="1000"/>
              </a:spcBef>
              <a:spcAft>
                <a:spcPts val="0"/>
              </a:spcAft>
              <a:buSzPts val="1600"/>
              <a:buNone/>
            </a:pPr>
            <a:r>
              <a:rPr lang="en-US" sz="1600" b="0"/>
              <a:t>Practical considerations:</a:t>
            </a:r>
            <a:endParaRPr/>
          </a:p>
          <a:p>
            <a:pPr marL="457200" lvl="0" indent="-330200" algn="l" rtl="0">
              <a:lnSpc>
                <a:spcPct val="100000"/>
              </a:lnSpc>
              <a:spcBef>
                <a:spcPts val="1000"/>
              </a:spcBef>
              <a:spcAft>
                <a:spcPts val="0"/>
              </a:spcAft>
              <a:buSzPts val="1600"/>
              <a:buChar char="●"/>
            </a:pPr>
            <a:r>
              <a:rPr lang="en-US" sz="1600" b="0"/>
              <a:t>Easy to implement on top of current 802.11 devices</a:t>
            </a:r>
            <a:endParaRPr/>
          </a:p>
          <a:p>
            <a:pPr marL="457200" lvl="0" indent="-330200" algn="l" rtl="0">
              <a:lnSpc>
                <a:spcPct val="100000"/>
              </a:lnSpc>
              <a:spcBef>
                <a:spcPts val="1000"/>
              </a:spcBef>
              <a:spcAft>
                <a:spcPts val="0"/>
              </a:spcAft>
              <a:buSzPts val="1600"/>
              <a:buChar char="●"/>
            </a:pPr>
            <a:r>
              <a:rPr lang="en-US" sz="1600" b="0"/>
              <a:t>Channel switching overheads need to be considered</a:t>
            </a:r>
            <a:endParaRPr/>
          </a:p>
        </p:txBody>
      </p:sp>
      <p:sp>
        <p:nvSpPr>
          <p:cNvPr id="1400" name="Google Shape;1400;g17db8f38253_0_143"/>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77</a:t>
            </a:fld>
            <a:endParaRPr/>
          </a:p>
        </p:txBody>
      </p:sp>
      <p:sp>
        <p:nvSpPr>
          <p:cNvPr id="1401" name="Google Shape;1401;g17db8f38253_0_143"/>
          <p:cNvSpPr txBox="1">
            <a:spLocks noGrp="1"/>
          </p:cNvSpPr>
          <p:nvPr>
            <p:ph type="ftr" idx="11"/>
          </p:nvPr>
        </p:nvSpPr>
        <p:spPr>
          <a:xfrm>
            <a:off x="7143757" y="6475414"/>
            <a:ext cx="42459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402" name="Google Shape;1402;g17db8f38253_0_143"/>
          <p:cNvSpPr txBox="1">
            <a:spLocks noGrp="1"/>
          </p:cNvSpPr>
          <p:nvPr>
            <p:ph type="dt" idx="10"/>
          </p:nvPr>
        </p:nvSpPr>
        <p:spPr>
          <a:xfrm>
            <a:off x="929217" y="333375"/>
            <a:ext cx="2499900" cy="273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1403" name="Google Shape;1403;g17db8f38253_0_143"/>
          <p:cNvPicPr preferRelativeResize="0"/>
          <p:nvPr/>
        </p:nvPicPr>
        <p:blipFill rotWithShape="1">
          <a:blip r:embed="rId3">
            <a:alphaModFix/>
          </a:blip>
          <a:srcRect/>
          <a:stretch/>
        </p:blipFill>
        <p:spPr>
          <a:xfrm>
            <a:off x="7772400" y="1741489"/>
            <a:ext cx="2792027" cy="4191930"/>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411"/>
        <p:cNvGrpSpPr/>
        <p:nvPr/>
      </p:nvGrpSpPr>
      <p:grpSpPr>
        <a:xfrm>
          <a:off x="0" y="0"/>
          <a:ext cx="0" cy="0"/>
          <a:chOff x="0" y="0"/>
          <a:chExt cx="0" cy="0"/>
        </a:xfrm>
      </p:grpSpPr>
      <p:sp>
        <p:nvSpPr>
          <p:cNvPr id="1412" name="Google Shape;1412;g17db8f38253_0_156"/>
          <p:cNvSpPr txBox="1">
            <a:spLocks noGrp="1"/>
          </p:cNvSpPr>
          <p:nvPr>
            <p:ph type="title"/>
          </p:nvPr>
        </p:nvSpPr>
        <p:spPr>
          <a:xfrm>
            <a:off x="914401" y="685801"/>
            <a:ext cx="10361100" cy="10653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solidFill>
                  <a:schemeClr val="dk1"/>
                </a:solidFill>
              </a:rPr>
              <a:t>ML-enhanced Decentralized Channel Selection</a:t>
            </a:r>
            <a:endParaRPr/>
          </a:p>
        </p:txBody>
      </p:sp>
      <p:sp>
        <p:nvSpPr>
          <p:cNvPr id="1413" name="Google Shape;1413;g17db8f38253_0_156"/>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78</a:t>
            </a:fld>
            <a:endParaRPr/>
          </a:p>
        </p:txBody>
      </p:sp>
      <p:sp>
        <p:nvSpPr>
          <p:cNvPr id="1414" name="Google Shape;1414;g17db8f38253_0_156"/>
          <p:cNvSpPr txBox="1">
            <a:spLocks noGrp="1"/>
          </p:cNvSpPr>
          <p:nvPr>
            <p:ph type="ftr" idx="11"/>
          </p:nvPr>
        </p:nvSpPr>
        <p:spPr>
          <a:xfrm>
            <a:off x="7143757" y="6475414"/>
            <a:ext cx="42459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415" name="Google Shape;1415;g17db8f38253_0_156"/>
          <p:cNvSpPr txBox="1">
            <a:spLocks noGrp="1"/>
          </p:cNvSpPr>
          <p:nvPr>
            <p:ph type="dt" idx="10"/>
          </p:nvPr>
        </p:nvSpPr>
        <p:spPr>
          <a:xfrm>
            <a:off x="929217" y="333375"/>
            <a:ext cx="2499900" cy="273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1416" name="Google Shape;1416;g17db8f38253_0_156"/>
          <p:cNvPicPr preferRelativeResize="0"/>
          <p:nvPr/>
        </p:nvPicPr>
        <p:blipFill rotWithShape="1">
          <a:blip r:embed="rId3">
            <a:alphaModFix/>
          </a:blip>
          <a:srcRect/>
          <a:stretch/>
        </p:blipFill>
        <p:spPr>
          <a:xfrm>
            <a:off x="3127354" y="1905000"/>
            <a:ext cx="6741625" cy="3671225"/>
          </a:xfrm>
          <a:prstGeom prst="rect">
            <a:avLst/>
          </a:prstGeom>
          <a:noFill/>
          <a:ln>
            <a:noFill/>
          </a:ln>
        </p:spPr>
      </p:pic>
      <p:sp>
        <p:nvSpPr>
          <p:cNvPr id="1417" name="Google Shape;1417;g17db8f38253_0_156"/>
          <p:cNvSpPr txBox="1"/>
          <p:nvPr/>
        </p:nvSpPr>
        <p:spPr>
          <a:xfrm>
            <a:off x="3463805" y="5698200"/>
            <a:ext cx="5872800" cy="434100"/>
          </a:xfrm>
          <a:prstGeom prst="rect">
            <a:avLst/>
          </a:prstGeom>
          <a:noFill/>
          <a:ln>
            <a:noFill/>
          </a:ln>
        </p:spPr>
        <p:txBody>
          <a:bodyPr spcFirstLastPara="1" wrap="square" lIns="91425" tIns="91425" rIns="91425" bIns="91425" anchor="t" anchorCtr="0">
            <a:normAutofit/>
          </a:bodyPr>
          <a:lstStyle/>
          <a:p>
            <a:pPr marL="0" marR="0" lvl="0" indent="0" algn="ctr" rtl="0">
              <a:lnSpc>
                <a:spcPct val="100000"/>
              </a:lnSpc>
              <a:spcBef>
                <a:spcPts val="0"/>
              </a:spcBef>
              <a:spcAft>
                <a:spcPts val="0"/>
              </a:spcAft>
              <a:buClr>
                <a:srgbClr val="000000"/>
              </a:buClr>
              <a:buSzPts val="1300"/>
              <a:buFont typeface="Times New Roman"/>
              <a:buNone/>
            </a:pPr>
            <a:r>
              <a:rPr lang="en-US" sz="1300" b="0" i="0" u="none" strike="noStrike" cap="none">
                <a:solidFill>
                  <a:schemeClr val="dk1"/>
                </a:solidFill>
                <a:latin typeface="Times New Roman"/>
                <a:ea typeface="Times New Roman"/>
                <a:cs typeface="Times New Roman"/>
                <a:sym typeface="Times New Roman"/>
              </a:rPr>
              <a:t>Only the simplest MAB algorithms perform well</a:t>
            </a:r>
            <a:endParaRPr sz="1300" b="0" i="0" u="none" strike="noStrike" cap="none">
              <a:solidFill>
                <a:schemeClr val="dk1"/>
              </a:solidFill>
              <a:latin typeface="Times New Roman"/>
              <a:ea typeface="Times New Roman"/>
              <a:cs typeface="Times New Roman"/>
              <a:sym typeface="Times New Roman"/>
            </a:endParaRPr>
          </a:p>
        </p:txBody>
      </p:sp>
      <p:sp>
        <p:nvSpPr>
          <p:cNvPr id="1418" name="Google Shape;1418;g17db8f38253_0_156"/>
          <p:cNvSpPr txBox="1"/>
          <p:nvPr/>
        </p:nvSpPr>
        <p:spPr>
          <a:xfrm>
            <a:off x="1859555" y="4134375"/>
            <a:ext cx="1215000" cy="7650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Unstable!</a:t>
            </a:r>
            <a:endParaRPr sz="16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426"/>
        <p:cNvGrpSpPr/>
        <p:nvPr/>
      </p:nvGrpSpPr>
      <p:grpSpPr>
        <a:xfrm>
          <a:off x="0" y="0"/>
          <a:ext cx="0" cy="0"/>
          <a:chOff x="0" y="0"/>
          <a:chExt cx="0" cy="0"/>
        </a:xfrm>
      </p:grpSpPr>
      <p:sp>
        <p:nvSpPr>
          <p:cNvPr id="1427" name="Google Shape;1427;g17db8f38253_0_170"/>
          <p:cNvSpPr txBox="1">
            <a:spLocks noGrp="1"/>
          </p:cNvSpPr>
          <p:nvPr>
            <p:ph type="title"/>
          </p:nvPr>
        </p:nvSpPr>
        <p:spPr>
          <a:xfrm>
            <a:off x="914401" y="685801"/>
            <a:ext cx="10361100" cy="10653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solidFill>
                  <a:schemeClr val="dk1"/>
                </a:solidFill>
              </a:rPr>
              <a:t>ML-enhanced Decentralized Channel Selection</a:t>
            </a:r>
            <a:endParaRPr/>
          </a:p>
        </p:txBody>
      </p:sp>
      <p:sp>
        <p:nvSpPr>
          <p:cNvPr id="1428" name="Google Shape;1428;g17db8f38253_0_170"/>
          <p:cNvSpPr txBox="1">
            <a:spLocks noGrp="1"/>
          </p:cNvSpPr>
          <p:nvPr>
            <p:ph type="body" idx="1"/>
          </p:nvPr>
        </p:nvSpPr>
        <p:spPr>
          <a:xfrm>
            <a:off x="914401" y="1981201"/>
            <a:ext cx="10361100" cy="4113300"/>
          </a:xfrm>
          <a:prstGeom prst="rect">
            <a:avLst/>
          </a:prstGeom>
          <a:noFill/>
          <a:ln>
            <a:noFill/>
          </a:ln>
        </p:spPr>
        <p:txBody>
          <a:bodyPr spcFirstLastPara="1" wrap="square" lIns="92150" tIns="46075" rIns="92150" bIns="46075" anchor="t" anchorCtr="0">
            <a:noAutofit/>
          </a:bodyPr>
          <a:lstStyle/>
          <a:p>
            <a:pPr marL="457200" lvl="0" indent="-342900" algn="l" rtl="0">
              <a:lnSpc>
                <a:spcPct val="90000"/>
              </a:lnSpc>
              <a:spcBef>
                <a:spcPts val="0"/>
              </a:spcBef>
              <a:spcAft>
                <a:spcPts val="0"/>
              </a:spcAft>
              <a:buSzPts val="1800"/>
              <a:buChar char="●"/>
            </a:pPr>
            <a:r>
              <a:rPr lang="en-US"/>
              <a:t>Can contexts or states aid learning?</a:t>
            </a:r>
            <a:endParaRPr/>
          </a:p>
          <a:p>
            <a:pPr marL="914400" lvl="1" indent="-342900" algn="l" rtl="0">
              <a:lnSpc>
                <a:spcPct val="90000"/>
              </a:lnSpc>
              <a:spcBef>
                <a:spcPts val="1000"/>
              </a:spcBef>
              <a:spcAft>
                <a:spcPts val="0"/>
              </a:spcAft>
              <a:buSzPts val="1800"/>
              <a:buChar char="○"/>
            </a:pPr>
            <a:r>
              <a:rPr lang="en-US"/>
              <a:t>Two states (contexts) per BSS: satisfied (true) or not (false).</a:t>
            </a:r>
            <a:endParaRPr/>
          </a:p>
          <a:p>
            <a:pPr marL="914400" lvl="1" indent="-317500" algn="l" rtl="0">
              <a:lnSpc>
                <a:spcPct val="90000"/>
              </a:lnSpc>
              <a:spcBef>
                <a:spcPts val="1000"/>
              </a:spcBef>
              <a:spcAft>
                <a:spcPts val="0"/>
              </a:spcAft>
              <a:buSzPts val="1400"/>
              <a:buChar char="○"/>
            </a:pPr>
            <a:r>
              <a:rPr lang="en-US"/>
              <a:t>Different actions can be selected taking the current state into account.</a:t>
            </a:r>
            <a:endParaRPr/>
          </a:p>
          <a:p>
            <a:pPr marL="0" lvl="0" indent="0" algn="l" rtl="0">
              <a:lnSpc>
                <a:spcPct val="90000"/>
              </a:lnSpc>
              <a:spcBef>
                <a:spcPts val="1000"/>
              </a:spcBef>
              <a:spcAft>
                <a:spcPts val="0"/>
              </a:spcAft>
              <a:buSzPts val="2400"/>
              <a:buNone/>
            </a:pPr>
            <a:endParaRPr/>
          </a:p>
          <a:p>
            <a:pPr marL="342900" lvl="0" indent="-342900" algn="l" rtl="0">
              <a:lnSpc>
                <a:spcPct val="100000"/>
              </a:lnSpc>
              <a:spcBef>
                <a:spcPts val="1600"/>
              </a:spcBef>
              <a:spcAft>
                <a:spcPts val="0"/>
              </a:spcAft>
              <a:buSzPts val="1400"/>
              <a:buNone/>
            </a:pPr>
            <a:endParaRPr/>
          </a:p>
        </p:txBody>
      </p:sp>
      <p:sp>
        <p:nvSpPr>
          <p:cNvPr id="1429" name="Google Shape;1429;g17db8f38253_0_170"/>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79</a:t>
            </a:fld>
            <a:endParaRPr/>
          </a:p>
        </p:txBody>
      </p:sp>
      <p:sp>
        <p:nvSpPr>
          <p:cNvPr id="1430" name="Google Shape;1430;g17db8f38253_0_170"/>
          <p:cNvSpPr txBox="1">
            <a:spLocks noGrp="1"/>
          </p:cNvSpPr>
          <p:nvPr>
            <p:ph type="ftr" idx="11"/>
          </p:nvPr>
        </p:nvSpPr>
        <p:spPr>
          <a:xfrm>
            <a:off x="7143757" y="6475414"/>
            <a:ext cx="42459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431" name="Google Shape;1431;g17db8f38253_0_170"/>
          <p:cNvSpPr txBox="1">
            <a:spLocks noGrp="1"/>
          </p:cNvSpPr>
          <p:nvPr>
            <p:ph type="dt" idx="10"/>
          </p:nvPr>
        </p:nvSpPr>
        <p:spPr>
          <a:xfrm>
            <a:off x="929217" y="333375"/>
            <a:ext cx="2499900" cy="273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432" name="Google Shape;1432;g17db8f38253_0_170"/>
          <p:cNvSpPr txBox="1"/>
          <p:nvPr/>
        </p:nvSpPr>
        <p:spPr>
          <a:xfrm>
            <a:off x="1887475" y="5531325"/>
            <a:ext cx="8104200" cy="434100"/>
          </a:xfrm>
          <a:prstGeom prst="rect">
            <a:avLst/>
          </a:prstGeom>
          <a:noFill/>
          <a:ln>
            <a:noFill/>
          </a:ln>
        </p:spPr>
        <p:txBody>
          <a:bodyPr spcFirstLastPara="1" wrap="square" lIns="91425" tIns="91425" rIns="91425" bIns="91425" anchor="t" anchorCtr="0">
            <a:noAutofit/>
          </a:bodyPr>
          <a:lstStyle/>
          <a:p>
            <a:pPr marL="457200" marR="0" lvl="0" indent="0" algn="ctr" rtl="0">
              <a:lnSpc>
                <a:spcPct val="100000"/>
              </a:lnSpc>
              <a:spcBef>
                <a:spcPts val="1000"/>
              </a:spcBef>
              <a:spcAft>
                <a:spcPts val="1000"/>
              </a:spcAft>
              <a:buClr>
                <a:srgbClr val="000000"/>
              </a:buClr>
              <a:buSzPts val="1600"/>
              <a:buFont typeface="Times New Roman"/>
              <a:buNone/>
            </a:pPr>
            <a:r>
              <a:rPr lang="en-US" sz="1600" b="1" i="1" u="none" strike="noStrike" cap="none">
                <a:solidFill>
                  <a:srgbClr val="222222"/>
                </a:solidFill>
                <a:latin typeface="Times New Roman"/>
                <a:ea typeface="Times New Roman"/>
                <a:cs typeface="Times New Roman"/>
                <a:sym typeface="Times New Roman"/>
              </a:rPr>
              <a:t>RL algorithms harnessing states or contexts do not boost the learning rate in short-term finite horizons like those studied in this work.</a:t>
            </a:r>
            <a:endParaRPr sz="1600" b="1" i="1" u="none" strike="noStrike" cap="none">
              <a:solidFill>
                <a:srgbClr val="222222"/>
              </a:solidFill>
              <a:latin typeface="Times New Roman"/>
              <a:ea typeface="Times New Roman"/>
              <a:cs typeface="Times New Roman"/>
              <a:sym typeface="Times New Roman"/>
            </a:endParaRPr>
          </a:p>
        </p:txBody>
      </p:sp>
      <p:pic>
        <p:nvPicPr>
          <p:cNvPr id="1433" name="Google Shape;1433;g17db8f38253_0_170"/>
          <p:cNvPicPr preferRelativeResize="0"/>
          <p:nvPr/>
        </p:nvPicPr>
        <p:blipFill rotWithShape="1">
          <a:blip r:embed="rId3">
            <a:alphaModFix/>
          </a:blip>
          <a:srcRect/>
          <a:stretch/>
        </p:blipFill>
        <p:spPr>
          <a:xfrm>
            <a:off x="2971800" y="3276600"/>
            <a:ext cx="6118500" cy="2220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7"/>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Challenges of IEEE 802.11 Networks</a:t>
            </a:r>
            <a:endParaRPr/>
          </a:p>
        </p:txBody>
      </p:sp>
      <p:sp>
        <p:nvSpPr>
          <p:cNvPr id="187" name="Google Shape;187;p7"/>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8</a:t>
            </a:fld>
            <a:endParaRPr/>
          </a:p>
        </p:txBody>
      </p:sp>
      <p:sp>
        <p:nvSpPr>
          <p:cNvPr id="188" name="Google Shape;188;p7"/>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89" name="Google Shape;189;p7"/>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90" name="Google Shape;190;p7"/>
          <p:cNvSpPr txBox="1"/>
          <p:nvPr/>
        </p:nvSpPr>
        <p:spPr>
          <a:xfrm>
            <a:off x="432766" y="1751014"/>
            <a:ext cx="5712976" cy="4306311"/>
          </a:xfrm>
          <a:prstGeom prst="rect">
            <a:avLst/>
          </a:prstGeom>
          <a:noFill/>
          <a:ln>
            <a:noFill/>
          </a:ln>
        </p:spPr>
        <p:txBody>
          <a:bodyPr spcFirstLastPara="1" wrap="square" lIns="92150" tIns="46075" rIns="92150" bIns="46075" anchor="t" anchorCtr="0">
            <a:normAutofit fontScale="70000" lnSpcReduction="20000"/>
          </a:bodyPr>
          <a:lstStyle/>
          <a:p>
            <a:pPr marL="457200" marR="0" lvl="0" indent="-310832" algn="l" rtl="0">
              <a:lnSpc>
                <a:spcPct val="170000"/>
              </a:lnSpc>
              <a:spcBef>
                <a:spcPts val="0"/>
              </a:spcBef>
              <a:spcAft>
                <a:spcPts val="0"/>
              </a:spcAft>
              <a:buClr>
                <a:srgbClr val="000000"/>
              </a:buClr>
              <a:buSzPct val="77777"/>
              <a:buFont typeface="Arial"/>
              <a:buChar char="●"/>
            </a:pPr>
            <a:r>
              <a:rPr lang="en-US" sz="2400" b="1" i="0" u="none" strike="noStrike" cap="none">
                <a:solidFill>
                  <a:srgbClr val="000000"/>
                </a:solidFill>
                <a:latin typeface="Times New Roman"/>
                <a:ea typeface="Times New Roman"/>
                <a:cs typeface="Times New Roman"/>
                <a:sym typeface="Times New Roman"/>
              </a:rPr>
              <a:t>Increasing complexity of each new PHY/MAC amendment</a:t>
            </a:r>
            <a:endParaRPr sz="1400" b="0" i="0" u="none" strike="noStrike" cap="none">
              <a:solidFill>
                <a:srgbClr val="000000"/>
              </a:solidFill>
              <a:latin typeface="Arial"/>
              <a:ea typeface="Arial"/>
              <a:cs typeface="Arial"/>
              <a:sym typeface="Arial"/>
            </a:endParaRPr>
          </a:p>
          <a:p>
            <a:pPr marL="914400" marR="0" lvl="1" indent="-310832" algn="l" rtl="0">
              <a:lnSpc>
                <a:spcPct val="170000"/>
              </a:lnSpc>
              <a:spcBef>
                <a:spcPts val="0"/>
              </a:spcBef>
              <a:spcAft>
                <a:spcPts val="0"/>
              </a:spcAft>
              <a:buClr>
                <a:srgbClr val="000000"/>
              </a:buClr>
              <a:buSzPct val="77777"/>
              <a:buFont typeface="Arial"/>
              <a:buChar char="●"/>
            </a:pPr>
            <a:r>
              <a:rPr lang="en-US" sz="2000" b="0" i="0" u="none" strike="noStrike" cap="none">
                <a:solidFill>
                  <a:srgbClr val="000000"/>
                </a:solidFill>
                <a:latin typeface="Times New Roman"/>
                <a:ea typeface="Times New Roman"/>
                <a:cs typeface="Times New Roman"/>
                <a:sym typeface="Times New Roman"/>
              </a:rPr>
              <a:t>Plethora of parameters</a:t>
            </a:r>
            <a:endParaRPr sz="1400" b="0" i="0" u="none" strike="noStrike" cap="none">
              <a:solidFill>
                <a:srgbClr val="000000"/>
              </a:solidFill>
              <a:latin typeface="Arial"/>
              <a:ea typeface="Arial"/>
              <a:cs typeface="Arial"/>
              <a:sym typeface="Arial"/>
            </a:endParaRPr>
          </a:p>
          <a:p>
            <a:pPr marL="914400" marR="0" lvl="1" indent="-310832" algn="l" rtl="0">
              <a:lnSpc>
                <a:spcPct val="170000"/>
              </a:lnSpc>
              <a:spcBef>
                <a:spcPts val="0"/>
              </a:spcBef>
              <a:spcAft>
                <a:spcPts val="0"/>
              </a:spcAft>
              <a:buClr>
                <a:srgbClr val="000000"/>
              </a:buClr>
              <a:buSzPct val="77777"/>
              <a:buFont typeface="Arial"/>
              <a:buChar char="●"/>
            </a:pPr>
            <a:r>
              <a:rPr lang="en-US" sz="2000" b="0" i="0" u="none" strike="noStrike" cap="none">
                <a:solidFill>
                  <a:srgbClr val="000000"/>
                </a:solidFill>
                <a:latin typeface="Times New Roman"/>
                <a:ea typeface="Times New Roman"/>
                <a:cs typeface="Times New Roman"/>
                <a:sym typeface="Times New Roman"/>
              </a:rPr>
              <a:t>Optimal configuration outside scope of the standard</a:t>
            </a:r>
            <a:endParaRPr sz="1400" b="0" i="0" u="none" strike="noStrike" cap="none">
              <a:solidFill>
                <a:srgbClr val="000000"/>
              </a:solidFill>
              <a:latin typeface="Arial"/>
              <a:ea typeface="Arial"/>
              <a:cs typeface="Arial"/>
              <a:sym typeface="Arial"/>
            </a:endParaRPr>
          </a:p>
          <a:p>
            <a:pPr marL="914400" marR="0" lvl="1" indent="-310832" algn="l" rtl="0">
              <a:lnSpc>
                <a:spcPct val="170000"/>
              </a:lnSpc>
              <a:spcBef>
                <a:spcPts val="0"/>
              </a:spcBef>
              <a:spcAft>
                <a:spcPts val="0"/>
              </a:spcAft>
              <a:buClr>
                <a:srgbClr val="000000"/>
              </a:buClr>
              <a:buSzPct val="77777"/>
              <a:buFont typeface="Arial"/>
              <a:buChar char="●"/>
            </a:pPr>
            <a:r>
              <a:rPr lang="en-US" sz="2000" b="0" i="0" u="none" strike="noStrike" cap="none">
                <a:solidFill>
                  <a:srgbClr val="000000"/>
                </a:solidFill>
                <a:latin typeface="Times New Roman"/>
                <a:ea typeface="Times New Roman"/>
                <a:cs typeface="Times New Roman"/>
                <a:sym typeface="Times New Roman"/>
              </a:rPr>
              <a:t>Joint parameter optimization: non-linear!</a:t>
            </a:r>
            <a:endParaRPr sz="1400" b="0" i="0" u="none" strike="noStrike" cap="none">
              <a:solidFill>
                <a:srgbClr val="000000"/>
              </a:solidFill>
              <a:latin typeface="Arial"/>
              <a:ea typeface="Arial"/>
              <a:cs typeface="Arial"/>
              <a:sym typeface="Arial"/>
            </a:endParaRPr>
          </a:p>
          <a:p>
            <a:pPr marL="457200" marR="0" lvl="0" indent="-310832" algn="l" rtl="0">
              <a:lnSpc>
                <a:spcPct val="170000"/>
              </a:lnSpc>
              <a:spcBef>
                <a:spcPts val="0"/>
              </a:spcBef>
              <a:spcAft>
                <a:spcPts val="0"/>
              </a:spcAft>
              <a:buClr>
                <a:srgbClr val="000000"/>
              </a:buClr>
              <a:buSzPct val="77777"/>
              <a:buFont typeface="Arial"/>
              <a:buChar char="●"/>
            </a:pPr>
            <a:r>
              <a:rPr lang="en-US" sz="2400" b="1" i="0" u="none" strike="noStrike" cap="none">
                <a:solidFill>
                  <a:srgbClr val="000000"/>
                </a:solidFill>
                <a:latin typeface="Times New Roman"/>
                <a:ea typeface="Times New Roman"/>
                <a:cs typeface="Times New Roman"/>
                <a:sym typeface="Times New Roman"/>
              </a:rPr>
              <a:t>New application requirements</a:t>
            </a:r>
            <a:endParaRPr sz="1400" b="0" i="0" u="none" strike="noStrike" cap="none">
              <a:solidFill>
                <a:srgbClr val="000000"/>
              </a:solidFill>
              <a:latin typeface="Arial"/>
              <a:ea typeface="Arial"/>
              <a:cs typeface="Arial"/>
              <a:sym typeface="Arial"/>
            </a:endParaRPr>
          </a:p>
          <a:p>
            <a:pPr marL="914400" marR="0" lvl="1" indent="-310832" algn="l" rtl="0">
              <a:lnSpc>
                <a:spcPct val="170000"/>
              </a:lnSpc>
              <a:spcBef>
                <a:spcPts val="0"/>
              </a:spcBef>
              <a:spcAft>
                <a:spcPts val="0"/>
              </a:spcAft>
              <a:buClr>
                <a:srgbClr val="000000"/>
              </a:buClr>
              <a:buSzPct val="77777"/>
              <a:buFont typeface="Arial"/>
              <a:buChar char="●"/>
            </a:pPr>
            <a:r>
              <a:rPr lang="en-US" sz="2000" b="0" i="0" u="none" strike="noStrike" cap="none">
                <a:solidFill>
                  <a:srgbClr val="000000"/>
                </a:solidFill>
                <a:latin typeface="Times New Roman"/>
                <a:ea typeface="Times New Roman"/>
                <a:cs typeface="Times New Roman"/>
                <a:sym typeface="Times New Roman"/>
              </a:rPr>
              <a:t>VR/AR/metaverse, cloud gaming, TSN</a:t>
            </a:r>
            <a:endParaRPr sz="1400" b="0" i="0" u="none" strike="noStrike" cap="none">
              <a:solidFill>
                <a:srgbClr val="000000"/>
              </a:solidFill>
              <a:latin typeface="Arial"/>
              <a:ea typeface="Arial"/>
              <a:cs typeface="Arial"/>
              <a:sym typeface="Arial"/>
            </a:endParaRPr>
          </a:p>
          <a:p>
            <a:pPr marL="914400" marR="0" lvl="1" indent="-310832" algn="l" rtl="0">
              <a:lnSpc>
                <a:spcPct val="170000"/>
              </a:lnSpc>
              <a:spcBef>
                <a:spcPts val="0"/>
              </a:spcBef>
              <a:spcAft>
                <a:spcPts val="0"/>
              </a:spcAft>
              <a:buClr>
                <a:srgbClr val="000000"/>
              </a:buClr>
              <a:buSzPct val="77777"/>
              <a:buFont typeface="Arial"/>
              <a:buChar char="●"/>
            </a:pPr>
            <a:r>
              <a:rPr lang="en-US" sz="2000" b="0" i="0" u="none" strike="noStrike" cap="none">
                <a:solidFill>
                  <a:srgbClr val="000000"/>
                </a:solidFill>
                <a:latin typeface="Times New Roman"/>
                <a:ea typeface="Times New Roman"/>
                <a:cs typeface="Times New Roman"/>
                <a:sym typeface="Times New Roman"/>
              </a:rPr>
              <a:t>Ultra-high reliability</a:t>
            </a:r>
            <a:endParaRPr sz="1400" b="0" i="0" u="none" strike="noStrike" cap="none">
              <a:solidFill>
                <a:srgbClr val="000000"/>
              </a:solidFill>
              <a:latin typeface="Arial"/>
              <a:ea typeface="Arial"/>
              <a:cs typeface="Arial"/>
              <a:sym typeface="Arial"/>
            </a:endParaRPr>
          </a:p>
          <a:p>
            <a:pPr marL="457200" marR="0" lvl="0" indent="-310832" algn="l" rtl="0">
              <a:lnSpc>
                <a:spcPct val="170000"/>
              </a:lnSpc>
              <a:spcBef>
                <a:spcPts val="0"/>
              </a:spcBef>
              <a:spcAft>
                <a:spcPts val="0"/>
              </a:spcAft>
              <a:buClr>
                <a:srgbClr val="000000"/>
              </a:buClr>
              <a:buSzPct val="77777"/>
              <a:buFont typeface="Arial"/>
              <a:buChar char="●"/>
            </a:pPr>
            <a:r>
              <a:rPr lang="en-US" sz="2400" b="1" i="0" u="none" strike="noStrike" cap="none">
                <a:solidFill>
                  <a:srgbClr val="000000"/>
                </a:solidFill>
                <a:latin typeface="Times New Roman"/>
                <a:ea typeface="Times New Roman"/>
                <a:cs typeface="Times New Roman"/>
                <a:sym typeface="Times New Roman"/>
              </a:rPr>
              <a:t>Uncertainty</a:t>
            </a:r>
            <a:endParaRPr sz="1400" b="0" i="0" u="none" strike="noStrike" cap="none">
              <a:solidFill>
                <a:srgbClr val="000000"/>
              </a:solidFill>
              <a:latin typeface="Arial"/>
              <a:ea typeface="Arial"/>
              <a:cs typeface="Arial"/>
              <a:sym typeface="Arial"/>
            </a:endParaRPr>
          </a:p>
          <a:p>
            <a:pPr marL="914400" marR="0" lvl="1" indent="-310832" algn="l" rtl="0">
              <a:lnSpc>
                <a:spcPct val="170000"/>
              </a:lnSpc>
              <a:spcBef>
                <a:spcPts val="0"/>
              </a:spcBef>
              <a:spcAft>
                <a:spcPts val="0"/>
              </a:spcAft>
              <a:buClr>
                <a:srgbClr val="000000"/>
              </a:buClr>
              <a:buSzPct val="77777"/>
              <a:buFont typeface="Arial"/>
              <a:buChar char="●"/>
            </a:pPr>
            <a:r>
              <a:rPr lang="en-US" sz="2000" b="0" i="0" u="none" strike="noStrike" cap="none">
                <a:solidFill>
                  <a:srgbClr val="000000"/>
                </a:solidFill>
                <a:latin typeface="Times New Roman"/>
                <a:ea typeface="Times New Roman"/>
                <a:cs typeface="Times New Roman"/>
                <a:sym typeface="Times New Roman"/>
              </a:rPr>
              <a:t>Coexistence with other technologies</a:t>
            </a:r>
            <a:endParaRPr sz="1400" b="0" i="0" u="none" strike="noStrike" cap="none">
              <a:solidFill>
                <a:srgbClr val="000000"/>
              </a:solidFill>
              <a:latin typeface="Arial"/>
              <a:ea typeface="Arial"/>
              <a:cs typeface="Arial"/>
              <a:sym typeface="Arial"/>
            </a:endParaRPr>
          </a:p>
          <a:p>
            <a:pPr marL="914400" marR="0" lvl="1" indent="-310832" algn="l" rtl="0">
              <a:lnSpc>
                <a:spcPct val="170000"/>
              </a:lnSpc>
              <a:spcBef>
                <a:spcPts val="0"/>
              </a:spcBef>
              <a:spcAft>
                <a:spcPts val="0"/>
              </a:spcAft>
              <a:buClr>
                <a:srgbClr val="000000"/>
              </a:buClr>
              <a:buSzPct val="77777"/>
              <a:buFont typeface="Arial"/>
              <a:buChar char="●"/>
            </a:pPr>
            <a:r>
              <a:rPr lang="en-US" sz="2000" b="0" i="0" u="none" strike="noStrike" cap="none">
                <a:solidFill>
                  <a:srgbClr val="000000"/>
                </a:solidFill>
                <a:latin typeface="Times New Roman"/>
                <a:ea typeface="Times New Roman"/>
                <a:cs typeface="Times New Roman"/>
                <a:sym typeface="Times New Roman"/>
              </a:rPr>
              <a:t>Network densification</a:t>
            </a:r>
            <a:endParaRPr sz="1400" b="0" i="0" u="none" strike="noStrike" cap="none">
              <a:solidFill>
                <a:srgbClr val="000000"/>
              </a:solidFill>
              <a:latin typeface="Arial"/>
              <a:ea typeface="Arial"/>
              <a:cs typeface="Arial"/>
              <a:sym typeface="Arial"/>
            </a:endParaRPr>
          </a:p>
          <a:p>
            <a:pPr marL="914400" marR="0" lvl="1" indent="-310832" algn="l" rtl="0">
              <a:lnSpc>
                <a:spcPct val="170000"/>
              </a:lnSpc>
              <a:spcBef>
                <a:spcPts val="0"/>
              </a:spcBef>
              <a:spcAft>
                <a:spcPts val="0"/>
              </a:spcAft>
              <a:buClr>
                <a:srgbClr val="000000"/>
              </a:buClr>
              <a:buSzPct val="77777"/>
              <a:buFont typeface="Arial"/>
              <a:buChar char="●"/>
            </a:pPr>
            <a:r>
              <a:rPr lang="en-US" sz="2000" b="0" i="0" u="none" strike="noStrike" cap="none">
                <a:solidFill>
                  <a:srgbClr val="000000"/>
                </a:solidFill>
                <a:latin typeface="Times New Roman"/>
                <a:ea typeface="Times New Roman"/>
                <a:cs typeface="Times New Roman"/>
                <a:sym typeface="Times New Roman"/>
              </a:rPr>
              <a:t>Uncoordinated deployment</a:t>
            </a:r>
            <a:endParaRPr sz="1400" b="0" i="0" u="none" strike="noStrike" cap="none">
              <a:solidFill>
                <a:srgbClr val="000000"/>
              </a:solidFill>
              <a:latin typeface="Arial"/>
              <a:ea typeface="Arial"/>
              <a:cs typeface="Arial"/>
              <a:sym typeface="Arial"/>
            </a:endParaRPr>
          </a:p>
          <a:p>
            <a:pPr marL="457200" marR="0" lvl="0" indent="-227859" algn="l" rtl="0">
              <a:lnSpc>
                <a:spcPct val="170000"/>
              </a:lnSpc>
              <a:spcBef>
                <a:spcPts val="0"/>
              </a:spcBef>
              <a:spcAft>
                <a:spcPts val="0"/>
              </a:spcAft>
              <a:buClr>
                <a:srgbClr val="000000"/>
              </a:buClr>
              <a:buSzPct val="77777"/>
              <a:buFont typeface="Arial"/>
              <a:buNone/>
            </a:pPr>
            <a:endParaRPr sz="2400" b="1" i="0" u="none" strike="noStrike" cap="none">
              <a:solidFill>
                <a:srgbClr val="000000"/>
              </a:solidFill>
              <a:latin typeface="Times New Roman"/>
              <a:ea typeface="Times New Roman"/>
              <a:cs typeface="Times New Roman"/>
              <a:sym typeface="Times New Roman"/>
            </a:endParaRPr>
          </a:p>
        </p:txBody>
      </p:sp>
      <p:graphicFrame>
        <p:nvGraphicFramePr>
          <p:cNvPr id="191" name="Google Shape;191;p7"/>
          <p:cNvGraphicFramePr/>
          <p:nvPr/>
        </p:nvGraphicFramePr>
        <p:xfrm>
          <a:off x="6751110" y="2271868"/>
          <a:ext cx="4524375" cy="3264550"/>
        </p:xfrm>
        <a:graphic>
          <a:graphicData uri="http://schemas.openxmlformats.org/drawingml/2006/table">
            <a:tbl>
              <a:tblPr>
                <a:noFill/>
                <a:tableStyleId>{2E5BC3E9-1E28-4996-83B1-F0FD58545BD9}</a:tableStyleId>
              </a:tblPr>
              <a:tblGrid>
                <a:gridCol w="1952625">
                  <a:extLst>
                    <a:ext uri="{9D8B030D-6E8A-4147-A177-3AD203B41FA5}">
                      <a16:colId xmlns:a16="http://schemas.microsoft.com/office/drawing/2014/main" val="20000"/>
                    </a:ext>
                  </a:extLst>
                </a:gridCol>
                <a:gridCol w="2571750">
                  <a:extLst>
                    <a:ext uri="{9D8B030D-6E8A-4147-A177-3AD203B41FA5}">
                      <a16:colId xmlns:a16="http://schemas.microsoft.com/office/drawing/2014/main" val="20001"/>
                    </a:ext>
                  </a:extLst>
                </a:gridCol>
              </a:tblGrid>
              <a:tr h="4330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Band [GHz]</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2.4, 5, 6 … </a:t>
                      </a:r>
                      <a:endParaRPr sz="1400" u="none" strike="noStrike" cap="none"/>
                    </a:p>
                  </a:txBody>
                  <a:tcPr marL="91425" marR="91425" marT="91425" marB="91425"/>
                </a:tc>
                <a:extLst>
                  <a:ext uri="{0D108BD9-81ED-4DB2-BD59-A6C34878D82A}">
                    <a16:rowId xmlns:a16="http://schemas.microsoft.com/office/drawing/2014/main" val="10000"/>
                  </a:ext>
                </a:extLst>
              </a:tr>
              <a:tr h="4330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Channel number</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32, 36, 40, …</a:t>
                      </a:r>
                      <a:endParaRPr sz="1400" u="none" strike="noStrike" cap="none"/>
                    </a:p>
                  </a:txBody>
                  <a:tcPr marL="91425" marR="91425" marT="91425" marB="91425"/>
                </a:tc>
                <a:extLst>
                  <a:ext uri="{0D108BD9-81ED-4DB2-BD59-A6C34878D82A}">
                    <a16:rowId xmlns:a16="http://schemas.microsoft.com/office/drawing/2014/main" val="10001"/>
                  </a:ext>
                </a:extLst>
              </a:tr>
              <a:tr h="4330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Channel width [Mhz]</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20, 40, 80, …</a:t>
                      </a:r>
                      <a:endParaRPr sz="1400" u="none" strike="noStrike" cap="none"/>
                    </a:p>
                  </a:txBody>
                  <a:tcPr marL="91425" marR="91425" marT="91425" marB="91425"/>
                </a:tc>
                <a:extLst>
                  <a:ext uri="{0D108BD9-81ED-4DB2-BD59-A6C34878D82A}">
                    <a16:rowId xmlns:a16="http://schemas.microsoft.com/office/drawing/2014/main" val="10002"/>
                  </a:ext>
                </a:extLst>
              </a:tr>
              <a:tr h="4330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Guard interval [ns]</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400, 800, 1600, …</a:t>
                      </a:r>
                      <a:endParaRPr sz="1400" u="none" strike="noStrike" cap="none"/>
                    </a:p>
                  </a:txBody>
                  <a:tcPr marL="91425" marR="91425" marT="91425" marB="91425"/>
                </a:tc>
                <a:extLst>
                  <a:ext uri="{0D108BD9-81ED-4DB2-BD59-A6C34878D82A}">
                    <a16:rowId xmlns:a16="http://schemas.microsoft.com/office/drawing/2014/main" val="10003"/>
                  </a:ext>
                </a:extLst>
              </a:tr>
              <a:tr h="4330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Coding rate</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1/2, 2/3, 3/4, 5/6, …</a:t>
                      </a:r>
                      <a:endParaRPr sz="1400" u="none" strike="noStrike" cap="none"/>
                    </a:p>
                  </a:txBody>
                  <a:tcPr marL="91425" marR="91425" marT="91425" marB="91425"/>
                </a:tc>
                <a:extLst>
                  <a:ext uri="{0D108BD9-81ED-4DB2-BD59-A6C34878D82A}">
                    <a16:rowId xmlns:a16="http://schemas.microsoft.com/office/drawing/2014/main" val="10004"/>
                  </a:ext>
                </a:extLst>
              </a:tr>
              <a:tr h="6662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Modulation</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BPSK, QPSK, 16-QAM, 64-QAM, …</a:t>
                      </a:r>
                      <a:endParaRPr sz="1400" u="none" strike="noStrike" cap="none"/>
                    </a:p>
                  </a:txBody>
                  <a:tcPr marL="91425" marR="91425" marT="91425" marB="91425"/>
                </a:tc>
                <a:extLst>
                  <a:ext uri="{0D108BD9-81ED-4DB2-BD59-A6C34878D82A}">
                    <a16:rowId xmlns:a16="http://schemas.microsoft.com/office/drawing/2014/main" val="10005"/>
                  </a:ext>
                </a:extLst>
              </a:tr>
              <a:tr h="4330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Contention window</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15, 31, 63, …</a:t>
                      </a:r>
                      <a:endParaRPr sz="1400" u="none" strike="noStrike" cap="none" dirty="0"/>
                    </a:p>
                  </a:txBody>
                  <a:tcPr marL="91425" marR="91425" marT="91425" marB="91425"/>
                </a:tc>
                <a:extLst>
                  <a:ext uri="{0D108BD9-81ED-4DB2-BD59-A6C34878D82A}">
                    <a16:rowId xmlns:a16="http://schemas.microsoft.com/office/drawing/2014/main" val="10006"/>
                  </a:ext>
                </a:extLst>
              </a:tr>
            </a:tbl>
          </a:graphicData>
        </a:graphic>
      </p:graphicFrame>
      <p:cxnSp>
        <p:nvCxnSpPr>
          <p:cNvPr id="192" name="Google Shape;192;p7"/>
          <p:cNvCxnSpPr/>
          <p:nvPr/>
        </p:nvCxnSpPr>
        <p:spPr>
          <a:xfrm>
            <a:off x="3133725" y="2781300"/>
            <a:ext cx="3476625" cy="0"/>
          </a:xfrm>
          <a:prstGeom prst="straightConnector1">
            <a:avLst/>
          </a:prstGeom>
          <a:noFill/>
          <a:ln w="28575" cap="flat" cmpd="sng">
            <a:solidFill>
              <a:schemeClr val="dk1"/>
            </a:solidFill>
            <a:prstDash val="solid"/>
            <a:round/>
            <a:headEnd type="none" w="sm" len="sm"/>
            <a:tailEnd type="triangle" w="med" len="med"/>
          </a:ln>
        </p:spPr>
      </p:cxn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441"/>
        <p:cNvGrpSpPr/>
        <p:nvPr/>
      </p:nvGrpSpPr>
      <p:grpSpPr>
        <a:xfrm>
          <a:off x="0" y="0"/>
          <a:ext cx="0" cy="0"/>
          <a:chOff x="0" y="0"/>
          <a:chExt cx="0" cy="0"/>
        </a:xfrm>
      </p:grpSpPr>
      <p:sp>
        <p:nvSpPr>
          <p:cNvPr id="1442" name="Google Shape;1442;g17db8f38253_0_184"/>
          <p:cNvSpPr txBox="1">
            <a:spLocks noGrp="1"/>
          </p:cNvSpPr>
          <p:nvPr>
            <p:ph type="title"/>
          </p:nvPr>
        </p:nvSpPr>
        <p:spPr>
          <a:xfrm>
            <a:off x="914401" y="685801"/>
            <a:ext cx="10361100" cy="10653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solidFill>
                  <a:schemeClr val="dk1"/>
                </a:solidFill>
              </a:rPr>
              <a:t>ML-enhanced Decentralized Channel Selection</a:t>
            </a:r>
            <a:endParaRPr/>
          </a:p>
        </p:txBody>
      </p:sp>
      <p:sp>
        <p:nvSpPr>
          <p:cNvPr id="1443" name="Google Shape;1443;g17db8f38253_0_184"/>
          <p:cNvSpPr txBox="1">
            <a:spLocks noGrp="1"/>
          </p:cNvSpPr>
          <p:nvPr>
            <p:ph type="body" idx="1"/>
          </p:nvPr>
        </p:nvSpPr>
        <p:spPr>
          <a:xfrm>
            <a:off x="914401" y="1981201"/>
            <a:ext cx="10361100" cy="4113300"/>
          </a:xfrm>
          <a:prstGeom prst="rect">
            <a:avLst/>
          </a:prstGeom>
          <a:noFill/>
          <a:ln>
            <a:noFill/>
          </a:ln>
        </p:spPr>
        <p:txBody>
          <a:bodyPr spcFirstLastPara="1" wrap="square" lIns="92150" tIns="46075" rIns="92150" bIns="46075" anchor="t" anchorCtr="0">
            <a:noAutofit/>
          </a:bodyPr>
          <a:lstStyle/>
          <a:p>
            <a:pPr marL="457200" lvl="0" indent="-323850" algn="l" rtl="0">
              <a:lnSpc>
                <a:spcPct val="90000"/>
              </a:lnSpc>
              <a:spcBef>
                <a:spcPts val="0"/>
              </a:spcBef>
              <a:spcAft>
                <a:spcPts val="0"/>
              </a:spcAft>
              <a:buSzPts val="1500"/>
              <a:buChar char="●"/>
            </a:pPr>
            <a:r>
              <a:rPr lang="en-US" sz="1500"/>
              <a:t>Large deployments: </a:t>
            </a:r>
            <a:endParaRPr/>
          </a:p>
          <a:p>
            <a:pPr marL="914400" lvl="1" indent="-323850" algn="l" rtl="0">
              <a:lnSpc>
                <a:spcPct val="90000"/>
              </a:lnSpc>
              <a:spcBef>
                <a:spcPts val="1000"/>
              </a:spcBef>
              <a:spcAft>
                <a:spcPts val="0"/>
              </a:spcAft>
              <a:buSzPts val="1500"/>
              <a:buChar char="○"/>
            </a:pPr>
            <a:r>
              <a:rPr lang="en-US" sz="1500"/>
              <a:t>20x20 m^2</a:t>
            </a:r>
            <a:endParaRPr/>
          </a:p>
          <a:p>
            <a:pPr marL="914400" lvl="1" indent="-323850" algn="l" rtl="0">
              <a:lnSpc>
                <a:spcPct val="90000"/>
              </a:lnSpc>
              <a:spcBef>
                <a:spcPts val="1000"/>
              </a:spcBef>
              <a:spcAft>
                <a:spcPts val="0"/>
              </a:spcAft>
              <a:buSzPts val="1500"/>
              <a:buChar char="○"/>
            </a:pPr>
            <a:r>
              <a:rPr lang="en-US" sz="1500"/>
              <a:t>6, 10 and 16 BSSs</a:t>
            </a:r>
            <a:endParaRPr/>
          </a:p>
          <a:p>
            <a:pPr marL="457200" lvl="0" indent="-323850" algn="l" rtl="0">
              <a:lnSpc>
                <a:spcPct val="90000"/>
              </a:lnSpc>
              <a:spcBef>
                <a:spcPts val="1000"/>
              </a:spcBef>
              <a:spcAft>
                <a:spcPts val="0"/>
              </a:spcAft>
              <a:buSzPts val="1500"/>
              <a:buChar char="●"/>
            </a:pPr>
            <a:r>
              <a:rPr lang="en-US" sz="1500"/>
              <a:t>Random per BSS traffic loads: 50, 100, 150 Mbps</a:t>
            </a:r>
            <a:endParaRPr/>
          </a:p>
          <a:p>
            <a:pPr marL="457200" lvl="0" indent="-323850" algn="l" rtl="0">
              <a:lnSpc>
                <a:spcPct val="90000"/>
              </a:lnSpc>
              <a:spcBef>
                <a:spcPts val="1000"/>
              </a:spcBef>
              <a:spcAft>
                <a:spcPts val="0"/>
              </a:spcAft>
              <a:buSzPts val="1500"/>
              <a:buChar char="●"/>
            </a:pPr>
            <a:r>
              <a:rPr lang="en-US" sz="1500"/>
              <a:t>W = 20, 40, 80, 160 MHz</a:t>
            </a:r>
            <a:endParaRPr/>
          </a:p>
          <a:p>
            <a:pPr marL="457200" lvl="0" indent="-323850" algn="l" rtl="0">
              <a:lnSpc>
                <a:spcPct val="90000"/>
              </a:lnSpc>
              <a:spcBef>
                <a:spcPts val="1000"/>
              </a:spcBef>
              <a:spcAft>
                <a:spcPts val="0"/>
              </a:spcAft>
              <a:buSzPts val="1500"/>
              <a:buChar char="●"/>
            </a:pPr>
            <a:r>
              <a:rPr lang="en-US" sz="1500"/>
              <a:t>160 MHz available spectrum</a:t>
            </a:r>
            <a:endParaRPr/>
          </a:p>
          <a:p>
            <a:pPr marL="914400" lvl="1" indent="-323850" algn="l" rtl="0">
              <a:lnSpc>
                <a:spcPct val="90000"/>
              </a:lnSpc>
              <a:spcBef>
                <a:spcPts val="1000"/>
              </a:spcBef>
              <a:spcAft>
                <a:spcPts val="0"/>
              </a:spcAft>
              <a:buSzPts val="1500"/>
              <a:buChar char="○"/>
            </a:pPr>
            <a:r>
              <a:rPr lang="en-US" sz="1500"/>
              <a:t>32 combinations of channels</a:t>
            </a:r>
            <a:endParaRPr/>
          </a:p>
          <a:p>
            <a:pPr marL="342900" lvl="0" indent="-342900" algn="l" rtl="0">
              <a:lnSpc>
                <a:spcPct val="100000"/>
              </a:lnSpc>
              <a:spcBef>
                <a:spcPts val="1600"/>
              </a:spcBef>
              <a:spcAft>
                <a:spcPts val="0"/>
              </a:spcAft>
              <a:buSzPts val="1400"/>
              <a:buNone/>
            </a:pPr>
            <a:endParaRPr/>
          </a:p>
        </p:txBody>
      </p:sp>
      <p:sp>
        <p:nvSpPr>
          <p:cNvPr id="1444" name="Google Shape;1444;g17db8f38253_0_184"/>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80</a:t>
            </a:fld>
            <a:endParaRPr/>
          </a:p>
        </p:txBody>
      </p:sp>
      <p:sp>
        <p:nvSpPr>
          <p:cNvPr id="1445" name="Google Shape;1445;g17db8f38253_0_184"/>
          <p:cNvSpPr txBox="1">
            <a:spLocks noGrp="1"/>
          </p:cNvSpPr>
          <p:nvPr>
            <p:ph type="ftr" idx="11"/>
          </p:nvPr>
        </p:nvSpPr>
        <p:spPr>
          <a:xfrm>
            <a:off x="7143757" y="6475414"/>
            <a:ext cx="42459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446" name="Google Shape;1446;g17db8f38253_0_184"/>
          <p:cNvSpPr txBox="1">
            <a:spLocks noGrp="1"/>
          </p:cNvSpPr>
          <p:nvPr>
            <p:ph type="dt" idx="10"/>
          </p:nvPr>
        </p:nvSpPr>
        <p:spPr>
          <a:xfrm>
            <a:off x="929217" y="333375"/>
            <a:ext cx="2499900" cy="273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1447" name="Google Shape;1447;g17db8f38253_0_184"/>
          <p:cNvPicPr preferRelativeResize="0"/>
          <p:nvPr/>
        </p:nvPicPr>
        <p:blipFill rotWithShape="1">
          <a:blip r:embed="rId3">
            <a:alphaModFix/>
          </a:blip>
          <a:srcRect/>
          <a:stretch/>
        </p:blipFill>
        <p:spPr>
          <a:xfrm>
            <a:off x="5793318" y="2000251"/>
            <a:ext cx="4854701" cy="2242875"/>
          </a:xfrm>
          <a:prstGeom prst="rect">
            <a:avLst/>
          </a:prstGeom>
          <a:noFill/>
          <a:ln>
            <a:noFill/>
          </a:ln>
        </p:spPr>
      </p:pic>
      <p:sp>
        <p:nvSpPr>
          <p:cNvPr id="1448" name="Google Shape;1448;g17db8f38253_0_184"/>
          <p:cNvSpPr txBox="1"/>
          <p:nvPr/>
        </p:nvSpPr>
        <p:spPr>
          <a:xfrm>
            <a:off x="2123868" y="4585251"/>
            <a:ext cx="8104200" cy="4341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1000"/>
              </a:spcBef>
              <a:spcAft>
                <a:spcPts val="1000"/>
              </a:spcAft>
              <a:buClr>
                <a:srgbClr val="000000"/>
              </a:buClr>
              <a:buSzPts val="1600"/>
              <a:buFont typeface="Times New Roman"/>
              <a:buNone/>
            </a:pPr>
            <a:r>
              <a:rPr lang="en-US" sz="1600" b="1" i="1" u="none" strike="noStrike" cap="none">
                <a:solidFill>
                  <a:srgbClr val="222222"/>
                </a:solidFill>
                <a:latin typeface="Times New Roman"/>
                <a:ea typeface="Times New Roman"/>
                <a:cs typeface="Times New Roman"/>
                <a:sym typeface="Times New Roman"/>
              </a:rPr>
              <a:t>Both exploration-first and e-greedy can learn even in high-density deployments, outperforming by far static configurations. Besides, while exploration-first performs worse than e-greedy at the early stages of the simulation, it reaches much better performance as the simulation progresses.</a:t>
            </a:r>
            <a:endParaRPr sz="1600" b="1" i="1" u="none" strike="noStrike" cap="none">
              <a:solidFill>
                <a:srgbClr val="222222"/>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88"/>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Solution: Machine Learning (ML)</a:t>
            </a:r>
            <a:endParaRPr/>
          </a:p>
        </p:txBody>
      </p:sp>
      <p:sp>
        <p:nvSpPr>
          <p:cNvPr id="198" name="Google Shape;198;p88"/>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9</a:t>
            </a:fld>
            <a:endParaRPr/>
          </a:p>
        </p:txBody>
      </p:sp>
      <p:sp>
        <p:nvSpPr>
          <p:cNvPr id="199" name="Google Shape;199;p88"/>
          <p:cNvSpPr txBox="1"/>
          <p:nvPr/>
        </p:nvSpPr>
        <p:spPr>
          <a:xfrm>
            <a:off x="914400" y="1751025"/>
            <a:ext cx="10271100" cy="4306200"/>
          </a:xfrm>
          <a:prstGeom prst="rect">
            <a:avLst/>
          </a:prstGeom>
          <a:noFill/>
          <a:ln>
            <a:noFill/>
          </a:ln>
        </p:spPr>
        <p:txBody>
          <a:bodyPr spcFirstLastPara="1" wrap="square" lIns="92150" tIns="46075" rIns="92150" bIns="46075" anchor="t" anchorCtr="0">
            <a:noAutofit/>
          </a:bodyPr>
          <a:lstStyle/>
          <a:p>
            <a:pPr marL="457200" marR="0" lvl="0" indent="-312102" algn="l" rtl="0">
              <a:lnSpc>
                <a:spcPct val="150000"/>
              </a:lnSpc>
              <a:spcBef>
                <a:spcPts val="0"/>
              </a:spcBef>
              <a:spcAft>
                <a:spcPts val="0"/>
              </a:spcAft>
              <a:buClr>
                <a:srgbClr val="000000"/>
              </a:buClr>
              <a:buSzPts val="1887"/>
              <a:buFont typeface="Arial"/>
              <a:buChar char="●"/>
            </a:pPr>
            <a:r>
              <a:rPr lang="en-US" sz="2340" b="1" i="0" u="none" strike="noStrike" cap="none">
                <a:solidFill>
                  <a:srgbClr val="000000"/>
                </a:solidFill>
                <a:latin typeface="Times New Roman"/>
                <a:ea typeface="Times New Roman"/>
                <a:cs typeface="Times New Roman"/>
                <a:sym typeface="Times New Roman"/>
              </a:rPr>
              <a:t>In ML, “algorithms can learn from training data without being explicitly programmed” [9]</a:t>
            </a:r>
            <a:endParaRPr sz="1490" b="0" i="0" u="none" strike="noStrike" cap="none">
              <a:solidFill>
                <a:srgbClr val="000000"/>
              </a:solidFill>
              <a:latin typeface="Arial"/>
              <a:ea typeface="Arial"/>
              <a:cs typeface="Arial"/>
              <a:sym typeface="Arial"/>
            </a:endParaRPr>
          </a:p>
          <a:p>
            <a:pPr marL="457200" marR="0" lvl="0" indent="-312102" algn="l" rtl="0">
              <a:lnSpc>
                <a:spcPct val="150000"/>
              </a:lnSpc>
              <a:spcBef>
                <a:spcPts val="0"/>
              </a:spcBef>
              <a:spcAft>
                <a:spcPts val="0"/>
              </a:spcAft>
              <a:buClr>
                <a:srgbClr val="000000"/>
              </a:buClr>
              <a:buSzPts val="1887"/>
              <a:buFont typeface="Arial"/>
              <a:buChar char="●"/>
            </a:pPr>
            <a:r>
              <a:rPr lang="en-US" sz="2340" b="1" i="0" u="none" strike="noStrike" cap="none">
                <a:solidFill>
                  <a:srgbClr val="000000"/>
                </a:solidFill>
                <a:latin typeface="Times New Roman"/>
                <a:ea typeface="Times New Roman"/>
                <a:cs typeface="Times New Roman"/>
                <a:sym typeface="Times New Roman"/>
              </a:rPr>
              <a:t>Questions that ML could answer for 802.11:</a:t>
            </a:r>
            <a:endParaRPr sz="1490" b="0" i="0" u="none" strike="noStrike" cap="none">
              <a:solidFill>
                <a:srgbClr val="000000"/>
              </a:solidFill>
              <a:latin typeface="Arial"/>
              <a:ea typeface="Arial"/>
              <a:cs typeface="Arial"/>
              <a:sym typeface="Arial"/>
            </a:endParaRPr>
          </a:p>
          <a:p>
            <a:pPr marL="914400" marR="0" lvl="1" indent="-315065" algn="l" rtl="0">
              <a:lnSpc>
                <a:spcPct val="150000"/>
              </a:lnSpc>
              <a:spcBef>
                <a:spcPts val="0"/>
              </a:spcBef>
              <a:spcAft>
                <a:spcPts val="0"/>
              </a:spcAft>
              <a:buClr>
                <a:srgbClr val="000000"/>
              </a:buClr>
              <a:buSzPts val="1622"/>
              <a:buFont typeface="Arial"/>
              <a:buChar char="●"/>
            </a:pPr>
            <a:r>
              <a:rPr lang="en-US" sz="2000" b="0" i="0" u="none" strike="noStrike" cap="none">
                <a:solidFill>
                  <a:srgbClr val="000000"/>
                </a:solidFill>
                <a:latin typeface="Times New Roman"/>
                <a:ea typeface="Times New Roman"/>
                <a:cs typeface="Times New Roman"/>
                <a:sym typeface="Times New Roman"/>
              </a:rPr>
              <a:t>In XR streaming, can we predict connection degradation enough in advance to perform preventive actions? </a:t>
            </a:r>
            <a:endParaRPr sz="1490" b="0" i="0" u="none" strike="noStrike" cap="none">
              <a:solidFill>
                <a:srgbClr val="000000"/>
              </a:solidFill>
              <a:latin typeface="Arial"/>
              <a:ea typeface="Arial"/>
              <a:cs typeface="Arial"/>
              <a:sym typeface="Arial"/>
            </a:endParaRPr>
          </a:p>
          <a:p>
            <a:pPr marL="914400" marR="0" lvl="1" indent="-315065" algn="l" rtl="0">
              <a:lnSpc>
                <a:spcPct val="150000"/>
              </a:lnSpc>
              <a:spcBef>
                <a:spcPts val="0"/>
              </a:spcBef>
              <a:spcAft>
                <a:spcPts val="0"/>
              </a:spcAft>
              <a:buClr>
                <a:srgbClr val="000000"/>
              </a:buClr>
              <a:buSzPts val="1622"/>
              <a:buFont typeface="Arial"/>
              <a:buChar char="●"/>
            </a:pPr>
            <a:r>
              <a:rPr lang="en-US" sz="2000" b="0" i="0" u="none" strike="noStrike" cap="none">
                <a:solidFill>
                  <a:srgbClr val="000000"/>
                </a:solidFill>
                <a:latin typeface="Times New Roman"/>
                <a:ea typeface="Times New Roman"/>
                <a:cs typeface="Times New Roman"/>
                <a:sym typeface="Times New Roman"/>
              </a:rPr>
              <a:t>In 802.11ad/ay, can we reduce beam sector alignment time by learning from historical data?</a:t>
            </a:r>
            <a:endParaRPr sz="1490" b="0" i="0" u="none" strike="noStrike" cap="none">
              <a:solidFill>
                <a:srgbClr val="000000"/>
              </a:solidFill>
              <a:latin typeface="Arial"/>
              <a:ea typeface="Arial"/>
              <a:cs typeface="Arial"/>
              <a:sym typeface="Arial"/>
            </a:endParaRPr>
          </a:p>
          <a:p>
            <a:pPr marL="914400" marR="0" lvl="1" indent="-315065" algn="l" rtl="0">
              <a:lnSpc>
                <a:spcPct val="150000"/>
              </a:lnSpc>
              <a:spcBef>
                <a:spcPts val="0"/>
              </a:spcBef>
              <a:spcAft>
                <a:spcPts val="0"/>
              </a:spcAft>
              <a:buClr>
                <a:srgbClr val="000000"/>
              </a:buClr>
              <a:buSzPts val="1622"/>
              <a:buFont typeface="Arial"/>
              <a:buChar char="●"/>
            </a:pPr>
            <a:r>
              <a:rPr lang="en-US" sz="2000" b="0" i="0" u="none" strike="noStrike" cap="none">
                <a:solidFill>
                  <a:srgbClr val="000000"/>
                </a:solidFill>
                <a:latin typeface="Times New Roman"/>
                <a:ea typeface="Times New Roman"/>
                <a:cs typeface="Times New Roman"/>
                <a:sym typeface="Times New Roman"/>
              </a:rPr>
              <a:t>In MLO, can we select the best links based on monitored statistics?</a:t>
            </a:r>
            <a:endParaRPr sz="1490" b="0" i="0" u="none" strike="noStrike" cap="none">
              <a:solidFill>
                <a:srgbClr val="000000"/>
              </a:solidFill>
              <a:latin typeface="Arial"/>
              <a:ea typeface="Arial"/>
              <a:cs typeface="Arial"/>
              <a:sym typeface="Arial"/>
            </a:endParaRPr>
          </a:p>
          <a:p>
            <a:pPr marL="914400" marR="0" lvl="1" indent="-212054" algn="l" rtl="0">
              <a:lnSpc>
                <a:spcPct val="150000"/>
              </a:lnSpc>
              <a:spcBef>
                <a:spcPts val="0"/>
              </a:spcBef>
              <a:spcAft>
                <a:spcPts val="0"/>
              </a:spcAft>
              <a:buClr>
                <a:srgbClr val="000000"/>
              </a:buClr>
              <a:buSzPts val="1322"/>
              <a:buFont typeface="Arial"/>
              <a:buNone/>
            </a:pPr>
            <a:endParaRPr sz="2000" b="0" i="0" u="none" strike="noStrike" cap="none">
              <a:solidFill>
                <a:srgbClr val="000000"/>
              </a:solidFill>
              <a:latin typeface="Times New Roman"/>
              <a:ea typeface="Times New Roman"/>
              <a:cs typeface="Times New Roman"/>
              <a:sym typeface="Times New Roman"/>
            </a:endParaRPr>
          </a:p>
          <a:p>
            <a:pPr marL="914400" marR="0" lvl="1" indent="-212054" algn="l" rtl="0">
              <a:lnSpc>
                <a:spcPct val="150000"/>
              </a:lnSpc>
              <a:spcBef>
                <a:spcPts val="0"/>
              </a:spcBef>
              <a:spcAft>
                <a:spcPts val="0"/>
              </a:spcAft>
              <a:buClr>
                <a:srgbClr val="000000"/>
              </a:buClr>
              <a:buSzPts val="1322"/>
              <a:buFont typeface="Arial"/>
              <a:buNone/>
            </a:pPr>
            <a:endParaRPr sz="2000" b="0" i="0" u="none" strike="noStrike" cap="none">
              <a:solidFill>
                <a:srgbClr val="000000"/>
              </a:solidFill>
              <a:latin typeface="Times New Roman"/>
              <a:ea typeface="Times New Roman"/>
              <a:cs typeface="Times New Roman"/>
              <a:sym typeface="Times New Roman"/>
            </a:endParaRPr>
          </a:p>
          <a:p>
            <a:pPr marL="457200" marR="0" lvl="0" indent="-192299" algn="l" rtl="0">
              <a:lnSpc>
                <a:spcPct val="150000"/>
              </a:lnSpc>
              <a:spcBef>
                <a:spcPts val="0"/>
              </a:spcBef>
              <a:spcAft>
                <a:spcPts val="0"/>
              </a:spcAft>
              <a:buClr>
                <a:srgbClr val="000000"/>
              </a:buClr>
              <a:buSzPts val="1587"/>
              <a:buFont typeface="Arial"/>
              <a:buNone/>
            </a:pPr>
            <a:endParaRPr sz="2340" b="1"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2D2DB9"/>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8953</Words>
  <Application>Microsoft Office PowerPoint</Application>
  <PresentationFormat>Widescreen</PresentationFormat>
  <Paragraphs>1243</Paragraphs>
  <Slides>80</Slides>
  <Notes>80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80</vt:i4>
      </vt:variant>
    </vt:vector>
  </HeadingPairs>
  <TitlesOfParts>
    <vt:vector size="85" baseType="lpstr">
      <vt:lpstr>Times New Roman</vt:lpstr>
      <vt:lpstr>Arial</vt:lpstr>
      <vt:lpstr>Noto Sans</vt:lpstr>
      <vt:lpstr>Office Theme</vt:lpstr>
      <vt:lpstr>Microsoft Word 97 - 2003 Document</vt:lpstr>
      <vt:lpstr>Wi-Fi Meets ML: Re-thinking Next-generation Wi-Fi Networks (Nov tutorial)</vt:lpstr>
      <vt:lpstr>Abstract</vt:lpstr>
      <vt:lpstr>Boris Bellalta</vt:lpstr>
      <vt:lpstr>Szymon Szott</vt:lpstr>
      <vt:lpstr>Acknowledgements</vt:lpstr>
      <vt:lpstr>Outline</vt:lpstr>
      <vt:lpstr>1. DOES 802.11 NEED ML? </vt:lpstr>
      <vt:lpstr>Challenges of IEEE 802.11 Networks</vt:lpstr>
      <vt:lpstr>Solution: Machine Learning (ML)</vt:lpstr>
      <vt:lpstr>Augmented 802.11 with AI/ML</vt:lpstr>
      <vt:lpstr>Research applications of ML to 802.11</vt:lpstr>
      <vt:lpstr>Which ML methods are used?</vt:lpstr>
      <vt:lpstr>IEEE 802.11be and beyond</vt:lpstr>
      <vt:lpstr>Multi-link Operation</vt:lpstr>
      <vt:lpstr>Outline</vt:lpstr>
      <vt:lpstr>2. USING ML TO BUILD MODELS FROM DATA </vt:lpstr>
      <vt:lpstr>Artificial Intelligence and Machine Learning</vt:lpstr>
      <vt:lpstr>Building models</vt:lpstr>
      <vt:lpstr>Why is having a model useful?</vt:lpstr>
      <vt:lpstr>Why is having a model useful?</vt:lpstr>
      <vt:lpstr>ML techniques build models from data (training)</vt:lpstr>
      <vt:lpstr>Taxonomy of ML models</vt:lpstr>
      <vt:lpstr>Supervised Learning</vt:lpstr>
      <vt:lpstr>An 802.11 dataset</vt:lpstr>
      <vt:lpstr>Example: Linear Regression</vt:lpstr>
      <vt:lpstr>Example: Neural Network</vt:lpstr>
      <vt:lpstr>Example: Neural Network</vt:lpstr>
      <vt:lpstr>Unsupervised Learning</vt:lpstr>
      <vt:lpstr>Reinforcement Learning</vt:lpstr>
      <vt:lpstr>Reinforcement Learning</vt:lpstr>
      <vt:lpstr>RL vs standard ‘rule-based’ protocols?</vt:lpstr>
      <vt:lpstr>Actions, Rewards and States</vt:lpstr>
      <vt:lpstr>Multi-armed Bandits (MABs)</vt:lpstr>
      <vt:lpstr>Example: Channel Selection (MABs)</vt:lpstr>
      <vt:lpstr>Example: Channel Selection (MABs)</vt:lpstr>
      <vt:lpstr>Q-learning</vt:lpstr>
      <vt:lpstr>Example: Channel Selection (Q-learning)</vt:lpstr>
      <vt:lpstr>Example: Channel Selection (Q-learning)</vt:lpstr>
      <vt:lpstr>Deep Q-learning (DQN) </vt:lpstr>
      <vt:lpstr>Example: DQN for CW optimization [2]</vt:lpstr>
      <vt:lpstr>Example cont’d</vt:lpstr>
      <vt:lpstr>Re-cap</vt:lpstr>
      <vt:lpstr>Outline</vt:lpstr>
      <vt:lpstr>3. MODEL TRAINING AND DEPLOYMENT </vt:lpstr>
      <vt:lpstr>Training and deploying an ML model</vt:lpstr>
      <vt:lpstr>Training an ML model</vt:lpstr>
      <vt:lpstr>Data and model exchange</vt:lpstr>
      <vt:lpstr>Deploying a (global) ML model</vt:lpstr>
      <vt:lpstr>Training and deploying an ML model</vt:lpstr>
      <vt:lpstr>Example: FL with MABs for SR [4]</vt:lpstr>
      <vt:lpstr>Example: FL with MABs for SR [4]</vt:lpstr>
      <vt:lpstr>Transfer Learning</vt:lpstr>
      <vt:lpstr>Re-cap</vt:lpstr>
      <vt:lpstr>Outline</vt:lpstr>
      <vt:lpstr>4. OPEN CHALLENGES, MISSING PIECES, &amp; SUMMARY </vt:lpstr>
      <vt:lpstr>AI/ML for 802.11 - Open Challenges </vt:lpstr>
      <vt:lpstr>Research</vt:lpstr>
      <vt:lpstr>New simulation &amp; experimental tools </vt:lpstr>
      <vt:lpstr>Datasets</vt:lpstr>
      <vt:lpstr>AI/ML in practice</vt:lpstr>
      <vt:lpstr>AI/ML in practice</vt:lpstr>
      <vt:lpstr>What is required from 802.11? (1)</vt:lpstr>
      <vt:lpstr>What is required from 802.11? (2)</vt:lpstr>
      <vt:lpstr>Example Use Case: Airport Hotspot</vt:lpstr>
      <vt:lpstr>Summary &amp; take-home messages</vt:lpstr>
      <vt:lpstr>References</vt:lpstr>
      <vt:lpstr>References</vt:lpstr>
      <vt:lpstr>Backup slides </vt:lpstr>
      <vt:lpstr>Examples</vt:lpstr>
      <vt:lpstr>ML-enhanced Decentralized AP selection</vt:lpstr>
      <vt:lpstr>ML-enhanced Decentralized AP selection</vt:lpstr>
      <vt:lpstr>ML-enhanced Dec. AP sel.</vt:lpstr>
      <vt:lpstr>ML-enhanced Dec. AP sel.</vt:lpstr>
      <vt:lpstr>ML-enhanced Dec. AP sel. vs Load-aware AP sel.</vt:lpstr>
      <vt:lpstr>Examples</vt:lpstr>
      <vt:lpstr>ML-enhanced Decentralized Channel Selection</vt:lpstr>
      <vt:lpstr>ML-enhanced Decentralized Channel Selection</vt:lpstr>
      <vt:lpstr>ML-enhanced Decentralized Channel Selection</vt:lpstr>
      <vt:lpstr>ML-enhanced Decentralized Channel Selection</vt:lpstr>
      <vt:lpstr>ML-enhanced Decentralized Channel Selection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Wi-Fi Meets ML: Re-thinking Next-generation Wi-Fi Networks (Nov tutorial)</dc:title>
  <dc:creator>Szymon Szott</dc:creator>
  <cp:lastModifiedBy>Szymon Szott</cp:lastModifiedBy>
  <cp:revision>2</cp:revision>
  <dcterms:created xsi:type="dcterms:W3CDTF">2022-09-01T08:38:53Z</dcterms:created>
  <dcterms:modified xsi:type="dcterms:W3CDTF">2022-11-14T12:13:53Z</dcterms:modified>
</cp:coreProperties>
</file>