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22"/>
  </p:notesMasterIdLst>
  <p:handoutMasterIdLst>
    <p:handoutMasterId r:id="rId223"/>
  </p:handoutMasterIdLst>
  <p:sldIdLst>
    <p:sldId id="269" r:id="rId2"/>
    <p:sldId id="278" r:id="rId3"/>
    <p:sldId id="2491" r:id="rId4"/>
    <p:sldId id="1454" r:id="rId5"/>
    <p:sldId id="2346" r:id="rId6"/>
    <p:sldId id="2347" r:id="rId7"/>
    <p:sldId id="2348" r:id="rId8"/>
    <p:sldId id="2349" r:id="rId9"/>
    <p:sldId id="2350"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534" r:id="rId23"/>
    <p:sldId id="2062" r:id="rId24"/>
    <p:sldId id="2280" r:id="rId25"/>
    <p:sldId id="2550" r:id="rId26"/>
    <p:sldId id="1981" r:id="rId27"/>
    <p:sldId id="2074" r:id="rId28"/>
    <p:sldId id="2102" r:id="rId29"/>
    <p:sldId id="2465" r:id="rId30"/>
    <p:sldId id="2107" r:id="rId31"/>
    <p:sldId id="2075" r:id="rId32"/>
    <p:sldId id="2629" r:id="rId33"/>
    <p:sldId id="2631" r:id="rId34"/>
    <p:sldId id="2632" r:id="rId35"/>
    <p:sldId id="2633" r:id="rId36"/>
    <p:sldId id="2634" r:id="rId37"/>
    <p:sldId id="2439" r:id="rId38"/>
    <p:sldId id="2292" r:id="rId39"/>
    <p:sldId id="2609" r:id="rId40"/>
    <p:sldId id="2331" r:id="rId41"/>
    <p:sldId id="2438" r:id="rId42"/>
    <p:sldId id="2464" r:id="rId43"/>
    <p:sldId id="2481" r:id="rId44"/>
    <p:sldId id="2482" r:id="rId45"/>
    <p:sldId id="2483" r:id="rId46"/>
    <p:sldId id="2484" r:id="rId47"/>
    <p:sldId id="2618" r:id="rId48"/>
    <p:sldId id="2485" r:id="rId49"/>
    <p:sldId id="2486" r:id="rId50"/>
    <p:sldId id="2611" r:id="rId51"/>
    <p:sldId id="2612" r:id="rId52"/>
    <p:sldId id="2610" r:id="rId53"/>
    <p:sldId id="2648" r:id="rId54"/>
    <p:sldId id="2008" r:id="rId55"/>
    <p:sldId id="2291" r:id="rId56"/>
    <p:sldId id="2461" r:id="rId57"/>
    <p:sldId id="2460" r:id="rId58"/>
    <p:sldId id="2463" r:id="rId59"/>
    <p:sldId id="2552" r:id="rId60"/>
    <p:sldId id="2621" r:id="rId61"/>
    <p:sldId id="2637" r:id="rId62"/>
    <p:sldId id="2638" r:id="rId63"/>
    <p:sldId id="2639" r:id="rId64"/>
    <p:sldId id="2640" r:id="rId65"/>
    <p:sldId id="2641" r:id="rId66"/>
    <p:sldId id="2642" r:id="rId67"/>
    <p:sldId id="2643" r:id="rId68"/>
    <p:sldId id="1688" r:id="rId69"/>
    <p:sldId id="2293" r:id="rId70"/>
    <p:sldId id="1708" r:id="rId71"/>
    <p:sldId id="2524" r:id="rId72"/>
    <p:sldId id="2541" r:id="rId73"/>
    <p:sldId id="2636" r:id="rId74"/>
    <p:sldId id="2548" r:id="rId75"/>
    <p:sldId id="1709" r:id="rId76"/>
    <p:sldId id="1710" r:id="rId77"/>
    <p:sldId id="1790" r:id="rId78"/>
    <p:sldId id="2199" r:id="rId79"/>
    <p:sldId id="2319" r:id="rId80"/>
    <p:sldId id="2320" r:id="rId81"/>
    <p:sldId id="2321" r:id="rId82"/>
    <p:sldId id="2355" r:id="rId83"/>
    <p:sldId id="2635" r:id="rId84"/>
    <p:sldId id="2354" r:id="rId85"/>
    <p:sldId id="2628" r:id="rId86"/>
    <p:sldId id="2294" r:id="rId87"/>
    <p:sldId id="2644" r:id="rId88"/>
    <p:sldId id="2559" r:id="rId89"/>
    <p:sldId id="2623" r:id="rId90"/>
    <p:sldId id="2624" r:id="rId91"/>
    <p:sldId id="2625" r:id="rId92"/>
    <p:sldId id="2626" r:id="rId93"/>
    <p:sldId id="2560" r:id="rId94"/>
    <p:sldId id="2570" r:id="rId95"/>
    <p:sldId id="2571" r:id="rId96"/>
    <p:sldId id="2572" r:id="rId97"/>
    <p:sldId id="2627" r:id="rId98"/>
    <p:sldId id="2562" r:id="rId99"/>
    <p:sldId id="2561" r:id="rId100"/>
    <p:sldId id="2563" r:id="rId101"/>
    <p:sldId id="2622" r:id="rId102"/>
    <p:sldId id="2564" r:id="rId103"/>
    <p:sldId id="2466" r:id="rId104"/>
    <p:sldId id="2467" r:id="rId105"/>
    <p:sldId id="1679" r:id="rId106"/>
    <p:sldId id="2336" r:id="rId107"/>
    <p:sldId id="2605" r:id="rId108"/>
    <p:sldId id="2647" r:id="rId109"/>
    <p:sldId id="2645" r:id="rId110"/>
    <p:sldId id="2646" r:id="rId111"/>
    <p:sldId id="2324" r:id="rId112"/>
    <p:sldId id="1375" r:id="rId113"/>
    <p:sldId id="1376" r:id="rId114"/>
    <p:sldId id="1400" r:id="rId115"/>
    <p:sldId id="2479" r:id="rId116"/>
    <p:sldId id="2616" r:id="rId117"/>
    <p:sldId id="2480" r:id="rId118"/>
    <p:sldId id="2617" r:id="rId119"/>
    <p:sldId id="619" r:id="rId120"/>
    <p:sldId id="621" r:id="rId121"/>
    <p:sldId id="1561" r:id="rId122"/>
    <p:sldId id="1555" r:id="rId123"/>
    <p:sldId id="1601" r:id="rId124"/>
    <p:sldId id="1585" r:id="rId125"/>
    <p:sldId id="1586" r:id="rId126"/>
    <p:sldId id="1587" r:id="rId127"/>
    <p:sldId id="1588" r:id="rId128"/>
    <p:sldId id="1589" r:id="rId129"/>
    <p:sldId id="1590" r:id="rId130"/>
    <p:sldId id="1771" r:id="rId131"/>
    <p:sldId id="1772" r:id="rId132"/>
    <p:sldId id="1591" r:id="rId133"/>
    <p:sldId id="1592" r:id="rId134"/>
    <p:sldId id="1593" r:id="rId135"/>
    <p:sldId id="1594" r:id="rId136"/>
    <p:sldId id="1595" r:id="rId137"/>
    <p:sldId id="1596" r:id="rId138"/>
    <p:sldId id="1597" r:id="rId139"/>
    <p:sldId id="1598" r:id="rId140"/>
    <p:sldId id="1599" r:id="rId141"/>
    <p:sldId id="1600" r:id="rId142"/>
    <p:sldId id="1628" r:id="rId143"/>
    <p:sldId id="1638" r:id="rId144"/>
    <p:sldId id="1725" r:id="rId145"/>
    <p:sldId id="1726" r:id="rId146"/>
    <p:sldId id="1947" r:id="rId147"/>
    <p:sldId id="1975" r:id="rId148"/>
    <p:sldId id="1976" r:id="rId149"/>
    <p:sldId id="1977" r:id="rId150"/>
    <p:sldId id="2039" r:id="rId151"/>
    <p:sldId id="2060" r:id="rId152"/>
    <p:sldId id="2061" r:id="rId153"/>
    <p:sldId id="2097" r:id="rId154"/>
    <p:sldId id="2103" r:id="rId155"/>
    <p:sldId id="2063" r:id="rId156"/>
    <p:sldId id="2064" r:id="rId157"/>
    <p:sldId id="2065" r:id="rId158"/>
    <p:sldId id="2066" r:id="rId159"/>
    <p:sldId id="2067" r:id="rId160"/>
    <p:sldId id="2068" r:id="rId161"/>
    <p:sldId id="2069" r:id="rId162"/>
    <p:sldId id="2146" r:id="rId163"/>
    <p:sldId id="2147" r:id="rId164"/>
    <p:sldId id="2148" r:id="rId165"/>
    <p:sldId id="2158" r:id="rId166"/>
    <p:sldId id="2159" r:id="rId167"/>
    <p:sldId id="2157" r:id="rId168"/>
    <p:sldId id="2160" r:id="rId169"/>
    <p:sldId id="2216" r:id="rId170"/>
    <p:sldId id="2217" r:id="rId171"/>
    <p:sldId id="2219" r:id="rId172"/>
    <p:sldId id="2238" r:id="rId173"/>
    <p:sldId id="2239" r:id="rId174"/>
    <p:sldId id="2240" r:id="rId175"/>
    <p:sldId id="2242" r:id="rId176"/>
    <p:sldId id="2263" r:id="rId177"/>
    <p:sldId id="2276" r:id="rId178"/>
    <p:sldId id="2277" r:id="rId179"/>
    <p:sldId id="2278" r:id="rId180"/>
    <p:sldId id="2281" r:id="rId181"/>
    <p:sldId id="2282" r:id="rId182"/>
    <p:sldId id="2283" r:id="rId183"/>
    <p:sldId id="2284" r:id="rId184"/>
    <p:sldId id="2318" r:id="rId185"/>
    <p:sldId id="2329" r:id="rId186"/>
    <p:sldId id="2356" r:id="rId187"/>
    <p:sldId id="1701" r:id="rId188"/>
    <p:sldId id="1969" r:id="rId189"/>
    <p:sldId id="2112" r:id="rId190"/>
    <p:sldId id="1965" r:id="rId191"/>
    <p:sldId id="2114" r:id="rId192"/>
    <p:sldId id="1705" r:id="rId193"/>
    <p:sldId id="1706" r:id="rId194"/>
    <p:sldId id="1707" r:id="rId195"/>
    <p:sldId id="2113" r:id="rId196"/>
    <p:sldId id="2037" r:id="rId197"/>
    <p:sldId id="2431" r:id="rId198"/>
    <p:sldId id="2429" r:id="rId199"/>
    <p:sldId id="2436" r:id="rId200"/>
    <p:sldId id="1968" r:id="rId201"/>
    <p:sldId id="2104" r:id="rId202"/>
    <p:sldId id="2317" r:id="rId203"/>
    <p:sldId id="1967" r:id="rId204"/>
    <p:sldId id="2167" r:id="rId205"/>
    <p:sldId id="2351" r:id="rId206"/>
    <p:sldId id="2333" r:id="rId207"/>
    <p:sldId id="2335" r:id="rId208"/>
    <p:sldId id="2334" r:id="rId209"/>
    <p:sldId id="2352" r:id="rId210"/>
    <p:sldId id="2218" r:id="rId211"/>
    <p:sldId id="1945" r:id="rId212"/>
    <p:sldId id="2071" r:id="rId213"/>
    <p:sldId id="2036" r:id="rId214"/>
    <p:sldId id="2323" r:id="rId215"/>
    <p:sldId id="2353" r:id="rId216"/>
    <p:sldId id="2332" r:id="rId217"/>
    <p:sldId id="2437" r:id="rId218"/>
    <p:sldId id="2426" r:id="rId219"/>
    <p:sldId id="2427" r:id="rId220"/>
    <p:sldId id="2328" r:id="rId22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61C"/>
    <a:srgbClr val="FF0000"/>
    <a:srgbClr val="343434"/>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78393-F690-4918-828D-41EBA9CC3BAD}" v="2" dt="2022-11-14T01:35:31.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14" autoAdjust="0"/>
    <p:restoredTop sz="94660" autoAdjust="0"/>
  </p:normalViewPr>
  <p:slideViewPr>
    <p:cSldViewPr>
      <p:cViewPr varScale="1">
        <p:scale>
          <a:sx n="55" d="100"/>
          <a:sy n="55" d="100"/>
        </p:scale>
        <p:origin x="736" y="56"/>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theme" Target="theme/theme1.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ableStyles" Target="tableStyles.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microsoft.com/office/2015/10/relationships/revisionInfo" Target="revisionInfo.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handoutMaster" Target="handoutMasters/handoutMaster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presProps" Target="presProp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802.11-22/1715r4</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01f17bb8ad24803721f736efe82f4771"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5.bin"/><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QccFDIS-0921-v01.pdf" TargetMode="Externa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ASFDIS-0921-v01.pdf" TargetMode="Externa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hyperlink" Target="https://www.ieee802.org/1/files/public/docs2021/liaison-SC6CommentResponse1CMdeFDIS-1121-v02.pdf" TargetMode="Externa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6.bin"/><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hyperlink" Target="https://www.ieee802.org/1/files/public/docs2022/liaison-SC6CommentResponse1XFDIS-0322.pdf" TargetMode="Externa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hyperlink" Target="https://mentor.ieee.org/802.11/dcn/22/11-22-0806-02-0jtc-proposed-response-to-fdis-comments-on-802-22.docx" TargetMode="Externa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840c257d-5d52-4eff-94b4-39d2aafda56b/summary"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hyperlink" Target="https://eur-lex.europa.eu/LexUriServ/LexUriServ.do?uri=OJ:L:2012:316:0012:0033:EN:PDF"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c.europa.eu/transparency/expert-groups-register/core/api/front/document/49051/download#page=2" TargetMode="External"/><Relationship Id="rId2" Type="http://schemas.openxmlformats.org/officeDocument/2006/relationships/hyperlink" Target="https://single-market-economy.ec.europa.eu/single-market/european-standards/ict-standardisation/ict-technical-specifications_en"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ec/dcn/22/ec-22-0195-00-00EC-ieee-802-3-responses-to-fdis-ballot-comments.pdf" TargetMode="External"/><Relationship Id="rId2" Type="http://schemas.openxmlformats.org/officeDocument/2006/relationships/hyperlink" Target="https://mentor.ieee.org/802-ec/dcn/21/ec-21-0278-00-00EC-liaison-reply-to-china-nb-comments-on-ballots.pdf" TargetMode="Externa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hyperlink" Target="https://mentor.ieee.org/802.11/dcn/21/11-21-1400-08-0jtc-response-to-comments-on-802-11ax-in-60-day-ballot.docx" TargetMode="External"/><Relationship Id="rId2" Type="http://schemas.openxmlformats.org/officeDocument/2006/relationships/hyperlink" Target="https://mentor.ieee.org/802.11/dcn/21/11-21-1400-05-0jtc-response-to-comments-on-802-11ax-in-60-day-ballot.docx" TargetMode="Externa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hyperlink" Target="https://mentor.ieee.org/802-ec/dcn/22/ec-22-0047-00-00EC-ieee-sa-response-to-iso-iec-jtc1-on-802-11ax-05nov2021.pdf" TargetMode="Externa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docx"/><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2022 agenda hybrid</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November 2022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in hybrid mode on</a:t>
            </a:r>
            <a:br>
              <a:rPr lang="en-US" dirty="0"/>
            </a:br>
            <a:r>
              <a:rPr lang="en-US" dirty="0"/>
              <a:t>15 November 2022 in the pm2 slot in </a:t>
            </a:r>
            <a:r>
              <a:rPr lang="en-US" sz="2400" b="1" dirty="0">
                <a:latin typeface="+mj-lt"/>
              </a:rPr>
              <a:t>Bangkok</a:t>
            </a:r>
            <a:endParaRPr lang="en-US" dirty="0"/>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Hybrid</a:t>
            </a:r>
          </a:p>
          <a:p>
            <a:pPr algn="ctr">
              <a:defRPr/>
            </a:pPr>
            <a:r>
              <a:rPr lang="en-US" sz="1600" b="1" dirty="0">
                <a:latin typeface="+mj-lt"/>
              </a:rPr>
              <a:t>Tue, 15 Nov 2022</a:t>
            </a:r>
            <a:br>
              <a:rPr lang="en-US" sz="1600" b="1" dirty="0">
                <a:latin typeface="+mj-lt"/>
              </a:rPr>
            </a:br>
            <a:r>
              <a:rPr lang="en-US" sz="1600" b="1">
                <a:latin typeface="+mj-lt"/>
              </a:rPr>
              <a:t>@ 4:00pm </a:t>
            </a:r>
            <a:r>
              <a:rPr lang="en-US" sz="1600" b="1" dirty="0">
                <a:latin typeface="+mj-lt"/>
              </a:rPr>
              <a:t>(Bangkok)</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hlinkClick r:id="rId3"/>
              </a:rPr>
              <a:t>https://ieeesa.webex.com/ieeesa/j.php?MTID=m01f17bb8ad24803721f736efe82f4771</a:t>
            </a:r>
            <a:endParaRPr kumimoji="0" lang="en-US" sz="1600" i="0" u="none" strike="noStrike" cap="none" normalizeH="0" baseline="0" dirty="0">
              <a:ln>
                <a:noFill/>
              </a:ln>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number (access code): 2341 391 4925</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US" sz="1600" i="0" u="none" strike="noStrike" cap="none" normalizeH="0" baseline="0" dirty="0">
                <a:ln>
                  <a:noFill/>
                </a:ln>
                <a:effectLst/>
                <a:latin typeface="+mj-lt"/>
              </a:rPr>
              <a:t>Meeting password: wireless</a:t>
            </a:r>
            <a:endParaRPr kumimoji="0" lang="en-AU" sz="1600" i="0" u="none" strike="noStrike" cap="none" normalizeH="0" baseline="0" dirty="0">
              <a:ln>
                <a:noFill/>
              </a:ln>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Routing Packets in IEEE 802.15.4 Dynamically Changing Wireless Networks</a:t>
            </a:r>
            <a:br>
              <a:rPr lang="en-AU" dirty="0">
                <a:solidFill>
                  <a:schemeClr val="accent6"/>
                </a:solidFill>
              </a:rPr>
            </a:br>
            <a:r>
              <a:rPr lang="en-AU" dirty="0">
                <a:solidFill>
                  <a:schemeClr val="accent6"/>
                </a:solidFill>
              </a:rPr>
              <a:t>IEEE 802.15.10-2017 will not be submitted into the PSDO process</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rgbClr val="00B050"/>
                </a:solidFill>
              </a:rPr>
              <a:t>no need</a:t>
            </a:r>
          </a:p>
          <a:p>
            <a:pPr lvl="1"/>
            <a:r>
              <a:rPr lang="en-AU" dirty="0"/>
              <a:t>(Sep 2022) It was suggested that 802.15.10 (and 10a) be submitted into PSDO process – however, it is a recommended practice, which is not covered by PSDO agreement</a:t>
            </a:r>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100</a:t>
            </a:fld>
            <a:endParaRPr lang="en-US"/>
          </a:p>
        </p:txBody>
      </p:sp>
    </p:spTree>
    <p:extLst>
      <p:ext uri="{BB962C8B-B14F-4D97-AF65-F5344CB8AC3E}">
        <p14:creationId xmlns:p14="http://schemas.microsoft.com/office/powerpoint/2010/main" val="19724651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Multi Gigabit/sec Optical Wireless Communication</a:t>
            </a:r>
            <a:br>
              <a:rPr lang="en-AU" dirty="0">
                <a:solidFill>
                  <a:schemeClr val="accent6"/>
                </a:solidFill>
              </a:rPr>
            </a:br>
            <a:r>
              <a:rPr lang="en-AU" dirty="0">
                <a:solidFill>
                  <a:schemeClr val="accent6"/>
                </a:solidFill>
              </a:rPr>
              <a:t>IEEE 802.15.13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 Drafts </a:t>
            </a:r>
            <a:r>
              <a:rPr lang="en-GB" dirty="0"/>
              <a:t>sent to SC6</a:t>
            </a:r>
            <a:r>
              <a:rPr lang="en-AU" dirty="0"/>
              <a:t>: </a:t>
            </a:r>
            <a:r>
              <a:rPr lang="en-AU" dirty="0">
                <a:solidFill>
                  <a:schemeClr val="accent2"/>
                </a:solidFill>
              </a:rPr>
              <a:t>waiting</a:t>
            </a:r>
          </a:p>
          <a:p>
            <a:pPr lvl="1"/>
            <a:r>
              <a:rPr lang="en-AU" dirty="0"/>
              <a:t>(Sep 2022) In SA ballot now – will submit for information soonish (maybe wait until solid – next SA ballot)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101</a:t>
            </a:fld>
            <a:endParaRPr lang="en-US"/>
          </a:p>
        </p:txBody>
      </p:sp>
    </p:spTree>
    <p:extLst>
      <p:ext uri="{BB962C8B-B14F-4D97-AF65-F5344CB8AC3E}">
        <p14:creationId xmlns:p14="http://schemas.microsoft.com/office/powerpoint/2010/main" val="9356556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Body Area Networking</a:t>
            </a:r>
            <a:br>
              <a:rPr lang="en-AU" sz="2400" dirty="0">
                <a:solidFill>
                  <a:schemeClr val="accent6"/>
                </a:solidFill>
              </a:rPr>
            </a:br>
            <a:r>
              <a:rPr lang="en-AU" dirty="0">
                <a:solidFill>
                  <a:schemeClr val="accent6"/>
                </a:solidFill>
              </a:rPr>
              <a:t>There is no need to submit IEEE 802.15.6-2012 for ratification as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802.15.6-2012 already ratified as ISO/IEC 8802-15-6: 2017 (via JTC1/SC31, but now returned to SC6)</a:t>
            </a:r>
          </a:p>
          <a:p>
            <a:pPr lvl="2"/>
            <a:r>
              <a:rPr lang="en-US" dirty="0"/>
              <a:t>The new plan is to submit when revised in a year or 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102</a:t>
            </a:fld>
            <a:endParaRPr lang="en-US"/>
          </a:p>
        </p:txBody>
      </p:sp>
    </p:spTree>
    <p:extLst>
      <p:ext uri="{BB962C8B-B14F-4D97-AF65-F5344CB8AC3E}">
        <p14:creationId xmlns:p14="http://schemas.microsoft.com/office/powerpoint/2010/main" val="155675598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80682472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61421370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no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40386608"/>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a:t>
                      </a: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solidFill>
                          <a:schemeClr val="tx1"/>
                        </a:solidFill>
                        <a:latin typeface="+mj-lt"/>
                      </a:endParaRPr>
                    </a:p>
                  </a:txBody>
                  <a:tcPr marL="0" marR="0"/>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32286756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401502138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 has scheduled a plenary meeting in March 2023 in Austria</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a:t>
            </a:r>
          </a:p>
          <a:p>
            <a:pPr lvl="2"/>
            <a:r>
              <a:rPr lang="en-AU" dirty="0"/>
              <a:t>WG 1 meeting </a:t>
            </a:r>
          </a:p>
          <a:p>
            <a:pPr lvl="2"/>
            <a:r>
              <a:rPr lang="en-AU" dirty="0"/>
              <a:t>WG 7 meeting </a:t>
            </a:r>
          </a:p>
          <a:p>
            <a:pPr lvl="2"/>
            <a:r>
              <a:rPr lang="en-AU" dirty="0"/>
              <a:t>WG 10 meeting</a:t>
            </a:r>
          </a:p>
          <a:p>
            <a:pPr lvl="2"/>
            <a:r>
              <a:rPr lang="en-AU" dirty="0"/>
              <a:t>Joint WGs meeting</a:t>
            </a:r>
          </a:p>
          <a:p>
            <a:pPr lvl="2"/>
            <a:r>
              <a:rPr lang="en-AU" dirty="0"/>
              <a:t>AG/AHG meetings</a:t>
            </a:r>
          </a:p>
          <a:p>
            <a:r>
              <a:rPr lang="en-AU" dirty="0"/>
              <a:t>Dates</a:t>
            </a:r>
          </a:p>
          <a:p>
            <a:pPr lvl="1"/>
            <a:r>
              <a:rPr lang="en-AU" dirty="0"/>
              <a:t>20-24 March 2023</a:t>
            </a:r>
          </a:p>
          <a:p>
            <a:r>
              <a:rPr lang="en-AU" dirty="0"/>
              <a:t>Location</a:t>
            </a:r>
          </a:p>
          <a:p>
            <a:pPr lvl="1"/>
            <a:r>
              <a:rPr lang="en-AU" dirty="0"/>
              <a:t>Austria</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Deadlines</a:t>
            </a:r>
          </a:p>
          <a:p>
            <a:pPr lvl="1"/>
            <a:r>
              <a:rPr lang="en-AU" sz="1800" kern="0" dirty="0"/>
              <a:t>6 Feb 2023: WG1 calling notice</a:t>
            </a:r>
          </a:p>
          <a:p>
            <a:pPr lvl="1"/>
            <a:r>
              <a:rPr lang="en-AU" sz="1800" kern="0" dirty="0"/>
              <a:t>6 Feb 2023: Proposals for new WG1 agenda items / Proposals for the addition of new WG1 work item proposals</a:t>
            </a:r>
          </a:p>
          <a:p>
            <a:pPr lvl="1"/>
            <a:r>
              <a:rPr lang="en-AU" sz="1800" kern="0" dirty="0"/>
              <a:t>6 Mar 2023: Contributions on existing WG1 agenda items and submitted documents</a:t>
            </a:r>
          </a:p>
          <a:p>
            <a:pPr lvl="1"/>
            <a:r>
              <a:rPr lang="en-AU" sz="1800" kern="0" dirty="0"/>
              <a:t>13 Mar 2023: Comments on posted WG1 documents	</a:t>
            </a:r>
          </a:p>
          <a:p>
            <a:pPr lvl="1"/>
            <a:endParaRPr lang="en-GB" sz="1800" kern="0" dirty="0">
              <a:solidFill>
                <a:srgbClr val="FF0000"/>
              </a:solidFill>
            </a:endParaRPr>
          </a:p>
        </p:txBody>
      </p:sp>
    </p:spTree>
    <p:extLst>
      <p:ext uri="{BB962C8B-B14F-4D97-AF65-F5344CB8AC3E}">
        <p14:creationId xmlns:p14="http://schemas.microsoft.com/office/powerpoint/2010/main" val="20965101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7F96-47B6-E8BB-EC0A-3935E38AC4BE}"/>
              </a:ext>
            </a:extLst>
          </p:cNvPr>
          <p:cNvSpPr>
            <a:spLocks noGrp="1"/>
          </p:cNvSpPr>
          <p:nvPr>
            <p:ph type="title"/>
          </p:nvPr>
        </p:nvSpPr>
        <p:spPr/>
        <p:txBody>
          <a:bodyPr/>
          <a:lstStyle/>
          <a:p>
            <a:r>
              <a:rPr lang="en-AU" dirty="0"/>
              <a:t>SC6 are currently voting on the Deterministic wireless industrial network NP we discussed earlier</a:t>
            </a:r>
            <a:br>
              <a:rPr lang="en-AU" dirty="0"/>
            </a:br>
            <a:endParaRPr lang="en-AU" dirty="0"/>
          </a:p>
        </p:txBody>
      </p:sp>
      <p:sp>
        <p:nvSpPr>
          <p:cNvPr id="3" name="Content Placeholder 2">
            <a:extLst>
              <a:ext uri="{FF2B5EF4-FFF2-40B4-BE49-F238E27FC236}">
                <a16:creationId xmlns:a16="http://schemas.microsoft.com/office/drawing/2014/main" id="{FC81EE9A-5A8B-9E35-A977-D06ACA3FACF4}"/>
              </a:ext>
            </a:extLst>
          </p:cNvPr>
          <p:cNvSpPr>
            <a:spLocks noGrp="1"/>
          </p:cNvSpPr>
          <p:nvPr>
            <p:ph idx="1"/>
          </p:nvPr>
        </p:nvSpPr>
        <p:spPr/>
        <p:txBody>
          <a:bodyPr/>
          <a:lstStyle/>
          <a:p>
            <a:r>
              <a:rPr lang="en-AU" dirty="0"/>
              <a:t>NP</a:t>
            </a:r>
          </a:p>
          <a:p>
            <a:pPr lvl="1"/>
            <a:r>
              <a:rPr lang="en-AU" dirty="0"/>
              <a:t>Deterministic wireless industrial network</a:t>
            </a:r>
          </a:p>
          <a:p>
            <a:r>
              <a:rPr lang="en-US" dirty="0"/>
              <a:t>Scope</a:t>
            </a:r>
          </a:p>
          <a:p>
            <a:pPr lvl="1"/>
            <a:r>
              <a:rPr lang="en-US" i="1" dirty="0"/>
              <a:t>This standard defines the physical layer (PHY) and medium access control (MAC) sublayer specifications of the deterministic wireless industrial network operating in unlicensed band for the discrete manufacturing that guarantees 250 us bounded end-to-end latency and 125 us cycle time and is capable to be integrated to the wired TSN.</a:t>
            </a:r>
          </a:p>
          <a:p>
            <a:r>
              <a:rPr lang="en-US" dirty="0"/>
              <a:t>Plan</a:t>
            </a:r>
          </a:p>
          <a:p>
            <a:pPr lvl="1"/>
            <a:r>
              <a:rPr lang="en-US" dirty="0"/>
              <a:t> PHY &amp; MAC by Dec 2024</a:t>
            </a:r>
          </a:p>
        </p:txBody>
      </p:sp>
      <p:sp>
        <p:nvSpPr>
          <p:cNvPr id="4" name="Footer Placeholder 3">
            <a:extLst>
              <a:ext uri="{FF2B5EF4-FFF2-40B4-BE49-F238E27FC236}">
                <a16:creationId xmlns:a16="http://schemas.microsoft.com/office/drawing/2014/main" id="{6764BDF3-63BB-A10B-180A-9901775F9F4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C7E10386-DAB8-E200-F11E-DF9A73A864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12558095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US" dirty="0"/>
              <a:t>Automobile Proving Ground Area Network (actually </a:t>
            </a:r>
            <a:r>
              <a:rPr lang="en-US"/>
              <a:t>pre-PWI) (1N343)</a:t>
            </a:r>
            <a:endParaRPr lang="en-US" dirty="0"/>
          </a:p>
          <a:p>
            <a:pPr lvl="2"/>
            <a:r>
              <a:rPr lang="en-US" i="1" dirty="0">
                <a:latin typeface="Arial" panose="020B0604020202020204" pitchFamily="34" charset="0"/>
              </a:rPr>
              <a:t>D</a:t>
            </a:r>
            <a:r>
              <a:rPr lang="en-US" b="0" i="1" dirty="0">
                <a:effectLst/>
                <a:latin typeface="Arial" panose="020B0604020202020204" pitchFamily="34" charset="0"/>
              </a:rPr>
              <a:t>escribes the communication and networking facilities in the intelligent automobile proving ground and specifies how the ICT systems are inter-connected</a:t>
            </a:r>
          </a:p>
          <a:p>
            <a:pPr lvl="1"/>
            <a:r>
              <a:rPr lang="en-US" b="0" i="0" dirty="0">
                <a:effectLst/>
                <a:latin typeface="Arial" panose="020B0604020202020204" pitchFamily="34" charset="0"/>
              </a:rPr>
              <a:t>Wireless Communication for Hierarchical Decentralized Learning (1N344)</a:t>
            </a:r>
            <a:endParaRPr lang="en-US" dirty="0">
              <a:latin typeface="Arial" panose="020B0604020202020204" pitchFamily="34" charset="0"/>
            </a:endParaRPr>
          </a:p>
          <a:p>
            <a:pPr lvl="2"/>
            <a:r>
              <a:rPr lang="en-US" b="0" i="1" dirty="0">
                <a:effectLst/>
                <a:latin typeface="Arial" panose="020B0604020202020204" pitchFamily="34" charset="0"/>
              </a:rPr>
              <a:t>Existing wireless LAN access control cannot deliver fast, reliable, device-aware network under adaptive network topology and dynamic device status. This document focuses on networking issues to optimize wireless communication for hierarchical decentralized learning</a:t>
            </a:r>
            <a:endParaRPr lang="en-AU" b="0" i="1" dirty="0">
              <a:effectLst/>
              <a:latin typeface="Arial" panose="020B0604020202020204" pitchFamily="34" charset="0"/>
            </a:endParaRPr>
          </a:p>
          <a:p>
            <a:pPr lvl="1"/>
            <a:r>
              <a:rPr lang="en-AU" b="0" i="0" dirty="0">
                <a:effectLst/>
                <a:latin typeface="Arial" panose="020B0604020202020204" pitchFamily="34" charset="0"/>
              </a:rPr>
              <a:t>…</a:t>
            </a: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109</a:t>
            </a:fld>
            <a:endParaRPr lang="en-US"/>
          </a:p>
        </p:txBody>
      </p:sp>
    </p:spTree>
    <p:extLst>
      <p:ext uri="{BB962C8B-B14F-4D97-AF65-F5344CB8AC3E}">
        <p14:creationId xmlns:p14="http://schemas.microsoft.com/office/powerpoint/2010/main" val="405051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SC meeting in Sep 2022</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defRPr/>
            </a:pPr>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C62CE-94E2-BF2E-544D-F9241CBBE413}"/>
              </a:ext>
            </a:extLst>
          </p:cNvPr>
          <p:cNvSpPr>
            <a:spLocks noGrp="1"/>
          </p:cNvSpPr>
          <p:nvPr>
            <p:ph type="title"/>
          </p:nvPr>
        </p:nvSpPr>
        <p:spPr/>
        <p:txBody>
          <a:bodyPr/>
          <a:lstStyle/>
          <a:p>
            <a:r>
              <a:rPr lang="en-AU" dirty="0"/>
              <a:t>WG1 considered four PWIs from the China NB during their interim meeting on 10-11 Nov 2022</a:t>
            </a:r>
          </a:p>
        </p:txBody>
      </p:sp>
      <p:sp>
        <p:nvSpPr>
          <p:cNvPr id="3" name="Content Placeholder 2">
            <a:extLst>
              <a:ext uri="{FF2B5EF4-FFF2-40B4-BE49-F238E27FC236}">
                <a16:creationId xmlns:a16="http://schemas.microsoft.com/office/drawing/2014/main" id="{DF751D6C-0FBE-5DE4-1AB7-EFB51A0AB130}"/>
              </a:ext>
            </a:extLst>
          </p:cNvPr>
          <p:cNvSpPr>
            <a:spLocks noGrp="1"/>
          </p:cNvSpPr>
          <p:nvPr>
            <p:ph idx="1"/>
          </p:nvPr>
        </p:nvSpPr>
        <p:spPr/>
        <p:txBody>
          <a:bodyPr/>
          <a:lstStyle/>
          <a:p>
            <a:r>
              <a:rPr lang="en-US" dirty="0"/>
              <a:t>Proposed PWIs from China NB</a:t>
            </a:r>
          </a:p>
          <a:p>
            <a:pPr lvl="1"/>
            <a:r>
              <a:rPr lang="en-AU" b="0" i="0" dirty="0">
                <a:effectLst/>
                <a:latin typeface="Arial" panose="020B0604020202020204" pitchFamily="34" charset="0"/>
              </a:rPr>
              <a:t>Agile Congestion Management for Lossless RDMA (Remote Direct Memory Access) Network (1N345)</a:t>
            </a:r>
          </a:p>
          <a:p>
            <a:pPr lvl="2"/>
            <a:r>
              <a:rPr lang="en-US" i="1" dirty="0">
                <a:latin typeface="Arial" panose="020B0604020202020204" pitchFamily="34" charset="0"/>
              </a:rPr>
              <a:t>F</a:t>
            </a:r>
            <a:r>
              <a:rPr lang="en-US" b="0" i="1" dirty="0">
                <a:effectLst/>
                <a:latin typeface="Arial" panose="020B0604020202020204" pitchFamily="34" charset="0"/>
              </a:rPr>
              <a:t>ocuses on networking issues to provide device to device agile congestion management for lossless RDMA network</a:t>
            </a:r>
          </a:p>
          <a:p>
            <a:pPr lvl="2"/>
            <a:r>
              <a:rPr lang="en-US" dirty="0">
                <a:latin typeface="Arial" panose="020B0604020202020204" pitchFamily="34" charset="0"/>
              </a:rPr>
              <a:t>Asserts </a:t>
            </a:r>
            <a:r>
              <a:rPr lang="en-US" b="0" i="0" dirty="0">
                <a:solidFill>
                  <a:srgbClr val="FF0000"/>
                </a:solidFill>
                <a:effectLst/>
                <a:latin typeface="Arial" panose="020B0604020202020204" pitchFamily="34" charset="0"/>
              </a:rPr>
              <a:t>IEEE 802.1Qau QCN </a:t>
            </a:r>
            <a:r>
              <a:rPr lang="en-US" b="0" i="0" dirty="0">
                <a:effectLst/>
                <a:latin typeface="Arial" panose="020B0604020202020204" pitchFamily="34" charset="0"/>
              </a:rPr>
              <a:t>(Quantized Congestion Notification) has</a:t>
            </a:r>
          </a:p>
          <a:p>
            <a:pPr lvl="3"/>
            <a:r>
              <a:rPr lang="en-US" b="0" i="1" dirty="0">
                <a:effectLst/>
                <a:latin typeface="Arial" panose="020B0604020202020204" pitchFamily="34" charset="0"/>
              </a:rPr>
              <a:t>Inaccurate congestion detection under lossless network.</a:t>
            </a:r>
          </a:p>
          <a:p>
            <a:pPr lvl="3"/>
            <a:r>
              <a:rPr lang="en-US" b="0" i="1" dirty="0">
                <a:effectLst/>
                <a:latin typeface="Arial" panose="020B0604020202020204" pitchFamily="34" charset="0"/>
              </a:rPr>
              <a:t>Slow convergence does not fit the latency &amp; throughput requirements of modern AI applications</a:t>
            </a:r>
            <a:endParaRPr lang="en-AU" b="0" i="1" dirty="0">
              <a:effectLst/>
              <a:latin typeface="Arial" panose="020B0604020202020204" pitchFamily="34" charset="0"/>
            </a:endParaRPr>
          </a:p>
          <a:p>
            <a:pPr lvl="1"/>
            <a:r>
              <a:rPr lang="en-US" b="0" i="0" dirty="0">
                <a:effectLst/>
                <a:latin typeface="Arial" panose="020B0604020202020204" pitchFamily="34" charset="0"/>
              </a:rPr>
              <a:t>Traffic Scheduling in Distributed Machine Learning (1N356)</a:t>
            </a:r>
          </a:p>
          <a:p>
            <a:pPr lvl="2"/>
            <a:r>
              <a:rPr lang="en-US" i="1" dirty="0">
                <a:latin typeface="Arial" panose="020B0604020202020204" pitchFamily="34" charset="0"/>
              </a:rPr>
              <a:t>F</a:t>
            </a:r>
            <a:r>
              <a:rPr lang="en-US" b="0" i="1" dirty="0">
                <a:effectLst/>
                <a:latin typeface="Arial" panose="020B0604020202020204" pitchFamily="34" charset="0"/>
              </a:rPr>
              <a:t>ocuses on traffic scheduling in distributed machine learning and make full use of limited physical resources to complete required machine learning task</a:t>
            </a:r>
            <a:endParaRPr lang="en-AU" b="0" i="1" dirty="0">
              <a:effectLst/>
              <a:latin typeface="Arial" panose="020B0604020202020204" pitchFamily="34" charset="0"/>
            </a:endParaRPr>
          </a:p>
          <a:p>
            <a:pPr lvl="1"/>
            <a:endParaRPr lang="en-US" b="0" i="0" dirty="0">
              <a:effectLst/>
              <a:latin typeface="Arial" panose="020B0604020202020204" pitchFamily="34" charset="0"/>
            </a:endParaRPr>
          </a:p>
        </p:txBody>
      </p:sp>
      <p:sp>
        <p:nvSpPr>
          <p:cNvPr id="4" name="Footer Placeholder 3">
            <a:extLst>
              <a:ext uri="{FF2B5EF4-FFF2-40B4-BE49-F238E27FC236}">
                <a16:creationId xmlns:a16="http://schemas.microsoft.com/office/drawing/2014/main" id="{3FDD7DD7-7EDC-C9E2-17D5-A98CFC8E17C3}"/>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05B494D-35E2-A0CA-606E-D2D294D7A33C}"/>
              </a:ext>
            </a:extLst>
          </p:cNvPr>
          <p:cNvSpPr>
            <a:spLocks noGrp="1"/>
          </p:cNvSpPr>
          <p:nvPr>
            <p:ph type="sldNum" sz="quarter" idx="11"/>
          </p:nvPr>
        </p:nvSpPr>
        <p:spPr/>
        <p:txBody>
          <a:bodyPr/>
          <a:lstStyle/>
          <a:p>
            <a:r>
              <a:rPr lang="en-US"/>
              <a:t>Slide </a:t>
            </a:r>
            <a:fld id="{EF4002E7-DB4D-4CC3-8382-1939D19420D8}" type="slidenum">
              <a:rPr lang="en-US" smtClean="0"/>
              <a:pPr/>
              <a:t>110</a:t>
            </a:fld>
            <a:endParaRPr lang="en-US"/>
          </a:p>
        </p:txBody>
      </p:sp>
    </p:spTree>
    <p:extLst>
      <p:ext uri="{BB962C8B-B14F-4D97-AF65-F5344CB8AC3E}">
        <p14:creationId xmlns:p14="http://schemas.microsoft.com/office/powerpoint/2010/main" val="4737402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124320472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112</a:t>
            </a:fld>
            <a:endParaRPr lang="en-US"/>
          </a:p>
        </p:txBody>
      </p:sp>
    </p:spTree>
    <p:extLst>
      <p:ext uri="{BB962C8B-B14F-4D97-AF65-F5344CB8AC3E}">
        <p14:creationId xmlns:p14="http://schemas.microsoft.com/office/powerpoint/2010/main" val="228502126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93124392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sz="1600" dirty="0"/>
              <a:t>IEEE experts to SC6</a:t>
            </a:r>
          </a:p>
          <a:p>
            <a:pPr lvl="1"/>
            <a:r>
              <a:rPr lang="en-AU" sz="1600" dirty="0"/>
              <a:t>Christy Bahn (staff)</a:t>
            </a:r>
          </a:p>
          <a:p>
            <a:pPr lvl="1"/>
            <a:r>
              <a:rPr lang="en-AU" sz="1600" dirty="0"/>
              <a:t>Adrien Barmaksiz (staff)</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sz="1600" dirty="0"/>
              <a:t>Andrew Myles (802)</a:t>
            </a:r>
          </a:p>
          <a:p>
            <a:pPr lvl="1"/>
            <a:r>
              <a:rPr lang="en-AU" sz="1600" dirty="0"/>
              <a:t>Paul Nikolich (802)</a:t>
            </a:r>
          </a:p>
          <a:p>
            <a:pPr lvl="1"/>
            <a:r>
              <a:rPr lang="en-AU" sz="1600" dirty="0"/>
              <a:t>Karen Randall (802.1)</a:t>
            </a:r>
          </a:p>
          <a:p>
            <a:pPr lvl="1"/>
            <a:r>
              <a:rPr lang="en-AU" sz="1600" dirty="0"/>
              <a:t>Peter Yee (802)</a:t>
            </a:r>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159414153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Andrew Myles (802)</a:t>
            </a:r>
          </a:p>
          <a:p>
            <a:pPr lvl="1"/>
            <a:r>
              <a:rPr lang="en-AU" sz="1600" dirty="0"/>
              <a:t>Paul Nikolich (802)</a:t>
            </a:r>
          </a:p>
          <a:p>
            <a:pPr lvl="1"/>
            <a:r>
              <a:rPr lang="en-AU" sz="1600" dirty="0"/>
              <a:t>Al Petrick (802)</a:t>
            </a:r>
          </a:p>
          <a:p>
            <a:pPr lvl="1"/>
            <a:r>
              <a:rPr lang="en-AU" sz="1600" dirty="0"/>
              <a:t>Karen Randall (802.1)</a:t>
            </a:r>
          </a:p>
          <a:p>
            <a:endParaRPr lang="en-AU" sz="1600" dirty="0">
              <a:solidFill>
                <a:srgbClr val="FF0000"/>
              </a:solidFill>
            </a:endParaRPr>
          </a:p>
          <a:p>
            <a:pPr marL="1588" lvl="1" indent="0">
              <a:buNone/>
            </a:pPr>
            <a:endParaRPr lang="en-AU" sz="1600" dirty="0"/>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endParaRPr lang="en-AU" sz="1600" dirty="0"/>
          </a:p>
          <a:p>
            <a:pPr lvl="1"/>
            <a:r>
              <a:rPr lang="en-AU" sz="1600" dirty="0"/>
              <a:t>Mick Seaman (802.1)</a:t>
            </a:r>
          </a:p>
          <a:p>
            <a:pPr lvl="1"/>
            <a:r>
              <a:rPr lang="en-AU" sz="1600" dirty="0"/>
              <a:t>Ian Sherlock (802.11)</a:t>
            </a:r>
          </a:p>
          <a:p>
            <a:pPr lvl="1"/>
            <a:r>
              <a:rPr lang="en-AU" sz="1600" dirty="0">
                <a:latin typeface="+mj-lt"/>
              </a:rPr>
              <a:t>Peter Yee (802)</a:t>
            </a:r>
          </a:p>
          <a:p>
            <a:pPr lvl="1"/>
            <a:r>
              <a:rPr lang="en-AU" sz="1600" dirty="0">
                <a:effectLst/>
                <a:latin typeface="+mj-lt"/>
                <a:ea typeface="Calibri" panose="020F0502020204030204" pitchFamily="34" charset="0"/>
                <a:cs typeface="Times New Roman" panose="02020603050405020304" pitchFamily="18" charset="0"/>
              </a:rPr>
              <a:t>Eldad Perahia (802.11)</a:t>
            </a:r>
          </a:p>
          <a:p>
            <a:pPr lvl="1"/>
            <a:r>
              <a:rPr lang="en-AU" sz="1600" dirty="0">
                <a:effectLst/>
                <a:latin typeface="+mj-lt"/>
                <a:ea typeface="Calibri" panose="020F0502020204030204" pitchFamily="34" charset="0"/>
                <a:cs typeface="Times New Roman" panose="02020603050405020304" pitchFamily="18" charset="0"/>
              </a:rPr>
              <a:t>Dave Cavalcanti (802.11)</a:t>
            </a:r>
            <a:endParaRPr lang="en-AU" sz="1600" dirty="0">
              <a:latin typeface="+mj-lt"/>
            </a:endParaRP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115</a:t>
            </a:fld>
            <a:endParaRPr lang="en-US"/>
          </a:p>
        </p:txBody>
      </p:sp>
    </p:spTree>
    <p:extLst>
      <p:ext uri="{BB962C8B-B14F-4D97-AF65-F5344CB8AC3E}">
        <p14:creationId xmlns:p14="http://schemas.microsoft.com/office/powerpoint/2010/main" val="379957567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NB experts in SC6/WG1</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endParaRPr lang="en-AU" sz="1600" dirty="0"/>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116</a:t>
            </a:fld>
            <a:endParaRPr lang="en-US"/>
          </a:p>
        </p:txBody>
      </p:sp>
    </p:spTree>
    <p:extLst>
      <p:ext uri="{BB962C8B-B14F-4D97-AF65-F5344CB8AC3E}">
        <p14:creationId xmlns:p14="http://schemas.microsoft.com/office/powerpoint/2010/main" val="367120439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sz="1600" dirty="0"/>
              <a:t>IEEE experts to SC6/WG7</a:t>
            </a:r>
          </a:p>
          <a:p>
            <a:pPr lvl="1"/>
            <a:r>
              <a:rPr lang="en-AU" sz="1600" dirty="0"/>
              <a:t>Jodi Haasz (staff)</a:t>
            </a:r>
          </a:p>
          <a:p>
            <a:pPr lvl="1"/>
            <a:r>
              <a:rPr lang="en-AU" sz="1600" dirty="0"/>
              <a:t>Dan Harkins (802.11)</a:t>
            </a:r>
          </a:p>
          <a:p>
            <a:pPr lvl="1"/>
            <a:r>
              <a:rPr lang="en-AU" sz="1600" dirty="0"/>
              <a:t>Adam Healey (802.3)</a:t>
            </a:r>
          </a:p>
          <a:p>
            <a:pPr lvl="1"/>
            <a:r>
              <a:rPr lang="en-AU" sz="1600" dirty="0"/>
              <a:t>David Law (802.3)</a:t>
            </a:r>
          </a:p>
          <a:p>
            <a:pPr lvl="1"/>
            <a:r>
              <a:rPr lang="en-AU" sz="1600" dirty="0"/>
              <a:t>Stephen McCann (802.11)</a:t>
            </a:r>
          </a:p>
          <a:p>
            <a:pPr lvl="1"/>
            <a:r>
              <a:rPr lang="en-AU" sz="1600" dirty="0"/>
              <a:t>John Messenger (802.1)</a:t>
            </a:r>
          </a:p>
          <a:p>
            <a:pPr lvl="1"/>
            <a:r>
              <a:rPr lang="en-AU" sz="1600" dirty="0"/>
              <a:t>Andrew Myles (802.11)</a:t>
            </a: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r>
              <a:rPr lang="en-AU" sz="1600" dirty="0"/>
              <a:t>Al Petrick (802)</a:t>
            </a:r>
          </a:p>
          <a:p>
            <a:pPr lvl="1"/>
            <a:r>
              <a:rPr lang="en-AU" sz="1600" dirty="0"/>
              <a:t>Karen Randall (802.1)</a:t>
            </a:r>
          </a:p>
          <a:p>
            <a:pPr lvl="1"/>
            <a:r>
              <a:rPr lang="en-AU" sz="1600" dirty="0"/>
              <a:t>Mick Seaman (802.1)</a:t>
            </a:r>
          </a:p>
          <a:p>
            <a:pPr lvl="1"/>
            <a:r>
              <a:rPr lang="en-AU" sz="1600" dirty="0"/>
              <a:t>Ian Sherlock (802.11)</a:t>
            </a:r>
          </a:p>
          <a:p>
            <a:pPr lvl="1"/>
            <a:r>
              <a:rPr lang="en-AU" sz="1600" dirty="0"/>
              <a:t>Peter Yee (802)</a:t>
            </a:r>
          </a:p>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233563139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people who often participate in IEEE 802 work have been added as NB experts to SC6/WG7</a:t>
            </a:r>
          </a:p>
        </p:txBody>
      </p:sp>
      <p:sp>
        <p:nvSpPr>
          <p:cNvPr id="3" name="Content Placeholder 2"/>
          <p:cNvSpPr>
            <a:spLocks noGrp="1"/>
          </p:cNvSpPr>
          <p:nvPr>
            <p:ph sz="half" idx="1"/>
          </p:nvPr>
        </p:nvSpPr>
        <p:spPr/>
        <p:txBody>
          <a:bodyPr/>
          <a:lstStyle/>
          <a:p>
            <a:r>
              <a:rPr lang="en-AU" sz="1600" dirty="0"/>
              <a:t>NB experts to SC6/WG7</a:t>
            </a:r>
          </a:p>
          <a:p>
            <a:pPr lvl="1"/>
            <a:r>
              <a:rPr lang="en-AU" sz="1600" dirty="0"/>
              <a:t>Dorothy Stanley (US NB/802.11)</a:t>
            </a:r>
          </a:p>
          <a:p>
            <a:pPr lvl="1"/>
            <a:r>
              <a:rPr lang="en-AU" sz="1600" dirty="0"/>
              <a:t>Bill Carney (US NB/802.11)</a:t>
            </a:r>
          </a:p>
          <a:p>
            <a:pPr lvl="1"/>
            <a:r>
              <a:rPr lang="en-AU" sz="1600" dirty="0"/>
              <a:t>James Lepp (Canada NB/802.11)</a:t>
            </a:r>
          </a:p>
          <a:p>
            <a:pPr lvl="1"/>
            <a:r>
              <a:rPr lang="en-AU" sz="1600" dirty="0"/>
              <a:t>Glenn Parsons (Canada NB/802.1)</a:t>
            </a:r>
          </a:p>
          <a:p>
            <a:pPr lvl="1"/>
            <a:endParaRPr lang="en-AU" sz="1600" dirty="0"/>
          </a:p>
          <a:p>
            <a:pPr lvl="1"/>
            <a:endParaRPr lang="en-AU" sz="1600" dirty="0">
              <a:solidFill>
                <a:srgbClr val="FF0000"/>
              </a:solidFill>
            </a:endParaRPr>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endParaRPr lang="en-AU" sz="1600" dirty="0"/>
          </a:p>
          <a:p>
            <a:pPr lvl="1"/>
            <a:endParaRPr lang="en-AU" sz="1600" dirty="0"/>
          </a:p>
          <a:p>
            <a:pPr lvl="1"/>
            <a:endParaRPr lang="en-AU" sz="1600" dirty="0"/>
          </a:p>
          <a:p>
            <a:endParaRPr lang="en-AU" sz="1600"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118</a:t>
            </a:fld>
            <a:endParaRPr lang="en-US"/>
          </a:p>
        </p:txBody>
      </p:sp>
    </p:spTree>
    <p:extLst>
      <p:ext uri="{BB962C8B-B14F-4D97-AF65-F5344CB8AC3E}">
        <p14:creationId xmlns:p14="http://schemas.microsoft.com/office/powerpoint/2010/main" val="37692351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15 Nov 2022,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2022,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233178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33176505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28523446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2022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hybrid meeting in Sep 2022, as documented in </a:t>
            </a:r>
            <a:r>
              <a:rPr lang="en-AU" i="1" dirty="0">
                <a:solidFill>
                  <a:srgbClr val="FF0000"/>
                </a:solidFill>
              </a:rPr>
              <a:t>tbd</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137</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138</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Nov 2020</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3" name="Object 2"/>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2" name="Object 1"/>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479819077"/>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bat.Document.DC">
                  <p:embed/>
                </p:oleObj>
              </mc:Choice>
              <mc:Fallback>
                <p:oleObj name="Acrobat Document" showAsIcon="1" r:id="rId2" imgW="914400" imgH="771480" progId="Acrobat.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183927055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36632216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After the Jul 2022 plenary in Montreal, the IEEE 802 EC Secretary notified (N17854) the approval of</a:t>
            </a:r>
          </a:p>
          <a:p>
            <a:pPr lvl="2"/>
            <a:r>
              <a:rPr lang="en-AU" dirty="0"/>
              <a:t>I</a:t>
            </a:r>
            <a:r>
              <a:rPr lang="en-US" dirty="0"/>
              <a:t>EEE 802.3 </a:t>
            </a:r>
            <a:r>
              <a:rPr lang="en-US" i="1" dirty="0"/>
              <a:t>Greater than 50 Gb/s Bidirectional Optical Access PHYs </a:t>
            </a:r>
            <a:r>
              <a:rPr lang="en-US" dirty="0"/>
              <a:t>SG</a:t>
            </a:r>
          </a:p>
          <a:p>
            <a:pPr lvl="2"/>
            <a:r>
              <a:rPr lang="en-US" dirty="0"/>
              <a:t>IEEE 802.11 </a:t>
            </a:r>
            <a:r>
              <a:rPr lang="en-US" i="1" dirty="0"/>
              <a:t>Ultra High Reliability Study Group</a:t>
            </a:r>
            <a:r>
              <a:rPr lang="en-US" dirty="0"/>
              <a:t> (UHR) SG</a:t>
            </a:r>
            <a:endParaRPr lang="en-AU" b="0" i="1" u="none" strike="noStrike" baseline="0" dirty="0">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11689304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7395555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28463028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167686202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8368451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879473440"/>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42685064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2018839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2425167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7 Mar 2022</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33676144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77085799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422320007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2340587522"/>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178</a:t>
            </a:fld>
            <a:endParaRPr lang="en-US"/>
          </a:p>
        </p:txBody>
      </p:sp>
    </p:spTree>
    <p:extLst>
      <p:ext uri="{BB962C8B-B14F-4D97-AF65-F5344CB8AC3E}">
        <p14:creationId xmlns:p14="http://schemas.microsoft.com/office/powerpoint/2010/main" val="240066286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2029258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94 standards through the PSDO adoption process, </a:t>
            </a:r>
            <a:r>
              <a:rPr lang="en-AU"/>
              <a:t>with 49 </a:t>
            </a:r>
            <a:r>
              <a:rPr lang="en-AU" dirty="0"/>
              <a:t>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53659388"/>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43</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10</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15</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94</a:t>
                      </a:r>
                    </a:p>
                  </a:txBody>
                  <a:tcPr>
                    <a:lnT w="12700" cap="flat" cmpd="sng" algn="ctr">
                      <a:solidFill>
                        <a:schemeClr val="tx1"/>
                      </a:solidFill>
                      <a:prstDash val="solid"/>
                      <a:round/>
                      <a:headEnd type="none" w="med" len="med"/>
                      <a:tailEnd type="none" w="med" len="med"/>
                    </a:lnT>
                  </a:tcPr>
                </a:tc>
                <a:tc>
                  <a:txBody>
                    <a:bodyPr/>
                    <a:lstStyle/>
                    <a:p>
                      <a:pPr algn="ctr"/>
                      <a:r>
                        <a:rPr lang="en-US" b="1" dirty="0"/>
                        <a:t>49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115300128"/>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413894898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77131772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184</a:t>
            </a:fld>
            <a:endParaRPr lang="en-US"/>
          </a:p>
        </p:txBody>
      </p:sp>
    </p:spTree>
    <p:extLst>
      <p:ext uri="{BB962C8B-B14F-4D97-AF65-F5344CB8AC3E}">
        <p14:creationId xmlns:p14="http://schemas.microsoft.com/office/powerpoint/2010/main" val="14066224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187047836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186</a:t>
            </a:fld>
            <a:endParaRPr lang="en-US"/>
          </a:p>
        </p:txBody>
      </p:sp>
    </p:spTree>
    <p:extLst>
      <p:ext uri="{BB962C8B-B14F-4D97-AF65-F5344CB8AC3E}">
        <p14:creationId xmlns:p14="http://schemas.microsoft.com/office/powerpoint/2010/main" val="357531377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187</a:t>
            </a:fld>
            <a:endParaRPr lang="en-US"/>
          </a:p>
        </p:txBody>
      </p:sp>
    </p:spTree>
    <p:extLst>
      <p:ext uri="{BB962C8B-B14F-4D97-AF65-F5344CB8AC3E}">
        <p14:creationId xmlns:p14="http://schemas.microsoft.com/office/powerpoint/2010/main" val="22365210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188</a:t>
            </a:fld>
            <a:endParaRPr lang="en-US"/>
          </a:p>
        </p:txBody>
      </p:sp>
    </p:spTree>
    <p:extLst>
      <p:ext uri="{BB962C8B-B14F-4D97-AF65-F5344CB8AC3E}">
        <p14:creationId xmlns:p14="http://schemas.microsoft.com/office/powerpoint/2010/main" val="48260552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4252176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874901778"/>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163293269"/>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327065229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194</a:t>
            </a:fld>
            <a:endParaRPr lang="en-US"/>
          </a:p>
        </p:txBody>
      </p:sp>
    </p:spTree>
    <p:extLst>
      <p:ext uri="{BB962C8B-B14F-4D97-AF65-F5344CB8AC3E}">
        <p14:creationId xmlns:p14="http://schemas.microsoft.com/office/powerpoint/2010/main" val="2145563965"/>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4204837070"/>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2549835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283270670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31147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2022</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1707423083"/>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52807937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351483189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was published as </a:t>
            </a:r>
            <a:r>
              <a:rPr lang="en-AU" sz="2400" dirty="0">
                <a:effectLst/>
                <a:latin typeface="+mj-lt"/>
                <a:ea typeface="Calibri" panose="020F0502020204030204" pitchFamily="34" charset="0"/>
              </a:rPr>
              <a:t>ISO/IEC/IEEE 8802-1Q:2020/AMD 31:2021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&amp; published &amp; response sent</a:t>
            </a:r>
          </a:p>
          <a:p>
            <a:pPr lvl="1"/>
            <a:r>
              <a:rPr lang="en-AU" dirty="0"/>
              <a:t>IEEE 802.1Qcc FDIS ballot passed on 8 Sep 2021 (N17603)</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(N17662)</a:t>
            </a:r>
            <a:endParaRPr lang="en-US" dirty="0"/>
          </a:p>
          <a:p>
            <a:pPr lvl="1"/>
            <a:r>
              <a:rPr lang="en-AU" dirty="0">
                <a:latin typeface="+mj-lt"/>
              </a:rPr>
              <a:t>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73529566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published as ISO/IEC/IEEE 8802-1AS:2021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802.1AS-Rev FDIS ballot passed on 16 Sept 2021</a:t>
            </a:r>
          </a:p>
          <a:p>
            <a:pPr lvl="2"/>
            <a:r>
              <a:rPr lang="en-AU" dirty="0"/>
              <a:t>Passed 8/1/10, with usual security comment from China NB (N17611)</a:t>
            </a:r>
          </a:p>
          <a:p>
            <a:pPr lvl="2"/>
            <a:r>
              <a:rPr lang="en-AU" dirty="0"/>
              <a:t>802.1 WG sent </a:t>
            </a:r>
            <a:r>
              <a:rPr lang="en-AU" dirty="0">
                <a:solidFill>
                  <a:schemeClr val="accent6"/>
                </a:solidFill>
                <a:hlinkClick r:id="rId2">
                  <a:extLst>
                    <a:ext uri="{A12FA001-AC4F-418D-AE19-62706E023703}">
                      <ahyp:hlinkClr xmlns:ahyp="http://schemas.microsoft.com/office/drawing/2018/hyperlinkcolor" val="tx"/>
                    </a:ext>
                  </a:extLst>
                </a:hlinkClick>
              </a:rPr>
              <a:t>responses</a:t>
            </a:r>
            <a:r>
              <a:rPr lang="en-AU" dirty="0"/>
              <a:t> in Jan 2022 (N17663)</a:t>
            </a:r>
          </a:p>
          <a:p>
            <a:pPr lvl="1"/>
            <a:r>
              <a:rPr lang="en-AU" dirty="0"/>
              <a:t>Published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spTree>
    <p:extLst>
      <p:ext uri="{BB962C8B-B14F-4D97-AF65-F5344CB8AC3E}">
        <p14:creationId xmlns:p14="http://schemas.microsoft.com/office/powerpoint/2010/main" val="401948644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solidFill>
                  <a:schemeClr val="accent6"/>
                </a:solidFill>
                <a:latin typeface="+mj-lt"/>
              </a:rPr>
              <a:t>published </a:t>
            </a:r>
            <a:r>
              <a:rPr lang="en-US" dirty="0">
                <a:solidFill>
                  <a:schemeClr val="accent6"/>
                </a:solidFill>
                <a:latin typeface="+mj-lt"/>
              </a:rPr>
              <a:t>as ISO/IEC/IEEE 8802-1CM:2019/</a:t>
            </a:r>
            <a:r>
              <a:rPr lang="en-US" dirty="0" err="1">
                <a:solidFill>
                  <a:schemeClr val="accent6"/>
                </a:solidFill>
                <a:latin typeface="+mj-lt"/>
              </a:rPr>
              <a:t>Amd</a:t>
            </a:r>
            <a:r>
              <a:rPr lang="en-US" dirty="0">
                <a:solidFill>
                  <a:schemeClr val="accent6"/>
                </a:solidFill>
                <a:latin typeface="+mj-lt"/>
              </a:rPr>
              <a:t> 1:2021</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published &amp; response sent</a:t>
            </a:r>
          </a:p>
          <a:p>
            <a:pPr lvl="1"/>
            <a:r>
              <a:rPr lang="en-AU" dirty="0"/>
              <a:t>802.1CMde FDIS ballot passed on 8 Sep 2021 (N17604)</a:t>
            </a:r>
          </a:p>
          <a:p>
            <a:pPr lvl="2"/>
            <a:r>
              <a:rPr lang="en-AU" dirty="0"/>
              <a:t>Passed 8/1/10</a:t>
            </a:r>
          </a:p>
          <a:p>
            <a:pPr lvl="2"/>
            <a:r>
              <a:rPr lang="en-AU" dirty="0"/>
              <a:t>China NB voted no with usual security related comments</a:t>
            </a:r>
          </a:p>
          <a:p>
            <a:pPr lvl="2"/>
            <a:r>
              <a:rPr lang="en-AU" dirty="0"/>
              <a:t>802.1 WG sent </a:t>
            </a:r>
            <a:r>
              <a:rPr lang="en-AU" dirty="0">
                <a:hlinkClick r:id="rId2"/>
              </a:rPr>
              <a:t>responses</a:t>
            </a:r>
            <a:r>
              <a:rPr lang="en-AU" dirty="0"/>
              <a:t> in Jan 2022 (N17661)</a:t>
            </a:r>
            <a:endParaRPr lang="en-US" dirty="0"/>
          </a:p>
          <a:p>
            <a:pPr lvl="1"/>
            <a:r>
              <a:rPr lang="en-AU" dirty="0">
                <a:latin typeface="+mj-lt"/>
              </a:rPr>
              <a:t>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386434475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was published as </a:t>
            </a:r>
            <a:r>
              <a:rPr lang="en-US" dirty="0"/>
              <a:t>ISO/IEC/IEEE 8802-3:2021/</a:t>
            </a:r>
            <a:r>
              <a:rPr lang="en-US" dirty="0" err="1"/>
              <a:t>Amd</a:t>
            </a:r>
            <a:r>
              <a:rPr lang="en-US" dirty="0"/>
              <a:t> 4:2021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US" dirty="0"/>
              <a:t>Published as ISO/IEC/IEEE 8802-3:2021/</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2205718912"/>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802.3cq-2020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6:2021 </a:t>
            </a:r>
            <a:endParaRPr lang="en-AU" dirty="0">
              <a:solidFill>
                <a:schemeClr val="accent6"/>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204982112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802.3cm-2020 was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7:2021 </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322248121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8:2021 </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response sent &amp; published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t>
            </a:r>
            <a:r>
              <a:rPr lang="en-US" dirty="0"/>
              <a:t>as ISO/IEC/IEEE 8802-3:2021/</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1462927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7214208"/>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a:t>
            </a:r>
            <a:r>
              <a:rPr lang="en-AU" dirty="0">
                <a:solidFill>
                  <a:schemeClr val="accent6"/>
                </a:solidFill>
              </a:rPr>
              <a:t>was published as </a:t>
            </a:r>
            <a:r>
              <a:rPr lang="en-US" dirty="0">
                <a:solidFill>
                  <a:schemeClr val="accent6"/>
                </a:solidFill>
              </a:rPr>
              <a:t>ISO/IEC/IEEE 8802-3-2:2021:2021 </a:t>
            </a: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 response sent &amp; published</a:t>
            </a:r>
            <a:r>
              <a:rPr lang="en-AU" dirty="0"/>
              <a:t> </a:t>
            </a:r>
            <a:endParaRPr lang="en-AU" dirty="0">
              <a:solidFill>
                <a:schemeClr val="accent2"/>
              </a:solidFill>
            </a:endParaRPr>
          </a:p>
          <a:p>
            <a:pPr lvl="1"/>
            <a:r>
              <a:rPr lang="en-AU" dirty="0"/>
              <a:t>802.</a:t>
            </a:r>
            <a:r>
              <a:rPr lang="en-AU" dirty="0">
                <a:cs typeface="Arial" panose="020B0604020202020204" pitchFamily="34" charset="0"/>
              </a:rPr>
              <a:t>3.2-2019 </a:t>
            </a:r>
            <a:r>
              <a:rPr lang="en-AU" dirty="0"/>
              <a:t>FDIS ballot passed on 8 Sep 2021 (N17644)</a:t>
            </a:r>
          </a:p>
          <a:p>
            <a:pPr lvl="2"/>
            <a:r>
              <a:rPr lang="en-AU" dirty="0"/>
              <a:t>Passed 8/0/11</a:t>
            </a:r>
          </a:p>
          <a:p>
            <a:pPr lvl="2"/>
            <a:r>
              <a:rPr lang="en-AU" dirty="0"/>
              <a:t>China NB voted yes, but with the usual demand that 802.3 include security</a:t>
            </a:r>
          </a:p>
          <a:p>
            <a:pPr lvl="2"/>
            <a:r>
              <a:rPr lang="en-AU" dirty="0"/>
              <a:t>(27 Nov 2021) </a:t>
            </a:r>
            <a:r>
              <a:rPr lang="en-AU" dirty="0">
                <a:hlinkClick r:id="rId2"/>
              </a:rPr>
              <a:t>multi-ballot response</a:t>
            </a:r>
            <a:r>
              <a:rPr lang="en-AU" dirty="0"/>
              <a:t> sent (N17645)</a:t>
            </a:r>
          </a:p>
          <a:p>
            <a:pPr lvl="1"/>
            <a:r>
              <a:rPr lang="en-AU" dirty="0">
                <a:latin typeface="+mj-lt"/>
              </a:rPr>
              <a:t>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729440237"/>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802.3cb-2018 is published as </a:t>
            </a:r>
            <a:r>
              <a:rPr lang="en-US" dirty="0"/>
              <a:t>ISO/IEC/IEEE 8802-3:2021/</a:t>
            </a:r>
            <a:r>
              <a:rPr lang="en-US" dirty="0" err="1"/>
              <a:t>Amd</a:t>
            </a:r>
            <a:r>
              <a:rPr lang="en-US" dirty="0"/>
              <a:t> 1:2021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published &amp; response sent</a:t>
            </a:r>
          </a:p>
          <a:p>
            <a:pPr lvl="1"/>
            <a:r>
              <a:rPr lang="en-AU" dirty="0"/>
              <a:t>IEEE 802.3cb-2018 FDIS ballot passed on 11 Nov 2021 (N17638)</a:t>
            </a:r>
          </a:p>
          <a:p>
            <a:pPr lvl="2"/>
            <a:r>
              <a:rPr lang="en-AU" dirty="0"/>
              <a:t>Passed 8/1/10</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1:2021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211</a:t>
            </a:fld>
            <a:endParaRPr lang="en-US"/>
          </a:p>
        </p:txBody>
      </p:sp>
    </p:spTree>
    <p:extLst>
      <p:ext uri="{BB962C8B-B14F-4D97-AF65-F5344CB8AC3E}">
        <p14:creationId xmlns:p14="http://schemas.microsoft.com/office/powerpoint/2010/main" val="2800384772"/>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802.3bt-2018 is published as </a:t>
            </a:r>
            <a:r>
              <a:rPr lang="en-US" dirty="0"/>
              <a:t>ISO/IEC/IEEE 8802-3:2021/</a:t>
            </a:r>
            <a:r>
              <a:rPr lang="en-US" dirty="0" err="1"/>
              <a:t>Amd</a:t>
            </a:r>
            <a:r>
              <a:rPr lang="en-US" dirty="0"/>
              <a:t> 2:2021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802.3bt-2018 FDIS ballot passed on 11 Nov 2021 (N17639)</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2:2021</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graphicFrame>
        <p:nvGraphicFramePr>
          <p:cNvPr id="2" name="Object 1">
            <a:extLst>
              <a:ext uri="{FF2B5EF4-FFF2-40B4-BE49-F238E27FC236}">
                <a16:creationId xmlns:a16="http://schemas.microsoft.com/office/drawing/2014/main" id="{58B55BFA-AC91-47CB-B5B2-D213D175D886}"/>
              </a:ext>
            </a:extLst>
          </p:cNvPr>
          <p:cNvGraphicFramePr>
            <a:graphicFrameLocks noChangeAspect="1"/>
          </p:cNvGraphicFramePr>
          <p:nvPr/>
        </p:nvGraphicFramePr>
        <p:xfrm>
          <a:off x="7543800" y="4800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bat.Document.DC">
                  <p:embed/>
                </p:oleObj>
              </mc:Choice>
              <mc:Fallback>
                <p:oleObj name="Acrobat Document" showAsIcon="1" r:id="rId2" imgW="914597" imgH="806311" progId="Acrobat.Document.DC">
                  <p:embed/>
                  <p:pic>
                    <p:nvPicPr>
                      <p:cNvPr id="2" name="Object 1">
                        <a:extLst>
                          <a:ext uri="{FF2B5EF4-FFF2-40B4-BE49-F238E27FC236}">
                            <a16:creationId xmlns:a16="http://schemas.microsoft.com/office/drawing/2014/main" id="{58B55BFA-AC91-47CB-B5B2-D213D175D886}"/>
                          </a:ext>
                        </a:extLst>
                      </p:cNvPr>
                      <p:cNvPicPr/>
                      <p:nvPr/>
                    </p:nvPicPr>
                    <p:blipFill>
                      <a:blip r:embed="rId3"/>
                      <a:stretch>
                        <a:fillRect/>
                      </a:stretch>
                    </p:blipFill>
                    <p:spPr>
                      <a:xfrm>
                        <a:off x="75438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5473442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t>IEEE 802.3cd-2018 is published as </a:t>
            </a:r>
            <a:r>
              <a:rPr lang="en-US" dirty="0"/>
              <a:t>ISO/IEC/IEEE 8802-3:2021/</a:t>
            </a:r>
            <a:r>
              <a:rPr lang="en-US" dirty="0" err="1"/>
              <a:t>Amd</a:t>
            </a:r>
            <a:r>
              <a:rPr lang="en-US" dirty="0"/>
              <a:t> 3:2021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802.3cd-2018 FDIS ballot passed on 11 Nov 2021 (N17640)</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3:2021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90960923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802.3cg-2019 is published as </a:t>
            </a:r>
            <a:r>
              <a:rPr lang="en-US" dirty="0"/>
              <a:t>ISO/IEC/IEEE 8802-3:2021/</a:t>
            </a:r>
            <a:r>
              <a:rPr lang="en-US" dirty="0" err="1"/>
              <a:t>Amd</a:t>
            </a:r>
            <a:r>
              <a:rPr lang="en-US" dirty="0"/>
              <a:t> 5:2021</a:t>
            </a:r>
            <a:endParaRPr lang="en-AU" dirty="0"/>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IEEE 802.3cg-2019 FDIS ballot passed on 17 Nov 2021 (N17641)</a:t>
            </a:r>
          </a:p>
          <a:p>
            <a:pPr lvl="2"/>
            <a:r>
              <a:rPr lang="en-AU" dirty="0"/>
              <a:t>Passed 10/1/11</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214</a:t>
            </a:fld>
            <a:endParaRPr lang="en-US"/>
          </a:p>
        </p:txBody>
      </p:sp>
    </p:spTree>
    <p:extLst>
      <p:ext uri="{BB962C8B-B14F-4D97-AF65-F5344CB8AC3E}">
        <p14:creationId xmlns:p14="http://schemas.microsoft.com/office/powerpoint/2010/main" val="3999634722"/>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229600" cy="1066800"/>
          </a:xfrm>
        </p:spPr>
        <p:txBody>
          <a:bodyPr/>
          <a:lstStyle/>
          <a:p>
            <a:r>
              <a:rPr lang="en-AU" dirty="0">
                <a:solidFill>
                  <a:schemeClr val="accent6"/>
                </a:solidFill>
              </a:rPr>
              <a:t>IEEE 802.3ca-2020 is published as </a:t>
            </a:r>
            <a:r>
              <a:rPr lang="en-US" dirty="0">
                <a:solidFill>
                  <a:schemeClr val="accent6"/>
                </a:solidFill>
              </a:rPr>
              <a:t>ISO/IEC/IEEE 8802-3:2021/</a:t>
            </a:r>
            <a:r>
              <a:rPr lang="en-US" dirty="0" err="1">
                <a:solidFill>
                  <a:schemeClr val="accent6"/>
                </a:solidFill>
              </a:rPr>
              <a:t>Amd</a:t>
            </a:r>
            <a:r>
              <a:rPr lang="en-US" dirty="0">
                <a:solidFill>
                  <a:schemeClr val="accent6"/>
                </a:solidFill>
              </a:rPr>
              <a:t> 9:2021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 published &amp; response sent</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FDIS ballot passed on 17 Nov 2021 (N17642)</a:t>
            </a:r>
          </a:p>
          <a:p>
            <a:pPr lvl="2"/>
            <a:r>
              <a:rPr lang="en-AU" dirty="0"/>
              <a:t>Passed 9/1/9</a:t>
            </a:r>
          </a:p>
          <a:p>
            <a:pPr lvl="2"/>
            <a:r>
              <a:rPr lang="en-AU" dirty="0"/>
              <a:t>China NB voted no with the usual demand that 802.3 include security</a:t>
            </a:r>
          </a:p>
          <a:p>
            <a:pPr lvl="3"/>
            <a:r>
              <a:rPr lang="en-US" dirty="0"/>
              <a:t>(Feb 2022) Responses were sent (N17669)</a:t>
            </a:r>
          </a:p>
          <a:p>
            <a:pPr lvl="1"/>
            <a:r>
              <a:rPr lang="en-US" dirty="0"/>
              <a:t>Published as ISO/IEC/IEEE 8802-3:2021/</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215</a:t>
            </a:fld>
            <a:endParaRPr lang="en-US"/>
          </a:p>
        </p:txBody>
      </p:sp>
    </p:spTree>
    <p:extLst>
      <p:ext uri="{BB962C8B-B14F-4D97-AF65-F5344CB8AC3E}">
        <p14:creationId xmlns:p14="http://schemas.microsoft.com/office/powerpoint/2010/main" val="2924383250"/>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was published as </a:t>
            </a:r>
            <a:r>
              <a:rPr lang="en-AU" dirty="0">
                <a:latin typeface="+mj-lt"/>
                <a:ea typeface="Calibri" panose="020F0502020204030204" pitchFamily="34" charset="0"/>
              </a:rPr>
              <a:t>ISO/IEC/IEEE 8802-1X:2021</a:t>
            </a:r>
            <a:endParaRPr lang="en-AU" dirty="0"/>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 (China NB voted no)</a:t>
            </a:r>
          </a:p>
          <a:p>
            <a:pPr lvl="2"/>
            <a:r>
              <a:rPr lang="en-AU" dirty="0">
                <a:latin typeface="+mj-lt"/>
              </a:rPr>
              <a:t>Response (N17493) was approved in Mar 2021 &amp; sent in Apr 2021</a:t>
            </a:r>
          </a:p>
          <a:p>
            <a:r>
              <a:rPr lang="en-AU" dirty="0">
                <a:latin typeface="+mj-lt"/>
              </a:rPr>
              <a:t>FDIS ballot: </a:t>
            </a:r>
            <a:r>
              <a:rPr lang="en-AU" dirty="0">
                <a:solidFill>
                  <a:srgbClr val="00B050"/>
                </a:solidFill>
              </a:rPr>
              <a:t>passed, published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1X-2020</a:t>
            </a:r>
            <a:r>
              <a:rPr lang="en-AU" dirty="0"/>
              <a:t> FDIS ballot passed on 17 Nov 2021</a:t>
            </a:r>
          </a:p>
          <a:p>
            <a:pPr lvl="2"/>
            <a:r>
              <a:rPr lang="en-AU" dirty="0"/>
              <a:t>Passed 9/1/9, with the usual security comments from China NB (N17643)</a:t>
            </a:r>
          </a:p>
          <a:p>
            <a:pPr lvl="2"/>
            <a:r>
              <a:rPr lang="en-AU" dirty="0"/>
              <a:t>A </a:t>
            </a:r>
            <a:r>
              <a:rPr lang="en-AU" dirty="0">
                <a:hlinkClick r:id="rId2"/>
              </a:rPr>
              <a:t>response</a:t>
            </a:r>
            <a:r>
              <a:rPr lang="en-AU" dirty="0"/>
              <a:t> was sent in Mar 2022 (N17741)</a:t>
            </a:r>
          </a:p>
          <a:p>
            <a:pPr lvl="1"/>
            <a:r>
              <a:rPr lang="en-AU" dirty="0">
                <a:latin typeface="+mj-lt"/>
              </a:rPr>
              <a:t>Published as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216</a:t>
            </a:fld>
            <a:endParaRPr lang="en-US"/>
          </a:p>
        </p:txBody>
      </p:sp>
    </p:spTree>
    <p:extLst>
      <p:ext uri="{BB962C8B-B14F-4D97-AF65-F5344CB8AC3E}">
        <p14:creationId xmlns:p14="http://schemas.microsoft.com/office/powerpoint/2010/main" val="3552527435"/>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1CS</a:t>
            </a:r>
            <a:r>
              <a:rPr lang="en-AU" dirty="0"/>
              <a:t> FDIS ballot passed on 4 Jun 2022</a:t>
            </a:r>
          </a:p>
          <a:p>
            <a:pPr lvl="2"/>
            <a:r>
              <a:rPr lang="en-AU" dirty="0"/>
              <a:t>Passed 9/0/10</a:t>
            </a:r>
          </a:p>
          <a:p>
            <a:pPr lvl="1"/>
            <a:r>
              <a:rPr lang="en-AU" dirty="0"/>
              <a:t>Published as </a:t>
            </a:r>
            <a:r>
              <a:rPr lang="en-AU" sz="1800" dirty="0">
                <a:effectLst/>
                <a:latin typeface="Calibri" panose="020F0502020204030204" pitchFamily="34" charset="0"/>
                <a:ea typeface="Calibri" panose="020F0502020204030204" pitchFamily="34" charset="0"/>
              </a:rPr>
              <a:t>ISO/IEC/IEEE 8802-1CS:2022</a:t>
            </a:r>
            <a:endParaRPr lang="en-AU" dirty="0">
              <a:solidFill>
                <a:srgbClr val="FF0000"/>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217</a:t>
            </a:fld>
            <a:endParaRPr lang="en-US"/>
          </a:p>
        </p:txBody>
      </p:sp>
    </p:spTree>
    <p:extLst>
      <p:ext uri="{BB962C8B-B14F-4D97-AF65-F5344CB8AC3E}">
        <p14:creationId xmlns:p14="http://schemas.microsoft.com/office/powerpoint/2010/main" val="201100134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802.3cr FDIS ballot passed on 4 Jun 2022</a:t>
            </a:r>
          </a:p>
          <a:p>
            <a:pPr lvl="2"/>
            <a:r>
              <a:rPr lang="en-AU" dirty="0"/>
              <a:t>Passed 9/0/10</a:t>
            </a:r>
            <a:endParaRPr lang="en-US" dirty="0"/>
          </a:p>
          <a:p>
            <a:pPr lvl="1"/>
            <a:r>
              <a:rPr lang="en-US" dirty="0"/>
              <a:t>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218</a:t>
            </a:fld>
            <a:endParaRPr lang="en-US"/>
          </a:p>
        </p:txBody>
      </p:sp>
    </p:spTree>
    <p:extLst>
      <p:ext uri="{BB962C8B-B14F-4D97-AF65-F5344CB8AC3E}">
        <p14:creationId xmlns:p14="http://schemas.microsoft.com/office/powerpoint/2010/main" val="2429731674"/>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has been published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rgbClr val="00B050"/>
                </a:solidFill>
              </a:rPr>
              <a:t>passed &amp; published</a:t>
            </a:r>
          </a:p>
          <a:p>
            <a:pPr lvl="1"/>
            <a:r>
              <a:rPr lang="en-AU" dirty="0"/>
              <a:t>IEEE 802.3cu FDIS ballot passed on 4 Jun 2022</a:t>
            </a:r>
          </a:p>
          <a:p>
            <a:pPr lvl="2"/>
            <a:r>
              <a:rPr lang="en-AU" dirty="0"/>
              <a:t>Passed 9/0/10 </a:t>
            </a:r>
          </a:p>
          <a:p>
            <a:pPr lvl="1"/>
            <a:r>
              <a:rPr lang="en-US" dirty="0"/>
              <a:t>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219</a:t>
            </a:fld>
            <a:endParaRPr lang="en-US"/>
          </a:p>
        </p:txBody>
      </p:sp>
    </p:spTree>
    <p:extLst>
      <p:ext uri="{BB962C8B-B14F-4D97-AF65-F5344CB8AC3E}">
        <p14:creationId xmlns:p14="http://schemas.microsoft.com/office/powerpoint/2010/main" val="18333893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43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63730564"/>
              </p:ext>
            </p:extLst>
          </p:nvPr>
        </p:nvGraphicFramePr>
        <p:xfrm>
          <a:off x="761999" y="1712149"/>
          <a:ext cx="7696200" cy="326136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802.1Qcp</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802.1Qcy</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802.1AX-REV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Jul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802.1Qcc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24538561"/>
                  </a:ext>
                </a:extLst>
              </a:tr>
              <a:tr h="291598">
                <a:tc>
                  <a:txBody>
                    <a:bodyPr/>
                    <a:lstStyle/>
                    <a:p>
                      <a:r>
                        <a:rPr lang="en-AU" sz="1600" dirty="0">
                          <a:latin typeface="+mj-lt"/>
                          <a:cs typeface="Arial" panose="020B0604020202020204" pitchFamily="34" charset="0"/>
                        </a:rPr>
                        <a:t>802.1AS-Rev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450190964"/>
                  </a:ext>
                </a:extLst>
              </a:tr>
              <a:tr h="291598">
                <a:tc>
                  <a:txBody>
                    <a:bodyPr/>
                    <a:lstStyle/>
                    <a:p>
                      <a:r>
                        <a:rPr lang="en-AU" sz="1600" dirty="0">
                          <a:latin typeface="+mj-lt"/>
                          <a:cs typeface="Arial" panose="020B0604020202020204" pitchFamily="34" charset="0"/>
                        </a:rPr>
                        <a:t>802.1CMde</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Jan 2021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2022</a:t>
                      </a:r>
                    </a:p>
                  </a:txBody>
                  <a:tcPr marL="115147" marR="115147"/>
                </a:tc>
                <a:extLst>
                  <a:ext uri="{0D108BD9-81ED-4DB2-BD59-A6C34878D82A}">
                    <a16:rowId xmlns:a16="http://schemas.microsoft.com/office/drawing/2014/main" val="60270520"/>
                  </a:ext>
                </a:extLst>
              </a:tr>
              <a:tr h="291598">
                <a:tc>
                  <a:txBody>
                    <a:bodyPr/>
                    <a:lstStyle/>
                    <a:p>
                      <a:r>
                        <a:rPr lang="en-AU" sz="1600" dirty="0">
                          <a:latin typeface="+mj-lt"/>
                          <a:cs typeface="Arial" panose="020B0604020202020204" pitchFamily="34" charset="0"/>
                        </a:rPr>
                        <a:t>.1X-2020</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2022</a:t>
                      </a:r>
                      <a:endParaRPr lang="en-AU" sz="1600" b="0" dirty="0">
                        <a:solidFill>
                          <a:srgbClr val="00B050"/>
                        </a:solidFill>
                        <a:latin typeface="+mj-lt"/>
                      </a:endParaRPr>
                    </a:p>
                  </a:txBody>
                  <a:tcPr marL="115147" marR="115147"/>
                </a:tc>
                <a:extLst>
                  <a:ext uri="{0D108BD9-81ED-4DB2-BD59-A6C34878D82A}">
                    <a16:rowId xmlns:a16="http://schemas.microsoft.com/office/drawing/2014/main" val="2340695541"/>
                  </a:ext>
                </a:extLst>
              </a:tr>
              <a:tr h="291598">
                <a:tc>
                  <a:txBody>
                    <a:bodyPr/>
                    <a:lstStyle/>
                    <a:p>
                      <a:r>
                        <a:rPr lang="en-AU" sz="1600" dirty="0">
                          <a:latin typeface="+mj-lt"/>
                          <a:cs typeface="Arial" panose="020B0604020202020204" pitchFamily="34" charset="0"/>
                        </a:rPr>
                        <a:t>.1CS</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Jun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768450419"/>
                  </a:ext>
                </a:extLst>
              </a:tr>
            </a:tbl>
          </a:graphicData>
        </a:graphic>
      </p:graphicFrame>
    </p:spTree>
    <p:extLst>
      <p:ext uri="{BB962C8B-B14F-4D97-AF65-F5344CB8AC3E}">
        <p14:creationId xmlns:p14="http://schemas.microsoft.com/office/powerpoint/2010/main" val="3231863094"/>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has </a:t>
            </a:r>
            <a:r>
              <a:rPr lang="en-AU"/>
              <a:t>been published</a:t>
            </a:r>
            <a:endParaRPr lang="en-AU" dirty="0"/>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a:t>
            </a:r>
          </a:p>
          <a:p>
            <a:pPr lvl="3"/>
            <a:r>
              <a:rPr lang="en-AU" dirty="0"/>
              <a:t>Comment resolution was sent in late Dec 2020 (N17405)</a:t>
            </a:r>
          </a:p>
          <a:p>
            <a:r>
              <a:rPr lang="en-AU" dirty="0"/>
              <a:t>FDIS ballot: </a:t>
            </a:r>
            <a:r>
              <a:rPr lang="en-AU" dirty="0">
                <a:solidFill>
                  <a:srgbClr val="00B050"/>
                </a:solidFill>
              </a:rPr>
              <a:t>passed &amp; published &amp; response sent</a:t>
            </a:r>
          </a:p>
          <a:p>
            <a:pPr lvl="1"/>
            <a:r>
              <a:rPr lang="en-AU" dirty="0"/>
              <a:t>IEEE 802.22-2019 FDIS ballot passed on 18 Mar 2022 (</a:t>
            </a:r>
            <a:r>
              <a:rPr lang="en-AU" dirty="0">
                <a:latin typeface="+mj-lt"/>
              </a:rPr>
              <a:t>N</a:t>
            </a:r>
            <a:r>
              <a:rPr lang="en-AU" sz="1800" dirty="0">
                <a:effectLst/>
                <a:latin typeface="+mj-lt"/>
                <a:ea typeface="Calibri" panose="020F0502020204030204" pitchFamily="34" charset="0"/>
              </a:rPr>
              <a:t>17685</a:t>
            </a:r>
            <a:r>
              <a:rPr lang="en-AU" sz="1800" dirty="0">
                <a:solidFill>
                  <a:srgbClr val="222222"/>
                </a:solidFill>
                <a:effectLst/>
                <a:latin typeface="Arial" panose="020B0604020202020204" pitchFamily="34" charset="0"/>
                <a:ea typeface="Calibri" panose="020F0502020204030204" pitchFamily="34" charset="0"/>
              </a:rPr>
              <a:t>)</a:t>
            </a:r>
            <a:endParaRPr lang="en-AU" dirty="0"/>
          </a:p>
          <a:p>
            <a:pPr lvl="2"/>
            <a:r>
              <a:rPr lang="en-AU" dirty="0"/>
              <a:t>Passed 9/1/9</a:t>
            </a:r>
          </a:p>
          <a:p>
            <a:pPr lvl="2"/>
            <a:r>
              <a:rPr lang="en-AU" dirty="0"/>
              <a:t>China NB voted “no” with a repeat of the previous comment</a:t>
            </a:r>
          </a:p>
          <a:p>
            <a:pPr lvl="2"/>
            <a:r>
              <a:rPr lang="en-AU" dirty="0"/>
              <a:t>A proposed response was liaised in Aug 2022 (see </a:t>
            </a:r>
            <a:r>
              <a:rPr lang="en-AU" dirty="0">
                <a:effectLst/>
                <a:latin typeface="+mj-lt"/>
                <a:ea typeface="Calibri" panose="020F0502020204030204" pitchFamily="34" charset="0"/>
                <a:hlinkClick r:id="rId2"/>
              </a:rPr>
              <a:t>11-22-0806-02</a:t>
            </a:r>
            <a:r>
              <a:rPr lang="en-AU" dirty="0">
                <a:effectLst/>
                <a:latin typeface="+mj-lt"/>
                <a:ea typeface="Calibri" panose="020F0502020204030204" pitchFamily="34" charset="0"/>
              </a:rPr>
              <a:t>) (N</a:t>
            </a:r>
            <a:r>
              <a:rPr lang="en-AU" dirty="0">
                <a:latin typeface="+mj-lt"/>
                <a:ea typeface="Calibri" panose="020F0502020204030204" pitchFamily="34" charset="0"/>
              </a:rPr>
              <a:t>17855</a:t>
            </a:r>
            <a:r>
              <a:rPr lang="en-AU" dirty="0">
                <a:effectLst/>
                <a:latin typeface="+mj-lt"/>
                <a:ea typeface="Calibri" panose="020F0502020204030204" pitchFamily="34" charset="0"/>
              </a:rPr>
              <a:t>)</a:t>
            </a:r>
            <a:endParaRPr lang="en-AU" dirty="0"/>
          </a:p>
          <a:p>
            <a:pPr lvl="1"/>
            <a:r>
              <a:rPr lang="en-US" dirty="0"/>
              <a:t>Published as ISO/IEC/IEEE 8802-22:2022</a:t>
            </a:r>
            <a:endParaRPr lang="en-AU" dirty="0"/>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220</a:t>
            </a:fld>
            <a:endParaRPr lang="en-US"/>
          </a:p>
        </p:txBody>
      </p:sp>
      <p:graphicFrame>
        <p:nvGraphicFramePr>
          <p:cNvPr id="2" name="Object 1">
            <a:extLst>
              <a:ext uri="{FF2B5EF4-FFF2-40B4-BE49-F238E27FC236}">
                <a16:creationId xmlns:a16="http://schemas.microsoft.com/office/drawing/2014/main" id="{49A9E1A0-9899-42C7-9C31-6F2ABC28F8E9}"/>
              </a:ext>
            </a:extLst>
          </p:cNvPr>
          <p:cNvGraphicFramePr>
            <a:graphicFrameLocks noChangeAspect="1"/>
          </p:cNvGraphicFramePr>
          <p:nvPr/>
        </p:nvGraphicFramePr>
        <p:xfrm>
          <a:off x="5867400" y="403860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3" imgW="914597" imgH="806311" progId="Acrobat.Document.DC">
                  <p:embed/>
                </p:oleObj>
              </mc:Choice>
              <mc:Fallback>
                <p:oleObj name="Acrobat Document" showAsIcon="1" r:id="rId3" imgW="914597" imgH="806311" progId="Acrobat.Document.DC">
                  <p:embed/>
                  <p:pic>
                    <p:nvPicPr>
                      <p:cNvPr id="2" name="Object 1">
                        <a:extLst>
                          <a:ext uri="{FF2B5EF4-FFF2-40B4-BE49-F238E27FC236}">
                            <a16:creationId xmlns:a16="http://schemas.microsoft.com/office/drawing/2014/main" id="{49A9E1A0-9899-42C7-9C31-6F2ABC28F8E9}"/>
                          </a:ext>
                        </a:extLst>
                      </p:cNvPr>
                      <p:cNvPicPr/>
                      <p:nvPr/>
                    </p:nvPicPr>
                    <p:blipFill>
                      <a:blip r:embed="rId4"/>
                      <a:stretch>
                        <a:fillRect/>
                      </a:stretch>
                    </p:blipFill>
                    <p:spPr>
                      <a:xfrm>
                        <a:off x="58674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69263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21922865"/>
              </p:ext>
            </p:extLst>
          </p:nvPr>
        </p:nvGraphicFramePr>
        <p:xfrm>
          <a:off x="761999" y="1828800"/>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r h="351837">
                <a:tc>
                  <a:txBody>
                    <a:bodyPr/>
                    <a:lstStyle/>
                    <a:p>
                      <a:r>
                        <a:rPr lang="en-AU" sz="1600" b="0" dirty="0">
                          <a:latin typeface="+mj-lt"/>
                          <a:cs typeface="Arial" panose="020B0604020202020204" pitchFamily="34" charset="0"/>
                        </a:rPr>
                        <a:t>802.3cn</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270279083"/>
                  </a:ext>
                </a:extLst>
              </a:tr>
              <a:tr h="351837">
                <a:tc>
                  <a:txBody>
                    <a:bodyPr/>
                    <a:lstStyle/>
                    <a:p>
                      <a:r>
                        <a:rPr lang="en-AU" sz="1600" b="0" dirty="0">
                          <a:latin typeface="+mj-lt"/>
                          <a:cs typeface="Arial" panose="020B0604020202020204" pitchFamily="34" charset="0"/>
                        </a:rPr>
                        <a:t>802.3cq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912777595"/>
                  </a:ext>
                </a:extLst>
              </a:tr>
              <a:tr h="351837">
                <a:tc>
                  <a:txBody>
                    <a:bodyPr/>
                    <a:lstStyle/>
                    <a:p>
                      <a:r>
                        <a:rPr lang="en-AU" sz="1600" b="0" dirty="0">
                          <a:latin typeface="+mj-lt"/>
                          <a:cs typeface="Arial" panose="020B0604020202020204" pitchFamily="34" charset="0"/>
                        </a:rPr>
                        <a:t>802.3cm</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3626079543"/>
                  </a:ext>
                </a:extLst>
              </a:tr>
              <a:tr h="351837">
                <a:tc>
                  <a:txBody>
                    <a:bodyPr/>
                    <a:lstStyle/>
                    <a:p>
                      <a:r>
                        <a:rPr lang="en-AU" sz="1600" b="0" dirty="0">
                          <a:latin typeface="+mj-lt"/>
                          <a:cs typeface="Arial" panose="020B0604020202020204" pitchFamily="34" charset="0"/>
                        </a:rPr>
                        <a:t>802.3ch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1483932104"/>
                  </a:ext>
                </a:extLst>
              </a:tr>
              <a:tr h="351837">
                <a:tc>
                  <a:txBody>
                    <a:bodyPr/>
                    <a:lstStyle/>
                    <a:p>
                      <a:r>
                        <a:rPr lang="en-AU" sz="1600" b="0" dirty="0">
                          <a:latin typeface="+mj-lt"/>
                          <a:cs typeface="Arial" panose="020B0604020202020204" pitchFamily="34" charset="0"/>
                        </a:rPr>
                        <a:t>802.3.2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Dec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Sep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2021</a:t>
                      </a:r>
                    </a:p>
                  </a:txBody>
                  <a:tcPr marL="115147" marR="115147"/>
                </a:tc>
                <a:extLst>
                  <a:ext uri="{0D108BD9-81ED-4DB2-BD59-A6C34878D82A}">
                    <a16:rowId xmlns:a16="http://schemas.microsoft.com/office/drawing/2014/main" val="2021582604"/>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29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27246569"/>
              </p:ext>
            </p:extLst>
          </p:nvPr>
        </p:nvGraphicFramePr>
        <p:xfrm>
          <a:off x="761999" y="1828800"/>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802.3cb</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Apr 19</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802.3cd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0004"/>
                  </a:ext>
                </a:extLst>
              </a:tr>
              <a:tr h="351837">
                <a:tc>
                  <a:txBody>
                    <a:bodyPr/>
                    <a:lstStyle/>
                    <a:p>
                      <a:r>
                        <a:rPr lang="en-GB" sz="1600" b="0" dirty="0">
                          <a:solidFill>
                            <a:schemeClr val="tx1"/>
                          </a:solidFill>
                          <a:latin typeface="+mj-lt"/>
                        </a:rPr>
                        <a:t>802.3cg</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1748773060"/>
                  </a:ext>
                </a:extLst>
              </a:tr>
              <a:tr h="351837">
                <a:tc>
                  <a:txBody>
                    <a:bodyPr/>
                    <a:lstStyle/>
                    <a:p>
                      <a:r>
                        <a:rPr lang="en-GB" sz="1600" b="0" dirty="0">
                          <a:solidFill>
                            <a:schemeClr val="tx1"/>
                          </a:solidFill>
                          <a:latin typeface="+mj-lt"/>
                        </a:rPr>
                        <a:t>802.3ca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22</a:t>
                      </a:r>
                    </a:p>
                  </a:txBody>
                  <a:tcPr marL="115147" marR="115147"/>
                </a:tc>
                <a:extLst>
                  <a:ext uri="{0D108BD9-81ED-4DB2-BD59-A6C34878D82A}">
                    <a16:rowId xmlns:a16="http://schemas.microsoft.com/office/drawing/2014/main" val="3862746817"/>
                  </a:ext>
                </a:extLst>
              </a:tr>
              <a:tr h="351837">
                <a:tc>
                  <a:txBody>
                    <a:bodyPr/>
                    <a:lstStyle/>
                    <a:p>
                      <a:r>
                        <a:rPr lang="en-GB" sz="1600" b="0" dirty="0">
                          <a:solidFill>
                            <a:schemeClr val="tx1"/>
                          </a:solidFill>
                          <a:latin typeface="+mj-lt"/>
                        </a:rPr>
                        <a:t>802.3cr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807559500"/>
                  </a:ext>
                </a:extLst>
              </a:tr>
              <a:tr h="351837">
                <a:tc>
                  <a:txBody>
                    <a:bodyPr/>
                    <a:lstStyle/>
                    <a:p>
                      <a:r>
                        <a:rPr lang="en-GB" sz="1600" b="0" dirty="0">
                          <a:solidFill>
                            <a:schemeClr val="tx1"/>
                          </a:solidFill>
                          <a:latin typeface="+mj-lt"/>
                        </a:rPr>
                        <a:t>802.3cu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Jun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2600202666"/>
                  </a:ext>
                </a:extLst>
              </a:tr>
            </a:tbl>
          </a:graphicData>
        </a:graphic>
      </p:graphicFrame>
    </p:spTree>
    <p:extLst>
      <p:ext uri="{BB962C8B-B14F-4D97-AF65-F5344CB8AC3E}">
        <p14:creationId xmlns:p14="http://schemas.microsoft.com/office/powerpoint/2010/main" val="1681499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936100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j-lt"/>
                          <a:ea typeface="+mn-ea"/>
                          <a:cs typeface="+mn-cs"/>
                        </a:rPr>
                        <a:t>Jul 19</a:t>
                      </a:r>
                      <a:endParaRPr lang="en-AU" sz="1600" b="0" baseline="0" dirty="0">
                        <a:solidFill>
                          <a:srgbClr val="00B050"/>
                        </a:solidFill>
                        <a:latin typeface="+mj-lt"/>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8323D40-FFF3-4FD5-9E95-2E44EA2CFB2F}"/>
              </a:ext>
            </a:extLst>
          </p:cNvPr>
          <p:cNvSpPr>
            <a:spLocks noGrp="1"/>
          </p:cNvSpPr>
          <p:nvPr>
            <p:ph type="title"/>
          </p:nvPr>
        </p:nvSpPr>
        <p:spPr/>
        <p:txBody>
          <a:bodyPr/>
          <a:lstStyle/>
          <a:p>
            <a:r>
              <a:rPr lang="en-US" dirty="0"/>
              <a:t>Registration is required for the IEEE 802 JTC1 SC session in Nov 2022</a:t>
            </a:r>
            <a:endParaRPr lang="en-AU" dirty="0"/>
          </a:p>
        </p:txBody>
      </p:sp>
      <p:sp>
        <p:nvSpPr>
          <p:cNvPr id="3" name="Content Placeholder 2">
            <a:extLst>
              <a:ext uri="{FF2B5EF4-FFF2-40B4-BE49-F238E27FC236}">
                <a16:creationId xmlns:a16="http://schemas.microsoft.com/office/drawing/2014/main" id="{35292573-3733-46F2-BE6C-D27D0CFDD7E1}"/>
              </a:ext>
            </a:extLst>
          </p:cNvPr>
          <p:cNvSpPr>
            <a:spLocks noGrp="1"/>
          </p:cNvSpPr>
          <p:nvPr>
            <p:ph idx="1"/>
          </p:nvPr>
        </p:nvSpPr>
        <p:spPr/>
        <p:txBody>
          <a:bodyPr/>
          <a:lstStyle/>
          <a:p>
            <a:pPr lvl="1"/>
            <a:r>
              <a:rPr lang="en-US" dirty="0"/>
              <a:t>This meeting is part of the November 802 plenary session</a:t>
            </a:r>
          </a:p>
          <a:p>
            <a:pPr lvl="1"/>
            <a:r>
              <a:rPr lang="en-US" dirty="0"/>
              <a:t>You must pay the registration fee whether attending in-person or remotely</a:t>
            </a:r>
          </a:p>
          <a:p>
            <a:pPr lvl="1"/>
            <a:r>
              <a:rPr lang="en-US" dirty="0"/>
              <a:t>If you have not already done so, you can register </a:t>
            </a:r>
            <a:r>
              <a:rPr lang="en-US" dirty="0">
                <a:hlinkClick r:id="rId2"/>
              </a:rPr>
              <a:t>here</a:t>
            </a:r>
            <a:endParaRPr lang="en-US" dirty="0"/>
          </a:p>
          <a:p>
            <a:pPr lvl="1"/>
            <a:r>
              <a:rPr lang="en-US" dirty="0"/>
              <a:t>If you do not intend to register for this session you must leave this meeting immediately …</a:t>
            </a:r>
          </a:p>
          <a:p>
            <a:pPr lvl="1"/>
            <a:r>
              <a:rPr lang="en-US" dirty="0"/>
              <a:t>… and, if you have logged attendance on IMAT, email the IEEE 802.11WG Chair or Vice Chairs to have your attendance credits cancelled</a:t>
            </a:r>
          </a:p>
          <a:p>
            <a:pPr lvl="1"/>
            <a:endParaRPr lang="en-US" dirty="0"/>
          </a:p>
        </p:txBody>
      </p:sp>
      <p:sp>
        <p:nvSpPr>
          <p:cNvPr id="4" name="Footer Placeholder 3">
            <a:extLst>
              <a:ext uri="{FF2B5EF4-FFF2-40B4-BE49-F238E27FC236}">
                <a16:creationId xmlns:a16="http://schemas.microsoft.com/office/drawing/2014/main" id="{1EB17F6A-3913-423D-AF43-0BD38047741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DD1770B-1F0A-48A7-AE89-C0EB29B4B1BE}"/>
              </a:ext>
            </a:extLst>
          </p:cNvPr>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140942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four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6934143"/>
              </p:ext>
            </p:extLst>
          </p:nvPr>
        </p:nvGraphicFramePr>
        <p:xfrm>
          <a:off x="761999" y="1712148"/>
          <a:ext cx="7696200" cy="2015067"/>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802.22-REV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2020</a:t>
                      </a:r>
                      <a:endParaRPr lang="en-AU" sz="160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Mar 2022</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dirty="0">
                          <a:solidFill>
                            <a:srgbClr val="00B050"/>
                          </a:solidFill>
                          <a:latin typeface="+mj-lt"/>
                        </a:rPr>
                        <a:t>Aug 2022</a:t>
                      </a:r>
                    </a:p>
                  </a:txBody>
                  <a:tcPr marL="115147" marR="115147"/>
                </a:tc>
                <a:extLst>
                  <a:ext uri="{0D108BD9-81ED-4DB2-BD59-A6C34878D82A}">
                    <a16:rowId xmlns:a16="http://schemas.microsoft.com/office/drawing/2014/main" val="3446670543"/>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77F49-096D-EF0F-7D39-1074264E2F8B}"/>
              </a:ext>
            </a:extLst>
          </p:cNvPr>
          <p:cNvSpPr>
            <a:spLocks noGrp="1"/>
          </p:cNvSpPr>
          <p:nvPr>
            <p:ph type="title"/>
          </p:nvPr>
        </p:nvSpPr>
        <p:spPr/>
        <p:txBody>
          <a:bodyPr/>
          <a:lstStyle/>
          <a:p>
            <a:r>
              <a:rPr lang="en-AU" dirty="0"/>
              <a:t>Why does IEEE 802 spend so much time and effort to obtain ISO/IEC approval?</a:t>
            </a:r>
          </a:p>
        </p:txBody>
      </p:sp>
      <p:sp>
        <p:nvSpPr>
          <p:cNvPr id="3" name="Content Placeholder 2">
            <a:extLst>
              <a:ext uri="{FF2B5EF4-FFF2-40B4-BE49-F238E27FC236}">
                <a16:creationId xmlns:a16="http://schemas.microsoft.com/office/drawing/2014/main" id="{0F0F954F-2D29-95F1-40FF-730DBC278946}"/>
              </a:ext>
            </a:extLst>
          </p:cNvPr>
          <p:cNvSpPr>
            <a:spLocks noGrp="1"/>
          </p:cNvSpPr>
          <p:nvPr>
            <p:ph idx="1"/>
          </p:nvPr>
        </p:nvSpPr>
        <p:spPr/>
        <p:txBody>
          <a:bodyPr/>
          <a:lstStyle/>
          <a:p>
            <a:pPr lvl="1"/>
            <a:r>
              <a:rPr lang="en-AU" dirty="0"/>
              <a:t>IEEE 802 have put a lot of effort into ensuring our standards receive the ISO/IEC stamp of approval</a:t>
            </a:r>
          </a:p>
          <a:p>
            <a:pPr lvl="2"/>
            <a:r>
              <a:rPr lang="en-AU" dirty="0"/>
              <a:t>… starting with 802.11 and 802.3</a:t>
            </a:r>
          </a:p>
          <a:p>
            <a:pPr lvl="2"/>
            <a:r>
              <a:rPr lang="en-AU" dirty="0"/>
              <a:t>.. but now including 802.1, 802.15, 802.21, 802.22</a:t>
            </a:r>
          </a:p>
          <a:p>
            <a:pPr lvl="1"/>
            <a:r>
              <a:rPr lang="en-AU" dirty="0"/>
              <a:t>This “international” stamp was certainly useful in the WAPI case because we could argue that 802.11 could not be excluded from the Chinese market under WTO rules</a:t>
            </a:r>
          </a:p>
          <a:p>
            <a:pPr lvl="2"/>
            <a:r>
              <a:rPr lang="en-AU" dirty="0"/>
              <a:t>… although Wi-Fi was partially excluded in practice for a while</a:t>
            </a:r>
          </a:p>
          <a:p>
            <a:pPr lvl="1"/>
            <a:r>
              <a:rPr lang="en-AU" dirty="0"/>
              <a:t>We discussed examples in Sep 2022 where it is useful in other situations</a:t>
            </a:r>
          </a:p>
          <a:p>
            <a:pPr lvl="2"/>
            <a:r>
              <a:rPr lang="en-AU" dirty="0"/>
              <a:t>Apparently, some European regulations suggest a preference for “international” standards (</a:t>
            </a:r>
            <a:r>
              <a:rPr lang="en-AU" dirty="0" err="1"/>
              <a:t>ie</a:t>
            </a:r>
            <a:r>
              <a:rPr lang="en-AU" dirty="0"/>
              <a:t> not IEEE) – see next page</a:t>
            </a:r>
          </a:p>
          <a:p>
            <a:pPr lvl="2"/>
            <a:r>
              <a:rPr lang="en-AU" dirty="0"/>
              <a:t>The Australian Govt sometimes require references to “international” standards</a:t>
            </a:r>
          </a:p>
          <a:p>
            <a:pPr lvl="2"/>
            <a:r>
              <a:rPr lang="en-AU" dirty="0"/>
              <a:t>Some African countries</a:t>
            </a:r>
          </a:p>
          <a:p>
            <a:pPr lvl="2"/>
            <a:r>
              <a:rPr lang="en-AU" dirty="0"/>
              <a:t>ITU-T</a:t>
            </a:r>
          </a:p>
        </p:txBody>
      </p:sp>
      <p:sp>
        <p:nvSpPr>
          <p:cNvPr id="4" name="Footer Placeholder 3">
            <a:extLst>
              <a:ext uri="{FF2B5EF4-FFF2-40B4-BE49-F238E27FC236}">
                <a16:creationId xmlns:a16="http://schemas.microsoft.com/office/drawing/2014/main" id="{23B69723-7D05-08D5-F54D-6A540851D8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9CF827F-2051-FFE6-2ADD-316F54E0FC7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6401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The EU Standardisation Regulation (an EU Regulation is a law that applies to all member states) is </a:t>
            </a:r>
            <a:r>
              <a:rPr lang="en-AU" sz="1600" dirty="0">
                <a:hlinkClick r:id="rId2"/>
              </a:rPr>
              <a:t>1025/2012</a:t>
            </a:r>
            <a:endParaRPr lang="en-AU" sz="1600" dirty="0"/>
          </a:p>
          <a:p>
            <a:pPr lvl="1"/>
            <a:r>
              <a:rPr lang="en-AU" sz="1600" dirty="0"/>
              <a:t>The definitions in article 2 of 1025/2012 include the following:</a:t>
            </a:r>
          </a:p>
          <a:p>
            <a:pPr lvl="2"/>
            <a:r>
              <a:rPr lang="en-AU" sz="1400" dirty="0"/>
              <a:t>(1) 'standard' means a technical specification, adopted by a recognised standardisation body, for repeated or continuous application, with which compliance is not compulsory, and which is one of the following:</a:t>
            </a:r>
          </a:p>
          <a:p>
            <a:pPr lvl="3"/>
            <a:r>
              <a:rPr lang="en-AU" sz="1200" dirty="0"/>
              <a:t>(a) 'international standard' means a standard adopted by an international standardisation body;</a:t>
            </a:r>
          </a:p>
          <a:p>
            <a:pPr lvl="3"/>
            <a:r>
              <a:rPr lang="en-AU" sz="1200" dirty="0"/>
              <a:t>(b) 'European standard' means a standard adopted by a European standardisation organisation;</a:t>
            </a:r>
          </a:p>
          <a:p>
            <a:pPr lvl="3"/>
            <a:r>
              <a:rPr lang="en-AU" sz="1200" dirty="0"/>
              <a:t>(c) 'harmonised standard' means a European standard adopted on the basis of a request made by the Commission for the application of Union harmonisation legislation;</a:t>
            </a:r>
          </a:p>
          <a:p>
            <a:pPr lvl="3"/>
            <a:r>
              <a:rPr lang="en-AU" sz="1200" dirty="0"/>
              <a:t>(d) 'national standard' means a standard adopted by a national standardisation body;</a:t>
            </a:r>
            <a:endParaRPr lang="en-AU" sz="1600" dirty="0"/>
          </a:p>
          <a:p>
            <a:pPr lvl="2"/>
            <a:r>
              <a:rPr lang="en-AU" sz="1400" dirty="0"/>
              <a:t>(9) 'international standardisation body' means the International Organisation for Standardisation (ISO), the International Electrotechnical Commission (IEC) and the International Telecommunication Union (ITU)".</a:t>
            </a:r>
          </a:p>
          <a:p>
            <a:pPr lvl="2"/>
            <a:r>
              <a:rPr lang="en-AU" sz="1400" dirty="0"/>
              <a:t>(10) 'national standardisation body' means a body notified to the Commission by a Member State in accordance with Article 27 of this Regulation.</a:t>
            </a:r>
          </a:p>
          <a:p>
            <a:pPr lvl="1"/>
            <a:r>
              <a:rPr lang="en-AU" sz="1600" dirty="0"/>
              <a:t>…</a:t>
            </a:r>
          </a:p>
          <a:p>
            <a:pPr lvl="2"/>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048342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Based on the above, to be considered a "standard" under regulation 1025/2012, a standard must be from a "recognised standardisation body", either an "international standard" from ISO, IEC or ITU, a "European standard" or "harmonised standard" from CEN, CENELEC or ETSI, or a "national standard" from a Member State national standardisation body. </a:t>
            </a:r>
          </a:p>
          <a:p>
            <a:pPr lvl="1"/>
            <a:r>
              <a:rPr lang="en-AU" sz="1600" dirty="0"/>
              <a:t>As a result, while an ISO/IEC/IEEE 8802 standard is considered a "standard" under regulation 1025/2012, an IEEE 802 standard is not. One of the impacts of this is that strictly speaking, while an ISO/IEC/IEEE 8802 standard can be directly referenced in public procurement within the EU, an IEEE 802 standard cannot.</a:t>
            </a:r>
          </a:p>
          <a:p>
            <a:pPr lvl="1"/>
            <a:r>
              <a:rPr lang="en-AU" sz="1600" dirty="0"/>
              <a:t>While this approach to the definition of a "standard" and its impact on public procurement may work in sectors such as construction products, it isn't really practical in the Information and Communication Technology (ICT) sector where many standards bodies other than the "recognised standardisation" bodies develop widely use standards, IEEE being a prime example. </a:t>
            </a:r>
          </a:p>
          <a:p>
            <a:pPr lvl="1"/>
            <a:r>
              <a:rPr lang="en-AU" sz="1600"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34</a:t>
            </a:fld>
            <a:endParaRPr lang="en-US"/>
          </a:p>
        </p:txBody>
      </p:sp>
    </p:spTree>
    <p:extLst>
      <p:ext uri="{BB962C8B-B14F-4D97-AF65-F5344CB8AC3E}">
        <p14:creationId xmlns:p14="http://schemas.microsoft.com/office/powerpoint/2010/main" val="264452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This is recognised in Article 13 'Identification of ICT technical specifications eligible for referencing' of the regulation that provides a path to "... identify ICT technical specifications that are not national, European or international standards, but meet the requirements set out in Annex II, which may be referenced, primarily to enable interoperability, in public procurement.". The requirements in Annex II are very similar to the WTO TBT principles.</a:t>
            </a:r>
          </a:p>
          <a:p>
            <a:pPr lvl="1"/>
            <a:r>
              <a:rPr lang="en-AU" sz="1600" dirty="0"/>
              <a:t>Unfortunately, however, as you will see from the list of identified Technical Specification available </a:t>
            </a:r>
            <a:r>
              <a:rPr lang="en-AU" sz="1600" dirty="0">
                <a:hlinkClick r:id="rId2"/>
              </a:rPr>
              <a:t>here</a:t>
            </a:r>
            <a:r>
              <a:rPr lang="en-AU" sz="1600" dirty="0"/>
              <a:t>, none have been added since 2017, and as you will see from the </a:t>
            </a:r>
            <a:r>
              <a:rPr lang="en-AU" sz="1600" dirty="0">
                <a:hlinkClick r:id="rId3"/>
              </a:rPr>
              <a:t>minutes</a:t>
            </a:r>
            <a:r>
              <a:rPr lang="en-AU" sz="1600" dirty="0"/>
              <a:t> of the 29th Meeting of the European Multi-Stakeholder Platform on ICT Standardisation held on 18 June 2020 - action item 24.7, progressing identifications are 'On hold’.</a:t>
            </a:r>
          </a:p>
          <a:p>
            <a:pPr lvl="1"/>
            <a:r>
              <a:rPr lang="en-AU" sz="1600" dirty="0"/>
              <a:t>…</a:t>
            </a:r>
          </a:p>
          <a:p>
            <a:pPr lvl="1"/>
            <a:endParaRPr lang="en-AU" dirty="0"/>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35</a:t>
            </a:fld>
            <a:endParaRPr lang="en-US"/>
          </a:p>
        </p:txBody>
      </p:sp>
    </p:spTree>
    <p:extLst>
      <p:ext uri="{BB962C8B-B14F-4D97-AF65-F5344CB8AC3E}">
        <p14:creationId xmlns:p14="http://schemas.microsoft.com/office/powerpoint/2010/main" val="93317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7D29E3D-149E-20A8-7131-13ABAEF4F4DF}"/>
              </a:ext>
            </a:extLst>
          </p:cNvPr>
          <p:cNvSpPr>
            <a:spLocks noGrp="1"/>
          </p:cNvSpPr>
          <p:nvPr>
            <p:ph type="title"/>
          </p:nvPr>
        </p:nvSpPr>
        <p:spPr/>
        <p:txBody>
          <a:bodyPr/>
          <a:lstStyle/>
          <a:p>
            <a:r>
              <a:rPr lang="en-AU" dirty="0"/>
              <a:t>ISO/IEC approval of IEEE 802 standards is important in some circumstances in Europe</a:t>
            </a:r>
          </a:p>
        </p:txBody>
      </p:sp>
      <p:sp>
        <p:nvSpPr>
          <p:cNvPr id="3" name="Content Placeholder 2">
            <a:extLst>
              <a:ext uri="{FF2B5EF4-FFF2-40B4-BE49-F238E27FC236}">
                <a16:creationId xmlns:a16="http://schemas.microsoft.com/office/drawing/2014/main" id="{B93723A9-BF8C-8DEF-2372-81208F2D87D1}"/>
              </a:ext>
            </a:extLst>
          </p:cNvPr>
          <p:cNvSpPr>
            <a:spLocks noGrp="1"/>
          </p:cNvSpPr>
          <p:nvPr>
            <p:ph idx="1"/>
          </p:nvPr>
        </p:nvSpPr>
        <p:spPr/>
        <p:txBody>
          <a:bodyPr/>
          <a:lstStyle/>
          <a:p>
            <a:r>
              <a:rPr lang="en-AU" dirty="0"/>
              <a:t>A summary of why IS0/IEC standardisation is important in Europe</a:t>
            </a:r>
          </a:p>
          <a:p>
            <a:pPr lvl="1"/>
            <a:r>
              <a:rPr lang="en-AU" sz="1600" dirty="0"/>
              <a:t>In summary, in my opinion, ISO/IEC/IEEE standardisation is useful as it permits direct referencing of these standards in EU public procurement (although it is not known how important this is in practice). </a:t>
            </a:r>
          </a:p>
          <a:p>
            <a:pPr lvl="1"/>
            <a:r>
              <a:rPr lang="en-AU" sz="1600" dirty="0"/>
              <a:t>If IEEE 802 standard were not adopted as ISO/IEC/IEEE 8802 standard, the other method to enable direct referencing would be the identification process, but as noted above, this process appears to be permanently on hold. </a:t>
            </a:r>
          </a:p>
          <a:p>
            <a:pPr lvl="1"/>
            <a:r>
              <a:rPr lang="en-AU" sz="1600" dirty="0"/>
              <a:t>ISO/IEC/IEEE standardisation is also a useful fallback in situations where an individual or organisation choose to rigidly follow the 1025/2012 regulation and won't acknowledge that IEEE 802 standards are "standards</a:t>
            </a:r>
            <a:r>
              <a:rPr lang="en-AU" dirty="0"/>
              <a:t>".</a:t>
            </a:r>
          </a:p>
        </p:txBody>
      </p:sp>
      <p:sp>
        <p:nvSpPr>
          <p:cNvPr id="4" name="Footer Placeholder 3">
            <a:extLst>
              <a:ext uri="{FF2B5EF4-FFF2-40B4-BE49-F238E27FC236}">
                <a16:creationId xmlns:a16="http://schemas.microsoft.com/office/drawing/2014/main" id="{9B8110C1-A62C-6615-2A1A-D02A13F9B19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4CD26FD-5D23-6EE7-DAFB-15D4DBB6F9A0}"/>
              </a:ext>
            </a:extLst>
          </p:cNvPr>
          <p:cNvSpPr>
            <a:spLocks noGrp="1"/>
          </p:cNvSpPr>
          <p:nvPr>
            <p:ph type="sldNum" sz="quarter" idx="11"/>
          </p:nvPr>
        </p:nvSpPr>
        <p:spPr/>
        <p:txBody>
          <a:bodyPr/>
          <a:lstStyle/>
          <a:p>
            <a:r>
              <a:rPr lang="en-US"/>
              <a:t>Slide </a:t>
            </a:r>
            <a:fld id="{EF4002E7-DB4D-4CC3-8382-1939D19420D8}" type="slidenum">
              <a:rPr lang="en-US" smtClean="0"/>
              <a:pPr/>
              <a:t>36</a:t>
            </a:fld>
            <a:endParaRPr lang="en-US"/>
          </a:p>
        </p:txBody>
      </p:sp>
    </p:spTree>
    <p:extLst>
      <p:ext uri="{BB962C8B-B14F-4D97-AF65-F5344CB8AC3E}">
        <p14:creationId xmlns:p14="http://schemas.microsoft.com/office/powerpoint/2010/main" val="4155674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743457045"/>
              </p:ext>
            </p:extLst>
          </p:nvPr>
        </p:nvGraphicFramePr>
        <p:xfrm>
          <a:off x="152399" y="1828800"/>
          <a:ext cx="8839199" cy="50090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10269570"/>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1</a:t>
                      </a:r>
                      <a:r>
                        <a:rPr lang="en-AU" sz="1600" b="0" dirty="0">
                          <a:solidFill>
                            <a:schemeClr val="tx1"/>
                          </a:solidFill>
                          <a:latin typeface="+mj-lt"/>
                        </a:rPr>
                        <a:t>6 Jan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14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a:solidFill>
                            <a:schemeClr val="tx1"/>
                          </a:solidFill>
                        </a:rPr>
                        <a:t>16 Jan 23</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22 Jul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23 Aug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j-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24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22</a:t>
                      </a:r>
                      <a:endParaRPr lang="en-AU" sz="1600" b="0" dirty="0">
                        <a:solidFill>
                          <a:srgbClr val="00B050"/>
                        </a:solidFill>
                        <a:latin typeface="+mj-lt"/>
                      </a:endParaRP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 Apr 22</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24 Mar 23</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0B050"/>
                          </a:solidFill>
                          <a:latin typeface="+mn-lt"/>
                          <a:ea typeface="+mn-ea"/>
                          <a:cs typeface="+mn-cs"/>
                        </a:rPr>
                        <a:t>J</a:t>
                      </a:r>
                      <a:r>
                        <a:rPr lang="en-AU" sz="1600" b="0" kern="1200" dirty="0" err="1">
                          <a:solidFill>
                            <a:srgbClr val="00B050"/>
                          </a:solidFill>
                          <a:latin typeface="+mn-lt"/>
                          <a:ea typeface="+mn-ea"/>
                          <a:cs typeface="+mn-cs"/>
                        </a:rPr>
                        <a:t>ul</a:t>
                      </a:r>
                      <a:r>
                        <a:rPr lang="en-AU" sz="1600" b="0" kern="1200" dirty="0">
                          <a:solidFill>
                            <a:srgbClr val="00B050"/>
                          </a:solidFill>
                          <a:latin typeface="+mn-lt"/>
                          <a:ea typeface="+mn-ea"/>
                          <a:cs typeface="+mn-cs"/>
                        </a:rPr>
                        <a:t> 22</a:t>
                      </a:r>
                      <a:endParaRPr lang="en-AU" sz="1600" b="0" dirty="0">
                        <a:solidFill>
                          <a:srgbClr val="00B050"/>
                        </a:solidFill>
                        <a:latin typeface="+mj-lt"/>
                      </a:endParaRPr>
                    </a:p>
                  </a:txBody>
                  <a:tcPr marL="115147" marR="115147"/>
                </a:tc>
                <a:extLst>
                  <a:ext uri="{0D108BD9-81ED-4DB2-BD59-A6C34878D82A}">
                    <a16:rowId xmlns:a16="http://schemas.microsoft.com/office/drawing/2014/main" val="492540776"/>
                  </a:ext>
                </a:extLst>
              </a:tr>
              <a:tr h="330320">
                <a:tc>
                  <a:txBody>
                    <a:bodyPr/>
                    <a:lstStyle/>
                    <a:p>
                      <a:r>
                        <a:rPr lang="en-AU" sz="1600" dirty="0"/>
                        <a:t>.1AEdk</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Sep 22</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305988604"/>
                  </a:ext>
                </a:extLst>
              </a:tr>
              <a:tr h="406520">
                <a:tc>
                  <a:txBody>
                    <a:bodyPr/>
                    <a:lstStyle/>
                    <a:p>
                      <a:r>
                        <a:rPr lang="en-US" sz="1600" dirty="0">
                          <a:latin typeface="+mj-lt"/>
                          <a:cs typeface="Arial" panose="020B0604020202020204" pitchFamily="34" charset="0"/>
                        </a:rPr>
                        <a:t>802f</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19768803"/>
                  </a:ext>
                </a:extLst>
              </a:tr>
              <a:tr h="330320">
                <a:tc>
                  <a:txBody>
                    <a:bodyPr/>
                    <a:lstStyle/>
                    <a:p>
                      <a:r>
                        <a:rPr lang="en-US" sz="1600" dirty="0">
                          <a:latin typeface="+mj-lt"/>
                          <a:cs typeface="Arial" panose="020B0604020202020204" pitchFamily="34" charset="0"/>
                        </a:rPr>
                        <a:t>.1Qcw</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264510517"/>
                  </a:ext>
                </a:extLst>
              </a:tr>
              <a:tr h="330320">
                <a:tc>
                  <a:txBody>
                    <a:bodyPr/>
                    <a:lstStyle/>
                    <a:p>
                      <a:r>
                        <a:rPr lang="en-US" sz="1600" dirty="0">
                          <a:latin typeface="+mj-lt"/>
                          <a:cs typeface="Arial" panose="020B0604020202020204" pitchFamily="34" charset="0"/>
                        </a:rPr>
                        <a:t>.1Qcj</a:t>
                      </a:r>
                      <a:endParaRPr lang="en-AU" sz="1600" dirty="0">
                        <a:latin typeface="+mj-lt"/>
                        <a:cs typeface="Arial" panose="020B0604020202020204" pitchFamily="34" charset="0"/>
                      </a:endParaRPr>
                    </a:p>
                  </a:txBody>
                  <a:tcPr marL="115147" marR="0"/>
                </a:tc>
                <a:tc>
                  <a:txBody>
                    <a:bodyPr/>
                    <a:lstStyle/>
                    <a:p>
                      <a:pPr algn="ctr"/>
                      <a:r>
                        <a:rPr lang="en-US" sz="1600" b="0" dirty="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tx1"/>
                          </a:solidFill>
                          <a:latin typeface="+mn-lt"/>
                          <a:ea typeface="+mn-ea"/>
                          <a:cs typeface="Arial" panose="020B0604020202020204" pitchFamily="34" charset="0"/>
                        </a:rPr>
                        <a:t>-</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latin typeface="+mj-lt"/>
                        </a:rPr>
                        <a:t>-</a:t>
                      </a:r>
                      <a:endParaRPr lang="en-AU" sz="1600" b="0" dirty="0">
                        <a:solidFill>
                          <a:schemeClr val="tx1"/>
                        </a:solidFill>
                        <a:latin typeface="+mj-lt"/>
                      </a:endParaRPr>
                    </a:p>
                  </a:txBody>
                  <a:tcPr marL="115147" marR="115147"/>
                </a:tc>
                <a:extLst>
                  <a:ext uri="{0D108BD9-81ED-4DB2-BD59-A6C34878D82A}">
                    <a16:rowId xmlns:a16="http://schemas.microsoft.com/office/drawing/2014/main" val="1339297258"/>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4212038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B7FBE-14F5-2E26-B641-88383301E809}"/>
              </a:ext>
            </a:extLst>
          </p:cNvPr>
          <p:cNvSpPr>
            <a:spLocks noGrp="1"/>
          </p:cNvSpPr>
          <p:nvPr>
            <p:ph type="title"/>
          </p:nvPr>
        </p:nvSpPr>
        <p:spPr/>
        <p:txBody>
          <a:bodyPr/>
          <a:lstStyle/>
          <a:p>
            <a:r>
              <a:rPr lang="en-AU" dirty="0"/>
              <a:t>A number of ISO/IEC/IEEE standards are subject to systematic review</a:t>
            </a:r>
          </a:p>
        </p:txBody>
      </p:sp>
      <p:sp>
        <p:nvSpPr>
          <p:cNvPr id="3" name="Content Placeholder 2">
            <a:extLst>
              <a:ext uri="{FF2B5EF4-FFF2-40B4-BE49-F238E27FC236}">
                <a16:creationId xmlns:a16="http://schemas.microsoft.com/office/drawing/2014/main" id="{E1A49BA4-477F-2D01-9A5E-3BFFC13E78E2}"/>
              </a:ext>
            </a:extLst>
          </p:cNvPr>
          <p:cNvSpPr>
            <a:spLocks noGrp="1"/>
          </p:cNvSpPr>
          <p:nvPr>
            <p:ph idx="1"/>
          </p:nvPr>
        </p:nvSpPr>
        <p:spPr/>
        <p:txBody>
          <a:bodyPr/>
          <a:lstStyle/>
          <a:p>
            <a:r>
              <a:rPr lang="en-AU" dirty="0"/>
              <a:t>Systematic review ballots</a:t>
            </a:r>
          </a:p>
          <a:p>
            <a:pPr lvl="1"/>
            <a:r>
              <a:rPr lang="de-DE" dirty="0"/>
              <a:t>ISO/IEC/IEEE 8802-1AB:2017 closing 2 Dec 2022</a:t>
            </a:r>
            <a:endParaRPr lang="en-AU" dirty="0"/>
          </a:p>
        </p:txBody>
      </p:sp>
      <p:sp>
        <p:nvSpPr>
          <p:cNvPr id="4" name="Footer Placeholder 3">
            <a:extLst>
              <a:ext uri="{FF2B5EF4-FFF2-40B4-BE49-F238E27FC236}">
                <a16:creationId xmlns:a16="http://schemas.microsoft.com/office/drawing/2014/main" id="{FB409B43-4B5B-929C-CAAD-5FE497235F97}"/>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889BFF6-E4AC-9899-65D9-B5931BB1604B}"/>
              </a:ext>
            </a:extLst>
          </p:cNvPr>
          <p:cNvSpPr>
            <a:spLocks noGrp="1"/>
          </p:cNvSpPr>
          <p:nvPr>
            <p:ph type="sldNum" sz="quarter" idx="11"/>
          </p:nvPr>
        </p:nvSpPr>
        <p:spPr/>
        <p:txBody>
          <a:bodyPr/>
          <a:lstStyle/>
          <a:p>
            <a:r>
              <a:rPr lang="en-US"/>
              <a:t>Slide </a:t>
            </a:r>
            <a:fld id="{EF4002E7-DB4D-4CC3-8382-1939D19420D8}" type="slidenum">
              <a:rPr lang="en-US" smtClean="0"/>
              <a:pPr/>
              <a:t>39</a:t>
            </a:fld>
            <a:endParaRPr lang="en-US"/>
          </a:p>
        </p:txBody>
      </p:sp>
    </p:spTree>
    <p:extLst>
      <p:ext uri="{BB962C8B-B14F-4D97-AF65-F5344CB8AC3E}">
        <p14:creationId xmlns:p14="http://schemas.microsoft.com/office/powerpoint/2010/main" val="412739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4</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latin typeface="+mj-lt"/>
                <a:ea typeface="Calibri" panose="020F0502020204030204" pitchFamily="34" charset="0"/>
              </a:rPr>
              <a:t>Bridges &amp; Bridged Networks</a:t>
            </a:r>
            <a:br>
              <a:rPr lang="en-US" sz="2400" dirty="0">
                <a:effectLst/>
                <a:latin typeface="+mj-lt"/>
                <a:ea typeface="Calibri" panose="020F0502020204030204" pitchFamily="34" charset="0"/>
              </a:rPr>
            </a:br>
            <a:r>
              <a:rPr lang="en-AU" dirty="0"/>
              <a:t>IEEE 802.1Q-REV was liaised for info in Sep 2021</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1"/>
            <a:r>
              <a:rPr lang="en-GB" dirty="0">
                <a:latin typeface="Arial" panose="020B0604020202020204" pitchFamily="34" charset="0"/>
              </a:rPr>
              <a:t>(Jul </a:t>
            </a:r>
            <a:r>
              <a:rPr lang="en-GB" dirty="0">
                <a:latin typeface="+mj-lt"/>
              </a:rPr>
              <a:t>2022) Karen reports that </a:t>
            </a:r>
            <a:r>
              <a:rPr lang="en-US" dirty="0">
                <a:effectLst/>
                <a:latin typeface="+mj-lt"/>
                <a:ea typeface="Calibri" panose="020F0502020204030204" pitchFamily="34" charset="0"/>
              </a:rPr>
              <a:t>IEEE 802.1 planned to have a motion to send IEEE 802.1Q-Rev to </a:t>
            </a:r>
            <a:r>
              <a:rPr lang="en-US" dirty="0" err="1">
                <a:latin typeface="+mj-lt"/>
                <a:ea typeface="Calibri" panose="020F0502020204030204" pitchFamily="34" charset="0"/>
              </a:rPr>
              <a:t>Rev</a:t>
            </a:r>
            <a:r>
              <a:rPr lang="en-US" dirty="0" err="1">
                <a:effectLst/>
                <a:latin typeface="+mj-lt"/>
                <a:ea typeface="Calibri" panose="020F0502020204030204" pitchFamily="34" charset="0"/>
              </a:rPr>
              <a:t>Com</a:t>
            </a:r>
            <a:r>
              <a:rPr lang="en-US" dirty="0">
                <a:effectLst/>
                <a:latin typeface="+mj-lt"/>
                <a:ea typeface="Calibri" panose="020F0502020204030204" pitchFamily="34" charset="0"/>
              </a:rPr>
              <a:t> from the plenary session… and that means it is inching closer to publication</a:t>
            </a:r>
            <a:endParaRPr lang="en-US" dirty="0">
              <a:latin typeface="+mj-lt"/>
              <a:ea typeface="Calibri" panose="020F0502020204030204" pitchFamily="34" charset="0"/>
            </a:endParaRPr>
          </a:p>
          <a:p>
            <a:pPr lvl="2"/>
            <a:r>
              <a:rPr lang="en-US" dirty="0">
                <a:effectLst/>
                <a:latin typeface="+mj-lt"/>
                <a:ea typeface="Calibri" panose="020F0502020204030204" pitchFamily="34" charset="0"/>
              </a:rPr>
              <a:t>When published, it be sent to SC6 for adoption </a:t>
            </a:r>
            <a:r>
              <a:rPr lang="en-US" dirty="0">
                <a:latin typeface="+mj-lt"/>
                <a:ea typeface="Calibri" panose="020F0502020204030204" pitchFamily="34" charset="0"/>
              </a:rPr>
              <a:t>based on a </a:t>
            </a:r>
            <a:r>
              <a:rPr lang="en-US" dirty="0">
                <a:effectLst/>
                <a:latin typeface="+mj-lt"/>
                <a:ea typeface="Calibri" panose="020F0502020204030204" pitchFamily="34" charset="0"/>
              </a:rPr>
              <a:t>motion in Nov 2021</a:t>
            </a:r>
            <a:endParaRPr lang="en-US" dirty="0">
              <a:latin typeface="+mj-lt"/>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4048733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Bridges &amp; Bridged Networks: Congestion Isolation</a:t>
            </a:r>
            <a:br>
              <a:rPr lang="en-AU" dirty="0"/>
            </a:br>
            <a:r>
              <a:rPr lang="en-AU" dirty="0"/>
              <a:t>IEEE 802.1Qcz was liaised for information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3420222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US" sz="1600" dirty="0"/>
              <a:t>MAC Connectivity Discovery: YANG Data Model</a:t>
            </a:r>
            <a:br>
              <a:rPr lang="en-AU" dirty="0"/>
            </a:br>
            <a:r>
              <a:rPr lang="en-AU" dirty="0"/>
              <a:t>IEEE 802.1ABcu is waiting for start of FDIS ballot</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on 23 Jul 2021 (N17613)</a:t>
            </a:r>
          </a:p>
          <a:p>
            <a:r>
              <a:rPr lang="en-US" dirty="0"/>
              <a:t>60-day</a:t>
            </a:r>
            <a:r>
              <a:rPr lang="en-AU" dirty="0"/>
              <a:t> pre-ballot: </a:t>
            </a:r>
            <a:r>
              <a:rPr lang="en-AU" dirty="0">
                <a:solidFill>
                  <a:srgbClr val="00B050"/>
                </a:solidFill>
              </a:rPr>
              <a:t>passed</a:t>
            </a:r>
          </a:p>
          <a:p>
            <a:pPr lvl="1"/>
            <a:r>
              <a:rPr lang="en-AU" dirty="0"/>
              <a:t>802.1ABcu 60-day ballot passed on 22 Jul 2022 (N17845)</a:t>
            </a:r>
          </a:p>
          <a:p>
            <a:pPr lvl="2"/>
            <a:r>
              <a:rPr lang="en-AU" dirty="0"/>
              <a:t>Passed 7/0/12 on need for ISO standard</a:t>
            </a:r>
          </a:p>
          <a:p>
            <a:pPr lvl="2"/>
            <a:r>
              <a:rPr lang="en-AU" dirty="0"/>
              <a:t>Passed 7/0/12 on support for submission to FDIS </a:t>
            </a:r>
          </a:p>
          <a:p>
            <a:r>
              <a:rPr lang="en-AU" dirty="0"/>
              <a:t>FDIS ballot: </a:t>
            </a:r>
            <a:r>
              <a:rPr lang="en-AU" dirty="0">
                <a:solidFill>
                  <a:schemeClr val="accent6"/>
                </a:solidFill>
              </a:rPr>
              <a:t>waiting</a:t>
            </a:r>
          </a:p>
          <a:p>
            <a:pPr lvl="1"/>
            <a:r>
              <a:rPr lang="en-US" b="0" dirty="0"/>
              <a:t>Will be published as ISO/IEC/IEEE 8802-1AB:2017/</a:t>
            </a:r>
            <a:r>
              <a:rPr lang="en-US" b="0" dirty="0" err="1"/>
              <a:t>Amd</a:t>
            </a:r>
            <a:r>
              <a:rPr lang="en-US" b="0" dirty="0"/>
              <a:t> 1:202</a:t>
            </a:r>
            <a:r>
              <a:rPr lang="en-US" b="0" dirty="0">
                <a:solidFill>
                  <a:srgbClr val="FF0000"/>
                </a:solidFill>
              </a:rPr>
              <a:t>X</a:t>
            </a:r>
            <a:endParaRPr lang="en-AU" b="0" dirty="0">
              <a:solidFill>
                <a:srgbClr val="FF0000"/>
              </a:solidFill>
            </a:endParaRPr>
          </a:p>
          <a:p>
            <a:pPr lvl="1"/>
            <a:r>
              <a:rPr lang="en-AU" dirty="0">
                <a:solidFill>
                  <a:srgbClr val="FF0000"/>
                </a:solidFill>
              </a:rPr>
              <a:t>(24 Oct 2022) It is likely to open on 22 Nov 2022 </a:t>
            </a:r>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546891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Frame Replication &amp; Elimination for Reliability: Extended Stream Identification Functions</a:t>
            </a:r>
            <a:br>
              <a:rPr lang="en-AU" sz="1600" dirty="0"/>
            </a:br>
            <a:r>
              <a:rPr lang="en-AU" dirty="0"/>
              <a:t>IEEE 802.1CBdb FDIS ballot closes 16 Jan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802.1CBdb 60-day ballot passed on 14 Jun 2022 (N17750)</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a:buFont typeface="Arial" panose="020B0604020202020204" pitchFamily="34" charset="0"/>
              <a:buChar char="•"/>
            </a:pPr>
            <a:r>
              <a:rPr lang="en-US" b="0" dirty="0"/>
              <a:t>Will be published as ISO/IEC/IEEE 8802-1CB:2019/</a:t>
            </a:r>
            <a:r>
              <a:rPr lang="en-US" b="0" dirty="0" err="1"/>
              <a:t>Amd</a:t>
            </a:r>
            <a:r>
              <a:rPr lang="en-US" b="0" dirty="0"/>
              <a:t> 2:2023</a:t>
            </a:r>
            <a:endParaRPr lang="en-AU" b="0" dirty="0">
              <a:solidFill>
                <a:schemeClr val="accent2"/>
              </a:solidFill>
            </a:endParaRPr>
          </a:p>
          <a:p>
            <a:pPr>
              <a:buFont typeface="Arial" panose="020B0604020202020204" pitchFamily="34" charset="0"/>
              <a:buChar char="•"/>
            </a:pP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2248122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Information model, YANG data model, &amp; management information base module</a:t>
            </a:r>
            <a:br>
              <a:rPr lang="en-US" dirty="0"/>
            </a:br>
            <a:r>
              <a:rPr lang="en-AU" dirty="0"/>
              <a:t>IEEE 802.1CBcv FDIS ballot closes on </a:t>
            </a:r>
            <a:r>
              <a:rPr lang="en-AU" dirty="0">
                <a:solidFill>
                  <a:schemeClr val="accent2"/>
                </a:solidFill>
              </a:rPr>
              <a:t>16 Jan 2023</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 802.1CBcv 60-day ballot passed on 14 Jun 22 (N17749)</a:t>
            </a:r>
          </a:p>
          <a:p>
            <a:pPr lvl="2"/>
            <a:r>
              <a:rPr lang="en-AU" dirty="0"/>
              <a:t>Passed 8/0/10 on need for ISO standard</a:t>
            </a:r>
          </a:p>
          <a:p>
            <a:pPr lvl="2"/>
            <a:r>
              <a:rPr lang="en-AU" dirty="0"/>
              <a:t>Passed 8/0/10 on support for submission to FDIS</a:t>
            </a:r>
            <a:endParaRPr lang="en-AU" dirty="0">
              <a:solidFill>
                <a:schemeClr val="accent2"/>
              </a:solidFill>
            </a:endParaRPr>
          </a:p>
          <a:p>
            <a:r>
              <a:rPr lang="en-AU" dirty="0"/>
              <a:t>FDIS ballot: </a:t>
            </a:r>
            <a:r>
              <a:rPr lang="en-AU" dirty="0">
                <a:solidFill>
                  <a:schemeClr val="accent2"/>
                </a:solidFill>
              </a:rPr>
              <a:t>closes on 16 Jan 2023</a:t>
            </a:r>
          </a:p>
          <a:p>
            <a:pPr lvl="1"/>
            <a:r>
              <a:rPr lang="en-US" dirty="0"/>
              <a:t>Will be published as ISO/IEC/IEEE 8802-1CB:2019/</a:t>
            </a:r>
            <a:r>
              <a:rPr lang="en-US" dirty="0" err="1"/>
              <a:t>Amd</a:t>
            </a:r>
            <a:r>
              <a:rPr lang="en-US" dirty="0"/>
              <a:t> 1:2023</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13431346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Support for Multi-frame Protocol Data Units</a:t>
            </a:r>
            <a:br>
              <a:rPr lang="en-AU" dirty="0"/>
            </a:br>
            <a:r>
              <a:rPr lang="en-AU" dirty="0"/>
              <a:t>IEEE 802.1ABdh is waiting for start of FDIS ballot</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p>
          <a:p>
            <a:r>
              <a:rPr lang="en-US" dirty="0"/>
              <a:t>60-day</a:t>
            </a:r>
            <a:r>
              <a:rPr lang="en-AU" dirty="0"/>
              <a:t> pre-ballot: </a:t>
            </a:r>
            <a:r>
              <a:rPr lang="en-AU" dirty="0">
                <a:solidFill>
                  <a:srgbClr val="00B050"/>
                </a:solidFill>
              </a:rPr>
              <a:t>passed</a:t>
            </a:r>
          </a:p>
          <a:p>
            <a:pPr lvl="1"/>
            <a:r>
              <a:rPr lang="en-AU" dirty="0"/>
              <a:t>802.1ABdh 60-day ballot passed on 22 Jul 2022 (N17848)</a:t>
            </a:r>
          </a:p>
          <a:p>
            <a:pPr lvl="2"/>
            <a:r>
              <a:rPr lang="en-AU" dirty="0"/>
              <a:t>Passed 7/0/12 on need for ISO standard</a:t>
            </a:r>
          </a:p>
          <a:p>
            <a:pPr lvl="2"/>
            <a:r>
              <a:rPr lang="en-AU" dirty="0"/>
              <a:t>Passed 7/0/12 on support for submission to FDIS </a:t>
            </a:r>
            <a:endParaRPr lang="en-AU" dirty="0">
              <a:solidFill>
                <a:schemeClr val="accent2"/>
              </a:solidFill>
            </a:endParaRPr>
          </a:p>
          <a:p>
            <a:r>
              <a:rPr lang="en-AU" dirty="0"/>
              <a:t>FDIS ballot: </a:t>
            </a:r>
            <a:r>
              <a:rPr lang="en-AU" dirty="0">
                <a:solidFill>
                  <a:schemeClr val="accent2"/>
                </a:solidFill>
              </a:rPr>
              <a:t>waiting</a:t>
            </a:r>
          </a:p>
          <a:p>
            <a:pPr lvl="1"/>
            <a:r>
              <a:rPr lang="en-US" dirty="0"/>
              <a:t>Will be published as ISO/IEC/IEEE 8802-1AB:2017/</a:t>
            </a:r>
            <a:r>
              <a:rPr lang="en-US" dirty="0" err="1"/>
              <a:t>Amd</a:t>
            </a:r>
            <a:r>
              <a:rPr lang="en-US" dirty="0"/>
              <a:t> 2:2023</a:t>
            </a:r>
          </a:p>
          <a:p>
            <a:pPr lvl="1"/>
            <a:r>
              <a:rPr lang="en-AU" dirty="0">
                <a:solidFill>
                  <a:srgbClr val="FF0000"/>
                </a:solidFill>
              </a:rPr>
              <a:t>(24 Oct 2022) It is likely to open on 22 Nov 2022 </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2390806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Timing &amp; Synchronization for Time-Sensitive Applications: Technical &amp; Editorial Corrections</a:t>
            </a:r>
            <a:br>
              <a:rPr lang="en-AU" sz="1600" dirty="0"/>
            </a:br>
            <a:r>
              <a:rPr lang="en-AU" dirty="0"/>
              <a:t>IEEE 802.1AS-2020/Cor 1 90-day FDIS ballot passed with response required</a:t>
            </a:r>
          </a:p>
        </p:txBody>
      </p:sp>
      <p:sp>
        <p:nvSpPr>
          <p:cNvPr id="10" name="Content Placeholder 9"/>
          <p:cNvSpPr>
            <a:spLocks noGrp="1"/>
          </p:cNvSpPr>
          <p:nvPr>
            <p:ph idx="1"/>
          </p:nvPr>
        </p:nvSpPr>
        <p:spPr>
          <a:xfrm>
            <a:off x="685800" y="2209800"/>
            <a:ext cx="7772400" cy="38862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p>
          <a:p>
            <a:r>
              <a:rPr lang="en-US" dirty="0"/>
              <a:t>90-day</a:t>
            </a:r>
            <a:r>
              <a:rPr lang="en-AU" dirty="0"/>
              <a:t> FDIS ballot: </a:t>
            </a:r>
            <a:r>
              <a:rPr lang="en-AU" dirty="0">
                <a:solidFill>
                  <a:srgbClr val="00B050"/>
                </a:solidFill>
              </a:rPr>
              <a:t>passed</a:t>
            </a:r>
            <a:r>
              <a:rPr lang="en-AU" dirty="0"/>
              <a:t> </a:t>
            </a:r>
            <a:r>
              <a:rPr lang="en-AU" dirty="0">
                <a:solidFill>
                  <a:schemeClr val="accent2"/>
                </a:solidFill>
              </a:rPr>
              <a:t>with response required</a:t>
            </a:r>
          </a:p>
          <a:p>
            <a:pPr lvl="1"/>
            <a:r>
              <a:rPr lang="en-AU" dirty="0"/>
              <a:t>802.1AS-2020/Cor 1 FDIS ballot passed on 23 Aug 2022 (N17841/N17877)</a:t>
            </a:r>
          </a:p>
          <a:p>
            <a:pPr lvl="2"/>
            <a:r>
              <a:rPr lang="en-US" i="0" dirty="0">
                <a:solidFill>
                  <a:srgbClr val="000000"/>
                </a:solidFill>
                <a:effectLst/>
                <a:latin typeface="Arial" panose="020B0604020202020204" pitchFamily="34" charset="0"/>
              </a:rPr>
              <a:t>“Do you approve the draft for publication?”: passed 8/0/11</a:t>
            </a:r>
          </a:p>
          <a:p>
            <a:pPr lvl="1"/>
            <a:r>
              <a:rPr lang="en-US" dirty="0">
                <a:solidFill>
                  <a:srgbClr val="000000"/>
                </a:solidFill>
                <a:latin typeface="Arial" panose="020B0604020202020204" pitchFamily="34" charset="0"/>
              </a:rPr>
              <a:t>One comment from China NB with the usual security complaint</a:t>
            </a:r>
          </a:p>
          <a:p>
            <a:pPr lvl="2"/>
            <a:r>
              <a:rPr lang="en-US" dirty="0">
                <a:solidFill>
                  <a:srgbClr val="000000"/>
                </a:solidFill>
                <a:latin typeface="Arial" panose="020B0604020202020204" pitchFamily="34" charset="0"/>
              </a:rPr>
              <a:t>It may not need a substantive response given the China NB voted “yes” (although, weirdly, the comment suggests a “no” vote)</a:t>
            </a:r>
          </a:p>
          <a:p>
            <a:pPr lvl="1"/>
            <a:r>
              <a:rPr lang="en-US" dirty="0">
                <a:solidFill>
                  <a:srgbClr val="FF0000"/>
                </a:solidFill>
                <a:latin typeface="Arial" panose="020B0604020202020204" pitchFamily="34" charset="0"/>
              </a:rPr>
              <a:t>(Oct 2022) 802.1 WG will arrange response in Nov 2022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289055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China NB provided a comment on the IEEE 802.1AS-2020/Cor 1 90-day FDIS ballot</a:t>
            </a:r>
          </a:p>
        </p:txBody>
      </p:sp>
      <p:sp>
        <p:nvSpPr>
          <p:cNvPr id="10" name="Content Placeholder 9"/>
          <p:cNvSpPr>
            <a:spLocks noGrp="1"/>
          </p:cNvSpPr>
          <p:nvPr>
            <p:ph idx="1"/>
          </p:nvPr>
        </p:nvSpPr>
        <p:spPr>
          <a:xfrm>
            <a:off x="685800" y="1524000"/>
            <a:ext cx="7772400" cy="4114800"/>
          </a:xfrm>
        </p:spPr>
        <p:txBody>
          <a:bodyPr/>
          <a:lstStyle/>
          <a:p>
            <a:r>
              <a:rPr lang="en-AU" dirty="0"/>
              <a:t>China NB comment</a:t>
            </a:r>
            <a:endParaRPr lang="en-AU" dirty="0">
              <a:solidFill>
                <a:srgbClr val="00B050"/>
              </a:solidFill>
            </a:endParaRPr>
          </a:p>
          <a:p>
            <a:pPr lvl="1"/>
            <a:r>
              <a:rPr lang="en-US" i="1" dirty="0"/>
              <a:t>IEEE 802.1AS-2020/Cor 1-2021 is a corrigendum to IEEE Std 802.1AS-2020.</a:t>
            </a:r>
          </a:p>
          <a:p>
            <a:pPr lvl="1"/>
            <a:r>
              <a:rPr lang="en-US" i="1" dirty="0"/>
              <a:t>China voted against IEEE 802.1AS-2020 FDIS ballot with comments for it reference to IEEE 802.11 and IEEE 802.1AS (see 6N17268 and 6N17611), but the comments was not properly addressed. </a:t>
            </a:r>
          </a:p>
          <a:p>
            <a:pPr lvl="1"/>
            <a:r>
              <a:rPr lang="en-US" i="1" dirty="0"/>
              <a:t>Up to now, there is no reasonable and appropriate disposition on the security problems in the base standard IEEE 802.1AS-2020 and this corrigendum neither gives solution to the security issues in IEEE 802.1AS-2020. IEEE 802.11 and IEEE 802.1AS are still the normative reference in IEEE 802.1AS-2020 and is used in Clause 11.1.4.</a:t>
            </a:r>
          </a:p>
          <a:p>
            <a:pPr lvl="1"/>
            <a:r>
              <a:rPr lang="en-US" i="1" dirty="0"/>
              <a:t>China cannot support the corrigendum to IEEE 802.1AS publish as an international standard</a:t>
            </a:r>
            <a:endParaRPr lang="en-AU" i="1" dirty="0"/>
          </a:p>
          <a:p>
            <a:r>
              <a:rPr lang="en-AU" dirty="0"/>
              <a:t>China NB proposed change</a:t>
            </a:r>
          </a:p>
          <a:p>
            <a:pPr lvl="1"/>
            <a:r>
              <a:rPr lang="en-US" i="1" dirty="0"/>
              <a:t>Please revise the referenced security mechanisms.</a:t>
            </a:r>
            <a:endParaRPr lang="en-AU" i="1"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39247130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Audio Video Bridging (AVB) Systems</a:t>
            </a:r>
            <a:br>
              <a:rPr lang="en-US" sz="1600" dirty="0">
                <a:effectLst/>
                <a:latin typeface="Calibri" panose="020F0502020204030204" pitchFamily="34" charset="0"/>
                <a:ea typeface="Calibri" panose="020F0502020204030204" pitchFamily="34" charset="0"/>
              </a:rPr>
            </a:br>
            <a:r>
              <a:rPr lang="en-AU" dirty="0"/>
              <a:t>IEEE 802.1BA-Rev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802.1BA 60-day ballot passed on 24 Jun 2022 (N17847)</a:t>
            </a:r>
          </a:p>
          <a:p>
            <a:pPr lvl="2"/>
            <a:r>
              <a:rPr lang="en-AU" dirty="0"/>
              <a:t>Passed 8/0/11 on need for ISO standard</a:t>
            </a:r>
          </a:p>
          <a:p>
            <a:pPr lvl="2"/>
            <a:r>
              <a:rPr lang="en-AU" dirty="0"/>
              <a:t>Passed 7/1/10 on support for submission to FDIS</a:t>
            </a:r>
          </a:p>
          <a:p>
            <a:pPr lvl="1"/>
            <a:r>
              <a:rPr lang="en-AU" dirty="0"/>
              <a:t>China NB voted “no: with usual security related comments</a:t>
            </a:r>
          </a:p>
          <a:p>
            <a:pPr lvl="2"/>
            <a:r>
              <a:rPr lang="en-AU" dirty="0"/>
              <a:t>A response was sent in Jul 2022 (N17852)</a:t>
            </a:r>
          </a:p>
          <a:p>
            <a:r>
              <a:rPr lang="en-AU" dirty="0"/>
              <a:t>FDIS ballot: </a:t>
            </a:r>
            <a:r>
              <a:rPr lang="en-AU" dirty="0">
                <a:solidFill>
                  <a:schemeClr val="accent2"/>
                </a:solidFill>
              </a:rPr>
              <a:t>closes 24 Mar 2023</a:t>
            </a:r>
          </a:p>
          <a:p>
            <a:pPr lvl="1"/>
            <a:r>
              <a:rPr lang="en-US" b="0" dirty="0"/>
              <a:t>Will be published as ISO/IEC/IEEE 8802-1BA:202X</a:t>
            </a:r>
            <a:endParaRPr lang="en-AU" b="0"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3759266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effectLst/>
                <a:ea typeface="Calibri" panose="020F0502020204030204" pitchFamily="34" charset="0"/>
              </a:rPr>
              <a:t>MAC Service Definition: Support for IEEE Std 802.15.3</a:t>
            </a:r>
            <a:br>
              <a:rPr lang="en-AU" dirty="0"/>
            </a:br>
            <a:r>
              <a:rPr lang="en-AU" dirty="0"/>
              <a:t>IEEE 802.1ACct FDIS ballot closes in Mar 2023</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p>
          <a:p>
            <a:r>
              <a:rPr lang="en-US" dirty="0"/>
              <a:t>60-day</a:t>
            </a:r>
            <a:r>
              <a:rPr lang="en-AU" dirty="0"/>
              <a:t> pre-ballot: </a:t>
            </a:r>
            <a:r>
              <a:rPr lang="en-AU" dirty="0">
                <a:solidFill>
                  <a:srgbClr val="00B050"/>
                </a:solidFill>
              </a:rPr>
              <a:t>passed &amp; response sent</a:t>
            </a:r>
          </a:p>
          <a:p>
            <a:pPr lvl="1"/>
            <a:r>
              <a:rPr lang="en-AU" dirty="0"/>
              <a:t>802.1ACct 60-day ballot passed on 10 Apr 2022 (N17703)</a:t>
            </a:r>
          </a:p>
          <a:p>
            <a:pPr lvl="2"/>
            <a:r>
              <a:rPr lang="en-AU" dirty="0"/>
              <a:t>Passed 8/0/11 on need for ISO standard</a:t>
            </a:r>
          </a:p>
          <a:p>
            <a:pPr lvl="2"/>
            <a:r>
              <a:rPr lang="en-AU" dirty="0"/>
              <a:t>Passed 7/1/11 on support for submission to FDIS </a:t>
            </a:r>
          </a:p>
          <a:p>
            <a:pPr lvl="1"/>
            <a:r>
              <a:rPr lang="en-AU" dirty="0"/>
              <a:t>China NB had usual comments that needed a response</a:t>
            </a:r>
          </a:p>
          <a:p>
            <a:pPr lvl="2"/>
            <a:r>
              <a:rPr lang="en-AU" dirty="0"/>
              <a:t>A response was sent in Jul 2022 (N17856)</a:t>
            </a:r>
          </a:p>
          <a:p>
            <a:r>
              <a:rPr lang="en-AU" dirty="0"/>
              <a:t>FDIS ballot: </a:t>
            </a:r>
            <a:r>
              <a:rPr lang="en-AU" dirty="0">
                <a:solidFill>
                  <a:schemeClr val="accent2"/>
                </a:solidFill>
              </a:rPr>
              <a:t>closes 24 Mar 2023</a:t>
            </a:r>
          </a:p>
          <a:p>
            <a:pPr lvl="1"/>
            <a:r>
              <a:rPr lang="en-US" b="0" dirty="0"/>
              <a:t>Will be published as ISO/IEC/IEEE 8802-1AC:2018/</a:t>
            </a:r>
            <a:r>
              <a:rPr lang="en-US" b="0" dirty="0" err="1"/>
              <a:t>Amd</a:t>
            </a:r>
            <a:r>
              <a:rPr lang="en-US" b="0" dirty="0"/>
              <a:t> 1:202X</a:t>
            </a:r>
            <a:endParaRPr lang="en-AU" b="0"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3593603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MAC Privacy Protection</a:t>
            </a:r>
            <a:br>
              <a:rPr lang="en-AU" dirty="0">
                <a:solidFill>
                  <a:schemeClr val="accent2"/>
                </a:solidFill>
              </a:rPr>
            </a:br>
            <a:r>
              <a:rPr lang="en-AU" dirty="0"/>
              <a:t>IEEE 802.1AEdk D2.1 liaised for information in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802.1AEdk D2.1 was liaised for information in Sep 2022 (N17883)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31952636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2"/>
                </a:solidFill>
              </a:rPr>
              <a:t>YANG Data Model for </a:t>
            </a:r>
            <a:r>
              <a:rPr lang="en-AU" sz="1600" dirty="0" err="1">
                <a:solidFill>
                  <a:schemeClr val="accent2"/>
                </a:solidFill>
              </a:rPr>
              <a:t>Ethertypes</a:t>
            </a:r>
            <a:br>
              <a:rPr lang="en-AU" dirty="0">
                <a:solidFill>
                  <a:schemeClr val="accent2"/>
                </a:solidFill>
              </a:rPr>
            </a:br>
            <a:r>
              <a:rPr lang="en-AU" dirty="0"/>
              <a:t>IEEE 802f will be liaised for information soon</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 for information at SA Ballot stage, which is soon</a:t>
            </a:r>
            <a:endParaRPr lang="en-AU" dirty="0">
              <a:solidFill>
                <a:srgbClr val="FF0000"/>
              </a:solidFill>
            </a:endParaRP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738417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YANG Data Models for Scheduled Traffic, Frame Preemption, Per-Stream Filtering &amp; Policing</a:t>
            </a:r>
            <a:br>
              <a:rPr lang="en-US" dirty="0">
                <a:solidFill>
                  <a:schemeClr val="accent2"/>
                </a:solidFill>
              </a:rPr>
            </a:br>
            <a:r>
              <a:rPr lang="en-AU" dirty="0"/>
              <a:t>IEEE 802.1Qcw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 2022) Planning to liaised for information at SA Ballot stage – which is soonish</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4717569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2"/>
                </a:solidFill>
              </a:rPr>
              <a:t>Automatic Attachment to Provider Backbone Bridging (PBB) services</a:t>
            </a:r>
            <a:br>
              <a:rPr lang="en-US" dirty="0">
                <a:solidFill>
                  <a:schemeClr val="accent2"/>
                </a:solidFill>
              </a:rPr>
            </a:br>
            <a:r>
              <a:rPr lang="en-AU" dirty="0"/>
              <a:t>IEEE 802.1Qcj will be liaised for information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a:r>
            <a:r>
              <a:rPr lang="en-AU" dirty="0" err="1"/>
              <a:t>Noiv</a:t>
            </a:r>
            <a:r>
              <a:rPr lang="en-AU" dirty="0"/>
              <a:t>  2022) </a:t>
            </a:r>
            <a:r>
              <a:rPr lang="en-US" sz="1800" dirty="0">
                <a:effectLst/>
                <a:latin typeface="Calibri" panose="020F0502020204030204" pitchFamily="34" charset="0"/>
                <a:ea typeface="Calibri" panose="020F0502020204030204" pitchFamily="34" charset="0"/>
              </a:rPr>
              <a:t>IEEE 802.1 is planning to have a motion at this plenary to send IEEE P802.1Qcj to SC6 for information when the SA ballot starts</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749762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62676080"/>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55721241"/>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721161963"/>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 Sep 22</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22</a:t>
                      </a:r>
                    </a:p>
                  </a:txBody>
                  <a:tcPr marL="115147" marR="115147"/>
                </a:tc>
                <a:extLst>
                  <a:ext uri="{0D108BD9-81ED-4DB2-BD59-A6C34878D82A}">
                    <a16:rowId xmlns:a16="http://schemas.microsoft.com/office/drawing/2014/main" val="228040766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Std</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Nov 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2347444"/>
                  </a:ext>
                </a:extLst>
              </a:tr>
              <a:tr h="290122">
                <a:tc>
                  <a:txBody>
                    <a:bodyPr/>
                    <a:lstStyle/>
                    <a:p>
                      <a:r>
                        <a:rPr lang="en-GB" sz="1600" b="0" dirty="0">
                          <a:solidFill>
                            <a:schemeClr val="tx1"/>
                          </a:solidFill>
                          <a:latin typeface="+mj-lt"/>
                        </a:rPr>
                        <a:t>.3dd</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488620359"/>
                  </a:ext>
                </a:extLst>
              </a:tr>
              <a:tr h="290122">
                <a:tc>
                  <a:txBody>
                    <a:bodyPr/>
                    <a:lstStyle/>
                    <a:p>
                      <a:r>
                        <a:rPr lang="en-GB" sz="1600" b="0" dirty="0">
                          <a:solidFill>
                            <a:schemeClr val="tx1"/>
                          </a:solidFill>
                          <a:latin typeface="+mj-lt"/>
                        </a:rPr>
                        <a:t>.3cs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228200868"/>
                  </a:ext>
                </a:extLst>
              </a:tr>
              <a:tr h="290122">
                <a:tc>
                  <a:txBody>
                    <a:bodyPr/>
                    <a:lstStyle/>
                    <a:p>
                      <a:r>
                        <a:rPr lang="en-GB" sz="1600" b="0" dirty="0">
                          <a:solidFill>
                            <a:schemeClr val="tx1"/>
                          </a:solidFill>
                          <a:latin typeface="+mj-lt"/>
                        </a:rPr>
                        <a:t>.3db</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78413195"/>
                  </a:ext>
                </a:extLst>
              </a:tr>
              <a:tr h="290122">
                <a:tc>
                  <a:txBody>
                    <a:bodyPr/>
                    <a:lstStyle/>
                    <a:p>
                      <a:r>
                        <a:rPr lang="en-GB" sz="1600" b="0" dirty="0">
                          <a:solidFill>
                            <a:schemeClr val="tx1"/>
                          </a:solidFill>
                          <a:latin typeface="+mj-lt"/>
                        </a:rPr>
                        <a:t>.3ck</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12597520"/>
                  </a:ext>
                </a:extLst>
              </a:tr>
              <a:tr h="290122">
                <a:tc>
                  <a:txBody>
                    <a:bodyPr/>
                    <a:lstStyle/>
                    <a:p>
                      <a:r>
                        <a:rPr lang="en-GB" sz="1600" b="0" dirty="0">
                          <a:solidFill>
                            <a:schemeClr val="tx1"/>
                          </a:solidFill>
                          <a:latin typeface="+mj-lt"/>
                        </a:rPr>
                        <a:t>.3de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612021771"/>
                  </a:ext>
                </a:extLst>
              </a:tr>
              <a:tr h="290122">
                <a:tc>
                  <a:txBody>
                    <a:bodyPr/>
                    <a:lstStyle/>
                    <a:p>
                      <a:r>
                        <a:rPr lang="en-GB" sz="1600" b="0" dirty="0">
                          <a:solidFill>
                            <a:schemeClr val="tx1"/>
                          </a:solidFill>
                          <a:latin typeface="+mj-lt"/>
                        </a:rPr>
                        <a:t>.3cx</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59636309"/>
                  </a:ext>
                </a:extLst>
              </a:tr>
              <a:tr h="290122">
                <a:tc>
                  <a:txBody>
                    <a:bodyPr/>
                    <a:lstStyle/>
                    <a:p>
                      <a:r>
                        <a:rPr lang="en-GB" sz="1600" b="0" dirty="0">
                          <a:solidFill>
                            <a:schemeClr val="tx1"/>
                          </a:solidFill>
                          <a:latin typeface="+mj-lt"/>
                        </a:rPr>
                        <a:t>.3cz</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412191287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795304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Power over Ethernet</a:t>
            </a:r>
            <a:br>
              <a:rPr lang="en-AU" dirty="0"/>
            </a:br>
            <a:r>
              <a:rPr lang="en-AU" dirty="0"/>
              <a:t>IEEE 802.3cv has been published as </a:t>
            </a:r>
            <a:r>
              <a:rPr lang="en-US" dirty="0"/>
              <a:t>ISO/IEC/IEEE 8802-3:2021/</a:t>
            </a:r>
            <a:r>
              <a:rPr lang="en-US" dirty="0" err="1"/>
              <a:t>Amd</a:t>
            </a:r>
            <a:r>
              <a:rPr lang="en-US" dirty="0"/>
              <a:t> 12:2022</a:t>
            </a:r>
            <a:br>
              <a:rPr lang="en-AU" dirty="0">
                <a:solidFill>
                  <a:schemeClr val="accent2"/>
                </a:solidFill>
              </a:rPr>
            </a:b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&amp; response sent</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802.3cv</a:t>
            </a:r>
            <a:r>
              <a:rPr lang="en-AU" dirty="0"/>
              <a:t> FDIS ballot passed on 1 Sep 2022 (N17849)</a:t>
            </a:r>
          </a:p>
          <a:p>
            <a:pPr lvl="2"/>
            <a:r>
              <a:rPr lang="en-AU" dirty="0"/>
              <a:t>Passed 10/1/8, negative vote China NB (same security comments)</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12:2022</a:t>
            </a:r>
            <a:endParaRPr lang="en-AU" dirty="0">
              <a:solidFill>
                <a:schemeClr val="accent2"/>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25487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Operation over DWDM Systems</a:t>
            </a:r>
            <a:br>
              <a:rPr lang="en-US" dirty="0"/>
            </a:br>
            <a:r>
              <a:rPr lang="en-AU" dirty="0"/>
              <a:t>IEEE 802.3ct published as </a:t>
            </a:r>
            <a:r>
              <a:rPr lang="en-US" dirty="0"/>
              <a:t>ISO/IEC/IEEE 8802-3:2021/</a:t>
            </a:r>
            <a:r>
              <a:rPr lang="en-US" dirty="0" err="1"/>
              <a:t>Amd</a:t>
            </a:r>
            <a:r>
              <a:rPr lang="en-US" dirty="0"/>
              <a:t> 13:2022</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&amp; response sent</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802.3ct</a:t>
            </a:r>
            <a:r>
              <a:rPr lang="en-AU" dirty="0"/>
              <a:t> FDIS ballot passed on 2 Sep 2022 (N17844)</a:t>
            </a:r>
          </a:p>
          <a:p>
            <a:pPr lvl="2"/>
            <a:r>
              <a:rPr lang="en-AU" dirty="0"/>
              <a:t>Passed 10/1/8, negative vote China NB (same security comments as 802.3cv/cp, even incorrectly references 802.3cp)</a:t>
            </a:r>
          </a:p>
          <a:p>
            <a:pPr lvl="2"/>
            <a:r>
              <a:rPr lang="en-AU" dirty="0">
                <a:hlinkClick r:id="rId3"/>
              </a:rPr>
              <a:t>Response</a:t>
            </a:r>
            <a:r>
              <a:rPr lang="en-AU" dirty="0"/>
              <a:t> sent (</a:t>
            </a:r>
            <a:r>
              <a:rPr lang="en-AU" dirty="0">
                <a:solidFill>
                  <a:srgbClr val="FF0000"/>
                </a:solidFill>
              </a:rPr>
              <a:t>N?????</a:t>
            </a:r>
            <a:r>
              <a:rPr lang="en-AU" dirty="0"/>
              <a:t>) </a:t>
            </a:r>
          </a:p>
          <a:p>
            <a:pPr lvl="1"/>
            <a:r>
              <a:rPr lang="en-US" dirty="0"/>
              <a:t>Published as ISO/IEC/IEEE 8802-3:2021/</a:t>
            </a:r>
            <a:r>
              <a:rPr lang="en-US" dirty="0" err="1"/>
              <a:t>Amd</a:t>
            </a:r>
            <a:r>
              <a:rPr lang="en-US" dirty="0"/>
              <a:t> 13:2022</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41998838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Bidirectional 10 Gb/s, 25 Gb/s, and 50 Gb/s Optical Access PHYs</a:t>
            </a:r>
            <a:br>
              <a:rPr lang="en-US" dirty="0"/>
            </a:br>
            <a:r>
              <a:rPr lang="en-AU" dirty="0"/>
              <a:t>IEEE 802.3cp published as </a:t>
            </a:r>
            <a:r>
              <a:rPr lang="en-US" dirty="0"/>
              <a:t>ISO/IEC/IEEE 8802-3:2021/</a:t>
            </a:r>
            <a:r>
              <a:rPr lang="en-US" dirty="0" err="1"/>
              <a:t>Amd</a:t>
            </a:r>
            <a:r>
              <a:rPr lang="en-US" dirty="0"/>
              <a:t> 14:2022</a:t>
            </a:r>
            <a:endParaRPr lang="en-AU" dirty="0">
              <a:solidFill>
                <a:schemeClr val="accent6"/>
              </a:solidFill>
            </a:endParaRP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&amp; response sent</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2"/>
            <a:r>
              <a:rPr lang="en-AU" dirty="0"/>
              <a:t>China NB voted no with the usual demand that 802.3 include security</a:t>
            </a:r>
          </a:p>
          <a:p>
            <a:pPr lvl="2"/>
            <a:r>
              <a:rPr lang="en-AU" dirty="0"/>
              <a:t>(27 Nov 2021) </a:t>
            </a:r>
            <a:r>
              <a:rPr lang="en-AU" dirty="0">
                <a:hlinkClick r:id="rId2"/>
              </a:rPr>
              <a:t>multi-ballot response</a:t>
            </a:r>
            <a:r>
              <a:rPr lang="en-AU" dirty="0"/>
              <a:t> sent (N17645)</a:t>
            </a:r>
          </a:p>
          <a:p>
            <a:r>
              <a:rPr lang="en-AU" dirty="0"/>
              <a:t>FDIS ballot: </a:t>
            </a:r>
            <a:r>
              <a:rPr lang="en-AU" dirty="0">
                <a:solidFill>
                  <a:srgbClr val="00B050"/>
                </a:solidFill>
              </a:rPr>
              <a:t>passed, response sent, published</a:t>
            </a:r>
          </a:p>
          <a:p>
            <a:pPr lvl="1"/>
            <a:r>
              <a:rPr lang="en-AU" dirty="0"/>
              <a:t> </a:t>
            </a:r>
            <a:r>
              <a:rPr lang="en-AU" dirty="0">
                <a:cs typeface="Arial" panose="020B0604020202020204" pitchFamily="34" charset="0"/>
              </a:rPr>
              <a:t>802.3cp</a:t>
            </a:r>
            <a:r>
              <a:rPr lang="en-AU" dirty="0"/>
              <a:t> FDIS ballot passed on 2 Sep 2022 (N17846)</a:t>
            </a:r>
          </a:p>
          <a:p>
            <a:pPr lvl="2"/>
            <a:r>
              <a:rPr lang="en-AU" dirty="0"/>
              <a:t>Passed 10/1/8, negative vote China NB (same security comments as 802.3cv)</a:t>
            </a:r>
          </a:p>
          <a:p>
            <a:pPr lvl="2"/>
            <a:r>
              <a:rPr lang="en-AU" dirty="0">
                <a:hlinkClick r:id="rId3"/>
              </a:rPr>
              <a:t>Response</a:t>
            </a:r>
            <a:r>
              <a:rPr lang="en-AU" dirty="0"/>
              <a:t> sent (</a:t>
            </a:r>
            <a:r>
              <a:rPr lang="en-AU" dirty="0">
                <a:solidFill>
                  <a:srgbClr val="FF0000"/>
                </a:solidFill>
              </a:rPr>
              <a:t>N?????</a:t>
            </a:r>
            <a:r>
              <a:rPr lang="en-AU" dirty="0"/>
              <a:t>)</a:t>
            </a:r>
          </a:p>
          <a:p>
            <a:pPr lvl="1"/>
            <a:r>
              <a:rPr lang="en-US" dirty="0"/>
              <a:t>Published as ISO/IEC/IEEE 8802-3:2021/</a:t>
            </a:r>
            <a:r>
              <a:rPr lang="en-US" dirty="0" err="1"/>
              <a:t>Amd</a:t>
            </a:r>
            <a:r>
              <a:rPr lang="en-US" dirty="0"/>
              <a:t> 14:2022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5340854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liaised for information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(Nov 2022) </a:t>
            </a:r>
            <a:r>
              <a:rPr lang="en-AU" dirty="0"/>
              <a:t>IEEE 802.3-REV was liaised for information (N</a:t>
            </a:r>
            <a:r>
              <a:rPr lang="en-AU" dirty="0">
                <a:solidFill>
                  <a:srgbClr val="FF0000"/>
                </a:solidFill>
              </a:rPr>
              <a:t>?????</a:t>
            </a:r>
            <a:r>
              <a:rPr lang="en-AU" dirty="0"/>
              <a:t>)</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48087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E1DC2-9D07-933E-745D-6FF4408891E9}"/>
              </a:ext>
            </a:extLst>
          </p:cNvPr>
          <p:cNvSpPr>
            <a:spLocks noGrp="1"/>
          </p:cNvSpPr>
          <p:nvPr>
            <p:ph type="title"/>
          </p:nvPr>
        </p:nvSpPr>
        <p:spPr/>
        <p:txBody>
          <a:bodyPr/>
          <a:lstStyle/>
          <a:p>
            <a:r>
              <a:rPr lang="en-AU" dirty="0"/>
              <a:t>The 802.3 WG is likely to approve the liaising of multiple docs for information and then ratification </a:t>
            </a:r>
          </a:p>
        </p:txBody>
      </p:sp>
      <p:sp>
        <p:nvSpPr>
          <p:cNvPr id="3" name="Content Placeholder 2">
            <a:extLst>
              <a:ext uri="{FF2B5EF4-FFF2-40B4-BE49-F238E27FC236}">
                <a16:creationId xmlns:a16="http://schemas.microsoft.com/office/drawing/2014/main" id="{C95B22F2-213B-0C4C-EE41-61FF82A9F086}"/>
              </a:ext>
            </a:extLst>
          </p:cNvPr>
          <p:cNvSpPr>
            <a:spLocks noGrp="1"/>
          </p:cNvSpPr>
          <p:nvPr>
            <p:ph idx="1"/>
          </p:nvPr>
        </p:nvSpPr>
        <p:spPr/>
        <p:txBody>
          <a:bodyPr/>
          <a:lstStyle/>
          <a:p>
            <a:r>
              <a:rPr lang="en-AU" dirty="0"/>
              <a:t>Published</a:t>
            </a:r>
          </a:p>
          <a:p>
            <a:pPr lvl="1"/>
            <a:r>
              <a:rPr lang="en-AU" dirty="0"/>
              <a:t>IEEE Std 802.3-2022</a:t>
            </a:r>
          </a:p>
          <a:p>
            <a:pPr lvl="1"/>
            <a:r>
              <a:rPr lang="en-AU" dirty="0"/>
              <a:t>IEEE Std 802.3dd-2022</a:t>
            </a:r>
          </a:p>
          <a:p>
            <a:r>
              <a:rPr lang="en-AU" dirty="0"/>
              <a:t>On </a:t>
            </a:r>
            <a:r>
              <a:rPr lang="en-AU" dirty="0" err="1"/>
              <a:t>RevCom</a:t>
            </a:r>
            <a:r>
              <a:rPr lang="en-AU" dirty="0"/>
              <a:t> agenda</a:t>
            </a:r>
          </a:p>
          <a:p>
            <a:pPr lvl="1"/>
            <a:r>
              <a:rPr lang="en-AU" dirty="0"/>
              <a:t>IEEE P802.3cs</a:t>
            </a:r>
          </a:p>
          <a:p>
            <a:pPr lvl="1"/>
            <a:r>
              <a:rPr lang="en-AU" dirty="0"/>
              <a:t>IEEE P802.3db</a:t>
            </a:r>
          </a:p>
          <a:p>
            <a:pPr lvl="1"/>
            <a:r>
              <a:rPr lang="en-AU" dirty="0"/>
              <a:t>IEEE P802.3ck</a:t>
            </a:r>
          </a:p>
          <a:p>
            <a:pPr lvl="1"/>
            <a:r>
              <a:rPr lang="en-AU" dirty="0"/>
              <a:t>IEEE P802.3de</a:t>
            </a:r>
          </a:p>
          <a:p>
            <a:r>
              <a:rPr lang="en-AU" dirty="0"/>
              <a:t>In SA ballot</a:t>
            </a:r>
          </a:p>
          <a:p>
            <a:pPr lvl="1"/>
            <a:r>
              <a:rPr lang="en-AU" dirty="0"/>
              <a:t>IEEE P802.3cx</a:t>
            </a:r>
          </a:p>
          <a:p>
            <a:pPr lvl="1"/>
            <a:r>
              <a:rPr lang="en-AU" dirty="0"/>
              <a:t>IEEE P802.3cz</a:t>
            </a:r>
          </a:p>
          <a:p>
            <a:endParaRPr lang="en-AU" dirty="0"/>
          </a:p>
        </p:txBody>
      </p:sp>
      <p:sp>
        <p:nvSpPr>
          <p:cNvPr id="4" name="Footer Placeholder 3">
            <a:extLst>
              <a:ext uri="{FF2B5EF4-FFF2-40B4-BE49-F238E27FC236}">
                <a16:creationId xmlns:a16="http://schemas.microsoft.com/office/drawing/2014/main" id="{91D39B98-0BA3-0061-A049-53326E7F1C84}"/>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6EFE649-E302-0017-9BB7-697063DC6EFE}"/>
              </a:ext>
            </a:extLst>
          </p:cNvPr>
          <p:cNvSpPr>
            <a:spLocks noGrp="1"/>
          </p:cNvSpPr>
          <p:nvPr>
            <p:ph type="sldNum" sz="quarter" idx="11"/>
          </p:nvPr>
        </p:nvSpPr>
        <p:spPr/>
        <p:txBody>
          <a:bodyPr/>
          <a:lstStyle/>
          <a:p>
            <a:r>
              <a:rPr lang="en-US"/>
              <a:t>Slide </a:t>
            </a:r>
            <a:fld id="{EF4002E7-DB4D-4CC3-8382-1939D19420D8}" type="slidenum">
              <a:rPr lang="en-US" smtClean="0"/>
              <a:pPr/>
              <a:t>60</a:t>
            </a:fld>
            <a:endParaRPr lang="en-US"/>
          </a:p>
        </p:txBody>
      </p:sp>
      <p:sp>
        <p:nvSpPr>
          <p:cNvPr id="6" name="Right Brace 5">
            <a:extLst>
              <a:ext uri="{FF2B5EF4-FFF2-40B4-BE49-F238E27FC236}">
                <a16:creationId xmlns:a16="http://schemas.microsoft.com/office/drawing/2014/main" id="{A840A472-37BA-3E2F-285D-9056DC56C9E6}"/>
              </a:ext>
            </a:extLst>
          </p:cNvPr>
          <p:cNvSpPr/>
          <p:nvPr/>
        </p:nvSpPr>
        <p:spPr bwMode="auto">
          <a:xfrm>
            <a:off x="3916878" y="2286000"/>
            <a:ext cx="228600" cy="457200"/>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7" name="Rectangle 6">
            <a:extLst>
              <a:ext uri="{FF2B5EF4-FFF2-40B4-BE49-F238E27FC236}">
                <a16:creationId xmlns:a16="http://schemas.microsoft.com/office/drawing/2014/main" id="{E87E4687-391B-71FC-2545-897520A24279}"/>
              </a:ext>
            </a:extLst>
          </p:cNvPr>
          <p:cNvSpPr/>
          <p:nvPr/>
        </p:nvSpPr>
        <p:spPr bwMode="auto">
          <a:xfrm>
            <a:off x="4145478" y="2057400"/>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400" dirty="0">
                <a:effectLst/>
                <a:latin typeface="Calibri" panose="020F0502020204030204" pitchFamily="34" charset="0"/>
                <a:ea typeface="Calibri" panose="020F0502020204030204" pitchFamily="34" charset="0"/>
              </a:rPr>
              <a:t>Seek approval to send IEEE Std 802.3-2022 for preview at the IEEE 802.3 Ethernet WG interim meeting on 15 September and seek EC approval at the 4 October teleconference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8" name="Right Brace 7">
            <a:extLst>
              <a:ext uri="{FF2B5EF4-FFF2-40B4-BE49-F238E27FC236}">
                <a16:creationId xmlns:a16="http://schemas.microsoft.com/office/drawing/2014/main" id="{7D4A2B10-F25D-1885-97B1-EBFB6A31ED1E}"/>
              </a:ext>
            </a:extLst>
          </p:cNvPr>
          <p:cNvSpPr/>
          <p:nvPr/>
        </p:nvSpPr>
        <p:spPr bwMode="auto">
          <a:xfrm>
            <a:off x="3916878" y="2902229"/>
            <a:ext cx="228600" cy="1898372"/>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363DCED4-4037-5AC4-3329-48B18577C0B7}"/>
              </a:ext>
            </a:extLst>
          </p:cNvPr>
          <p:cNvSpPr/>
          <p:nvPr/>
        </p:nvSpPr>
        <p:spPr bwMode="auto">
          <a:xfrm>
            <a:off x="4114800" y="3600696"/>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first </a:t>
            </a:r>
            <a:r>
              <a:rPr lang="en-US" sz="1400" dirty="0">
                <a:solidFill>
                  <a:srgbClr val="FF0000"/>
                </a:solidFill>
                <a:effectLst/>
                <a:latin typeface="Calibri" panose="020F0502020204030204" pitchFamily="34" charset="0"/>
                <a:ea typeface="Calibri" panose="020F0502020204030204" pitchFamily="34" charset="0"/>
              </a:rPr>
              <a:t>4 (tbc)</a:t>
            </a:r>
            <a:r>
              <a:rPr lang="en-US" sz="1400" dirty="0">
                <a:effectLst/>
                <a:latin typeface="Calibri" panose="020F0502020204030204" pitchFamily="34" charset="0"/>
                <a:ea typeface="Calibri" panose="020F0502020204030204" pitchFamily="34" charset="0"/>
              </a:rPr>
              <a:t> amendment standards/drafts for preview at the November plenary meeting</a:t>
            </a:r>
            <a:endParaRPr kumimoji="0" lang="en-AU" sz="1050" b="0" i="0" u="none" strike="noStrike" cap="none" normalizeH="0" baseline="0" dirty="0">
              <a:ln>
                <a:noFill/>
              </a:ln>
              <a:solidFill>
                <a:schemeClr val="tx1"/>
              </a:solidFill>
              <a:effectLst/>
              <a:latin typeface="Times New Roman" pitchFamily="18" charset="0"/>
            </a:endParaRPr>
          </a:p>
        </p:txBody>
      </p:sp>
      <p:sp>
        <p:nvSpPr>
          <p:cNvPr id="10" name="Right Brace 9">
            <a:extLst>
              <a:ext uri="{FF2B5EF4-FFF2-40B4-BE49-F238E27FC236}">
                <a16:creationId xmlns:a16="http://schemas.microsoft.com/office/drawing/2014/main" id="{42333B96-ADA9-0AA8-AFCD-B38BDF8DC36A}"/>
              </a:ext>
            </a:extLst>
          </p:cNvPr>
          <p:cNvSpPr/>
          <p:nvPr/>
        </p:nvSpPr>
        <p:spPr bwMode="auto">
          <a:xfrm>
            <a:off x="3916878" y="4876800"/>
            <a:ext cx="197922" cy="1478625"/>
          </a:xfrm>
          <a:prstGeom prst="rightBrac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CEFF2578-0FB6-4962-890F-064FECBD606E}"/>
              </a:ext>
            </a:extLst>
          </p:cNvPr>
          <p:cNvSpPr/>
          <p:nvPr/>
        </p:nvSpPr>
        <p:spPr bwMode="auto">
          <a:xfrm>
            <a:off x="4191000" y="5311313"/>
            <a:ext cx="484612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400" dirty="0">
                <a:effectLst/>
                <a:latin typeface="Calibri" panose="020F0502020204030204" pitchFamily="34" charset="0"/>
                <a:ea typeface="Calibri" panose="020F0502020204030204" pitchFamily="34" charset="0"/>
              </a:rPr>
              <a:t>Seek approval to send the next </a:t>
            </a:r>
            <a:r>
              <a:rPr lang="en-US" sz="1400" dirty="0">
                <a:solidFill>
                  <a:srgbClr val="FF0000"/>
                </a:solidFill>
                <a:effectLst/>
                <a:latin typeface="Calibri" panose="020F0502020204030204" pitchFamily="34" charset="0"/>
                <a:ea typeface="Calibri" panose="020F0502020204030204" pitchFamily="34" charset="0"/>
              </a:rPr>
              <a:t>3 to 4 </a:t>
            </a:r>
            <a:r>
              <a:rPr lang="en-US" sz="1400" dirty="0">
                <a:effectLst/>
                <a:latin typeface="Calibri" panose="020F0502020204030204" pitchFamily="34" charset="0"/>
                <a:ea typeface="Calibri" panose="020F0502020204030204" pitchFamily="34" charset="0"/>
              </a:rPr>
              <a:t>(depending on project status) amendment standards/drafts for preview during the January 2023 (WG) and February 2023 (EC) meetings.</a:t>
            </a:r>
            <a:endParaRPr kumimoji="0" lang="en-AU" sz="105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23520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Power over Data Lines of Single Pair Ethernet</a:t>
            </a:r>
            <a:br>
              <a:rPr lang="en-US" dirty="0"/>
            </a:br>
            <a:r>
              <a:rPr lang="en-AU" dirty="0"/>
              <a:t>IEEE 802.3dd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302682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Increased-reach Ethernet optical subscriber access (Super-PON)</a:t>
            </a:r>
            <a:br>
              <a:rPr lang="en-US" dirty="0"/>
            </a:br>
            <a:r>
              <a:rPr lang="en-AU" dirty="0"/>
              <a:t>IEEE 802.3cs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20245611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Short Reach Fiber</a:t>
            </a:r>
            <a:br>
              <a:rPr lang="en-US" dirty="0"/>
            </a:br>
            <a:r>
              <a:rPr lang="en-AU" dirty="0"/>
              <a:t>IEEE 802.3db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63</a:t>
            </a:fld>
            <a:endParaRPr lang="en-US"/>
          </a:p>
        </p:txBody>
      </p:sp>
    </p:spTree>
    <p:extLst>
      <p:ext uri="{BB962C8B-B14F-4D97-AF65-F5344CB8AC3E}">
        <p14:creationId xmlns:p14="http://schemas.microsoft.com/office/powerpoint/2010/main" val="315253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100 Gb/s, 200 Gb/s, and 400 Gb/s Electrical Interfaces</a:t>
            </a:r>
            <a:br>
              <a:rPr lang="en-US" dirty="0"/>
            </a:br>
            <a:r>
              <a:rPr lang="en-AU" dirty="0"/>
              <a:t>IEEE 802.3ck will probably be liaised in Nov 2022</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Nov 2022</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30079601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Time Synchronization for Point-to-Point Single Pair Ethernet</a:t>
            </a:r>
            <a:br>
              <a:rPr lang="en-US" dirty="0"/>
            </a:br>
            <a:r>
              <a:rPr lang="en-AU" dirty="0"/>
              <a:t>IEEE 802.3de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3431288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Improved PTP Timestamping Accuracy</a:t>
            </a:r>
            <a:br>
              <a:rPr lang="en-AU" dirty="0"/>
            </a:br>
            <a:r>
              <a:rPr lang="en-AU" dirty="0"/>
              <a:t>IEEE 802.3cx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565199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Multi-Gigabit Optical Automotive Ethernet</a:t>
            </a:r>
            <a:br>
              <a:rPr lang="en-AU" dirty="0"/>
            </a:br>
            <a:r>
              <a:rPr lang="en-AU" dirty="0"/>
              <a:t>IEEE 802.3cz will probably be liaised in Jan 2023</a:t>
            </a:r>
            <a:endParaRPr lang="en-AU" dirty="0">
              <a:solidFill>
                <a:schemeClr val="accent6"/>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latin typeface="+mj-lt"/>
                <a:ea typeface="Calibri" panose="020F0502020204030204" pitchFamily="34" charset="0"/>
              </a:rPr>
              <a:t>(Sept 2022) Probably </a:t>
            </a:r>
            <a:r>
              <a:rPr lang="en-AU" dirty="0"/>
              <a:t>Jan 2023</a:t>
            </a:r>
            <a:endParaRPr lang="en-AU" sz="1800" dirty="0">
              <a:solidFill>
                <a:srgbClr val="FF0000"/>
              </a:solidFill>
              <a:effectLst/>
              <a:latin typeface="+mj-lt"/>
              <a:ea typeface="Calibri" panose="020F0502020204030204" pitchFamily="34" charset="0"/>
            </a:endParaRP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a:t>
            </a:r>
            <a:r>
              <a:rPr lang="en-AU"/>
              <a:t>: </a:t>
            </a:r>
            <a:r>
              <a:rPr lang="en-AU">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4878495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10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271284"/>
              </p:ext>
            </p:extLst>
          </p:nvPr>
        </p:nvGraphicFramePr>
        <p:xfrm>
          <a:off x="152399" y="2161466"/>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Nov 2021</a:t>
                      </a:r>
                      <a:endParaRPr lang="en-AU" sz="1600" b="0" dirty="0">
                        <a:solidFill>
                          <a:srgbClr val="00B050"/>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.11-2020</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rgbClr val="FA661C"/>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13 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Jul 22</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Apr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A661C"/>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 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r h="359602">
                <a:tc>
                  <a:txBody>
                    <a:bodyPr/>
                    <a:lstStyle/>
                    <a:p>
                      <a:pPr algn="l"/>
                      <a:r>
                        <a:rPr lang="en-AU" sz="1600" dirty="0"/>
                        <a:t>.11 Cor 1 </a:t>
                      </a:r>
                      <a:endParaRPr lang="en-GB" sz="1600" b="0" dirty="0">
                        <a:solidFill>
                          <a:schemeClr val="tx1"/>
                        </a:solidFill>
                        <a:latin typeface="+mj-lt"/>
                      </a:endParaRP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94024959"/>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68</a:t>
            </a:fld>
            <a:endParaRPr lang="en-US"/>
          </a:p>
        </p:txBody>
      </p:sp>
    </p:spTree>
    <p:extLst>
      <p:ext uri="{BB962C8B-B14F-4D97-AF65-F5344CB8AC3E}">
        <p14:creationId xmlns:p14="http://schemas.microsoft.com/office/powerpoint/2010/main" val="34169559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3203830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Wi-Fi 6 </a:t>
            </a:r>
            <a:br>
              <a:rPr lang="en-AU" dirty="0"/>
            </a:br>
            <a:r>
              <a:rPr lang="en-AU" dirty="0"/>
              <a:t>IEEE 802.11ax 60-day pre-ballot passed and responses have been sent, but it is on hold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sent </a:t>
            </a:r>
            <a:r>
              <a:rPr lang="en-AU" dirty="0">
                <a:solidFill>
                  <a:srgbClr val="FA661C"/>
                </a:solidFill>
              </a:rPr>
              <a:t>but </a:t>
            </a:r>
            <a:r>
              <a:rPr lang="en-AU" sz="1800" kern="1200" dirty="0">
                <a:solidFill>
                  <a:srgbClr val="FA661C"/>
                </a:solidFill>
                <a:latin typeface="+mn-lt"/>
                <a:ea typeface="+mn-ea"/>
                <a:cs typeface="+mn-cs"/>
              </a:rPr>
              <a:t>on hold</a:t>
            </a:r>
            <a:endParaRPr lang="en-AU" dirty="0">
              <a:solidFill>
                <a:srgbClr val="FA661C"/>
              </a:solidFill>
            </a:endParaRP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(in relation to negative </a:t>
            </a:r>
            <a:r>
              <a:rPr lang="en-AU" dirty="0" err="1"/>
              <a:t>LoAs</a:t>
            </a:r>
            <a:r>
              <a:rPr lang="en-AU" dirty="0"/>
              <a:t>)</a:t>
            </a:r>
          </a:p>
          <a:p>
            <a:pPr lvl="2"/>
            <a:r>
              <a:rPr lang="en-AU" dirty="0"/>
              <a:t>A response was sent – see following pages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3"/>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Responses were sent in Nov 2021 in relation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respond to ISO on the IPR related issues, based on content that had been developed by IEEE 802 (see </a:t>
            </a:r>
            <a:r>
              <a:rPr lang="en-AU" dirty="0">
                <a:hlinkClick r:id="rId2"/>
              </a:rPr>
              <a:t>11-21-1400-05</a:t>
            </a:r>
            <a:r>
              <a:rPr lang="en-AU" dirty="0"/>
              <a:t>) </a:t>
            </a:r>
          </a:p>
          <a:p>
            <a:pPr lvl="3"/>
            <a:r>
              <a:rPr lang="en-AU" dirty="0"/>
              <a:t>Sent on 8 Nov 2021 (see following slides for update)</a:t>
            </a:r>
          </a:p>
          <a:p>
            <a:pPr lvl="2"/>
            <a:r>
              <a:rPr lang="en-AU" dirty="0"/>
              <a:t>IEEE 802 respond to the China NB technical comments to SC6 (see </a:t>
            </a:r>
            <a:r>
              <a:rPr lang="en-AU" dirty="0">
                <a:hlinkClick r:id="rId3"/>
              </a:rPr>
              <a:t>11-21-1400-08</a:t>
            </a:r>
            <a:r>
              <a:rPr lang="en-AU" dirty="0"/>
              <a:t>)</a:t>
            </a:r>
          </a:p>
          <a:p>
            <a:pPr lvl="3"/>
            <a:r>
              <a:rPr lang="en-AU" dirty="0"/>
              <a:t>IEEE 802 EC approval occurred on 5 Nov 2021</a:t>
            </a:r>
          </a:p>
          <a:p>
            <a:pPr lvl="3"/>
            <a:r>
              <a:rPr lang="en-AU" dirty="0"/>
              <a:t>IEEE SA staff liaised on 8 Nov 2021 (N17646)</a:t>
            </a:r>
          </a:p>
          <a:p>
            <a:pPr lvl="1"/>
            <a:r>
              <a:rPr lang="en-AU" dirty="0"/>
              <a:t>This approach had a number of benefits:</a:t>
            </a:r>
          </a:p>
          <a:p>
            <a:pPr lvl="2"/>
            <a:r>
              <a:rPr lang="en-AU" dirty="0"/>
              <a:t>It avoided the IEEE 802 EC arguing about whether it should respond to the non-technical IPR related comments</a:t>
            </a:r>
          </a:p>
          <a:p>
            <a:pPr lvl="2"/>
            <a:r>
              <a:rPr lang="en-AU" dirty="0"/>
              <a:t>It highlighted the importance of the issue to IEEE SA</a:t>
            </a:r>
          </a:p>
          <a:p>
            <a:pPr lvl="2"/>
            <a:r>
              <a:rPr lang="en-AU" dirty="0"/>
              <a:t>It meant responses were sent to SC6 &amp; ISO quickly so that ISO/IEEE SA staff discussions could commence</a:t>
            </a:r>
          </a:p>
          <a:p>
            <a:pPr marL="1588" lvl="1" indent="0">
              <a:buNone/>
            </a:pPr>
            <a:endParaRPr lang="en-AU" dirty="0"/>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24850500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(Jan 2022)</a:t>
            </a:r>
          </a:p>
          <a:p>
            <a:pPr lvl="1"/>
            <a:r>
              <a:rPr lang="en-AU" dirty="0"/>
              <a:t>IEEE SA have provided a summary of the current status of the IPR related issue</a:t>
            </a:r>
          </a:p>
          <a:p>
            <a:pPr lvl="2"/>
            <a:r>
              <a:rPr lang="en-AU" i="1" dirty="0"/>
              <a:t>ISO has informed IEEE that it will reach out to the submitters to try to obtain positive declarations to ISO that demonstrate a willingness to license on terms that are either royalty-free or reasonable and non-discriminatory.</a:t>
            </a:r>
          </a:p>
          <a:p>
            <a:pPr lvl="1"/>
            <a:r>
              <a:rPr lang="en-AU" dirty="0"/>
              <a:t>Notes by the IEEE 802 JTC1 SC Chair:</a:t>
            </a:r>
          </a:p>
          <a:p>
            <a:pPr lvl="2"/>
            <a:r>
              <a:rPr lang="en-AU" dirty="0"/>
              <a:t>The timeline, and any deadlines, for this process are currently unknown …</a:t>
            </a:r>
          </a:p>
          <a:p>
            <a:pPr lvl="2"/>
            <a:r>
              <a:rPr lang="en-AU" dirty="0"/>
              <a:t>… but it is hoped that quick progress can be made</a:t>
            </a: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72</a:t>
            </a:fld>
            <a:endParaRPr lang="en-US"/>
          </a:p>
        </p:txBody>
      </p:sp>
    </p:spTree>
    <p:extLst>
      <p:ext uri="{BB962C8B-B14F-4D97-AF65-F5344CB8AC3E}">
        <p14:creationId xmlns:p14="http://schemas.microsoft.com/office/powerpoint/2010/main" val="3724838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(Mar 2022)</a:t>
            </a:r>
          </a:p>
          <a:p>
            <a:pPr lvl="1"/>
            <a:r>
              <a:rPr lang="en-AU" dirty="0"/>
              <a:t>The IEEE SA President’s letter has now been made available to IEEE 802</a:t>
            </a:r>
          </a:p>
          <a:p>
            <a:pPr lvl="2"/>
            <a:r>
              <a:rPr lang="en-AU" dirty="0"/>
              <a:t>See </a:t>
            </a:r>
            <a:r>
              <a:rPr lang="en-AU" dirty="0">
                <a:hlinkClick r:id="rId2"/>
              </a:rPr>
              <a:t>ec-22-0047-00</a:t>
            </a:r>
            <a:endParaRPr lang="en-AU" dirty="0"/>
          </a:p>
          <a:p>
            <a:pPr lvl="1"/>
            <a:r>
              <a:rPr lang="en-AU" dirty="0"/>
              <a:t>It is understood that discussions are continuing between IEEE SA &amp; ISO</a:t>
            </a:r>
          </a:p>
          <a:p>
            <a:r>
              <a:rPr lang="en-AU" dirty="0"/>
              <a:t>Latest news (July 2022)</a:t>
            </a:r>
          </a:p>
          <a:p>
            <a:pPr lvl="1"/>
            <a:r>
              <a:rPr lang="en-AU" dirty="0">
                <a:effectLst/>
                <a:latin typeface="+mj-lt"/>
                <a:ea typeface="Calibri" panose="020F0502020204030204" pitchFamily="34" charset="0"/>
              </a:rPr>
              <a:t>From IEEE SA staff</a:t>
            </a:r>
          </a:p>
          <a:p>
            <a:pPr lvl="2"/>
            <a:r>
              <a:rPr lang="en-AU" i="1" dirty="0">
                <a:effectLst/>
                <a:latin typeface="+mj-lt"/>
                <a:ea typeface="Calibri" panose="020F0502020204030204" pitchFamily="34" charset="0"/>
              </a:rPr>
              <a:t>IEEE SA is in ongoing dialogue with ISO; additional information may be available after the September ISO Council meeting.  Meanwhile the current process continues on a case-by-case basis.  We will provide an update when new information becomes available</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9214074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83B5-A5FB-4E34-B472-FED19DCD96DB}"/>
              </a:ext>
            </a:extLst>
          </p:cNvPr>
          <p:cNvSpPr>
            <a:spLocks noGrp="1"/>
          </p:cNvSpPr>
          <p:nvPr>
            <p:ph type="title"/>
          </p:nvPr>
        </p:nvSpPr>
        <p:spPr>
          <a:xfrm>
            <a:off x="685800" y="685800"/>
            <a:ext cx="7772400" cy="1066800"/>
          </a:xfrm>
        </p:spPr>
        <p:txBody>
          <a:bodyPr/>
          <a:lstStyle/>
          <a:p>
            <a:r>
              <a:rPr lang="en-AU" dirty="0"/>
              <a:t>There is not yet closure on the 802.11ax IPR related issue … but there are ongoing discussions</a:t>
            </a:r>
          </a:p>
        </p:txBody>
      </p:sp>
      <p:sp>
        <p:nvSpPr>
          <p:cNvPr id="3" name="Content Placeholder 2">
            <a:extLst>
              <a:ext uri="{FF2B5EF4-FFF2-40B4-BE49-F238E27FC236}">
                <a16:creationId xmlns:a16="http://schemas.microsoft.com/office/drawing/2014/main" id="{D66EB765-827A-40C5-A8B4-413297C522B9}"/>
              </a:ext>
            </a:extLst>
          </p:cNvPr>
          <p:cNvSpPr>
            <a:spLocks noGrp="1"/>
          </p:cNvSpPr>
          <p:nvPr>
            <p:ph idx="1"/>
          </p:nvPr>
        </p:nvSpPr>
        <p:spPr>
          <a:xfrm>
            <a:off x="685800" y="1981200"/>
            <a:ext cx="7772400" cy="4114800"/>
          </a:xfrm>
        </p:spPr>
        <p:txBody>
          <a:bodyPr/>
          <a:lstStyle/>
          <a:p>
            <a:r>
              <a:rPr lang="en-AU" dirty="0"/>
              <a:t>Latest news (Sep 2022)</a:t>
            </a:r>
          </a:p>
          <a:p>
            <a:pPr lvl="1"/>
            <a:r>
              <a:rPr lang="en-AU" dirty="0"/>
              <a:t>The issue was not on the ISO Council agenda …</a:t>
            </a:r>
          </a:p>
          <a:p>
            <a:pPr lvl="1"/>
            <a:r>
              <a:rPr lang="en-AU" dirty="0"/>
              <a:t>… but there were lots of discussions between various NBs</a:t>
            </a:r>
          </a:p>
          <a:p>
            <a:r>
              <a:rPr lang="en-AU" dirty="0"/>
              <a:t>Latest news (Nov 2022)</a:t>
            </a:r>
          </a:p>
          <a:p>
            <a:pPr lvl="1"/>
            <a:r>
              <a:rPr lang="en-AU" dirty="0"/>
              <a:t>The updated IEEE SA IPR policy may have an effect on those companies that have submitted negative </a:t>
            </a:r>
            <a:r>
              <a:rPr lang="en-AU" dirty="0" err="1"/>
              <a:t>LoAs</a:t>
            </a:r>
            <a:r>
              <a:rPr lang="en-AU" dirty="0"/>
              <a:t> and are driving this issue through various NBs</a:t>
            </a:r>
          </a:p>
          <a:p>
            <a:pPr lvl="1"/>
            <a:r>
              <a:rPr lang="en-US" dirty="0"/>
              <a:t>The updated IPR policy roughly aligns an IEEE SA negative </a:t>
            </a:r>
            <a:r>
              <a:rPr lang="en-US" dirty="0" err="1"/>
              <a:t>LoA</a:t>
            </a:r>
            <a:r>
              <a:rPr lang="en-US" dirty="0"/>
              <a:t> with the ISO/IEC/ITU </a:t>
            </a:r>
            <a:r>
              <a:rPr lang="en-US" dirty="0" err="1"/>
              <a:t>LoA</a:t>
            </a:r>
            <a:r>
              <a:rPr lang="en-US" dirty="0"/>
              <a:t> form, whereby patents and where they affect the standard must be specified</a:t>
            </a:r>
          </a:p>
          <a:p>
            <a:pPr lvl="1"/>
            <a:r>
              <a:rPr lang="en-AU" dirty="0"/>
              <a:t>The discussions between NBs are continuing … but outcomes are not known</a:t>
            </a:r>
          </a:p>
          <a:p>
            <a:pPr lvl="2"/>
            <a:endParaRPr lang="en-AU" i="1" dirty="0">
              <a:latin typeface="+mj-lt"/>
            </a:endParaRPr>
          </a:p>
          <a:p>
            <a:pPr marL="184150" lvl="2" indent="0">
              <a:buNone/>
            </a:pPr>
            <a:endParaRPr lang="en-AU" dirty="0"/>
          </a:p>
        </p:txBody>
      </p:sp>
      <p:sp>
        <p:nvSpPr>
          <p:cNvPr id="4" name="Footer Placeholder 3">
            <a:extLst>
              <a:ext uri="{FF2B5EF4-FFF2-40B4-BE49-F238E27FC236}">
                <a16:creationId xmlns:a16="http://schemas.microsoft.com/office/drawing/2014/main" id="{837754B3-8DE2-4F8C-974C-E3A9B817C509}"/>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F2585D4-DF10-4272-A100-AA7E9746F7D8}"/>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4207806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Throughput for Operation in License-exempt Bands above 45 GHz</a:t>
            </a:r>
            <a:br>
              <a:rPr lang="en-US" dirty="0">
                <a:solidFill>
                  <a:schemeClr val="accent6"/>
                </a:solidFill>
              </a:rPr>
            </a:br>
            <a:r>
              <a:rPr lang="en-AU" dirty="0">
                <a:solidFill>
                  <a:schemeClr val="accent6"/>
                </a:solidFill>
              </a:rPr>
              <a:t>IEEE 802.11ay 60-day ballot failed on 9 Oct 2021 and the process will need to restart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three blanket negative LOAs and one explicit negative LOA on 802.11ay caused a similar problem to the 802.11ax problem</a:t>
            </a:r>
          </a:p>
          <a:p>
            <a:pPr lvl="2"/>
            <a:r>
              <a:rPr lang="en-AU" dirty="0"/>
              <a:t>The failure means the process will need to restart – after the IPR issue is sorted</a:t>
            </a:r>
          </a:p>
          <a:p>
            <a:r>
              <a:rPr lang="en-AU" dirty="0"/>
              <a:t>FDIS ballot: </a:t>
            </a:r>
            <a:r>
              <a:rPr lang="en-AU" dirty="0">
                <a:solidFill>
                  <a:schemeClr val="accent6"/>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44752633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Next generation positioning</a:t>
            </a:r>
            <a:br>
              <a:rPr lang="en-AU" dirty="0"/>
            </a:br>
            <a:r>
              <a:rPr lang="en-AU" dirty="0"/>
              <a:t>IEEE 802.11az was liaised for information in Apr 2022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802.11az D4.0 was liaised for information on 8 Apr 2022 (N17742)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2640005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sz="1600" dirty="0"/>
              <a:t>Wake up radio</a:t>
            </a:r>
            <a:br>
              <a:rPr lang="en-AU" dirty="0"/>
            </a:br>
            <a:r>
              <a:rPr lang="en-AU" dirty="0"/>
              <a:t>IEEE 802.11ba is waiting for start of 60-day ballot, but it will not start until IPR related issues are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rgbClr val="FA661C"/>
                </a:solidFill>
              </a:rPr>
              <a:t>on hold</a:t>
            </a:r>
          </a:p>
          <a:p>
            <a:pPr lvl="1"/>
            <a:r>
              <a:rPr lang="en-AU" dirty="0"/>
              <a:t>WG motion to enter PSDO process approved in May 2021</a:t>
            </a:r>
          </a:p>
          <a:p>
            <a:pPr lvl="2"/>
            <a:r>
              <a:rPr lang="en-AU" dirty="0"/>
              <a:t>(Jul 2021) EC approved, for submission after publication</a:t>
            </a:r>
          </a:p>
          <a:p>
            <a:pPr lvl="1"/>
            <a:r>
              <a:rPr lang="en-AU" dirty="0"/>
              <a:t>(Nov 2021) The ballot has not yet started but it will probably run into the same IPR related issue as 802.11ay (and 802.11ax) because there are explicit negative </a:t>
            </a:r>
            <a:r>
              <a:rPr lang="en-AU" dirty="0" err="1"/>
              <a:t>LoAs</a:t>
            </a:r>
            <a:r>
              <a:rPr lang="en-AU" dirty="0"/>
              <a:t> associated with 802.11ba – and so it will not be progressed (submitted by IEEE 802) until the IPR related issues are resolved</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31942449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Light Communications</a:t>
            </a:r>
            <a:br>
              <a:rPr lang="en-AU" dirty="0"/>
            </a:br>
            <a:r>
              <a:rPr lang="en-AU" dirty="0"/>
              <a:t>IEEE 802.11bb will probably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Now at SA ballot stage – maybe time to liaise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259782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Enhanced Broadcast Service</a:t>
            </a:r>
            <a:br>
              <a:rPr lang="en-AU" dirty="0"/>
            </a:br>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D4.0 -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79</a:t>
            </a:fld>
            <a:endParaRPr lang="en-US"/>
          </a:p>
        </p:txBody>
      </p:sp>
    </p:spTree>
    <p:extLst>
      <p:ext uri="{BB962C8B-B14F-4D97-AF65-F5344CB8AC3E}">
        <p14:creationId xmlns:p14="http://schemas.microsoft.com/office/powerpoint/2010/main" val="314506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Enhancements for Next Generation V2X</a:t>
            </a:r>
            <a:br>
              <a:rPr lang="en-US" dirty="0"/>
            </a:br>
            <a:r>
              <a:rPr lang="en-AU" dirty="0"/>
              <a:t>IEEE 802.11bd D4.0 was liaised for information in June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802.11bd D4.0 was liaised in June 2022 (N17743)</a:t>
            </a:r>
          </a:p>
          <a:p>
            <a:pPr lvl="1"/>
            <a:r>
              <a:rPr lang="en-AU" dirty="0"/>
              <a:t>(Oct 2022) Now at D7.0 – almost done and so maybe time to consider approving submission – what is order?</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80</a:t>
            </a:fld>
            <a:endParaRPr lang="en-US"/>
          </a:p>
        </p:txBody>
      </p:sp>
    </p:spTree>
    <p:extLst>
      <p:ext uri="{BB962C8B-B14F-4D97-AF65-F5344CB8AC3E}">
        <p14:creationId xmlns:p14="http://schemas.microsoft.com/office/powerpoint/2010/main" val="2112261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t>Extremely High Throughput</a:t>
            </a:r>
            <a:br>
              <a:rPr lang="en-AU" dirty="0"/>
            </a:br>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(Oct 2022) 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0734299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solidFill>
                  <a:schemeClr val="accent6"/>
                </a:solidFill>
              </a:rPr>
              <a:t>IEEE 802.11-2020 FDIS passed, a response liaised &amp; published</a:t>
            </a:r>
          </a:p>
        </p:txBody>
      </p:sp>
      <p:sp>
        <p:nvSpPr>
          <p:cNvPr id="10" name="Content Placeholder 9"/>
          <p:cNvSpPr>
            <a:spLocks noGrp="1"/>
          </p:cNvSpPr>
          <p:nvPr>
            <p:ph idx="1"/>
          </p:nvPr>
        </p:nvSpPr>
        <p:spPr>
          <a:xfrm>
            <a:off x="685800" y="1447800"/>
            <a:ext cx="82296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802.11md D3.0 was liaised for information in Jan 2020 (N17082)</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11-2020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liaised in Aug 2021 (N17600)</a:t>
            </a:r>
            <a:endParaRPr lang="en-AU" dirty="0"/>
          </a:p>
          <a:p>
            <a:r>
              <a:rPr lang="en-AU" dirty="0"/>
              <a:t>FDIS ballot: </a:t>
            </a:r>
            <a:r>
              <a:rPr lang="en-AU" dirty="0">
                <a:solidFill>
                  <a:srgbClr val="00B050"/>
                </a:solidFill>
              </a:rPr>
              <a:t>passed, response sent &amp; published</a:t>
            </a:r>
          </a:p>
          <a:p>
            <a:pPr lvl="1"/>
            <a:r>
              <a:rPr lang="en-AU" dirty="0"/>
              <a:t> </a:t>
            </a:r>
            <a:r>
              <a:rPr lang="en-AU" dirty="0">
                <a:cs typeface="Arial" panose="020B0604020202020204" pitchFamily="34" charset="0"/>
              </a:rPr>
              <a:t>802.11-2020</a:t>
            </a:r>
            <a:r>
              <a:rPr lang="en-AU" dirty="0"/>
              <a:t> FDIS ballot passed on 23 Jun 2022 (N17748)</a:t>
            </a:r>
          </a:p>
          <a:p>
            <a:pPr lvl="2"/>
            <a:r>
              <a:rPr lang="en-AU" dirty="0"/>
              <a:t>Passed 8/2/8, negative votes from Japan NB &amp; China NB</a:t>
            </a:r>
          </a:p>
          <a:p>
            <a:pPr lvl="2"/>
            <a:r>
              <a:rPr lang="en-AU" dirty="0"/>
              <a:t>Technical responses have been </a:t>
            </a:r>
            <a:r>
              <a:rPr lang="en-AU" dirty="0">
                <a:latin typeface="+mj-lt"/>
              </a:rPr>
              <a:t>liaised (N17853)</a:t>
            </a:r>
          </a:p>
          <a:p>
            <a:pPr lvl="2"/>
            <a:r>
              <a:rPr lang="en-AU" dirty="0"/>
              <a:t>Japan NB’s IPR related, non tech comments need to be dealt with by ISO staff</a:t>
            </a:r>
          </a:p>
          <a:p>
            <a:pPr lvl="1"/>
            <a:r>
              <a:rPr lang="en-AU" dirty="0"/>
              <a:t>It has been published as ISO/IEC/IEEE 802-11:2022 (July 2022)</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graphicFrame>
        <p:nvGraphicFramePr>
          <p:cNvPr id="2" name="Object 1">
            <a:extLst>
              <a:ext uri="{FF2B5EF4-FFF2-40B4-BE49-F238E27FC236}">
                <a16:creationId xmlns:a16="http://schemas.microsoft.com/office/drawing/2014/main" id="{6B67D703-B309-F236-0B19-68FA0C4099B2}"/>
              </a:ext>
            </a:extLst>
          </p:cNvPr>
          <p:cNvGraphicFramePr>
            <a:graphicFrameLocks noChangeAspect="1"/>
          </p:cNvGraphicFramePr>
          <p:nvPr>
            <p:extLst>
              <p:ext uri="{D42A27DB-BD31-4B8C-83A1-F6EECF244321}">
                <p14:modId xmlns:p14="http://schemas.microsoft.com/office/powerpoint/2010/main" val="2541878149"/>
              </p:ext>
            </p:extLst>
          </p:nvPr>
        </p:nvGraphicFramePr>
        <p:xfrm>
          <a:off x="7848600" y="4953000"/>
          <a:ext cx="914400" cy="806450"/>
        </p:xfrm>
        <a:graphic>
          <a:graphicData uri="http://schemas.openxmlformats.org/presentationml/2006/ole">
            <mc:AlternateContent xmlns:mc="http://schemas.openxmlformats.org/markup-compatibility/2006">
              <mc:Choice xmlns:v="urn:schemas-microsoft-com:vml" Requires="v">
                <p:oleObj name="Document" showAsIcon="1" r:id="rId2" imgW="914597" imgH="806311" progId="Word.Document.12">
                  <p:embed/>
                </p:oleObj>
              </mc:Choice>
              <mc:Fallback>
                <p:oleObj name="Document" showAsIcon="1" r:id="rId2" imgW="914597" imgH="806311" progId="Word.Document.12">
                  <p:embed/>
                  <p:pic>
                    <p:nvPicPr>
                      <p:cNvPr id="2" name="Object 1">
                        <a:extLst>
                          <a:ext uri="{FF2B5EF4-FFF2-40B4-BE49-F238E27FC236}">
                            <a16:creationId xmlns:a16="http://schemas.microsoft.com/office/drawing/2014/main" id="{6B67D703-B309-F236-0B19-68FA0C4099B2}"/>
                          </a:ext>
                        </a:extLst>
                      </p:cNvPr>
                      <p:cNvPicPr/>
                      <p:nvPr/>
                    </p:nvPicPr>
                    <p:blipFill>
                      <a:blip r:embed="rId3"/>
                      <a:stretch>
                        <a:fillRect/>
                      </a:stretch>
                    </p:blipFill>
                    <p:spPr>
                      <a:xfrm>
                        <a:off x="7848600" y="4953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09817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t>Correct IEEE 802.11ay Assignment of Protected Announce Support bit</a:t>
            </a:r>
            <a:br>
              <a:rPr lang="en-US" dirty="0"/>
            </a:br>
            <a:r>
              <a:rPr lang="en-AU" dirty="0"/>
              <a:t>IEEE 802.11-2020 Cor 1 will be liaised for approval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Probably only makes sense to liaise or submit after the 802.11ay IPR related issue is resolved</a:t>
            </a:r>
          </a:p>
          <a:p>
            <a:r>
              <a:rPr lang="en-US" dirty="0"/>
              <a:t>60-day </a:t>
            </a:r>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83</a:t>
            </a:fld>
            <a:endParaRPr lang="en-US"/>
          </a:p>
        </p:txBody>
      </p:sp>
    </p:spTree>
    <p:extLst>
      <p:ext uri="{BB962C8B-B14F-4D97-AF65-F5344CB8AC3E}">
        <p14:creationId xmlns:p14="http://schemas.microsoft.com/office/powerpoint/2010/main" val="17521455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339216"/>
              </p:ext>
            </p:extLst>
          </p:nvPr>
        </p:nvGraphicFramePr>
        <p:xfrm>
          <a:off x="152399" y="15240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.4-2020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r h="271325">
                <a:tc>
                  <a:txBody>
                    <a:bodyPr/>
                    <a:lstStyle/>
                    <a:p>
                      <a:pPr algn="l"/>
                      <a:r>
                        <a:rPr lang="en-AU" sz="1600" b="0" dirty="0">
                          <a:solidFill>
                            <a:schemeClr val="tx1"/>
                          </a:solidFill>
                          <a:latin typeface="+mj-lt"/>
                          <a:cs typeface="Arial" panose="020B0604020202020204" pitchFamily="34" charset="0"/>
                        </a:rPr>
                        <a:t>.4w-2020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85019387"/>
                  </a:ext>
                </a:extLst>
              </a:tr>
              <a:tr h="271325">
                <a:tc>
                  <a:txBody>
                    <a:bodyPr/>
                    <a:lstStyle/>
                    <a:p>
                      <a:pPr algn="l"/>
                      <a:r>
                        <a:rPr lang="en-AU" sz="1600" b="0" dirty="0">
                          <a:solidFill>
                            <a:schemeClr val="tx1"/>
                          </a:solidFill>
                          <a:latin typeface="+mj-lt"/>
                          <a:cs typeface="Arial" panose="020B0604020202020204" pitchFamily="34" charset="0"/>
                        </a:rPr>
                        <a:t>.4y-2021</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35449717"/>
                  </a:ext>
                </a:extLst>
              </a:tr>
              <a:tr h="271325">
                <a:tc>
                  <a:txBody>
                    <a:bodyPr/>
                    <a:lstStyle/>
                    <a:p>
                      <a:pPr algn="l"/>
                      <a:r>
                        <a:rPr lang="en-AU" sz="1600" b="0" dirty="0">
                          <a:solidFill>
                            <a:schemeClr val="tx1"/>
                          </a:solidFill>
                          <a:latin typeface="+mj-lt"/>
                          <a:cs typeface="Arial" panose="020B0604020202020204" pitchFamily="34" charset="0"/>
                        </a:rPr>
                        <a:t>.4z-2020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664677814"/>
                  </a:ext>
                </a:extLst>
              </a:tr>
              <a:tr h="271325">
                <a:tc>
                  <a:txBody>
                    <a:bodyPr/>
                    <a:lstStyle/>
                    <a:p>
                      <a:pPr algn="l"/>
                      <a:r>
                        <a:rPr lang="en-AU" sz="1600" b="0" dirty="0">
                          <a:solidFill>
                            <a:schemeClr val="tx1"/>
                          </a:solidFill>
                          <a:latin typeface="+mj-lt"/>
                          <a:cs typeface="Arial" panose="020B0604020202020204" pitchFamily="34" charset="0"/>
                        </a:rPr>
                        <a:t>.4aa-2022</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3234328"/>
                  </a:ext>
                </a:extLst>
              </a:tr>
              <a:tr h="271325">
                <a:tc>
                  <a:txBody>
                    <a:bodyPr/>
                    <a:lstStyle/>
                    <a:p>
                      <a:pPr algn="l"/>
                      <a:r>
                        <a:rPr lang="en-AU" sz="1600" b="0" dirty="0">
                          <a:solidFill>
                            <a:schemeClr val="tx1"/>
                          </a:solidFill>
                          <a:latin typeface="+mj-lt"/>
                          <a:cs typeface="Arial" panose="020B0604020202020204" pitchFamily="34" charset="0"/>
                        </a:rPr>
                        <a:t>.3-2016</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61517448"/>
                  </a:ext>
                </a:extLst>
              </a:tr>
              <a:tr h="271325">
                <a:tc>
                  <a:txBody>
                    <a:bodyPr/>
                    <a:lstStyle/>
                    <a:p>
                      <a:pPr algn="l"/>
                      <a:r>
                        <a:rPr lang="en-AU" sz="1600" b="0" dirty="0">
                          <a:solidFill>
                            <a:schemeClr val="tx1"/>
                          </a:solidFill>
                          <a:latin typeface="+mj-lt"/>
                          <a:cs typeface="Arial" panose="020B0604020202020204" pitchFamily="34" charset="0"/>
                        </a:rPr>
                        <a:t>.3d-2017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991902759"/>
                  </a:ext>
                </a:extLst>
              </a:tr>
              <a:tr h="271325">
                <a:tc>
                  <a:txBody>
                    <a:bodyPr/>
                    <a:lstStyle/>
                    <a:p>
                      <a:pPr algn="l"/>
                      <a:r>
                        <a:rPr lang="en-AU" sz="1600" b="0" dirty="0">
                          <a:solidFill>
                            <a:schemeClr val="tx1"/>
                          </a:solidFill>
                          <a:latin typeface="+mj-lt"/>
                          <a:cs typeface="Arial" panose="020B0604020202020204" pitchFamily="34" charset="0"/>
                        </a:rPr>
                        <a:t>.3e-2017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25528514"/>
                  </a:ext>
                </a:extLst>
              </a:tr>
              <a:tr h="271325">
                <a:tc>
                  <a:txBody>
                    <a:bodyPr/>
                    <a:lstStyle/>
                    <a:p>
                      <a:pPr algn="l"/>
                      <a:r>
                        <a:rPr lang="en-AU" sz="1600" b="0" dirty="0">
                          <a:solidFill>
                            <a:schemeClr val="tx1"/>
                          </a:solidFill>
                          <a:latin typeface="+mj-lt"/>
                          <a:cs typeface="Arial" panose="020B0604020202020204" pitchFamily="34" charset="0"/>
                        </a:rPr>
                        <a:t>.3f-2017</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8699539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33929152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15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949383"/>
              </p:ext>
            </p:extLst>
          </p:nvPr>
        </p:nvGraphicFramePr>
        <p:xfrm>
          <a:off x="152399" y="1524000"/>
          <a:ext cx="8839199" cy="25908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68828">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68652">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71325">
                <a:tc>
                  <a:txBody>
                    <a:bodyPr/>
                    <a:lstStyle/>
                    <a:p>
                      <a:pPr algn="l"/>
                      <a:r>
                        <a:rPr lang="en-AU" sz="1600" b="0" dirty="0">
                          <a:solidFill>
                            <a:schemeClr val="tx1"/>
                          </a:solidFill>
                          <a:latin typeface="+mj-lt"/>
                          <a:cs typeface="Arial" panose="020B0604020202020204" pitchFamily="34" charset="0"/>
                        </a:rPr>
                        <a:t>.9-2020</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74253082"/>
                  </a:ext>
                </a:extLst>
              </a:tr>
              <a:tr h="271325">
                <a:tc>
                  <a:txBody>
                    <a:bodyPr/>
                    <a:lstStyle/>
                    <a:p>
                      <a:pPr algn="l"/>
                      <a:r>
                        <a:rPr lang="en-AU" sz="1600" b="0" dirty="0">
                          <a:solidFill>
                            <a:schemeClr val="tx1"/>
                          </a:solidFill>
                          <a:latin typeface="+mj-lt"/>
                          <a:cs typeface="Arial" panose="020B0604020202020204" pitchFamily="34" charset="0"/>
                        </a:rPr>
                        <a:t>.7-2018</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740100992"/>
                  </a:ext>
                </a:extLst>
              </a:tr>
              <a:tr h="271325">
                <a:tc>
                  <a:txBody>
                    <a:bodyPr/>
                    <a:lstStyle/>
                    <a:p>
                      <a:pPr algn="l"/>
                      <a:r>
                        <a:rPr lang="en-AU" sz="1600" b="0" dirty="0">
                          <a:solidFill>
                            <a:schemeClr val="tx1"/>
                          </a:solidFill>
                          <a:latin typeface="+mj-lt"/>
                          <a:cs typeface="Arial" panose="020B0604020202020204" pitchFamily="34" charset="0"/>
                        </a:rPr>
                        <a:t>.7a</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200094344"/>
                  </a:ext>
                </a:extLst>
              </a:tr>
              <a:tr h="271325">
                <a:tc>
                  <a:txBody>
                    <a:bodyPr/>
                    <a:lstStyle/>
                    <a:p>
                      <a:pPr algn="l"/>
                      <a:r>
                        <a:rPr lang="en-AU" sz="1600" b="0" dirty="0">
                          <a:solidFill>
                            <a:schemeClr val="tx1"/>
                          </a:solidFill>
                          <a:latin typeface="+mj-lt"/>
                          <a:cs typeface="Arial" panose="020B0604020202020204" pitchFamily="34" charset="0"/>
                        </a:rPr>
                        <a:t>.10</a:t>
                      </a:r>
                    </a:p>
                  </a:txBody>
                  <a:tcPr marL="115147" marR="115147"/>
                </a:tc>
                <a:tc>
                  <a:txBody>
                    <a:bodyPr/>
                    <a:lstStyle/>
                    <a:p>
                      <a:pPr algn="ctr"/>
                      <a:r>
                        <a:rPr lang="en-AU" sz="1600" b="0" dirty="0">
                          <a:solidFill>
                            <a:srgbClr val="00B050"/>
                          </a:solidFill>
                          <a:latin typeface="+mj-lt"/>
                          <a:cs typeface="Arial" panose="020B0604020202020204" pitchFamily="34" charset="0"/>
                        </a:rPr>
                        <a:t>No need</a:t>
                      </a:r>
                    </a:p>
                  </a:txBody>
                  <a:tcPr marL="0"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No need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21449227"/>
                  </a:ext>
                </a:extLst>
              </a:tr>
              <a:tr h="271325">
                <a:tc>
                  <a:txBody>
                    <a:bodyPr/>
                    <a:lstStyle/>
                    <a:p>
                      <a:pPr algn="l"/>
                      <a:r>
                        <a:rPr lang="en-AU" sz="1600" b="0" dirty="0">
                          <a:solidFill>
                            <a:schemeClr val="tx1"/>
                          </a:solidFill>
                          <a:latin typeface="+mj-lt"/>
                          <a:cs typeface="Arial" panose="020B0604020202020204" pitchFamily="34" charset="0"/>
                        </a:rPr>
                        <a:t>.13</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09711154"/>
                  </a:ext>
                </a:extLst>
              </a:tr>
              <a:tr h="271325">
                <a:tc>
                  <a:txBody>
                    <a:bodyPr/>
                    <a:lstStyle/>
                    <a:p>
                      <a:pPr algn="l"/>
                      <a:r>
                        <a:rPr lang="en-AU" sz="1600" b="0" dirty="0">
                          <a:solidFill>
                            <a:schemeClr val="tx1"/>
                          </a:solidFill>
                          <a:latin typeface="+mj-lt"/>
                          <a:cs typeface="Arial" panose="020B0604020202020204" pitchFamily="34" charset="0"/>
                        </a:rPr>
                        <a:t>.6</a:t>
                      </a:r>
                    </a:p>
                  </a:txBody>
                  <a:tcPr marL="115147" marR="115147"/>
                </a:tc>
                <a:tc>
                  <a:txBody>
                    <a:bodyPr/>
                    <a:lstStyle/>
                    <a:p>
                      <a:pPr algn="ctr"/>
                      <a:r>
                        <a:rPr lang="en-AU" sz="1600" b="0" dirty="0">
                          <a:solidFill>
                            <a:schemeClr val="accent2"/>
                          </a:solidFill>
                          <a:latin typeface="+mj-lt"/>
                          <a:cs typeface="Arial" panose="020B0604020202020204" pitchFamily="34" charset="0"/>
                        </a:rPr>
                        <a:t>Waiting</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72151676"/>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6661224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a:p>
            <a:pPr lvl="1"/>
            <a:r>
              <a:rPr lang="en-AU" dirty="0"/>
              <a:t>Clint Powell</a:t>
            </a:r>
          </a:p>
          <a:p>
            <a:pPr lvl="1"/>
            <a:r>
              <a:rPr lang="en-AU" dirty="0"/>
              <a:t>Phil Beacher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680289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B25FA-B87D-F276-909E-187D5D67A94E}"/>
              </a:ext>
            </a:extLst>
          </p:cNvPr>
          <p:cNvSpPr>
            <a:spLocks noGrp="1"/>
          </p:cNvSpPr>
          <p:nvPr>
            <p:ph type="title"/>
          </p:nvPr>
        </p:nvSpPr>
        <p:spPr/>
        <p:txBody>
          <a:bodyPr/>
          <a:lstStyle/>
          <a:p>
            <a:r>
              <a:rPr lang="en-US" dirty="0"/>
              <a:t>The ISO versions of a couple of 802.15 standards ae undergoing systematic review</a:t>
            </a:r>
            <a:endParaRPr lang="en-AU" dirty="0"/>
          </a:p>
        </p:txBody>
      </p:sp>
      <p:sp>
        <p:nvSpPr>
          <p:cNvPr id="3" name="Content Placeholder 2">
            <a:extLst>
              <a:ext uri="{FF2B5EF4-FFF2-40B4-BE49-F238E27FC236}">
                <a16:creationId xmlns:a16="http://schemas.microsoft.com/office/drawing/2014/main" id="{6EB4E80C-D657-ED07-74D3-539C366302A4}"/>
              </a:ext>
            </a:extLst>
          </p:cNvPr>
          <p:cNvSpPr>
            <a:spLocks noGrp="1"/>
          </p:cNvSpPr>
          <p:nvPr>
            <p:ph idx="1"/>
          </p:nvPr>
        </p:nvSpPr>
        <p:spPr/>
        <p:txBody>
          <a:bodyPr/>
          <a:lstStyle/>
          <a:p>
            <a:r>
              <a:rPr lang="en-US" dirty="0"/>
              <a:t>Systematic review</a:t>
            </a:r>
          </a:p>
          <a:p>
            <a:pPr lvl="1"/>
            <a:r>
              <a:rPr lang="en-US" dirty="0"/>
              <a:t>ISO/IEC/IEEE 8802-15-3:2017 – closes 4 Mar 2023</a:t>
            </a:r>
          </a:p>
          <a:p>
            <a:pPr lvl="1"/>
            <a:r>
              <a:rPr lang="en-US" dirty="0"/>
              <a:t>ISO/IEC/IEEE 8802-15-6:2017 - closes 4 Mar 2023</a:t>
            </a:r>
            <a:endParaRPr lang="en-AU" dirty="0"/>
          </a:p>
        </p:txBody>
      </p:sp>
      <p:sp>
        <p:nvSpPr>
          <p:cNvPr id="4" name="Footer Placeholder 3">
            <a:extLst>
              <a:ext uri="{FF2B5EF4-FFF2-40B4-BE49-F238E27FC236}">
                <a16:creationId xmlns:a16="http://schemas.microsoft.com/office/drawing/2014/main" id="{7F8CFF72-6893-5DBC-558D-526EE8ED015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59BF40F-DA49-7F30-FF09-40BDAB3AFDE8}"/>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8366647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Low-rate wireless networks </a:t>
            </a:r>
            <a:br>
              <a:rPr lang="en-AU" sz="2400" dirty="0">
                <a:solidFill>
                  <a:schemeClr val="accent6"/>
                </a:solidFill>
              </a:rPr>
            </a:br>
            <a:r>
              <a:rPr lang="en-AU" dirty="0">
                <a:solidFill>
                  <a:schemeClr val="accent6"/>
                </a:solidFill>
              </a:rPr>
              <a:t>IEEE 802.15.4-2020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88</a:t>
            </a:fld>
            <a:endParaRPr lang="en-US"/>
          </a:p>
        </p:txBody>
      </p:sp>
    </p:spTree>
    <p:extLst>
      <p:ext uri="{BB962C8B-B14F-4D97-AF65-F5344CB8AC3E}">
        <p14:creationId xmlns:p14="http://schemas.microsoft.com/office/powerpoint/2010/main" val="25808741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Extension to low-energy critical infrastructure monitoring PHY</a:t>
            </a:r>
            <a:br>
              <a:rPr lang="en-AU" dirty="0">
                <a:solidFill>
                  <a:schemeClr val="accent6"/>
                </a:solidFill>
              </a:rPr>
            </a:br>
            <a:r>
              <a:rPr lang="en-AU" dirty="0">
                <a:solidFill>
                  <a:schemeClr val="accent6"/>
                </a:solidFill>
              </a:rPr>
              <a:t>IEEE 802.15.4w-2020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89</a:t>
            </a:fld>
            <a:endParaRPr lang="en-US"/>
          </a:p>
        </p:txBody>
      </p:sp>
    </p:spTree>
    <p:extLst>
      <p:ext uri="{BB962C8B-B14F-4D97-AF65-F5344CB8AC3E}">
        <p14:creationId xmlns:p14="http://schemas.microsoft.com/office/powerpoint/2010/main" val="505986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dirty="0"/>
              <a:t>The IEEE SA Copyright Policy is described in the IEEE SA Standards Board Bylaws and IEEE SA Standards Board Operations Manual</a:t>
            </a:r>
          </a:p>
          <a:p>
            <a:pPr lvl="2"/>
            <a:r>
              <a:rPr lang="en-US" dirty="0"/>
              <a:t>IEEE SA Copyright Policy, see:</a:t>
            </a:r>
          </a:p>
          <a:p>
            <a:pPr lvl="3"/>
            <a:r>
              <a:rPr lang="en-US" dirty="0">
                <a:hlinkClick r:id="rId2"/>
              </a:rPr>
              <a:t>Clause 7</a:t>
            </a:r>
            <a:r>
              <a:rPr lang="en-US" dirty="0"/>
              <a:t> of the IEEE SA Standards Board Bylaws</a:t>
            </a:r>
          </a:p>
          <a:p>
            <a:pPr lvl="3"/>
            <a:r>
              <a:rPr lang="en-US" dirty="0">
                <a:hlinkClick r:id="rId3"/>
              </a:rPr>
              <a:t>Clause 6.1</a:t>
            </a:r>
            <a:r>
              <a:rPr lang="en-US" dirty="0"/>
              <a:t> of the IEEE SA Standards Board Operations Manual</a:t>
            </a:r>
          </a:p>
          <a:p>
            <a:pPr lvl="2"/>
            <a:r>
              <a:rPr lang="en-US" dirty="0">
                <a:hlinkClick r:id="rId4"/>
              </a:rPr>
              <a:t>IEEE SA Copyright Permission</a:t>
            </a:r>
            <a:endParaRPr lang="en-US" dirty="0"/>
          </a:p>
          <a:p>
            <a:pPr lvl="2"/>
            <a:r>
              <a:rPr lang="en-US" dirty="0">
                <a:hlinkClick r:id="rId5"/>
              </a:rPr>
              <a:t>IEEE SA Copyright FAQs</a:t>
            </a:r>
            <a:endParaRPr lang="en-US" dirty="0"/>
          </a:p>
          <a:p>
            <a:pPr lvl="2"/>
            <a:r>
              <a:rPr lang="en-US" dirty="0">
                <a:hlinkClick r:id="rId6"/>
              </a:rPr>
              <a:t>IEEE SA Best Practices for IEEE Standards Development</a:t>
            </a:r>
            <a:r>
              <a:rPr lang="en-US" dirty="0"/>
              <a:t> </a:t>
            </a:r>
          </a:p>
          <a:p>
            <a:pPr lvl="2"/>
            <a:r>
              <a:rPr lang="en-US" dirty="0"/>
              <a:t>Distribution of Draft Standards (see </a:t>
            </a:r>
            <a:r>
              <a:rPr lang="en-US" dirty="0">
                <a:hlinkClick r:id="rId3"/>
              </a:rPr>
              <a:t>Clause 6.1.3</a:t>
            </a:r>
            <a:r>
              <a:rPr lang="en-US" dirty="0"/>
              <a:t> of the SASB Ops Man)</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9</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AES-256 encryption &amp; security extensions</a:t>
            </a:r>
            <a:br>
              <a:rPr lang="en-AU" dirty="0">
                <a:solidFill>
                  <a:schemeClr val="accent6"/>
                </a:solidFill>
              </a:rPr>
            </a:br>
            <a:r>
              <a:rPr lang="en-AU" dirty="0">
                <a:solidFill>
                  <a:schemeClr val="accent6"/>
                </a:solidFill>
              </a:rPr>
              <a:t>IEEE 802.15.4y-2021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90</a:t>
            </a:fld>
            <a:endParaRPr lang="en-US"/>
          </a:p>
        </p:txBody>
      </p:sp>
    </p:spTree>
    <p:extLst>
      <p:ext uri="{BB962C8B-B14F-4D97-AF65-F5344CB8AC3E}">
        <p14:creationId xmlns:p14="http://schemas.microsoft.com/office/powerpoint/2010/main" val="11836860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Enhanced UWB PHYs &amp; associated ranging techniques</a:t>
            </a:r>
            <a:br>
              <a:rPr lang="en-AU" dirty="0">
                <a:solidFill>
                  <a:schemeClr val="accent6"/>
                </a:solidFill>
              </a:rPr>
            </a:br>
            <a:r>
              <a:rPr lang="en-AU" dirty="0">
                <a:solidFill>
                  <a:schemeClr val="accent6"/>
                </a:solidFill>
              </a:rPr>
              <a:t>IEEE 802.15.4z-2020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91</a:t>
            </a:fld>
            <a:endParaRPr lang="en-US"/>
          </a:p>
        </p:txBody>
      </p:sp>
    </p:spTree>
    <p:extLst>
      <p:ext uri="{BB962C8B-B14F-4D97-AF65-F5344CB8AC3E}">
        <p14:creationId xmlns:p14="http://schemas.microsoft.com/office/powerpoint/2010/main" val="4887865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data rate extension to Smart Utility Network FSK PHY</a:t>
            </a:r>
            <a:br>
              <a:rPr lang="en-AU" dirty="0">
                <a:solidFill>
                  <a:schemeClr val="accent6"/>
                </a:solidFill>
              </a:rPr>
            </a:br>
            <a:r>
              <a:rPr lang="en-AU" dirty="0">
                <a:solidFill>
                  <a:schemeClr val="accent6"/>
                </a:solidFill>
              </a:rPr>
              <a:t>IEEE 802.15.4aa-2022 will probably be submitted for information soon after Sep 2022</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It has been discovered that IEEE 802.15.4-2015 is already ratified as ISO/IEC/IEEE 8802-15-4-2018 (via JTC1/SC31, but now returned to SC6)</a:t>
            </a:r>
          </a:p>
          <a:p>
            <a:pPr lvl="2"/>
            <a:r>
              <a:rPr lang="en-US" dirty="0"/>
              <a:t>The new plan is to submit IEEE 802.15.4-2020 and amendments (802.15.4w/y/z/aa) ASAP for information … and then for PSDO consideration in early 2023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92</a:t>
            </a:fld>
            <a:endParaRPr lang="en-US"/>
          </a:p>
        </p:txBody>
      </p:sp>
    </p:spTree>
    <p:extLst>
      <p:ext uri="{BB962C8B-B14F-4D97-AF65-F5344CB8AC3E}">
        <p14:creationId xmlns:p14="http://schemas.microsoft.com/office/powerpoint/2010/main" val="244869111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 data rate wireless multi-media networks</a:t>
            </a:r>
            <a:br>
              <a:rPr lang="en-AU" dirty="0">
                <a:solidFill>
                  <a:schemeClr val="accent6"/>
                </a:solidFill>
              </a:rPr>
            </a:br>
            <a:r>
              <a:rPr lang="en-AU" dirty="0">
                <a:solidFill>
                  <a:schemeClr val="accent6"/>
                </a:solidFill>
              </a:rPr>
              <a:t>There is no need to submit IEEE 802.15.3-2016 for ratification as an ISO/IEC/IEEE standard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no need</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rgbClr val="00B050"/>
                </a:solidFill>
              </a:rPr>
              <a:t>no need</a:t>
            </a:r>
          </a:p>
          <a:p>
            <a:r>
              <a:rPr lang="en-AU" dirty="0"/>
              <a:t>FDIS ballot: </a:t>
            </a:r>
            <a:r>
              <a:rPr lang="en-AU" dirty="0">
                <a:solidFill>
                  <a:srgbClr val="00B050"/>
                </a:solidFill>
              </a:rPr>
              <a:t>no need</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93</a:t>
            </a:fld>
            <a:endParaRPr lang="en-US"/>
          </a:p>
        </p:txBody>
      </p:sp>
    </p:spTree>
    <p:extLst>
      <p:ext uri="{BB962C8B-B14F-4D97-AF65-F5344CB8AC3E}">
        <p14:creationId xmlns:p14="http://schemas.microsoft.com/office/powerpoint/2010/main" val="4652629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100 Gb/s wireless switched point-to-point physical layer</a:t>
            </a:r>
            <a:br>
              <a:rPr lang="en-AU" dirty="0">
                <a:solidFill>
                  <a:schemeClr val="accent6"/>
                </a:solidFill>
              </a:rPr>
            </a:br>
            <a:r>
              <a:rPr lang="en-AU" dirty="0">
                <a:solidFill>
                  <a:schemeClr val="accent6"/>
                </a:solidFill>
              </a:rPr>
              <a:t>IEEE 802.15.3d-2017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94</a:t>
            </a:fld>
            <a:endParaRPr lang="en-US"/>
          </a:p>
        </p:txBody>
      </p:sp>
    </p:spTree>
    <p:extLst>
      <p:ext uri="{BB962C8B-B14F-4D97-AF65-F5344CB8AC3E}">
        <p14:creationId xmlns:p14="http://schemas.microsoft.com/office/powerpoint/2010/main" val="69546950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High-rate close proximity point-to-point communications </a:t>
            </a:r>
            <a:br>
              <a:rPr lang="en-US" sz="2400" dirty="0">
                <a:solidFill>
                  <a:schemeClr val="accent6"/>
                </a:solidFill>
              </a:rPr>
            </a:br>
            <a:r>
              <a:rPr lang="en-AU" dirty="0">
                <a:solidFill>
                  <a:schemeClr val="accent6"/>
                </a:solidFill>
              </a:rPr>
              <a:t>IEEE 802.15.3e-2017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95</a:t>
            </a:fld>
            <a:endParaRPr lang="en-US"/>
          </a:p>
        </p:txBody>
      </p:sp>
    </p:spTree>
    <p:extLst>
      <p:ext uri="{BB962C8B-B14F-4D97-AF65-F5344CB8AC3E}">
        <p14:creationId xmlns:p14="http://schemas.microsoft.com/office/powerpoint/2010/main" val="15606376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Extending the PHY for </a:t>
            </a:r>
            <a:r>
              <a:rPr lang="en-US" sz="1600" dirty="0" err="1">
                <a:solidFill>
                  <a:schemeClr val="accent6"/>
                </a:solidFill>
              </a:rPr>
              <a:t>mmWave</a:t>
            </a:r>
            <a:r>
              <a:rPr lang="en-US" sz="1600" dirty="0">
                <a:solidFill>
                  <a:schemeClr val="accent6"/>
                </a:solidFill>
              </a:rPr>
              <a:t> to operate from 57.0 GHz to 71 GHz</a:t>
            </a:r>
            <a:br>
              <a:rPr lang="en-AU" dirty="0">
                <a:solidFill>
                  <a:schemeClr val="accent6"/>
                </a:solidFill>
              </a:rPr>
            </a:br>
            <a:r>
              <a:rPr lang="en-AU" dirty="0">
                <a:solidFill>
                  <a:schemeClr val="accent6"/>
                </a:solidFill>
              </a:rPr>
              <a:t>IEEE 802.15.3f-2017 is likely to be liaised for information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US" dirty="0"/>
              <a:t>(Sep 2022)</a:t>
            </a:r>
          </a:p>
          <a:p>
            <a:pPr lvl="2"/>
            <a:r>
              <a:rPr lang="en-US" dirty="0"/>
              <a:t>Discovered that IEEE 802.15.3-2016 already ratified as ISO/IEC 8802-15-3: 2017 (via JTC1/SC31, but now returned to SC6)</a:t>
            </a:r>
          </a:p>
          <a:p>
            <a:pPr lvl="2"/>
            <a:r>
              <a:rPr lang="en-US" dirty="0"/>
              <a:t>The new plan is to submit amendments (d/e/f) ASAP for information … and then PSDO submission in early 2023</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96</a:t>
            </a:fld>
            <a:endParaRPr lang="en-US"/>
          </a:p>
        </p:txBody>
      </p:sp>
    </p:spTree>
    <p:extLst>
      <p:ext uri="{BB962C8B-B14F-4D97-AF65-F5344CB8AC3E}">
        <p14:creationId xmlns:p14="http://schemas.microsoft.com/office/powerpoint/2010/main" val="37103657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z="1600" dirty="0">
                <a:solidFill>
                  <a:schemeClr val="accent6"/>
                </a:solidFill>
              </a:rPr>
              <a:t>Short-range optical wireless communications </a:t>
            </a:r>
            <a:br>
              <a:rPr lang="en-AU" sz="1600" dirty="0">
                <a:solidFill>
                  <a:schemeClr val="accent6"/>
                </a:solidFill>
              </a:rPr>
            </a:br>
            <a:r>
              <a:rPr lang="en-AU" dirty="0">
                <a:solidFill>
                  <a:schemeClr val="accent6"/>
                </a:solidFill>
              </a:rPr>
              <a:t>IEEE 802.15.7-2018 will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Plan is to submit to PSDO ASAP</a:t>
            </a:r>
          </a:p>
          <a:p>
            <a:pPr lvl="1"/>
            <a:r>
              <a:rPr lang="en-AU" dirty="0"/>
              <a:t>Note: under </a:t>
            </a:r>
            <a:r>
              <a:rPr lang="en-AU"/>
              <a:t>Systematic Review in ISO</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97</a:t>
            </a:fld>
            <a:endParaRPr lang="en-US"/>
          </a:p>
        </p:txBody>
      </p:sp>
    </p:spTree>
    <p:extLst>
      <p:ext uri="{BB962C8B-B14F-4D97-AF65-F5344CB8AC3E}">
        <p14:creationId xmlns:p14="http://schemas.microsoft.com/office/powerpoint/2010/main" val="84394801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Higher rate, longer range optical camera communications</a:t>
            </a:r>
            <a:br>
              <a:rPr lang="en-AU" sz="2400" dirty="0">
                <a:solidFill>
                  <a:schemeClr val="accent6"/>
                </a:solidFill>
              </a:rPr>
            </a:br>
            <a:r>
              <a:rPr lang="en-AU" dirty="0">
                <a:solidFill>
                  <a:schemeClr val="accent6"/>
                </a:solidFill>
              </a:rPr>
              <a:t>IEEE 802.15.7a will be submitted into the PSDO process when ready</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(Sept 2022) 802.15.7a LB starts soon so not ready for submission. </a:t>
            </a:r>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98</a:t>
            </a:fld>
            <a:endParaRPr lang="en-US"/>
          </a:p>
        </p:txBody>
      </p:sp>
    </p:spTree>
    <p:extLst>
      <p:ext uri="{BB962C8B-B14F-4D97-AF65-F5344CB8AC3E}">
        <p14:creationId xmlns:p14="http://schemas.microsoft.com/office/powerpoint/2010/main" val="27511148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1600" dirty="0">
                <a:solidFill>
                  <a:schemeClr val="accent6"/>
                </a:solidFill>
              </a:rPr>
              <a:t>Transport of key management protocol (KMP) datagrams </a:t>
            </a:r>
            <a:br>
              <a:rPr lang="en-US" sz="2400" dirty="0">
                <a:solidFill>
                  <a:schemeClr val="accent6"/>
                </a:solidFill>
              </a:rPr>
            </a:br>
            <a:r>
              <a:rPr lang="en-AU" dirty="0">
                <a:solidFill>
                  <a:schemeClr val="accent6"/>
                </a:solidFill>
              </a:rPr>
              <a:t>IEEE 802.15.9-2020 is likely to be submitted into the PSDO process soon</a:t>
            </a:r>
            <a:br>
              <a:rPr lang="en-AU" dirty="0">
                <a:solidFill>
                  <a:schemeClr val="accent6"/>
                </a:solidFill>
              </a:rPr>
            </a:b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(Aug 2022) Clint Powell</a:t>
            </a:r>
          </a:p>
          <a:p>
            <a:pPr lvl="2"/>
            <a:r>
              <a:rPr lang="en-US" dirty="0"/>
              <a:t>Proceed with submission to ISO/IEC JTC1/SC6 for approval as an ISO/IEC/IEEE standard</a:t>
            </a:r>
            <a:endParaRPr lang="en-AU" dirty="0"/>
          </a:p>
          <a:p>
            <a:r>
              <a:rPr lang="en-US" dirty="0"/>
              <a:t>60-day</a:t>
            </a:r>
            <a:r>
              <a:rPr lang="en-AU" dirty="0"/>
              <a:t> pre-ballot: </a:t>
            </a:r>
            <a:r>
              <a:rPr lang="en-AU" dirty="0">
                <a:solidFill>
                  <a:schemeClr val="accent2"/>
                </a:solidFill>
              </a:rPr>
              <a:t>waiting</a:t>
            </a:r>
            <a:endParaRPr lang="en-AU" dirty="0">
              <a:solidFill>
                <a:srgbClr val="00B050"/>
              </a:solidFill>
            </a:endParaRP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99</a:t>
            </a:fld>
            <a:endParaRPr lang="en-US"/>
          </a:p>
        </p:txBody>
      </p:sp>
    </p:spTree>
    <p:extLst>
      <p:ext uri="{BB962C8B-B14F-4D97-AF65-F5344CB8AC3E}">
        <p14:creationId xmlns:p14="http://schemas.microsoft.com/office/powerpoint/2010/main" val="1230112654"/>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22819</Words>
  <Application>Microsoft Office PowerPoint</Application>
  <PresentationFormat>On-screen Show (4:3)</PresentationFormat>
  <Paragraphs>3368</Paragraphs>
  <Slides>220</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220</vt:i4>
      </vt:variant>
    </vt:vector>
  </HeadingPairs>
  <TitlesOfParts>
    <vt:vector size="227" baseType="lpstr">
      <vt:lpstr>Arial</vt:lpstr>
      <vt:lpstr>Calibri</vt:lpstr>
      <vt:lpstr>Times New Roman</vt:lpstr>
      <vt:lpstr>802-11-Submission</vt:lpstr>
      <vt:lpstr>Acrobat Document</vt:lpstr>
      <vt:lpstr>Document</vt:lpstr>
      <vt:lpstr>Packager Shell Object</vt:lpstr>
      <vt:lpstr>IEEE 802 JTC1 Standing Committee November 2022 agenda hybrid</vt:lpstr>
      <vt:lpstr>This document will be used to provide information for any IEEE 802 JTC1 SC meetings in Nov 2022</vt:lpstr>
      <vt:lpstr>Registration is required for the IEEE 802 JTC1 SC session in Nov 2022</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in hybrid mode on 15 November 2022 in the pm2 slot in Bangkok</vt:lpstr>
      <vt:lpstr>The IEEE 802 JTC1 SC regular meeting has a high-level list of agenda items to be considered</vt:lpstr>
      <vt:lpstr>The IEEE 802 JTC1 SC will consider approving its agenda</vt:lpstr>
      <vt:lpstr>The IEEE 802 JTC1 SC will consider approval of the minutes of its Sep 2022 meeting</vt:lpstr>
      <vt:lpstr>The goals of the IEEE 802 JTC1 SC were reaffirmed by the IEEE 802 EC in Nov 2020</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94 standards through the PSDO adoption process, with 49 in-process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802.1 WG has sent 43 standards completely through the PSDO adoption process</vt:lpstr>
      <vt:lpstr>IEEE 802.3 WG has sent 27 standards completely through the PSDO adoption process</vt:lpstr>
      <vt:lpstr>IEEE 802.3 WG has sent 27 standards completely through the PSDO adoption process</vt:lpstr>
      <vt:lpstr>IEEE 802.3 WG has sent 29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four standards completely through the PSDO adoption process</vt:lpstr>
      <vt:lpstr>Why does IEEE 802 spend so much time and effort to obtain ISO/IEC approval?</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ISO/IEC approval of IEEE 802 standards is important in some circumstances in Europe</vt:lpstr>
      <vt:lpstr>IEEE 802.1 has 13 standards in the pipeline for adoption under the PSDO</vt:lpstr>
      <vt:lpstr>IEEE 802.1 WG has a number of regular participants in IEEE 802 JTC1 SC activities</vt:lpstr>
      <vt:lpstr>A number of ISO/IEC/IEEE standards are subject to systematic review</vt:lpstr>
      <vt:lpstr>Bridges &amp; Bridged Networks IEEE 802.1Q-REV was liaised for info in Sep 2021</vt:lpstr>
      <vt:lpstr>Bridges &amp; Bridged Networks: Congestion Isolation IEEE 802.1Qcz was liaised for information in Aug 2020</vt:lpstr>
      <vt:lpstr>MAC Connectivity Discovery: YANG Data Model IEEE 802.1ABcu is waiting for start of FDIS ballot</vt:lpstr>
      <vt:lpstr>Frame Replication &amp; Elimination for Reliability: Extended Stream Identification Functions IEEE 802.1CBdb FDIS ballot closes 16 Jan 2023</vt:lpstr>
      <vt:lpstr>Information model, YANG data model, &amp; management information base module IEEE 802.1CBcv FDIS ballot closes on 16 Jan 2023</vt:lpstr>
      <vt:lpstr>Support for Multi-frame Protocol Data Units IEEE 802.1ABdh is waiting for start of FDIS ballot</vt:lpstr>
      <vt:lpstr>Timing &amp; Synchronization for Time-Sensitive Applications: Technical &amp; Editorial Corrections IEEE 802.1AS-2020/Cor 1 90-day FDIS ballot passed with response required</vt:lpstr>
      <vt:lpstr>China NB provided a comment on the IEEE 802.1AS-2020/Cor 1 90-day FDIS ballot</vt:lpstr>
      <vt:lpstr>Audio Video Bridging (AVB) Systems IEEE 802.1BA-Rev FDIS ballot closes in Mar 2023</vt:lpstr>
      <vt:lpstr>MAC Service Definition: Support for IEEE Std 802.15.3 IEEE 802.1ACct FDIS ballot closes in Mar 2023</vt:lpstr>
      <vt:lpstr>MAC Privacy Protection IEEE 802.1AEdk D2.1 liaised for information in Sep 2022</vt:lpstr>
      <vt:lpstr>YANG Data Model for Ethertypes IEEE 802f will be liaised for information soon </vt:lpstr>
      <vt:lpstr>YANG Data Models for Scheduled Traffic, Frame Preemption, Per-Stream Filtering &amp; Policing IEEE 802.1Qcw will be liaised for information soon</vt:lpstr>
      <vt:lpstr>Automatic Attachment to Provider Backbone Bridging (PBB) services IEEE 802.1Qcj will be liaised for information soon</vt:lpstr>
      <vt:lpstr>IEEE 802.3 has 11 standards in the pipeline for adoption under the PSDO process</vt:lpstr>
      <vt:lpstr>IEEE 802.3 WG has a number of regular participants in IEEE 802 JTC1 SC activities</vt:lpstr>
      <vt:lpstr>Power over Ethernet IEEE 802.3cv has been published as ISO/IEC/IEEE 8802-3:2021/Amd 12:2022 </vt:lpstr>
      <vt:lpstr>100 Gb/s Operation over DWDM Systems IEEE 802.3ct published as ISO/IEC/IEEE 8802-3:2021/Amd 13:2022</vt:lpstr>
      <vt:lpstr>Bidirectional 10 Gb/s, 25 Gb/s, and 50 Gb/s Optical Access PHYs IEEE 802.3cp published as ISO/IEC/IEEE 8802-3:2021/Amd 14:2022</vt:lpstr>
      <vt:lpstr>IEEE 802.3-REV was liaised for information in Nov 2022</vt:lpstr>
      <vt:lpstr>The 802.3 WG is likely to approve the liaising of multiple docs for information and then ratification </vt:lpstr>
      <vt:lpstr>Power over Data Lines of Single Pair Ethernet IEEE 802.3dd will probably be liaised in Nov 2022</vt:lpstr>
      <vt:lpstr>Increased-reach Ethernet optical subscriber access (Super-PON) IEEE 802.3cs will probably be liaised in Nov 2022</vt:lpstr>
      <vt:lpstr>100 Gb/s, 200 Gb/s, and 400 Gb/s Short Reach Fiber IEEE 802.3db will probably be liaised in Nov 2022</vt:lpstr>
      <vt:lpstr>100 Gb/s, 200 Gb/s, and 400 Gb/s Electrical Interfaces IEEE 802.3ck will probably be liaised in Nov 2022</vt:lpstr>
      <vt:lpstr>Time Synchronization for Point-to-Point Single Pair Ethernet IEEE 802.3de will probably be liaised in Jan 2023</vt:lpstr>
      <vt:lpstr>Improved PTP Timestamping Accuracy IEEE 802.3cx will probably be liaised in Jan 2023</vt:lpstr>
      <vt:lpstr>Multi-Gigabit Optical Automotive Ethernet IEEE 802.3cz will probably be liaised in Jan 2023</vt:lpstr>
      <vt:lpstr>IEEE 802.11 has 10 standards in the pipeline for adoption under the PSDO</vt:lpstr>
      <vt:lpstr>IEEE 802.11 WG has a number of regular participants in IEEE 802 JTC1 SC activities</vt:lpstr>
      <vt:lpstr>Wi-Fi 6  IEEE 802.11ax 60-day pre-ballot passed and responses have been sent, but it is on hold</vt:lpstr>
      <vt:lpstr>Responses were sent in Nov 2021 in relation the 60-day ballot on IEEE 802.11ax</vt:lpstr>
      <vt:lpstr>There is not yet closure on the 802.11ax IPR related issue</vt:lpstr>
      <vt:lpstr>There is not yet closure on the 802.11ax IPR related issue</vt:lpstr>
      <vt:lpstr>There is not yet closure on the 802.11ax IPR related issue … but there are ongoing discussions</vt:lpstr>
      <vt:lpstr>Enhanced Throughput for Operation in License-exempt Bands above 45 GHz IEEE 802.11ay 60-day ballot failed on 9 Oct 2021 and the process will need to restart</vt:lpstr>
      <vt:lpstr>Next generation positioning IEEE 802.11az was liaised for information in Apr 2022 </vt:lpstr>
      <vt:lpstr>Wake up radio IEEE 802.11ba is waiting for start of 60-day ballot, but it will not start until IPR related issues are resolved</vt:lpstr>
      <vt:lpstr>Light Communications IEEE 802.11bb will probably be liaised soon</vt:lpstr>
      <vt:lpstr>Enhanced Broadcast Service IEEE 802.11bc will be liaised when appropriate</vt:lpstr>
      <vt:lpstr>Enhancements for Next Generation V2X IEEE 802.11bd D4.0 was liaised for information in June 2022</vt:lpstr>
      <vt:lpstr>Extremely High Throughput IEEE 802.11be will be liaised when appropriate</vt:lpstr>
      <vt:lpstr>IEEE 802.11-2020 FDIS passed, a response liaised &amp; published</vt:lpstr>
      <vt:lpstr>Correct IEEE 802.11ay Assignment of Protected Announce Support bit IEEE 802.11-2020 Cor 1 will be liaised for approval when appropriate</vt:lpstr>
      <vt:lpstr>IEEE 802.15 WG has 15 standards in the pipeline for adoption under the PSDO</vt:lpstr>
      <vt:lpstr>IEEE 802.15 WG has 15 standards in the pipeline for adoption under the PSDO</vt:lpstr>
      <vt:lpstr>IEEE 802.15 WG has a number of regular participants in IEEE 802 JTC1 SC activities</vt:lpstr>
      <vt:lpstr>The ISO versions of a couple of 802.15 standards ae undergoing systematic review</vt:lpstr>
      <vt:lpstr>Low-rate wireless networks  IEEE 802.15.4-2020 will probably be submitted for information soon after Sep 2022</vt:lpstr>
      <vt:lpstr>Extension to low-energy critical infrastructure monitoring PHY IEEE 802.15.4w-2020 will probably be submitted for information soon after Sep 2022</vt:lpstr>
      <vt:lpstr>AES-256 encryption &amp; security extensions IEEE 802.15.4y-2021 will probably be submitted for information soon after Sep 2022</vt:lpstr>
      <vt:lpstr>Enhanced UWB PHYs &amp; associated ranging techniques IEEE 802.15.4z-2020 will probably be submitted for information soon after Sep 2022</vt:lpstr>
      <vt:lpstr>Higher data rate extension to Smart Utility Network FSK PHY IEEE 802.15.4aa-2022 will probably be submitted for information soon after Sep 2022</vt:lpstr>
      <vt:lpstr>High data rate wireless multi-media networks There is no need to submit IEEE 802.15.3-2016 for ratification as an ISO/IEC/IEEE standard</vt:lpstr>
      <vt:lpstr>100 Gb/s wireless switched point-to-point physical layer IEEE 802.15.3d-2017 is likely to be liaised for information soon </vt:lpstr>
      <vt:lpstr>High-rate close proximity point-to-point communications  IEEE 802.15.3e-2017 is likely to be liaised for information soon </vt:lpstr>
      <vt:lpstr>Extending the PHY for mmWave to operate from 57.0 GHz to 71 GHz IEEE 802.15.3f-2017 is likely to be liaised for information soon </vt:lpstr>
      <vt:lpstr>Short-range optical wireless communications  IEEE 802.15.7-2018 will be submitted into the PSDO process soon </vt:lpstr>
      <vt:lpstr>Higher rate, longer range optical camera communications IEEE 802.15.7a will be submitted into the PSDO process when ready </vt:lpstr>
      <vt:lpstr>Transport of key management protocol (KMP) datagrams  IEEE 802.15.9-2020 is likely to be submitted into the PSDO process soon </vt:lpstr>
      <vt:lpstr>Routing Packets in IEEE 802.15.4 Dynamically Changing Wireless Networks IEEE 802.15.10-2017 will not be submitted into the PSDO process </vt:lpstr>
      <vt:lpstr>Multi Gigabit/sec Optical Wireless Communication IEEE 802.15.13 will be submitted into the PSDO process when ready </vt:lpstr>
      <vt:lpstr>Body Area Networking There is no need to submit IEEE 802.15.6-2012 for ratification as ISO/IEC/IEEE standard</vt:lpstr>
      <vt:lpstr>IEEE 802.19 has not yet considered submissions to the PSDO process</vt:lpstr>
      <vt:lpstr>IEEE 802.19 WG has a number of regular participants in IEEE 802 JTC1 SC activities</vt:lpstr>
      <vt:lpstr>IEEE 802.22 has no standard  in the pipeline for adoption under the PSDO</vt:lpstr>
      <vt:lpstr>IEEE 802.22 WG has a number of regular participants in IEEE 802 JTC1 SC activities</vt:lpstr>
      <vt:lpstr>SC6 has scheduled a plenary meeting in March 2023 in Austria</vt:lpstr>
      <vt:lpstr>SC6 are currently voting on the Deterministic wireless industrial network NP we discussed earlier </vt:lpstr>
      <vt:lpstr>WG1 considered four PWIs from the China NB during their interim meeting on 10-11 Nov 2022</vt:lpstr>
      <vt:lpstr>WG1 considered four PWIs from the China NB during their interim meeting on 10-11 Nov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people who often participate in IEEE 802 work have been added as NB experts to SC6/WG1</vt:lpstr>
      <vt:lpstr>Various names have been added as IEEE experts to SC6/WG7</vt:lpstr>
      <vt:lpstr>Various people who often participate in IEEE 802 work have been added as NB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lpstr>IEEE 802.1Qcp-2018 was published as ISO/IEC/IEEE 8802-1Q:2020/AMD 2:2021 in Sep 2021</vt:lpstr>
      <vt:lpstr>IEEE 802.1Qcy-2019 was published as ISO/IEC/IEEE 8802-1Q:2020/AMD 3:2021 in Sep 2021</vt:lpstr>
      <vt:lpstr>IEEE 802.1AX-Rev was published as ISO/IEC/IEEE 8802-1AX:2021 in Sep 2021</vt:lpstr>
      <vt:lpstr>IEEE 802.1Qcc was published as ISO/IEC/IEEE 8802-1Q:2020/AMD 31:2021</vt:lpstr>
      <vt:lpstr>IEEE 802.1AS-Rev published as ISO/IEC/IEEE 8802-1AS:2021</vt:lpstr>
      <vt:lpstr>IEEE 802.1CMde published as ISO/IEC/IEEE 8802-1CM:2019/Amd 1:2021</vt:lpstr>
      <vt:lpstr>IEEE 802.3cn-2019 was published as ISO/IEC/IEEE 8802-3:2021/Amd 4:2021</vt:lpstr>
      <vt:lpstr>IEEE 802.3cq-2020 was published as ISO/IEC/IEEE 8802-3:2021/Amd 6:2021 </vt:lpstr>
      <vt:lpstr>IEEE 802.3cm-2020 was published as ISO/IEC/IEEE 8802-3:2021/Amd 7:2021 </vt:lpstr>
      <vt:lpstr>IEEE 802.3ch-2020 is published as ISO/IEC/IEEE 8802-3:2021/Amd 8:2021 </vt:lpstr>
      <vt:lpstr>IEEE 802.3.2-2019 was published as ISO/IEC/IEEE 8802-3-2:2021:2021 </vt:lpstr>
      <vt:lpstr>IEEE 802.3cb-2018 is published as ISO/IEC/IEEE 8802-3:2021/Amd 1:2021</vt:lpstr>
      <vt:lpstr>IEEE 802.3bt-2018 is published as ISO/IEC/IEEE 8802-3:2021/Amd 2:2021</vt:lpstr>
      <vt:lpstr>IEEE 802.3cd-2018 is published as ISO/IEC/IEEE 8802-3:2021/Amd 3:2021</vt:lpstr>
      <vt:lpstr>IEEE 802.3cg-2019 is published as ISO/IEC/IEEE 8802-3:2021/Amd 5:2021</vt:lpstr>
      <vt:lpstr>IEEE 802.3ca-2020 is published as ISO/IEC/IEEE 8802-3:2021/Amd 9:2021</vt:lpstr>
      <vt:lpstr>IEEE 802.1X-2020 was published as ISO/IEC/IEEE 8802-1X:2021</vt:lpstr>
      <vt:lpstr>IEEE 802.1CS has been published</vt:lpstr>
      <vt:lpstr>IEEE 802.3cr has been published</vt:lpstr>
      <vt:lpstr>IEEE 802.3cu has been published</vt:lpstr>
      <vt:lpstr>IEEE 802.22-2019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2022-11-14T01:36:04Z</dcterms:modified>
</cp:coreProperties>
</file>