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21"/>
  </p:notesMasterIdLst>
  <p:handoutMasterIdLst>
    <p:handoutMasterId r:id="rId222"/>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629" r:id="rId33"/>
    <p:sldId id="2631" r:id="rId34"/>
    <p:sldId id="2632" r:id="rId35"/>
    <p:sldId id="2633" r:id="rId36"/>
    <p:sldId id="2634" r:id="rId37"/>
    <p:sldId id="2439" r:id="rId38"/>
    <p:sldId id="2292" r:id="rId39"/>
    <p:sldId id="2609" r:id="rId40"/>
    <p:sldId id="2331" r:id="rId41"/>
    <p:sldId id="2438" r:id="rId42"/>
    <p:sldId id="2464" r:id="rId43"/>
    <p:sldId id="2481" r:id="rId44"/>
    <p:sldId id="2482" r:id="rId45"/>
    <p:sldId id="2483" r:id="rId46"/>
    <p:sldId id="2484" r:id="rId47"/>
    <p:sldId id="2618" r:id="rId48"/>
    <p:sldId id="2485" r:id="rId49"/>
    <p:sldId id="2486" r:id="rId50"/>
    <p:sldId id="2611" r:id="rId51"/>
    <p:sldId id="2612" r:id="rId52"/>
    <p:sldId id="2610" r:id="rId53"/>
    <p:sldId id="2008" r:id="rId54"/>
    <p:sldId id="2291" r:id="rId55"/>
    <p:sldId id="2461" r:id="rId56"/>
    <p:sldId id="2460" r:id="rId57"/>
    <p:sldId id="2463" r:id="rId58"/>
    <p:sldId id="2552" r:id="rId59"/>
    <p:sldId id="2621" r:id="rId60"/>
    <p:sldId id="2637" r:id="rId61"/>
    <p:sldId id="2638" r:id="rId62"/>
    <p:sldId id="2639" r:id="rId63"/>
    <p:sldId id="2640" r:id="rId64"/>
    <p:sldId id="2641" r:id="rId65"/>
    <p:sldId id="2642" r:id="rId66"/>
    <p:sldId id="2643" r:id="rId67"/>
    <p:sldId id="1688" r:id="rId68"/>
    <p:sldId id="2293" r:id="rId69"/>
    <p:sldId id="1708" r:id="rId70"/>
    <p:sldId id="2524" r:id="rId71"/>
    <p:sldId id="2541" r:id="rId72"/>
    <p:sldId id="2636" r:id="rId73"/>
    <p:sldId id="2548" r:id="rId74"/>
    <p:sldId id="1709" r:id="rId75"/>
    <p:sldId id="1710" r:id="rId76"/>
    <p:sldId id="1790" r:id="rId77"/>
    <p:sldId id="2199" r:id="rId78"/>
    <p:sldId id="2319" r:id="rId79"/>
    <p:sldId id="2320" r:id="rId80"/>
    <p:sldId id="2321" r:id="rId81"/>
    <p:sldId id="2355" r:id="rId82"/>
    <p:sldId id="2635" r:id="rId83"/>
    <p:sldId id="2354" r:id="rId84"/>
    <p:sldId id="2628" r:id="rId85"/>
    <p:sldId id="2294" r:id="rId86"/>
    <p:sldId id="2644" r:id="rId87"/>
    <p:sldId id="2559" r:id="rId88"/>
    <p:sldId id="2623" r:id="rId89"/>
    <p:sldId id="2624" r:id="rId90"/>
    <p:sldId id="2625" r:id="rId91"/>
    <p:sldId id="2626" r:id="rId92"/>
    <p:sldId id="2560" r:id="rId93"/>
    <p:sldId id="2570" r:id="rId94"/>
    <p:sldId id="2571" r:id="rId95"/>
    <p:sldId id="2572" r:id="rId96"/>
    <p:sldId id="2627" r:id="rId97"/>
    <p:sldId id="2562" r:id="rId98"/>
    <p:sldId id="2561" r:id="rId99"/>
    <p:sldId id="2563" r:id="rId100"/>
    <p:sldId id="2622" r:id="rId101"/>
    <p:sldId id="2564" r:id="rId102"/>
    <p:sldId id="2466" r:id="rId103"/>
    <p:sldId id="2467" r:id="rId104"/>
    <p:sldId id="1679" r:id="rId105"/>
    <p:sldId id="2336" r:id="rId106"/>
    <p:sldId id="2605" r:id="rId107"/>
    <p:sldId id="2647" r:id="rId108"/>
    <p:sldId id="2645" r:id="rId109"/>
    <p:sldId id="2646" r:id="rId110"/>
    <p:sldId id="2324" r:id="rId111"/>
    <p:sldId id="1375" r:id="rId112"/>
    <p:sldId id="1376" r:id="rId113"/>
    <p:sldId id="1400" r:id="rId114"/>
    <p:sldId id="2479" r:id="rId115"/>
    <p:sldId id="2616" r:id="rId116"/>
    <p:sldId id="2480" r:id="rId117"/>
    <p:sldId id="2617" r:id="rId118"/>
    <p:sldId id="619" r:id="rId119"/>
    <p:sldId id="621" r:id="rId120"/>
    <p:sldId id="1561" r:id="rId121"/>
    <p:sldId id="1555" r:id="rId122"/>
    <p:sldId id="1601" r:id="rId123"/>
    <p:sldId id="1585" r:id="rId124"/>
    <p:sldId id="1586" r:id="rId125"/>
    <p:sldId id="1587" r:id="rId126"/>
    <p:sldId id="1588" r:id="rId127"/>
    <p:sldId id="1589" r:id="rId128"/>
    <p:sldId id="1590" r:id="rId129"/>
    <p:sldId id="1771" r:id="rId130"/>
    <p:sldId id="1772" r:id="rId131"/>
    <p:sldId id="1591" r:id="rId132"/>
    <p:sldId id="1592" r:id="rId133"/>
    <p:sldId id="1593" r:id="rId134"/>
    <p:sldId id="1594" r:id="rId135"/>
    <p:sldId id="1595" r:id="rId136"/>
    <p:sldId id="1596" r:id="rId137"/>
    <p:sldId id="1597" r:id="rId138"/>
    <p:sldId id="1598" r:id="rId139"/>
    <p:sldId id="1599" r:id="rId140"/>
    <p:sldId id="1600" r:id="rId141"/>
    <p:sldId id="1628" r:id="rId142"/>
    <p:sldId id="1638" r:id="rId143"/>
    <p:sldId id="1725" r:id="rId144"/>
    <p:sldId id="1726" r:id="rId145"/>
    <p:sldId id="1947" r:id="rId146"/>
    <p:sldId id="1975" r:id="rId147"/>
    <p:sldId id="1976" r:id="rId148"/>
    <p:sldId id="1977" r:id="rId149"/>
    <p:sldId id="2039" r:id="rId150"/>
    <p:sldId id="2060" r:id="rId151"/>
    <p:sldId id="2061" r:id="rId152"/>
    <p:sldId id="2097" r:id="rId153"/>
    <p:sldId id="2103" r:id="rId154"/>
    <p:sldId id="2063" r:id="rId155"/>
    <p:sldId id="2064" r:id="rId156"/>
    <p:sldId id="2065" r:id="rId157"/>
    <p:sldId id="2066" r:id="rId158"/>
    <p:sldId id="2067" r:id="rId159"/>
    <p:sldId id="2068" r:id="rId160"/>
    <p:sldId id="2069" r:id="rId161"/>
    <p:sldId id="2146" r:id="rId162"/>
    <p:sldId id="2147" r:id="rId163"/>
    <p:sldId id="2148" r:id="rId164"/>
    <p:sldId id="2158" r:id="rId165"/>
    <p:sldId id="2159" r:id="rId166"/>
    <p:sldId id="2157" r:id="rId167"/>
    <p:sldId id="2160" r:id="rId168"/>
    <p:sldId id="2216" r:id="rId169"/>
    <p:sldId id="2217" r:id="rId170"/>
    <p:sldId id="2219" r:id="rId171"/>
    <p:sldId id="2238" r:id="rId172"/>
    <p:sldId id="2239" r:id="rId173"/>
    <p:sldId id="2240" r:id="rId174"/>
    <p:sldId id="2242" r:id="rId175"/>
    <p:sldId id="2263" r:id="rId176"/>
    <p:sldId id="2276" r:id="rId177"/>
    <p:sldId id="2277" r:id="rId178"/>
    <p:sldId id="2278" r:id="rId179"/>
    <p:sldId id="2281" r:id="rId180"/>
    <p:sldId id="2282" r:id="rId181"/>
    <p:sldId id="2283" r:id="rId182"/>
    <p:sldId id="2284" r:id="rId183"/>
    <p:sldId id="2318" r:id="rId184"/>
    <p:sldId id="2329" r:id="rId185"/>
    <p:sldId id="2356" r:id="rId186"/>
    <p:sldId id="1701" r:id="rId187"/>
    <p:sldId id="1969" r:id="rId188"/>
    <p:sldId id="2112" r:id="rId189"/>
    <p:sldId id="1965" r:id="rId190"/>
    <p:sldId id="2114" r:id="rId191"/>
    <p:sldId id="1705" r:id="rId192"/>
    <p:sldId id="1706" r:id="rId193"/>
    <p:sldId id="1707" r:id="rId194"/>
    <p:sldId id="2113" r:id="rId195"/>
    <p:sldId id="2037" r:id="rId196"/>
    <p:sldId id="2431" r:id="rId197"/>
    <p:sldId id="2429" r:id="rId198"/>
    <p:sldId id="2436" r:id="rId199"/>
    <p:sldId id="1968" r:id="rId200"/>
    <p:sldId id="2104" r:id="rId201"/>
    <p:sldId id="2317" r:id="rId202"/>
    <p:sldId id="1967" r:id="rId203"/>
    <p:sldId id="2167" r:id="rId204"/>
    <p:sldId id="2351" r:id="rId205"/>
    <p:sldId id="2333" r:id="rId206"/>
    <p:sldId id="2335" r:id="rId207"/>
    <p:sldId id="2334" r:id="rId208"/>
    <p:sldId id="2352" r:id="rId209"/>
    <p:sldId id="2218" r:id="rId210"/>
    <p:sldId id="1945" r:id="rId211"/>
    <p:sldId id="2071" r:id="rId212"/>
    <p:sldId id="2036" r:id="rId213"/>
    <p:sldId id="2323" r:id="rId214"/>
    <p:sldId id="2353" r:id="rId215"/>
    <p:sldId id="2332" r:id="rId216"/>
    <p:sldId id="2437" r:id="rId217"/>
    <p:sldId id="2426" r:id="rId218"/>
    <p:sldId id="2427" r:id="rId219"/>
    <p:sldId id="2328" r:id="rId22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A0511D-AA9B-4851-8FB9-58AF80518814}" v="4" dt="2022-11-07T03:02:43.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94660" autoAdjust="0"/>
  </p:normalViewPr>
  <p:slideViewPr>
    <p:cSldViewPr>
      <p:cViewPr varScale="1">
        <p:scale>
          <a:sx n="110" d="100"/>
          <a:sy n="110" d="100"/>
        </p:scale>
        <p:origin x="1872"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microsoft.com/office/2015/10/relationships/revisionInfo" Target="revisionInfo.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notesMaster" Target="notesMasters/notes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handoutMaster" Target="handoutMasters/handout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presProps" Target="pres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viewProps" Target="view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802.11-22/1715r3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01f17bb8ad24803721f736efe82f477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840c257d-5d52-4eff-94b4-39d2aafda56b/summary"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7 November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a:t>
            </a:r>
            <a:br>
              <a:rPr lang="en-US" dirty="0"/>
            </a:br>
            <a:r>
              <a:rPr lang="en-US" dirty="0"/>
              <a:t>15 November 2022 in the pm2 slot in </a:t>
            </a:r>
            <a:r>
              <a:rPr lang="en-US" sz="2400" b="1" dirty="0">
                <a:latin typeface="+mj-lt"/>
              </a:rPr>
              <a:t>Bangkok</a:t>
            </a:r>
            <a:endParaRPr lang="en-US" dirty="0"/>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15 Nov 2022</a:t>
            </a:r>
            <a:br>
              <a:rPr lang="en-US" sz="1600" b="1" dirty="0">
                <a:latin typeface="+mj-lt"/>
              </a:rPr>
            </a:br>
            <a:r>
              <a:rPr lang="en-US" sz="1600" b="1">
                <a:latin typeface="+mj-lt"/>
              </a:rPr>
              <a:t>@ 4:00pm </a:t>
            </a:r>
            <a:r>
              <a:rPr lang="en-US" sz="1600" b="1" dirty="0">
                <a:latin typeface="+mj-lt"/>
              </a:rPr>
              <a:t>(Bangkok)</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hlinkClick r:id="rId3"/>
              </a:rPr>
              <a:t>https://ieeesa.webex.com/ieeesa/j.php?MTID=m01f17bb8ad24803721f736efe82f4771</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number (access code): 2341 391 4925</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wireless</a:t>
            </a:r>
            <a:endParaRPr kumimoji="0" lang="en-AU" sz="1600" i="0" u="none" strike="noStrike" cap="none" normalizeH="0" baseline="0" dirty="0">
              <a:ln>
                <a:noFill/>
              </a:ln>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chemeClr val="accent2"/>
                </a:solidFill>
              </a:rPr>
              <a:t>waiting</a:t>
            </a:r>
          </a:p>
          <a:p>
            <a:pPr lvl="1"/>
            <a:r>
              <a:rPr lang="en-AU" dirty="0"/>
              <a:t>(Sep 2022) In SA ballot now – will submit for information soonish (maybe wait until solid – next SA ballot)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9356556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802.15.6-2012 already ratified as ISO/IEC 8802-15-6: 2017 (via JTC1/SC31, but now returned to SC6)</a:t>
            </a:r>
          </a:p>
          <a:p>
            <a:pPr lvl="2"/>
            <a:r>
              <a:rPr lang="en-US" dirty="0"/>
              <a:t>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101</a:t>
            </a:fld>
            <a:endParaRPr lang="en-US"/>
          </a:p>
        </p:txBody>
      </p:sp>
    </p:spTree>
    <p:extLst>
      <p:ext uri="{BB962C8B-B14F-4D97-AF65-F5344CB8AC3E}">
        <p14:creationId xmlns:p14="http://schemas.microsoft.com/office/powerpoint/2010/main" val="15567559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8068247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36142137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40386608"/>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a:t>
                      </a: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32286756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40150213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SC6 are currently voting on the Deterministic wireless industrial network NP we discussed earlier</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NP</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12558095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62CE-94E2-BF2E-544D-F9241CBBE413}"/>
              </a:ext>
            </a:extLst>
          </p:cNvPr>
          <p:cNvSpPr>
            <a:spLocks noGrp="1"/>
          </p:cNvSpPr>
          <p:nvPr>
            <p:ph type="title"/>
          </p:nvPr>
        </p:nvSpPr>
        <p:spPr/>
        <p:txBody>
          <a:bodyPr/>
          <a:lstStyle/>
          <a:p>
            <a:r>
              <a:rPr lang="en-AU" dirty="0"/>
              <a:t>WG1 considered four PWIs from the China NB during their interim meeting on 10-11 Nov 2022</a:t>
            </a:r>
          </a:p>
        </p:txBody>
      </p:sp>
      <p:sp>
        <p:nvSpPr>
          <p:cNvPr id="3" name="Content Placeholder 2">
            <a:extLst>
              <a:ext uri="{FF2B5EF4-FFF2-40B4-BE49-F238E27FC236}">
                <a16:creationId xmlns:a16="http://schemas.microsoft.com/office/drawing/2014/main" id="{DF751D6C-0FBE-5DE4-1AB7-EFB51A0AB130}"/>
              </a:ext>
            </a:extLst>
          </p:cNvPr>
          <p:cNvSpPr>
            <a:spLocks noGrp="1"/>
          </p:cNvSpPr>
          <p:nvPr>
            <p:ph idx="1"/>
          </p:nvPr>
        </p:nvSpPr>
        <p:spPr/>
        <p:txBody>
          <a:bodyPr/>
          <a:lstStyle/>
          <a:p>
            <a:r>
              <a:rPr lang="en-US" dirty="0"/>
              <a:t>Proposed PWIs from China NB</a:t>
            </a:r>
          </a:p>
          <a:p>
            <a:pPr lvl="1"/>
            <a:r>
              <a:rPr lang="en-US" dirty="0"/>
              <a:t>Automobile Proving Ground Area Network (actually </a:t>
            </a:r>
            <a:r>
              <a:rPr lang="en-US"/>
              <a:t>pre-PWI) (1N343)</a:t>
            </a:r>
            <a:endParaRPr lang="en-US" dirty="0"/>
          </a:p>
          <a:p>
            <a:pPr lvl="2"/>
            <a:r>
              <a:rPr lang="en-US" i="1" dirty="0">
                <a:latin typeface="Arial" panose="020B0604020202020204" pitchFamily="34" charset="0"/>
              </a:rPr>
              <a:t>D</a:t>
            </a:r>
            <a:r>
              <a:rPr lang="en-US" b="0" i="1" dirty="0">
                <a:effectLst/>
                <a:latin typeface="Arial" panose="020B0604020202020204" pitchFamily="34" charset="0"/>
              </a:rPr>
              <a:t>escribes the communication and networking facilities in the intelligent automobile proving ground and specifies how the ICT systems are inter-connected</a:t>
            </a:r>
          </a:p>
          <a:p>
            <a:pPr lvl="1"/>
            <a:r>
              <a:rPr lang="en-US" b="0" i="0" dirty="0">
                <a:effectLst/>
                <a:latin typeface="Arial" panose="020B0604020202020204" pitchFamily="34" charset="0"/>
              </a:rPr>
              <a:t>Wireless Communication for Hierarchical Decentralized Learning (1N344)</a:t>
            </a:r>
            <a:endParaRPr lang="en-US" dirty="0">
              <a:latin typeface="Arial" panose="020B0604020202020204" pitchFamily="34" charset="0"/>
            </a:endParaRPr>
          </a:p>
          <a:p>
            <a:pPr lvl="2"/>
            <a:r>
              <a:rPr lang="en-US" b="0" i="1" dirty="0">
                <a:effectLst/>
                <a:latin typeface="Arial" panose="020B0604020202020204" pitchFamily="34" charset="0"/>
              </a:rPr>
              <a:t>Existing wireless LAN access control cannot deliver fast, reliable, device-aware network under adaptive network topology and dynamic device status. This document focuses on networking issues to optimize wireless communication for hierarchical decentralized learning</a:t>
            </a:r>
            <a:endParaRPr lang="en-AU" b="0" i="1" dirty="0">
              <a:effectLst/>
              <a:latin typeface="Arial" panose="020B0604020202020204" pitchFamily="34" charset="0"/>
            </a:endParaRPr>
          </a:p>
          <a:p>
            <a:pPr lvl="1"/>
            <a:r>
              <a:rPr lang="en-AU" b="0" i="0" dirty="0">
                <a:effectLst/>
                <a:latin typeface="Arial" panose="020B0604020202020204" pitchFamily="34" charset="0"/>
              </a:rPr>
              <a:t>…</a:t>
            </a:r>
          </a:p>
          <a:p>
            <a:pPr lvl="1"/>
            <a:endParaRPr lang="en-US" b="0" i="0" dirty="0">
              <a:effectLst/>
              <a:latin typeface="Arial" panose="020B0604020202020204" pitchFamily="34" charset="0"/>
            </a:endParaRPr>
          </a:p>
        </p:txBody>
      </p:sp>
      <p:sp>
        <p:nvSpPr>
          <p:cNvPr id="4" name="Footer Placeholder 3">
            <a:extLst>
              <a:ext uri="{FF2B5EF4-FFF2-40B4-BE49-F238E27FC236}">
                <a16:creationId xmlns:a16="http://schemas.microsoft.com/office/drawing/2014/main" id="{3FDD7DD7-7EDC-C9E2-17D5-A98CFC8E17C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05B494D-35E2-A0CA-606E-D2D294D7A33C}"/>
              </a:ext>
            </a:extLst>
          </p:cNvPr>
          <p:cNvSpPr>
            <a:spLocks noGrp="1"/>
          </p:cNvSpPr>
          <p:nvPr>
            <p:ph type="sldNum" sz="quarter" idx="11"/>
          </p:nvPr>
        </p:nvSpPr>
        <p:spPr/>
        <p:txBody>
          <a:bodyPr/>
          <a:lstStyle/>
          <a:p>
            <a:r>
              <a:rPr lang="en-US"/>
              <a:t>Slide </a:t>
            </a:r>
            <a:fld id="{EF4002E7-DB4D-4CC3-8382-1939D19420D8}" type="slidenum">
              <a:rPr lang="en-US" smtClean="0"/>
              <a:pPr/>
              <a:t>108</a:t>
            </a:fld>
            <a:endParaRPr lang="en-US"/>
          </a:p>
        </p:txBody>
      </p:sp>
    </p:spTree>
    <p:extLst>
      <p:ext uri="{BB962C8B-B14F-4D97-AF65-F5344CB8AC3E}">
        <p14:creationId xmlns:p14="http://schemas.microsoft.com/office/powerpoint/2010/main" val="40505173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62CE-94E2-BF2E-544D-F9241CBBE413}"/>
              </a:ext>
            </a:extLst>
          </p:cNvPr>
          <p:cNvSpPr>
            <a:spLocks noGrp="1"/>
          </p:cNvSpPr>
          <p:nvPr>
            <p:ph type="title"/>
          </p:nvPr>
        </p:nvSpPr>
        <p:spPr/>
        <p:txBody>
          <a:bodyPr/>
          <a:lstStyle/>
          <a:p>
            <a:r>
              <a:rPr lang="en-AU" dirty="0"/>
              <a:t>WG1 considered four PWIs from the China NB during their interim meeting on 10-11 Nov 2022</a:t>
            </a:r>
          </a:p>
        </p:txBody>
      </p:sp>
      <p:sp>
        <p:nvSpPr>
          <p:cNvPr id="3" name="Content Placeholder 2">
            <a:extLst>
              <a:ext uri="{FF2B5EF4-FFF2-40B4-BE49-F238E27FC236}">
                <a16:creationId xmlns:a16="http://schemas.microsoft.com/office/drawing/2014/main" id="{DF751D6C-0FBE-5DE4-1AB7-EFB51A0AB130}"/>
              </a:ext>
            </a:extLst>
          </p:cNvPr>
          <p:cNvSpPr>
            <a:spLocks noGrp="1"/>
          </p:cNvSpPr>
          <p:nvPr>
            <p:ph idx="1"/>
          </p:nvPr>
        </p:nvSpPr>
        <p:spPr/>
        <p:txBody>
          <a:bodyPr/>
          <a:lstStyle/>
          <a:p>
            <a:r>
              <a:rPr lang="en-US" dirty="0"/>
              <a:t>Proposed PWIs from China NB</a:t>
            </a:r>
          </a:p>
          <a:p>
            <a:pPr lvl="1"/>
            <a:r>
              <a:rPr lang="en-AU" b="0" i="0" dirty="0">
                <a:effectLst/>
                <a:latin typeface="Arial" panose="020B0604020202020204" pitchFamily="34" charset="0"/>
              </a:rPr>
              <a:t>Agile Congestion Management for Lossless RDMA (Remote Direct Memory Access) Network (1N345)</a:t>
            </a:r>
          </a:p>
          <a:p>
            <a:pPr lvl="2"/>
            <a:r>
              <a:rPr lang="en-US" i="1" dirty="0">
                <a:latin typeface="Arial" panose="020B0604020202020204" pitchFamily="34" charset="0"/>
              </a:rPr>
              <a:t>F</a:t>
            </a:r>
            <a:r>
              <a:rPr lang="en-US" b="0" i="1" dirty="0">
                <a:effectLst/>
                <a:latin typeface="Arial" panose="020B0604020202020204" pitchFamily="34" charset="0"/>
              </a:rPr>
              <a:t>ocuses on networking issues to provide device to device agile congestion management for lossless RDMA network</a:t>
            </a:r>
          </a:p>
          <a:p>
            <a:pPr lvl="2"/>
            <a:r>
              <a:rPr lang="en-US" dirty="0">
                <a:latin typeface="Arial" panose="020B0604020202020204" pitchFamily="34" charset="0"/>
              </a:rPr>
              <a:t>Asserts </a:t>
            </a:r>
            <a:r>
              <a:rPr lang="en-US" b="0" i="0" dirty="0">
                <a:solidFill>
                  <a:srgbClr val="FF0000"/>
                </a:solidFill>
                <a:effectLst/>
                <a:latin typeface="Arial" panose="020B0604020202020204" pitchFamily="34" charset="0"/>
              </a:rPr>
              <a:t>IEEE 802.1Qau QCN </a:t>
            </a:r>
            <a:r>
              <a:rPr lang="en-US" b="0" i="0" dirty="0">
                <a:effectLst/>
                <a:latin typeface="Arial" panose="020B0604020202020204" pitchFamily="34" charset="0"/>
              </a:rPr>
              <a:t>(Quantized Congestion Notification) has</a:t>
            </a:r>
          </a:p>
          <a:p>
            <a:pPr lvl="3"/>
            <a:r>
              <a:rPr lang="en-US" b="0" i="1" dirty="0">
                <a:effectLst/>
                <a:latin typeface="Arial" panose="020B0604020202020204" pitchFamily="34" charset="0"/>
              </a:rPr>
              <a:t>Inaccurate congestion detection under lossless network.</a:t>
            </a:r>
          </a:p>
          <a:p>
            <a:pPr lvl="3"/>
            <a:r>
              <a:rPr lang="en-US" b="0" i="1" dirty="0">
                <a:effectLst/>
                <a:latin typeface="Arial" panose="020B0604020202020204" pitchFamily="34" charset="0"/>
              </a:rPr>
              <a:t>Slow convergence does not fit the latency &amp; throughput requirements of modern AI applications</a:t>
            </a:r>
            <a:endParaRPr lang="en-AU" b="0" i="1" dirty="0">
              <a:effectLst/>
              <a:latin typeface="Arial" panose="020B0604020202020204" pitchFamily="34" charset="0"/>
            </a:endParaRPr>
          </a:p>
          <a:p>
            <a:pPr lvl="1"/>
            <a:r>
              <a:rPr lang="en-US" b="0" i="0" dirty="0">
                <a:effectLst/>
                <a:latin typeface="Arial" panose="020B0604020202020204" pitchFamily="34" charset="0"/>
              </a:rPr>
              <a:t>Traffic Scheduling in Distributed Machine Learning (1N356)</a:t>
            </a:r>
          </a:p>
          <a:p>
            <a:pPr lvl="2"/>
            <a:r>
              <a:rPr lang="en-US" i="1" dirty="0">
                <a:latin typeface="Arial" panose="020B0604020202020204" pitchFamily="34" charset="0"/>
              </a:rPr>
              <a:t>F</a:t>
            </a:r>
            <a:r>
              <a:rPr lang="en-US" b="0" i="1" dirty="0">
                <a:effectLst/>
                <a:latin typeface="Arial" panose="020B0604020202020204" pitchFamily="34" charset="0"/>
              </a:rPr>
              <a:t>ocuses on traffic scheduling in distributed machine learning and make full use of limited physical resources to complete required machine learning task</a:t>
            </a:r>
            <a:endParaRPr lang="en-AU" b="0" i="1" dirty="0">
              <a:effectLst/>
              <a:latin typeface="Arial" panose="020B0604020202020204" pitchFamily="34" charset="0"/>
            </a:endParaRPr>
          </a:p>
          <a:p>
            <a:pPr lvl="1"/>
            <a:endParaRPr lang="en-US" b="0" i="0" dirty="0">
              <a:effectLst/>
              <a:latin typeface="Arial" panose="020B0604020202020204" pitchFamily="34" charset="0"/>
            </a:endParaRPr>
          </a:p>
        </p:txBody>
      </p:sp>
      <p:sp>
        <p:nvSpPr>
          <p:cNvPr id="4" name="Footer Placeholder 3">
            <a:extLst>
              <a:ext uri="{FF2B5EF4-FFF2-40B4-BE49-F238E27FC236}">
                <a16:creationId xmlns:a16="http://schemas.microsoft.com/office/drawing/2014/main" id="{3FDD7DD7-7EDC-C9E2-17D5-A98CFC8E17C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05B494D-35E2-A0CA-606E-D2D294D7A33C}"/>
              </a:ext>
            </a:extLst>
          </p:cNvPr>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47374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SC meeting in Sep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12432047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22850212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9312439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15941415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37995756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SC6/WG1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dirty="0"/>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115</a:t>
            </a:fld>
            <a:endParaRPr lang="en-US"/>
          </a:p>
        </p:txBody>
      </p:sp>
    </p:spTree>
    <p:extLst>
      <p:ext uri="{BB962C8B-B14F-4D97-AF65-F5344CB8AC3E}">
        <p14:creationId xmlns:p14="http://schemas.microsoft.com/office/powerpoint/2010/main" val="36712043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116</a:t>
            </a:fld>
            <a:endParaRPr lang="en-US"/>
          </a:p>
        </p:txBody>
      </p:sp>
    </p:spTree>
    <p:extLst>
      <p:ext uri="{BB962C8B-B14F-4D97-AF65-F5344CB8AC3E}">
        <p14:creationId xmlns:p14="http://schemas.microsoft.com/office/powerpoint/2010/main" val="23356313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SC6/WG7</a:t>
            </a:r>
          </a:p>
        </p:txBody>
      </p:sp>
      <p:sp>
        <p:nvSpPr>
          <p:cNvPr id="3" name="Content Placeholder 2"/>
          <p:cNvSpPr>
            <a:spLocks noGrp="1"/>
          </p:cNvSpPr>
          <p:nvPr>
            <p:ph sz="half" idx="1"/>
          </p:nvPr>
        </p:nvSpPr>
        <p:spPr/>
        <p:txBody>
          <a:bodyPr/>
          <a:lstStyle/>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117</a:t>
            </a:fld>
            <a:endParaRPr lang="en-US"/>
          </a:p>
        </p:txBody>
      </p:sp>
    </p:spTree>
    <p:extLst>
      <p:ext uri="{BB962C8B-B14F-4D97-AF65-F5344CB8AC3E}">
        <p14:creationId xmlns:p14="http://schemas.microsoft.com/office/powerpoint/2010/main" val="37692351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118</a:t>
            </a:fld>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Nov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15 Nov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332331781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33176505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32852344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Sep 2022, as documented in </a:t>
            </a:r>
            <a:r>
              <a:rPr lang="en-AU" i="1" dirty="0">
                <a:solidFill>
                  <a:srgbClr val="FF0000"/>
                </a:solidFill>
              </a:rPr>
              <a:t>tbd</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3" name="Object 2"/>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8392705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36632216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168930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Jul 2022 plenary in Montreal, the IEEE 802 EC Secretary notified (N17854) the approval of</a:t>
            </a:r>
          </a:p>
          <a:p>
            <a:pPr lvl="2"/>
            <a:r>
              <a:rPr lang="en-AU" dirty="0"/>
              <a:t>I</a:t>
            </a:r>
            <a:r>
              <a:rPr lang="en-US" dirty="0"/>
              <a:t>EEE 802.3 </a:t>
            </a:r>
            <a:r>
              <a:rPr lang="en-US" i="1" dirty="0"/>
              <a:t>Greater than 50 Gb/s Bidirectional Optical Access PHYs </a:t>
            </a:r>
            <a:r>
              <a:rPr lang="en-US" dirty="0"/>
              <a:t>SG</a:t>
            </a:r>
          </a:p>
          <a:p>
            <a:pPr lvl="2"/>
            <a:r>
              <a:rPr lang="en-US" dirty="0"/>
              <a:t>IEEE 802.11 </a:t>
            </a:r>
            <a:r>
              <a:rPr lang="en-US" i="1" dirty="0"/>
              <a:t>Ultra High Reliability Study Group</a:t>
            </a:r>
            <a:r>
              <a:rPr lang="en-US" dirty="0"/>
              <a:t> (UHR) SG</a:t>
            </a:r>
            <a:endParaRPr lang="en-AU" b="0" i="1" u="none" strike="noStrike" baseline="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3739555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28463028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67686202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8368451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87947344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42685064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42018839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4251679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36761449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77085799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22320007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3405875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40066286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0292585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94 standards through the PSDO adoption process, with 48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8853072"/>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2</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10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15</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94</a:t>
                      </a:r>
                    </a:p>
                  </a:txBody>
                  <a:tcPr>
                    <a:lnT w="12700" cap="flat" cmpd="sng" algn="ctr">
                      <a:solidFill>
                        <a:schemeClr val="tx1"/>
                      </a:solidFill>
                      <a:prstDash val="solid"/>
                      <a:round/>
                      <a:headEnd type="none" w="med" len="med"/>
                      <a:tailEnd type="none" w="med" len="med"/>
                    </a:lnT>
                  </a:tcPr>
                </a:tc>
                <a:tc>
                  <a:txBody>
                    <a:bodyPr/>
                    <a:lstStyle/>
                    <a:p>
                      <a:pPr algn="ctr"/>
                      <a:r>
                        <a:rPr lang="en-US" b="1" dirty="0"/>
                        <a:t>48</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1530012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413894898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77131772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140662244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187047836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5753137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2365210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48260552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425217684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87490177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16329326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27065229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14556396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420483707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5498353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83270670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311479235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170742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52807937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51483189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73529566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401948644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386434475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20571891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04982112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322248121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146292715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729440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80038477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3"/>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390960923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399963472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92438325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355252743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201100134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242973167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183338930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a:t>
            </a:r>
            <a:r>
              <a:rPr lang="en-AU"/>
              <a:t>been published</a:t>
            </a:r>
            <a:endParaRPr lang="en-AU" dirty="0"/>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49A9E1A0-9899-42C7-9C31-6F2ABC28F8E9}"/>
                          </a:ext>
                        </a:extLst>
                      </p:cNvPr>
                      <p:cNvPicPr/>
                      <p:nvPr/>
                    </p:nvPicPr>
                    <p:blipFill>
                      <a:blip r:embed="rId4"/>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69263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29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7246569"/>
              </p:ext>
            </p:extLst>
          </p:nvPr>
        </p:nvGraphicFramePr>
        <p:xfrm>
          <a:off x="761999" y="1828800"/>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dirty="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dirty="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IEEE 802 JTC1 SC session in Nov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r>
              <a:rPr lang="en-US" dirty="0"/>
              <a:t>This meeting is part of the November 802 plenary session</a:t>
            </a:r>
          </a:p>
          <a:p>
            <a:pPr lvl="1"/>
            <a:r>
              <a:rPr lang="en-US" dirty="0"/>
              <a:t>You must pay the registration fee whether attending in-person or remotely</a:t>
            </a:r>
          </a:p>
          <a:p>
            <a:pPr lvl="1"/>
            <a:r>
              <a:rPr lang="en-US" dirty="0"/>
              <a:t>If you have not already done so, you can register </a:t>
            </a:r>
            <a:r>
              <a:rPr lang="en-US" dirty="0">
                <a:hlinkClick r:id="rId2"/>
              </a:rPr>
              <a:t>here</a:t>
            </a:r>
            <a:endParaRPr lang="en-US" dirty="0"/>
          </a:p>
          <a:p>
            <a:pPr lvl="1"/>
            <a:r>
              <a:rPr lang="en-US" dirty="0"/>
              <a:t>If you do not intend to register for this session you must leave this meeting immediately …</a:t>
            </a:r>
          </a:p>
          <a:p>
            <a:pPr lvl="1"/>
            <a:r>
              <a:rPr lang="en-US" dirty="0"/>
              <a:t>… and, if you have logged attendance on IMAT, email the IEEE 802.11WG Chair or Vice Chairs to have your attendance credits cancelled</a:t>
            </a:r>
          </a:p>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2020</a:t>
                      </a:r>
                      <a:endParaRPr lang="en-AU" sz="160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dirty="0"/>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IEEE 802 have put a lot of effort into ensuring our standards receive the ISO/IEC stamp of approval</a:t>
            </a:r>
          </a:p>
          <a:p>
            <a:pPr lvl="2"/>
            <a:r>
              <a:rPr lang="en-AU" dirty="0"/>
              <a:t>… starting with 802.11 and 802.3</a:t>
            </a:r>
          </a:p>
          <a:p>
            <a:pPr lvl="2"/>
            <a:r>
              <a:rPr lang="en-AU" dirty="0"/>
              <a:t>.. but now including 802.1, 802.15, 802.21, 802.22</a:t>
            </a:r>
          </a:p>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Apparently, some European regulations suggest a preference for “international” standards (</a:t>
            </a:r>
            <a:r>
              <a:rPr lang="en-AU" dirty="0" err="1"/>
              <a:t>ie</a:t>
            </a:r>
            <a:r>
              <a:rPr lang="en-AU" dirty="0"/>
              <a:t> not IEEE) – see next page</a:t>
            </a:r>
          </a:p>
          <a:p>
            <a:pPr lvl="2"/>
            <a:r>
              <a:rPr lang="en-AU" dirty="0"/>
              <a:t>The Australian Govt sometimes require references to “international” standards</a:t>
            </a:r>
          </a:p>
          <a:p>
            <a:pPr lvl="2"/>
            <a:r>
              <a:rPr lang="en-AU" dirty="0"/>
              <a:t>Some African countries</a:t>
            </a:r>
          </a:p>
          <a:p>
            <a:pPr lvl="2"/>
            <a:r>
              <a:rPr lang="en-AU" dirty="0"/>
              <a:t>ITU-T</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6401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04834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2644522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93317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In summary, in my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4155674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178707712"/>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rPr>
                        <a:t>16 Jan 23</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24 Mar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24 Mar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3303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6451051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421203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t>ISO/IEC/IEEE 8802-1AB:2017 closing 2 Dec 2022</a:t>
            </a:r>
            <a:endParaRPr lang="en-AU" dirty="0"/>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2739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 was liaised for info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GB" dirty="0">
                <a:latin typeface="Arial" panose="020B0604020202020204" pitchFamily="34" charset="0"/>
              </a:rPr>
              <a:t>(Jul </a:t>
            </a:r>
            <a:r>
              <a:rPr lang="en-GB" dirty="0">
                <a:latin typeface="+mj-lt"/>
              </a:rPr>
              <a:t>2022) Karen reports that </a:t>
            </a:r>
            <a:r>
              <a:rPr lang="en-US" dirty="0">
                <a:effectLst/>
                <a:latin typeface="+mj-lt"/>
                <a:ea typeface="Calibri" panose="020F0502020204030204" pitchFamily="34" charset="0"/>
              </a:rPr>
              <a:t>IEEE 802.1 planned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the plenary session… and that means it is inching closer to publication</a:t>
            </a:r>
            <a:endParaRPr lang="en-US" dirty="0">
              <a:latin typeface="+mj-lt"/>
              <a:ea typeface="Calibri" panose="020F0502020204030204" pitchFamily="34" charset="0"/>
            </a:endParaRPr>
          </a:p>
          <a:p>
            <a:pPr lvl="2"/>
            <a:r>
              <a:rPr lang="en-US" dirty="0">
                <a:effectLst/>
                <a:latin typeface="+mj-lt"/>
                <a:ea typeface="Calibri" panose="020F0502020204030204" pitchFamily="34" charset="0"/>
              </a:rPr>
              <a:t>When published, it be sent to SC6 for adoption </a:t>
            </a:r>
            <a:r>
              <a:rPr lang="en-US" dirty="0">
                <a:latin typeface="+mj-lt"/>
                <a:ea typeface="Calibri" panose="020F0502020204030204" pitchFamily="34" charset="0"/>
              </a:rPr>
              <a:t>based on a </a:t>
            </a:r>
            <a:r>
              <a:rPr lang="en-US" dirty="0">
                <a:effectLst/>
                <a:latin typeface="+mj-lt"/>
                <a:ea typeface="Calibri" panose="020F0502020204030204" pitchFamily="34" charset="0"/>
              </a:rPr>
              <a:t>motion in Nov 2021</a:t>
            </a:r>
            <a:endParaRPr lang="en-US"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4048733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342022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chemeClr val="accent6"/>
                </a:solidFill>
              </a:rPr>
              <a:t>waiting</a:t>
            </a:r>
          </a:p>
          <a:p>
            <a:pPr lvl="1"/>
            <a:r>
              <a:rPr lang="en-US" b="0" dirty="0"/>
              <a:t>Will be published as ISO/IEC/IEEE 8802-1AB:2017/</a:t>
            </a:r>
            <a:r>
              <a:rPr lang="en-US" b="0" dirty="0" err="1"/>
              <a:t>Amd</a:t>
            </a:r>
            <a:r>
              <a:rPr lang="en-US" b="0" dirty="0"/>
              <a:t> 1:202</a:t>
            </a:r>
            <a:r>
              <a:rPr lang="en-US" b="0" dirty="0">
                <a:solidFill>
                  <a:srgbClr val="FF0000"/>
                </a:solidFill>
              </a:rPr>
              <a:t>X</a:t>
            </a:r>
            <a:endParaRPr lang="en-AU" b="0" dirty="0">
              <a:solidFill>
                <a:srgbClr val="FF0000"/>
              </a:solidFill>
            </a:endParaRPr>
          </a:p>
          <a:p>
            <a:pPr lvl="1"/>
            <a:r>
              <a:rPr lang="en-AU" dirty="0">
                <a:solidFill>
                  <a:srgbClr val="FF0000"/>
                </a:solidFill>
              </a:rPr>
              <a:t>(24 Oct 2022) It is likely to open on 22 Nov 2022 </a:t>
            </a:r>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546891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FDIS ballot closes 16 Jan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a:buFont typeface="Arial" panose="020B0604020202020204" pitchFamily="34" charset="0"/>
              <a:buChar char="•"/>
            </a:pPr>
            <a:r>
              <a:rPr lang="en-US" b="0" dirty="0"/>
              <a:t>Will be published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2248122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FDIS ballot closes on </a:t>
            </a:r>
            <a:r>
              <a:rPr lang="en-AU" dirty="0">
                <a:solidFill>
                  <a:schemeClr val="accent2"/>
                </a:solidFill>
              </a:rPr>
              <a:t>16 Jan 2023</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lvl="1"/>
            <a:r>
              <a:rPr lang="en-US" dirty="0"/>
              <a:t>Will be 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3134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chemeClr val="accent2"/>
                </a:solidFill>
              </a:rPr>
              <a:t>waiting</a:t>
            </a:r>
          </a:p>
          <a:p>
            <a:pPr lvl="1"/>
            <a:r>
              <a:rPr lang="en-US" dirty="0"/>
              <a:t>Will be published as ISO/IEC/IEEE 8802-1AB:2017/</a:t>
            </a:r>
            <a:r>
              <a:rPr lang="en-US" dirty="0" err="1"/>
              <a:t>Amd</a:t>
            </a:r>
            <a:r>
              <a:rPr lang="en-US" dirty="0"/>
              <a:t> 2:2023</a:t>
            </a:r>
          </a:p>
          <a:p>
            <a:pPr lvl="1"/>
            <a:r>
              <a:rPr lang="en-AU" dirty="0">
                <a:solidFill>
                  <a:srgbClr val="FF0000"/>
                </a:solidFill>
              </a:rPr>
              <a:t>(24 Oct 2022) It is likely to open on 22 Nov 2022 </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390806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Timing &amp; Synchronization for Time-Sensitive Applications: Technical &amp; Editorial Corrections</a:t>
            </a:r>
            <a:br>
              <a:rPr lang="en-AU" sz="1600" dirty="0"/>
            </a:br>
            <a:r>
              <a:rPr lang="en-AU" dirty="0"/>
              <a:t>IEEE 802.1AS-2020/Cor 1 90-day FDIS ballot passed with response required</a:t>
            </a:r>
          </a:p>
        </p:txBody>
      </p:sp>
      <p:sp>
        <p:nvSpPr>
          <p:cNvPr id="10" name="Content Placeholder 9"/>
          <p:cNvSpPr>
            <a:spLocks noGrp="1"/>
          </p:cNvSpPr>
          <p:nvPr>
            <p:ph idx="1"/>
          </p:nvPr>
        </p:nvSpPr>
        <p:spPr>
          <a:xfrm>
            <a:off x="685800" y="2209800"/>
            <a:ext cx="7772400" cy="38862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rgbClr val="00B050"/>
                </a:solidFill>
              </a:rPr>
              <a:t>passed</a:t>
            </a:r>
            <a:r>
              <a:rPr lang="en-AU" dirty="0"/>
              <a:t> </a:t>
            </a:r>
            <a:r>
              <a:rPr lang="en-AU" dirty="0">
                <a:solidFill>
                  <a:schemeClr val="accent2"/>
                </a:solidFill>
              </a:rPr>
              <a:t>with response required</a:t>
            </a:r>
          </a:p>
          <a:p>
            <a:pPr lvl="1"/>
            <a:r>
              <a:rPr lang="en-AU" dirty="0"/>
              <a:t>802.1AS-2020/Cor 1 FDIS ballot passed on 23 Aug 2022 (N17841/N17877)</a:t>
            </a:r>
          </a:p>
          <a:p>
            <a:pPr lvl="2"/>
            <a:r>
              <a:rPr lang="en-US" i="0" dirty="0">
                <a:solidFill>
                  <a:srgbClr val="000000"/>
                </a:solidFill>
                <a:effectLst/>
                <a:latin typeface="Arial" panose="020B0604020202020204" pitchFamily="34" charset="0"/>
              </a:rPr>
              <a:t>“Do you approve the draft for publication?”: passed 8/0/11</a:t>
            </a:r>
          </a:p>
          <a:p>
            <a:pPr lvl="1"/>
            <a:r>
              <a:rPr lang="en-US" dirty="0">
                <a:solidFill>
                  <a:srgbClr val="000000"/>
                </a:solidFill>
                <a:latin typeface="Arial" panose="020B0604020202020204" pitchFamily="34" charset="0"/>
              </a:rPr>
              <a:t>One comment from China NB with the usual security complaint</a:t>
            </a:r>
          </a:p>
          <a:p>
            <a:pPr lvl="2"/>
            <a:r>
              <a:rPr lang="en-US" dirty="0">
                <a:solidFill>
                  <a:srgbClr val="000000"/>
                </a:solidFill>
                <a:latin typeface="Arial" panose="020B0604020202020204" pitchFamily="34" charset="0"/>
              </a:rPr>
              <a:t>It may not need a substantive response given the China NB voted “yes” (although, weirdly, the comment suggests a “no” vote)</a:t>
            </a:r>
          </a:p>
          <a:p>
            <a:pPr lvl="1"/>
            <a:r>
              <a:rPr lang="en-US" dirty="0">
                <a:solidFill>
                  <a:srgbClr val="FF0000"/>
                </a:solidFill>
                <a:latin typeface="Arial" panose="020B0604020202020204" pitchFamily="34" charset="0"/>
              </a:rPr>
              <a:t>(Oct 2022) 802.1 WG will arrange response in Nov 2022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8905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China NB provided a comment on the IEEE 802.1AS-2020/Cor 1 90-day FDIS ballot</a:t>
            </a:r>
          </a:p>
        </p:txBody>
      </p:sp>
      <p:sp>
        <p:nvSpPr>
          <p:cNvPr id="10" name="Content Placeholder 9"/>
          <p:cNvSpPr>
            <a:spLocks noGrp="1"/>
          </p:cNvSpPr>
          <p:nvPr>
            <p:ph idx="1"/>
          </p:nvPr>
        </p:nvSpPr>
        <p:spPr>
          <a:xfrm>
            <a:off x="685800" y="1524000"/>
            <a:ext cx="7772400" cy="4114800"/>
          </a:xfrm>
        </p:spPr>
        <p:txBody>
          <a:bodyPr/>
          <a:lstStyle/>
          <a:p>
            <a:r>
              <a:rPr lang="en-AU" dirty="0"/>
              <a:t>China NB comment</a:t>
            </a:r>
            <a:endParaRPr lang="en-AU" dirty="0">
              <a:solidFill>
                <a:srgbClr val="00B050"/>
              </a:solidFill>
            </a:endParaRPr>
          </a:p>
          <a:p>
            <a:pPr lvl="1"/>
            <a:r>
              <a:rPr lang="en-US" i="1" dirty="0"/>
              <a:t>IEEE 802.1AS-2020/Cor 1-2021 is a corrigendum to IEEE Std 802.1AS-2020.</a:t>
            </a:r>
          </a:p>
          <a:p>
            <a:pPr lvl="1"/>
            <a:r>
              <a:rPr lang="en-US" i="1" dirty="0"/>
              <a:t>China voted against IEEE 802.1AS-2020 FDIS ballot with comments for it reference to IEEE 802.11 and IEEE 802.1AS (see 6N17268 and 6N17611), but the comments was not properly addressed. </a:t>
            </a:r>
          </a:p>
          <a:p>
            <a:pPr lvl="1"/>
            <a:r>
              <a:rPr lang="en-US" i="1" dirty="0"/>
              <a:t>Up to now, there is no reasonable and appropriate disposition on the security problems in the base standard IEEE 802.1AS-2020 and this corrigendum neither gives solution to the security issues in IEEE 802.1AS-2020. IEEE 802.11 and IEEE 802.1AS are still the normative reference in IEEE 802.1AS-2020 and is used in Clause 11.1.4.</a:t>
            </a:r>
          </a:p>
          <a:p>
            <a:pPr lvl="1"/>
            <a:r>
              <a:rPr lang="en-US" i="1" dirty="0"/>
              <a:t>China cannot support the corrigendum to IEEE 802.1AS publish as an international standard</a:t>
            </a:r>
            <a:endParaRPr lang="en-AU" i="1" dirty="0"/>
          </a:p>
          <a:p>
            <a:r>
              <a:rPr lang="en-AU" dirty="0"/>
              <a:t>China NB proposed change</a:t>
            </a:r>
          </a:p>
          <a:p>
            <a:pPr lvl="1"/>
            <a:r>
              <a:rPr lang="en-US" i="1" dirty="0"/>
              <a:t>Please revise the referenced security mechanisms.</a:t>
            </a:r>
            <a:endParaRPr lang="en-AU" i="1"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924713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FDIS ballot closed in Mar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2021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closes 24 Mar 2023</a:t>
            </a:r>
          </a:p>
          <a:p>
            <a:pPr lvl="1"/>
            <a:r>
              <a:rPr lang="en-US" b="0" dirty="0"/>
              <a:t>Will be published as ISO/IEC/IEEE 8802-1BA:202X</a:t>
            </a:r>
            <a:endParaRPr lang="en-AU" b="0"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59266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FDIS ballot closes in Mar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closes 24 Mar 2023</a:t>
            </a:r>
          </a:p>
          <a:p>
            <a:pPr lvl="1"/>
            <a:r>
              <a:rPr lang="en-US" b="0" dirty="0"/>
              <a:t>Will be published as ISO/IEC/IEEE 8802-1AC:2018/</a:t>
            </a:r>
            <a:r>
              <a:rPr lang="en-US" b="0" dirty="0" err="1"/>
              <a:t>Amd</a:t>
            </a:r>
            <a:r>
              <a:rPr lang="en-US" b="0" dirty="0"/>
              <a:t> 1:202X</a:t>
            </a:r>
            <a:endParaRPr lang="en-AU" b="0"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593603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802.1AEdk D2.1 was liaised for information in Sep 2022 (N17883)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195263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 2022) Planning to liaise for information at SA Ballot stage, which is soon</a:t>
            </a:r>
            <a:endParaRPr lang="en-AU" dirty="0">
              <a:solidFill>
                <a:srgbClr val="FF0000"/>
              </a:solidFill>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38417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 2022) Planning to liaised for information at SA Ballot stage – which is soonish</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471756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2676080"/>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dirty="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dirty="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dirty="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dirty="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dirty="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dirty="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dirty="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79530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Power over Ethernet</a:t>
            </a:r>
            <a:br>
              <a:rPr lang="en-AU" dirty="0"/>
            </a:br>
            <a:r>
              <a:rPr lang="en-AU" dirty="0"/>
              <a:t>IEEE 802.3cv has been published as </a:t>
            </a:r>
            <a:r>
              <a:rPr lang="en-US" dirty="0"/>
              <a:t>ISO/IEC/IEEE 8802-3:2021/</a:t>
            </a:r>
            <a:r>
              <a:rPr lang="en-US" dirty="0" err="1"/>
              <a:t>Amd</a:t>
            </a:r>
            <a:r>
              <a:rPr lang="en-US" dirty="0"/>
              <a:t> 12:2022</a:t>
            </a:r>
            <a:br>
              <a:rPr lang="en-AU" dirty="0">
                <a:solidFill>
                  <a:schemeClr val="accent2"/>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a:t>
            </a:r>
            <a:r>
              <a:rPr lang="en-AU" dirty="0">
                <a:solidFill>
                  <a:srgbClr val="FF0000"/>
                </a:solidFill>
              </a:rPr>
              <a:t>N?????</a:t>
            </a:r>
            <a:r>
              <a:rPr lang="en-AU" dirty="0"/>
              <a:t>)</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254873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Operation over DWDM Systems</a:t>
            </a:r>
            <a:br>
              <a:rPr lang="en-US" dirty="0"/>
            </a:br>
            <a:r>
              <a:rPr lang="en-AU" dirty="0"/>
              <a:t>IEEE 802.3ct published as </a:t>
            </a:r>
            <a:r>
              <a:rPr lang="en-US" dirty="0"/>
              <a:t>ISO/IEC/IEEE 8802-3:2021/</a:t>
            </a:r>
            <a:r>
              <a:rPr lang="en-US" dirty="0" err="1"/>
              <a:t>Amd</a:t>
            </a:r>
            <a:r>
              <a:rPr lang="en-US" dirty="0"/>
              <a:t> 13:2022</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a:t>
            </a:r>
            <a:r>
              <a:rPr lang="en-AU" dirty="0">
                <a:solidFill>
                  <a:srgbClr val="FF0000"/>
                </a:solidFill>
              </a:rPr>
              <a:t>N?????</a:t>
            </a:r>
            <a:r>
              <a:rPr lang="en-AU" dirty="0"/>
              <a:t>) </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199883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a:t>
            </a:r>
            <a:r>
              <a:rPr lang="en-AU" dirty="0">
                <a:solidFill>
                  <a:schemeClr val="accent2"/>
                </a:solidFill>
              </a:rPr>
              <a:t>waiting for publication</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a:t>
            </a:r>
            <a:r>
              <a:rPr lang="en-AU" dirty="0">
                <a:solidFill>
                  <a:srgbClr val="FF0000"/>
                </a:solidFill>
              </a:rPr>
              <a:t>N?????</a:t>
            </a:r>
            <a:r>
              <a:rPr lang="en-AU" dirty="0"/>
              <a:t>)</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5340854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liaised for information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a:t>
            </a:r>
            <a:r>
              <a:rPr lang="en-AU" dirty="0">
                <a:solidFill>
                  <a:srgbClr val="FF0000"/>
                </a:solidFill>
              </a:rPr>
              <a:t>?????</a:t>
            </a:r>
            <a:r>
              <a:rPr lang="en-AU" dirty="0"/>
              <a: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80872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dirty="0"/>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dirty="0"/>
              <a:t>Published</a:t>
            </a:r>
          </a:p>
          <a:p>
            <a:pPr lvl="1"/>
            <a:r>
              <a:rPr lang="en-AU" dirty="0"/>
              <a:t>IEEE Std 802.3-2022</a:t>
            </a:r>
          </a:p>
          <a:p>
            <a:pPr lvl="1"/>
            <a:r>
              <a:rPr lang="en-AU" dirty="0"/>
              <a:t>IEEE Std 802.3dd-2022</a:t>
            </a:r>
          </a:p>
          <a:p>
            <a:r>
              <a:rPr lang="en-AU" dirty="0"/>
              <a:t>On </a:t>
            </a:r>
            <a:r>
              <a:rPr lang="en-AU" dirty="0" err="1"/>
              <a:t>RevCom</a:t>
            </a:r>
            <a:r>
              <a:rPr lang="en-AU" dirty="0"/>
              <a:t> agenda</a:t>
            </a:r>
          </a:p>
          <a:p>
            <a:pPr lvl="1"/>
            <a:r>
              <a:rPr lang="en-AU" dirty="0"/>
              <a:t>IEEE P802.3cs</a:t>
            </a:r>
          </a:p>
          <a:p>
            <a:pPr lvl="1"/>
            <a:r>
              <a:rPr lang="en-AU" dirty="0"/>
              <a:t>IEEE P802.3db</a:t>
            </a:r>
          </a:p>
          <a:p>
            <a:pPr lvl="1"/>
            <a:r>
              <a:rPr lang="en-AU" dirty="0"/>
              <a:t>IEEE P802.3ck</a:t>
            </a:r>
          </a:p>
          <a:p>
            <a:pPr lvl="1"/>
            <a:r>
              <a:rPr lang="en-AU" dirty="0"/>
              <a:t>IEEE P802.3de</a:t>
            </a:r>
          </a:p>
          <a:p>
            <a:r>
              <a:rPr lang="en-AU" dirty="0"/>
              <a:t>In SA ballot</a:t>
            </a:r>
          </a:p>
          <a:p>
            <a:pPr lvl="1"/>
            <a:r>
              <a:rPr lang="en-AU" dirty="0"/>
              <a:t>IEEE P802.3cx</a:t>
            </a:r>
          </a:p>
          <a:p>
            <a:pPr lvl="1"/>
            <a:r>
              <a:rPr lang="en-AU" dirty="0"/>
              <a:t>IEEE P802.3cz</a:t>
            </a:r>
          </a:p>
          <a:p>
            <a:endParaRPr lang="en-AU" dirty="0"/>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effectLst/>
                <a:latin typeface="Calibri" panose="020F0502020204030204" pitchFamily="34" charset="0"/>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dirty="0">
              <a:ln>
                <a:noFill/>
              </a:ln>
              <a:solidFill>
                <a:schemeClr val="tx1"/>
              </a:solidFill>
              <a:effectLst/>
              <a:latin typeface="Times New Roman" pitchFamily="18" charset="0"/>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Calibri" panose="020F0502020204030204" pitchFamily="34" charset="0"/>
                <a:ea typeface="Calibri" panose="020F0502020204030204" pitchFamily="34" charset="0"/>
              </a:rPr>
              <a:t>Seek approval to send the first </a:t>
            </a:r>
            <a:r>
              <a:rPr lang="en-US" sz="1400" dirty="0">
                <a:solidFill>
                  <a:srgbClr val="FF0000"/>
                </a:solidFill>
                <a:effectLst/>
                <a:latin typeface="Calibri" panose="020F0502020204030204" pitchFamily="34" charset="0"/>
                <a:ea typeface="Calibri" panose="020F0502020204030204" pitchFamily="34" charset="0"/>
              </a:rPr>
              <a:t>4 (tbc)</a:t>
            </a:r>
            <a:r>
              <a:rPr lang="en-US" sz="1400" dirty="0">
                <a:effectLst/>
                <a:latin typeface="Calibri" panose="020F0502020204030204" pitchFamily="34" charset="0"/>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Times New Roman" pitchFamily="18" charset="0"/>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Calibri" panose="020F0502020204030204" pitchFamily="34" charset="0"/>
                <a:ea typeface="Calibri" panose="020F0502020204030204" pitchFamily="34" charset="0"/>
              </a:rPr>
              <a:t>Seek approval to send the next </a:t>
            </a:r>
            <a:r>
              <a:rPr lang="en-US" sz="1400" dirty="0">
                <a:solidFill>
                  <a:srgbClr val="FF0000"/>
                </a:solidFill>
                <a:effectLst/>
                <a:latin typeface="Calibri" panose="020F0502020204030204" pitchFamily="34" charset="0"/>
                <a:ea typeface="Calibri" panose="020F0502020204030204" pitchFamily="34" charset="0"/>
              </a:rPr>
              <a:t>3 to 4 </a:t>
            </a:r>
            <a:r>
              <a:rPr lang="en-US" sz="1400" dirty="0">
                <a:effectLst/>
                <a:latin typeface="Calibri" panose="020F0502020204030204" pitchFamily="34" charset="0"/>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23520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Power over Data Lines of Single Pair Ethernet</a:t>
            </a:r>
            <a:br>
              <a:rPr lang="en-US" dirty="0"/>
            </a:br>
            <a:r>
              <a:rPr lang="en-AU" dirty="0"/>
              <a:t>IEEE 802.3dd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302682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Increased-reach Ethernet optical subscriber access (Super-PON)</a:t>
            </a:r>
            <a:br>
              <a:rPr lang="en-US" dirty="0"/>
            </a:br>
            <a:r>
              <a:rPr lang="en-AU" dirty="0"/>
              <a:t>IEEE 802.3cs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0245611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Short Reach Fiber</a:t>
            </a:r>
            <a:br>
              <a:rPr lang="en-US" dirty="0"/>
            </a:br>
            <a:r>
              <a:rPr lang="en-AU" dirty="0"/>
              <a:t>IEEE 802.3db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3152534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Electrical Interfaces</a:t>
            </a:r>
            <a:br>
              <a:rPr lang="en-US" dirty="0"/>
            </a:br>
            <a:r>
              <a:rPr lang="en-AU" dirty="0"/>
              <a:t>IEEE 802.3ck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0079601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Time Synchronization for Point-to-Point Single Pair Ethernet</a:t>
            </a:r>
            <a:br>
              <a:rPr lang="en-US" dirty="0"/>
            </a:br>
            <a:r>
              <a:rPr lang="en-AU" dirty="0"/>
              <a:t>IEEE 802.3de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431288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Improved PTP Timestamping Accuracy</a:t>
            </a:r>
            <a:br>
              <a:rPr lang="en-AU" dirty="0"/>
            </a:br>
            <a:r>
              <a:rPr lang="en-AU" dirty="0"/>
              <a:t>IEEE 802.3cx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5651996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Multi-Gigabit Optical Automotive Ethernet</a:t>
            </a:r>
            <a:br>
              <a:rPr lang="en-AU" dirty="0"/>
            </a:br>
            <a:r>
              <a:rPr lang="en-AU" dirty="0"/>
              <a:t>IEEE 802.3cz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a:t>
            </a:r>
            <a:r>
              <a:rPr lang="en-AU"/>
              <a:t>: </a:t>
            </a:r>
            <a:r>
              <a:rPr lang="en-AU">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4878495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10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67271284"/>
              </p:ext>
            </p:extLst>
          </p:nvPr>
        </p:nvGraphicFramePr>
        <p:xfrm>
          <a:off x="152399" y="2161466"/>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.11-2020</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Jul 22</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34169559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203830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Wi-Fi 6 </a:t>
            </a:r>
            <a:br>
              <a:rPr lang="en-AU" dirty="0"/>
            </a:br>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24850500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related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37248383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(July 2022)</a:t>
            </a:r>
          </a:p>
          <a:p>
            <a:pPr lvl="1"/>
            <a:r>
              <a:rPr lang="en-AU" dirty="0">
                <a:effectLst/>
                <a:latin typeface="+mj-lt"/>
                <a:ea typeface="Calibri" panose="020F0502020204030204" pitchFamily="34" charset="0"/>
              </a:rPr>
              <a:t>From IEEE SA staff</a:t>
            </a:r>
          </a:p>
          <a:p>
            <a:pPr lvl="2"/>
            <a:r>
              <a:rPr lang="en-AU" i="1" dirty="0">
                <a:effectLst/>
                <a:latin typeface="+mj-lt"/>
                <a:ea typeface="Calibri" panose="020F0502020204030204" pitchFamily="34" charset="0"/>
              </a:rPr>
              <a:t>IEEE SA is in ongoing dialogue with ISO; additional information may be available after the September ISO Council meeting.  Meanwhile the current process continues on a case-by-case basis.  We will provide an update when new information becomes available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9214074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(Sep 2022)</a:t>
            </a:r>
          </a:p>
          <a:p>
            <a:pPr lvl="1"/>
            <a:r>
              <a:rPr lang="en-AU" dirty="0"/>
              <a:t>The issue was not on the ISO Council agenda …</a:t>
            </a:r>
          </a:p>
          <a:p>
            <a:pPr lvl="1"/>
            <a:r>
              <a:rPr lang="en-AU" dirty="0"/>
              <a:t>… but there were lots of discussions between various NBs</a:t>
            </a:r>
          </a:p>
          <a:p>
            <a:r>
              <a:rPr lang="en-AU" dirty="0"/>
              <a:t>Latest news (Nov 2022)</a:t>
            </a:r>
          </a:p>
          <a:p>
            <a:pPr lvl="1"/>
            <a:r>
              <a:rPr lang="en-AU" dirty="0"/>
              <a:t>The updated IEEE SA IPR policy may have an effect on those companies that have submitted negative </a:t>
            </a:r>
            <a:r>
              <a:rPr lang="en-AU" dirty="0" err="1"/>
              <a:t>LoAs</a:t>
            </a:r>
            <a:r>
              <a:rPr lang="en-AU" dirty="0"/>
              <a:t> and are driving this issue through various NBs</a:t>
            </a:r>
          </a:p>
          <a:p>
            <a:pPr lvl="1"/>
            <a:r>
              <a:rPr lang="en-US" dirty="0"/>
              <a:t>The updated IPR policy roughly aligns an IEEE SA negative </a:t>
            </a:r>
            <a:r>
              <a:rPr lang="en-US" dirty="0" err="1"/>
              <a:t>LoA</a:t>
            </a:r>
            <a:r>
              <a:rPr lang="en-US" dirty="0"/>
              <a:t> with the ISO/IEC/ITU </a:t>
            </a:r>
            <a:r>
              <a:rPr lang="en-US" dirty="0" err="1"/>
              <a:t>LoA</a:t>
            </a:r>
            <a:r>
              <a:rPr lang="en-US" dirty="0"/>
              <a:t> form, whereby patents and where they affect the standard must be specified</a:t>
            </a:r>
          </a:p>
          <a:p>
            <a:pPr lvl="1"/>
            <a:r>
              <a:rPr lang="en-AU" dirty="0"/>
              <a:t>The discussions between NBs are continuing … but outcomes are not known</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42078063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The failure means the process will need to restart – after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4475263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Next generation positioning</a:t>
            </a:r>
            <a:br>
              <a:rPr lang="en-AU" dirty="0"/>
            </a:br>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264000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probably run into the same IPR related issue as 802.11ay (and 802.11ax) because there are explicit negative </a:t>
            </a:r>
            <a:r>
              <a:rPr lang="en-AU" dirty="0" err="1"/>
              <a:t>LoAs</a:t>
            </a:r>
            <a:r>
              <a:rPr lang="en-AU" dirty="0"/>
              <a:t> associated with 802.11ba – and so it will not be progressed (submitted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194244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Light Communications</a:t>
            </a:r>
            <a:br>
              <a:rPr lang="en-AU" dirty="0"/>
            </a:br>
            <a:r>
              <a:rPr lang="en-AU" dirty="0"/>
              <a:t>IEEE 802.11bb will probably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(Oct 2022) Now at SA ballot stage – maybe time to liaise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25978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Broadcast Service</a:t>
            </a:r>
            <a:br>
              <a:rPr lang="en-AU" dirty="0"/>
            </a:br>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D4.0 -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145062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Enhancements for Next Generation V2X</a:t>
            </a:r>
            <a:br>
              <a:rPr lang="en-US" dirty="0"/>
            </a:br>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pPr lvl="1"/>
            <a:r>
              <a:rPr lang="en-AU" dirty="0"/>
              <a:t>(Oct 2022) Now at D7.0 – almost done and so maybe time to consider approving submission – what is order?</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211226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Extremely High Throughput</a:t>
            </a:r>
            <a:br>
              <a:rPr lang="en-AU" dirty="0"/>
            </a:br>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0734299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have been </a:t>
            </a:r>
            <a:r>
              <a:rPr lang="en-AU" dirty="0">
                <a:latin typeface="+mj-lt"/>
              </a:rPr>
              <a:t>liaised (N17853)</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2541878149"/>
              </p:ext>
            </p:extLst>
          </p:nvPr>
        </p:nvGraphicFramePr>
        <p:xfrm>
          <a:off x="7848600"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2" name="Object 1">
                        <a:extLst>
                          <a:ext uri="{FF2B5EF4-FFF2-40B4-BE49-F238E27FC236}">
                            <a16:creationId xmlns:a16="http://schemas.microsoft.com/office/drawing/2014/main" id="{6B67D703-B309-F236-0B19-68FA0C4099B2}"/>
                          </a:ext>
                        </a:extLst>
                      </p:cNvPr>
                      <p:cNvPicPr/>
                      <p:nvPr/>
                    </p:nvPicPr>
                    <p:blipFill>
                      <a:blip r:embed="rId3"/>
                      <a:stretch>
                        <a:fillRect/>
                      </a:stretch>
                    </p:blipFill>
                    <p:spPr>
                      <a:xfrm>
                        <a:off x="7848600"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Correct IEEE 802.11ay Assignment of Protected Announce Support bit</a:t>
            </a:r>
            <a:br>
              <a:rPr lang="en-US" dirty="0"/>
            </a:br>
            <a:r>
              <a:rPr lang="en-AU" dirty="0"/>
              <a:t>IEEE 802.11-2020 Cor 1 will be liaised for approval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17521455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339216"/>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dirty="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3929152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44949383"/>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dirty="0">
                          <a:solidFill>
                            <a:schemeClr val="tx1"/>
                          </a:solidFill>
                          <a:latin typeface="+mj-lt"/>
                          <a:cs typeface="Arial" panose="020B0604020202020204" pitchFamily="34" charset="0"/>
                        </a:rPr>
                        <a:t>.10</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1449227"/>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26661224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a:p>
            <a:pPr lvl="1"/>
            <a:r>
              <a:rPr lang="en-AU" dirty="0"/>
              <a:t>Clint Powell</a:t>
            </a:r>
          </a:p>
          <a:p>
            <a:pPr lvl="1"/>
            <a:r>
              <a:rPr lang="en-AU" dirty="0"/>
              <a:t>Phil Beacher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680289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a couple of 802.15 standards ae undergoing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8802-15-3:2017 – closes 4 Mar 2023</a:t>
            </a:r>
          </a:p>
          <a:p>
            <a:pPr lvl="1"/>
            <a:r>
              <a:rPr lang="en-US" dirty="0"/>
              <a:t>ISO/IEC/IEEE 8802-15-6:2017 - closes 4 Mar 2023</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8366647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2580874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5059860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118368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4887865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24486911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no need</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4652629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6954695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15606376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37103657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Plan is to submit to PSDO ASAP</a:t>
            </a:r>
          </a:p>
          <a:p>
            <a:pPr lvl="1"/>
            <a:r>
              <a:rPr lang="en-AU" dirty="0"/>
              <a:t>Note: under </a:t>
            </a:r>
            <a:r>
              <a:rPr lang="en-AU"/>
              <a:t>Systematic Review in ISO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8439480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802.15.7a LB starts soon so not ready for submission. </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27511148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802.15.9-2020 is likely to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approval as an ISO/IEC/IEEE standard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12301126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197246514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22742</Words>
  <Application>Microsoft Office PowerPoint</Application>
  <PresentationFormat>On-screen Show (4:3)</PresentationFormat>
  <Paragraphs>3353</Paragraphs>
  <Slides>219</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219</vt:i4>
      </vt:variant>
    </vt:vector>
  </HeadingPairs>
  <TitlesOfParts>
    <vt:vector size="226" baseType="lpstr">
      <vt:lpstr>Arial</vt:lpstr>
      <vt:lpstr>Calibri</vt:lpstr>
      <vt:lpstr>Times New Roman</vt:lpstr>
      <vt:lpstr>802-11-Submission</vt:lpstr>
      <vt:lpstr>Acrobat Document</vt:lpstr>
      <vt:lpstr>Document</vt:lpstr>
      <vt:lpstr>Packager Shell Object</vt:lpstr>
      <vt:lpstr>IEEE 802 JTC1 Standing Committee November 2022 agenda hybrid</vt:lpstr>
      <vt:lpstr>This document will be used to provide information for any IEEE 802 JTC1 SC meetings in Nov 2022</vt:lpstr>
      <vt:lpstr>Registration is required for the IEEE 802 JTC1 SC session in Nov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15 November 2022 in the pm2 slot in Bangkok</vt:lpstr>
      <vt:lpstr>The IEEE 802 JTC1 SC regular meeting has a high-level list of agenda items to be considered</vt:lpstr>
      <vt:lpstr>The IEEE 802 JTC1 SC will consider approving its agenda</vt:lpstr>
      <vt:lpstr>The IEEE 802 JTC1 SC will consider approval of the minutes of its Sep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94 standards through the PSDO adoption process, with 48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29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12 standards in the pipeline for adoption under the PSDO</vt:lpstr>
      <vt:lpstr>IEEE 802.1 WG has a number of regular participants in IEEE 802 JTC1 SC activities</vt:lpstr>
      <vt:lpstr>A number of ISO/IEC/IEEE standards are subject to systematic review</vt:lpstr>
      <vt:lpstr>Bridges &amp; Bridged Networks IEEE 802.1Q-REV was liaised for info in Sep 2021</vt:lpstr>
      <vt:lpstr>Bridges &amp; Bridged Networks: Congestion Isolation IEEE 802.1Qcz was liaised for information in Aug 2020</vt:lpstr>
      <vt:lpstr>MAC Connectivity Discovery: YANG Data Model IEEE 802.1ABcu is waiting for start of FDIS ballot</vt:lpstr>
      <vt:lpstr>Frame Replication &amp; Elimination for Reliability: Extended Stream Identification Functions IEEE 802.1CBdb FDIS ballot closes 16 Jan 2023</vt:lpstr>
      <vt:lpstr>Information model, YANG data model, &amp; management information base module IEEE 802.1CBcv FDIS ballot closes on 16 Jan 2023</vt:lpstr>
      <vt:lpstr>Support for Multi-frame Protocol Data Units IEEE 802.1ABdh is waiting for start of FDIS ballot</vt:lpstr>
      <vt:lpstr>Timing &amp; Synchronization for Time-Sensitive Applications: Technical &amp; Editorial Corrections IEEE 802.1AS-2020/Cor 1 90-day FDIS ballot passed with response required</vt:lpstr>
      <vt:lpstr>China NB provided a comment on the IEEE 802.1AS-2020/Cor 1 90-day FDIS ballot</vt:lpstr>
      <vt:lpstr>Audio Video Bridging (AVB) Systems IEEE 802.1BA-Rev FDIS ballot closed in Mar 2023</vt:lpstr>
      <vt:lpstr>MAC Service Definition: Support for IEEE Std 802.15.3 IEEE 802.1ACct FDIS ballot closes in Mar 2023</vt:lpstr>
      <vt:lpstr>MAC Privacy Protection IEEE 802.1AEdk D2.1 liaised for information in Sep 2022</vt:lpstr>
      <vt:lpstr>YANG Data Model for Ethertypes IEEE 802f will be liaised for information soon </vt:lpstr>
      <vt:lpstr>YANG Data Models for Scheduled Traffic, Frame Preemption, Per-Stream Filtering &amp; Policing IEEE 802.1Qcw will be liaised for information soon</vt:lpstr>
      <vt:lpstr>IEEE 802.3 has 11 standards in the pipeline for adoption under the PSDO process</vt:lpstr>
      <vt:lpstr>IEEE 802.3 WG has a number of regular participants in IEEE 802 JTC1 SC activities</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IEEE 802.3-REV was liaised for information in Nov 2022</vt:lpstr>
      <vt:lpstr>The 802.3 WG is likely to approve the liaising of multiple docs for information and then ratification </vt:lpstr>
      <vt:lpstr>Power over Data Lines of Single Pair Ethernet IEEE 802.3dd will probably be liaised in Nov 2022</vt:lpstr>
      <vt:lpstr>Increased-reach Ethernet optical subscriber access (Super-PON) IEEE 802.3cs will probably be liaised in Nov 2022</vt:lpstr>
      <vt:lpstr>100 Gb/s, 200 Gb/s, and 400 Gb/s Short Reach Fiber IEEE 802.3db will probably be liaised in Nov 2022</vt:lpstr>
      <vt:lpstr>100 Gb/s, 200 Gb/s, and 400 Gb/s Electrical Interfaces IEEE 802.3ck will probably be liaised in Nov 2022</vt:lpstr>
      <vt:lpstr>Time Synchronization for Point-to-Point Single Pair Ethernet IEEE 802.3de will probably be liaised in Jan 2023</vt:lpstr>
      <vt:lpstr>Improved PTP Timestamping Accuracy IEEE 802.3cx will probably be liaised in Jan 2023</vt:lpstr>
      <vt:lpstr>Multi-Gigabit Optical Automotive Ethernet IEEE 802.3cz will probably be liaised in Jan 2023</vt:lpstr>
      <vt:lpstr>IEEE 802.11 has 10 standards in the pipeline for adoption under the PSDO</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vt:lpstr>
      <vt:lpstr>There is not yet closure on the 802.11ax IPR related issue</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will probably be liaised soon</vt:lpstr>
      <vt:lpstr>Enhanced Broadcast Service IEEE 802.11bc will be liaised when appropriate</vt:lpstr>
      <vt:lpstr>Enhancements for Next Generation V2X IEEE 802.11bd D4.0 was liaised for information in June 2022</vt:lpstr>
      <vt:lpstr>Extremely High Throughput IEEE 802.11be will be liaised when appropriate</vt:lpstr>
      <vt:lpstr>IEEE 802.11-2020 FDIS passed, a response liaised &amp; published</vt:lpstr>
      <vt:lpstr>Correct IEEE 802.11ay Assignment of Protected Announce Support bit IEEE 802.11-2020 Cor 1 will be liaised for approval when appropriate</vt:lpstr>
      <vt:lpstr>IEEE 802.15 WG has 15 standards in the pipeline for adoption under the PSDO</vt:lpstr>
      <vt:lpstr>IEEE 802.15 WG has 15 standards in the pipeline for adoption under the PSDO</vt:lpstr>
      <vt:lpstr>IEEE 802.15 WG has a number of regular participants in IEEE 802 JTC1 SC activities</vt:lpstr>
      <vt:lpstr>The ISO versions of a couple of 802.15 standards ae undergoing systematic review</vt:lpstr>
      <vt:lpstr>Low-rate wireless networks  IEEE 802.15.4-2020 will probably be submitted for information soon after Sep 2022</vt:lpstr>
      <vt:lpstr>Extension to low-energy critical infrastructure monitoring PHY IEEE 802.15.4w-2020 will probably be submitted for information soon after Sep 2022</vt:lpstr>
      <vt:lpstr>AES-256 encryption &amp; security extensions IEEE 802.15.4y-2021 will probably be submitted for information soon after Sep 2022</vt:lpstr>
      <vt:lpstr>Enhanced UWB PHYs &amp; associated ranging techniques IEEE 802.15.4z-2020 will probably be submitted for information soon after Sep 2022</vt:lpstr>
      <vt:lpstr>Higher data rate extension to Smart Utility Network FSK PHY IEEE 802.15.4aa-2022 will probably be submitted for information soon after Sep 2022</vt:lpstr>
      <vt:lpstr>High data rate wireless multi-media networks There is no need to submit IEEE 802.15.3-2016 for ratification as an ISO/IEC/IEEE standard</vt:lpstr>
      <vt:lpstr>100 Gb/s wireless switched point-to-point physical layer IEEE 802.15.3d-2017 is likely to be liaised for information soon </vt:lpstr>
      <vt:lpstr>High-rate close proximity point-to-point communications  IEEE 802.15.3e-2017 is likely to be liaised for information soon </vt:lpstr>
      <vt:lpstr>Extending the PHY for mmWave to operate from 57.0 GHz to 71 GHz IEEE 802.15.3f-2017 is likely to be liaised for information soon </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802.15.9-2020 is likely to be submitted into the PSDO process soon </vt:lpstr>
      <vt:lpstr>Routing Packets in IEEE 802.15.4 Dynamically Changing Wireless Networks IEEE 802.15.10-2017 will not be submitted into the PSDO process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a number of regular participants in IEEE 802 JTC1 SC activities</vt:lpstr>
      <vt:lpstr>IEEE 802.22 has no standard  in the pipeline for adoption under the PSDO</vt:lpstr>
      <vt:lpstr>IEEE 802.22 WG has a number of regular participants in IEEE 802 JTC1 SC activities</vt:lpstr>
      <vt:lpstr>SC6 has scheduled a plenary meeting in March 2023 in Austria</vt:lpstr>
      <vt:lpstr>SC6 are currently voting on the Deterministic wireless industrial network NP we discussed earlier </vt:lpstr>
      <vt:lpstr>WG1 considered four PWIs from the China NB during their interim meeting on 10-11 Nov 2022</vt:lpstr>
      <vt:lpstr>WG1 considered four PWIs from the China NB during their interim meeting on 10-11 Nov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people who often participate in IEEE 802 work have been added as NB experts to SC6/WG1</vt:lpstr>
      <vt:lpstr>Various names have been added as IEEE experts to SC6/WG7</vt:lpstr>
      <vt:lpstr>Various people who often participate in IEEE 802 work have been added as NB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2022-11-07T03:04:54Z</dcterms:modified>
</cp:coreProperties>
</file>