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9"/>
  </p:notesMasterIdLst>
  <p:handoutMasterIdLst>
    <p:handoutMasterId r:id="rId220"/>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631" r:id="rId34"/>
    <p:sldId id="2632" r:id="rId35"/>
    <p:sldId id="2633" r:id="rId36"/>
    <p:sldId id="2634" r:id="rId37"/>
    <p:sldId id="2439" r:id="rId38"/>
    <p:sldId id="2292" r:id="rId39"/>
    <p:sldId id="2609" r:id="rId40"/>
    <p:sldId id="2331" r:id="rId41"/>
    <p:sldId id="2438" r:id="rId42"/>
    <p:sldId id="2464" r:id="rId43"/>
    <p:sldId id="2481" r:id="rId44"/>
    <p:sldId id="2482" r:id="rId45"/>
    <p:sldId id="2483" r:id="rId46"/>
    <p:sldId id="2484" r:id="rId47"/>
    <p:sldId id="2618" r:id="rId48"/>
    <p:sldId id="2485" r:id="rId49"/>
    <p:sldId id="2486" r:id="rId50"/>
    <p:sldId id="2611" r:id="rId51"/>
    <p:sldId id="2612" r:id="rId52"/>
    <p:sldId id="2610" r:id="rId53"/>
    <p:sldId id="2008" r:id="rId54"/>
    <p:sldId id="2291" r:id="rId55"/>
    <p:sldId id="2461" r:id="rId56"/>
    <p:sldId id="2460" r:id="rId57"/>
    <p:sldId id="2463" r:id="rId58"/>
    <p:sldId id="2552" r:id="rId59"/>
    <p:sldId id="2621" r:id="rId60"/>
    <p:sldId id="2637" r:id="rId61"/>
    <p:sldId id="2638" r:id="rId62"/>
    <p:sldId id="2639" r:id="rId63"/>
    <p:sldId id="2640" r:id="rId64"/>
    <p:sldId id="2641" r:id="rId65"/>
    <p:sldId id="2642" r:id="rId66"/>
    <p:sldId id="2643" r:id="rId67"/>
    <p:sldId id="1688" r:id="rId68"/>
    <p:sldId id="2293" r:id="rId69"/>
    <p:sldId id="1708" r:id="rId70"/>
    <p:sldId id="2524" r:id="rId71"/>
    <p:sldId id="2541" r:id="rId72"/>
    <p:sldId id="2636" r:id="rId73"/>
    <p:sldId id="2548" r:id="rId74"/>
    <p:sldId id="1709" r:id="rId75"/>
    <p:sldId id="1710" r:id="rId76"/>
    <p:sldId id="1790" r:id="rId77"/>
    <p:sldId id="2199" r:id="rId78"/>
    <p:sldId id="2319" r:id="rId79"/>
    <p:sldId id="2320" r:id="rId80"/>
    <p:sldId id="2321" r:id="rId81"/>
    <p:sldId id="2355" r:id="rId82"/>
    <p:sldId id="2635" r:id="rId83"/>
    <p:sldId id="2354" r:id="rId84"/>
    <p:sldId id="2628" r:id="rId85"/>
    <p:sldId id="2294" r:id="rId86"/>
    <p:sldId id="2644" r:id="rId87"/>
    <p:sldId id="2559" r:id="rId88"/>
    <p:sldId id="2623" r:id="rId89"/>
    <p:sldId id="2624" r:id="rId90"/>
    <p:sldId id="2625" r:id="rId91"/>
    <p:sldId id="2626" r:id="rId92"/>
    <p:sldId id="2560" r:id="rId93"/>
    <p:sldId id="2570" r:id="rId94"/>
    <p:sldId id="2571" r:id="rId95"/>
    <p:sldId id="2572" r:id="rId96"/>
    <p:sldId id="2627" r:id="rId97"/>
    <p:sldId id="2562" r:id="rId98"/>
    <p:sldId id="2561" r:id="rId99"/>
    <p:sldId id="2563" r:id="rId100"/>
    <p:sldId id="2622" r:id="rId101"/>
    <p:sldId id="2564" r:id="rId102"/>
    <p:sldId id="2466" r:id="rId103"/>
    <p:sldId id="2467" r:id="rId104"/>
    <p:sldId id="1679" r:id="rId105"/>
    <p:sldId id="2336" r:id="rId106"/>
    <p:sldId id="2605" r:id="rId107"/>
    <p:sldId id="2630" r:id="rId108"/>
    <p:sldId id="2324" r:id="rId109"/>
    <p:sldId id="1375" r:id="rId110"/>
    <p:sldId id="1376" r:id="rId111"/>
    <p:sldId id="1400" r:id="rId112"/>
    <p:sldId id="2479" r:id="rId113"/>
    <p:sldId id="2616" r:id="rId114"/>
    <p:sldId id="2480" r:id="rId115"/>
    <p:sldId id="2617" r:id="rId116"/>
    <p:sldId id="619" r:id="rId117"/>
    <p:sldId id="621" r:id="rId118"/>
    <p:sldId id="1561" r:id="rId119"/>
    <p:sldId id="1555" r:id="rId120"/>
    <p:sldId id="1601" r:id="rId121"/>
    <p:sldId id="1585" r:id="rId122"/>
    <p:sldId id="1586" r:id="rId123"/>
    <p:sldId id="1587" r:id="rId124"/>
    <p:sldId id="1588" r:id="rId125"/>
    <p:sldId id="1589" r:id="rId126"/>
    <p:sldId id="1590" r:id="rId127"/>
    <p:sldId id="1771" r:id="rId128"/>
    <p:sldId id="1772" r:id="rId129"/>
    <p:sldId id="1591" r:id="rId130"/>
    <p:sldId id="1592" r:id="rId131"/>
    <p:sldId id="1593" r:id="rId132"/>
    <p:sldId id="1594" r:id="rId133"/>
    <p:sldId id="1595" r:id="rId134"/>
    <p:sldId id="1596" r:id="rId135"/>
    <p:sldId id="1597" r:id="rId136"/>
    <p:sldId id="1598" r:id="rId137"/>
    <p:sldId id="1599" r:id="rId138"/>
    <p:sldId id="1600" r:id="rId139"/>
    <p:sldId id="1628" r:id="rId140"/>
    <p:sldId id="1638" r:id="rId141"/>
    <p:sldId id="1725" r:id="rId142"/>
    <p:sldId id="1726" r:id="rId143"/>
    <p:sldId id="1947" r:id="rId144"/>
    <p:sldId id="1975" r:id="rId145"/>
    <p:sldId id="1976" r:id="rId146"/>
    <p:sldId id="1977" r:id="rId147"/>
    <p:sldId id="2039" r:id="rId148"/>
    <p:sldId id="2060" r:id="rId149"/>
    <p:sldId id="2061" r:id="rId150"/>
    <p:sldId id="2097" r:id="rId151"/>
    <p:sldId id="2103" r:id="rId152"/>
    <p:sldId id="2063" r:id="rId153"/>
    <p:sldId id="2064" r:id="rId154"/>
    <p:sldId id="2065" r:id="rId155"/>
    <p:sldId id="2066" r:id="rId156"/>
    <p:sldId id="2067" r:id="rId157"/>
    <p:sldId id="2068" r:id="rId158"/>
    <p:sldId id="2069" r:id="rId159"/>
    <p:sldId id="2146" r:id="rId160"/>
    <p:sldId id="2147" r:id="rId161"/>
    <p:sldId id="2148" r:id="rId162"/>
    <p:sldId id="2158" r:id="rId163"/>
    <p:sldId id="2159" r:id="rId164"/>
    <p:sldId id="2157" r:id="rId165"/>
    <p:sldId id="2160" r:id="rId166"/>
    <p:sldId id="2216" r:id="rId167"/>
    <p:sldId id="2217" r:id="rId168"/>
    <p:sldId id="2219" r:id="rId169"/>
    <p:sldId id="2238" r:id="rId170"/>
    <p:sldId id="2239" r:id="rId171"/>
    <p:sldId id="2240" r:id="rId172"/>
    <p:sldId id="2242" r:id="rId173"/>
    <p:sldId id="2263" r:id="rId174"/>
    <p:sldId id="2276" r:id="rId175"/>
    <p:sldId id="2277" r:id="rId176"/>
    <p:sldId id="2278" r:id="rId177"/>
    <p:sldId id="2281" r:id="rId178"/>
    <p:sldId id="2282" r:id="rId179"/>
    <p:sldId id="2283" r:id="rId180"/>
    <p:sldId id="2284" r:id="rId181"/>
    <p:sldId id="2318" r:id="rId182"/>
    <p:sldId id="2329" r:id="rId183"/>
    <p:sldId id="2356" r:id="rId184"/>
    <p:sldId id="1701" r:id="rId185"/>
    <p:sldId id="1969" r:id="rId186"/>
    <p:sldId id="2112" r:id="rId187"/>
    <p:sldId id="1965" r:id="rId188"/>
    <p:sldId id="2114" r:id="rId189"/>
    <p:sldId id="1705" r:id="rId190"/>
    <p:sldId id="1706" r:id="rId191"/>
    <p:sldId id="1707" r:id="rId192"/>
    <p:sldId id="2113" r:id="rId193"/>
    <p:sldId id="2037" r:id="rId194"/>
    <p:sldId id="2431" r:id="rId195"/>
    <p:sldId id="2429" r:id="rId196"/>
    <p:sldId id="2436" r:id="rId197"/>
    <p:sldId id="1968" r:id="rId198"/>
    <p:sldId id="2104" r:id="rId199"/>
    <p:sldId id="2317" r:id="rId200"/>
    <p:sldId id="1967" r:id="rId201"/>
    <p:sldId id="2167" r:id="rId202"/>
    <p:sldId id="2351" r:id="rId203"/>
    <p:sldId id="2333" r:id="rId204"/>
    <p:sldId id="2335" r:id="rId205"/>
    <p:sldId id="2334" r:id="rId206"/>
    <p:sldId id="2352" r:id="rId207"/>
    <p:sldId id="2218" r:id="rId208"/>
    <p:sldId id="1945" r:id="rId209"/>
    <p:sldId id="2071" r:id="rId210"/>
    <p:sldId id="2036" r:id="rId211"/>
    <p:sldId id="2323" r:id="rId212"/>
    <p:sldId id="2353" r:id="rId213"/>
    <p:sldId id="2332" r:id="rId214"/>
    <p:sldId id="2437" r:id="rId215"/>
    <p:sldId id="2426" r:id="rId216"/>
    <p:sldId id="2427" r:id="rId217"/>
    <p:sldId id="2328" r:id="rId2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63" d="100"/>
          <a:sy n="63" d="100"/>
        </p:scale>
        <p:origin x="1512"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notesMaster" Target="notesMasters/notes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ableStyles" Target="tableStyle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64895" y="363379"/>
            <a:ext cx="33806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802.11-22/1715r01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20 October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15 November 2022 in the pm1 slot in </a:t>
            </a:r>
            <a:r>
              <a:rPr lang="en-US" sz="2400" b="1" dirty="0">
                <a:latin typeface="+mj-lt"/>
              </a:rPr>
              <a:t>Bangkok</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15 Nov 2022</a:t>
            </a:r>
            <a:br>
              <a:rPr lang="en-US" sz="1600" b="1" dirty="0">
                <a:latin typeface="+mj-lt"/>
              </a:rPr>
            </a:br>
            <a:r>
              <a:rPr lang="en-US" sz="1600" b="1" dirty="0">
                <a:latin typeface="+mj-lt"/>
              </a:rPr>
              <a:t>@ 1:30pm (Bangkok)</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9356556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15567559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8068247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6142137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3228675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40150213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BD55C-228E-5EDC-E842-F9B8E9FE36B7}"/>
              </a:ext>
            </a:extLst>
          </p:cNvPr>
          <p:cNvSpPr>
            <a:spLocks noGrp="1"/>
          </p:cNvSpPr>
          <p:nvPr>
            <p:ph type="title"/>
          </p:nvPr>
        </p:nvSpPr>
        <p:spPr/>
        <p:txBody>
          <a:bodyPr/>
          <a:lstStyle/>
          <a:p>
            <a:r>
              <a:rPr lang="en-AU" dirty="0"/>
              <a:t>SC6 are voting on a WI related to a conductive fabric area network </a:t>
            </a:r>
          </a:p>
        </p:txBody>
      </p:sp>
      <p:sp>
        <p:nvSpPr>
          <p:cNvPr id="8" name="Content Placeholder 7">
            <a:extLst>
              <a:ext uri="{FF2B5EF4-FFF2-40B4-BE49-F238E27FC236}">
                <a16:creationId xmlns:a16="http://schemas.microsoft.com/office/drawing/2014/main" id="{322ED7F2-1BA2-1704-5F53-2D08F3AFD6BE}"/>
              </a:ext>
            </a:extLst>
          </p:cNvPr>
          <p:cNvSpPr>
            <a:spLocks noGrp="1"/>
          </p:cNvSpPr>
          <p:nvPr>
            <p:ph idx="1"/>
          </p:nvPr>
        </p:nvSpPr>
        <p:spPr/>
        <p:txBody>
          <a:bodyPr/>
          <a:lstStyle/>
          <a:p>
            <a:r>
              <a:rPr lang="en-US" dirty="0"/>
              <a:t>Rough summary of ISO/IEC NP 18987</a:t>
            </a:r>
          </a:p>
          <a:p>
            <a:pPr lvl="1"/>
            <a:r>
              <a:rPr lang="en-US" dirty="0"/>
              <a:t>PHY &amp; MAC for a conductive fabric area network to communicate with wearable sensors, actuators, processors, batteries, e-textiles, </a:t>
            </a:r>
          </a:p>
          <a:p>
            <a:pPr lvl="1"/>
            <a:r>
              <a:rPr lang="en-US" dirty="0"/>
              <a:t>These devices can be utilized for various applications, services, and industries, including following:</a:t>
            </a:r>
          </a:p>
          <a:p>
            <a:pPr lvl="2"/>
            <a:r>
              <a:rPr lang="en-US" dirty="0"/>
              <a:t>Health monitoring: Detect, process, and react according to patients’ conditions or therapy</a:t>
            </a:r>
          </a:p>
          <a:p>
            <a:pPr lvl="2"/>
            <a:r>
              <a:rPr lang="en-US" dirty="0"/>
              <a:t>Sport and fitness: Improve physical awareness and activity performance</a:t>
            </a:r>
          </a:p>
          <a:p>
            <a:pPr lvl="2"/>
            <a:r>
              <a:rPr lang="en-US" dirty="0"/>
              <a:t>Smart clothing: Track and respond to physical activities using industrial and environmental sensing</a:t>
            </a:r>
          </a:p>
          <a:p>
            <a:pPr lvl="2"/>
            <a:r>
              <a:rPr lang="en-US" dirty="0"/>
              <a:t>Military &amp; Soft Suit: Smart textiles enable kinematic analysis and rapid situation response</a:t>
            </a:r>
            <a:endParaRPr lang="en-AU" dirty="0"/>
          </a:p>
        </p:txBody>
      </p:sp>
      <p:sp>
        <p:nvSpPr>
          <p:cNvPr id="5" name="Footer Placeholder 4">
            <a:extLst>
              <a:ext uri="{FF2B5EF4-FFF2-40B4-BE49-F238E27FC236}">
                <a16:creationId xmlns:a16="http://schemas.microsoft.com/office/drawing/2014/main" id="{49CD535F-3664-EE54-944B-4C916E8F27B7}"/>
              </a:ext>
            </a:extLst>
          </p:cNvPr>
          <p:cNvSpPr>
            <a:spLocks noGrp="1"/>
          </p:cNvSpPr>
          <p:nvPr>
            <p:ph type="ftr" sz="quarter" idx="10"/>
          </p:nvPr>
        </p:nvSpPr>
        <p:spPr/>
        <p:txBody>
          <a:bodyPr/>
          <a:lstStyle/>
          <a:p>
            <a:r>
              <a:rPr lang="en-US"/>
              <a:t>Andrew Myles, Cisco</a:t>
            </a:r>
          </a:p>
        </p:txBody>
      </p:sp>
      <p:sp>
        <p:nvSpPr>
          <p:cNvPr id="6" name="Slide Number Placeholder 5">
            <a:extLst>
              <a:ext uri="{FF2B5EF4-FFF2-40B4-BE49-F238E27FC236}">
                <a16:creationId xmlns:a16="http://schemas.microsoft.com/office/drawing/2014/main" id="{3200BA93-6436-867C-26F2-D98397534F3B}"/>
              </a:ext>
            </a:extLst>
          </p:cNvPr>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40795458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Sep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15941415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799575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6712043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23356313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692351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233178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17650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15 Nov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2852344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 2022, as documented in </a:t>
            </a:r>
            <a:r>
              <a:rPr lang="en-AU" i="1" dirty="0">
                <a:solidFill>
                  <a:srgbClr val="FF0000"/>
                </a:solidFill>
              </a:rPr>
              <a:t>tbd</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8392705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6632216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16893043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3739555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28463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6768620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8368451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87947344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268506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42018839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251679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36761449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085799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2320007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34058752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4006628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02925854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15300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413894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94 standards through the PSDO adoption process, with 48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885307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7713177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4066224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87047836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57531377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36521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8260552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87490177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163293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27065229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1455639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420483707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498353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83270670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31147923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7074230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5280793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73529566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0194864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86434475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2057189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4982112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22248121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46292715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7294402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80038477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0960923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99963472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92438325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5525274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01100134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42973167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83338930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r>
              <a:rPr lang="en-US" dirty="0"/>
              <a:t>This meeting is part of the November 802 plenary session</a:t>
            </a:r>
          </a:p>
          <a:p>
            <a:pPr lvl="1"/>
            <a:r>
              <a:rPr lang="en-US" dirty="0"/>
              <a:t>You must pay the registration fee whether attending in-person or remotely</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immediately …</a:t>
            </a:r>
          </a:p>
          <a:p>
            <a:pPr lvl="1"/>
            <a:r>
              <a:rPr lang="en-US" dirty="0"/>
              <a:t>… and, if you have logged attendance on IMAT, email the IEEE 802.11WG Chair or Vice Chairs to have your attendance credits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Apparently, some European regulations suggest a preference for “international” standards (</a:t>
            </a:r>
            <a:r>
              <a:rPr lang="en-AU" dirty="0" err="1"/>
              <a:t>ie</a:t>
            </a:r>
            <a:r>
              <a:rPr lang="en-AU" dirty="0"/>
              <a:t> not IEEE) – see next page</a:t>
            </a:r>
          </a:p>
          <a:p>
            <a:pPr lvl="2"/>
            <a:r>
              <a:rPr lang="en-AU" dirty="0"/>
              <a:t>The Australian Govt sometimes require references to “international” standards</a:t>
            </a:r>
          </a:p>
          <a:p>
            <a:pPr lvl="2"/>
            <a:r>
              <a:rPr lang="en-AU" dirty="0"/>
              <a:t>Some African countries</a:t>
            </a:r>
          </a:p>
          <a:p>
            <a:pPr lvl="2"/>
            <a:r>
              <a:rPr lang="en-AU" dirty="0"/>
              <a:t>ITU-T</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0483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6445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93317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415567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2739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AU" dirty="0">
                <a:solidFill>
                  <a:srgbClr val="FF0000"/>
                </a:solidFill>
              </a:rPr>
              <a:t>(Oct 2022) Jodi, what will this be published as?</a:t>
            </a:r>
          </a:p>
          <a:p>
            <a:pPr lvl="1"/>
            <a:r>
              <a:rPr lang="en-AU" dirty="0">
                <a:solidFill>
                  <a:srgbClr val="FF0000"/>
                </a:solidFill>
              </a:rPr>
              <a:t>(Oct 2022) Jodi, what is status?</a:t>
            </a: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1:2023</a:t>
            </a:r>
          </a:p>
          <a:p>
            <a:pPr lvl="1"/>
            <a:r>
              <a:rPr lang="en-AU" dirty="0">
                <a:solidFill>
                  <a:srgbClr val="FF0000"/>
                </a:solidFill>
              </a:rPr>
              <a:t>(Oct) Jodi, what is status?</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US" dirty="0">
                <a:solidFill>
                  <a:srgbClr val="FF0000"/>
                </a:solidFill>
                <a:latin typeface="Arial" panose="020B0604020202020204" pitchFamily="34" charset="0"/>
              </a:rPr>
              <a:t>(Oct 2022) 802.1 WG will arrange response for Nov 2022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92471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pPr lvl="1"/>
            <a:r>
              <a:rPr lang="en-AU" dirty="0">
                <a:solidFill>
                  <a:srgbClr val="FF0000"/>
                </a:solidFill>
              </a:rPr>
              <a:t>(Oct 2022) Jodi, what will this be published as?</a:t>
            </a:r>
          </a:p>
          <a:p>
            <a:pPr lvl="1"/>
            <a:r>
              <a:rPr lang="en-AU" dirty="0">
                <a:solidFill>
                  <a:srgbClr val="FF0000"/>
                </a:solidFill>
              </a:rPr>
              <a:t>(Oct 2022) Jodi, what is status?</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pPr lvl="1"/>
            <a:r>
              <a:rPr lang="en-AU" dirty="0">
                <a:solidFill>
                  <a:srgbClr val="FF0000"/>
                </a:solidFill>
              </a:rPr>
              <a:t>(Oct 2022) Jodi, what will this be published as?</a:t>
            </a:r>
          </a:p>
          <a:p>
            <a:pPr lvl="1"/>
            <a:r>
              <a:rPr lang="en-AU" dirty="0">
                <a:solidFill>
                  <a:srgbClr val="FF0000"/>
                </a:solidFill>
              </a:rPr>
              <a:t>(Oct 2022) Jodi, what is status?</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a:t>
            </a:r>
            <a:r>
              <a:rPr lang="en-AU" dirty="0">
                <a:solidFill>
                  <a:srgbClr val="FF0000"/>
                </a:solidFill>
              </a:rPr>
              <a:t>?????</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 for information at SA Ballot stage, which is soon</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2022983"/>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Sep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is waiting for publication</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a:t>
            </a:r>
          </a:p>
          <a:p>
            <a:pPr lvl="2"/>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is waiting for publication</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a:t>
            </a:r>
          </a:p>
          <a:p>
            <a:pPr lvl="2"/>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19988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is waiting for publication</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a:t>
            </a:r>
          </a:p>
          <a:p>
            <a:pPr lvl="2"/>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534085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liaised for information in Sep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(Oct 2022) Approval for liaising for information</a:t>
            </a:r>
          </a:p>
          <a:p>
            <a:pPr lvl="2"/>
            <a:r>
              <a:rPr lang="en-AU">
                <a:solidFill>
                  <a:srgbClr val="FF0000"/>
                </a:solidFill>
                <a:effectLst/>
                <a:latin typeface="+mj-lt"/>
                <a:ea typeface="Calibri" panose="020F0502020204030204" pitchFamily="34" charset="0"/>
              </a:rPr>
              <a:t>Jodi, what is status?</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302682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024561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15253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007960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43128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565199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a:t>
            </a:r>
            <a:r>
              <a:rPr lang="en-AU"/>
              <a:t>: </a:t>
            </a:r>
            <a:r>
              <a:rPr lang="en-AU">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487849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10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271284"/>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416955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0383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485050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724838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921407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(Sep 2022)</a:t>
            </a:r>
          </a:p>
          <a:p>
            <a:pPr lvl="1"/>
            <a:r>
              <a:rPr lang="en-AU" dirty="0"/>
              <a:t>The issue was not on the ISO Council agenda …</a:t>
            </a:r>
          </a:p>
          <a:p>
            <a:pPr lvl="1"/>
            <a:r>
              <a:rPr lang="en-AU" dirty="0"/>
              <a:t>… but there was lots of behind the scenes discussions</a:t>
            </a:r>
          </a:p>
          <a:p>
            <a:r>
              <a:rPr lang="en-AU" dirty="0"/>
              <a:t>Latest news (Nov 2022)</a:t>
            </a:r>
          </a:p>
          <a:p>
            <a:pPr lvl="1"/>
            <a:r>
              <a:rPr lang="en-AU" dirty="0"/>
              <a:t>The new IEEE SA IPR policy may have an effect on those companies that have submitted negative </a:t>
            </a:r>
            <a:r>
              <a:rPr lang="en-AU" dirty="0" err="1"/>
              <a:t>LoAs</a:t>
            </a:r>
            <a:r>
              <a:rPr lang="en-AU" dirty="0"/>
              <a:t> and are driving this issue through various NBs</a:t>
            </a:r>
          </a:p>
          <a:p>
            <a:pPr lvl="1"/>
            <a:r>
              <a:rPr lang="en-AU" dirty="0"/>
              <a:t>The new IPR roughly aligns an IEEE SA negative </a:t>
            </a:r>
            <a:r>
              <a:rPr lang="en-AU" dirty="0" err="1"/>
              <a:t>LoA</a:t>
            </a:r>
            <a:r>
              <a:rPr lang="en-AU" dirty="0"/>
              <a:t> with the ISO/IEC/ITU </a:t>
            </a:r>
            <a:r>
              <a:rPr lang="en-AU" dirty="0" err="1"/>
              <a:t>LoA</a:t>
            </a:r>
            <a:r>
              <a:rPr lang="en-AU" dirty="0"/>
              <a:t> form, whereby patents and where they affect the standard must be specified – this will mean blanket </a:t>
            </a:r>
            <a:r>
              <a:rPr lang="en-AU" dirty="0" err="1"/>
              <a:t>negatice</a:t>
            </a:r>
            <a:r>
              <a:rPr lang="en-AU" dirty="0"/>
              <a:t> </a:t>
            </a:r>
            <a:r>
              <a:rPr lang="en-AU" dirty="0" err="1"/>
              <a:t>LoAs</a:t>
            </a:r>
            <a:r>
              <a:rPr lang="en-AU" dirty="0"/>
              <a:t> are no longer possible</a:t>
            </a:r>
          </a:p>
          <a:p>
            <a:pPr lvl="1"/>
            <a:r>
              <a:rPr lang="en-AU" dirty="0"/>
              <a:t>The behind the scenes discussions are continuing …</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0780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Now at SA ballot stage – maybe time to liaise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D4.0 -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pPr lvl="1"/>
            <a:r>
              <a:rPr lang="en-AU" dirty="0"/>
              <a:t>(Oct 2022) Now at D7.0 – almost done and so maybe time to consider approving submission – what is order?</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(N17853)</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752145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666122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SR</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8802-15-3:2017 - 4 Mar 2023</a:t>
            </a:r>
          </a:p>
          <a:p>
            <a:r>
              <a:rPr lang="en-US"/>
              <a:t>8802-15-6:2017 - 4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8366647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580874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5059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1836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887865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244869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4652629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695469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5606376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37103657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8439480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2751114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2301126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97246514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22474</Words>
  <Application>Microsoft Office PowerPoint</Application>
  <PresentationFormat>On-screen Show (4:3)</PresentationFormat>
  <Paragraphs>3333</Paragraphs>
  <Slides>217</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217</vt:i4>
      </vt:variant>
    </vt:vector>
  </HeadingPairs>
  <TitlesOfParts>
    <vt:vector size="224" baseType="lpstr">
      <vt:lpstr>Arial</vt:lpstr>
      <vt:lpstr>Calibri</vt:lpstr>
      <vt:lpstr>Times New Roman</vt:lpstr>
      <vt:lpstr>802-11-Submission</vt:lpstr>
      <vt:lpstr>Acrobat Document</vt:lpstr>
      <vt:lpstr>Document</vt:lpstr>
      <vt:lpstr>Packager Shell Object</vt:lpstr>
      <vt:lpstr>IEEE 802 JTC1 Standing Committee November 2022 agenda hybrid</vt:lpstr>
      <vt:lpstr>This document will be used to provide information for any IEEE 802 JTC1 SC meetings in Nov 2022</vt:lpstr>
      <vt:lpstr>Registration is required for the IEEE 802 JTC1 SC session in Nov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15 November 2022 in the pm1 slot in Bangkok</vt:lpstr>
      <vt:lpstr>The IEEE 802 JTC1 SC regular meeting has a high-level list of agenda items to be considered</vt:lpstr>
      <vt:lpstr>The IEEE 802 JTC1 SC will consider approving its agenda</vt:lpstr>
      <vt:lpstr>The IEEE 802 JTC1 SC will consider approval of the minutes of its Sep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94 standards through the PSDO adoption process, with 48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Audio Video Bridging (AVB) Systems IEEE 802.1BA-Rev is waiting for start of FDIS ballot</vt:lpstr>
      <vt:lpstr>MAC Service Definition: Support for IEEE Std 802.15.3 IEEE 802.1ACct is waiting for start of FDIS ballot</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IEEE 802.3 has 11 standards in the pipeline for adoption under the PSDO process</vt:lpstr>
      <vt:lpstr>IEEE 802.3 WG has a number of regular participants in IEEE 802 JTC1 SC activities</vt:lpstr>
      <vt:lpstr>Power over Ethernet IEEE 802.3cv is waiting for publication</vt:lpstr>
      <vt:lpstr>100 Gb/s Operation over DWDM Systems IEEE 802.3ct is waiting for publication</vt:lpstr>
      <vt:lpstr>Bidirectional 10 Gb/s, 25 Gb/s, and 50 Gb/s Optical Access PHYs IEEE 802.3cp is waiting for publication</vt:lpstr>
      <vt:lpstr>IEEE 802.3-REV was liaised for information in Sep 2022</vt:lpstr>
      <vt:lpstr>The 802.3 WG is likely to approve the liaising of multiple docs for information and then ratification </vt:lpstr>
      <vt:lpstr>Power over Data Lines of Single Pair Ethernet IEEE 802.3dd will probably be liaised in Nov 2022</vt:lpstr>
      <vt:lpstr>Increased-reach Ethernet optical subscriber access (Super-PON) IEEE 802.3cs will probably be liaised in Nov 2022</vt:lpstr>
      <vt:lpstr>100 Gb/s, 200 Gb/s, and 400 Gb/s Short Reach Fiber IEEE 802.3db will probably be liaised in Nov 2022</vt:lpstr>
      <vt:lpstr>100 Gb/s, 200 Gb/s, and 400 Gb/s Electrical Interfaces IEEE 802.3ck will probably be liaised in Nov 2022</vt:lpstr>
      <vt:lpstr>Time Synchronization for Point-to-Point Single Pair Ethernet IEEE 802.3de will probably be liaised in Jan 2023</vt:lpstr>
      <vt:lpstr>Improved PTP Timestamping Accuracy IEEE 802.3cx will probably be liaised in Jan 2023</vt:lpstr>
      <vt:lpstr>Multi-Gigabit Optical Automotive Ethernet IEEE 802.3cz will probably be liaised in Jan 2023</vt:lpstr>
      <vt:lpstr>IEEE 802.11 has 10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IEEE 802.11-2020 FDIS passed, a response liaised &amp; published</vt:lpstr>
      <vt:lpstr>Correct IEEE 802.11ay Assignment of Protected Announce Support bit IEEE 802.11-2020 Cor 1 will be liaised for approval when appropriate</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SR</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has a number of regular participants in IEEE 802 JTC1 SC activities</vt:lpstr>
      <vt:lpstr>SC6 has scheduled a plenary meeting in March 2023 in Austria</vt:lpstr>
      <vt:lpstr>SC6 are voting on a WI related to a conductive fabric area network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2022-10-20T10:47:22Z</dcterms:modified>
</cp:coreProperties>
</file>