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comments/comment1.xml" ContentType="application/vnd.openxmlformats-officedocument.presentationml.comments+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9"/>
  </p:notesMasterIdLst>
  <p:handoutMasterIdLst>
    <p:handoutMasterId r:id="rId80"/>
  </p:handoutMasterIdLst>
  <p:sldIdLst>
    <p:sldId id="269" r:id="rId2"/>
    <p:sldId id="813" r:id="rId3"/>
    <p:sldId id="424" r:id="rId4"/>
    <p:sldId id="423" r:id="rId5"/>
    <p:sldId id="916" r:id="rId6"/>
    <p:sldId id="757" r:id="rId7"/>
    <p:sldId id="754" r:id="rId8"/>
    <p:sldId id="755" r:id="rId9"/>
    <p:sldId id="458" r:id="rId10"/>
    <p:sldId id="489" r:id="rId11"/>
    <p:sldId id="814" r:id="rId12"/>
    <p:sldId id="815" r:id="rId13"/>
    <p:sldId id="749" r:id="rId14"/>
    <p:sldId id="767" r:id="rId15"/>
    <p:sldId id="768" r:id="rId16"/>
    <p:sldId id="746" r:id="rId17"/>
    <p:sldId id="874" r:id="rId18"/>
    <p:sldId id="876" r:id="rId19"/>
    <p:sldId id="895" r:id="rId20"/>
    <p:sldId id="879" r:id="rId21"/>
    <p:sldId id="960" r:id="rId22"/>
    <p:sldId id="917" r:id="rId23"/>
    <p:sldId id="989" r:id="rId24"/>
    <p:sldId id="933" r:id="rId25"/>
    <p:sldId id="877" r:id="rId26"/>
    <p:sldId id="918" r:id="rId27"/>
    <p:sldId id="932" r:id="rId28"/>
    <p:sldId id="897" r:id="rId29"/>
    <p:sldId id="963" r:id="rId30"/>
    <p:sldId id="961" r:id="rId31"/>
    <p:sldId id="962" r:id="rId32"/>
    <p:sldId id="988" r:id="rId33"/>
    <p:sldId id="994" r:id="rId34"/>
    <p:sldId id="991" r:id="rId35"/>
    <p:sldId id="905" r:id="rId36"/>
    <p:sldId id="934" r:id="rId37"/>
    <p:sldId id="935" r:id="rId38"/>
    <p:sldId id="964" r:id="rId39"/>
    <p:sldId id="965" r:id="rId40"/>
    <p:sldId id="966" r:id="rId41"/>
    <p:sldId id="967" r:id="rId42"/>
    <p:sldId id="968" r:id="rId43"/>
    <p:sldId id="969" r:id="rId44"/>
    <p:sldId id="970" r:id="rId45"/>
    <p:sldId id="971" r:id="rId46"/>
    <p:sldId id="972" r:id="rId47"/>
    <p:sldId id="973" r:id="rId48"/>
    <p:sldId id="974" r:id="rId49"/>
    <p:sldId id="975" r:id="rId50"/>
    <p:sldId id="976" r:id="rId51"/>
    <p:sldId id="977" r:id="rId52"/>
    <p:sldId id="978" r:id="rId53"/>
    <p:sldId id="979" r:id="rId54"/>
    <p:sldId id="980" r:id="rId55"/>
    <p:sldId id="981" r:id="rId56"/>
    <p:sldId id="982" r:id="rId57"/>
    <p:sldId id="983" r:id="rId58"/>
    <p:sldId id="984" r:id="rId59"/>
    <p:sldId id="985" r:id="rId60"/>
    <p:sldId id="986" r:id="rId61"/>
    <p:sldId id="995" r:id="rId62"/>
    <p:sldId id="996" r:id="rId63"/>
    <p:sldId id="997" r:id="rId64"/>
    <p:sldId id="998" r:id="rId65"/>
    <p:sldId id="999" r:id="rId66"/>
    <p:sldId id="1000" r:id="rId67"/>
    <p:sldId id="1001" r:id="rId68"/>
    <p:sldId id="1002" r:id="rId69"/>
    <p:sldId id="1003" r:id="rId70"/>
    <p:sldId id="1004" r:id="rId71"/>
    <p:sldId id="1005" r:id="rId72"/>
    <p:sldId id="1006" r:id="rId73"/>
    <p:sldId id="1007" r:id="rId74"/>
    <p:sldId id="1008" r:id="rId75"/>
    <p:sldId id="1009" r:id="rId76"/>
    <p:sldId id="842" r:id="rId77"/>
    <p:sldId id="888" r:id="rId78"/>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4"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383" autoAdjust="0"/>
    <p:restoredTop sz="94075" autoAdjust="0"/>
  </p:normalViewPr>
  <p:slideViewPr>
    <p:cSldViewPr>
      <p:cViewPr varScale="1">
        <p:scale>
          <a:sx n="106" d="100"/>
          <a:sy n="106" d="100"/>
        </p:scale>
        <p:origin x="456" y="96"/>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theme" Target="theme/theme1.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notesMaster" Target="notesMasters/notesMaster1.xml"/><Relationship Id="rId5" Type="http://schemas.openxmlformats.org/officeDocument/2006/relationships/slide" Target="slides/slide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handoutMaster" Target="handoutMasters/handoutMaster1.xml"/><Relationship Id="rId85"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61" Type="http://schemas.openxmlformats.org/officeDocument/2006/relationships/slide" Target="slides/slide60.xml"/><Relationship Id="rId82" Type="http://schemas.openxmlformats.org/officeDocument/2006/relationships/presProps" Target="presProp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2-02-24T10:02:46.291" idx="3">
    <p:pos x="3539" y="2176"/>
    <p:text>confirm the revision number</p:text>
    <p:extLst>
      <p:ext uri="{C676402C-5697-4E1C-873F-D02D1690AC5C}">
        <p15:threadingInfo xmlns:p15="http://schemas.microsoft.com/office/powerpoint/2012/main" timeZoneBias="-48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2634058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9567948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5053679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416649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0611914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6699658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4042755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889414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198480487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3536728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74103545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11215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0985164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791873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9222772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846766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5027755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61219861"/>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77365336"/>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27649127"/>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24404490"/>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68253369"/>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47588152"/>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308931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85879803"/>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76820104"/>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90700878"/>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41193104"/>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88234314"/>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73521746"/>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88348659"/>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43532208"/>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24151780"/>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555564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11589107"/>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35249382"/>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99174425"/>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52513567"/>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9745863"/>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08211335"/>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71135909"/>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09411993"/>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95131573"/>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2082019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30613342"/>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75880857"/>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56445038"/>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20919111"/>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9853309"/>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26877492"/>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00491664"/>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23923349"/>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52147845"/>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176502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68047002"/>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9583664"/>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66494746"/>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84474400"/>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88423080"/>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132041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8336369" y="304027"/>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802.11-22/1708r9</a:t>
            </a:r>
            <a:endParaRPr lang="en-US" altLang="en-US" sz="1800" b="1" dirty="0" smtClean="0"/>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Meeting Agenda</a:t>
            </a:r>
          </a:p>
        </p:txBody>
      </p:sp>
      <p:sp>
        <p:nvSpPr>
          <p:cNvPr id="11" name="Rectangle 7"/>
          <p:cNvSpPr>
            <a:spLocks noChangeArrowheads="1"/>
          </p:cNvSpPr>
          <p:nvPr userDrawn="1"/>
        </p:nvSpPr>
        <p:spPr bwMode="auto">
          <a:xfrm>
            <a:off x="457200" y="318315"/>
            <a:ext cx="154112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November</a:t>
            </a:r>
            <a:r>
              <a:rPr lang="en-US" altLang="zh-CN" sz="1800" b="1" baseline="0" dirty="0" smtClean="0"/>
              <a:t> </a:t>
            </a:r>
            <a:r>
              <a:rPr lang="en-US" altLang="en-US" sz="1800" b="1" dirty="0" smtClean="0"/>
              <a:t>2022</a:t>
            </a:r>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smtClean="0"/>
              <a:t>Tony Xiao Han (Huawei)</a:t>
            </a:r>
            <a:endParaRPr lang="en-US" dirty="0"/>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smtClean="0"/>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1/dcn/22/11-22-1643-02-00bf-ieee-802-11bf-september-2022-interim-meeting-minutes.docx" TargetMode="External"/><Relationship Id="rId2" Type="http://schemas.openxmlformats.org/officeDocument/2006/relationships/notesSlide" Target="../notesSlides/notesSlide24.xml"/><Relationship Id="rId1" Type="http://schemas.openxmlformats.org/officeDocument/2006/relationships/slideLayout" Target="../slideLayouts/slideLayout1.xml"/><Relationship Id="rId5" Type="http://schemas.openxmlformats.org/officeDocument/2006/relationships/comments" Target="../comments/comment1.xml"/><Relationship Id="rId4" Type="http://schemas.openxmlformats.org/officeDocument/2006/relationships/hyperlink" Target="https://mentor.ieee.org/802.11/dcn/22/11-22-1658-20-00bf-ieee-802-11bf-teleconference-minutes-september-november-2022.docx" TargetMode="Externa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hyperlink" Target="https://web.cvent.com/event/840c257d-5d52-4eff-94b4-39d2aafda56b/summary" TargetMode="Externa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5.xml"/><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smtClean="0">
                <a:solidFill>
                  <a:srgbClr val="0000FF"/>
                </a:solidFill>
              </a:rPr>
              <a:t>November Plenary </a:t>
            </a:r>
            <a:r>
              <a:rPr lang="en-US" altLang="en-US" sz="3600" dirty="0" smtClean="0"/>
              <a:t>2022</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b="0" dirty="0"/>
              <a:t> </a:t>
            </a:r>
            <a:r>
              <a:rPr lang="en-US" altLang="en-US" sz="2000" b="0" dirty="0" smtClean="0"/>
              <a:t>2022-11-14</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200" dirty="0" smtClean="0">
                          <a:solidFill>
                            <a:schemeClr val="tx1"/>
                          </a:solidFill>
                        </a:rPr>
                        <a:t>Name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Affiliation</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Address</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Phone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Email</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0000"/>
                          </a:solidFill>
                          <a:latin typeface="+mn-lt"/>
                          <a:ea typeface="Times New Roman"/>
                          <a:cs typeface="Arial"/>
                        </a:rPr>
                        <a:t>Tony Xiao Han</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smtClean="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November 14 PM1 </a:t>
            </a: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en-US" sz="1400" dirty="0">
                <a:solidFill>
                  <a:srgbClr val="0000FF"/>
                </a:solidFill>
              </a:rPr>
              <a:t>Approve </a:t>
            </a:r>
            <a:r>
              <a:rPr lang="en-US" altLang="zh-CN" sz="1400" dirty="0" err="1">
                <a:solidFill>
                  <a:srgbClr val="0000FF"/>
                </a:solidFill>
              </a:rPr>
              <a:t>TGbf</a:t>
            </a:r>
            <a:r>
              <a:rPr lang="en-US" altLang="en-US" sz="1400" dirty="0">
                <a:solidFill>
                  <a:srgbClr val="0000FF"/>
                </a:solidFill>
              </a:rPr>
              <a:t> meeting minutes</a:t>
            </a:r>
          </a:p>
          <a:p>
            <a:r>
              <a:rPr lang="en-US" altLang="zh-CN" sz="1400" dirty="0" err="1" smtClean="0"/>
              <a:t>TGbf</a:t>
            </a:r>
            <a:r>
              <a:rPr lang="en-US" altLang="zh-CN" sz="1400" dirty="0" smtClean="0"/>
              <a:t> </a:t>
            </a:r>
            <a:r>
              <a:rPr lang="en-US" altLang="zh-CN" sz="1400" dirty="0"/>
              <a:t>Timeline</a:t>
            </a:r>
          </a:p>
          <a:p>
            <a:pPr algn="just"/>
            <a:r>
              <a:rPr lang="en-US" altLang="en-US" sz="1400" dirty="0"/>
              <a:t>Call for contribution</a:t>
            </a:r>
          </a:p>
          <a:p>
            <a:pPr algn="just"/>
            <a:r>
              <a:rPr lang="en-US" altLang="en-US" sz="1400" dirty="0"/>
              <a:t>Teleconference </a:t>
            </a:r>
            <a:r>
              <a:rPr lang="en-US" altLang="en-US" sz="1400" dirty="0" smtClean="0"/>
              <a:t>Times</a:t>
            </a:r>
          </a:p>
          <a:p>
            <a:pPr algn="just"/>
            <a:r>
              <a:rPr lang="en-US" altLang="en-US" sz="1400" dirty="0" smtClean="0"/>
              <a:t>Presentation </a:t>
            </a:r>
            <a:r>
              <a:rPr lang="en-US" altLang="en-US" sz="1400" dirty="0"/>
              <a:t>of submissions</a:t>
            </a:r>
          </a:p>
          <a:p>
            <a:pPr algn="just"/>
            <a:r>
              <a:rPr lang="en-US" altLang="en-US" sz="1400" dirty="0">
                <a:solidFill>
                  <a:srgbClr val="0000FF"/>
                </a:solidFill>
              </a:rPr>
              <a:t>Guidance for Mix mode </a:t>
            </a:r>
            <a:r>
              <a:rPr lang="en-US" altLang="en-US" sz="1400" dirty="0" smtClean="0">
                <a:solidFill>
                  <a:srgbClr val="0000FF"/>
                </a:solidFill>
              </a:rPr>
              <a:t>November Plenary</a:t>
            </a:r>
            <a:endParaRPr lang="en-US" altLang="en-US" sz="1400" dirty="0">
              <a:solidFill>
                <a:srgbClr val="0000FF"/>
              </a:solidFill>
            </a:endParaRPr>
          </a:p>
          <a:p>
            <a:pPr algn="just"/>
            <a:r>
              <a:rPr lang="en-US" altLang="zh-CN" sz="1400" dirty="0" smtClean="0">
                <a:solidFill>
                  <a:srgbClr val="0000FF"/>
                </a:solidFill>
              </a:rPr>
              <a:t>Discussion</a:t>
            </a:r>
            <a:r>
              <a:rPr lang="en-US" altLang="zh-CN" sz="1400" dirty="0">
                <a:solidFill>
                  <a:srgbClr val="0000FF"/>
                </a:solidFill>
              </a:rPr>
              <a:t>:</a:t>
            </a:r>
            <a:r>
              <a:rPr lang="en-US" altLang="zh-CN" sz="1400" dirty="0" smtClean="0">
                <a:solidFill>
                  <a:srgbClr val="0000FF"/>
                </a:solidFill>
              </a:rPr>
              <a:t> Ad-hoc meeting</a:t>
            </a:r>
            <a:endParaRPr lang="en-US" altLang="en-US" sz="1400" dirty="0">
              <a:solidFill>
                <a:srgbClr val="0000FF"/>
              </a:solidFill>
            </a:endParaRPr>
          </a:p>
          <a:p>
            <a:pPr algn="just"/>
            <a:r>
              <a:rPr lang="en-US" altLang="zh-CN" sz="1400" dirty="0" smtClean="0"/>
              <a:t>Motion (</a:t>
            </a:r>
            <a:r>
              <a:rPr lang="en-US" altLang="zh-CN" sz="1400" dirty="0" smtClean="0">
                <a:solidFill>
                  <a:srgbClr val="0000FF"/>
                </a:solidFill>
              </a:rPr>
              <a:t>159-181</a:t>
            </a:r>
            <a:r>
              <a:rPr lang="en-US" altLang="zh-CN" sz="1400" dirty="0" smtClean="0"/>
              <a:t>)</a:t>
            </a:r>
            <a:endParaRPr lang="en-US" altLang="en-US" sz="1400" dirty="0"/>
          </a:p>
          <a:p>
            <a:pPr algn="just"/>
            <a:endParaRPr lang="en-US" altLang="en-US" sz="1400" dirty="0" smtClean="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2572150936"/>
              </p:ext>
            </p:extLst>
          </p:nvPr>
        </p:nvGraphicFramePr>
        <p:xfrm>
          <a:off x="3429000" y="1600200"/>
          <a:ext cx="8305801" cy="4694410"/>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Key topic</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22/1830</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Solomon Trainin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 of DMG CID 351 356</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22/1861 </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Mengshi</a:t>
                      </a:r>
                      <a:r>
                        <a:rPr lang="en-US" altLang="zh-CN" sz="1200" kern="1200" dirty="0" smtClean="0">
                          <a:solidFill>
                            <a:srgbClr val="00B050"/>
                          </a:solidFill>
                          <a:latin typeface="+mn-lt"/>
                          <a:ea typeface="+mn-ea"/>
                          <a:cs typeface="+mn-cs"/>
                        </a:rPr>
                        <a:t> Hu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SP: CC40 CR for Topic Threshold – Part 3</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22/0980</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Rui Du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CC40 CR for CIDs 52, 365 and 449</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22/1911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Shellhammer(QCOM)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Recommendation on Ng Value for 320 MHz</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22/1912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Shellhammer(QCOM)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Details on 320 MHz NDP for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22/1917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 Wei (NXP)</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Proposed Draft Text for Sensing-Responder-to-Sensing-Responder Sounding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22/1254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Shuling</a:t>
                      </a:r>
                      <a:r>
                        <a:rPr lang="en-US" altLang="zh-CN" sz="1200" kern="1200" dirty="0" smtClean="0">
                          <a:solidFill>
                            <a:schemeClr val="tx1"/>
                          </a:solidFill>
                          <a:latin typeface="+mn-lt"/>
                          <a:ea typeface="+mn-ea"/>
                          <a:cs typeface="+mn-cs"/>
                        </a:rPr>
                        <a:t> Feng (</a:t>
                      </a:r>
                      <a:r>
                        <a:rPr lang="en-US" altLang="zh-CN" sz="1200" kern="1200" dirty="0" err="1" smtClean="0">
                          <a:solidFill>
                            <a:schemeClr val="tx1"/>
                          </a:solidFill>
                          <a:latin typeface="+mn-lt"/>
                          <a:ea typeface="+mn-ea"/>
                          <a:cs typeface="+mn-cs"/>
                        </a:rPr>
                        <a:t>Mediatek</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WLAN Sensing Measurement CSI Report with Rx Frequency Response Category Index</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22/1670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Ning Gao(OPPO)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Timing Problems in the Parallel Coordinated DMG Monostatic Sensing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22/1915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Ning Gao(OPPO)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Proposed Draft Text for the Coordinated Monostatic DMG Sensing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22/1795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Assaf Kasher (Qualcomm) </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TGbf</a:t>
                      </a:r>
                      <a:r>
                        <a:rPr lang="en-US" altLang="zh-CN" sz="1200" kern="1200" dirty="0" smtClean="0">
                          <a:solidFill>
                            <a:schemeClr val="tx1"/>
                          </a:solidFill>
                          <a:latin typeface="+mn-lt"/>
                          <a:ea typeface="+mn-ea"/>
                          <a:cs typeface="+mn-cs"/>
                        </a:rPr>
                        <a:t>-coexistence-assessment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22/1946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Yan Xin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CIDs 39 and 40</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22/1785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 Sensing NDPA Frame Format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22/1772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MLME -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22/1873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Rajat </a:t>
                      </a:r>
                      <a:r>
                        <a:rPr lang="en-US" altLang="zh-CN" sz="1200" kern="1200" dirty="0" err="1" smtClean="0">
                          <a:solidFill>
                            <a:schemeClr val="tx1"/>
                          </a:solidFill>
                          <a:latin typeface="+mn-lt"/>
                          <a:ea typeface="+mn-ea"/>
                          <a:cs typeface="+mn-cs"/>
                        </a:rPr>
                        <a:t>Pushkarna</a:t>
                      </a:r>
                      <a:r>
                        <a:rPr lang="en-US" altLang="zh-CN" sz="1200" kern="1200" dirty="0" smtClean="0">
                          <a:solidFill>
                            <a:schemeClr val="tx1"/>
                          </a:solidFill>
                          <a:latin typeface="+mn-lt"/>
                          <a:ea typeface="+mn-ea"/>
                          <a:cs typeface="+mn-cs"/>
                        </a:rPr>
                        <a:t> (Panasonic)</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document for NDPA frame format for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22/1980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Rajat </a:t>
                      </a:r>
                      <a:r>
                        <a:rPr lang="en-US" altLang="zh-CN" sz="1200" kern="1200" dirty="0" err="1" smtClean="0">
                          <a:solidFill>
                            <a:schemeClr val="tx1"/>
                          </a:solidFill>
                          <a:latin typeface="+mn-lt"/>
                          <a:ea typeface="+mn-ea"/>
                          <a:cs typeface="+mn-cs"/>
                        </a:rPr>
                        <a:t>Pushkarna</a:t>
                      </a:r>
                      <a:r>
                        <a:rPr lang="en-US" altLang="zh-CN" sz="1200" kern="1200" dirty="0" smtClean="0">
                          <a:solidFill>
                            <a:schemeClr val="tx1"/>
                          </a:solidFill>
                          <a:latin typeface="+mn-lt"/>
                          <a:ea typeface="+mn-ea"/>
                          <a:cs typeface="+mn-cs"/>
                        </a:rPr>
                        <a:t> (Panasonic)</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document for CIDs related to NDP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22/1839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Rajat </a:t>
                      </a:r>
                      <a:r>
                        <a:rPr lang="en-US" altLang="zh-CN" sz="1200" kern="1200" dirty="0" err="1" smtClean="0">
                          <a:solidFill>
                            <a:schemeClr val="tx1"/>
                          </a:solidFill>
                          <a:latin typeface="+mn-lt"/>
                          <a:ea typeface="+mn-ea"/>
                          <a:cs typeface="+mn-cs"/>
                        </a:rPr>
                        <a:t>Pushkarna</a:t>
                      </a:r>
                      <a:r>
                        <a:rPr lang="en-US" altLang="zh-CN" sz="1200" kern="1200" dirty="0" smtClean="0">
                          <a:solidFill>
                            <a:schemeClr val="tx1"/>
                          </a:solidFill>
                          <a:latin typeface="+mn-lt"/>
                          <a:ea typeface="+mn-ea"/>
                          <a:cs typeface="+mn-cs"/>
                        </a:rPr>
                        <a:t> (Panasonic)</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SR2SR Link Identification</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
        <p:nvSpPr>
          <p:cNvPr id="12"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370280115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November 15 </a:t>
            </a:r>
            <a:r>
              <a:rPr lang="en-US" altLang="zh-CN" sz="3200" dirty="0" smtClean="0">
                <a:solidFill>
                  <a:srgbClr val="0000FF"/>
                </a:solidFill>
                <a:cs typeface="Times New Roman" panose="02020603050405020304" pitchFamily="18" charset="0"/>
              </a:rPr>
              <a:t>A</a:t>
            </a:r>
            <a:r>
              <a:rPr lang="en-US" altLang="en-US" sz="3200" dirty="0" smtClean="0">
                <a:solidFill>
                  <a:srgbClr val="0000FF"/>
                </a:solidFill>
                <a:cs typeface="Times New Roman" panose="02020603050405020304" pitchFamily="18" charset="0"/>
              </a:rPr>
              <a:t>M1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smtClean="0"/>
              <a:t>Teleconference Times</a:t>
            </a:r>
          </a:p>
          <a:p>
            <a:pPr algn="just"/>
            <a:r>
              <a:rPr lang="en-US" altLang="en-US" sz="1600" dirty="0" smtClean="0"/>
              <a:t>Presentation </a:t>
            </a:r>
            <a:r>
              <a:rPr lang="en-US" altLang="en-US" sz="1600" dirty="0"/>
              <a:t>of submissions</a:t>
            </a:r>
          </a:p>
          <a:p>
            <a:pPr algn="just"/>
            <a:r>
              <a:rPr lang="en-US" altLang="en-US" sz="1600" dirty="0">
                <a:solidFill>
                  <a:srgbClr val="0000FF"/>
                </a:solidFill>
              </a:rPr>
              <a:t>Guidance for Mix mode November Plenary</a:t>
            </a:r>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Recess</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ext uri="{D42A27DB-BD31-4B8C-83A1-F6EECF244321}">
                <p14:modId xmlns:p14="http://schemas.microsoft.com/office/powerpoint/2010/main" val="752630678"/>
              </p:ext>
            </p:extLst>
          </p:nvPr>
        </p:nvGraphicFramePr>
        <p:xfrm>
          <a:off x="3429000" y="1686554"/>
          <a:ext cx="8305801" cy="4694410"/>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Key topic</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22/0980</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Rui Du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CC40 CR for CIDs 52, 365 and 449</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22/1911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Shellhammer(QCOM)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Recommendation on Ng Value for 320 MHz</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22/1912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Shellhammer(QCOM)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Details on 320 MHz NDP for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22/1917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Dong Wei (NXP)</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Proposed Draft Text for Sensing-Responder-to-Sensing-Responder Sounding</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22/1254</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Shuling</a:t>
                      </a:r>
                      <a:r>
                        <a:rPr lang="en-US" altLang="zh-CN" sz="1200" kern="1200" dirty="0" smtClean="0">
                          <a:solidFill>
                            <a:srgbClr val="0000FF"/>
                          </a:solidFill>
                          <a:latin typeface="+mn-lt"/>
                          <a:ea typeface="+mn-ea"/>
                          <a:cs typeface="+mn-cs"/>
                        </a:rPr>
                        <a:t> Feng (</a:t>
                      </a:r>
                      <a:r>
                        <a:rPr lang="en-US" altLang="zh-CN" sz="1200" kern="1200" dirty="0" err="1" smtClean="0">
                          <a:solidFill>
                            <a:srgbClr val="0000FF"/>
                          </a:solidFill>
                          <a:latin typeface="+mn-lt"/>
                          <a:ea typeface="+mn-ea"/>
                          <a:cs typeface="+mn-cs"/>
                        </a:rPr>
                        <a:t>Mediatek</a:t>
                      </a:r>
                      <a:r>
                        <a:rPr lang="en-US" altLang="zh-CN" sz="1200" kern="1200" dirty="0" smtClean="0">
                          <a:solidFill>
                            <a:srgbClr val="0000FF"/>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WLAN Sensing Measurement CSI Report with Rx Frequency Response Category Index</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22/1670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Ning Gao(OPPO)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Timing Problems in the Parallel Coordinated DMG Monostatic Sensing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22/1915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Ning Gao(OPPO)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Proposed Draft Text for the Coordinated Monostatic DMG Sensing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22/1795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Assaf Kasher (Qualcomm) </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TGbf</a:t>
                      </a:r>
                      <a:r>
                        <a:rPr lang="en-US" altLang="zh-CN" sz="1200" kern="1200" dirty="0" smtClean="0">
                          <a:solidFill>
                            <a:schemeClr val="tx1"/>
                          </a:solidFill>
                          <a:latin typeface="+mn-lt"/>
                          <a:ea typeface="+mn-ea"/>
                          <a:cs typeface="+mn-cs"/>
                        </a:rPr>
                        <a:t>-coexistence-assessment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22/1946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Yan Xin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CIDs 39 and 40</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22/1785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 Sensing NDPA Frame Format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22/1772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MLME -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22/1873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Rajat </a:t>
                      </a:r>
                      <a:r>
                        <a:rPr lang="en-US" altLang="zh-CN" sz="1200" kern="1200" dirty="0" err="1" smtClean="0">
                          <a:solidFill>
                            <a:schemeClr val="tx1"/>
                          </a:solidFill>
                          <a:latin typeface="+mn-lt"/>
                          <a:ea typeface="+mn-ea"/>
                          <a:cs typeface="+mn-cs"/>
                        </a:rPr>
                        <a:t>Pushkarna</a:t>
                      </a:r>
                      <a:r>
                        <a:rPr lang="en-US" altLang="zh-CN" sz="1200" kern="1200" dirty="0" smtClean="0">
                          <a:solidFill>
                            <a:schemeClr val="tx1"/>
                          </a:solidFill>
                          <a:latin typeface="+mn-lt"/>
                          <a:ea typeface="+mn-ea"/>
                          <a:cs typeface="+mn-cs"/>
                        </a:rPr>
                        <a:t> (Panasonic)</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document for NDPA frame format for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22/1980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Rajat </a:t>
                      </a:r>
                      <a:r>
                        <a:rPr lang="en-US" altLang="zh-CN" sz="1200" kern="1200" dirty="0" err="1" smtClean="0">
                          <a:solidFill>
                            <a:schemeClr val="tx1"/>
                          </a:solidFill>
                          <a:latin typeface="+mn-lt"/>
                          <a:ea typeface="+mn-ea"/>
                          <a:cs typeface="+mn-cs"/>
                        </a:rPr>
                        <a:t>Pushkarna</a:t>
                      </a:r>
                      <a:r>
                        <a:rPr lang="en-US" altLang="zh-CN" sz="1200" kern="1200" dirty="0" smtClean="0">
                          <a:solidFill>
                            <a:schemeClr val="tx1"/>
                          </a:solidFill>
                          <a:latin typeface="+mn-lt"/>
                          <a:ea typeface="+mn-ea"/>
                          <a:cs typeface="+mn-cs"/>
                        </a:rPr>
                        <a:t> (Panasonic)</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document for CIDs related to NDP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22/1839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Rajat </a:t>
                      </a:r>
                      <a:r>
                        <a:rPr lang="en-US" altLang="zh-CN" sz="1200" kern="1200" dirty="0" err="1" smtClean="0">
                          <a:solidFill>
                            <a:schemeClr val="tx1"/>
                          </a:solidFill>
                          <a:latin typeface="+mn-lt"/>
                          <a:ea typeface="+mn-ea"/>
                          <a:cs typeface="+mn-cs"/>
                        </a:rPr>
                        <a:t>Pushkarna</a:t>
                      </a:r>
                      <a:r>
                        <a:rPr lang="en-US" altLang="zh-CN" sz="1200" kern="1200" dirty="0" smtClean="0">
                          <a:solidFill>
                            <a:schemeClr val="tx1"/>
                          </a:solidFill>
                          <a:latin typeface="+mn-lt"/>
                          <a:ea typeface="+mn-ea"/>
                          <a:cs typeface="+mn-cs"/>
                        </a:rPr>
                        <a:t> (Panasonic)</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SR2SR Link Identification</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22/1937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Yan Xin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PDT-NDP format for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346835019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November 15 </a:t>
            </a:r>
            <a:r>
              <a:rPr lang="en-US" altLang="en-US" sz="3200" dirty="0" smtClean="0">
                <a:solidFill>
                  <a:srgbClr val="0000FF"/>
                </a:solidFill>
                <a:cs typeface="Times New Roman" panose="02020603050405020304" pitchFamily="18" charset="0"/>
              </a:rPr>
              <a:t>PM1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smtClean="0"/>
              <a:t>Teleconference Times</a:t>
            </a:r>
          </a:p>
          <a:p>
            <a:pPr algn="just"/>
            <a:r>
              <a:rPr lang="en-US" altLang="en-US" sz="1600" dirty="0" smtClean="0"/>
              <a:t>Presentation </a:t>
            </a:r>
            <a:r>
              <a:rPr lang="en-US" altLang="en-US" sz="1600" dirty="0"/>
              <a:t>of submissions</a:t>
            </a:r>
          </a:p>
          <a:p>
            <a:pPr algn="just"/>
            <a:r>
              <a:rPr lang="en-US" altLang="en-US" sz="1600" dirty="0">
                <a:solidFill>
                  <a:srgbClr val="0000FF"/>
                </a:solidFill>
              </a:rPr>
              <a:t>Guidance for Mix mode November Plenary</a:t>
            </a:r>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Recess</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ext uri="{D42A27DB-BD31-4B8C-83A1-F6EECF244321}">
                <p14:modId xmlns:p14="http://schemas.microsoft.com/office/powerpoint/2010/main" val="809414876"/>
              </p:ext>
            </p:extLst>
          </p:nvPr>
        </p:nvGraphicFramePr>
        <p:xfrm>
          <a:off x="3429000" y="1686554"/>
          <a:ext cx="8305801" cy="3855484"/>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Key topic</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22/1911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Steve Shellhammer(QCOM)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Recommendation on Ng Value for 320 MHz</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22/1912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Steve Shellhammer(QCOM)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Details on 320 MHz NDP for Sensing</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22/1254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Shuling</a:t>
                      </a:r>
                      <a:r>
                        <a:rPr lang="en-US" altLang="zh-CN" sz="1200" kern="1200" dirty="0" smtClean="0">
                          <a:solidFill>
                            <a:srgbClr val="00B050"/>
                          </a:solidFill>
                          <a:latin typeface="+mn-lt"/>
                          <a:ea typeface="+mn-ea"/>
                          <a:cs typeface="+mn-cs"/>
                        </a:rPr>
                        <a:t> Feng (</a:t>
                      </a:r>
                      <a:r>
                        <a:rPr lang="en-US" altLang="zh-CN" sz="1200" kern="1200" dirty="0" err="1" smtClean="0">
                          <a:solidFill>
                            <a:srgbClr val="00B050"/>
                          </a:solidFill>
                          <a:latin typeface="+mn-lt"/>
                          <a:ea typeface="+mn-ea"/>
                          <a:cs typeface="+mn-cs"/>
                        </a:rPr>
                        <a:t>Mediatek</a:t>
                      </a:r>
                      <a:r>
                        <a:rPr lang="en-US" altLang="zh-CN" sz="1200" kern="1200" dirty="0" smtClean="0">
                          <a:solidFill>
                            <a:srgbClr val="00B050"/>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WLAN Sensing Measurement CSI Report with Rx Frequency Response Category Index</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22/1670</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Ning Gao(OPPO)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Timing Problems in the Parallel Coordinated DMG Monostatic Sensing Instance</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22/1915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Ning Gao(OPPO)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Proposed Draft Text for the Coordinated Monostatic DMG Sensing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22/1795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Assaf Kasher (Qualcomm) </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TGbf</a:t>
                      </a:r>
                      <a:r>
                        <a:rPr lang="en-US" altLang="zh-CN" sz="1200" kern="1200" dirty="0" smtClean="0">
                          <a:solidFill>
                            <a:srgbClr val="00B050"/>
                          </a:solidFill>
                          <a:latin typeface="+mn-lt"/>
                          <a:ea typeface="+mn-ea"/>
                          <a:cs typeface="+mn-cs"/>
                        </a:rPr>
                        <a:t>-coexistence-assessment</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22/1946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Yan Xin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CR for CIDs 39 and 40</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22/1785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 Sensing NDPA Frame Format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22/1873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Rajat </a:t>
                      </a:r>
                      <a:r>
                        <a:rPr lang="en-US" altLang="zh-CN" sz="1200" kern="1200" dirty="0" err="1" smtClean="0">
                          <a:solidFill>
                            <a:schemeClr val="tx1"/>
                          </a:solidFill>
                          <a:latin typeface="+mn-lt"/>
                          <a:ea typeface="+mn-ea"/>
                          <a:cs typeface="+mn-cs"/>
                        </a:rPr>
                        <a:t>Pushkarna</a:t>
                      </a:r>
                      <a:r>
                        <a:rPr lang="en-US" altLang="zh-CN" sz="1200" kern="1200" dirty="0" smtClean="0">
                          <a:solidFill>
                            <a:schemeClr val="tx1"/>
                          </a:solidFill>
                          <a:latin typeface="+mn-lt"/>
                          <a:ea typeface="+mn-ea"/>
                          <a:cs typeface="+mn-cs"/>
                        </a:rPr>
                        <a:t> (Panasonic)</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document for NDPA frame format for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22/1772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MLME -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22/1839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Rajat </a:t>
                      </a:r>
                      <a:r>
                        <a:rPr lang="en-US" altLang="zh-CN" sz="1200" kern="1200" dirty="0" err="1" smtClean="0">
                          <a:solidFill>
                            <a:schemeClr val="tx1"/>
                          </a:solidFill>
                          <a:latin typeface="+mn-lt"/>
                          <a:ea typeface="+mn-ea"/>
                          <a:cs typeface="+mn-cs"/>
                        </a:rPr>
                        <a:t>Pushkarna</a:t>
                      </a:r>
                      <a:r>
                        <a:rPr lang="en-US" altLang="zh-CN" sz="1200" kern="1200" dirty="0" smtClean="0">
                          <a:solidFill>
                            <a:schemeClr val="tx1"/>
                          </a:solidFill>
                          <a:latin typeface="+mn-lt"/>
                          <a:ea typeface="+mn-ea"/>
                          <a:cs typeface="+mn-cs"/>
                        </a:rPr>
                        <a:t> (Panasonic)</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SR2SR Link Identification</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22/1937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Yan Xin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PDT-NDP format for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22/1980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Rajat </a:t>
                      </a:r>
                      <a:r>
                        <a:rPr lang="en-US" altLang="zh-CN" sz="1200" kern="1200" dirty="0" err="1" smtClean="0">
                          <a:solidFill>
                            <a:schemeClr val="tx1"/>
                          </a:solidFill>
                          <a:latin typeface="+mn-lt"/>
                          <a:ea typeface="+mn-ea"/>
                          <a:cs typeface="+mn-cs"/>
                        </a:rPr>
                        <a:t>Pushkarna</a:t>
                      </a:r>
                      <a:r>
                        <a:rPr lang="en-US" altLang="zh-CN" sz="1200" kern="1200" dirty="0" smtClean="0">
                          <a:solidFill>
                            <a:schemeClr val="tx1"/>
                          </a:solidFill>
                          <a:latin typeface="+mn-lt"/>
                          <a:ea typeface="+mn-ea"/>
                          <a:cs typeface="+mn-cs"/>
                        </a:rPr>
                        <a:t> (Panasonic)</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document for CIDs related to NDP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110212191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smtClean="0"/>
              <a:t>		</a:t>
            </a: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(Qualcomm)</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Tech</a:t>
            </a:r>
            <a:r>
              <a:rPr lang="en-US" altLang="zh-CN" dirty="0" smtClean="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November 16 </a:t>
            </a:r>
            <a:r>
              <a:rPr lang="en-US" altLang="en-US" sz="3200" dirty="0" smtClean="0">
                <a:solidFill>
                  <a:srgbClr val="0000FF"/>
                </a:solidFill>
                <a:cs typeface="Times New Roman" panose="02020603050405020304" pitchFamily="18" charset="0"/>
              </a:rPr>
              <a:t>AM1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r>
              <a:rPr lang="en-US" altLang="en-US" sz="1600" dirty="0">
                <a:solidFill>
                  <a:srgbClr val="0000FF"/>
                </a:solidFill>
              </a:rPr>
              <a:t>Guidance for Mix mode November Plenary</a:t>
            </a:r>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Recess</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ext uri="{D42A27DB-BD31-4B8C-83A1-F6EECF244321}">
                <p14:modId xmlns:p14="http://schemas.microsoft.com/office/powerpoint/2010/main" val="1724321585"/>
              </p:ext>
            </p:extLst>
          </p:nvPr>
        </p:nvGraphicFramePr>
        <p:xfrm>
          <a:off x="3429000" y="1686554"/>
          <a:ext cx="8305801" cy="2177632"/>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Key topic</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22/1915</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Ning Gao(OPPO)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Proposed Draft Text for the Coordinated Monostatic DMG Sensing Instance</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22/1785</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Junghoon Suh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PDT Sensing NDPA Frame Format</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22/1873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Rajat </a:t>
                      </a:r>
                      <a:r>
                        <a:rPr lang="en-US" altLang="zh-CN" sz="1200" kern="1200" dirty="0" err="1" smtClean="0">
                          <a:solidFill>
                            <a:srgbClr val="00B050"/>
                          </a:solidFill>
                          <a:latin typeface="+mn-lt"/>
                          <a:ea typeface="+mn-ea"/>
                          <a:cs typeface="+mn-cs"/>
                        </a:rPr>
                        <a:t>Pushkarna</a:t>
                      </a:r>
                      <a:r>
                        <a:rPr lang="en-US" altLang="zh-CN" sz="1200" kern="1200" dirty="0" smtClean="0">
                          <a:solidFill>
                            <a:srgbClr val="00B050"/>
                          </a:solidFill>
                          <a:latin typeface="+mn-lt"/>
                          <a:ea typeface="+mn-ea"/>
                          <a:cs typeface="+mn-cs"/>
                        </a:rPr>
                        <a:t> (Panasonic)</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CR document for NDPA frame format for Sensing</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22/1772</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CC40 CR for MLME - Part 2</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22/1839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Rajat </a:t>
                      </a:r>
                      <a:r>
                        <a:rPr lang="en-US" altLang="zh-CN" sz="1200" kern="1200" dirty="0" err="1" smtClean="0">
                          <a:solidFill>
                            <a:schemeClr val="tx1"/>
                          </a:solidFill>
                          <a:latin typeface="+mn-lt"/>
                          <a:ea typeface="+mn-ea"/>
                          <a:cs typeface="+mn-cs"/>
                        </a:rPr>
                        <a:t>Pushkarna</a:t>
                      </a:r>
                      <a:r>
                        <a:rPr lang="en-US" altLang="zh-CN" sz="1200" kern="1200" dirty="0" smtClean="0">
                          <a:solidFill>
                            <a:schemeClr val="tx1"/>
                          </a:solidFill>
                          <a:latin typeface="+mn-lt"/>
                          <a:ea typeface="+mn-ea"/>
                          <a:cs typeface="+mn-cs"/>
                        </a:rPr>
                        <a:t> (Panasonic)</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SR2SR Link Identification</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22/1937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Yan Xin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PDT-NDP format for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22/1980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Rajat </a:t>
                      </a:r>
                      <a:r>
                        <a:rPr lang="en-US" altLang="zh-CN" sz="1200" kern="1200" dirty="0" err="1" smtClean="0">
                          <a:solidFill>
                            <a:schemeClr val="tx1"/>
                          </a:solidFill>
                          <a:latin typeface="+mn-lt"/>
                          <a:ea typeface="+mn-ea"/>
                          <a:cs typeface="+mn-cs"/>
                        </a:rPr>
                        <a:t>Pushkarna</a:t>
                      </a:r>
                      <a:r>
                        <a:rPr lang="en-US" altLang="zh-CN" sz="1200" kern="1200" dirty="0" smtClean="0">
                          <a:solidFill>
                            <a:schemeClr val="tx1"/>
                          </a:solidFill>
                          <a:latin typeface="+mn-lt"/>
                          <a:ea typeface="+mn-ea"/>
                          <a:cs typeface="+mn-cs"/>
                        </a:rPr>
                        <a:t> (Panasonic)</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document for CIDs related to NDP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22/1763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Qinghua</a:t>
                      </a:r>
                      <a:r>
                        <a:rPr lang="en-US" altLang="zh-CN" sz="1200" kern="1200" dirty="0" smtClean="0">
                          <a:solidFill>
                            <a:schemeClr val="tx1"/>
                          </a:solidFill>
                          <a:latin typeface="+mn-lt"/>
                          <a:ea typeface="+mn-ea"/>
                          <a:cs typeface="+mn-cs"/>
                        </a:rPr>
                        <a:t> Li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CSD Configuration for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226887539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November 16 </a:t>
            </a:r>
            <a:r>
              <a:rPr lang="en-US" altLang="en-US" sz="3200" dirty="0" smtClean="0">
                <a:solidFill>
                  <a:srgbClr val="0000FF"/>
                </a:solidFill>
                <a:cs typeface="Times New Roman" panose="02020603050405020304" pitchFamily="18" charset="0"/>
              </a:rPr>
              <a:t>AM2</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r>
              <a:rPr lang="en-US" altLang="en-US" sz="1600" dirty="0">
                <a:solidFill>
                  <a:srgbClr val="0000FF"/>
                </a:solidFill>
              </a:rPr>
              <a:t>Guidance for Mix mode November Plenary</a:t>
            </a:r>
          </a:p>
          <a:p>
            <a:pPr algn="just"/>
            <a:r>
              <a:rPr lang="en-US" altLang="zh-CN" sz="1600" dirty="0"/>
              <a:t>Motion (</a:t>
            </a:r>
            <a:r>
              <a:rPr lang="en-US" altLang="zh-CN" sz="1600" dirty="0" smtClean="0">
                <a:solidFill>
                  <a:srgbClr val="0000FF"/>
                </a:solidFill>
              </a:rPr>
              <a:t>182-186</a:t>
            </a:r>
            <a:r>
              <a:rPr lang="en-US" altLang="zh-CN" sz="1600" dirty="0" smtClean="0"/>
              <a:t>)</a:t>
            </a:r>
            <a:endParaRPr lang="en-US" altLang="en-US" sz="1600" dirty="0"/>
          </a:p>
          <a:p>
            <a:pPr algn="just"/>
            <a:endParaRPr lang="en-US" altLang="en-US" sz="1600" dirty="0" smtClean="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Recess</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ext uri="{D42A27DB-BD31-4B8C-83A1-F6EECF244321}">
                <p14:modId xmlns:p14="http://schemas.microsoft.com/office/powerpoint/2010/main" val="1403280555"/>
              </p:ext>
            </p:extLst>
          </p:nvPr>
        </p:nvGraphicFramePr>
        <p:xfrm>
          <a:off x="3429000" y="1686554"/>
          <a:ext cx="8305801" cy="1958950"/>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Key topic</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22/1915</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Ning Gao(OPPO)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Proposed Draft Text for the Coordinated Monostatic DMG Sensing Instance</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22/1785</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Junghoon Suh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PDT Sensing NDPA Frame Format</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22/1772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CC40 CR for MLME - Part 2</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22/1839</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Rajat </a:t>
                      </a:r>
                      <a:r>
                        <a:rPr lang="en-US" altLang="zh-CN" sz="1200" kern="1200" dirty="0" err="1" smtClean="0">
                          <a:solidFill>
                            <a:srgbClr val="00B050"/>
                          </a:solidFill>
                          <a:latin typeface="+mn-lt"/>
                          <a:ea typeface="+mn-ea"/>
                          <a:cs typeface="+mn-cs"/>
                        </a:rPr>
                        <a:t>Pushkarna</a:t>
                      </a:r>
                      <a:r>
                        <a:rPr lang="en-US" altLang="zh-CN" sz="1200" kern="1200" dirty="0" smtClean="0">
                          <a:solidFill>
                            <a:srgbClr val="00B050"/>
                          </a:solidFill>
                          <a:latin typeface="+mn-lt"/>
                          <a:ea typeface="+mn-ea"/>
                          <a:cs typeface="+mn-cs"/>
                        </a:rPr>
                        <a:t> (Panasonic)</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SR2SR Link Identification</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22/1937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Yan Xin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PDT-NDP format for sensing</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22/1980</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Rajat </a:t>
                      </a:r>
                      <a:r>
                        <a:rPr lang="en-US" altLang="zh-CN" sz="1200" kern="1200" dirty="0" err="1" smtClean="0">
                          <a:solidFill>
                            <a:srgbClr val="00B050"/>
                          </a:solidFill>
                          <a:latin typeface="+mn-lt"/>
                          <a:ea typeface="+mn-ea"/>
                          <a:cs typeface="+mn-cs"/>
                        </a:rPr>
                        <a:t>Pushkarna</a:t>
                      </a:r>
                      <a:r>
                        <a:rPr lang="en-US" altLang="zh-CN" sz="1200" kern="1200" dirty="0" smtClean="0">
                          <a:solidFill>
                            <a:srgbClr val="00B050"/>
                          </a:solidFill>
                          <a:latin typeface="+mn-lt"/>
                          <a:ea typeface="+mn-ea"/>
                          <a:cs typeface="+mn-cs"/>
                        </a:rPr>
                        <a:t> (Panasonic)</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CR document for CIDs related to NDP</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22/1763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Qinghua</a:t>
                      </a:r>
                      <a:r>
                        <a:rPr lang="en-US" altLang="zh-CN" sz="1200" kern="1200" dirty="0" smtClean="0">
                          <a:solidFill>
                            <a:srgbClr val="00B050"/>
                          </a:solidFill>
                          <a:latin typeface="+mn-lt"/>
                          <a:ea typeface="+mn-ea"/>
                          <a:cs typeface="+mn-cs"/>
                        </a:rPr>
                        <a:t> Li (Intel)</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CSD Configuration for Sensing</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bl>
          </a:graphicData>
        </a:graphic>
      </p:graphicFrame>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137827891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November 17 </a:t>
            </a:r>
            <a:r>
              <a:rPr lang="en-US" altLang="en-US" sz="3200" dirty="0" smtClean="0">
                <a:solidFill>
                  <a:srgbClr val="0000FF"/>
                </a:solidFill>
                <a:cs typeface="Times New Roman" panose="02020603050405020304" pitchFamily="18" charset="0"/>
              </a:rPr>
              <a:t>AM1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r>
              <a:rPr lang="en-US" altLang="en-US" sz="1600" dirty="0">
                <a:solidFill>
                  <a:srgbClr val="0000FF"/>
                </a:solidFill>
              </a:rPr>
              <a:t>Guidance for Mix mode November Plenary</a:t>
            </a:r>
          </a:p>
          <a:p>
            <a:pPr algn="just"/>
            <a:r>
              <a:rPr lang="en-US" altLang="zh-CN" sz="1600" dirty="0">
                <a:solidFill>
                  <a:srgbClr val="0000FF"/>
                </a:solidFill>
              </a:rPr>
              <a:t>Motion: January Ad-hoc meeting</a:t>
            </a:r>
            <a:endParaRPr lang="en-US" altLang="en-US" sz="1600" dirty="0">
              <a:solidFill>
                <a:srgbClr val="0000FF"/>
              </a:solidFill>
            </a:endParaRPr>
          </a:p>
          <a:p>
            <a:pPr algn="just"/>
            <a:r>
              <a:rPr lang="en-US" altLang="zh-CN" sz="1600" dirty="0" smtClean="0"/>
              <a:t>Motion (</a:t>
            </a:r>
            <a:r>
              <a:rPr lang="en-US" altLang="zh-CN" sz="1600" dirty="0" smtClean="0">
                <a:solidFill>
                  <a:srgbClr val="0000FF"/>
                </a:solidFill>
              </a:rPr>
              <a:t>187-194</a:t>
            </a:r>
            <a:r>
              <a:rPr lang="en-US" altLang="zh-CN" sz="1600" dirty="0" smtClean="0"/>
              <a:t>)</a:t>
            </a:r>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6" name="表格 10"/>
          <p:cNvGraphicFramePr>
            <a:graphicFrameLocks noGrp="1"/>
          </p:cNvGraphicFramePr>
          <p:nvPr>
            <p:extLst>
              <p:ext uri="{D42A27DB-BD31-4B8C-83A1-F6EECF244321}">
                <p14:modId xmlns:p14="http://schemas.microsoft.com/office/powerpoint/2010/main" val="3209036168"/>
              </p:ext>
            </p:extLst>
          </p:nvPr>
        </p:nvGraphicFramePr>
        <p:xfrm>
          <a:off x="3429000" y="1686554"/>
          <a:ext cx="8305801" cy="174026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Key topic</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22/2015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Qinghua Li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PDT - CSD Setting for Sensing</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22/1673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Mahmoud Kamel (</a:t>
                      </a:r>
                      <a:r>
                        <a:rPr lang="en-US" altLang="zh-CN" sz="1200" kern="1200" dirty="0" err="1" smtClean="0">
                          <a:solidFill>
                            <a:srgbClr val="00B050"/>
                          </a:solidFill>
                          <a:latin typeface="+mn-lt"/>
                          <a:ea typeface="+mn-ea"/>
                          <a:cs typeface="+mn-cs"/>
                        </a:rPr>
                        <a:t>InterDigital</a:t>
                      </a:r>
                      <a:r>
                        <a:rPr lang="en-US" altLang="zh-CN" sz="1200" kern="1200" dirty="0" smtClean="0">
                          <a:solidFill>
                            <a:srgbClr val="00B050"/>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CC40 CR for CIDs on NDP</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22/1915</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Ning Gao(OPPO)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Proposed Draft Text for the Coordinated Monostatic DMG Sensing Instance</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22/1785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Junghoon Suh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PDT Sensing NDPA Frame Format</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r>
            </a:tbl>
          </a:graphicData>
        </a:graphic>
      </p:graphicFrame>
      <p:sp>
        <p:nvSpPr>
          <p:cNvPr id="7"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266405936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November </a:t>
            </a:r>
            <a:r>
              <a:rPr lang="en-US" altLang="en-US" sz="3200" dirty="0" smtClean="0">
                <a:solidFill>
                  <a:srgbClr val="0000FF"/>
                </a:solidFill>
                <a:cs typeface="Times New Roman" panose="02020603050405020304" pitchFamily="18" charset="0"/>
              </a:rPr>
              <a:t>17 </a:t>
            </a:r>
            <a:r>
              <a:rPr lang="en-US" altLang="zh-CN" sz="3200" dirty="0" smtClean="0">
                <a:solidFill>
                  <a:srgbClr val="0000FF"/>
                </a:solidFill>
                <a:cs typeface="Times New Roman" panose="02020603050405020304" pitchFamily="18" charset="0"/>
              </a:rPr>
              <a:t>A</a:t>
            </a:r>
            <a:r>
              <a:rPr lang="en-US" altLang="en-US" sz="3200" dirty="0" smtClean="0">
                <a:solidFill>
                  <a:srgbClr val="0000FF"/>
                </a:solidFill>
                <a:cs typeface="Times New Roman" panose="02020603050405020304" pitchFamily="18" charset="0"/>
              </a:rPr>
              <a:t>M1</a:t>
            </a:r>
            <a:endParaRPr lang="en-US" altLang="en-US" sz="3200" dirty="0">
              <a:solidFill>
                <a:srgbClr val="0000FF"/>
              </a:solidFill>
              <a:cs typeface="Times New Roman" panose="02020603050405020304" pitchFamily="18" charset="0"/>
            </a:endParaRPr>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10" name="表格 9"/>
          <p:cNvGraphicFramePr>
            <a:graphicFrameLocks noGrp="1"/>
          </p:cNvGraphicFramePr>
          <p:nvPr>
            <p:extLst>
              <p:ext uri="{D42A27DB-BD31-4B8C-83A1-F6EECF244321}">
                <p14:modId xmlns:p14="http://schemas.microsoft.com/office/powerpoint/2010/main" val="1882414592"/>
              </p:ext>
            </p:extLst>
          </p:nvPr>
        </p:nvGraphicFramePr>
        <p:xfrm>
          <a:off x="3429000" y="1768802"/>
          <a:ext cx="8305800" cy="4583134"/>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22/1862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Stephen McCann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CID-108-comment-resolution</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22/1888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Instance Comments in CC40 – Part 4</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22/1330</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CC40 CR for clause 11.21.18.6</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22/1896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Zinan Lin (</a:t>
                      </a:r>
                      <a:r>
                        <a:rPr lang="en-US" altLang="zh-CN" sz="1200" kern="1200" dirty="0" err="1" smtClean="0">
                          <a:solidFill>
                            <a:srgbClr val="00B050"/>
                          </a:solidFill>
                          <a:latin typeface="+mn-lt"/>
                          <a:ea typeface="+mn-ea"/>
                          <a:cs typeface="+mn-cs"/>
                        </a:rPr>
                        <a:t>InterDigital</a:t>
                      </a:r>
                      <a:r>
                        <a:rPr lang="en-US" altLang="zh-CN" sz="1200" kern="1200" dirty="0" smtClean="0">
                          <a:solidFill>
                            <a:srgbClr val="00B050"/>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CR for Setup CIDs Part IV (11.21.8.1)</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22/1913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CID 834, 896</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22/1916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Mengshi</a:t>
                      </a:r>
                      <a:r>
                        <a:rPr lang="en-US" altLang="zh-CN" sz="1200" kern="1200" dirty="0" smtClean="0">
                          <a:solidFill>
                            <a:srgbClr val="00B050"/>
                          </a:solidFill>
                          <a:latin typeface="+mn-lt"/>
                          <a:ea typeface="+mn-ea"/>
                          <a:cs typeface="+mn-cs"/>
                        </a:rPr>
                        <a:t> Hu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CR for CIDs 748 and 749</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22/1897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Mengshi</a:t>
                      </a:r>
                      <a:r>
                        <a:rPr lang="en-US" altLang="zh-CN" sz="1200" kern="1200" dirty="0" smtClean="0">
                          <a:solidFill>
                            <a:srgbClr val="0000FF"/>
                          </a:solidFill>
                          <a:latin typeface="+mn-lt"/>
                          <a:ea typeface="+mn-ea"/>
                          <a:cs typeface="+mn-cs"/>
                        </a:rPr>
                        <a:t> Hu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CC40 CR for Topic Instance - Part 2</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22/1932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Rajat </a:t>
                      </a:r>
                      <a:r>
                        <a:rPr lang="en-US" altLang="zh-CN" sz="1200" kern="1200" dirty="0" err="1" smtClean="0">
                          <a:solidFill>
                            <a:schemeClr val="tx1"/>
                          </a:solidFill>
                          <a:latin typeface="+mn-lt"/>
                          <a:ea typeface="+mn-ea"/>
                          <a:cs typeface="+mn-cs"/>
                        </a:rPr>
                        <a:t>Pushkarna</a:t>
                      </a:r>
                      <a:r>
                        <a:rPr lang="en-US" altLang="zh-CN" sz="1200" kern="1200" dirty="0" smtClean="0">
                          <a:solidFill>
                            <a:schemeClr val="tx1"/>
                          </a:solidFill>
                          <a:latin typeface="+mn-lt"/>
                          <a:ea typeface="+mn-ea"/>
                          <a:cs typeface="+mn-cs"/>
                        </a:rPr>
                        <a:t> (Panasonic)</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CSI related CIDs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22/1845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Assaf Kasher (Qualcomm) </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cc40-cid428-resolution</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22/1952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CC40 Instance TTT CID 256</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22/1953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Proposed Resolution to SBP CIDs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a:t>
                      </a:r>
                      <a:r>
                        <a:rPr lang="en-US" altLang="zh-CN" sz="1200" kern="1200" baseline="0" dirty="0" smtClean="0">
                          <a:solidFill>
                            <a:schemeClr val="tx1"/>
                          </a:solidFill>
                          <a:latin typeface="+mn-lt"/>
                          <a:ea typeface="+mn-ea"/>
                          <a:cs typeface="+mn-cs"/>
                        </a:rPr>
                        <a:t> 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22/1958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CID 53</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22/1954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SBP Comments in CC40 - Part 2 – SBP termination</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22/1956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SBP Comments in CC40- Part 3</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22/1957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Instance Comments in CC40 – Part 5</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22/1783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Rojan Chitrakar (Panasonic)</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CRs for CC40 11bf D0.1 SBP Miscellaneous CIDs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22/2000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4 CIDs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22/1962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Chris Beg (Cognitive Systems)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for CIDs 169 and 803</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
        <p:nvSpPr>
          <p:cNvPr id="13" name="Rectangle 2"/>
          <p:cNvSpPr txBox="1">
            <a:spLocks noChangeArrowheads="1"/>
          </p:cNvSpPr>
          <p:nvPr/>
        </p:nvSpPr>
        <p:spPr bwMode="auto">
          <a:xfrm>
            <a:off x="3429000" y="1540202"/>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2</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329863900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smtClean="0">
                <a:solidFill>
                  <a:schemeClr val="tx2"/>
                </a:solidFill>
              </a:rPr>
              <a:t>Table 3 (</a:t>
            </a:r>
            <a:r>
              <a:rPr lang="en-US" altLang="zh-CN" sz="3200" dirty="0" smtClean="0"/>
              <a:t>Stop discussion</a:t>
            </a:r>
            <a:r>
              <a:rPr lang="en-US" altLang="en-US" sz="3200" dirty="0" smtClean="0">
                <a:solidFill>
                  <a:schemeClr val="tx2"/>
                </a:solidFill>
              </a:rPr>
              <a:t>) </a:t>
            </a:r>
            <a:endParaRPr lang="en-US" altLang="en-US" sz="3200" dirty="0">
              <a:solidFill>
                <a:srgbClr val="0000FF"/>
              </a:solidFill>
              <a:cs typeface="Times New Roman" panose="02020603050405020304" pitchFamily="18" charset="0"/>
            </a:endParaRP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293772174"/>
              </p:ext>
            </p:extLst>
          </p:nvPr>
        </p:nvGraphicFramePr>
        <p:xfrm>
          <a:off x="3429000" y="4572000"/>
          <a:ext cx="8305801" cy="174026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22/1576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Updates on channel model and evaluation methodology documents to support a simulation framework for </a:t>
                      </a:r>
                      <a:r>
                        <a:rPr lang="en-US" altLang="zh-CN" sz="1200" kern="1200" dirty="0" err="1" smtClean="0">
                          <a:solidFill>
                            <a:schemeClr val="tx1"/>
                          </a:solidFill>
                          <a:latin typeface="+mn-lt"/>
                          <a:ea typeface="+mn-ea"/>
                          <a:cs typeface="+mn-cs"/>
                        </a:rPr>
                        <a:t>TGbf</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22/1217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Implementation of 60 GHz WLAN-SENS Physical Layer Mode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22/1653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Polarization switching for WLAN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22/1664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 hybrid measurement instance for TB sensing and ranging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
        <p:nvSpPr>
          <p:cNvPr id="7" name="Rectangle 2"/>
          <p:cNvSpPr txBox="1">
            <a:spLocks noChangeArrowheads="1"/>
          </p:cNvSpPr>
          <p:nvPr/>
        </p:nvSpPr>
        <p:spPr bwMode="auto">
          <a:xfrm>
            <a:off x="3419475" y="4343400"/>
            <a:ext cx="914400"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chemeClr val="tx2"/>
                </a:solidFill>
              </a:rPr>
              <a:t>Table 3</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379507239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533400" y="1447800"/>
            <a:ext cx="114300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a:t>
            </a:r>
            <a:r>
              <a:rPr lang="en-US" altLang="zh-CN" sz="2000" dirty="0">
                <a:solidFill>
                  <a:srgbClr val="0000FF"/>
                </a:solidFill>
              </a:rPr>
              <a:t>September </a:t>
            </a:r>
            <a:r>
              <a:rPr lang="en-US" altLang="zh-CN" sz="2000" dirty="0" smtClean="0"/>
              <a:t>2022 </a:t>
            </a:r>
            <a:r>
              <a:rPr lang="en-US" altLang="zh-CN" sz="2000" dirty="0"/>
              <a:t>meeting to today:</a:t>
            </a:r>
          </a:p>
          <a:p>
            <a:pPr algn="just"/>
            <a:endParaRPr lang="en-US" altLang="zh-CN" sz="2000" dirty="0"/>
          </a:p>
          <a:p>
            <a:pPr lvl="1" algn="just">
              <a:buFont typeface="Arial" panose="020B0604020202020204" pitchFamily="34" charset="0"/>
              <a:buChar char="•"/>
            </a:pPr>
            <a:r>
              <a:rPr lang="en-US" altLang="zh-CN" sz="1600" dirty="0"/>
              <a:t>September </a:t>
            </a:r>
            <a:r>
              <a:rPr lang="en-US" altLang="zh-CN" sz="1600" dirty="0" smtClean="0"/>
              <a:t>Interim</a:t>
            </a:r>
            <a:r>
              <a:rPr lang="en-US" altLang="zh-CN" sz="1600" dirty="0"/>
              <a:t>: </a:t>
            </a:r>
            <a:endParaRPr lang="en-US" altLang="zh-CN" sz="1600" dirty="0" smtClean="0"/>
          </a:p>
          <a:p>
            <a:pPr marL="457200" lvl="1" indent="0" algn="just">
              <a:buNone/>
            </a:pPr>
            <a:r>
              <a:rPr lang="en-US" altLang="zh-CN" sz="1600" dirty="0"/>
              <a:t>	</a:t>
            </a:r>
            <a:r>
              <a:rPr lang="en-US" altLang="zh-CN" sz="1600" dirty="0">
                <a:hlinkClick r:id="rId3"/>
              </a:rPr>
              <a:t>https://</a:t>
            </a:r>
            <a:r>
              <a:rPr lang="en-US" altLang="zh-CN" sz="1600" dirty="0" smtClean="0">
                <a:hlinkClick r:id="rId3"/>
              </a:rPr>
              <a:t>mentor.ieee.org/802.11/dcn/22/11-22-1643-02-00bf-ieee-802-11bf-september-2022-interim-meeting-minutes.docx</a:t>
            </a:r>
            <a:endParaRPr lang="en-US" altLang="zh-CN" sz="1600" dirty="0" smtClean="0"/>
          </a:p>
          <a:p>
            <a:pPr lvl="1" algn="just">
              <a:buFont typeface="Arial" panose="020B0604020202020204" pitchFamily="34" charset="0"/>
              <a:buChar char="•"/>
            </a:pPr>
            <a:endParaRPr lang="en-US" altLang="zh-CN" sz="1600" dirty="0"/>
          </a:p>
          <a:p>
            <a:pPr lvl="1" algn="just">
              <a:buFont typeface="Arial" panose="020B0604020202020204" pitchFamily="34" charset="0"/>
              <a:buChar char="•"/>
            </a:pPr>
            <a:r>
              <a:rPr lang="en-US" altLang="zh-CN" sz="1600" dirty="0"/>
              <a:t>Teleconferences September-November: </a:t>
            </a:r>
            <a:endParaRPr lang="en-US" altLang="zh-CN" sz="1600" dirty="0" smtClean="0"/>
          </a:p>
          <a:p>
            <a:pPr marL="457200" lvl="1" indent="0" algn="just">
              <a:buNone/>
            </a:pPr>
            <a:r>
              <a:rPr lang="en-US" altLang="zh-CN" sz="1600" dirty="0"/>
              <a:t>	 </a:t>
            </a:r>
            <a:r>
              <a:rPr lang="aa-ET" altLang="zh-CN" sz="1600" u="sng" dirty="0">
                <a:hlinkClick r:id="rId4"/>
              </a:rPr>
              <a:t>https://mentor.ieee.org/802.11/dcn/22/11-22-1658-20-00bf-ieee-802-11bf-teleconference-minutes-september-november-2022.docx</a:t>
            </a:r>
            <a:endParaRPr lang="en-US" altLang="zh-CN" sz="1600" dirty="0" smtClean="0"/>
          </a:p>
          <a:p>
            <a:pPr marL="457200" lvl="1" indent="0" algn="just">
              <a:buNone/>
            </a:pPr>
            <a:endParaRPr lang="en-US" altLang="zh-CN" sz="1600" dirty="0" smtClean="0"/>
          </a:p>
          <a:p>
            <a:pPr marL="714375" lvl="1" indent="0" algn="just">
              <a:buNone/>
            </a:pPr>
            <a:endParaRPr lang="en-US" altLang="zh-CN" sz="1600" dirty="0"/>
          </a:p>
          <a:p>
            <a:pPr algn="just"/>
            <a:r>
              <a:rPr lang="en-US" altLang="zh-CN" sz="2000" dirty="0"/>
              <a:t>Move: Leif Wilhelmsson 	Second</a:t>
            </a:r>
            <a:r>
              <a:rPr lang="en-US" altLang="zh-CN" sz="2000" dirty="0" smtClean="0"/>
              <a:t>: </a:t>
            </a:r>
            <a:r>
              <a:rPr lang="en-US" altLang="zh-CN" sz="2000" dirty="0"/>
              <a:t>Assaf Kasher</a:t>
            </a:r>
            <a:r>
              <a:rPr lang="en-US" altLang="zh-CN" sz="2000" dirty="0" smtClean="0"/>
              <a:t>	</a:t>
            </a:r>
          </a:p>
          <a:p>
            <a:pPr algn="just"/>
            <a:endParaRPr lang="en-US" altLang="zh-CN" sz="2000" dirty="0" smtClean="0"/>
          </a:p>
          <a:p>
            <a:pPr algn="just"/>
            <a:r>
              <a:rPr lang="en-US" altLang="zh-CN" sz="2000" dirty="0" smtClean="0"/>
              <a:t>Result: </a:t>
            </a:r>
            <a:r>
              <a:rPr lang="en-US" altLang="zh-CN" sz="2000" dirty="0" smtClean="0">
                <a:highlight>
                  <a:srgbClr val="00FF00"/>
                </a:highlight>
              </a:rPr>
              <a:t>Approved </a:t>
            </a:r>
            <a:r>
              <a:rPr lang="en-US" altLang="zh-CN" sz="2000" dirty="0">
                <a:highlight>
                  <a:srgbClr val="00FF00"/>
                </a:highlight>
              </a:rPr>
              <a:t>by unanimous consent</a:t>
            </a:r>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375497175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0218" y="853201"/>
            <a:ext cx="4645181"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562599"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400" kern="0" dirty="0">
                <a:solidFill>
                  <a:schemeClr val="bg1">
                    <a:lumMod val="50000"/>
                  </a:schemeClr>
                </a:solidFill>
              </a:rPr>
              <a:t>PAR approved		</a:t>
            </a:r>
            <a:r>
              <a:rPr lang="en-US" altLang="zh-CN" sz="1400" kern="0" dirty="0" smtClean="0">
                <a:solidFill>
                  <a:schemeClr val="bg1">
                    <a:lumMod val="50000"/>
                  </a:schemeClr>
                </a:solidFill>
              </a:rPr>
              <a:t>	Sep </a:t>
            </a:r>
            <a:r>
              <a:rPr lang="en-US" altLang="zh-CN" sz="1400" kern="0" dirty="0">
                <a:solidFill>
                  <a:schemeClr val="bg1">
                    <a:lumMod val="50000"/>
                  </a:schemeClr>
                </a:solidFill>
              </a:rPr>
              <a:t>2020</a:t>
            </a:r>
          </a:p>
          <a:p>
            <a:pPr marL="161925" lvl="1" indent="-233363" algn="just" defTabSz="685800" eaLnBrk="1" fontAlgn="auto" hangingPunct="1">
              <a:spcBef>
                <a:spcPts val="200"/>
              </a:spcBef>
              <a:spcAft>
                <a:spcPts val="600"/>
              </a:spcAft>
              <a:defRPr/>
            </a:pPr>
            <a:r>
              <a:rPr lang="en-US" altLang="zh-CN" sz="1400" kern="0" dirty="0">
                <a:solidFill>
                  <a:schemeClr val="bg1">
                    <a:lumMod val="50000"/>
                  </a:schemeClr>
                </a:solidFill>
              </a:rPr>
              <a:t>First TG meeting		</a:t>
            </a:r>
            <a:r>
              <a:rPr lang="en-US" altLang="zh-CN" sz="1400" kern="0" dirty="0" smtClean="0">
                <a:solidFill>
                  <a:schemeClr val="bg1">
                    <a:lumMod val="50000"/>
                  </a:schemeClr>
                </a:solidFill>
              </a:rPr>
              <a:t>Oct </a:t>
            </a:r>
            <a:r>
              <a:rPr lang="en-US" altLang="zh-CN" sz="1400" kern="0" dirty="0">
                <a:solidFill>
                  <a:schemeClr val="bg1">
                    <a:lumMod val="50000"/>
                  </a:schemeClr>
                </a:solidFill>
              </a:rPr>
              <a:t>2020</a:t>
            </a:r>
          </a:p>
          <a:p>
            <a:pPr marL="214312" lvl="1" algn="just" defTabSz="685800" eaLnBrk="1" fontAlgn="auto" hangingPunct="1">
              <a:spcBef>
                <a:spcPts val="200"/>
              </a:spcBef>
              <a:spcAft>
                <a:spcPts val="600"/>
              </a:spcAft>
              <a:buFont typeface="微软雅黑" panose="020B0503020204020204" pitchFamily="34" charset="-122"/>
              <a:buChar char="–"/>
              <a:defRPr/>
            </a:pPr>
            <a:r>
              <a:rPr lang="en-US" altLang="zh-CN" sz="1400" kern="0" dirty="0">
                <a:solidFill>
                  <a:schemeClr val="bg1">
                    <a:lumMod val="50000"/>
                  </a:schemeClr>
                </a:solidFill>
              </a:rPr>
              <a:t>Comment Collection (D0.1)	</a:t>
            </a:r>
            <a:r>
              <a:rPr lang="en-US" altLang="zh-CN" sz="1400" i="1" strike="sngStrike" kern="0" dirty="0" smtClean="0">
                <a:solidFill>
                  <a:schemeClr val="bg1">
                    <a:lumMod val="50000"/>
                  </a:schemeClr>
                </a:solidFill>
              </a:rPr>
              <a:t>Jan </a:t>
            </a:r>
            <a:r>
              <a:rPr lang="en-US" altLang="zh-CN" sz="1400" i="1" strike="sngStrike" kern="0" dirty="0">
                <a:solidFill>
                  <a:schemeClr val="bg1">
                    <a:lumMod val="50000"/>
                  </a:schemeClr>
                </a:solidFill>
              </a:rPr>
              <a:t>2022</a:t>
            </a:r>
            <a:r>
              <a:rPr lang="en-US" altLang="zh-CN" sz="1400" i="1" strike="sngStrike" kern="0" dirty="0" smtClean="0">
                <a:solidFill>
                  <a:schemeClr val="bg1">
                    <a:lumMod val="50000"/>
                  </a:schemeClr>
                </a:solidFill>
                <a:sym typeface="Wingdings" panose="05000000000000000000" pitchFamily="2" charset="2"/>
              </a:rPr>
              <a:t>Mar 2022</a:t>
            </a:r>
          </a:p>
          <a:p>
            <a:pPr marL="0" lvl="1" indent="0" algn="just" defTabSz="685800" eaLnBrk="1" fontAlgn="auto" hangingPunct="1">
              <a:spcBef>
                <a:spcPts val="200"/>
              </a:spcBef>
              <a:spcAft>
                <a:spcPts val="600"/>
              </a:spcAft>
              <a:buNone/>
              <a:defRPr/>
            </a:pPr>
            <a:r>
              <a:rPr lang="en-US" altLang="zh-CN" sz="1400" i="1" kern="0" dirty="0" smtClean="0">
                <a:solidFill>
                  <a:schemeClr val="bg1">
                    <a:lumMod val="50000"/>
                  </a:schemeClr>
                </a:solidFill>
                <a:sym typeface="Wingdings" panose="05000000000000000000" pitchFamily="2" charset="2"/>
              </a:rPr>
              <a:t>				 </a:t>
            </a:r>
            <a:r>
              <a:rPr lang="en-US" altLang="zh-CN" sz="1400" i="1" kern="0" dirty="0">
                <a:solidFill>
                  <a:schemeClr val="bg1">
                    <a:lumMod val="50000"/>
                  </a:schemeClr>
                </a:solidFill>
                <a:sym typeface="Wingdings" panose="05000000000000000000" pitchFamily="2" charset="2"/>
              </a:rPr>
              <a:t> </a:t>
            </a:r>
            <a:r>
              <a:rPr lang="en-US" altLang="zh-CN" sz="1400" i="1" kern="0" dirty="0" smtClean="0">
                <a:solidFill>
                  <a:schemeClr val="bg1">
                    <a:lumMod val="50000"/>
                  </a:schemeClr>
                </a:solidFill>
                <a:sym typeface="Wingdings" panose="05000000000000000000" pitchFamily="2" charset="2"/>
              </a:rPr>
              <a:t>April </a:t>
            </a:r>
            <a:r>
              <a:rPr lang="en-US" altLang="zh-CN" sz="1400" i="1" kern="0" dirty="0">
                <a:solidFill>
                  <a:schemeClr val="bg1">
                    <a:lumMod val="50000"/>
                  </a:schemeClr>
                </a:solidFill>
                <a:sym typeface="Wingdings" panose="05000000000000000000" pitchFamily="2" charset="2"/>
              </a:rPr>
              <a:t>2022</a:t>
            </a:r>
            <a:endParaRPr lang="en-US" altLang="zh-CN" sz="1400" i="1" kern="0" dirty="0">
              <a:solidFill>
                <a:schemeClr val="bg1">
                  <a:lumMod val="50000"/>
                </a:schemeClr>
              </a:solidFill>
            </a:endParaRPr>
          </a:p>
          <a:p>
            <a:pPr marL="214312" lvl="1" algn="just" defTabSz="685800" eaLnBrk="1" fontAlgn="auto" hangingPunct="1">
              <a:spcBef>
                <a:spcPts val="200"/>
              </a:spcBef>
              <a:spcAft>
                <a:spcPts val="600"/>
              </a:spcAft>
              <a:buFont typeface="Wingdings" panose="05000000000000000000" pitchFamily="2" charset="2"/>
              <a:buChar char="Ø"/>
              <a:defRPr/>
            </a:pPr>
            <a:r>
              <a:rPr lang="en-US" altLang="zh-CN" sz="1400" kern="0" dirty="0" smtClean="0">
                <a:solidFill>
                  <a:srgbClr val="FF0000"/>
                </a:solidFill>
              </a:rPr>
              <a:t>Initial Letter Ballot (D1.0)	</a:t>
            </a:r>
            <a:r>
              <a:rPr lang="en-US" altLang="zh-CN" sz="1400" i="1" strike="sngStrike" kern="0" dirty="0" smtClean="0">
                <a:solidFill>
                  <a:schemeClr val="bg1">
                    <a:lumMod val="50000"/>
                  </a:schemeClr>
                </a:solidFill>
              </a:rPr>
              <a:t>Jul 2022</a:t>
            </a:r>
            <a:r>
              <a:rPr lang="en-US" altLang="zh-CN" sz="1400" i="1" strike="sngStrike" kern="0" dirty="0" smtClean="0">
                <a:solidFill>
                  <a:schemeClr val="bg1">
                    <a:lumMod val="50000"/>
                  </a:schemeClr>
                </a:solidFill>
                <a:sym typeface="Wingdings" panose="05000000000000000000" pitchFamily="2" charset="2"/>
              </a:rPr>
              <a:t> Sep</a:t>
            </a:r>
            <a:r>
              <a:rPr lang="en-US" altLang="zh-CN" sz="1400" i="1" strike="sngStrike" kern="0" dirty="0" smtClean="0">
                <a:solidFill>
                  <a:schemeClr val="bg1">
                    <a:lumMod val="50000"/>
                  </a:schemeClr>
                </a:solidFill>
              </a:rPr>
              <a:t> 2022</a:t>
            </a:r>
          </a:p>
          <a:p>
            <a:pPr marL="0" lvl="1" indent="0" algn="just" defTabSz="685800" eaLnBrk="1" fontAlgn="auto" hangingPunct="1">
              <a:spcBef>
                <a:spcPts val="200"/>
              </a:spcBef>
              <a:spcAft>
                <a:spcPts val="600"/>
              </a:spcAft>
              <a:buNone/>
              <a:defRPr/>
            </a:pPr>
            <a:r>
              <a:rPr lang="en-US" altLang="zh-CN" sz="1400" i="1" kern="0" dirty="0">
                <a:solidFill>
                  <a:schemeClr val="bg1">
                    <a:lumMod val="50000"/>
                  </a:schemeClr>
                </a:solidFill>
              </a:rPr>
              <a:t>	</a:t>
            </a:r>
            <a:r>
              <a:rPr lang="en-US" altLang="zh-CN" sz="1400" i="1" kern="0" dirty="0" smtClean="0">
                <a:solidFill>
                  <a:schemeClr val="bg1">
                    <a:lumMod val="50000"/>
                  </a:schemeClr>
                </a:solidFill>
              </a:rPr>
              <a:t>			</a:t>
            </a:r>
            <a:r>
              <a:rPr lang="en-US" altLang="zh-CN" sz="1400" i="1" strike="sngStrike" kern="0" dirty="0" smtClean="0">
                <a:solidFill>
                  <a:schemeClr val="bg1">
                    <a:lumMod val="50000"/>
                  </a:schemeClr>
                </a:solidFill>
                <a:sym typeface="Wingdings" panose="05000000000000000000" pitchFamily="2" charset="2"/>
              </a:rPr>
              <a:t> </a:t>
            </a:r>
            <a:r>
              <a:rPr lang="en-US" altLang="zh-CN" sz="1400" i="1" strike="sngStrike" kern="0" dirty="0">
                <a:solidFill>
                  <a:schemeClr val="bg1">
                    <a:lumMod val="50000"/>
                  </a:schemeClr>
                </a:solidFill>
                <a:sym typeface="Wingdings" panose="05000000000000000000" pitchFamily="2" charset="2"/>
              </a:rPr>
              <a:t>Nov</a:t>
            </a:r>
            <a:r>
              <a:rPr lang="en-US" altLang="zh-CN" sz="1400" i="1" strike="sngStrike" kern="0" dirty="0">
                <a:solidFill>
                  <a:schemeClr val="bg1">
                    <a:lumMod val="50000"/>
                  </a:schemeClr>
                </a:solidFill>
              </a:rPr>
              <a:t> 2022</a:t>
            </a:r>
            <a:r>
              <a:rPr lang="en-US" altLang="zh-CN" sz="1400" i="1" strike="sngStrike" kern="0" dirty="0">
                <a:solidFill>
                  <a:schemeClr val="bg1">
                    <a:lumMod val="50000"/>
                  </a:schemeClr>
                </a:solidFill>
                <a:sym typeface="Wingdings" panose="05000000000000000000" pitchFamily="2" charset="2"/>
              </a:rPr>
              <a:t> </a:t>
            </a:r>
          </a:p>
          <a:p>
            <a:pPr marL="0" lvl="1" indent="0" algn="just" defTabSz="685800" eaLnBrk="1" fontAlgn="auto" hangingPunct="1">
              <a:spcBef>
                <a:spcPts val="200"/>
              </a:spcBef>
              <a:spcAft>
                <a:spcPts val="600"/>
              </a:spcAft>
              <a:buNone/>
              <a:defRPr/>
            </a:pPr>
            <a:r>
              <a:rPr lang="en-US" altLang="zh-CN" sz="1400" i="1" kern="0" dirty="0">
                <a:solidFill>
                  <a:srgbClr val="FF0000"/>
                </a:solidFill>
              </a:rPr>
              <a:t>				</a:t>
            </a:r>
            <a:r>
              <a:rPr lang="en-US" altLang="zh-CN" sz="1400" i="1" kern="0" dirty="0" smtClean="0">
                <a:solidFill>
                  <a:srgbClr val="FF0000"/>
                </a:solidFill>
                <a:sym typeface="Wingdings" panose="05000000000000000000" pitchFamily="2" charset="2"/>
              </a:rPr>
              <a:t> Jan </a:t>
            </a:r>
            <a:r>
              <a:rPr lang="en-US" altLang="zh-CN" sz="1400" i="1" kern="0" dirty="0" smtClean="0">
                <a:solidFill>
                  <a:srgbClr val="FF0000"/>
                </a:solidFill>
              </a:rPr>
              <a:t>2023</a:t>
            </a:r>
          </a:p>
          <a:p>
            <a:pPr marL="161925" lvl="1" indent="-233363" algn="just" defTabSz="685800" eaLnBrk="1" fontAlgn="auto" hangingPunct="1">
              <a:spcBef>
                <a:spcPts val="200"/>
              </a:spcBef>
              <a:spcAft>
                <a:spcPts val="600"/>
              </a:spcAft>
              <a:defRPr/>
            </a:pPr>
            <a:r>
              <a:rPr lang="en-US" altLang="zh-CN" sz="1400" kern="0" dirty="0" smtClean="0"/>
              <a:t>Recirculation </a:t>
            </a:r>
            <a:r>
              <a:rPr lang="en-US" altLang="zh-CN" sz="1400" kern="0" dirty="0"/>
              <a:t>LB (</a:t>
            </a:r>
            <a:r>
              <a:rPr lang="en-US" altLang="zh-CN" sz="1400" kern="0" dirty="0" smtClean="0"/>
              <a:t>D2.0)		</a:t>
            </a:r>
            <a:r>
              <a:rPr lang="en-US" altLang="zh-CN" sz="1400" i="1" strike="sngStrike" kern="0" dirty="0" smtClean="0">
                <a:solidFill>
                  <a:schemeClr val="bg1">
                    <a:lumMod val="50000"/>
                  </a:schemeClr>
                </a:solidFill>
              </a:rPr>
              <a:t>Jan </a:t>
            </a:r>
            <a:r>
              <a:rPr lang="en-US" altLang="zh-CN" sz="1400" i="1" strike="sngStrike" kern="0" dirty="0">
                <a:solidFill>
                  <a:schemeClr val="bg1">
                    <a:lumMod val="50000"/>
                  </a:schemeClr>
                </a:solidFill>
              </a:rPr>
              <a:t>2023</a:t>
            </a:r>
            <a:r>
              <a:rPr lang="en-US" altLang="zh-CN" sz="1400" i="1" strike="sngStrike" kern="0" dirty="0">
                <a:solidFill>
                  <a:schemeClr val="bg1">
                    <a:lumMod val="50000"/>
                  </a:schemeClr>
                </a:solidFill>
                <a:sym typeface="Wingdings" panose="05000000000000000000" pitchFamily="2" charset="2"/>
              </a:rPr>
              <a:t> </a:t>
            </a:r>
            <a:r>
              <a:rPr lang="en-US" altLang="zh-CN" sz="1400" i="1" kern="0" dirty="0" smtClean="0">
                <a:solidFill>
                  <a:srgbClr val="FF0000"/>
                </a:solidFill>
                <a:sym typeface="Wingdings" panose="05000000000000000000" pitchFamily="2" charset="2"/>
              </a:rPr>
              <a:t> </a:t>
            </a:r>
            <a:r>
              <a:rPr lang="en-US" altLang="zh-CN" sz="1400" i="1" kern="0" dirty="0">
                <a:solidFill>
                  <a:srgbClr val="FF0000"/>
                </a:solidFill>
                <a:sym typeface="Wingdings" panose="05000000000000000000" pitchFamily="2" charset="2"/>
              </a:rPr>
              <a:t>March 2023</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Recirculation LB (D3.0)	</a:t>
            </a:r>
            <a:r>
              <a:rPr lang="en-US" altLang="zh-CN" sz="1400" kern="0" dirty="0" smtClean="0"/>
              <a:t>	</a:t>
            </a:r>
            <a:r>
              <a:rPr lang="en-US" altLang="zh-CN" sz="1400" i="1" kern="0" dirty="0" smtClean="0"/>
              <a:t>May </a:t>
            </a:r>
            <a:r>
              <a:rPr lang="en-US" altLang="zh-CN" sz="1400" i="1" kern="0" dirty="0"/>
              <a:t>2023</a:t>
            </a:r>
          </a:p>
          <a:p>
            <a:pPr marL="161925" lvl="1" indent="-233363" algn="just" defTabSz="685800" eaLnBrk="1" fontAlgn="auto" hangingPunct="1">
              <a:spcBef>
                <a:spcPts val="200"/>
              </a:spcBef>
              <a:spcAft>
                <a:spcPts val="600"/>
              </a:spcAft>
              <a:defRPr/>
            </a:pPr>
            <a:r>
              <a:rPr lang="en-US" altLang="zh-CN" sz="1400" kern="0" dirty="0"/>
              <a:t>Recirculation LB (D4.0)	 </a:t>
            </a:r>
            <a:r>
              <a:rPr lang="en-US" altLang="zh-CN" sz="1400" kern="0" dirty="0" smtClean="0"/>
              <a:t>	</a:t>
            </a:r>
            <a:r>
              <a:rPr lang="en-US" altLang="zh-CN" sz="1400" i="1" kern="0" dirty="0" smtClean="0"/>
              <a:t>July </a:t>
            </a:r>
            <a:r>
              <a:rPr lang="en-US" altLang="zh-CN" sz="1400" i="1" kern="0" dirty="0"/>
              <a:t>2023</a:t>
            </a:r>
          </a:p>
          <a:p>
            <a:pPr marL="161925" lvl="1" indent="-233363" algn="just" defTabSz="685800" eaLnBrk="1" fontAlgn="auto" hangingPunct="1">
              <a:spcBef>
                <a:spcPts val="200"/>
              </a:spcBef>
              <a:spcAft>
                <a:spcPts val="600"/>
              </a:spcAft>
              <a:defRPr/>
            </a:pPr>
            <a:r>
              <a:rPr lang="en-US" altLang="zh-CN" sz="1400" kern="0" dirty="0"/>
              <a:t>Initial SA Ballot (D4.0)	 </a:t>
            </a:r>
            <a:r>
              <a:rPr lang="en-US" altLang="zh-CN" sz="1400" kern="0" dirty="0" smtClean="0"/>
              <a:t>	Sep </a:t>
            </a:r>
            <a:r>
              <a:rPr lang="en-US" altLang="zh-CN" sz="1400" kern="0" dirty="0"/>
              <a:t>2023</a:t>
            </a:r>
          </a:p>
          <a:p>
            <a:pPr marL="161925" lvl="1" indent="-233363" algn="just" defTabSz="685800" eaLnBrk="1" fontAlgn="auto" hangingPunct="1">
              <a:spcBef>
                <a:spcPts val="200"/>
              </a:spcBef>
              <a:spcAft>
                <a:spcPts val="600"/>
              </a:spcAft>
              <a:defRPr/>
            </a:pPr>
            <a:r>
              <a:rPr lang="en-US" altLang="zh-CN" sz="1400" kern="0" dirty="0"/>
              <a:t>Final 802.11 WG approval	</a:t>
            </a:r>
            <a:r>
              <a:rPr lang="en-US" altLang="zh-CN" sz="1400" i="1" kern="0" dirty="0" smtClean="0"/>
              <a:t>July </a:t>
            </a:r>
            <a:r>
              <a:rPr lang="en-US" altLang="zh-CN" sz="1400" i="1" kern="0" dirty="0"/>
              <a:t>2024 </a:t>
            </a:r>
          </a:p>
          <a:p>
            <a:pPr marL="161925" lvl="1" indent="-233363" algn="just" defTabSz="685800" eaLnBrk="1" fontAlgn="auto" hangingPunct="1">
              <a:spcBef>
                <a:spcPts val="200"/>
              </a:spcBef>
              <a:spcAft>
                <a:spcPts val="600"/>
              </a:spcAft>
              <a:defRPr/>
            </a:pPr>
            <a:r>
              <a:rPr lang="en-US" altLang="zh-CN" sz="1400" kern="0" dirty="0"/>
              <a:t>802 EC approval		</a:t>
            </a:r>
            <a:r>
              <a:rPr lang="en-US" altLang="zh-CN" sz="1400" i="1" kern="0" dirty="0" smtClean="0"/>
              <a:t>July </a:t>
            </a:r>
            <a:r>
              <a:rPr lang="en-US" altLang="zh-CN" sz="1400" i="1" kern="0" dirty="0"/>
              <a:t>2024 </a:t>
            </a:r>
          </a:p>
          <a:p>
            <a:pPr marL="161925" lvl="1" indent="-233363" algn="just" defTabSz="685800" eaLnBrk="1" fontAlgn="auto" hangingPunct="1">
              <a:spcBef>
                <a:spcPts val="200"/>
              </a:spcBef>
              <a:spcAft>
                <a:spcPts val="600"/>
              </a:spcAft>
              <a:defRPr/>
            </a:pPr>
            <a:r>
              <a:rPr lang="en-US" altLang="zh-CN" sz="1400" kern="0" dirty="0" err="1"/>
              <a:t>RevCom</a:t>
            </a:r>
            <a:r>
              <a:rPr lang="en-US" altLang="zh-CN" sz="1400" kern="0" dirty="0"/>
              <a:t> and SASB approval 	</a:t>
            </a:r>
            <a:r>
              <a:rPr lang="en-US" altLang="zh-CN" sz="1400" kern="0" dirty="0" smtClean="0"/>
              <a:t>Sep </a:t>
            </a:r>
            <a:r>
              <a:rPr lang="en-US" altLang="zh-CN" sz="1400" kern="0" dirty="0"/>
              <a:t>2024</a:t>
            </a:r>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collection for </a:t>
            </a:r>
            <a:r>
              <a:rPr lang="en-US" altLang="zh-CN" kern="0" dirty="0" smtClean="0">
                <a:solidFill>
                  <a:srgbClr val="000000"/>
                </a:solidFill>
              </a:rPr>
              <a:t>D0.1)</a:t>
            </a:r>
            <a:endParaRPr lang="en-US" altLang="zh-CN" kern="0" dirty="0">
              <a:solidFill>
                <a:srgbClr val="000000"/>
              </a:solidFill>
            </a:endParaRPr>
          </a:p>
        </p:txBody>
      </p:sp>
      <p:sp>
        <p:nvSpPr>
          <p:cNvPr id="10" name="Rectangle 3"/>
          <p:cNvSpPr txBox="1">
            <a:spLocks noChangeArrowheads="1"/>
          </p:cNvSpPr>
          <p:nvPr/>
        </p:nvSpPr>
        <p:spPr bwMode="auto">
          <a:xfrm>
            <a:off x="6227762" y="1600200"/>
            <a:ext cx="5735638"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buFont typeface="Times New Roman" pitchFamily="16" charset="0"/>
              <a:buChar char="•"/>
            </a:pPr>
            <a:r>
              <a:rPr lang="en-US" altLang="zh-CN" sz="1800" kern="0" dirty="0">
                <a:solidFill>
                  <a:schemeClr val="bg1">
                    <a:lumMod val="50000"/>
                  </a:schemeClr>
                </a:solidFill>
                <a:latin typeface="Times New Roman"/>
              </a:rPr>
              <a:t>Early-mid May</a:t>
            </a:r>
          </a:p>
          <a:p>
            <a:pPr lvl="1">
              <a:buFont typeface="Times New Roman" pitchFamily="16" charset="0"/>
              <a:buChar char="•"/>
            </a:pPr>
            <a:r>
              <a:rPr lang="en-US" altLang="zh-CN" sz="1400" kern="0" dirty="0">
                <a:solidFill>
                  <a:schemeClr val="bg1">
                    <a:lumMod val="50000"/>
                  </a:schemeClr>
                </a:solidFill>
                <a:latin typeface="Times New Roman"/>
              </a:rPr>
              <a:t>Identify topics, </a:t>
            </a:r>
            <a:r>
              <a:rPr lang="en-US" altLang="zh-CN" sz="1400" kern="0" dirty="0" err="1">
                <a:solidFill>
                  <a:schemeClr val="bg1">
                    <a:lumMod val="50000"/>
                  </a:schemeClr>
                </a:solidFill>
                <a:latin typeface="Times New Roman"/>
              </a:rPr>
              <a:t>PoCs</a:t>
            </a:r>
            <a:r>
              <a:rPr lang="en-US" altLang="zh-CN" sz="1400" kern="0" dirty="0">
                <a:solidFill>
                  <a:schemeClr val="bg1">
                    <a:lumMod val="50000"/>
                  </a:schemeClr>
                </a:solidFill>
                <a:latin typeface="Times New Roman"/>
              </a:rPr>
              <a:t>, and volunteers</a:t>
            </a:r>
          </a:p>
          <a:p>
            <a:pPr lvl="0">
              <a:buFont typeface="Times New Roman" pitchFamily="16" charset="0"/>
              <a:buChar char="•"/>
            </a:pPr>
            <a:r>
              <a:rPr lang="en-US" altLang="zh-CN" sz="1800" kern="0" dirty="0">
                <a:solidFill>
                  <a:schemeClr val="bg1">
                    <a:lumMod val="50000"/>
                  </a:schemeClr>
                </a:solidFill>
                <a:latin typeface="Times New Roman"/>
              </a:rPr>
              <a:t>May 20</a:t>
            </a:r>
            <a:r>
              <a:rPr lang="en-US" altLang="zh-CN" sz="1800" kern="0" baseline="30000" dirty="0">
                <a:solidFill>
                  <a:schemeClr val="bg1">
                    <a:lumMod val="50000"/>
                  </a:schemeClr>
                </a:solidFill>
                <a:latin typeface="Times New Roman"/>
              </a:rPr>
              <a:t>th</a:t>
            </a:r>
            <a:r>
              <a:rPr lang="en-US" altLang="zh-CN" sz="1800" kern="0" dirty="0">
                <a:solidFill>
                  <a:schemeClr val="bg1">
                    <a:lumMod val="50000"/>
                  </a:schemeClr>
                </a:solidFill>
                <a:latin typeface="Times New Roman"/>
              </a:rPr>
              <a:t> </a:t>
            </a:r>
          </a:p>
          <a:p>
            <a:pPr lvl="1">
              <a:buFont typeface="Times New Roman" pitchFamily="16" charset="0"/>
              <a:buChar char="•"/>
            </a:pPr>
            <a:r>
              <a:rPr lang="en-US" altLang="zh-CN" sz="1400" kern="0" dirty="0">
                <a:solidFill>
                  <a:schemeClr val="bg1">
                    <a:lumMod val="50000"/>
                  </a:schemeClr>
                </a:solidFill>
                <a:latin typeface="Times New Roman"/>
              </a:rPr>
              <a:t>Comment collection closes</a:t>
            </a:r>
          </a:p>
          <a:p>
            <a:pPr lvl="0">
              <a:buFont typeface="Times New Roman" pitchFamily="16" charset="0"/>
              <a:buChar char="•"/>
            </a:pPr>
            <a:r>
              <a:rPr lang="en-US" altLang="zh-CN" sz="1800" kern="0" dirty="0">
                <a:solidFill>
                  <a:schemeClr val="bg1">
                    <a:lumMod val="50000"/>
                  </a:schemeClr>
                </a:solidFill>
                <a:latin typeface="Times New Roman"/>
              </a:rPr>
              <a:t>Week of May 23</a:t>
            </a:r>
            <a:r>
              <a:rPr lang="en-US" altLang="zh-CN" sz="1800" kern="0" baseline="30000" dirty="0">
                <a:solidFill>
                  <a:schemeClr val="bg1">
                    <a:lumMod val="50000"/>
                  </a:schemeClr>
                </a:solidFill>
                <a:latin typeface="Times New Roman"/>
              </a:rPr>
              <a:t>rd</a:t>
            </a:r>
            <a:r>
              <a:rPr lang="en-US" altLang="zh-CN" sz="1800" kern="0" dirty="0">
                <a:solidFill>
                  <a:schemeClr val="bg1">
                    <a:lumMod val="50000"/>
                  </a:schemeClr>
                </a:solidFill>
                <a:latin typeface="Times New Roman"/>
              </a:rPr>
              <a:t> </a:t>
            </a:r>
          </a:p>
          <a:p>
            <a:pPr lvl="1">
              <a:buFont typeface="Times New Roman" pitchFamily="16" charset="0"/>
              <a:buChar char="•"/>
            </a:pPr>
            <a:r>
              <a:rPr lang="en-US" altLang="zh-CN" sz="1400" kern="0" dirty="0">
                <a:solidFill>
                  <a:schemeClr val="bg1">
                    <a:lumMod val="50000"/>
                  </a:schemeClr>
                </a:solidFill>
                <a:latin typeface="Times New Roman"/>
              </a:rPr>
              <a:t>Editor classifies comments and share them with TTTs</a:t>
            </a:r>
          </a:p>
          <a:p>
            <a:pPr lvl="0">
              <a:buFont typeface="Times New Roman" pitchFamily="16" charset="0"/>
              <a:buChar char="•"/>
            </a:pPr>
            <a:r>
              <a:rPr lang="en-US" altLang="zh-CN" sz="1800" kern="0" dirty="0">
                <a:solidFill>
                  <a:schemeClr val="bg1">
                    <a:lumMod val="50000"/>
                  </a:schemeClr>
                </a:solidFill>
                <a:latin typeface="Times New Roman"/>
              </a:rPr>
              <a:t>June 3</a:t>
            </a:r>
            <a:r>
              <a:rPr lang="en-US" altLang="zh-CN" sz="1800" kern="0" baseline="30000" dirty="0">
                <a:solidFill>
                  <a:schemeClr val="bg1">
                    <a:lumMod val="50000"/>
                  </a:schemeClr>
                </a:solidFill>
                <a:latin typeface="Times New Roman"/>
              </a:rPr>
              <a:t>rd</a:t>
            </a:r>
            <a:r>
              <a:rPr lang="en-US" altLang="zh-CN" sz="1800" kern="0" dirty="0">
                <a:solidFill>
                  <a:schemeClr val="bg1">
                    <a:lumMod val="50000"/>
                  </a:schemeClr>
                </a:solidFill>
                <a:latin typeface="Times New Roman"/>
              </a:rPr>
              <a:t> </a:t>
            </a:r>
          </a:p>
          <a:p>
            <a:pPr lvl="1">
              <a:buFont typeface="Times New Roman" pitchFamily="16" charset="0"/>
              <a:buChar char="•"/>
            </a:pPr>
            <a:r>
              <a:rPr lang="en-US" altLang="zh-CN" sz="1400" kern="0" dirty="0">
                <a:solidFill>
                  <a:schemeClr val="bg1">
                    <a:lumMod val="50000"/>
                  </a:schemeClr>
                </a:solidFill>
                <a:latin typeface="Times New Roman"/>
              </a:rPr>
              <a:t>Deadline for comment assignment</a:t>
            </a:r>
          </a:p>
          <a:p>
            <a:pPr>
              <a:buFont typeface="Times New Roman" pitchFamily="16" charset="0"/>
              <a:buChar char="•"/>
            </a:pPr>
            <a:r>
              <a:rPr lang="en-US" altLang="zh-CN" sz="1800" kern="0" dirty="0" smtClean="0">
                <a:solidFill>
                  <a:schemeClr val="bg1">
                    <a:lumMod val="50000"/>
                  </a:schemeClr>
                </a:solidFill>
                <a:latin typeface="Times New Roman"/>
              </a:rPr>
              <a:t>Sep </a:t>
            </a:r>
            <a:r>
              <a:rPr lang="en-US" altLang="zh-CN" sz="1800" kern="0" dirty="0">
                <a:solidFill>
                  <a:schemeClr val="bg1">
                    <a:lumMod val="50000"/>
                  </a:schemeClr>
                </a:solidFill>
                <a:latin typeface="Times New Roman"/>
              </a:rPr>
              <a:t>1, </a:t>
            </a:r>
            <a:r>
              <a:rPr lang="en-US" altLang="zh-CN" sz="1800" kern="0" dirty="0" smtClean="0">
                <a:solidFill>
                  <a:schemeClr val="bg1">
                    <a:lumMod val="50000"/>
                  </a:schemeClr>
                </a:solidFill>
                <a:latin typeface="Times New Roman"/>
              </a:rPr>
              <a:t>2022</a:t>
            </a:r>
          </a:p>
          <a:p>
            <a:pPr lvl="1">
              <a:buFont typeface="Times New Roman" pitchFamily="16" charset="0"/>
              <a:buChar char="•"/>
            </a:pPr>
            <a:r>
              <a:rPr lang="en-US" altLang="zh-CN" sz="1400" kern="0" dirty="0" err="1" smtClean="0">
                <a:solidFill>
                  <a:schemeClr val="bg1">
                    <a:lumMod val="50000"/>
                  </a:schemeClr>
                </a:solidFill>
                <a:latin typeface="Times New Roman"/>
              </a:rPr>
              <a:t>TGbf</a:t>
            </a:r>
            <a:r>
              <a:rPr lang="en-US" altLang="zh-CN" sz="1400" kern="0" dirty="0" smtClean="0">
                <a:solidFill>
                  <a:schemeClr val="bg1">
                    <a:lumMod val="50000"/>
                  </a:schemeClr>
                </a:solidFill>
                <a:latin typeface="Times New Roman"/>
              </a:rPr>
              <a:t> </a:t>
            </a:r>
            <a:r>
              <a:rPr lang="en-US" altLang="zh-CN" sz="1400" kern="0" dirty="0">
                <a:solidFill>
                  <a:schemeClr val="bg1">
                    <a:lumMod val="50000"/>
                  </a:schemeClr>
                </a:solidFill>
                <a:latin typeface="Times New Roman"/>
              </a:rPr>
              <a:t>decide to change the timeline for Initial Letter Ballot (D1.0) to November </a:t>
            </a:r>
            <a:r>
              <a:rPr lang="en-US" altLang="zh-CN" sz="1400" kern="0" dirty="0" smtClean="0">
                <a:solidFill>
                  <a:schemeClr val="bg1">
                    <a:lumMod val="50000"/>
                  </a:schemeClr>
                </a:solidFill>
                <a:latin typeface="Times New Roman"/>
              </a:rPr>
              <a:t>2022</a:t>
            </a:r>
          </a:p>
          <a:p>
            <a:pPr lvl="1">
              <a:buFont typeface="Times New Roman" pitchFamily="16" charset="0"/>
              <a:buChar char="•"/>
            </a:pPr>
            <a:r>
              <a:rPr lang="en-US" altLang="zh-CN" sz="1400" dirty="0" smtClean="0">
                <a:solidFill>
                  <a:schemeClr val="bg1">
                    <a:lumMod val="50000"/>
                  </a:schemeClr>
                </a:solidFill>
              </a:rPr>
              <a:t>SP </a:t>
            </a:r>
            <a:r>
              <a:rPr lang="en-US" altLang="zh-CN" sz="1400" dirty="0">
                <a:solidFill>
                  <a:schemeClr val="bg1">
                    <a:lumMod val="50000"/>
                  </a:schemeClr>
                </a:solidFill>
              </a:rPr>
              <a:t>Result: Unanimous </a:t>
            </a:r>
            <a:r>
              <a:rPr lang="en-US" altLang="zh-CN" sz="1400" dirty="0" smtClean="0">
                <a:solidFill>
                  <a:schemeClr val="bg1">
                    <a:lumMod val="50000"/>
                  </a:schemeClr>
                </a:solidFill>
              </a:rPr>
              <a:t>consent</a:t>
            </a:r>
          </a:p>
          <a:p>
            <a:pPr>
              <a:buFont typeface="Times New Roman" pitchFamily="16" charset="0"/>
              <a:buChar char="•"/>
            </a:pPr>
            <a:r>
              <a:rPr lang="en-US" altLang="zh-CN" sz="1800" kern="0" dirty="0" smtClean="0">
                <a:solidFill>
                  <a:srgbClr val="000000"/>
                </a:solidFill>
                <a:latin typeface="Times New Roman"/>
              </a:rPr>
              <a:t>Nov 8, </a:t>
            </a:r>
            <a:r>
              <a:rPr lang="en-US" altLang="zh-CN" sz="1800" kern="0" dirty="0">
                <a:solidFill>
                  <a:srgbClr val="000000"/>
                </a:solidFill>
                <a:latin typeface="Times New Roman"/>
              </a:rPr>
              <a:t>2022</a:t>
            </a:r>
          </a:p>
          <a:p>
            <a:pPr lvl="1">
              <a:buFont typeface="Times New Roman" pitchFamily="16" charset="0"/>
              <a:buChar char="•"/>
            </a:pPr>
            <a:r>
              <a:rPr lang="en-US" altLang="zh-CN" sz="1400" kern="0" dirty="0" err="1">
                <a:solidFill>
                  <a:srgbClr val="000000"/>
                </a:solidFill>
                <a:latin typeface="Times New Roman"/>
              </a:rPr>
              <a:t>TGbf</a:t>
            </a:r>
            <a:r>
              <a:rPr lang="en-US" altLang="zh-CN" sz="1400" kern="0" dirty="0">
                <a:solidFill>
                  <a:srgbClr val="000000"/>
                </a:solidFill>
                <a:latin typeface="Times New Roman"/>
              </a:rPr>
              <a:t> decide to change the timeline for Initial Letter Ballot (D1.0) to </a:t>
            </a:r>
            <a:r>
              <a:rPr lang="en-US" altLang="zh-CN" sz="1400" kern="0" dirty="0" smtClean="0">
                <a:solidFill>
                  <a:srgbClr val="000000"/>
                </a:solidFill>
                <a:latin typeface="Times New Roman"/>
              </a:rPr>
              <a:t>January 2023 (Hard deadline)</a:t>
            </a:r>
            <a:endParaRPr lang="en-US" altLang="zh-CN" sz="1400" kern="0" dirty="0">
              <a:solidFill>
                <a:srgbClr val="000000"/>
              </a:solidFill>
              <a:latin typeface="Times New Roman"/>
            </a:endParaRPr>
          </a:p>
          <a:p>
            <a:pPr lvl="1">
              <a:buFont typeface="Times New Roman" pitchFamily="16" charset="0"/>
              <a:buChar char="•"/>
            </a:pPr>
            <a:r>
              <a:rPr lang="en-US" altLang="zh-CN" sz="1400" dirty="0"/>
              <a:t>SP Result: Unanimous consent</a:t>
            </a:r>
            <a:endParaRPr lang="en-US" altLang="zh-CN" sz="1400" kern="0" dirty="0">
              <a:solidFill>
                <a:srgbClr val="000000"/>
              </a:solidFill>
              <a:latin typeface="Times New Roman"/>
            </a:endParaRPr>
          </a:p>
          <a:p>
            <a:pPr lvl="1">
              <a:buFont typeface="Times New Roman" pitchFamily="16" charset="0"/>
              <a:buChar char="•"/>
            </a:pPr>
            <a:endParaRPr lang="en-US" altLang="zh-CN" sz="1400" kern="0" dirty="0">
              <a:solidFill>
                <a:srgbClr val="000000"/>
              </a:solidFill>
              <a:latin typeface="Times New Roman"/>
            </a:endParaRPr>
          </a:p>
        </p:txBody>
      </p:sp>
      <p:sp>
        <p:nvSpPr>
          <p:cNvPr id="4" name="左大括号 3"/>
          <p:cNvSpPr/>
          <p:nvPr/>
        </p:nvSpPr>
        <p:spPr bwMode="auto">
          <a:xfrm>
            <a:off x="6019800" y="1600200"/>
            <a:ext cx="207962" cy="4572000"/>
          </a:xfrm>
          <a:prstGeom prst="leftBrace">
            <a:avLst>
              <a:gd name="adj1" fmla="val 8333"/>
              <a:gd name="adj2" fmla="val 41494"/>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422054184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smtClean="0">
                <a:solidFill>
                  <a:schemeClr val="tx2"/>
                </a:solidFill>
              </a:rPr>
              <a:t>SP for Timeline ( </a:t>
            </a:r>
            <a:r>
              <a:rPr lang="en-US" altLang="zh-CN" sz="3200" kern="0" dirty="0" smtClean="0">
                <a:solidFill>
                  <a:srgbClr val="FF0000"/>
                </a:solidFill>
              </a:rPr>
              <a:t>Initial </a:t>
            </a:r>
            <a:r>
              <a:rPr lang="en-US" altLang="zh-CN" sz="3200" kern="0" dirty="0">
                <a:solidFill>
                  <a:srgbClr val="FF0000"/>
                </a:solidFill>
              </a:rPr>
              <a:t>Letter Ballot (D1.0</a:t>
            </a:r>
            <a:r>
              <a:rPr lang="en-US" altLang="zh-CN" sz="3200" kern="0" dirty="0" smtClean="0">
                <a:solidFill>
                  <a:srgbClr val="FF0000"/>
                </a:solidFill>
              </a:rPr>
              <a:t>) </a:t>
            </a:r>
            <a:r>
              <a:rPr lang="en-US" altLang="en-US" sz="3200" dirty="0" smtClean="0">
                <a:solidFill>
                  <a:schemeClr val="tx2"/>
                </a:solidFill>
              </a:rPr>
              <a:t>)</a:t>
            </a:r>
            <a:endParaRPr lang="en-US" altLang="en-US" sz="3200" dirty="0">
              <a:solidFill>
                <a:schemeClr val="tx2"/>
              </a:solidFill>
            </a:endParaRP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800" dirty="0" smtClean="0"/>
              <a:t>Do you agree to change the timeline for </a:t>
            </a:r>
            <a:r>
              <a:rPr lang="en-US" altLang="zh-CN" sz="2800" dirty="0"/>
              <a:t>Initial Letter Ballot (D1.0</a:t>
            </a:r>
            <a:r>
              <a:rPr lang="en-US" altLang="zh-CN" sz="2800" dirty="0" smtClean="0"/>
              <a:t>) to </a:t>
            </a:r>
            <a:r>
              <a:rPr lang="en-US" altLang="zh-CN" sz="2400" dirty="0" smtClean="0">
                <a:solidFill>
                  <a:srgbClr val="0000FF"/>
                </a:solidFill>
              </a:rPr>
              <a:t>January 2023</a:t>
            </a:r>
            <a:r>
              <a:rPr lang="en-US" altLang="zh-CN" sz="2400" dirty="0" smtClean="0"/>
              <a:t>?</a:t>
            </a:r>
          </a:p>
          <a:p>
            <a:pPr lvl="1" algn="just"/>
            <a:r>
              <a:rPr lang="en-US" altLang="zh-CN" dirty="0"/>
              <a:t>SP </a:t>
            </a:r>
            <a:r>
              <a:rPr lang="en-US" altLang="zh-CN" dirty="0" smtClean="0"/>
              <a:t>Result:</a:t>
            </a:r>
            <a:r>
              <a:rPr lang="en-US" altLang="zh-CN" sz="1800" dirty="0">
                <a:solidFill>
                  <a:srgbClr val="000000"/>
                </a:solidFill>
                <a:highlight>
                  <a:srgbClr val="00FF00"/>
                </a:highlight>
              </a:rPr>
              <a:t> </a:t>
            </a:r>
            <a:r>
              <a:rPr lang="en-US" altLang="zh-CN" sz="1800" dirty="0" smtClean="0">
                <a:solidFill>
                  <a:srgbClr val="000000"/>
                </a:solidFill>
                <a:highlight>
                  <a:srgbClr val="00FF00"/>
                </a:highlight>
              </a:rPr>
              <a:t>Unanimous </a:t>
            </a:r>
            <a:r>
              <a:rPr lang="en-US" altLang="zh-CN" sz="1800" dirty="0">
                <a:solidFill>
                  <a:srgbClr val="000000"/>
                </a:solidFill>
                <a:highlight>
                  <a:srgbClr val="00FF00"/>
                </a:highlight>
              </a:rPr>
              <a:t>consent</a:t>
            </a:r>
            <a:endParaRPr lang="en-US" altLang="zh-CN" dirty="0">
              <a:solidFill>
                <a:srgbClr val="00B050"/>
              </a:solidFill>
            </a:endParaRPr>
          </a:p>
          <a:p>
            <a:pPr marL="457200" lvl="1" indent="0" algn="just">
              <a:buNone/>
            </a:pPr>
            <a:endParaRPr lang="en-US" altLang="zh-CN" sz="2400" dirty="0"/>
          </a:p>
          <a:p>
            <a:pPr marL="457200" lvl="1" indent="0" algn="just">
              <a:buNone/>
            </a:pPr>
            <a:endParaRPr lang="en-US" altLang="zh-CN" sz="2400" dirty="0" smtClean="0"/>
          </a:p>
          <a:p>
            <a:pPr marL="361950" lvl="1" indent="0" algn="just">
              <a:buNone/>
            </a:pPr>
            <a:r>
              <a:rPr lang="en-US" altLang="zh-CN" sz="2400" dirty="0" smtClean="0"/>
              <a:t>Note</a:t>
            </a:r>
            <a:r>
              <a:rPr lang="en-US" altLang="zh-CN" sz="2400" dirty="0"/>
              <a:t>: January 2023 </a:t>
            </a:r>
            <a:r>
              <a:rPr lang="en-US" altLang="zh-CN" sz="2400" dirty="0" smtClean="0"/>
              <a:t>is </a:t>
            </a:r>
            <a:r>
              <a:rPr lang="en-US" altLang="zh-CN" sz="2400" dirty="0"/>
              <a:t>the hard </a:t>
            </a:r>
            <a:r>
              <a:rPr lang="en-US" altLang="zh-CN" sz="2400" dirty="0" smtClean="0"/>
              <a:t>deadline to move forward</a:t>
            </a:r>
            <a:endParaRPr lang="en-US" altLang="zh-CN" sz="2400" dirty="0"/>
          </a:p>
          <a:p>
            <a:pPr lvl="1" algn="just"/>
            <a:endParaRPr lang="en-US" altLang="zh-CN" sz="2400" dirty="0"/>
          </a:p>
        </p:txBody>
      </p:sp>
    </p:spTree>
    <p:extLst>
      <p:ext uri="{BB962C8B-B14F-4D97-AF65-F5344CB8AC3E}">
        <p14:creationId xmlns:p14="http://schemas.microsoft.com/office/powerpoint/2010/main" val="280670612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Feedback type, general protocol and procedure, </a:t>
            </a:r>
            <a:r>
              <a:rPr lang="en-US" altLang="zh-CN" sz="2400" dirty="0" smtClean="0"/>
              <a:t>frame </a:t>
            </a:r>
            <a:r>
              <a:rPr lang="en-US" altLang="zh-CN" sz="2400" dirty="0"/>
              <a:t>format</a:t>
            </a:r>
          </a:p>
          <a:p>
            <a:pPr lvl="1" algn="just"/>
            <a:r>
              <a:rPr lang="en-US" altLang="zh-CN" sz="2400" dirty="0"/>
              <a:t>Technology and standardization gaps to support WLAN sensing</a:t>
            </a:r>
          </a:p>
          <a:p>
            <a:pPr lvl="1" algn="just"/>
            <a:r>
              <a:rPr lang="en-US" altLang="zh-CN" sz="2400" dirty="0">
                <a:solidFill>
                  <a:srgbClr val="FF0000"/>
                </a:solidFill>
              </a:rPr>
              <a:t>Proposed Draft </a:t>
            </a:r>
            <a:r>
              <a:rPr lang="en-US" altLang="zh-CN" sz="2400" dirty="0" smtClean="0">
                <a:solidFill>
                  <a:srgbClr val="FF0000"/>
                </a:solidFill>
              </a:rPr>
              <a:t>Text, comment resolution (</a:t>
            </a:r>
            <a:r>
              <a:rPr lang="en-US" altLang="zh-CN" sz="2400" dirty="0">
                <a:solidFill>
                  <a:srgbClr val="FF0000"/>
                </a:solidFill>
              </a:rPr>
              <a:t>or more detailed text documents contribution for SFD) </a:t>
            </a:r>
          </a:p>
          <a:p>
            <a:pPr lvl="1" algn="just"/>
            <a:r>
              <a:rPr lang="en-US" altLang="zh-CN" sz="2400" dirty="0"/>
              <a:t>Other?</a:t>
            </a:r>
          </a:p>
        </p:txBody>
      </p:sp>
    </p:spTree>
    <p:extLst>
      <p:ext uri="{BB962C8B-B14F-4D97-AF65-F5344CB8AC3E}">
        <p14:creationId xmlns:p14="http://schemas.microsoft.com/office/powerpoint/2010/main" val="409841528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a:t>
            </a:r>
            <a:r>
              <a:rPr lang="en-US" altLang="zh-CN" sz="3200" dirty="0" smtClean="0"/>
              <a:t>Times</a:t>
            </a:r>
            <a:endParaRPr lang="en-US" altLang="en-US" sz="3200" dirty="0">
              <a:solidFill>
                <a:schemeClr val="tx2"/>
              </a:solidFill>
            </a:endParaRPr>
          </a:p>
        </p:txBody>
      </p:sp>
      <p:sp>
        <p:nvSpPr>
          <p:cNvPr id="9" name="Rectangle 3"/>
          <p:cNvSpPr txBox="1">
            <a:spLocks noChangeArrowheads="1"/>
          </p:cNvSpPr>
          <p:nvPr/>
        </p:nvSpPr>
        <p:spPr bwMode="auto">
          <a:xfrm>
            <a:off x="6400800" y="1069759"/>
            <a:ext cx="5410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a:cs typeface="Times New Roman" panose="02020603050405020304" pitchFamily="18" charset="0"/>
              </a:rPr>
              <a:t>Confirmed </a:t>
            </a:r>
            <a:endParaRPr lang="en-US" altLang="zh-CN" sz="1600" b="1" dirty="0" smtClean="0">
              <a:cs typeface="Times New Roman" panose="02020603050405020304" pitchFamily="18" charset="0"/>
            </a:endParaRPr>
          </a:p>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smtClean="0"/>
              <a:t>November Plenary </a:t>
            </a:r>
            <a:r>
              <a:rPr lang="en-US" altLang="zh-CN" sz="1600" b="1" dirty="0"/>
              <a:t>2022 (November 13-18) </a:t>
            </a:r>
            <a:endParaRPr lang="en-US" altLang="zh-CN" sz="1600" b="1" dirty="0" smtClean="0"/>
          </a:p>
          <a:p>
            <a:pPr marL="361950" lvl="1" indent="-361950" algn="just">
              <a:spcBef>
                <a:spcPct val="0"/>
              </a:spcBef>
              <a:spcAft>
                <a:spcPts val="0"/>
              </a:spcAft>
              <a:buClr>
                <a:srgbClr val="000000"/>
              </a:buClr>
              <a:buNone/>
              <a:defRPr/>
            </a:pPr>
            <a:r>
              <a:rPr lang="en-US" altLang="zh-CN" sz="1600" dirty="0"/>
              <a:t>	</a:t>
            </a:r>
            <a:r>
              <a:rPr lang="en-US" altLang="zh-CN" sz="1200" dirty="0" smtClean="0"/>
              <a:t>(</a:t>
            </a:r>
            <a:r>
              <a:rPr lang="en-US" altLang="zh-CN" sz="1200" dirty="0"/>
              <a:t>Daylight saving time end on </a:t>
            </a:r>
            <a:r>
              <a:rPr lang="en-US" altLang="zh-CN" sz="1200" dirty="0">
                <a:solidFill>
                  <a:srgbClr val="0000FF"/>
                </a:solidFill>
              </a:rPr>
              <a:t>Nov. </a:t>
            </a:r>
            <a:r>
              <a:rPr lang="en-US" altLang="zh-CN" sz="1200" dirty="0" smtClean="0">
                <a:solidFill>
                  <a:srgbClr val="0000FF"/>
                </a:solidFill>
              </a:rPr>
              <a:t>6</a:t>
            </a:r>
            <a:r>
              <a:rPr lang="en-US" altLang="zh-CN" sz="1200" dirty="0" smtClean="0"/>
              <a:t>)</a:t>
            </a:r>
            <a:endParaRPr lang="en-US" altLang="zh-CN" sz="1200" dirty="0"/>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smtClean="0">
                <a:solidFill>
                  <a:srgbClr val="FFC000"/>
                </a:solidFill>
                <a:cs typeface="Times New Roman" panose="02020603050405020304" pitchFamily="18" charset="0"/>
              </a:rPr>
              <a:t>November 14    </a:t>
            </a:r>
            <a:r>
              <a:rPr lang="en-US" altLang="zh-CN" sz="1200" dirty="0">
                <a:solidFill>
                  <a:srgbClr val="FFC000"/>
                </a:solidFill>
                <a:cs typeface="Times New Roman" panose="02020603050405020304" pitchFamily="18" charset="0"/>
              </a:rPr>
              <a:t>(Monday PM </a:t>
            </a:r>
            <a:r>
              <a:rPr lang="en-US" altLang="zh-CN" sz="1200" dirty="0" smtClean="0">
                <a:solidFill>
                  <a:srgbClr val="FFC000"/>
                </a:solidFill>
                <a:cs typeface="Times New Roman" panose="02020603050405020304" pitchFamily="18" charset="0"/>
              </a:rPr>
              <a:t>1),</a:t>
            </a:r>
            <a:r>
              <a:rPr lang="en-US" altLang="zh-CN" sz="1200" dirty="0">
                <a:solidFill>
                  <a:srgbClr val="FFC000"/>
                </a:solidFill>
                <a:cs typeface="Times New Roman" panose="02020603050405020304" pitchFamily="18" charset="0"/>
              </a:rPr>
              <a:t>		</a:t>
            </a:r>
            <a:r>
              <a:rPr lang="en-US" altLang="zh-CN" sz="1200" dirty="0" smtClean="0">
                <a:solidFill>
                  <a:srgbClr val="FFC000"/>
                </a:solidFill>
                <a:cs typeface="Times New Roman" panose="02020603050405020304" pitchFamily="18" charset="0"/>
              </a:rPr>
              <a:t>13:30-15:30 </a:t>
            </a:r>
            <a:r>
              <a:rPr lang="en-US" altLang="zh-CN" sz="1200" dirty="0">
                <a:solidFill>
                  <a:srgbClr val="FFC000"/>
                </a:solidFill>
                <a:cs typeface="Times New Roman" panose="02020603050405020304" pitchFamily="18" charset="0"/>
              </a:rPr>
              <a:t>Thailand </a:t>
            </a:r>
            <a:r>
              <a:rPr lang="en-US" altLang="zh-CN" sz="1200" dirty="0" smtClean="0">
                <a:solidFill>
                  <a:srgbClr val="FFC000"/>
                </a:solidFill>
                <a:cs typeface="Times New Roman" panose="02020603050405020304" pitchFamily="18" charset="0"/>
              </a:rPr>
              <a:t>time</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FFC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a:solidFill>
                  <a:srgbClr val="00B050"/>
                </a:solidFill>
                <a:cs typeface="Times New Roman" panose="02020603050405020304" pitchFamily="18" charset="0"/>
              </a:rPr>
              <a:t>November 15    (Tuesday AM 1),	08:00-10:00 Thailand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FFC000"/>
                </a:solidFill>
                <a:cs typeface="Times New Roman" panose="02020603050405020304" pitchFamily="18" charset="0"/>
              </a:rPr>
              <a:t>November </a:t>
            </a:r>
            <a:r>
              <a:rPr lang="en-US" altLang="zh-CN" dirty="0" smtClean="0">
                <a:solidFill>
                  <a:srgbClr val="FFC000"/>
                </a:solidFill>
                <a:cs typeface="Times New Roman" panose="02020603050405020304" pitchFamily="18" charset="0"/>
              </a:rPr>
              <a:t>15    </a:t>
            </a:r>
            <a:r>
              <a:rPr lang="en-US" altLang="zh-CN" dirty="0">
                <a:solidFill>
                  <a:srgbClr val="FFC000"/>
                </a:solidFill>
                <a:cs typeface="Times New Roman" panose="02020603050405020304" pitchFamily="18" charset="0"/>
              </a:rPr>
              <a:t>(Tuesday PM 1),		13:30-15:30 Thailand time</a:t>
            </a:r>
          </a:p>
          <a:p>
            <a:pPr marL="400050" lvl="2" indent="0" algn="just">
              <a:spcBef>
                <a:spcPct val="0"/>
              </a:spcBef>
              <a:spcAft>
                <a:spcPts val="0"/>
              </a:spcAft>
              <a:buClr>
                <a:srgbClr val="000000"/>
              </a:buClr>
              <a:buNone/>
              <a:defRPr/>
            </a:pPr>
            <a:endParaRPr lang="en-US" altLang="zh-CN" strike="sngStrike" dirty="0">
              <a:solidFill>
                <a:srgbClr val="1F497D"/>
              </a:solidFill>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November 16    (Wednesday AM 1),	08:00-10:00 Thailand time</a:t>
            </a:r>
          </a:p>
          <a:p>
            <a:pPr marL="685800" lvl="2" indent="-285750" algn="just">
              <a:spcBef>
                <a:spcPct val="0"/>
              </a:spcBef>
              <a:spcAft>
                <a:spcPts val="0"/>
              </a:spcAft>
              <a:buFont typeface="Times New Roman" panose="02020603050405020304" pitchFamily="18" charset="0"/>
              <a:buChar char="―"/>
              <a:defRPr/>
            </a:pPr>
            <a:r>
              <a:rPr lang="en-US" altLang="zh-CN" dirty="0" smtClean="0">
                <a:solidFill>
                  <a:srgbClr val="00B0F0"/>
                </a:solidFill>
                <a:ea typeface="宋体" panose="02010600030101010101" pitchFamily="2" charset="-122"/>
              </a:rPr>
              <a:t>November 16    </a:t>
            </a:r>
            <a:r>
              <a:rPr lang="en-US" altLang="zh-CN" dirty="0">
                <a:solidFill>
                  <a:srgbClr val="00B0F0"/>
                </a:solidFill>
                <a:ea typeface="宋体" panose="02010600030101010101" pitchFamily="2" charset="-122"/>
              </a:rPr>
              <a:t>(Wednesday AM 2),	10:30-12:30 Thailand time</a:t>
            </a:r>
          </a:p>
          <a:p>
            <a:pPr marL="400050" lvl="2" indent="0" algn="just">
              <a:spcBef>
                <a:spcPct val="0"/>
              </a:spcBef>
              <a:spcAft>
                <a:spcPts val="0"/>
              </a:spcAft>
              <a:buNone/>
              <a:defRPr/>
            </a:pPr>
            <a:endParaRPr lang="en-US" altLang="zh-CN" sz="1200" strike="sngStrike" dirty="0">
              <a:solidFill>
                <a:srgbClr val="1F497D"/>
              </a:solidFill>
              <a:latin typeface="+mn-lt"/>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smtClean="0">
                <a:solidFill>
                  <a:srgbClr val="00B050"/>
                </a:solidFill>
                <a:cs typeface="Times New Roman" panose="02020603050405020304" pitchFamily="18" charset="0"/>
              </a:rPr>
              <a:t>November 17    </a:t>
            </a:r>
            <a:r>
              <a:rPr lang="en-US" altLang="zh-CN" sz="1200" dirty="0">
                <a:solidFill>
                  <a:srgbClr val="00B050"/>
                </a:solidFill>
                <a:cs typeface="Times New Roman" panose="02020603050405020304" pitchFamily="18" charset="0"/>
              </a:rPr>
              <a:t>(Thursday </a:t>
            </a:r>
            <a:r>
              <a:rPr lang="en-US" altLang="zh-CN" sz="1200" dirty="0" smtClean="0">
                <a:solidFill>
                  <a:srgbClr val="00B050"/>
                </a:solidFill>
                <a:cs typeface="Times New Roman" panose="02020603050405020304" pitchFamily="18" charset="0"/>
              </a:rPr>
              <a:t>AM 1),</a:t>
            </a:r>
            <a:r>
              <a:rPr lang="en-US" altLang="zh-CN" sz="1200" dirty="0">
                <a:solidFill>
                  <a:srgbClr val="00B050"/>
                </a:solidFill>
                <a:cs typeface="Times New Roman" panose="02020603050405020304" pitchFamily="18" charset="0"/>
              </a:rPr>
              <a:t>	</a:t>
            </a:r>
            <a:r>
              <a:rPr lang="en-US" altLang="zh-CN" sz="1200" dirty="0" smtClean="0">
                <a:solidFill>
                  <a:srgbClr val="00B050"/>
                </a:solidFill>
                <a:cs typeface="Times New Roman" panose="02020603050405020304" pitchFamily="18" charset="0"/>
              </a:rPr>
              <a:t>08:00-10:00 </a:t>
            </a:r>
            <a:r>
              <a:rPr lang="en-US" altLang="zh-CN" sz="1200" dirty="0">
                <a:solidFill>
                  <a:srgbClr val="00B050"/>
                </a:solidFill>
                <a:cs typeface="Times New Roman" panose="02020603050405020304" pitchFamily="18" charset="0"/>
              </a:rPr>
              <a:t>Thailand </a:t>
            </a:r>
            <a:r>
              <a:rPr lang="en-US" altLang="zh-CN" sz="1200" dirty="0" smtClean="0">
                <a:solidFill>
                  <a:srgbClr val="00B050"/>
                </a:solidFill>
                <a:cs typeface="Times New Roman" panose="02020603050405020304" pitchFamily="18" charset="0"/>
              </a:rPr>
              <a:t>time</a:t>
            </a:r>
          </a:p>
          <a:p>
            <a:pPr marL="685800" lvl="2" indent="-285750" algn="just">
              <a:spcBef>
                <a:spcPct val="0"/>
              </a:spcBef>
              <a:spcAft>
                <a:spcPts val="0"/>
              </a:spcAft>
              <a:buFont typeface="Times New Roman" panose="02020603050405020304" pitchFamily="18" charset="0"/>
              <a:buChar char="―"/>
              <a:defRPr/>
            </a:pPr>
            <a:endParaRPr lang="en-US" altLang="zh-CN" sz="1200" dirty="0" smtClean="0">
              <a:solidFill>
                <a:srgbClr val="1F497D"/>
              </a:solidFill>
              <a:latin typeface="+mn-lt"/>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r>
              <a:rPr lang="en-US" altLang="zh-CN" sz="1050" dirty="0" smtClean="0">
                <a:cs typeface="Times New Roman" panose="02020603050405020304" pitchFamily="18" charset="0"/>
              </a:rPr>
              <a:t>** </a:t>
            </a:r>
            <a:r>
              <a:rPr lang="en-US" altLang="zh-CN" sz="1050" dirty="0">
                <a:cs typeface="Times New Roman" panose="02020603050405020304" pitchFamily="18" charset="0"/>
              </a:rPr>
              <a:t>Note: </a:t>
            </a:r>
          </a:p>
          <a:p>
            <a:pPr lvl="1" indent="-228600" algn="just">
              <a:spcBef>
                <a:spcPct val="0"/>
              </a:spcBef>
              <a:spcAft>
                <a:spcPts val="300"/>
              </a:spcAft>
              <a:buClr>
                <a:srgbClr val="000000"/>
              </a:buClr>
              <a:buAutoNum type="arabicPeriod"/>
              <a:defRPr/>
            </a:pPr>
            <a:r>
              <a:rPr lang="en-US" altLang="zh-CN" sz="1050" dirty="0">
                <a:cs typeface="Times New Roman" panose="02020603050405020304" pitchFamily="18" charset="0"/>
              </a:rPr>
              <a:t>when conflict with CAC, the call will be changed </a:t>
            </a:r>
          </a:p>
          <a:p>
            <a:pPr marL="0" lvl="1" indent="0" algn="just">
              <a:spcBef>
                <a:spcPct val="0"/>
              </a:spcBef>
              <a:spcAft>
                <a:spcPts val="300"/>
              </a:spcAft>
              <a:buClr>
                <a:srgbClr val="000000"/>
              </a:buClr>
              <a:buNone/>
              <a:defRPr/>
            </a:pPr>
            <a:r>
              <a:rPr lang="en-US" altLang="zh-CN" sz="1050" dirty="0" smtClean="0">
                <a:cs typeface="Times New Roman" panose="02020603050405020304" pitchFamily="18" charset="0"/>
              </a:rPr>
              <a:t>(Sept - Nov </a:t>
            </a:r>
            <a:r>
              <a:rPr lang="en-US" altLang="zh-CN" sz="1050" dirty="0">
                <a:cs typeface="Times New Roman" panose="02020603050405020304" pitchFamily="18" charset="0"/>
              </a:rPr>
              <a:t>2022 CAC calls: </a:t>
            </a:r>
            <a:r>
              <a:rPr lang="en-US" altLang="zh-CN" sz="1050" dirty="0">
                <a:solidFill>
                  <a:srgbClr val="FF0000"/>
                </a:solidFill>
                <a:cs typeface="Times New Roman" panose="02020603050405020304" pitchFamily="18" charset="0"/>
              </a:rPr>
              <a:t>October 10, 31 09:00 </a:t>
            </a:r>
            <a:r>
              <a:rPr lang="en-US" altLang="zh-CN" sz="1050" dirty="0" smtClean="0">
                <a:solidFill>
                  <a:srgbClr val="FF0000"/>
                </a:solidFill>
                <a:cs typeface="Times New Roman" panose="02020603050405020304" pitchFamily="18" charset="0"/>
              </a:rPr>
              <a:t>ET; </a:t>
            </a:r>
            <a:r>
              <a:rPr lang="en-US" altLang="zh-CN" sz="1050" dirty="0">
                <a:solidFill>
                  <a:srgbClr val="FF0000"/>
                </a:solidFill>
                <a:cs typeface="Times New Roman" panose="02020603050405020304" pitchFamily="18" charset="0"/>
              </a:rPr>
              <a:t>November 13 06:00 </a:t>
            </a:r>
            <a:r>
              <a:rPr lang="en-US" altLang="zh-CN" sz="1050" dirty="0" smtClean="0">
                <a:solidFill>
                  <a:srgbClr val="FF0000"/>
                </a:solidFill>
                <a:cs typeface="Times New Roman" panose="02020603050405020304" pitchFamily="18" charset="0"/>
              </a:rPr>
              <a:t>ET</a:t>
            </a:r>
            <a:r>
              <a:rPr lang="en-US" altLang="zh-CN" sz="1050" dirty="0" smtClean="0">
                <a:cs typeface="Times New Roman" panose="02020603050405020304" pitchFamily="18" charset="0"/>
              </a:rPr>
              <a:t>)</a:t>
            </a:r>
            <a:endParaRPr lang="en-US" altLang="zh-CN" sz="105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1050" dirty="0">
                <a:cs typeface="Times New Roman" panose="02020603050405020304" pitchFamily="18" charset="0"/>
              </a:rPr>
              <a:t>2. </a:t>
            </a:r>
            <a:r>
              <a:rPr lang="en-US" altLang="zh-CN" sz="1050" dirty="0">
                <a:cs typeface="MS PGothic" charset="0"/>
              </a:rPr>
              <a:t>Thursday </a:t>
            </a:r>
            <a:r>
              <a:rPr lang="en-US" altLang="zh-CN" sz="1050" dirty="0">
                <a:solidFill>
                  <a:srgbClr val="00B0F0"/>
                </a:solidFill>
                <a:cs typeface="Times New Roman" panose="02020603050405020304" pitchFamily="18" charset="0"/>
              </a:rPr>
              <a:t>23:00 - 01:00am ET </a:t>
            </a:r>
            <a:r>
              <a:rPr lang="en-US" altLang="zh-CN" sz="1050" dirty="0">
                <a:cs typeface="MS PGothic" charset="0"/>
              </a:rPr>
              <a:t>(Thursday 20</a:t>
            </a:r>
            <a:r>
              <a:rPr lang="zh-CN" altLang="en-US" sz="1050" dirty="0">
                <a:cs typeface="MS PGothic" charset="0"/>
              </a:rPr>
              <a:t>：</a:t>
            </a:r>
            <a:r>
              <a:rPr lang="en-US" altLang="zh-CN" sz="1050" dirty="0">
                <a:cs typeface="MS PGothic" charset="0"/>
              </a:rPr>
              <a:t>00  – 22:00 PT, Friday 11am-13:00 in China, Friday 6am-8am in Israel, Friday 5am – 7am in Central Europe), and </a:t>
            </a:r>
            <a:r>
              <a:rPr lang="en-US" altLang="zh-CN" sz="1050" dirty="0">
                <a:solidFill>
                  <a:srgbClr val="0000FF"/>
                </a:solidFill>
                <a:cs typeface="MS PGothic" charset="0"/>
              </a:rPr>
              <a:t>Sang Kim </a:t>
            </a:r>
            <a:r>
              <a:rPr lang="en-US" altLang="zh-CN" sz="1050" dirty="0">
                <a:cs typeface="MS PGothic" charset="0"/>
              </a:rPr>
              <a:t>will help to take the minutes for these slots.</a:t>
            </a:r>
            <a:endParaRPr lang="zh-CN" altLang="en-US" sz="1050" dirty="0"/>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p:txBody>
      </p:sp>
      <p:graphicFrame>
        <p:nvGraphicFramePr>
          <p:cNvPr id="7" name="表格 6"/>
          <p:cNvGraphicFramePr>
            <a:graphicFrameLocks noGrp="1"/>
          </p:cNvGraphicFramePr>
          <p:nvPr>
            <p:extLst/>
          </p:nvPr>
        </p:nvGraphicFramePr>
        <p:xfrm>
          <a:off x="6553200" y="3733800"/>
          <a:ext cx="5486400" cy="1505585"/>
        </p:xfrm>
        <a:graphic>
          <a:graphicData uri="http://schemas.openxmlformats.org/drawingml/2006/table">
            <a:tbl>
              <a:tblPr firstRow="1" firstCol="1" bandRow="1"/>
              <a:tblGrid>
                <a:gridCol w="609600"/>
                <a:gridCol w="762000"/>
                <a:gridCol w="762000"/>
                <a:gridCol w="914400"/>
                <a:gridCol w="762000"/>
                <a:gridCol w="838200"/>
                <a:gridCol w="838200"/>
              </a:tblGrid>
              <a:tr h="262890">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smtClean="0">
                          <a:solidFill>
                            <a:srgbClr val="1F497D"/>
                          </a:solidFill>
                          <a:effectLst/>
                          <a:highlight>
                            <a:srgbClr val="00FF00"/>
                          </a:highlight>
                          <a:latin typeface="Calibri" panose="020F0502020204030204" pitchFamily="34" charset="0"/>
                          <a:ea typeface="宋体" panose="02010600030101010101" pitchFamily="2" charset="-122"/>
                        </a:rPr>
                        <a:t>Thailand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smtClean="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smtClean="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smtClean="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smtClean="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800">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AM1</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09:00-11:00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2:00-4:00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3:00-5:00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20:00-22:00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17:00-19:00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0815">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AM2</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11:30-13:30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4:30-6:30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5:30-7:30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22:30-00:30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19:30-21:30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51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165">
                <a:tc>
                  <a:txBody>
                    <a:bodyPr/>
                    <a:lstStyle/>
                    <a:p>
                      <a:pPr>
                        <a:spcAft>
                          <a:spcPts val="0"/>
                        </a:spcAft>
                      </a:pPr>
                      <a:r>
                        <a:rPr lang="en-US" sz="900" dirty="0">
                          <a:solidFill>
                            <a:srgbClr val="FFC000"/>
                          </a:solidFill>
                          <a:effectLst/>
                          <a:latin typeface="Calibri" panose="020F0502020204030204" pitchFamily="34" charset="0"/>
                          <a:ea typeface="宋体" panose="02010600030101010101" pitchFamily="2" charset="-122"/>
                        </a:rPr>
                        <a:t>PM1</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FFC000"/>
                          </a:solidFill>
                          <a:effectLst/>
                          <a:latin typeface="Calibri" panose="020F0502020204030204" pitchFamily="34" charset="0"/>
                          <a:ea typeface="宋体" panose="02010600030101010101" pitchFamily="2" charset="-122"/>
                        </a:rPr>
                        <a:t>13:30-15:30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14:30-16:30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7:30-9:30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8:30-10:30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01:30-03:30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22:30-00:30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1450">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PM2</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17:00-19:00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10:00-12:00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11:00-13:00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04:00-06:00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01:00-03:00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3820">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 </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6055">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Evening 1</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20:30-22:30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13:30-15:30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14:30-16:30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07:30-09:30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04:30-06:30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50209335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smtClean="0"/>
              <a:t>    This </a:t>
            </a:r>
            <a:r>
              <a:rPr lang="en-US" altLang="en-US" dirty="0"/>
              <a:t>presentation contains the IEEE 802.11 Task Group bf agenda items for the teleconference calls on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FFC000"/>
                </a:solidFill>
                <a:cs typeface="Times New Roman" panose="02020603050405020304" pitchFamily="18" charset="0"/>
              </a:rPr>
              <a:t>November 14    (Monday PM 1),		13:30-15:30 Thailand time</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FFC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November 15    (Tuesday AM 1),	</a:t>
            </a:r>
            <a:r>
              <a:rPr lang="en-US" altLang="zh-CN" dirty="0" smtClean="0">
                <a:solidFill>
                  <a:srgbClr val="00B050"/>
                </a:solidFill>
                <a:cs typeface="Times New Roman" panose="02020603050405020304" pitchFamily="18" charset="0"/>
              </a:rPr>
              <a:t>	08:00-10:00 </a:t>
            </a:r>
            <a:r>
              <a:rPr lang="en-US" altLang="zh-CN" dirty="0">
                <a:solidFill>
                  <a:srgbClr val="00B050"/>
                </a:solidFill>
                <a:cs typeface="Times New Roman" panose="02020603050405020304" pitchFamily="18" charset="0"/>
              </a:rPr>
              <a:t>Thailand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FFC000"/>
                </a:solidFill>
                <a:cs typeface="Times New Roman" panose="02020603050405020304" pitchFamily="18" charset="0"/>
              </a:rPr>
              <a:t>November 15    (Tuesday PM 1),		13:30-15:30 Thailand time</a:t>
            </a:r>
          </a:p>
          <a:p>
            <a:pPr marL="400050" lvl="2" indent="0" algn="just">
              <a:spcBef>
                <a:spcPct val="0"/>
              </a:spcBef>
              <a:spcAft>
                <a:spcPts val="0"/>
              </a:spcAft>
              <a:buClr>
                <a:srgbClr val="000000"/>
              </a:buClr>
              <a:buNone/>
              <a:defRPr/>
            </a:pPr>
            <a:endParaRPr lang="en-US" altLang="zh-CN" strike="sngStrike" dirty="0">
              <a:solidFill>
                <a:srgbClr val="1F497D"/>
              </a:solidFill>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November 16    (Wednesday AM 1),	08:00-10:00 Thailand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ea typeface="宋体" panose="02010600030101010101" pitchFamily="2" charset="-122"/>
              </a:rPr>
              <a:t>November 16    (Wednesday AM 2),	10:30-12:30 Thailand time</a:t>
            </a:r>
          </a:p>
          <a:p>
            <a:pPr marL="400050" lvl="2" indent="0" algn="just">
              <a:spcBef>
                <a:spcPct val="0"/>
              </a:spcBef>
              <a:spcAft>
                <a:spcPts val="0"/>
              </a:spcAft>
              <a:buNone/>
              <a:defRPr/>
            </a:pPr>
            <a:endParaRPr lang="en-US" altLang="zh-CN" strike="sngStrike" dirty="0">
              <a:solidFill>
                <a:srgbClr val="1F497D"/>
              </a:solidFill>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November 17    (Thursday AM 1),	08:00-10:00 Thailand time</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a:t>
            </a:r>
            <a:r>
              <a:rPr lang="en-US" altLang="zh-CN" sz="3200" dirty="0" smtClean="0"/>
              <a:t>Times</a:t>
            </a:r>
            <a:endParaRPr lang="en-US" altLang="en-US" sz="3200" dirty="0">
              <a:solidFill>
                <a:schemeClr val="tx2"/>
              </a:solidFill>
            </a:endParaRPr>
          </a:p>
        </p:txBody>
      </p:sp>
      <p:sp>
        <p:nvSpPr>
          <p:cNvPr id="6" name="Rectangle 3"/>
          <p:cNvSpPr txBox="1">
            <a:spLocks noChangeArrowheads="1"/>
          </p:cNvSpPr>
          <p:nvPr/>
        </p:nvSpPr>
        <p:spPr bwMode="auto">
          <a:xfrm>
            <a:off x="228600" y="990600"/>
            <a:ext cx="6324600"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smtClean="0">
                <a:cs typeface="Times New Roman" panose="02020603050405020304" pitchFamily="18" charset="0"/>
              </a:rPr>
              <a:t>Confirmed:</a:t>
            </a:r>
            <a:endParaRPr lang="en-US" altLang="zh-CN" sz="1200" dirty="0" smtClean="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November 	</a:t>
            </a:r>
            <a:r>
              <a:rPr lang="en-US" altLang="zh-CN" sz="1100" strike="sngStrike" dirty="0" smtClean="0">
                <a:solidFill>
                  <a:schemeClr val="bg1">
                    <a:lumMod val="50000"/>
                  </a:schemeClr>
                </a:solidFill>
                <a:cs typeface="Times New Roman" panose="02020603050405020304" pitchFamily="18" charset="0"/>
              </a:rPr>
              <a:t>21</a:t>
            </a:r>
            <a:r>
              <a:rPr lang="en-US" altLang="zh-CN" sz="1100" strike="sngStrike" dirty="0">
                <a:solidFill>
                  <a:schemeClr val="bg1">
                    <a:lumMod val="50000"/>
                  </a:schemeClr>
                </a:solidFill>
                <a:cs typeface="Times New Roman" panose="02020603050405020304" pitchFamily="18" charset="0"/>
              </a:rPr>
              <a:t>	(Monday),	09</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00 - 11:00 ET </a:t>
            </a:r>
            <a:r>
              <a:rPr lang="en-US" altLang="zh-CN" sz="1100" strike="sngStrike" dirty="0" smtClean="0">
                <a:solidFill>
                  <a:schemeClr val="bg1">
                    <a:lumMod val="50000"/>
                  </a:schemeClr>
                </a:solidFill>
                <a:cs typeface="Times New Roman" panose="02020603050405020304" pitchFamily="18" charset="0"/>
              </a:rPr>
              <a:t> </a:t>
            </a:r>
            <a:r>
              <a:rPr lang="en-US" altLang="zh-CN" sz="1100" dirty="0" smtClean="0">
                <a:solidFill>
                  <a:schemeClr val="bg1">
                    <a:lumMod val="50000"/>
                  </a:schemeClr>
                </a:solidFill>
                <a:cs typeface="Times New Roman" panose="02020603050405020304" pitchFamily="18" charset="0"/>
              </a:rPr>
              <a:t>(Too close to </a:t>
            </a:r>
            <a:r>
              <a:rPr lang="en-US" altLang="zh-CN" sz="1100" dirty="0" smtClean="0">
                <a:solidFill>
                  <a:schemeClr val="bg1">
                    <a:lumMod val="50000"/>
                  </a:schemeClr>
                </a:solidFill>
                <a:cs typeface="Times New Roman" panose="02020603050405020304" pitchFamily="18" charset="0"/>
              </a:rPr>
              <a:t>November interim</a:t>
            </a:r>
            <a:r>
              <a:rPr lang="en-US" altLang="zh-CN" sz="1100" dirty="0" smtClean="0">
                <a:solidFill>
                  <a:schemeClr val="bg1">
                    <a:lumMod val="50000"/>
                  </a:schemeClr>
                </a:solidFill>
                <a:cs typeface="Times New Roman" panose="02020603050405020304" pitchFamily="18" charset="0"/>
              </a:rPr>
              <a:t>)</a:t>
            </a: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November 	</a:t>
            </a:r>
            <a:r>
              <a:rPr lang="en-US" altLang="zh-CN" sz="1100" dirty="0" smtClean="0">
                <a:solidFill>
                  <a:srgbClr val="00B050"/>
                </a:solidFill>
                <a:cs typeface="Times New Roman" panose="02020603050405020304" pitchFamily="18" charset="0"/>
              </a:rPr>
              <a:t>22</a:t>
            </a:r>
            <a:r>
              <a:rPr lang="en-US" altLang="zh-CN" sz="1100" dirty="0">
                <a:solidFill>
                  <a:srgbClr val="00B050"/>
                </a:solidFill>
                <a:cs typeface="Times New Roman" panose="02020603050405020304" pitchFamily="18" charset="0"/>
              </a:rPr>
              <a:t>	(Tuesday),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November 	</a:t>
            </a:r>
            <a:r>
              <a:rPr lang="en-US" altLang="zh-CN" sz="1100" strike="sngStrike" dirty="0" smtClean="0">
                <a:solidFill>
                  <a:schemeClr val="bg1">
                    <a:lumMod val="50000"/>
                  </a:schemeClr>
                </a:solidFill>
                <a:cs typeface="Times New Roman" panose="02020603050405020304" pitchFamily="18" charset="0"/>
              </a:rPr>
              <a:t>24</a:t>
            </a:r>
            <a:r>
              <a:rPr lang="en-US" altLang="zh-CN" sz="1100" strike="sngStrike" dirty="0">
                <a:solidFill>
                  <a:schemeClr val="bg1">
                    <a:lumMod val="50000"/>
                  </a:schemeClr>
                </a:solidFill>
                <a:cs typeface="Times New Roman" panose="02020603050405020304" pitchFamily="18" charset="0"/>
              </a:rPr>
              <a:t>	(Thursday),	</a:t>
            </a:r>
            <a:r>
              <a:rPr lang="en-US" altLang="zh-CN" sz="1100" strike="sngStrike" dirty="0" smtClean="0">
                <a:solidFill>
                  <a:schemeClr val="bg1">
                    <a:lumMod val="50000"/>
                  </a:schemeClr>
                </a:solidFill>
                <a:cs typeface="Times New Roman" panose="02020603050405020304" pitchFamily="18" charset="0"/>
              </a:rPr>
              <a:t>22</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00 - 00:00 </a:t>
            </a:r>
            <a:r>
              <a:rPr lang="en-US" altLang="zh-CN" sz="1100" strike="sngStrike" dirty="0" smtClean="0">
                <a:solidFill>
                  <a:schemeClr val="bg1">
                    <a:lumMod val="50000"/>
                  </a:schemeClr>
                </a:solidFill>
                <a:cs typeface="Times New Roman" panose="02020603050405020304" pitchFamily="18" charset="0"/>
              </a:rPr>
              <a:t>ET – Thanks giving</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November 	</a:t>
            </a:r>
            <a:r>
              <a:rPr lang="en-US" altLang="zh-CN" sz="1100" dirty="0" smtClean="0">
                <a:solidFill>
                  <a:srgbClr val="00B050"/>
                </a:solidFill>
                <a:cs typeface="Times New Roman" panose="02020603050405020304" pitchFamily="18" charset="0"/>
              </a:rPr>
              <a:t>28</a:t>
            </a:r>
            <a:r>
              <a:rPr lang="en-US" altLang="zh-CN" sz="1100" dirty="0">
                <a:solidFill>
                  <a:srgbClr val="00B050"/>
                </a:solidFill>
                <a:cs typeface="Times New Roman" panose="02020603050405020304" pitchFamily="18" charset="0"/>
              </a:rPr>
              <a:t>	(Monday),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a:t>
            </a:r>
            <a:r>
              <a:rPr lang="en-US" altLang="zh-CN" sz="1100" dirty="0" smtClean="0">
                <a:solidFill>
                  <a:srgbClr val="00B050"/>
                </a:solidFill>
                <a:cs typeface="Times New Roman" panose="02020603050405020304" pitchFamily="18" charset="0"/>
              </a:rPr>
              <a:t>ET</a:t>
            </a:r>
            <a:endParaRPr lang="en-US" altLang="zh-CN" sz="11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November 	</a:t>
            </a:r>
            <a:r>
              <a:rPr lang="en-US" altLang="zh-CN" sz="1100" dirty="0" smtClean="0">
                <a:solidFill>
                  <a:srgbClr val="00B050"/>
                </a:solidFill>
                <a:cs typeface="Times New Roman" panose="02020603050405020304" pitchFamily="18" charset="0"/>
              </a:rPr>
              <a:t>29</a:t>
            </a:r>
            <a:r>
              <a:rPr lang="en-US" altLang="zh-CN" sz="1100" dirty="0">
                <a:solidFill>
                  <a:srgbClr val="00B050"/>
                </a:solidFill>
                <a:cs typeface="Times New Roman" panose="02020603050405020304" pitchFamily="18" charset="0"/>
              </a:rPr>
              <a:t>	(Tuesday),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F0"/>
                </a:solidFill>
                <a:cs typeface="Times New Roman" panose="02020603050405020304" pitchFamily="18" charset="0"/>
              </a:rPr>
              <a:t>December</a:t>
            </a:r>
            <a:r>
              <a:rPr lang="en-US" altLang="zh-CN" sz="1100" dirty="0">
                <a:solidFill>
                  <a:srgbClr val="00B0F0"/>
                </a:solidFill>
                <a:cs typeface="Times New Roman" panose="02020603050405020304" pitchFamily="18" charset="0"/>
              </a:rPr>
              <a:t>	</a:t>
            </a:r>
            <a:r>
              <a:rPr lang="en-US" altLang="zh-CN" sz="1100" dirty="0" smtClean="0">
                <a:solidFill>
                  <a:srgbClr val="00B0F0"/>
                </a:solidFill>
                <a:cs typeface="Times New Roman" panose="02020603050405020304" pitchFamily="18" charset="0"/>
              </a:rPr>
              <a:t>1</a:t>
            </a:r>
            <a:r>
              <a:rPr lang="en-US" altLang="zh-CN" sz="1100" dirty="0">
                <a:solidFill>
                  <a:srgbClr val="00B0F0"/>
                </a:solidFill>
                <a:cs typeface="Times New Roman" panose="02020603050405020304" pitchFamily="18" charset="0"/>
              </a:rPr>
              <a:t>	(Thursday),	22</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00 - 00:00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December	</a:t>
            </a:r>
            <a:r>
              <a:rPr lang="en-US" altLang="zh-CN" sz="1100" dirty="0" smtClean="0">
                <a:solidFill>
                  <a:srgbClr val="00B050"/>
                </a:solidFill>
                <a:cs typeface="Times New Roman" panose="02020603050405020304" pitchFamily="18" charset="0"/>
              </a:rPr>
              <a:t>5</a:t>
            </a:r>
            <a:r>
              <a:rPr lang="en-US" altLang="zh-CN" sz="1100" dirty="0">
                <a:solidFill>
                  <a:srgbClr val="00B050"/>
                </a:solidFill>
                <a:cs typeface="Times New Roman" panose="02020603050405020304" pitchFamily="18" charset="0"/>
              </a:rPr>
              <a:t>	(Monday),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endParaRPr lang="en-US" altLang="zh-CN" sz="11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December 	</a:t>
            </a:r>
            <a:r>
              <a:rPr lang="en-US" altLang="zh-CN" sz="1100" dirty="0" smtClean="0">
                <a:solidFill>
                  <a:srgbClr val="00B050"/>
                </a:solidFill>
                <a:cs typeface="Times New Roman" panose="02020603050405020304" pitchFamily="18" charset="0"/>
              </a:rPr>
              <a:t>6</a:t>
            </a:r>
            <a:r>
              <a:rPr lang="en-US" altLang="zh-CN" sz="1100" dirty="0">
                <a:solidFill>
                  <a:srgbClr val="00B050"/>
                </a:solidFill>
                <a:cs typeface="Times New Roman" panose="02020603050405020304" pitchFamily="18" charset="0"/>
              </a:rPr>
              <a:t>	(Tuesday),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December	</a:t>
            </a:r>
            <a:r>
              <a:rPr lang="en-US" altLang="zh-CN" sz="1100" dirty="0" smtClean="0">
                <a:solidFill>
                  <a:srgbClr val="00B0F0"/>
                </a:solidFill>
                <a:cs typeface="Times New Roman" panose="02020603050405020304" pitchFamily="18" charset="0"/>
              </a:rPr>
              <a:t>8</a:t>
            </a:r>
            <a:r>
              <a:rPr lang="en-US" altLang="zh-CN" sz="1100" dirty="0">
                <a:solidFill>
                  <a:srgbClr val="00B0F0"/>
                </a:solidFill>
                <a:cs typeface="Times New Roman" panose="02020603050405020304" pitchFamily="18" charset="0"/>
              </a:rPr>
              <a:t>	(Thursday),	22</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00 - 00:00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smtClean="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December	</a:t>
            </a:r>
            <a:r>
              <a:rPr lang="en-US" altLang="zh-CN" sz="1100" dirty="0" smtClean="0">
                <a:solidFill>
                  <a:srgbClr val="00B050"/>
                </a:solidFill>
                <a:cs typeface="Times New Roman" panose="02020603050405020304" pitchFamily="18" charset="0"/>
              </a:rPr>
              <a:t>12</a:t>
            </a:r>
            <a:r>
              <a:rPr lang="en-US" altLang="zh-CN" sz="1100" dirty="0">
                <a:solidFill>
                  <a:srgbClr val="00B050"/>
                </a:solidFill>
                <a:cs typeface="Times New Roman" panose="02020603050405020304" pitchFamily="18" charset="0"/>
              </a:rPr>
              <a:t>	(Monday),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endParaRPr lang="en-US" altLang="zh-CN" sz="11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December 	</a:t>
            </a:r>
            <a:r>
              <a:rPr lang="en-US" altLang="zh-CN" sz="1100" dirty="0" smtClean="0">
                <a:solidFill>
                  <a:srgbClr val="00B050"/>
                </a:solidFill>
                <a:cs typeface="Times New Roman" panose="02020603050405020304" pitchFamily="18" charset="0"/>
              </a:rPr>
              <a:t>13</a:t>
            </a:r>
            <a:r>
              <a:rPr lang="en-US" altLang="zh-CN" sz="1100" dirty="0">
                <a:solidFill>
                  <a:srgbClr val="00B050"/>
                </a:solidFill>
                <a:cs typeface="Times New Roman" panose="02020603050405020304" pitchFamily="18" charset="0"/>
              </a:rPr>
              <a:t>	(Tuesday),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December	15	(Thursday),	22</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00 - 00:00 </a:t>
            </a:r>
            <a:r>
              <a:rPr lang="en-US" altLang="zh-CN" sz="1100" strike="sngStrike" dirty="0" smtClean="0">
                <a:solidFill>
                  <a:schemeClr val="bg1">
                    <a:lumMod val="50000"/>
                  </a:schemeClr>
                </a:solidFill>
                <a:cs typeface="Times New Roman" panose="02020603050405020304" pitchFamily="18" charset="0"/>
              </a:rPr>
              <a:t>ET</a:t>
            </a:r>
            <a:r>
              <a:rPr lang="en-US" altLang="zh-CN" sz="1100" dirty="0">
                <a:solidFill>
                  <a:schemeClr val="bg1">
                    <a:lumMod val="50000"/>
                  </a:schemeClr>
                </a:solidFill>
                <a:cs typeface="Times New Roman" panose="02020603050405020304" pitchFamily="18" charset="0"/>
              </a:rPr>
              <a:t> </a:t>
            </a:r>
            <a:r>
              <a:rPr lang="en-US" altLang="zh-CN" sz="1100" dirty="0" smtClean="0">
                <a:solidFill>
                  <a:schemeClr val="bg1">
                    <a:lumMod val="50000"/>
                  </a:schemeClr>
                </a:solidFill>
                <a:cs typeface="Times New Roman" panose="02020603050405020304" pitchFamily="18" charset="0"/>
              </a:rPr>
              <a:t>- 1st </a:t>
            </a:r>
            <a:r>
              <a:rPr lang="en-US" altLang="zh-CN" sz="1100" dirty="0">
                <a:solidFill>
                  <a:schemeClr val="bg1">
                    <a:lumMod val="50000"/>
                  </a:schemeClr>
                </a:solidFill>
                <a:cs typeface="Times New Roman" panose="02020603050405020304" pitchFamily="18" charset="0"/>
              </a:rPr>
              <a:t>Workshop on Wi-Fi Sensing (</a:t>
            </a:r>
            <a:r>
              <a:rPr lang="en-US" altLang="zh-CN" sz="1100" dirty="0" err="1">
                <a:solidFill>
                  <a:schemeClr val="bg1">
                    <a:lumMod val="50000"/>
                  </a:schemeClr>
                </a:solidFill>
                <a:cs typeface="Times New Roman" panose="02020603050405020304" pitchFamily="18" charset="0"/>
              </a:rPr>
              <a:t>WiSe</a:t>
            </a:r>
            <a:r>
              <a:rPr lang="en-US" altLang="zh-CN" sz="1100" dirty="0">
                <a:solidFill>
                  <a:schemeClr val="bg1">
                    <a:lumMod val="50000"/>
                  </a:schemeClr>
                </a:solidFill>
                <a:cs typeface="Times New Roman" panose="02020603050405020304" pitchFamily="18" charset="0"/>
              </a:rPr>
              <a:t> 1)</a:t>
            </a: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December	</a:t>
            </a:r>
            <a:r>
              <a:rPr lang="en-US" altLang="zh-CN" sz="1100" dirty="0" smtClean="0">
                <a:solidFill>
                  <a:srgbClr val="00B050"/>
                </a:solidFill>
                <a:cs typeface="Times New Roman" panose="02020603050405020304" pitchFamily="18" charset="0"/>
              </a:rPr>
              <a:t>19</a:t>
            </a:r>
            <a:r>
              <a:rPr lang="en-US" altLang="zh-CN" sz="1100" dirty="0">
                <a:solidFill>
                  <a:srgbClr val="00B050"/>
                </a:solidFill>
                <a:cs typeface="Times New Roman" panose="02020603050405020304" pitchFamily="18" charset="0"/>
              </a:rPr>
              <a:t>	(Monday),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endParaRPr lang="en-US" altLang="zh-CN" sz="11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December 	</a:t>
            </a:r>
            <a:r>
              <a:rPr lang="en-US" altLang="zh-CN" sz="1100" dirty="0" smtClean="0">
                <a:solidFill>
                  <a:srgbClr val="00B050"/>
                </a:solidFill>
                <a:cs typeface="Times New Roman" panose="02020603050405020304" pitchFamily="18" charset="0"/>
              </a:rPr>
              <a:t>20</a:t>
            </a:r>
            <a:r>
              <a:rPr lang="en-US" altLang="zh-CN" sz="1100" dirty="0">
                <a:solidFill>
                  <a:srgbClr val="00B050"/>
                </a:solidFill>
                <a:cs typeface="Times New Roman" panose="02020603050405020304" pitchFamily="18" charset="0"/>
              </a:rPr>
              <a:t>	(Tuesday),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December	</a:t>
            </a:r>
            <a:r>
              <a:rPr lang="en-US" altLang="zh-CN" sz="1100" dirty="0" smtClean="0">
                <a:solidFill>
                  <a:srgbClr val="00B0F0"/>
                </a:solidFill>
                <a:cs typeface="Times New Roman" panose="02020603050405020304" pitchFamily="18" charset="0"/>
              </a:rPr>
              <a:t>22</a:t>
            </a:r>
            <a:r>
              <a:rPr lang="en-US" altLang="zh-CN" sz="1100" dirty="0">
                <a:solidFill>
                  <a:srgbClr val="00B0F0"/>
                </a:solidFill>
                <a:cs typeface="Times New Roman" panose="02020603050405020304" pitchFamily="18" charset="0"/>
              </a:rPr>
              <a:t>	(Thursday),	22</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00 - 00:00 </a:t>
            </a:r>
            <a:r>
              <a:rPr lang="en-US" altLang="zh-CN" sz="1100" dirty="0" smtClean="0">
                <a:solidFill>
                  <a:srgbClr val="00B0F0"/>
                </a:solidFill>
                <a:cs typeface="Times New Roman" panose="02020603050405020304" pitchFamily="18" charset="0"/>
              </a:rPr>
              <a:t>ET</a:t>
            </a:r>
            <a:endParaRPr lang="en-US" altLang="zh-CN" sz="1100" dirty="0" smtClean="0">
              <a:solidFill>
                <a:srgbClr val="FF33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December	</a:t>
            </a:r>
            <a:r>
              <a:rPr lang="en-US" altLang="zh-CN" sz="1100" strike="sngStrike" dirty="0" smtClean="0">
                <a:solidFill>
                  <a:schemeClr val="bg1">
                    <a:lumMod val="50000"/>
                  </a:schemeClr>
                </a:solidFill>
                <a:cs typeface="Times New Roman" panose="02020603050405020304" pitchFamily="18" charset="0"/>
              </a:rPr>
              <a:t>26</a:t>
            </a:r>
            <a:r>
              <a:rPr lang="en-US" altLang="zh-CN" sz="1100" strike="sngStrike" dirty="0">
                <a:solidFill>
                  <a:schemeClr val="bg1">
                    <a:lumMod val="50000"/>
                  </a:schemeClr>
                </a:solidFill>
                <a:cs typeface="Times New Roman" panose="02020603050405020304" pitchFamily="18" charset="0"/>
              </a:rPr>
              <a:t>	(Monday),	09</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00 - 11:00 </a:t>
            </a:r>
            <a:r>
              <a:rPr lang="en-US" altLang="zh-CN" sz="1100" strike="sngStrike" dirty="0" smtClean="0">
                <a:solidFill>
                  <a:schemeClr val="bg1">
                    <a:lumMod val="50000"/>
                  </a:schemeClr>
                </a:solidFill>
                <a:cs typeface="Times New Roman" panose="02020603050405020304" pitchFamily="18" charset="0"/>
              </a:rPr>
              <a:t>ET</a:t>
            </a:r>
            <a:r>
              <a:rPr lang="en-US" altLang="zh-CN" sz="1100" strike="sngStrike" dirty="0">
                <a:solidFill>
                  <a:schemeClr val="bg1">
                    <a:lumMod val="50000"/>
                  </a:schemeClr>
                </a:solidFill>
                <a:cs typeface="Times New Roman" panose="02020603050405020304" pitchFamily="18" charset="0"/>
              </a:rPr>
              <a:t>-- </a:t>
            </a:r>
            <a:r>
              <a:rPr lang="en-US" altLang="zh-CN" sz="1100" dirty="0" smtClean="0">
                <a:solidFill>
                  <a:schemeClr val="bg1">
                    <a:lumMod val="50000"/>
                  </a:schemeClr>
                </a:solidFill>
                <a:cs typeface="Times New Roman" panose="02020603050405020304" pitchFamily="18" charset="0"/>
              </a:rPr>
              <a:t>Holidays</a:t>
            </a: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December 	</a:t>
            </a:r>
            <a:r>
              <a:rPr lang="en-US" altLang="zh-CN" sz="1100" strike="sngStrike" dirty="0" smtClean="0">
                <a:solidFill>
                  <a:schemeClr val="bg1">
                    <a:lumMod val="50000"/>
                  </a:schemeClr>
                </a:solidFill>
                <a:cs typeface="Times New Roman" panose="02020603050405020304" pitchFamily="18" charset="0"/>
              </a:rPr>
              <a:t>27</a:t>
            </a:r>
            <a:r>
              <a:rPr lang="en-US" altLang="zh-CN" sz="1100" strike="sngStrike" dirty="0">
                <a:solidFill>
                  <a:schemeClr val="bg1">
                    <a:lumMod val="50000"/>
                  </a:schemeClr>
                </a:solidFill>
                <a:cs typeface="Times New Roman" panose="02020603050405020304" pitchFamily="18" charset="0"/>
              </a:rPr>
              <a:t>	(Tuesday),	09</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December	</a:t>
            </a:r>
            <a:r>
              <a:rPr lang="en-US" altLang="zh-CN" sz="1100" strike="sngStrike" dirty="0" smtClean="0">
                <a:solidFill>
                  <a:schemeClr val="bg1">
                    <a:lumMod val="50000"/>
                  </a:schemeClr>
                </a:solidFill>
                <a:cs typeface="Times New Roman" panose="02020603050405020304" pitchFamily="18" charset="0"/>
              </a:rPr>
              <a:t>29</a:t>
            </a:r>
            <a:r>
              <a:rPr lang="en-US" altLang="zh-CN" sz="1100" strike="sngStrike" dirty="0">
                <a:solidFill>
                  <a:schemeClr val="bg1">
                    <a:lumMod val="50000"/>
                  </a:schemeClr>
                </a:solidFill>
                <a:cs typeface="Times New Roman" panose="02020603050405020304" pitchFamily="18" charset="0"/>
              </a:rPr>
              <a:t>	(Thursday),	22</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00 - 00:00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strike="sngStrike" dirty="0" smtClean="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January	</a:t>
            </a:r>
            <a:r>
              <a:rPr lang="en-US" altLang="zh-CN" sz="1100" strike="sngStrike" dirty="0" smtClean="0">
                <a:solidFill>
                  <a:schemeClr val="bg1">
                    <a:lumMod val="50000"/>
                  </a:schemeClr>
                </a:solidFill>
                <a:cs typeface="Times New Roman" panose="02020603050405020304" pitchFamily="18" charset="0"/>
              </a:rPr>
              <a:t>2</a:t>
            </a:r>
            <a:r>
              <a:rPr lang="en-US" altLang="zh-CN" sz="1100" strike="sngStrike" dirty="0">
                <a:solidFill>
                  <a:schemeClr val="bg1">
                    <a:lumMod val="50000"/>
                  </a:schemeClr>
                </a:solidFill>
                <a:cs typeface="Times New Roman" panose="02020603050405020304" pitchFamily="18" charset="0"/>
              </a:rPr>
              <a:t>	(Monday),	09</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January 	</a:t>
            </a:r>
            <a:r>
              <a:rPr lang="en-US" altLang="zh-CN" sz="1100" dirty="0" smtClean="0">
                <a:solidFill>
                  <a:srgbClr val="00B050"/>
                </a:solidFill>
                <a:cs typeface="Times New Roman" panose="02020603050405020304" pitchFamily="18" charset="0"/>
              </a:rPr>
              <a:t>3</a:t>
            </a:r>
            <a:r>
              <a:rPr lang="en-US" altLang="zh-CN" sz="1100" dirty="0">
                <a:solidFill>
                  <a:srgbClr val="00B050"/>
                </a:solidFill>
                <a:cs typeface="Times New Roman" panose="02020603050405020304" pitchFamily="18" charset="0"/>
              </a:rPr>
              <a:t>	(Tuesday),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January 	5	(Thursday),	22</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00 - 00:00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January	</a:t>
            </a:r>
            <a:r>
              <a:rPr lang="en-US" altLang="zh-CN" sz="1100" dirty="0" smtClean="0">
                <a:solidFill>
                  <a:srgbClr val="00B050"/>
                </a:solidFill>
                <a:cs typeface="Times New Roman" panose="02020603050405020304" pitchFamily="18" charset="0"/>
              </a:rPr>
              <a:t>9</a:t>
            </a:r>
            <a:r>
              <a:rPr lang="en-US" altLang="zh-CN" sz="1100" dirty="0">
                <a:solidFill>
                  <a:srgbClr val="00B050"/>
                </a:solidFill>
                <a:cs typeface="Times New Roman" panose="02020603050405020304" pitchFamily="18" charset="0"/>
              </a:rPr>
              <a:t>	(Monday),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endParaRPr lang="en-US" altLang="zh-CN" sz="11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January 	</a:t>
            </a:r>
            <a:r>
              <a:rPr lang="en-US" altLang="zh-CN" sz="1100" dirty="0" smtClean="0">
                <a:solidFill>
                  <a:srgbClr val="00B050"/>
                </a:solidFill>
                <a:cs typeface="Times New Roman" panose="02020603050405020304" pitchFamily="18" charset="0"/>
              </a:rPr>
              <a:t>10</a:t>
            </a:r>
            <a:r>
              <a:rPr lang="en-US" altLang="zh-CN" sz="1100" dirty="0">
                <a:solidFill>
                  <a:srgbClr val="00B050"/>
                </a:solidFill>
                <a:cs typeface="Times New Roman" panose="02020603050405020304" pitchFamily="18" charset="0"/>
              </a:rPr>
              <a:t>	(Tuesday),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January 	12	(Thursday),	22</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00 - 00:00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p:txBody>
      </p:sp>
      <p:sp>
        <p:nvSpPr>
          <p:cNvPr id="7" name="Rectangle 3"/>
          <p:cNvSpPr txBox="1">
            <a:spLocks noChangeArrowheads="1"/>
          </p:cNvSpPr>
          <p:nvPr/>
        </p:nvSpPr>
        <p:spPr bwMode="auto">
          <a:xfrm>
            <a:off x="6400800" y="1069759"/>
            <a:ext cx="5791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smtClean="0">
                <a:solidFill>
                  <a:srgbClr val="FF0000"/>
                </a:solidFill>
                <a:cs typeface="Times New Roman" panose="02020603050405020304" pitchFamily="18" charset="0"/>
              </a:rPr>
              <a:t>To be Confirmed: </a:t>
            </a:r>
          </a:p>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smtClean="0"/>
              <a:t>January Interim </a:t>
            </a:r>
            <a:r>
              <a:rPr lang="en-US" altLang="zh-CN" sz="1600" b="1" dirty="0"/>
              <a:t>2023 (January 16-20</a:t>
            </a:r>
            <a:r>
              <a:rPr lang="en-US" altLang="zh-CN" sz="1600" b="1" dirty="0" smtClean="0"/>
              <a:t>) </a:t>
            </a:r>
            <a:r>
              <a:rPr lang="en-US" altLang="zh-CN" sz="1600" dirty="0"/>
              <a:t>	</a:t>
            </a:r>
            <a:endParaRPr lang="en-US" altLang="zh-CN" sz="1200" dirty="0" smtClean="0"/>
          </a:p>
          <a:p>
            <a:pPr marL="685800" lvl="2" indent="-285750" algn="just">
              <a:spcBef>
                <a:spcPct val="0"/>
              </a:spcBef>
              <a:spcAft>
                <a:spcPts val="0"/>
              </a:spcAft>
              <a:buClr>
                <a:srgbClr val="000000"/>
              </a:buClr>
              <a:buFont typeface="Times New Roman" panose="02020603050405020304" pitchFamily="18" charset="0"/>
              <a:buChar char="―"/>
              <a:defRPr/>
            </a:pPr>
            <a:r>
              <a:rPr lang="en-US" altLang="zh-CN" strike="sngStrike" dirty="0">
                <a:solidFill>
                  <a:srgbClr val="FFC000"/>
                </a:solidFill>
                <a:cs typeface="Times New Roman" panose="02020603050405020304" pitchFamily="18" charset="0"/>
              </a:rPr>
              <a:t>January 16    (Monday PM 1),		13:30-15:30 Baltimore time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70C0"/>
                </a:solidFill>
                <a:cs typeface="Times New Roman" panose="02020603050405020304" pitchFamily="18" charset="0"/>
              </a:rPr>
              <a:t>January 16    (Monday EV 1),		19:30-21:30 Baltimore time </a:t>
            </a:r>
            <a:r>
              <a:rPr lang="en-US" altLang="zh-CN" dirty="0">
                <a:solidFill>
                  <a:srgbClr val="C00000"/>
                </a:solidFill>
                <a:cs typeface="Times New Roman" panose="02020603050405020304" pitchFamily="18" charset="0"/>
              </a:rPr>
              <a:t>-- TBD</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FFC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January 17    (Tuesday AM 1),		08:00-10:00 Baltimore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trike="sngStrike" dirty="0">
                <a:solidFill>
                  <a:srgbClr val="FFC000"/>
                </a:solidFill>
                <a:cs typeface="Times New Roman" panose="02020603050405020304" pitchFamily="18" charset="0"/>
              </a:rPr>
              <a:t>January 17    (Tuesday PM 1),		13:30-15:30 Baltimore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70C0"/>
                </a:solidFill>
                <a:cs typeface="Times New Roman" panose="02020603050405020304" pitchFamily="18" charset="0"/>
              </a:rPr>
              <a:t>January 17    (Tuesday EV 1),		19:30-21:30 Baltimore time </a:t>
            </a:r>
            <a:r>
              <a:rPr lang="en-US" altLang="zh-CN" dirty="0">
                <a:solidFill>
                  <a:srgbClr val="C00000"/>
                </a:solidFill>
                <a:cs typeface="Times New Roman" panose="02020603050405020304" pitchFamily="18" charset="0"/>
              </a:rPr>
              <a:t>-- TBD</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70C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January 18    (Wednesday AM 1),	08:00-10:00 Baltimore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ea typeface="宋体" panose="02010600030101010101" pitchFamily="2" charset="-122"/>
              </a:rPr>
              <a:t>January 18    (Wednesday AM 2),	10:30-12:30 Baltimore time</a:t>
            </a:r>
          </a:p>
          <a:p>
            <a:pPr marL="400050" lvl="2" indent="0" algn="just">
              <a:spcBef>
                <a:spcPct val="0"/>
              </a:spcBef>
              <a:spcAft>
                <a:spcPts val="0"/>
              </a:spcAft>
              <a:buNone/>
              <a:defRPr/>
            </a:pPr>
            <a:endParaRPr lang="en-US" altLang="zh-CN" strike="sngStrike" dirty="0">
              <a:solidFill>
                <a:srgbClr val="1F497D"/>
              </a:solidFill>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January 19    (Thursday AM 1),		08:00-10:00 Baltimore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cs typeface="Times New Roman" panose="02020603050405020304" pitchFamily="18" charset="0"/>
              </a:rPr>
              <a:t>January </a:t>
            </a:r>
            <a:r>
              <a:rPr lang="en-US" altLang="zh-CN" dirty="0" smtClean="0">
                <a:solidFill>
                  <a:srgbClr val="00B0F0"/>
                </a:solidFill>
                <a:cs typeface="Times New Roman" panose="02020603050405020304" pitchFamily="18" charset="0"/>
              </a:rPr>
              <a:t>19    </a:t>
            </a:r>
            <a:r>
              <a:rPr lang="en-US" altLang="zh-CN" dirty="0">
                <a:solidFill>
                  <a:srgbClr val="00B0F0"/>
                </a:solidFill>
                <a:cs typeface="Times New Roman" panose="02020603050405020304" pitchFamily="18" charset="0"/>
              </a:rPr>
              <a:t>(Thursday AM 2),		10:30-12:30 Baltimore time</a:t>
            </a:r>
            <a:r>
              <a:rPr lang="en-US" altLang="zh-CN" dirty="0">
                <a:solidFill>
                  <a:srgbClr val="C00000"/>
                </a:solidFill>
                <a:cs typeface="Times New Roman" panose="02020603050405020304" pitchFamily="18" charset="0"/>
              </a:rPr>
              <a:t> -- TBD</a:t>
            </a:r>
          </a:p>
          <a:p>
            <a:pPr marL="685800" lvl="2" indent="-285750" algn="just">
              <a:spcBef>
                <a:spcPct val="0"/>
              </a:spcBef>
              <a:spcAft>
                <a:spcPts val="0"/>
              </a:spcAft>
              <a:buFont typeface="Times New Roman" panose="02020603050405020304" pitchFamily="18" charset="0"/>
              <a:buChar char="―"/>
              <a:defRPr/>
            </a:pPr>
            <a:endParaRPr lang="en-US" altLang="zh-CN" sz="1200" dirty="0" smtClean="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smtClean="0">
              <a:solidFill>
                <a:srgbClr val="1F497D"/>
              </a:solidFill>
              <a:latin typeface="+mn-lt"/>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r>
              <a:rPr lang="en-US" altLang="zh-CN" sz="900" dirty="0" smtClean="0">
                <a:cs typeface="Times New Roman" panose="02020603050405020304" pitchFamily="18" charset="0"/>
              </a:rPr>
              <a:t>** </a:t>
            </a:r>
            <a:r>
              <a:rPr lang="en-US" altLang="zh-CN" sz="900" dirty="0">
                <a:cs typeface="Times New Roman" panose="02020603050405020304" pitchFamily="18" charset="0"/>
              </a:rPr>
              <a:t>Note: </a:t>
            </a:r>
          </a:p>
          <a:p>
            <a:pPr lvl="1" indent="-228600" algn="just">
              <a:spcBef>
                <a:spcPct val="0"/>
              </a:spcBef>
              <a:spcAft>
                <a:spcPts val="300"/>
              </a:spcAft>
              <a:buClr>
                <a:srgbClr val="000000"/>
              </a:buClr>
              <a:buAutoNum type="arabicPeriod"/>
              <a:defRPr/>
            </a:pPr>
            <a:r>
              <a:rPr lang="en-US" altLang="zh-CN" sz="900" dirty="0">
                <a:cs typeface="Times New Roman" panose="02020603050405020304" pitchFamily="18" charset="0"/>
              </a:rPr>
              <a:t>when conflict with CAC, the call will be changed </a:t>
            </a:r>
          </a:p>
          <a:p>
            <a:pPr marL="0" lvl="1" indent="0" algn="just">
              <a:spcBef>
                <a:spcPct val="0"/>
              </a:spcBef>
              <a:spcAft>
                <a:spcPts val="300"/>
              </a:spcAft>
              <a:buClr>
                <a:srgbClr val="000000"/>
              </a:buClr>
              <a:buNone/>
              <a:defRPr/>
            </a:pPr>
            <a:r>
              <a:rPr lang="en-US" altLang="zh-CN" sz="900" dirty="0" smtClean="0">
                <a:cs typeface="Times New Roman" panose="02020603050405020304" pitchFamily="18" charset="0"/>
              </a:rPr>
              <a:t>(Sept - Nov </a:t>
            </a:r>
            <a:r>
              <a:rPr lang="en-US" altLang="zh-CN" sz="900" dirty="0">
                <a:cs typeface="Times New Roman" panose="02020603050405020304" pitchFamily="18" charset="0"/>
              </a:rPr>
              <a:t>2022 CAC calls: </a:t>
            </a:r>
            <a:r>
              <a:rPr lang="en-US" altLang="zh-CN" sz="900" dirty="0">
                <a:solidFill>
                  <a:srgbClr val="FF0000"/>
                </a:solidFill>
                <a:cs typeface="Times New Roman" panose="02020603050405020304" pitchFamily="18" charset="0"/>
              </a:rPr>
              <a:t>October 10, 31 09:00 </a:t>
            </a:r>
            <a:r>
              <a:rPr lang="en-US" altLang="zh-CN" sz="900" dirty="0" smtClean="0">
                <a:solidFill>
                  <a:srgbClr val="FF0000"/>
                </a:solidFill>
                <a:cs typeface="Times New Roman" panose="02020603050405020304" pitchFamily="18" charset="0"/>
              </a:rPr>
              <a:t>ET; </a:t>
            </a:r>
            <a:r>
              <a:rPr lang="en-US" altLang="zh-CN" sz="900" dirty="0">
                <a:solidFill>
                  <a:srgbClr val="FF0000"/>
                </a:solidFill>
                <a:cs typeface="Times New Roman" panose="02020603050405020304" pitchFamily="18" charset="0"/>
              </a:rPr>
              <a:t>November 13 06:00 </a:t>
            </a:r>
            <a:r>
              <a:rPr lang="en-US" altLang="zh-CN" sz="900" dirty="0" smtClean="0">
                <a:solidFill>
                  <a:srgbClr val="FF0000"/>
                </a:solidFill>
                <a:cs typeface="Times New Roman" panose="02020603050405020304" pitchFamily="18" charset="0"/>
              </a:rPr>
              <a:t>ET</a:t>
            </a:r>
            <a:r>
              <a:rPr lang="en-US" altLang="zh-CN" sz="900" dirty="0" smtClean="0">
                <a:cs typeface="Times New Roman" panose="02020603050405020304" pitchFamily="18" charset="0"/>
              </a:rPr>
              <a:t>)</a:t>
            </a:r>
            <a:endParaRPr lang="en-US" altLang="zh-CN" sz="90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2. </a:t>
            </a:r>
            <a:r>
              <a:rPr lang="en-US" altLang="zh-CN" sz="900" dirty="0">
                <a:cs typeface="MS PGothic" charset="0"/>
              </a:rPr>
              <a:t>Thursday </a:t>
            </a:r>
            <a:r>
              <a:rPr lang="en-US" altLang="zh-CN" sz="900" dirty="0">
                <a:solidFill>
                  <a:srgbClr val="00B0F0"/>
                </a:solidFill>
                <a:cs typeface="Times New Roman" panose="02020603050405020304" pitchFamily="18" charset="0"/>
              </a:rPr>
              <a:t>23:00 - 01:00am ET </a:t>
            </a:r>
            <a:r>
              <a:rPr lang="en-US" altLang="zh-CN" sz="900" dirty="0">
                <a:cs typeface="MS PGothic" charset="0"/>
              </a:rPr>
              <a:t>(Thursday 20</a:t>
            </a:r>
            <a:r>
              <a:rPr lang="zh-CN" altLang="en-US" sz="900" dirty="0">
                <a:cs typeface="MS PGothic" charset="0"/>
              </a:rPr>
              <a:t>：</a:t>
            </a:r>
            <a:r>
              <a:rPr lang="en-US" altLang="zh-CN" sz="900" dirty="0">
                <a:cs typeface="MS PGothic" charset="0"/>
              </a:rPr>
              <a:t>00  – 22:00 PT, Friday 11am-13:00 in China, Friday 6am-8am in Israel, Friday 5am – 7am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p:txBody>
      </p:sp>
      <p:graphicFrame>
        <p:nvGraphicFramePr>
          <p:cNvPr id="8" name="表格 7"/>
          <p:cNvGraphicFramePr>
            <a:graphicFrameLocks noGrp="1"/>
          </p:cNvGraphicFramePr>
          <p:nvPr>
            <p:extLst>
              <p:ext uri="{D42A27DB-BD31-4B8C-83A1-F6EECF244321}">
                <p14:modId xmlns:p14="http://schemas.microsoft.com/office/powerpoint/2010/main" val="2105001556"/>
              </p:ext>
            </p:extLst>
          </p:nvPr>
        </p:nvGraphicFramePr>
        <p:xfrm>
          <a:off x="6553200" y="4057015"/>
          <a:ext cx="5486400" cy="1505585"/>
        </p:xfrm>
        <a:graphic>
          <a:graphicData uri="http://schemas.openxmlformats.org/drawingml/2006/table">
            <a:tbl>
              <a:tblPr firstRow="1" firstCol="1" bandRow="1"/>
              <a:tblGrid>
                <a:gridCol w="609600"/>
                <a:gridCol w="762000"/>
                <a:gridCol w="762000"/>
                <a:gridCol w="914400"/>
                <a:gridCol w="762000"/>
                <a:gridCol w="838200"/>
                <a:gridCol w="838200"/>
              </a:tblGrid>
              <a:tr h="262890">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smtClean="0">
                          <a:solidFill>
                            <a:srgbClr val="1F497D"/>
                          </a:solidFill>
                          <a:effectLst/>
                          <a:highlight>
                            <a:srgbClr val="00FF00"/>
                          </a:highlight>
                          <a:latin typeface="Calibri" panose="020F0502020204030204" pitchFamily="34" charset="0"/>
                          <a:ea typeface="宋体" panose="02010600030101010101" pitchFamily="2" charset="-122"/>
                        </a:rPr>
                        <a:t>Baltimore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smtClean="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smtClean="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smtClean="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smtClean="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800">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AM1</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21:00-23:00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14:00-16:00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15:00-17:00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05:00-07:00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0815">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AM2</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23:30-01:30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16:30-18:30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17:30-19:30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07:30-09:30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51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165">
                <a:tc>
                  <a:txBody>
                    <a:bodyPr/>
                    <a:lstStyle/>
                    <a:p>
                      <a:pPr>
                        <a:spcAft>
                          <a:spcPts val="0"/>
                        </a:spcAft>
                      </a:pPr>
                      <a:r>
                        <a:rPr lang="en-US" sz="900" dirty="0">
                          <a:solidFill>
                            <a:srgbClr val="FFC000"/>
                          </a:solidFill>
                          <a:effectLst/>
                          <a:latin typeface="Calibri" panose="020F0502020204030204" pitchFamily="34" charset="0"/>
                          <a:ea typeface="宋体" panose="02010600030101010101" pitchFamily="2" charset="-122"/>
                        </a:rPr>
                        <a:t>PM1</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FFC000"/>
                          </a:solidFill>
                          <a:effectLst/>
                          <a:latin typeface="Calibri" panose="020F0502020204030204" pitchFamily="34" charset="0"/>
                          <a:ea typeface="宋体" panose="02010600030101010101" pitchFamily="2" charset="-122"/>
                        </a:rPr>
                        <a:t>13:30-15:30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02:30-04:30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19:30-21:30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20:30-22:30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FFC000"/>
                          </a:solidFill>
                          <a:effectLst/>
                          <a:latin typeface="Calibri" panose="020F0502020204030204" pitchFamily="34" charset="0"/>
                          <a:ea typeface="宋体" panose="02010600030101010101" pitchFamily="2" charset="-122"/>
                        </a:rPr>
                        <a:t>13:30-15:30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10:30-12:30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1450">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PM2</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05:00-07:00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22:00-00:00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23:00-01:00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13:00-15:00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3820">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 </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6055">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Evening 1</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08:30-10:30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01:30-03:30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02:30-04:30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16:30-18:30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27884941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smtClean="0"/>
              <a:t>Ad-hoc meeting</a:t>
            </a:r>
            <a:endParaRPr lang="en-US" altLang="en-US" sz="3200" dirty="0">
              <a:solidFill>
                <a:schemeClr val="tx2"/>
              </a:solidFill>
            </a:endParaRPr>
          </a:p>
        </p:txBody>
      </p:sp>
      <p:sp>
        <p:nvSpPr>
          <p:cNvPr id="9" name="Rectangle 3"/>
          <p:cNvSpPr txBox="1">
            <a:spLocks noChangeArrowheads="1"/>
          </p:cNvSpPr>
          <p:nvPr/>
        </p:nvSpPr>
        <p:spPr bwMode="auto">
          <a:xfrm>
            <a:off x="457200" y="1069759"/>
            <a:ext cx="11353800" cy="52548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300"/>
              </a:spcAft>
              <a:buClr>
                <a:srgbClr val="000000"/>
              </a:buClr>
              <a:buFont typeface="Arial" panose="020B0604020202020204" pitchFamily="34" charset="0"/>
              <a:buChar char="•"/>
              <a:defRPr/>
            </a:pPr>
            <a:r>
              <a:rPr lang="en-US" altLang="zh-CN" sz="2400" dirty="0" smtClean="0"/>
              <a:t>Location and cost</a:t>
            </a:r>
            <a:endParaRPr lang="en-US" altLang="zh-CN" sz="2400" b="1" dirty="0" smtClean="0"/>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dirty="0" smtClean="0">
                <a:solidFill>
                  <a:srgbClr val="FF0000"/>
                </a:solidFill>
              </a:rPr>
              <a:t>Baltimore </a:t>
            </a:r>
            <a:r>
              <a:rPr lang="en-US" altLang="zh-CN" sz="1800" dirty="0">
                <a:solidFill>
                  <a:srgbClr val="FF0000"/>
                </a:solidFill>
              </a:rPr>
              <a:t>Marriott Waterfront. </a:t>
            </a:r>
            <a:endParaRPr lang="en-US" altLang="zh-CN" sz="1800" dirty="0" smtClean="0">
              <a:solidFill>
                <a:srgbClr val="FF0000"/>
              </a:solidFill>
            </a:endParaRPr>
          </a:p>
          <a:p>
            <a:pPr marL="896938" lvl="3" indent="-195263" algn="just">
              <a:spcBef>
                <a:spcPct val="0"/>
              </a:spcBef>
              <a:spcAft>
                <a:spcPts val="300"/>
              </a:spcAft>
              <a:buClr>
                <a:srgbClr val="000000"/>
              </a:buClr>
              <a:buFont typeface="Arial" panose="020B0604020202020204" pitchFamily="34" charset="0"/>
              <a:buChar char="•"/>
              <a:defRPr/>
            </a:pPr>
            <a:r>
              <a:rPr lang="en-US" altLang="zh-CN" dirty="0"/>
              <a:t>Waiting for Jon to get info from the hotel for the availability and so on</a:t>
            </a:r>
            <a:r>
              <a:rPr lang="en-US" altLang="zh-CN" dirty="0" smtClean="0"/>
              <a:t>… </a:t>
            </a:r>
            <a:r>
              <a:rPr lang="en-US" altLang="zh-CN" dirty="0"/>
              <a:t> --- </a:t>
            </a:r>
            <a:r>
              <a:rPr lang="en-US" altLang="zh-CN" dirty="0" smtClean="0">
                <a:solidFill>
                  <a:srgbClr val="FF0000"/>
                </a:solidFill>
              </a:rPr>
              <a:t>Available</a:t>
            </a:r>
          </a:p>
          <a:p>
            <a:pPr marL="896938" lvl="3" indent="-195263" algn="just">
              <a:spcBef>
                <a:spcPct val="0"/>
              </a:spcBef>
              <a:spcAft>
                <a:spcPts val="300"/>
              </a:spcAft>
              <a:buClr>
                <a:srgbClr val="000000"/>
              </a:buClr>
              <a:buFont typeface="Arial" panose="020B0604020202020204" pitchFamily="34" charset="0"/>
              <a:buChar char="•"/>
              <a:defRPr/>
            </a:pPr>
            <a:r>
              <a:rPr lang="en-US" altLang="zh-CN" dirty="0" smtClean="0"/>
              <a:t>The </a:t>
            </a:r>
            <a:r>
              <a:rPr lang="en-US" altLang="zh-CN" dirty="0"/>
              <a:t>cost for 2 days </a:t>
            </a:r>
            <a:r>
              <a:rPr lang="en-US" altLang="zh-CN" dirty="0" smtClean="0"/>
              <a:t>is around </a:t>
            </a:r>
            <a:r>
              <a:rPr lang="en-US" altLang="zh-CN" dirty="0"/>
              <a:t>USD </a:t>
            </a:r>
            <a:r>
              <a:rPr lang="en-US" altLang="zh-CN" dirty="0" smtClean="0"/>
              <a:t>10k. HW </a:t>
            </a:r>
            <a:r>
              <a:rPr lang="en-US" altLang="zh-CN" dirty="0"/>
              <a:t>may Sponsor (to be confirmed</a:t>
            </a:r>
            <a:r>
              <a:rPr lang="en-US" altLang="zh-CN" dirty="0" smtClean="0"/>
              <a:t>) </a:t>
            </a:r>
            <a:r>
              <a:rPr lang="en-US" altLang="zh-CN" dirty="0"/>
              <a:t>--- </a:t>
            </a:r>
            <a:r>
              <a:rPr lang="en-US" altLang="zh-CN" dirty="0" smtClean="0">
                <a:solidFill>
                  <a:srgbClr val="FF0000"/>
                </a:solidFill>
              </a:rPr>
              <a:t>Confirmed</a:t>
            </a:r>
            <a:endParaRPr lang="en-US" altLang="zh-CN" dirty="0">
              <a:solidFill>
                <a:srgbClr val="FF0000"/>
              </a:solidFill>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dirty="0" smtClean="0"/>
              <a:t>QCOM </a:t>
            </a:r>
            <a:r>
              <a:rPr lang="en-US" altLang="zh-CN" sz="1800" dirty="0"/>
              <a:t>office in San Diego. </a:t>
            </a:r>
            <a:endParaRPr lang="en-US" altLang="zh-CN" sz="1800" dirty="0" smtClean="0"/>
          </a:p>
          <a:p>
            <a:pPr marL="896938" lvl="3" indent="-195263" algn="just">
              <a:spcBef>
                <a:spcPct val="0"/>
              </a:spcBef>
              <a:spcAft>
                <a:spcPts val="300"/>
              </a:spcAft>
              <a:buClr>
                <a:srgbClr val="000000"/>
              </a:buClr>
              <a:buFont typeface="Arial" panose="020B0604020202020204" pitchFamily="34" charset="0"/>
              <a:buChar char="•"/>
              <a:defRPr/>
            </a:pPr>
            <a:r>
              <a:rPr lang="en-US" altLang="zh-CN" dirty="0"/>
              <a:t>QCOM may sponsor</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2000" dirty="0">
              <a:cs typeface="Times New Roman" panose="02020603050405020304" pitchFamily="18" charset="0"/>
            </a:endParaRPr>
          </a:p>
          <a:p>
            <a:pPr marL="361950" lvl="1" indent="-361950" algn="just">
              <a:spcBef>
                <a:spcPct val="0"/>
              </a:spcBef>
              <a:spcAft>
                <a:spcPts val="300"/>
              </a:spcAft>
              <a:buClr>
                <a:srgbClr val="000000"/>
              </a:buClr>
              <a:buFont typeface="Arial" panose="020B0604020202020204" pitchFamily="34" charset="0"/>
              <a:buChar char="•"/>
              <a:defRPr/>
            </a:pPr>
            <a:r>
              <a:rPr lang="en-US" altLang="zh-CN" sz="2400" dirty="0" smtClean="0"/>
              <a:t>Date</a:t>
            </a:r>
            <a:endParaRPr lang="en-US" altLang="zh-CN" sz="2400" dirty="0"/>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dirty="0"/>
              <a:t>2 days</a:t>
            </a:r>
            <a:r>
              <a:rPr lang="en-US" altLang="zh-CN" sz="1800" dirty="0" smtClean="0"/>
              <a:t>?</a:t>
            </a:r>
          </a:p>
          <a:p>
            <a:pPr marL="896938" lvl="3" indent="-195263" algn="just">
              <a:spcBef>
                <a:spcPct val="0"/>
              </a:spcBef>
              <a:spcAft>
                <a:spcPts val="300"/>
              </a:spcAft>
              <a:buClr>
                <a:srgbClr val="000000"/>
              </a:buClr>
              <a:buFont typeface="Arial" panose="020B0604020202020204" pitchFamily="34" charset="0"/>
              <a:buChar char="•"/>
              <a:defRPr/>
            </a:pPr>
            <a:r>
              <a:rPr lang="en-US" altLang="zh-CN" dirty="0" smtClean="0"/>
              <a:t>January 12-13 (Thursday - Friday)?</a:t>
            </a:r>
          </a:p>
          <a:p>
            <a:pPr marL="896938" lvl="3" indent="-195263" algn="just">
              <a:spcBef>
                <a:spcPct val="0"/>
              </a:spcBef>
              <a:spcAft>
                <a:spcPts val="300"/>
              </a:spcAft>
              <a:buClr>
                <a:srgbClr val="000000"/>
              </a:buClr>
              <a:buFont typeface="Arial" panose="020B0604020202020204" pitchFamily="34" charset="0"/>
              <a:buChar char="•"/>
              <a:defRPr/>
            </a:pPr>
            <a:r>
              <a:rPr lang="en-US" altLang="zh-CN" dirty="0">
                <a:solidFill>
                  <a:srgbClr val="FF0000"/>
                </a:solidFill>
              </a:rPr>
              <a:t>January </a:t>
            </a:r>
            <a:r>
              <a:rPr lang="en-US" altLang="zh-CN" dirty="0" smtClean="0">
                <a:solidFill>
                  <a:srgbClr val="FF0000"/>
                </a:solidFill>
              </a:rPr>
              <a:t>13-14 (Friday - Saturday)?  --</a:t>
            </a:r>
            <a:endParaRPr lang="en-US" altLang="zh-CN" dirty="0">
              <a:solidFill>
                <a:srgbClr val="FF0000"/>
              </a:solidFill>
            </a:endParaRPr>
          </a:p>
          <a:p>
            <a:pPr marL="896938" lvl="3" indent="-195263" algn="just">
              <a:spcBef>
                <a:spcPct val="0"/>
              </a:spcBef>
              <a:spcAft>
                <a:spcPts val="300"/>
              </a:spcAft>
              <a:buClr>
                <a:srgbClr val="000000"/>
              </a:buClr>
              <a:buFont typeface="Arial" panose="020B0604020202020204" pitchFamily="34" charset="0"/>
              <a:buChar char="•"/>
              <a:defRPr/>
            </a:pPr>
            <a:r>
              <a:rPr lang="en-US" altLang="zh-CN" dirty="0"/>
              <a:t>January </a:t>
            </a:r>
            <a:r>
              <a:rPr lang="en-US" altLang="zh-CN" dirty="0" smtClean="0"/>
              <a:t>14-15 (</a:t>
            </a:r>
            <a:r>
              <a:rPr lang="en-US" altLang="zh-CN" dirty="0"/>
              <a:t>Saturday </a:t>
            </a:r>
            <a:r>
              <a:rPr lang="en-US" altLang="zh-CN" dirty="0" smtClean="0"/>
              <a:t>- Sunday)?</a:t>
            </a:r>
            <a:endParaRPr lang="en-US" altLang="zh-CN" dirty="0"/>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dirty="0" smtClean="0"/>
          </a:p>
          <a:p>
            <a:pPr marL="361950" lvl="1" indent="-361950" algn="just">
              <a:spcBef>
                <a:spcPct val="0"/>
              </a:spcBef>
              <a:spcAft>
                <a:spcPts val="300"/>
              </a:spcAft>
              <a:buClr>
                <a:srgbClr val="000000"/>
              </a:buClr>
              <a:buFont typeface="Arial" panose="020B0604020202020204" pitchFamily="34" charset="0"/>
              <a:buChar char="•"/>
              <a:defRPr/>
            </a:pPr>
            <a:r>
              <a:rPr lang="en-US" altLang="zh-CN" dirty="0" smtClean="0"/>
              <a:t>Note:</a:t>
            </a:r>
            <a:endParaRPr lang="en-US" altLang="zh-CN" dirty="0"/>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400" dirty="0" smtClean="0"/>
              <a:t>Mix-mode meeting</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400" dirty="0" smtClean="0"/>
              <a:t>If decided to add an Ad-hoc </a:t>
            </a:r>
            <a:r>
              <a:rPr lang="en-US" altLang="zh-CN" sz="1400" dirty="0"/>
              <a:t>meeting, you will need location, date, time and </a:t>
            </a:r>
            <a:r>
              <a:rPr lang="en-US" altLang="zh-CN" sz="1400" dirty="0">
                <a:solidFill>
                  <a:srgbClr val="0000FF"/>
                </a:solidFill>
              </a:rPr>
              <a:t>run a motion in the November meeting</a:t>
            </a:r>
            <a:r>
              <a:rPr lang="en-US" altLang="zh-CN" sz="1400" dirty="0"/>
              <a:t>. </a:t>
            </a:r>
            <a:r>
              <a:rPr lang="en-US" altLang="zh-CN" sz="1400" dirty="0" smtClean="0"/>
              <a:t>(Reference: </a:t>
            </a:r>
            <a:r>
              <a:rPr lang="en-US" altLang="zh-CN" sz="1400" dirty="0" err="1" smtClean="0"/>
              <a:t>TGme</a:t>
            </a:r>
            <a:r>
              <a:rPr lang="en-US" altLang="zh-CN" sz="1400" dirty="0" smtClean="0"/>
              <a:t> 11-22/1627</a:t>
            </a:r>
            <a:r>
              <a:rPr lang="en-US" altLang="zh-CN" sz="1400" dirty="0"/>
              <a:t>, slide </a:t>
            </a:r>
            <a:r>
              <a:rPr lang="en-US" altLang="zh-CN" sz="1400" dirty="0" smtClean="0"/>
              <a:t>7).</a:t>
            </a:r>
            <a:endParaRPr lang="en-US" altLang="zh-CN" sz="1400" dirty="0"/>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400" dirty="0"/>
              <a:t>Also, the meeting needs to be </a:t>
            </a:r>
            <a:r>
              <a:rPr lang="en-US" altLang="zh-CN" sz="1400" dirty="0">
                <a:solidFill>
                  <a:srgbClr val="0000FF"/>
                </a:solidFill>
              </a:rPr>
              <a:t>announced 30 days in advance </a:t>
            </a:r>
            <a:r>
              <a:rPr lang="en-US" altLang="zh-CN" sz="1400" dirty="0"/>
              <a:t>on the 802.11 reflector</a:t>
            </a:r>
            <a:r>
              <a:rPr lang="en-US" altLang="zh-CN" sz="1400" dirty="0" smtClean="0"/>
              <a:t>.</a:t>
            </a:r>
            <a:endParaRPr lang="en-US" altLang="zh-CN" sz="1600" dirty="0"/>
          </a:p>
        </p:txBody>
      </p:sp>
    </p:spTree>
    <p:extLst>
      <p:ext uri="{BB962C8B-B14F-4D97-AF65-F5344CB8AC3E}">
        <p14:creationId xmlns:p14="http://schemas.microsoft.com/office/powerpoint/2010/main" val="408684549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smtClean="0"/>
              <a:t>SP1-1: January Ad-hoc meeting</a:t>
            </a:r>
            <a:endParaRPr lang="en-US" altLang="en-US" sz="3200" dirty="0">
              <a:solidFill>
                <a:schemeClr val="tx2"/>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smtClean="0"/>
              <a:t>If we have an 2 days ad-hoc </a:t>
            </a:r>
            <a:r>
              <a:rPr lang="en-US" altLang="zh-CN" sz="1800" b="1" kern="0" dirty="0"/>
              <a:t>meeting on </a:t>
            </a:r>
            <a:r>
              <a:rPr lang="en-US" altLang="zh-CN" sz="1800" b="1" kern="0" dirty="0" smtClean="0"/>
              <a:t>during </a:t>
            </a:r>
            <a:r>
              <a:rPr lang="en-US" altLang="zh-CN" sz="1800" b="1" kern="0" dirty="0" smtClean="0">
                <a:solidFill>
                  <a:srgbClr val="0000FF"/>
                </a:solidFill>
              </a:rPr>
              <a:t>January 12-15</a:t>
            </a:r>
            <a:r>
              <a:rPr lang="en-US" altLang="zh-CN" sz="1800" b="1" kern="0" dirty="0" smtClean="0"/>
              <a:t>, 2023, </a:t>
            </a:r>
            <a:r>
              <a:rPr lang="en-US" altLang="zh-CN" sz="1800" b="1" kern="0" dirty="0">
                <a:solidFill>
                  <a:srgbClr val="0000FF"/>
                </a:solidFill>
              </a:rPr>
              <a:t>in Baltimore</a:t>
            </a:r>
            <a:r>
              <a:rPr lang="en-US" altLang="zh-CN" sz="1800" b="1" kern="0" dirty="0" smtClean="0">
                <a:solidFill>
                  <a:srgbClr val="0000FF"/>
                </a:solidFill>
              </a:rPr>
              <a:t>, Maryland (or </a:t>
            </a:r>
            <a:r>
              <a:rPr lang="en-US" altLang="zh-CN" sz="1800" b="1" kern="0" dirty="0">
                <a:solidFill>
                  <a:srgbClr val="0000FF"/>
                </a:solidFill>
              </a:rPr>
              <a:t>the bay </a:t>
            </a:r>
            <a:r>
              <a:rPr lang="en-US" altLang="zh-CN" sz="1800" b="1" kern="0" dirty="0" smtClean="0">
                <a:solidFill>
                  <a:srgbClr val="0000FF"/>
                </a:solidFill>
              </a:rPr>
              <a:t>area, to be confirmed) area </a:t>
            </a:r>
            <a:r>
              <a:rPr lang="en-US" altLang="zh-CN" sz="1800" b="1" kern="0" dirty="0">
                <a:solidFill>
                  <a:srgbClr val="0000FF"/>
                </a:solidFill>
              </a:rPr>
              <a:t>location </a:t>
            </a:r>
            <a:r>
              <a:rPr lang="en-US" altLang="zh-CN" sz="1800" b="1" kern="0" dirty="0"/>
              <a:t>for the purpose of </a:t>
            </a:r>
            <a:r>
              <a:rPr lang="en-US" altLang="zh-CN" sz="1800" b="1" kern="0" dirty="0" err="1" smtClean="0"/>
              <a:t>TGbf</a:t>
            </a:r>
            <a:r>
              <a:rPr lang="en-US" altLang="zh-CN" sz="1800" b="1" kern="0" dirty="0" smtClean="0"/>
              <a:t> </a:t>
            </a:r>
            <a:r>
              <a:rPr lang="en-US" altLang="zh-CN" sz="1800" b="1" kern="0" dirty="0"/>
              <a:t>comment resolution and consideration of document </a:t>
            </a:r>
            <a:r>
              <a:rPr lang="en-US" altLang="zh-CN" sz="1800" b="1" kern="0" dirty="0" smtClean="0"/>
              <a:t>submissions, please choose:</a:t>
            </a:r>
          </a:p>
          <a:p>
            <a:pPr lvl="1" algn="just">
              <a:buFont typeface="Arial" panose="020B0604020202020204" pitchFamily="34" charset="0"/>
              <a:buChar char="–"/>
              <a:defRPr/>
            </a:pPr>
            <a:r>
              <a:rPr lang="en-US" altLang="zh-CN" dirty="0">
                <a:latin typeface="Times New Roman" panose="02020603050405020304" pitchFamily="18" charset="0"/>
                <a:cs typeface="+mn-cs"/>
              </a:rPr>
              <a:t>Attend in </a:t>
            </a:r>
            <a:r>
              <a:rPr lang="en-US" altLang="zh-CN" dirty="0" smtClean="0">
                <a:latin typeface="Times New Roman" panose="02020603050405020304" pitchFamily="18" charset="0"/>
                <a:cs typeface="+mn-cs"/>
              </a:rPr>
              <a:t>person  -- 13</a:t>
            </a:r>
            <a:endParaRPr lang="en-US" altLang="zh-CN" dirty="0">
              <a:latin typeface="Times New Roman" panose="02020603050405020304" pitchFamily="18" charset="0"/>
              <a:cs typeface="+mn-cs"/>
            </a:endParaRPr>
          </a:p>
          <a:p>
            <a:pPr lvl="1" algn="just">
              <a:buFont typeface="Arial" panose="020B0604020202020204" pitchFamily="34" charset="0"/>
              <a:buChar char="–"/>
              <a:defRPr/>
            </a:pPr>
            <a:r>
              <a:rPr lang="en-US" altLang="zh-CN" dirty="0">
                <a:latin typeface="Times New Roman" panose="02020603050405020304" pitchFamily="18" charset="0"/>
                <a:cs typeface="+mn-cs"/>
              </a:rPr>
              <a:t>Attend </a:t>
            </a:r>
            <a:r>
              <a:rPr lang="en-US" altLang="zh-CN" dirty="0" smtClean="0">
                <a:latin typeface="Times New Roman" panose="02020603050405020304" pitchFamily="18" charset="0"/>
                <a:cs typeface="+mn-cs"/>
              </a:rPr>
              <a:t>online -- 29</a:t>
            </a:r>
            <a:endParaRPr lang="en-US" altLang="zh-CN" dirty="0">
              <a:latin typeface="Times New Roman" panose="02020603050405020304" pitchFamily="18" charset="0"/>
              <a:cs typeface="+mn-cs"/>
            </a:endParaRPr>
          </a:p>
          <a:p>
            <a:pPr lvl="1" algn="just">
              <a:buFont typeface="Arial" panose="020B0604020202020204" pitchFamily="34" charset="0"/>
              <a:buChar char="–"/>
              <a:defRPr/>
            </a:pPr>
            <a:r>
              <a:rPr lang="en-US" altLang="zh-CN" dirty="0">
                <a:latin typeface="Times New Roman" panose="02020603050405020304" pitchFamily="18" charset="0"/>
                <a:cs typeface="+mn-cs"/>
              </a:rPr>
              <a:t>Do not support Ad-hoc </a:t>
            </a:r>
            <a:r>
              <a:rPr lang="en-US" altLang="zh-CN" dirty="0" smtClean="0">
                <a:latin typeface="Times New Roman" panose="02020603050405020304" pitchFamily="18" charset="0"/>
                <a:cs typeface="+mn-cs"/>
              </a:rPr>
              <a:t>meeting -- 2</a:t>
            </a:r>
            <a:endParaRPr lang="en-US" altLang="zh-CN" dirty="0">
              <a:latin typeface="Times New Roman" panose="02020603050405020304" pitchFamily="18" charset="0"/>
              <a:cs typeface="+mn-cs"/>
            </a:endParaRPr>
          </a:p>
          <a:p>
            <a:pPr lvl="1" algn="just">
              <a:buFont typeface="Arial" panose="020B0604020202020204" pitchFamily="34" charset="0"/>
              <a:buChar char="–"/>
              <a:defRPr/>
            </a:pPr>
            <a:r>
              <a:rPr lang="en-US" altLang="zh-CN" dirty="0" smtClean="0">
                <a:latin typeface="Times New Roman" panose="02020603050405020304" pitchFamily="18" charset="0"/>
                <a:cs typeface="+mn-cs"/>
              </a:rPr>
              <a:t>Abstain -- 15</a:t>
            </a:r>
            <a:endParaRPr lang="en-US" altLang="zh-CN" dirty="0">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800" b="1" kern="0" dirty="0"/>
          </a:p>
          <a:p>
            <a:pPr lvl="1" algn="just">
              <a:buFont typeface="Arial" panose="020B0604020202020204" pitchFamily="34" charset="0"/>
              <a:buChar char="–"/>
              <a:defRPr/>
            </a:pPr>
            <a:endParaRPr lang="en-US" altLang="zh-CN" sz="1800" b="1" kern="0" dirty="0" smtClean="0"/>
          </a:p>
          <a:p>
            <a:pPr marL="400050" lvl="2" indent="0">
              <a:buNone/>
              <a:defRPr/>
            </a:pPr>
            <a:endParaRPr lang="en-US" altLang="zh-CN" sz="1050" b="1" kern="0" dirty="0"/>
          </a:p>
        </p:txBody>
      </p:sp>
    </p:spTree>
    <p:extLst>
      <p:ext uri="{BB962C8B-B14F-4D97-AF65-F5344CB8AC3E}">
        <p14:creationId xmlns:p14="http://schemas.microsoft.com/office/powerpoint/2010/main" val="37367472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smtClean="0"/>
              <a:t>SP1-2: January Ad-hoc meeting</a:t>
            </a:r>
            <a:endParaRPr lang="en-US" altLang="en-US" sz="3200" dirty="0">
              <a:solidFill>
                <a:schemeClr val="tx2"/>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smtClean="0"/>
              <a:t>If we have an 2 days ad-hoc </a:t>
            </a:r>
            <a:r>
              <a:rPr lang="en-US" altLang="zh-CN" sz="1800" b="1" kern="0" dirty="0"/>
              <a:t>meeting on </a:t>
            </a:r>
            <a:r>
              <a:rPr lang="en-US" altLang="zh-CN" sz="1800" b="1" kern="0" dirty="0" smtClean="0"/>
              <a:t>during </a:t>
            </a:r>
            <a:r>
              <a:rPr lang="en-US" altLang="zh-CN" sz="1800" b="1" kern="0" dirty="0" smtClean="0">
                <a:solidFill>
                  <a:srgbClr val="0000FF"/>
                </a:solidFill>
              </a:rPr>
              <a:t>January 13-14</a:t>
            </a:r>
            <a:r>
              <a:rPr lang="en-US" altLang="zh-CN" sz="1800" b="1" kern="0" dirty="0" smtClean="0"/>
              <a:t>, 2023, </a:t>
            </a:r>
            <a:r>
              <a:rPr lang="en-US" altLang="zh-CN" sz="1800" b="1" kern="0" dirty="0" smtClean="0">
                <a:solidFill>
                  <a:srgbClr val="0000FF"/>
                </a:solidFill>
              </a:rPr>
              <a:t>in the Baltimore Hilton</a:t>
            </a:r>
            <a:r>
              <a:rPr lang="en-US" altLang="zh-CN" sz="1800" b="1" kern="0" dirty="0">
                <a:solidFill>
                  <a:srgbClr val="0000FF"/>
                </a:solidFill>
              </a:rPr>
              <a:t>, </a:t>
            </a:r>
            <a:r>
              <a:rPr lang="en-US" altLang="zh-CN" sz="1800" b="1" kern="0" dirty="0" smtClean="0">
                <a:solidFill>
                  <a:srgbClr val="0000FF"/>
                </a:solidFill>
              </a:rPr>
              <a:t>Baltimore, Maryland </a:t>
            </a:r>
            <a:r>
              <a:rPr lang="en-US" altLang="zh-CN" sz="1800" b="1" kern="0" dirty="0" smtClean="0"/>
              <a:t>for </a:t>
            </a:r>
            <a:r>
              <a:rPr lang="en-US" altLang="zh-CN" sz="1800" b="1" kern="0" dirty="0"/>
              <a:t>the purpose of </a:t>
            </a:r>
            <a:r>
              <a:rPr lang="en-US" altLang="zh-CN" sz="1800" b="1" kern="0" dirty="0" err="1" smtClean="0"/>
              <a:t>TGbf</a:t>
            </a:r>
            <a:r>
              <a:rPr lang="en-US" altLang="zh-CN" sz="1800" b="1" kern="0" dirty="0" smtClean="0"/>
              <a:t> </a:t>
            </a:r>
            <a:r>
              <a:rPr lang="en-US" altLang="zh-CN" sz="1800" b="1" kern="0" dirty="0"/>
              <a:t>comment resolution and consideration of document </a:t>
            </a:r>
            <a:r>
              <a:rPr lang="en-US" altLang="zh-CN" sz="1800" b="1" kern="0" dirty="0" smtClean="0"/>
              <a:t>submissions, please choose:</a:t>
            </a:r>
          </a:p>
          <a:p>
            <a:pPr lvl="1" algn="just">
              <a:buFont typeface="Arial" panose="020B0604020202020204" pitchFamily="34" charset="0"/>
              <a:buChar char="–"/>
              <a:defRPr/>
            </a:pPr>
            <a:r>
              <a:rPr lang="en-US" altLang="zh-CN" dirty="0">
                <a:latin typeface="Times New Roman" panose="02020603050405020304" pitchFamily="18" charset="0"/>
                <a:cs typeface="+mn-cs"/>
              </a:rPr>
              <a:t>Attend in </a:t>
            </a:r>
            <a:r>
              <a:rPr lang="en-US" altLang="zh-CN" dirty="0" smtClean="0">
                <a:latin typeface="Times New Roman" panose="02020603050405020304" pitchFamily="18" charset="0"/>
                <a:cs typeface="+mn-cs"/>
              </a:rPr>
              <a:t>person  --12</a:t>
            </a:r>
          </a:p>
          <a:p>
            <a:pPr lvl="1" algn="just">
              <a:buFont typeface="Arial" panose="020B0604020202020204" pitchFamily="34" charset="0"/>
              <a:buChar char="–"/>
              <a:defRPr/>
            </a:pPr>
            <a:r>
              <a:rPr lang="en-US" altLang="zh-CN" dirty="0" smtClean="0">
                <a:latin typeface="Times New Roman" panose="02020603050405020304" pitchFamily="18" charset="0"/>
                <a:cs typeface="+mn-cs"/>
              </a:rPr>
              <a:t>Attend online  --14</a:t>
            </a:r>
          </a:p>
          <a:p>
            <a:pPr lvl="1" algn="just">
              <a:buFont typeface="Arial" panose="020B0604020202020204" pitchFamily="34" charset="0"/>
              <a:buChar char="–"/>
              <a:defRPr/>
            </a:pPr>
            <a:r>
              <a:rPr lang="en-US" altLang="zh-CN" dirty="0" smtClean="0">
                <a:latin typeface="Times New Roman" panose="02020603050405020304" pitchFamily="18" charset="0"/>
                <a:cs typeface="+mn-cs"/>
              </a:rPr>
              <a:t>Do </a:t>
            </a:r>
            <a:r>
              <a:rPr lang="en-US" altLang="zh-CN" dirty="0">
                <a:latin typeface="Times New Roman" panose="02020603050405020304" pitchFamily="18" charset="0"/>
                <a:cs typeface="+mn-cs"/>
              </a:rPr>
              <a:t>not support Ad-hoc </a:t>
            </a:r>
            <a:r>
              <a:rPr lang="en-US" altLang="zh-CN" dirty="0" smtClean="0">
                <a:latin typeface="Times New Roman" panose="02020603050405020304" pitchFamily="18" charset="0"/>
                <a:cs typeface="+mn-cs"/>
              </a:rPr>
              <a:t>meeting  -- 0</a:t>
            </a:r>
            <a:endParaRPr lang="en-US" altLang="zh-CN" dirty="0">
              <a:latin typeface="Times New Roman" panose="02020603050405020304" pitchFamily="18" charset="0"/>
              <a:cs typeface="+mn-cs"/>
            </a:endParaRPr>
          </a:p>
          <a:p>
            <a:pPr lvl="1" algn="just">
              <a:buFont typeface="Arial" panose="020B0604020202020204" pitchFamily="34" charset="0"/>
              <a:buChar char="–"/>
              <a:defRPr/>
            </a:pPr>
            <a:r>
              <a:rPr lang="en-US" altLang="zh-CN" dirty="0" smtClean="0">
                <a:latin typeface="Times New Roman" panose="02020603050405020304" pitchFamily="18" charset="0"/>
                <a:cs typeface="+mn-cs"/>
              </a:rPr>
              <a:t>Abstain  -- 4</a:t>
            </a:r>
            <a:endParaRPr lang="en-US" altLang="zh-CN" sz="1050" b="1" kern="0" dirty="0"/>
          </a:p>
        </p:txBody>
      </p:sp>
    </p:spTree>
    <p:extLst>
      <p:ext uri="{BB962C8B-B14F-4D97-AF65-F5344CB8AC3E}">
        <p14:creationId xmlns:p14="http://schemas.microsoft.com/office/powerpoint/2010/main" val="274607203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smtClean="0"/>
              <a:t>Motion: January Ad-hoc meeting</a:t>
            </a:r>
            <a:endParaRPr lang="en-US" altLang="en-US" sz="3200" dirty="0">
              <a:solidFill>
                <a:schemeClr val="tx2"/>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Approve a </a:t>
            </a:r>
            <a:r>
              <a:rPr lang="en-US" altLang="zh-CN" sz="1800" b="1" kern="0" dirty="0" err="1" smtClean="0"/>
              <a:t>TGbf</a:t>
            </a:r>
            <a:r>
              <a:rPr lang="en-US" altLang="zh-CN" sz="1800" b="1" kern="0" dirty="0" smtClean="0"/>
              <a:t> </a:t>
            </a:r>
            <a:r>
              <a:rPr lang="en-US" altLang="zh-CN" sz="1800" b="1" kern="0" dirty="0"/>
              <a:t>ad-hoc meeting on </a:t>
            </a:r>
            <a:r>
              <a:rPr lang="en-US" altLang="zh-CN" sz="1800" b="1" kern="0" dirty="0" smtClean="0">
                <a:solidFill>
                  <a:srgbClr val="0000FF"/>
                </a:solidFill>
              </a:rPr>
              <a:t>January 13-14</a:t>
            </a:r>
            <a:r>
              <a:rPr lang="en-US" altLang="zh-CN" sz="1800" b="1" kern="0" dirty="0" smtClean="0"/>
              <a:t>, 2023, </a:t>
            </a:r>
            <a:r>
              <a:rPr lang="en-US" altLang="zh-CN" sz="1800" b="1" kern="0" dirty="0">
                <a:solidFill>
                  <a:srgbClr val="0000FF"/>
                </a:solidFill>
              </a:rPr>
              <a:t>in the Baltimore Hilton, Baltimore, Maryland </a:t>
            </a:r>
            <a:r>
              <a:rPr lang="en-US" altLang="zh-CN" sz="1800" b="1" kern="0" dirty="0" smtClean="0"/>
              <a:t>for </a:t>
            </a:r>
            <a:r>
              <a:rPr lang="en-US" altLang="zh-CN" sz="1800" b="1" kern="0" dirty="0"/>
              <a:t>the purpose of </a:t>
            </a:r>
            <a:r>
              <a:rPr lang="en-US" altLang="zh-CN" sz="1800" b="1" kern="0" dirty="0" err="1" smtClean="0"/>
              <a:t>TGbf</a:t>
            </a:r>
            <a:r>
              <a:rPr lang="en-US" altLang="zh-CN" sz="1800" b="1" kern="0" dirty="0" smtClean="0"/>
              <a:t> </a:t>
            </a:r>
            <a:r>
              <a:rPr lang="en-US" altLang="zh-CN" sz="1800" b="1" kern="0" dirty="0"/>
              <a:t>comment resolution and consideration of document submissions.</a:t>
            </a:r>
          </a:p>
          <a:p>
            <a:pPr marL="342900" lvl="1" indent="-342900" algn="just">
              <a:buFont typeface="Arial" panose="020B0604020202020204" pitchFamily="34" charset="0"/>
              <a:buChar char="•"/>
              <a:defRPr/>
            </a:pPr>
            <a:endParaRPr lang="en-US" altLang="zh-CN" sz="18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Yan Xin </a:t>
            </a:r>
            <a:r>
              <a:rPr lang="en-US" altLang="zh-CN" sz="1800" b="1" kern="0" dirty="0" smtClean="0"/>
              <a:t>	</a:t>
            </a:r>
            <a:r>
              <a:rPr lang="en-US" altLang="zh-CN" sz="1800" b="1" dirty="0" smtClean="0"/>
              <a:t>	</a:t>
            </a:r>
            <a:r>
              <a:rPr lang="en-US" altLang="zh-CN" sz="1800" b="1" kern="0" dirty="0" smtClean="0"/>
              <a:t>Second</a:t>
            </a:r>
            <a:r>
              <a:rPr lang="en-US" altLang="zh-CN" sz="1800" b="1" kern="0" dirty="0"/>
              <a:t>: Rajat </a:t>
            </a:r>
            <a:r>
              <a:rPr lang="en-US" altLang="zh-CN" sz="1800" b="1" kern="0" dirty="0" err="1"/>
              <a:t>Pushkarna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dirty="0" smtClean="0"/>
              <a:t>Mix-mode </a:t>
            </a:r>
            <a:r>
              <a:rPr lang="en-US" altLang="zh-CN" dirty="0"/>
              <a:t>meeting</a:t>
            </a:r>
          </a:p>
          <a:p>
            <a:pPr marL="628650" lvl="2">
              <a:buFont typeface="微软雅黑" panose="020B0503020204020204" pitchFamily="34" charset="-122"/>
              <a:buChar char="–"/>
              <a:defRPr/>
            </a:pP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77138077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838200"/>
            <a:ext cx="112776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3200" dirty="0"/>
              <a:t>Guidance for Mix mode </a:t>
            </a:r>
            <a:r>
              <a:rPr lang="en-US" altLang="en-US" sz="3200" dirty="0">
                <a:solidFill>
                  <a:srgbClr val="0000FF"/>
                </a:solidFill>
              </a:rPr>
              <a:t>November </a:t>
            </a:r>
            <a:r>
              <a:rPr lang="en-US" altLang="zh-CN" sz="3200" dirty="0" smtClean="0"/>
              <a:t>Plenary</a:t>
            </a:r>
            <a:endParaRPr lang="en-US" altLang="zh-CN" sz="3200" dirty="0"/>
          </a:p>
        </p:txBody>
      </p:sp>
      <p:sp>
        <p:nvSpPr>
          <p:cNvPr id="5" name="Rectangle 3"/>
          <p:cNvSpPr txBox="1">
            <a:spLocks noChangeArrowheads="1"/>
          </p:cNvSpPr>
          <p:nvPr/>
        </p:nvSpPr>
        <p:spPr bwMode="auto">
          <a:xfrm>
            <a:off x="457200" y="1295400"/>
            <a:ext cx="115062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800"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smtClean="0">
                <a:latin typeface="Arial" panose="020B0604020202020204" pitchFamily="34" charset="0"/>
                <a:cs typeface="Arial" panose="020B0604020202020204" pitchFamily="34" charset="0"/>
              </a:rPr>
              <a:t>Host</a:t>
            </a:r>
            <a:endParaRPr lang="en-US" altLang="zh-CN" sz="1800" b="1" kern="0" dirty="0">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dirty="0" smtClean="0">
                <a:latin typeface="Arial" panose="020B0604020202020204" pitchFamily="34" charset="0"/>
                <a:cs typeface="Arial" panose="020B0604020202020204" pitchFamily="34" charset="0"/>
              </a:rPr>
              <a:t>Chair (Tony) will </a:t>
            </a:r>
            <a:r>
              <a:rPr lang="en-US" altLang="zh-CN" sz="1400" dirty="0" smtClean="0">
                <a:solidFill>
                  <a:srgbClr val="0000FF"/>
                </a:solidFill>
                <a:latin typeface="Arial" panose="020B0604020202020204" pitchFamily="34" charset="0"/>
                <a:cs typeface="Arial" panose="020B0604020202020204" pitchFamily="34" charset="0"/>
              </a:rPr>
              <a:t>host</a:t>
            </a:r>
            <a:r>
              <a:rPr lang="en-US" altLang="zh-CN" sz="1400" dirty="0" smtClean="0">
                <a:latin typeface="Arial" panose="020B0604020202020204" pitchFamily="34" charset="0"/>
                <a:cs typeface="Arial" panose="020B0604020202020204" pitchFamily="34" charset="0"/>
              </a:rPr>
              <a:t> the meeting online</a:t>
            </a:r>
          </a:p>
          <a:p>
            <a:pPr lvl="1" algn="just">
              <a:buFont typeface="Arial" panose="020B0604020202020204" pitchFamily="34" charset="0"/>
              <a:buChar char="–"/>
              <a:defRPr/>
            </a:pPr>
            <a:r>
              <a:rPr lang="en-US" altLang="zh-CN" sz="1400" dirty="0" smtClean="0">
                <a:latin typeface="Arial" panose="020B0604020202020204" pitchFamily="34" charset="0"/>
                <a:cs typeface="Arial" panose="020B0604020202020204" pitchFamily="34" charset="0"/>
              </a:rPr>
              <a:t>One Vice chair will handle </a:t>
            </a:r>
            <a:r>
              <a:rPr lang="en-US" altLang="zh-CN" sz="1400" dirty="0">
                <a:latin typeface="Arial" panose="020B0604020202020204" pitchFamily="34" charset="0"/>
                <a:cs typeface="Arial" panose="020B0604020202020204" pitchFamily="34" charset="0"/>
              </a:rPr>
              <a:t>the </a:t>
            </a:r>
            <a:r>
              <a:rPr lang="en-US" altLang="zh-CN" sz="1400" dirty="0" smtClean="0">
                <a:solidFill>
                  <a:srgbClr val="0000FF"/>
                </a:solidFill>
                <a:latin typeface="Arial" panose="020B0604020202020204" pitchFamily="34" charset="0"/>
                <a:cs typeface="Arial" panose="020B0604020202020204" pitchFamily="34" charset="0"/>
              </a:rPr>
              <a:t>audio/video</a:t>
            </a:r>
            <a:r>
              <a:rPr lang="en-US" altLang="zh-CN" sz="1400" dirty="0" smtClean="0">
                <a:latin typeface="Arial" panose="020B0604020202020204" pitchFamily="34" charset="0"/>
                <a:cs typeface="Arial" panose="020B0604020202020204" pitchFamily="34" charset="0"/>
              </a:rPr>
              <a:t>, the other Vice chair will keep </a:t>
            </a:r>
            <a:r>
              <a:rPr lang="en-US" altLang="zh-CN" sz="1400" dirty="0">
                <a:solidFill>
                  <a:srgbClr val="0000FF"/>
                </a:solidFill>
                <a:latin typeface="Arial" panose="020B0604020202020204" pitchFamily="34" charset="0"/>
                <a:cs typeface="Arial" panose="020B0604020202020204" pitchFamily="34" charset="0"/>
              </a:rPr>
              <a:t>things in </a:t>
            </a:r>
            <a:r>
              <a:rPr lang="en-US" altLang="zh-CN" sz="1400" dirty="0" smtClean="0">
                <a:solidFill>
                  <a:srgbClr val="0000FF"/>
                </a:solidFill>
                <a:latin typeface="Arial" panose="020B0604020202020204" pitchFamily="34" charset="0"/>
                <a:cs typeface="Arial" panose="020B0604020202020204" pitchFamily="34" charset="0"/>
              </a:rPr>
              <a:t>order</a:t>
            </a:r>
            <a:r>
              <a:rPr lang="en-US" altLang="zh-CN" sz="1400" dirty="0" smtClean="0">
                <a:latin typeface="Arial" panose="020B0604020202020204" pitchFamily="34" charset="0"/>
                <a:cs typeface="Arial" panose="020B0604020202020204" pitchFamily="34" charset="0"/>
              </a:rPr>
              <a:t>, e.g., the queue</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Suggest to go to the meeting room to </a:t>
            </a:r>
            <a:r>
              <a:rPr lang="en-US" altLang="zh-CN" dirty="0">
                <a:solidFill>
                  <a:srgbClr val="0000FF"/>
                </a:solidFill>
                <a:latin typeface="Arial" panose="020B0604020202020204" pitchFamily="34" charset="0"/>
                <a:cs typeface="Arial" panose="020B0604020202020204" pitchFamily="34" charset="0"/>
              </a:rPr>
              <a:t>test</a:t>
            </a:r>
            <a:r>
              <a:rPr lang="en-US" altLang="zh-CN" dirty="0">
                <a:latin typeface="Arial" panose="020B0604020202020204" pitchFamily="34" charset="0"/>
                <a:cs typeface="Arial" panose="020B0604020202020204" pitchFamily="34" charset="0"/>
              </a:rPr>
              <a:t> all the </a:t>
            </a:r>
            <a:r>
              <a:rPr lang="en-US" altLang="zh-CN" dirty="0" smtClean="0">
                <a:latin typeface="Arial" panose="020B0604020202020204" pitchFamily="34" charset="0"/>
                <a:cs typeface="Arial" panose="020B0604020202020204" pitchFamily="34" charset="0"/>
              </a:rPr>
              <a:t>things (e.g., audio, confirm the computer and connection to projector), </a:t>
            </a:r>
            <a:r>
              <a:rPr lang="en-US" altLang="zh-CN" dirty="0">
                <a:latin typeface="Arial" panose="020B0604020202020204" pitchFamily="34" charset="0"/>
                <a:cs typeface="Arial" panose="020B0604020202020204" pitchFamily="34" charset="0"/>
              </a:rPr>
              <a:t>before the first session, e.g., Sunday night.</a:t>
            </a:r>
          </a:p>
          <a:p>
            <a:pPr lvl="1" algn="just">
              <a:buFont typeface="Arial" panose="020B0604020202020204" pitchFamily="34" charset="0"/>
              <a:buChar char="–"/>
              <a:defRPr/>
            </a:pPr>
            <a:r>
              <a:rPr lang="en-US" altLang="zh-CN" sz="1400" dirty="0" smtClean="0">
                <a:latin typeface="Arial" panose="020B0604020202020204" pitchFamily="34" charset="0"/>
                <a:cs typeface="Arial" panose="020B0604020202020204" pitchFamily="34" charset="0"/>
              </a:rPr>
              <a:t>Secretary (Leif) </a:t>
            </a:r>
            <a:r>
              <a:rPr lang="en-US" altLang="zh-CN" sz="1400" dirty="0">
                <a:latin typeface="Arial" panose="020B0604020202020204" pitchFamily="34" charset="0"/>
                <a:cs typeface="Arial" panose="020B0604020202020204" pitchFamily="34" charset="0"/>
              </a:rPr>
              <a:t>could focus on the </a:t>
            </a:r>
            <a:r>
              <a:rPr lang="en-US" altLang="zh-CN" sz="1400" dirty="0" smtClean="0">
                <a:solidFill>
                  <a:srgbClr val="0000FF"/>
                </a:solidFill>
                <a:latin typeface="Arial" panose="020B0604020202020204" pitchFamily="34" charset="0"/>
                <a:cs typeface="Arial" panose="020B0604020202020204" pitchFamily="34" charset="0"/>
              </a:rPr>
              <a:t>minutes</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Editor (Claudio) could focus on keeping track of </a:t>
            </a:r>
            <a:r>
              <a:rPr lang="en-US" altLang="zh-CN" sz="1400" dirty="0" smtClean="0">
                <a:solidFill>
                  <a:srgbClr val="0000FF"/>
                </a:solidFill>
                <a:latin typeface="Arial" panose="020B0604020202020204" pitchFamily="34" charset="0"/>
                <a:cs typeface="Arial" panose="020B0604020202020204" pitchFamily="34" charset="0"/>
              </a:rPr>
              <a:t>CID</a:t>
            </a:r>
            <a:endParaRPr lang="en-US" altLang="zh-CN" sz="1400" dirty="0">
              <a:solidFill>
                <a:srgbClr val="0000FF"/>
              </a:solidFill>
              <a:latin typeface="Arial" panose="020B0604020202020204" pitchFamily="34" charset="0"/>
              <a:cs typeface="Arial" panose="020B0604020202020204" pitchFamily="34" charset="0"/>
            </a:endParaRPr>
          </a:p>
          <a:p>
            <a:pPr lvl="1" algn="just">
              <a:buFont typeface="Arial" panose="020B0604020202020204" pitchFamily="34" charset="0"/>
              <a:buChar char="–"/>
              <a:defRPr/>
            </a:pPr>
            <a:endParaRPr lang="en-US" altLang="zh-CN" sz="1400" dirty="0">
              <a:solidFill>
                <a:srgbClr val="0000FF"/>
              </a:solidFill>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smtClean="0">
                <a:latin typeface="Arial" panose="020B0604020202020204" pitchFamily="34" charset="0"/>
                <a:cs typeface="Arial" panose="020B0604020202020204" pitchFamily="34" charset="0"/>
              </a:rPr>
              <a:t>Participant</a:t>
            </a:r>
            <a:endParaRPr lang="en-US" altLang="zh-CN" sz="1800" b="1" kern="0" dirty="0">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Join</a:t>
            </a:r>
            <a:r>
              <a:rPr lang="en-US" altLang="zh-CN" sz="1400" dirty="0" smtClean="0">
                <a:latin typeface="Arial" panose="020B0604020202020204" pitchFamily="34" charset="0"/>
                <a:cs typeface="Arial" panose="020B0604020202020204" pitchFamily="34" charset="0"/>
              </a:rPr>
              <a:t>: All the “</a:t>
            </a:r>
            <a:r>
              <a:rPr lang="en-US" altLang="zh-CN" sz="1400" dirty="0" smtClean="0">
                <a:solidFill>
                  <a:srgbClr val="0000FF"/>
                </a:solidFill>
                <a:latin typeface="Arial" panose="020B0604020202020204" pitchFamily="34" charset="0"/>
                <a:cs typeface="Arial" panose="020B0604020202020204" pitchFamily="34" charset="0"/>
              </a:rPr>
              <a:t>in person</a:t>
            </a:r>
            <a:r>
              <a:rPr lang="en-US" altLang="zh-CN" sz="1400" dirty="0" smtClean="0">
                <a:latin typeface="Arial" panose="020B0604020202020204" pitchFamily="34" charset="0"/>
                <a:cs typeface="Arial" panose="020B0604020202020204" pitchFamily="34" charset="0"/>
              </a:rPr>
              <a:t>” member shall select “</a:t>
            </a:r>
            <a:r>
              <a:rPr lang="en-US" altLang="zh-CN" sz="1400" dirty="0" smtClean="0">
                <a:solidFill>
                  <a:srgbClr val="0000FF"/>
                </a:solidFill>
                <a:latin typeface="Arial" panose="020B0604020202020204" pitchFamily="34" charset="0"/>
                <a:cs typeface="Arial" panose="020B0604020202020204" pitchFamily="34" charset="0"/>
              </a:rPr>
              <a:t>no audio</a:t>
            </a:r>
            <a:r>
              <a:rPr lang="en-US" altLang="zh-CN" sz="1400" dirty="0" smtClean="0">
                <a:latin typeface="Arial" panose="020B0604020202020204" pitchFamily="34" charset="0"/>
                <a:cs typeface="Arial" panose="020B0604020202020204" pitchFamily="34" charset="0"/>
              </a:rPr>
              <a:t>” </a:t>
            </a:r>
            <a:r>
              <a:rPr lang="en-US" altLang="zh-CN" sz="1400" dirty="0">
                <a:latin typeface="Arial" panose="020B0604020202020204" pitchFamily="34" charset="0"/>
                <a:cs typeface="Arial" panose="020B0604020202020204" pitchFamily="34" charset="0"/>
              </a:rPr>
              <a:t>option on </a:t>
            </a:r>
            <a:r>
              <a:rPr lang="en-US" altLang="zh-CN" sz="1400" dirty="0" smtClean="0">
                <a:latin typeface="Arial" panose="020B0604020202020204" pitchFamily="34" charset="0"/>
                <a:cs typeface="Arial" panose="020B0604020202020204" pitchFamily="34" charset="0"/>
              </a:rPr>
              <a:t>joining </a:t>
            </a:r>
            <a:r>
              <a:rPr lang="en-US" altLang="zh-CN" sz="1400" dirty="0" err="1" smtClean="0">
                <a:latin typeface="Arial" panose="020B0604020202020204" pitchFamily="34" charset="0"/>
                <a:cs typeface="Arial" panose="020B0604020202020204" pitchFamily="34" charset="0"/>
              </a:rPr>
              <a:t>Webex</a:t>
            </a:r>
            <a:r>
              <a:rPr lang="en-US" altLang="zh-CN" sz="1400" dirty="0" smtClean="0">
                <a:latin typeface="Arial" panose="020B0604020202020204" pitchFamily="34" charset="0"/>
                <a:cs typeface="Arial" panose="020B0604020202020204" pitchFamily="34" charset="0"/>
              </a:rPr>
              <a:t>, in order to </a:t>
            </a:r>
            <a:r>
              <a:rPr lang="en-US" altLang="zh-CN" sz="1400" dirty="0">
                <a:latin typeface="Arial" panose="020B0604020202020204" pitchFamily="34" charset="0"/>
                <a:cs typeface="Arial" panose="020B0604020202020204" pitchFamily="34" charset="0"/>
              </a:rPr>
              <a:t>avoid audio problems (feedback</a:t>
            </a:r>
            <a:r>
              <a:rPr lang="en-US" altLang="zh-CN" sz="1400" dirty="0" smtClean="0">
                <a:latin typeface="Arial" panose="020B0604020202020204" pitchFamily="34" charset="0"/>
                <a:cs typeface="Arial" panose="020B0604020202020204" pitchFamily="34" charset="0"/>
              </a:rPr>
              <a:t>)</a:t>
            </a: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Queue</a:t>
            </a:r>
            <a:r>
              <a:rPr lang="en-US" altLang="zh-CN" sz="1400" dirty="0" smtClean="0">
                <a:latin typeface="Arial" panose="020B0604020202020204" pitchFamily="34" charset="0"/>
                <a:cs typeface="Arial" panose="020B0604020202020204" pitchFamily="34" charset="0"/>
              </a:rPr>
              <a:t>: All “</a:t>
            </a:r>
            <a:r>
              <a:rPr lang="en-US" altLang="zh-CN" sz="1400" dirty="0" smtClean="0">
                <a:solidFill>
                  <a:srgbClr val="0000FF"/>
                </a:solidFill>
                <a:latin typeface="Arial" panose="020B0604020202020204" pitchFamily="34" charset="0"/>
                <a:cs typeface="Arial" panose="020B0604020202020204" pitchFamily="34" charset="0"/>
              </a:rPr>
              <a:t>Queue</a:t>
            </a:r>
            <a:r>
              <a:rPr lang="en-US" altLang="zh-CN" sz="1400" dirty="0" smtClean="0">
                <a:latin typeface="Arial" panose="020B0604020202020204" pitchFamily="34" charset="0"/>
                <a:cs typeface="Arial" panose="020B0604020202020204" pitchFamily="34" charset="0"/>
              </a:rPr>
              <a:t>” should be requested </a:t>
            </a:r>
            <a:r>
              <a:rPr lang="en-US" altLang="zh-CN" sz="1400" dirty="0" smtClean="0">
                <a:solidFill>
                  <a:srgbClr val="0000FF"/>
                </a:solidFill>
                <a:latin typeface="Arial" panose="020B0604020202020204" pitchFamily="34" charset="0"/>
                <a:cs typeface="Arial" panose="020B0604020202020204" pitchFamily="34" charset="0"/>
              </a:rPr>
              <a:t>online</a:t>
            </a:r>
            <a:r>
              <a:rPr lang="en-US" altLang="zh-CN" sz="1400" dirty="0" smtClean="0">
                <a:latin typeface="Arial" panose="020B0604020202020204" pitchFamily="34" charset="0"/>
                <a:cs typeface="Arial" panose="020B0604020202020204" pitchFamily="34" charset="0"/>
              </a:rPr>
              <a:t>, in order to track the order easier</a:t>
            </a:r>
          </a:p>
          <a:p>
            <a:pPr lvl="2" algn="just">
              <a:buSzPct val="50000"/>
              <a:buFont typeface="Wingdings" panose="05000000000000000000" pitchFamily="2" charset="2"/>
              <a:buChar char="n"/>
              <a:defRPr/>
            </a:pPr>
            <a:r>
              <a:rPr lang="en-US" altLang="zh-CN" dirty="0" smtClean="0">
                <a:latin typeface="Arial" panose="020B0604020202020204" pitchFamily="34" charset="0"/>
                <a:cs typeface="Arial" panose="020B0604020202020204" pitchFamily="34" charset="0"/>
              </a:rPr>
              <a:t>“In </a:t>
            </a:r>
            <a:r>
              <a:rPr lang="en-US" altLang="zh-CN" dirty="0">
                <a:latin typeface="Arial" panose="020B0604020202020204" pitchFamily="34" charset="0"/>
                <a:cs typeface="Arial" panose="020B0604020202020204" pitchFamily="34" charset="0"/>
              </a:rPr>
              <a:t>person” </a:t>
            </a:r>
            <a:r>
              <a:rPr lang="en-US" altLang="zh-CN" dirty="0" smtClean="0">
                <a:latin typeface="Arial" panose="020B0604020202020204" pitchFamily="34" charset="0"/>
                <a:cs typeface="Arial" panose="020B0604020202020204" pitchFamily="34" charset="0"/>
              </a:rPr>
              <a:t>member </a:t>
            </a:r>
            <a:r>
              <a:rPr lang="en-US" altLang="zh-CN" dirty="0">
                <a:latin typeface="Arial" panose="020B0604020202020204" pitchFamily="34" charset="0"/>
                <a:cs typeface="Arial" panose="020B0604020202020204" pitchFamily="34" charset="0"/>
              </a:rPr>
              <a:t>should </a:t>
            </a:r>
            <a:r>
              <a:rPr lang="en-US" altLang="zh-CN" dirty="0" smtClean="0">
                <a:latin typeface="Arial" panose="020B0604020202020204" pitchFamily="34" charset="0"/>
                <a:cs typeface="Arial" panose="020B0604020202020204" pitchFamily="34" charset="0"/>
              </a:rPr>
              <a:t>request the “Queue” </a:t>
            </a:r>
            <a:r>
              <a:rPr lang="en-US" altLang="zh-CN" dirty="0">
                <a:solidFill>
                  <a:srgbClr val="0000FF"/>
                </a:solidFill>
                <a:latin typeface="Arial" panose="020B0604020202020204" pitchFamily="34" charset="0"/>
                <a:cs typeface="Arial" panose="020B0604020202020204" pitchFamily="34" charset="0"/>
              </a:rPr>
              <a:t>online</a:t>
            </a:r>
            <a:r>
              <a:rPr lang="en-US" altLang="zh-CN" dirty="0" smtClean="0">
                <a:latin typeface="Arial" panose="020B0604020202020204" pitchFamily="34" charset="0"/>
                <a:cs typeface="Arial" panose="020B0604020202020204" pitchFamily="34" charset="0"/>
              </a:rPr>
              <a:t>, and then go to the microphone</a:t>
            </a: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Vote</a:t>
            </a:r>
            <a:r>
              <a:rPr lang="en-US" altLang="zh-CN" sz="1400" dirty="0" smtClean="0">
                <a:latin typeface="Arial" panose="020B0604020202020204" pitchFamily="34" charset="0"/>
                <a:cs typeface="Arial" panose="020B0604020202020204" pitchFamily="34" charset="0"/>
              </a:rPr>
              <a:t>: All </a:t>
            </a:r>
            <a:r>
              <a:rPr lang="en-US" altLang="zh-CN" sz="1400" dirty="0">
                <a:solidFill>
                  <a:srgbClr val="0000FF"/>
                </a:solidFill>
                <a:latin typeface="Arial" panose="020B0604020202020204" pitchFamily="34" charset="0"/>
                <a:cs typeface="Arial" panose="020B0604020202020204" pitchFamily="34" charset="0"/>
              </a:rPr>
              <a:t>V</a:t>
            </a:r>
            <a:r>
              <a:rPr lang="en-US" altLang="zh-CN" sz="1400" dirty="0" smtClean="0">
                <a:solidFill>
                  <a:srgbClr val="0000FF"/>
                </a:solidFill>
                <a:latin typeface="Arial" panose="020B0604020202020204" pitchFamily="34" charset="0"/>
                <a:cs typeface="Arial" panose="020B0604020202020204" pitchFamily="34" charset="0"/>
              </a:rPr>
              <a:t>otes</a:t>
            </a:r>
            <a:r>
              <a:rPr lang="en-US" altLang="zh-CN" sz="1400" dirty="0" smtClean="0">
                <a:latin typeface="Arial" panose="020B0604020202020204" pitchFamily="34" charset="0"/>
                <a:cs typeface="Arial" panose="020B0604020202020204" pitchFamily="34" charset="0"/>
              </a:rPr>
              <a:t> (SP/Motion) will be conducted on </a:t>
            </a:r>
            <a:r>
              <a:rPr lang="en-US" altLang="zh-CN" sz="1400" dirty="0" err="1" smtClean="0">
                <a:solidFill>
                  <a:srgbClr val="0000FF"/>
                </a:solidFill>
                <a:latin typeface="Arial" panose="020B0604020202020204" pitchFamily="34" charset="0"/>
                <a:cs typeface="Arial" panose="020B0604020202020204" pitchFamily="34" charset="0"/>
              </a:rPr>
              <a:t>Webex</a:t>
            </a:r>
            <a:endParaRPr lang="en-US" altLang="zh-CN" sz="1400" dirty="0" smtClean="0">
              <a:solidFill>
                <a:srgbClr val="0000FF"/>
              </a:solidFill>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Present</a:t>
            </a:r>
            <a:r>
              <a:rPr lang="en-US" altLang="zh-CN" sz="1400" dirty="0" smtClean="0">
                <a:latin typeface="Arial" panose="020B0604020202020204" pitchFamily="34" charset="0"/>
                <a:cs typeface="Arial" panose="020B0604020202020204" pitchFamily="34" charset="0"/>
              </a:rPr>
              <a:t>: Presenter shall go </a:t>
            </a:r>
            <a:r>
              <a:rPr lang="en-US" altLang="zh-CN" sz="1400" dirty="0">
                <a:latin typeface="Arial" panose="020B0604020202020204" pitchFamily="34" charset="0"/>
                <a:cs typeface="Arial" panose="020B0604020202020204" pitchFamily="34" charset="0"/>
              </a:rPr>
              <a:t>to the </a:t>
            </a:r>
            <a:r>
              <a:rPr lang="en-US" altLang="zh-CN" sz="1400" dirty="0" smtClean="0">
                <a:solidFill>
                  <a:srgbClr val="0000FF"/>
                </a:solidFill>
                <a:latin typeface="Arial" panose="020B0604020202020204" pitchFamily="34" charset="0"/>
                <a:cs typeface="Arial" panose="020B0604020202020204" pitchFamily="34" charset="0"/>
              </a:rPr>
              <a:t>platform</a:t>
            </a:r>
            <a:r>
              <a:rPr lang="en-US" altLang="zh-CN" sz="1400" dirty="0" smtClean="0">
                <a:latin typeface="Arial" panose="020B0604020202020204" pitchFamily="34" charset="0"/>
                <a:cs typeface="Arial" panose="020B0604020202020204" pitchFamily="34" charset="0"/>
              </a:rPr>
              <a:t>, </a:t>
            </a:r>
            <a:r>
              <a:rPr lang="en-US" altLang="zh-CN" sz="1400" dirty="0">
                <a:latin typeface="Arial" panose="020B0604020202020204" pitchFamily="34" charset="0"/>
                <a:cs typeface="Arial" panose="020B0604020202020204" pitchFamily="34" charset="0"/>
              </a:rPr>
              <a:t>talk into </a:t>
            </a:r>
            <a:r>
              <a:rPr lang="en-US" altLang="zh-CN" sz="1400" dirty="0">
                <a:solidFill>
                  <a:srgbClr val="0000FF"/>
                </a:solidFill>
                <a:latin typeface="Arial" panose="020B0604020202020204" pitchFamily="34" charset="0"/>
                <a:cs typeface="Arial" panose="020B0604020202020204" pitchFamily="34" charset="0"/>
              </a:rPr>
              <a:t>microphone</a:t>
            </a:r>
            <a:r>
              <a:rPr lang="en-US" altLang="zh-CN" sz="1400" dirty="0">
                <a:latin typeface="Arial" panose="020B0604020202020204" pitchFamily="34" charset="0"/>
                <a:cs typeface="Arial" panose="020B0604020202020204" pitchFamily="34" charset="0"/>
              </a:rPr>
              <a:t> on the </a:t>
            </a:r>
            <a:r>
              <a:rPr lang="en-US" altLang="zh-CN" sz="1400" dirty="0" smtClean="0">
                <a:latin typeface="Arial" panose="020B0604020202020204" pitchFamily="34" charset="0"/>
                <a:cs typeface="Arial" panose="020B0604020202020204" pitchFamily="34" charset="0"/>
              </a:rPr>
              <a:t>platform</a:t>
            </a:r>
          </a:p>
          <a:p>
            <a:pPr lvl="2" algn="just">
              <a:buSzPct val="50000"/>
              <a:buFont typeface="Wingdings" panose="05000000000000000000" pitchFamily="2" charset="2"/>
              <a:buChar char="n"/>
              <a:defRPr/>
            </a:pPr>
            <a:r>
              <a:rPr lang="en-US" altLang="zh-CN" dirty="0" smtClean="0">
                <a:latin typeface="Arial" panose="020B0604020202020204" pitchFamily="34" charset="0"/>
                <a:cs typeface="Arial" panose="020B0604020202020204" pitchFamily="34" charset="0"/>
              </a:rPr>
              <a:t>Option 1: Use </a:t>
            </a:r>
            <a:r>
              <a:rPr lang="en-US" altLang="zh-CN" dirty="0">
                <a:latin typeface="Arial" panose="020B0604020202020204" pitchFamily="34" charset="0"/>
                <a:cs typeface="Arial" panose="020B0604020202020204" pitchFamily="34" charset="0"/>
              </a:rPr>
              <a:t>his/her </a:t>
            </a:r>
            <a:r>
              <a:rPr lang="en-US" altLang="zh-CN" dirty="0">
                <a:solidFill>
                  <a:srgbClr val="0000FF"/>
                </a:solidFill>
                <a:latin typeface="Arial" panose="020B0604020202020204" pitchFamily="34" charset="0"/>
                <a:cs typeface="Arial" panose="020B0604020202020204" pitchFamily="34" charset="0"/>
              </a:rPr>
              <a:t>own computer</a:t>
            </a:r>
            <a:r>
              <a:rPr lang="en-US" altLang="zh-CN" dirty="0">
                <a:latin typeface="Arial" panose="020B0604020202020204" pitchFamily="34" charset="0"/>
                <a:cs typeface="Arial" panose="020B0604020202020204" pitchFamily="34" charset="0"/>
              </a:rPr>
              <a:t>, share the screen over </a:t>
            </a:r>
            <a:r>
              <a:rPr lang="en-US" altLang="zh-CN" dirty="0" err="1">
                <a:latin typeface="Arial" panose="020B0604020202020204" pitchFamily="34" charset="0"/>
                <a:cs typeface="Arial" panose="020B0604020202020204" pitchFamily="34" charset="0"/>
              </a:rPr>
              <a:t>Webex</a:t>
            </a:r>
            <a:r>
              <a:rPr lang="en-US" altLang="zh-CN" dirty="0">
                <a:latin typeface="Arial" panose="020B0604020202020204" pitchFamily="34" charset="0"/>
                <a:cs typeface="Arial" panose="020B0604020202020204" pitchFamily="34" charset="0"/>
              </a:rPr>
              <a:t> (but not directly connect to the projector</a:t>
            </a:r>
            <a:r>
              <a:rPr lang="en-US" altLang="zh-CN" dirty="0" smtClean="0">
                <a:latin typeface="Arial" panose="020B0604020202020204" pitchFamily="34" charset="0"/>
                <a:cs typeface="Arial" panose="020B0604020202020204" pitchFamily="34" charset="0"/>
              </a:rPr>
              <a:t>)</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Option </a:t>
            </a:r>
            <a:r>
              <a:rPr lang="en-US" altLang="zh-CN" dirty="0" smtClean="0">
                <a:latin typeface="Arial" panose="020B0604020202020204" pitchFamily="34" charset="0"/>
                <a:cs typeface="Arial" panose="020B0604020202020204" pitchFamily="34" charset="0"/>
              </a:rPr>
              <a:t>2: Use the </a:t>
            </a:r>
            <a:r>
              <a:rPr lang="en-US" altLang="zh-CN" dirty="0" smtClean="0">
                <a:solidFill>
                  <a:srgbClr val="0000FF"/>
                </a:solidFill>
                <a:latin typeface="Arial" panose="020B0604020202020204" pitchFamily="34" charset="0"/>
                <a:cs typeface="Arial" panose="020B0604020202020204" pitchFamily="34" charset="0"/>
              </a:rPr>
              <a:t>computer on the platform </a:t>
            </a:r>
            <a:r>
              <a:rPr lang="en-US" altLang="zh-CN" dirty="0" smtClean="0">
                <a:latin typeface="Arial" panose="020B0604020202020204" pitchFamily="34" charset="0"/>
                <a:cs typeface="Arial" panose="020B0604020202020204" pitchFamily="34" charset="0"/>
              </a:rPr>
              <a:t>(Need to let Vice chairs know and download the slides before)</a:t>
            </a:r>
            <a:endParaRPr lang="en-US" altLang="zh-CN"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endParaRPr lang="en-US" altLang="zh-CN" sz="1600" b="1" kern="0" dirty="0" smtClean="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endParaRPr lang="en-US" altLang="zh-CN" sz="1600" b="1" kern="0" dirty="0" smtClean="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600" kern="0" dirty="0" smtClean="0">
                <a:latin typeface="Arial" panose="020B0604020202020204" pitchFamily="34" charset="0"/>
                <a:cs typeface="Arial" panose="020B0604020202020204" pitchFamily="34" charset="0"/>
              </a:rPr>
              <a:t>Note: For more details</a:t>
            </a:r>
            <a:r>
              <a:rPr lang="en-US" altLang="zh-CN" sz="1600" kern="0" dirty="0">
                <a:latin typeface="Arial" panose="020B0604020202020204" pitchFamily="34" charset="0"/>
                <a:cs typeface="Arial" panose="020B0604020202020204" pitchFamily="34" charset="0"/>
              </a:rPr>
              <a:t>, please refer to tutorial EC-22/118</a:t>
            </a:r>
          </a:p>
        </p:txBody>
      </p:sp>
    </p:spTree>
    <p:extLst>
      <p:ext uri="{BB962C8B-B14F-4D97-AF65-F5344CB8AC3E}">
        <p14:creationId xmlns:p14="http://schemas.microsoft.com/office/powerpoint/2010/main" val="387138276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685800"/>
            <a:ext cx="9296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kern="0" dirty="0"/>
              <a:t>Some further guideline </a:t>
            </a:r>
            <a:r>
              <a:rPr lang="en-US" altLang="zh-CN" sz="4000" kern="0" dirty="0" smtClean="0"/>
              <a:t>for speeding up</a:t>
            </a:r>
            <a:endParaRPr lang="en-US" altLang="zh-CN" sz="4000" dirty="0"/>
          </a:p>
        </p:txBody>
      </p:sp>
      <p:sp>
        <p:nvSpPr>
          <p:cNvPr id="5" name="Rectangle 3"/>
          <p:cNvSpPr txBox="1">
            <a:spLocks noChangeArrowheads="1"/>
          </p:cNvSpPr>
          <p:nvPr/>
        </p:nvSpPr>
        <p:spPr bwMode="auto">
          <a:xfrm>
            <a:off x="457200" y="1524000"/>
            <a:ext cx="8001000" cy="4829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lvl="1" indent="-342900" algn="just">
              <a:buFont typeface="Arial" panose="020B0604020202020204" pitchFamily="34" charset="0"/>
              <a:buChar char="•"/>
              <a:defRPr/>
            </a:pPr>
            <a:r>
              <a:rPr lang="en-US" altLang="zh-CN" sz="1600" b="1" kern="0" dirty="0" err="1" smtClean="0"/>
              <a:t>PoC</a:t>
            </a:r>
            <a:r>
              <a:rPr lang="en-US" altLang="zh-CN" sz="1600" b="1" kern="0" dirty="0" smtClean="0"/>
              <a:t> </a:t>
            </a:r>
            <a:r>
              <a:rPr lang="en-US" altLang="zh-CN" sz="1600" b="1" kern="0" dirty="0"/>
              <a:t>regularly </a:t>
            </a:r>
            <a:r>
              <a:rPr lang="en-US" altLang="zh-CN" sz="1600" b="1" kern="0" dirty="0">
                <a:solidFill>
                  <a:srgbClr val="0000FF"/>
                </a:solidFill>
              </a:rPr>
              <a:t>checks</a:t>
            </a:r>
            <a:r>
              <a:rPr lang="en-US" altLang="zh-CN" sz="1600" b="1" kern="0" dirty="0"/>
              <a:t> the remaining CIDs for each assignee (as shown in the table</a:t>
            </a:r>
            <a:r>
              <a:rPr lang="en-US" altLang="zh-CN" sz="1600" b="1" kern="0" dirty="0" smtClean="0"/>
              <a:t>)</a:t>
            </a:r>
          </a:p>
          <a:p>
            <a:pPr lvl="1" algn="just">
              <a:buFont typeface="Arial" panose="020B0604020202020204" pitchFamily="34" charset="0"/>
              <a:buChar char="–"/>
              <a:defRPr/>
            </a:pPr>
            <a:r>
              <a:rPr lang="en-US" altLang="zh-CN" sz="1400" dirty="0" smtClean="0"/>
              <a:t>Ask </a:t>
            </a:r>
            <a:r>
              <a:rPr lang="en-US" altLang="zh-CN" sz="1400" dirty="0"/>
              <a:t>if extra </a:t>
            </a:r>
            <a:r>
              <a:rPr lang="en-US" altLang="zh-CN" sz="1400" dirty="0">
                <a:solidFill>
                  <a:srgbClr val="0000FF"/>
                </a:solidFill>
              </a:rPr>
              <a:t>help</a:t>
            </a:r>
            <a:r>
              <a:rPr lang="en-US" altLang="zh-CN" sz="1400" dirty="0"/>
              <a:t> is needed (e.g., </a:t>
            </a:r>
            <a:r>
              <a:rPr lang="en-US" altLang="zh-CN" sz="1400" dirty="0">
                <a:solidFill>
                  <a:srgbClr val="0000FF"/>
                </a:solidFill>
              </a:rPr>
              <a:t>re-assign</a:t>
            </a:r>
            <a:r>
              <a:rPr lang="en-US" altLang="zh-CN" sz="1400" dirty="0"/>
              <a:t> a CID to others</a:t>
            </a:r>
            <a:r>
              <a:rPr lang="en-US" altLang="zh-CN" sz="1400" dirty="0" smtClean="0"/>
              <a:t>)</a:t>
            </a:r>
          </a:p>
          <a:p>
            <a:pPr lvl="1" algn="just">
              <a:buFont typeface="Arial" panose="020B0604020202020204" pitchFamily="34" charset="0"/>
              <a:buChar char="–"/>
              <a:defRPr/>
            </a:pPr>
            <a:r>
              <a:rPr lang="en-US" altLang="zh-CN" sz="1400" dirty="0" smtClean="0"/>
              <a:t>Marked out in </a:t>
            </a:r>
            <a:r>
              <a:rPr lang="en-US" altLang="zh-CN" sz="1400" dirty="0">
                <a:solidFill>
                  <a:srgbClr val="FF0000"/>
                </a:solidFill>
              </a:rPr>
              <a:t>red</a:t>
            </a:r>
            <a:r>
              <a:rPr lang="en-US" altLang="zh-CN" sz="1400" dirty="0"/>
              <a:t> box (more than 10 CIDs), </a:t>
            </a:r>
            <a:r>
              <a:rPr lang="en-US" altLang="zh-CN" sz="1400" dirty="0">
                <a:solidFill>
                  <a:srgbClr val="0000FF"/>
                </a:solidFill>
              </a:rPr>
              <a:t>blue</a:t>
            </a:r>
            <a:r>
              <a:rPr lang="en-US" altLang="zh-CN" sz="1400" dirty="0"/>
              <a:t> box (no action until now)</a:t>
            </a:r>
          </a:p>
          <a:p>
            <a:pPr lvl="1" algn="just">
              <a:buFont typeface="Arial" panose="020B0604020202020204" pitchFamily="34" charset="0"/>
              <a:buChar char="–"/>
              <a:defRPr/>
            </a:pPr>
            <a:endParaRPr lang="en-US" altLang="zh-CN" sz="1100" dirty="0" smtClean="0"/>
          </a:p>
          <a:p>
            <a:pPr marL="342900" lvl="1" indent="-342900" algn="just">
              <a:buFont typeface="Arial" panose="020B0604020202020204" pitchFamily="34" charset="0"/>
              <a:buChar char="•"/>
              <a:defRPr/>
            </a:pPr>
            <a:r>
              <a:rPr lang="en-US" altLang="zh-CN" sz="1600" b="1" kern="0" dirty="0" smtClean="0"/>
              <a:t>Control the presentation/discussion </a:t>
            </a:r>
            <a:r>
              <a:rPr lang="en-US" altLang="zh-CN" sz="1600" b="1" kern="0" dirty="0" smtClean="0">
                <a:solidFill>
                  <a:srgbClr val="0000FF"/>
                </a:solidFill>
              </a:rPr>
              <a:t>time</a:t>
            </a:r>
          </a:p>
          <a:p>
            <a:pPr lvl="1" algn="just">
              <a:buFont typeface="Arial" panose="020B0604020202020204" pitchFamily="34" charset="0"/>
              <a:buChar char="–"/>
              <a:defRPr/>
            </a:pPr>
            <a:r>
              <a:rPr lang="en-US" altLang="zh-CN" sz="1400" dirty="0" smtClean="0"/>
              <a:t>Strongly </a:t>
            </a:r>
            <a:r>
              <a:rPr lang="en-US" altLang="zh-CN" sz="1400" dirty="0"/>
              <a:t>suggest to have sufficient </a:t>
            </a:r>
            <a:r>
              <a:rPr lang="en-US" altLang="zh-CN" sz="1400" dirty="0">
                <a:solidFill>
                  <a:srgbClr val="0000FF"/>
                </a:solidFill>
              </a:rPr>
              <a:t>offline</a:t>
            </a:r>
            <a:r>
              <a:rPr lang="en-US" altLang="zh-CN" sz="1400" dirty="0"/>
              <a:t> discussion (especially via the email reflector), before presenting in a </a:t>
            </a:r>
            <a:r>
              <a:rPr lang="en-US" altLang="zh-CN" sz="1400" dirty="0" err="1"/>
              <a:t>TGbf</a:t>
            </a:r>
            <a:r>
              <a:rPr lang="en-US" altLang="zh-CN" sz="1400" dirty="0"/>
              <a:t> </a:t>
            </a:r>
            <a:r>
              <a:rPr lang="en-US" altLang="zh-CN" sz="1400" dirty="0" smtClean="0"/>
              <a:t>meeting</a:t>
            </a:r>
          </a:p>
          <a:p>
            <a:pPr lvl="1" algn="just">
              <a:buFont typeface="Arial" panose="020B0604020202020204" pitchFamily="34" charset="0"/>
              <a:buChar char="–"/>
              <a:defRPr/>
            </a:pPr>
            <a:endParaRPr lang="en-US" altLang="zh-CN" sz="1100" b="1" kern="0" dirty="0" smtClean="0"/>
          </a:p>
          <a:p>
            <a:pPr marL="342900" lvl="1" indent="-342900" algn="just">
              <a:buFont typeface="Arial" panose="020B0604020202020204" pitchFamily="34" charset="0"/>
              <a:buChar char="•"/>
              <a:defRPr/>
            </a:pPr>
            <a:r>
              <a:rPr lang="en-US" altLang="zh-CN" sz="1600" b="1" kern="0" dirty="0" smtClean="0">
                <a:solidFill>
                  <a:srgbClr val="0000FF"/>
                </a:solidFill>
              </a:rPr>
              <a:t>Identify</a:t>
            </a:r>
            <a:r>
              <a:rPr lang="en-US" altLang="zh-CN" sz="1600" b="1" kern="0" dirty="0" smtClean="0"/>
              <a:t> key topics,  arrange </a:t>
            </a:r>
            <a:r>
              <a:rPr lang="en-US" altLang="zh-CN" sz="1600" b="1" kern="0" dirty="0" smtClean="0">
                <a:solidFill>
                  <a:srgbClr val="0000FF"/>
                </a:solidFill>
              </a:rPr>
              <a:t>aggregated discussion </a:t>
            </a:r>
          </a:p>
          <a:p>
            <a:pPr lvl="1" algn="just">
              <a:buFont typeface="Arial" panose="020B0604020202020204" pitchFamily="34" charset="0"/>
              <a:buChar char="–"/>
              <a:defRPr/>
            </a:pPr>
            <a:r>
              <a:rPr lang="en-US" altLang="zh-CN" sz="1400" dirty="0" smtClean="0"/>
              <a:t>Add </a:t>
            </a:r>
            <a:r>
              <a:rPr lang="en-US" altLang="zh-CN" sz="1400" dirty="0" smtClean="0">
                <a:solidFill>
                  <a:srgbClr val="0000FF"/>
                </a:solidFill>
              </a:rPr>
              <a:t>table 1</a:t>
            </a:r>
            <a:r>
              <a:rPr lang="en-US" altLang="zh-CN" sz="1400" dirty="0" smtClean="0"/>
              <a:t> </a:t>
            </a:r>
            <a:r>
              <a:rPr lang="en-US" altLang="zh-CN" sz="1400" dirty="0"/>
              <a:t>with highest </a:t>
            </a:r>
            <a:r>
              <a:rPr lang="en-US" altLang="zh-CN" sz="1400" dirty="0" smtClean="0"/>
              <a:t>priority for key topics, </a:t>
            </a:r>
            <a:r>
              <a:rPr lang="en-US" altLang="zh-CN" sz="1400" dirty="0"/>
              <a:t>and stop discussion of the </a:t>
            </a:r>
            <a:r>
              <a:rPr lang="en-US" altLang="zh-CN" sz="1400" dirty="0" smtClean="0"/>
              <a:t>table 3</a:t>
            </a:r>
            <a:endParaRPr lang="en-US" altLang="zh-CN" sz="1400" dirty="0"/>
          </a:p>
          <a:p>
            <a:pPr lvl="1" algn="just">
              <a:buFont typeface="Arial" panose="020B0604020202020204" pitchFamily="34" charset="0"/>
              <a:buChar char="–"/>
              <a:defRPr/>
            </a:pPr>
            <a:r>
              <a:rPr lang="en-US" altLang="zh-CN" sz="1400" dirty="0"/>
              <a:t>Allow discussion for </a:t>
            </a:r>
            <a:r>
              <a:rPr lang="en-US" altLang="zh-CN" sz="1400" dirty="0">
                <a:solidFill>
                  <a:srgbClr val="0000FF"/>
                </a:solidFill>
              </a:rPr>
              <a:t>key </a:t>
            </a:r>
            <a:r>
              <a:rPr lang="en-US" altLang="zh-CN" sz="1400" dirty="0" smtClean="0">
                <a:solidFill>
                  <a:srgbClr val="0000FF"/>
                </a:solidFill>
              </a:rPr>
              <a:t>topics</a:t>
            </a:r>
            <a:r>
              <a:rPr lang="en-US" altLang="zh-CN" sz="1400" dirty="0"/>
              <a:t>, even without </a:t>
            </a:r>
            <a:r>
              <a:rPr lang="en-US" altLang="zh-CN" sz="1400" dirty="0" smtClean="0"/>
              <a:t>resolution/consensus</a:t>
            </a:r>
          </a:p>
          <a:p>
            <a:pPr lvl="1" algn="just">
              <a:buFont typeface="Arial" panose="020B0604020202020204" pitchFamily="34" charset="0"/>
              <a:buChar char="–"/>
              <a:defRPr/>
            </a:pPr>
            <a:endParaRPr lang="en-US" altLang="zh-CN" sz="1100" dirty="0" smtClean="0"/>
          </a:p>
          <a:p>
            <a:pPr lvl="1" algn="just">
              <a:buFont typeface="Arial" panose="020B0604020202020204" pitchFamily="34" charset="0"/>
              <a:buChar char="–"/>
              <a:defRPr/>
            </a:pPr>
            <a:endParaRPr lang="en-US" altLang="zh-CN" sz="1100" dirty="0"/>
          </a:p>
          <a:p>
            <a:pPr lvl="1" algn="just">
              <a:buFont typeface="Arial" panose="020B0604020202020204" pitchFamily="34" charset="0"/>
              <a:buChar char="–"/>
              <a:defRPr/>
            </a:pPr>
            <a:endParaRPr lang="en-US" altLang="zh-CN" sz="1100" dirty="0" smtClean="0"/>
          </a:p>
          <a:p>
            <a:pPr lvl="1" algn="just">
              <a:buFont typeface="Arial" panose="020B0604020202020204" pitchFamily="34" charset="0"/>
              <a:buChar char="–"/>
              <a:defRPr/>
            </a:pPr>
            <a:endParaRPr lang="en-US" altLang="zh-CN" sz="1100" dirty="0"/>
          </a:p>
          <a:p>
            <a:pPr lvl="1" algn="just">
              <a:buFont typeface="Arial" panose="020B0604020202020204" pitchFamily="34" charset="0"/>
              <a:buChar char="–"/>
              <a:defRPr/>
            </a:pPr>
            <a:endParaRPr lang="en-US" altLang="zh-CN" sz="1100" dirty="0" smtClean="0"/>
          </a:p>
          <a:p>
            <a:pPr lvl="1" algn="just">
              <a:buFont typeface="Arial" panose="020B0604020202020204" pitchFamily="34" charset="0"/>
              <a:buChar char="–"/>
              <a:defRPr/>
            </a:pPr>
            <a:endParaRPr lang="en-US" altLang="zh-CN" sz="1100" dirty="0"/>
          </a:p>
          <a:p>
            <a:pPr lvl="1" algn="just">
              <a:buFont typeface="Arial" panose="020B0604020202020204" pitchFamily="34" charset="0"/>
              <a:buChar char="–"/>
              <a:defRPr/>
            </a:pPr>
            <a:endParaRPr lang="en-US" altLang="zh-CN" sz="1100" dirty="0" smtClean="0"/>
          </a:p>
          <a:p>
            <a:pPr marL="342900" lvl="1" indent="-342900" algn="just">
              <a:buFont typeface="Arial" panose="020B0604020202020204" pitchFamily="34" charset="0"/>
              <a:buChar char="•"/>
              <a:defRPr/>
            </a:pPr>
            <a:r>
              <a:rPr lang="en-US" altLang="zh-CN" sz="1600" b="1" kern="0" dirty="0" smtClean="0"/>
              <a:t>Any other suggestion?</a:t>
            </a:r>
            <a:endParaRPr lang="en-US" altLang="zh-CN" sz="1600" b="1" kern="0" dirty="0"/>
          </a:p>
        </p:txBody>
      </p:sp>
      <p:sp>
        <p:nvSpPr>
          <p:cNvPr id="6" name="Rectangle 3"/>
          <p:cNvSpPr txBox="1">
            <a:spLocks noChangeArrowheads="1"/>
          </p:cNvSpPr>
          <p:nvPr/>
        </p:nvSpPr>
        <p:spPr bwMode="auto">
          <a:xfrm>
            <a:off x="8915400" y="6270893"/>
            <a:ext cx="3200399" cy="206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1200" b="0" kern="0" dirty="0" smtClean="0"/>
              <a:t>Until 2022.11.3</a:t>
            </a:r>
            <a:endParaRPr lang="en-US" altLang="zh-CN" sz="1200" b="0" dirty="0"/>
          </a:p>
        </p:txBody>
      </p:sp>
      <p:pic>
        <p:nvPicPr>
          <p:cNvPr id="1026" name="Picture 2" descr="image00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896350" y="1543050"/>
            <a:ext cx="3214030"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矩形 1"/>
          <p:cNvSpPr/>
          <p:nvPr/>
        </p:nvSpPr>
        <p:spPr bwMode="auto">
          <a:xfrm>
            <a:off x="8889477" y="2305050"/>
            <a:ext cx="3227775" cy="133350"/>
          </a:xfrm>
          <a:prstGeom prst="rect">
            <a:avLst/>
          </a:prstGeom>
          <a:noFill/>
          <a:ln w="158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7" name="矩形 6"/>
          <p:cNvSpPr/>
          <p:nvPr/>
        </p:nvSpPr>
        <p:spPr bwMode="auto">
          <a:xfrm>
            <a:off x="8888025" y="2857500"/>
            <a:ext cx="3227775" cy="133350"/>
          </a:xfrm>
          <a:prstGeom prst="rect">
            <a:avLst/>
          </a:prstGeom>
          <a:noFill/>
          <a:ln w="158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8" name="矩形 7"/>
          <p:cNvSpPr/>
          <p:nvPr/>
        </p:nvSpPr>
        <p:spPr bwMode="auto">
          <a:xfrm>
            <a:off x="8888025" y="3009900"/>
            <a:ext cx="3227775" cy="133350"/>
          </a:xfrm>
          <a:prstGeom prst="rect">
            <a:avLst/>
          </a:prstGeom>
          <a:noFill/>
          <a:ln w="158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9" name="矩形 8"/>
          <p:cNvSpPr/>
          <p:nvPr/>
        </p:nvSpPr>
        <p:spPr bwMode="auto">
          <a:xfrm>
            <a:off x="8888025" y="3162300"/>
            <a:ext cx="3227775" cy="133350"/>
          </a:xfrm>
          <a:prstGeom prst="rect">
            <a:avLst/>
          </a:prstGeom>
          <a:noFill/>
          <a:ln w="15875" cap="flat" cmpd="sng" algn="ctr">
            <a:solidFill>
              <a:srgbClr val="00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10" name="矩形 9"/>
          <p:cNvSpPr/>
          <p:nvPr/>
        </p:nvSpPr>
        <p:spPr bwMode="auto">
          <a:xfrm>
            <a:off x="8888025" y="4000500"/>
            <a:ext cx="3227775" cy="133350"/>
          </a:xfrm>
          <a:prstGeom prst="rect">
            <a:avLst/>
          </a:prstGeom>
          <a:noFill/>
          <a:ln w="158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11" name="矩形 10"/>
          <p:cNvSpPr/>
          <p:nvPr/>
        </p:nvSpPr>
        <p:spPr bwMode="auto">
          <a:xfrm>
            <a:off x="8888025" y="4152900"/>
            <a:ext cx="3227775" cy="133350"/>
          </a:xfrm>
          <a:prstGeom prst="rect">
            <a:avLst/>
          </a:prstGeom>
          <a:noFill/>
          <a:ln w="15875" cap="flat" cmpd="sng" algn="ctr">
            <a:solidFill>
              <a:srgbClr val="00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rgbClr val="0000FF"/>
              </a:solidFill>
              <a:effectLst/>
              <a:latin typeface="Times New Roman" pitchFamily="18" charset="0"/>
            </a:endParaRPr>
          </a:p>
        </p:txBody>
      </p:sp>
      <p:sp>
        <p:nvSpPr>
          <p:cNvPr id="12" name="矩形 11"/>
          <p:cNvSpPr/>
          <p:nvPr/>
        </p:nvSpPr>
        <p:spPr bwMode="auto">
          <a:xfrm>
            <a:off x="8888025" y="4305300"/>
            <a:ext cx="3227775" cy="133350"/>
          </a:xfrm>
          <a:prstGeom prst="rect">
            <a:avLst/>
          </a:prstGeom>
          <a:noFill/>
          <a:ln w="158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13" name="矩形 12"/>
          <p:cNvSpPr/>
          <p:nvPr/>
        </p:nvSpPr>
        <p:spPr bwMode="auto">
          <a:xfrm>
            <a:off x="8888025" y="4591050"/>
            <a:ext cx="3227775" cy="133350"/>
          </a:xfrm>
          <a:prstGeom prst="rect">
            <a:avLst/>
          </a:prstGeom>
          <a:noFill/>
          <a:ln w="15875" cap="flat" cmpd="sng" algn="ctr">
            <a:solidFill>
              <a:srgbClr val="00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rgbClr val="0000FF"/>
              </a:solidFill>
              <a:effectLst/>
              <a:latin typeface="Times New Roman" pitchFamily="18" charset="0"/>
            </a:endParaRPr>
          </a:p>
        </p:txBody>
      </p:sp>
      <p:sp>
        <p:nvSpPr>
          <p:cNvPr id="14" name="矩形 13"/>
          <p:cNvSpPr/>
          <p:nvPr/>
        </p:nvSpPr>
        <p:spPr bwMode="auto">
          <a:xfrm>
            <a:off x="8888025" y="4857750"/>
            <a:ext cx="3227775" cy="133350"/>
          </a:xfrm>
          <a:prstGeom prst="rect">
            <a:avLst/>
          </a:prstGeom>
          <a:noFill/>
          <a:ln w="158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15" name="矩形 14"/>
          <p:cNvSpPr/>
          <p:nvPr/>
        </p:nvSpPr>
        <p:spPr bwMode="auto">
          <a:xfrm>
            <a:off x="8888025" y="5295900"/>
            <a:ext cx="3227775" cy="133350"/>
          </a:xfrm>
          <a:prstGeom prst="rect">
            <a:avLst/>
          </a:prstGeom>
          <a:noFill/>
          <a:ln w="158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17" name="矩形 16"/>
          <p:cNvSpPr/>
          <p:nvPr/>
        </p:nvSpPr>
        <p:spPr bwMode="auto">
          <a:xfrm>
            <a:off x="8888025" y="5581650"/>
            <a:ext cx="3227775" cy="133350"/>
          </a:xfrm>
          <a:prstGeom prst="rect">
            <a:avLst/>
          </a:prstGeom>
          <a:noFill/>
          <a:ln w="15875" cap="flat" cmpd="sng" algn="ctr">
            <a:solidFill>
              <a:srgbClr val="00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18" name="TextBox 7"/>
          <p:cNvSpPr txBox="1"/>
          <p:nvPr/>
        </p:nvSpPr>
        <p:spPr>
          <a:xfrm>
            <a:off x="10501912" y="990600"/>
            <a:ext cx="1690088" cy="505079"/>
          </a:xfrm>
          <a:prstGeom prst="rect">
            <a:avLst/>
          </a:prstGeom>
          <a:noFill/>
        </p:spPr>
        <p:txBody>
          <a:bodyPr>
            <a:noAutofit/>
          </a:bodyPr>
          <a:lstStyle/>
          <a:p>
            <a:pPr algn="just">
              <a:defRPr/>
            </a:pPr>
            <a:r>
              <a:rPr lang="en-US" sz="1050" b="1" dirty="0"/>
              <a:t>Notes:  </a:t>
            </a:r>
          </a:p>
          <a:p>
            <a:pPr marL="90488" lvl="1" indent="-90488" algn="just">
              <a:buFont typeface="Arial" panose="020B0604020202020204" pitchFamily="34" charset="0"/>
              <a:buChar char="•"/>
              <a:defRPr/>
            </a:pPr>
            <a:r>
              <a:rPr lang="en-US" sz="900" dirty="0" smtClean="0">
                <a:solidFill>
                  <a:srgbClr val="FF0000"/>
                </a:solidFill>
              </a:rPr>
              <a:t>Red box: more than 10 CIDs.</a:t>
            </a:r>
            <a:endParaRPr lang="en-US" sz="900" dirty="0">
              <a:solidFill>
                <a:srgbClr val="FF0000"/>
              </a:solidFill>
            </a:endParaRPr>
          </a:p>
          <a:p>
            <a:pPr marL="90488" lvl="1" indent="-90488" algn="just">
              <a:buFont typeface="Arial" panose="020B0604020202020204" pitchFamily="34" charset="0"/>
              <a:buChar char="•"/>
              <a:defRPr/>
            </a:pPr>
            <a:r>
              <a:rPr lang="en-US" altLang="zh-CN" sz="900" dirty="0" smtClean="0">
                <a:solidFill>
                  <a:srgbClr val="0000FF"/>
                </a:solidFill>
              </a:rPr>
              <a:t>Blue box: no action until now</a:t>
            </a:r>
            <a:endParaRPr lang="en-US" altLang="zh-CN" sz="900" dirty="0">
              <a:solidFill>
                <a:srgbClr val="0000FF"/>
              </a:solidFill>
            </a:endParaRPr>
          </a:p>
        </p:txBody>
      </p:sp>
      <p:sp>
        <p:nvSpPr>
          <p:cNvPr id="3" name="矩形 2"/>
          <p:cNvSpPr/>
          <p:nvPr/>
        </p:nvSpPr>
        <p:spPr>
          <a:xfrm>
            <a:off x="4648200" y="4380264"/>
            <a:ext cx="3200399" cy="1831271"/>
          </a:xfrm>
          <a:prstGeom prst="rect">
            <a:avLst/>
          </a:prstGeom>
          <a:ln>
            <a:solidFill>
              <a:srgbClr val="0070C0"/>
            </a:solidFill>
          </a:ln>
        </p:spPr>
        <p:txBody>
          <a:bodyPr wrap="square">
            <a:spAutoFit/>
          </a:bodyPr>
          <a:lstStyle/>
          <a:p>
            <a:pPr lvl="0" algn="ctr">
              <a:spcAft>
                <a:spcPts val="0"/>
              </a:spcAft>
            </a:pPr>
            <a:r>
              <a:rPr lang="en-US" altLang="zh-CN" sz="1400" b="1" dirty="0" smtClean="0">
                <a:solidFill>
                  <a:srgbClr val="0000FF"/>
                </a:solidFill>
                <a:ea typeface="Times New Roman" panose="02020603050405020304" pitchFamily="18" charset="0"/>
              </a:rPr>
              <a:t>Key topics</a:t>
            </a:r>
          </a:p>
          <a:p>
            <a:pPr marL="180975" lvl="0" indent="-180975" algn="just">
              <a:spcAft>
                <a:spcPts val="0"/>
              </a:spcAft>
              <a:buFont typeface="+mj-lt"/>
              <a:buAutoNum type="arabicPeriod"/>
            </a:pPr>
            <a:r>
              <a:rPr lang="en-US" altLang="zh-CN" sz="1100" dirty="0" smtClean="0">
                <a:ea typeface="Times New Roman" panose="02020603050405020304" pitchFamily="18" charset="0"/>
              </a:rPr>
              <a:t>TBDs</a:t>
            </a:r>
            <a:endParaRPr lang="zh-CN" altLang="zh-CN" sz="1100" dirty="0"/>
          </a:p>
          <a:p>
            <a:pPr marL="180975" lvl="0" indent="-180975" algn="just">
              <a:spcAft>
                <a:spcPts val="0"/>
              </a:spcAft>
              <a:buFont typeface="+mj-lt"/>
              <a:buAutoNum type="arabicPeriod"/>
            </a:pPr>
            <a:r>
              <a:rPr lang="en-US" altLang="zh-CN" sz="1100" dirty="0">
                <a:ea typeface="Times New Roman" panose="02020603050405020304" pitchFamily="18" charset="0"/>
              </a:rPr>
              <a:t>NDP</a:t>
            </a:r>
            <a:endParaRPr lang="zh-CN" altLang="zh-CN" sz="1100" dirty="0"/>
          </a:p>
          <a:p>
            <a:pPr marL="180975" lvl="0" indent="-180975" algn="just">
              <a:spcAft>
                <a:spcPts val="0"/>
              </a:spcAft>
              <a:buFont typeface="+mj-lt"/>
              <a:buAutoNum type="arabicPeriod"/>
            </a:pPr>
            <a:r>
              <a:rPr lang="en-US" altLang="zh-CN" sz="1100" dirty="0">
                <a:ea typeface="Times New Roman" panose="02020603050405020304" pitchFamily="18" charset="0"/>
              </a:rPr>
              <a:t>NPDA</a:t>
            </a:r>
            <a:endParaRPr lang="zh-CN" altLang="zh-CN" sz="1100" dirty="0"/>
          </a:p>
          <a:p>
            <a:pPr marL="180975" lvl="0" indent="-180975" algn="just">
              <a:spcAft>
                <a:spcPts val="0"/>
              </a:spcAft>
              <a:buFont typeface="+mj-lt"/>
              <a:buAutoNum type="arabicPeriod"/>
            </a:pPr>
            <a:r>
              <a:rPr lang="en-US" altLang="zh-CN" sz="1100" dirty="0">
                <a:ea typeface="Times New Roman" panose="02020603050405020304" pitchFamily="18" charset="0"/>
              </a:rPr>
              <a:t>PHY behavior (beam steering, antenna selection, power control, RF indexing, timestamp)</a:t>
            </a:r>
            <a:endParaRPr lang="zh-CN" altLang="zh-CN" sz="1100" dirty="0"/>
          </a:p>
          <a:p>
            <a:pPr marL="180975" lvl="0" indent="-180975" algn="just">
              <a:spcAft>
                <a:spcPts val="0"/>
              </a:spcAft>
              <a:buFont typeface="+mj-lt"/>
              <a:buAutoNum type="arabicPeriod"/>
            </a:pPr>
            <a:r>
              <a:rPr lang="en-US" altLang="zh-CN" sz="1100" dirty="0">
                <a:ea typeface="Times New Roman" panose="02020603050405020304" pitchFamily="18" charset="0"/>
              </a:rPr>
              <a:t>PHY capabilities and parameter setup</a:t>
            </a:r>
            <a:endParaRPr lang="zh-CN" altLang="zh-CN" sz="1100" dirty="0"/>
          </a:p>
          <a:p>
            <a:pPr marL="180975" lvl="0" indent="-180975" algn="just">
              <a:spcAft>
                <a:spcPts val="0"/>
              </a:spcAft>
              <a:buFont typeface="+mj-lt"/>
              <a:buAutoNum type="arabicPeriod"/>
            </a:pPr>
            <a:r>
              <a:rPr lang="en-US" altLang="zh-CN" sz="1100" dirty="0">
                <a:ea typeface="Times New Roman" panose="02020603050405020304" pitchFamily="18" charset="0"/>
              </a:rPr>
              <a:t>SR2SR</a:t>
            </a:r>
            <a:endParaRPr lang="zh-CN" altLang="zh-CN" sz="1100" dirty="0"/>
          </a:p>
          <a:p>
            <a:pPr marL="180975" lvl="0" indent="-180975" algn="just">
              <a:spcAft>
                <a:spcPts val="0"/>
              </a:spcAft>
              <a:buFont typeface="+mj-lt"/>
              <a:buAutoNum type="arabicPeriod"/>
            </a:pPr>
            <a:r>
              <a:rPr lang="en-US" altLang="zh-CN" sz="1100" dirty="0">
                <a:ea typeface="Times New Roman" panose="02020603050405020304" pitchFamily="18" charset="0"/>
              </a:rPr>
              <a:t>DMG (reporting, SP, burst definition, monostatic)</a:t>
            </a:r>
            <a:endParaRPr lang="zh-CN" altLang="zh-CN" sz="1100" dirty="0"/>
          </a:p>
          <a:p>
            <a:pPr marL="180975" lvl="0" indent="-180975" algn="just">
              <a:spcAft>
                <a:spcPts val="0"/>
              </a:spcAft>
              <a:buFont typeface="+mj-lt"/>
              <a:buAutoNum type="arabicPeriod"/>
            </a:pPr>
            <a:r>
              <a:rPr lang="en-US" altLang="zh-CN" sz="1100" dirty="0">
                <a:ea typeface="Times New Roman" panose="02020603050405020304" pitchFamily="18" charset="0"/>
              </a:rPr>
              <a:t>DMG SBP</a:t>
            </a:r>
            <a:endParaRPr lang="zh-CN" altLang="zh-CN" sz="1100" dirty="0">
              <a:effectLst/>
            </a:endParaRPr>
          </a:p>
        </p:txBody>
      </p:sp>
    </p:spTree>
    <p:extLst>
      <p:ext uri="{BB962C8B-B14F-4D97-AF65-F5344CB8AC3E}">
        <p14:creationId xmlns:p14="http://schemas.microsoft.com/office/powerpoint/2010/main" val="3861293233"/>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143000" y="2514600"/>
            <a:ext cx="9296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	November 	</a:t>
            </a:r>
            <a:r>
              <a:rPr lang="en-US" altLang="zh-CN" sz="4000" dirty="0" smtClean="0">
                <a:solidFill>
                  <a:srgbClr val="0000FF"/>
                </a:solidFill>
              </a:rPr>
              <a:t>Plenary</a:t>
            </a:r>
            <a:r>
              <a:rPr lang="en-US" altLang="zh-CN" sz="4000" dirty="0">
                <a:solidFill>
                  <a:srgbClr val="0000FF"/>
                </a:solidFill>
              </a:rPr>
              <a:t>	</a:t>
            </a:r>
            <a:endParaRPr lang="en-US" altLang="zh-CN" sz="4000" dirty="0" smtClean="0">
              <a:solidFill>
                <a:srgbClr val="0000FF"/>
              </a:solidFill>
            </a:endParaRPr>
          </a:p>
          <a:p>
            <a:pPr marL="285750" indent="-285750" algn="ctr">
              <a:buFont typeface="Arial" panose="020B0604020202020204" pitchFamily="34" charset="0"/>
              <a:buChar char="•"/>
            </a:pPr>
            <a:r>
              <a:rPr lang="en-US" altLang="zh-CN" sz="1800" dirty="0">
                <a:solidFill>
                  <a:srgbClr val="0000FF"/>
                </a:solidFill>
              </a:rPr>
              <a:t>November 14    (Monday PM 1),	</a:t>
            </a:r>
            <a:r>
              <a:rPr lang="en-US" altLang="zh-CN" sz="1800" dirty="0" smtClean="0">
                <a:solidFill>
                  <a:srgbClr val="0000FF"/>
                </a:solidFill>
              </a:rPr>
              <a:t>13:30-15:30 </a:t>
            </a:r>
            <a:r>
              <a:rPr lang="en-US" altLang="zh-CN" sz="1800" dirty="0">
                <a:solidFill>
                  <a:srgbClr val="0000FF"/>
                </a:solidFill>
              </a:rPr>
              <a:t>Thailand time</a:t>
            </a:r>
          </a:p>
          <a:p>
            <a:pPr lvl="1"/>
            <a:endParaRPr lang="en-US" altLang="en-US" sz="3600" dirty="0"/>
          </a:p>
        </p:txBody>
      </p:sp>
    </p:spTree>
    <p:extLst>
      <p:ext uri="{BB962C8B-B14F-4D97-AF65-F5344CB8AC3E}">
        <p14:creationId xmlns:p14="http://schemas.microsoft.com/office/powerpoint/2010/main" val="424531422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159</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294, 65, 119 </a:t>
            </a:r>
            <a:endParaRPr lang="en-US" altLang="zh-CN" sz="1600" dirty="0" smtClean="0"/>
          </a:p>
          <a:p>
            <a:pPr lvl="1" algn="just">
              <a:buFont typeface="Arial" panose="020B0604020202020204" pitchFamily="34" charset="0"/>
              <a:buChar char="–"/>
              <a:defRPr/>
            </a:pPr>
            <a:r>
              <a:rPr lang="en-US" altLang="zh-CN" sz="1600" kern="0" dirty="0" smtClean="0"/>
              <a:t>as specified </a:t>
            </a:r>
            <a:r>
              <a:rPr lang="en-US" altLang="zh-CN" sz="1600" dirty="0"/>
              <a:t>in </a:t>
            </a:r>
            <a:r>
              <a:rPr lang="en-US" altLang="zh-CN" sz="1600" dirty="0" smtClean="0"/>
              <a:t>22/1579r3</a:t>
            </a:r>
            <a:r>
              <a:rPr lang="en-US" altLang="zh-CN" sz="1600" dirty="0"/>
              <a:t>, CRs for CC40 11bf D0.1 Sensing Measurement Report</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Rojan </a:t>
            </a:r>
            <a:r>
              <a:rPr lang="en-US" altLang="zh-CN" sz="1800" b="1" kern="0" dirty="0" smtClean="0"/>
              <a:t>Chitrakar	</a:t>
            </a:r>
            <a:r>
              <a:rPr lang="en-US" altLang="zh-CN" sz="1800" b="1" dirty="0" smtClean="0"/>
              <a:t>	</a:t>
            </a:r>
            <a:r>
              <a:rPr lang="en-US" altLang="zh-CN" sz="1800" b="1" kern="0" dirty="0" smtClean="0"/>
              <a:t>Second</a:t>
            </a:r>
            <a:r>
              <a:rPr lang="en-US" altLang="zh-CN" sz="1800" b="1" kern="0" dirty="0"/>
              <a:t>: Rajat </a:t>
            </a:r>
            <a:r>
              <a:rPr lang="en-US" altLang="zh-CN" sz="1800" b="1" kern="0" dirty="0" err="1"/>
              <a:t>Pushkarna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600" dirty="0">
                <a:highlight>
                  <a:srgbClr val="00FF00"/>
                </a:highlight>
              </a:rPr>
              <a:t>Approved by unanimous consent</a:t>
            </a:r>
            <a:endParaRPr lang="en-US" altLang="zh-CN" sz="16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22/1579r3</a:t>
            </a:r>
            <a:endParaRPr lang="en-US" altLang="zh-CN" kern="0" dirty="0"/>
          </a:p>
          <a:p>
            <a:pPr marL="628650" lvl="2">
              <a:buFont typeface="微软雅黑" panose="020B0503020204020204" pitchFamily="34" charset="-122"/>
              <a:buChar char="–"/>
              <a:defRPr/>
            </a:pPr>
            <a:r>
              <a:rPr lang="en-US" altLang="zh-CN" kern="0" dirty="0"/>
              <a:t>SP Result:  Y/ N/ </a:t>
            </a:r>
            <a:r>
              <a:rPr lang="en-US" altLang="zh-CN" kern="0" dirty="0" smtClean="0"/>
              <a:t>A</a:t>
            </a:r>
          </a:p>
          <a:p>
            <a:pPr marL="628650" lvl="2">
              <a:buFont typeface="微软雅黑" panose="020B0503020204020204" pitchFamily="34" charset="-122"/>
              <a:buChar char="–"/>
              <a:defRPr/>
            </a:pP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69451647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160</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 128, 283, 286, 435, </a:t>
            </a:r>
            <a:r>
              <a:rPr lang="pt-BR" altLang="zh-CN" sz="1600" dirty="0" smtClean="0"/>
              <a:t>559</a:t>
            </a:r>
          </a:p>
          <a:p>
            <a:pPr lvl="1" algn="just">
              <a:buFont typeface="Arial" panose="020B0604020202020204" pitchFamily="34" charset="0"/>
              <a:buChar char="–"/>
              <a:defRPr/>
            </a:pPr>
            <a:r>
              <a:rPr lang="en-US" altLang="zh-CN" sz="1600" kern="0" dirty="0" smtClean="0"/>
              <a:t>as specified </a:t>
            </a:r>
            <a:r>
              <a:rPr lang="en-US" altLang="zh-CN" sz="1600" dirty="0"/>
              <a:t>in </a:t>
            </a:r>
            <a:r>
              <a:rPr lang="en-US" altLang="zh-CN" sz="1600" dirty="0" smtClean="0"/>
              <a:t>22/1758r2</a:t>
            </a:r>
            <a:r>
              <a:rPr lang="en-US" altLang="zh-CN" sz="1600" dirty="0"/>
              <a:t>, CC40 CR for Topic Threshold - Part 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a:t>Mengshi</a:t>
            </a:r>
            <a:r>
              <a:rPr lang="en-US" altLang="zh-CN" sz="1800" b="1" kern="0" dirty="0"/>
              <a:t> Hu</a:t>
            </a:r>
            <a:r>
              <a:rPr lang="en-US" altLang="zh-CN" sz="1800" b="1" kern="0" dirty="0" smtClean="0"/>
              <a:t>	</a:t>
            </a:r>
            <a:r>
              <a:rPr lang="en-US" altLang="zh-CN" sz="1800" b="1" dirty="0" smtClean="0"/>
              <a:t>	</a:t>
            </a:r>
            <a:r>
              <a:rPr lang="en-US" altLang="zh-CN" sz="1800" b="1" kern="0" dirty="0" smtClean="0"/>
              <a:t>Second</a:t>
            </a:r>
            <a:r>
              <a:rPr lang="en-US" altLang="zh-CN" sz="1800" b="1" kern="0" dirty="0"/>
              <a:t>: Naren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22/1758r2</a:t>
            </a:r>
            <a:endParaRPr lang="en-US" altLang="zh-CN" kern="0" dirty="0"/>
          </a:p>
          <a:p>
            <a:pPr marL="628650" lvl="2">
              <a:buFont typeface="微软雅黑" panose="020B0503020204020204" pitchFamily="34" charset="-122"/>
              <a:buChar char="–"/>
              <a:defRPr/>
            </a:pPr>
            <a:r>
              <a:rPr lang="en-US" altLang="zh-CN" kern="0" dirty="0"/>
              <a:t>SP Result:  Y/ N/ </a:t>
            </a:r>
            <a:r>
              <a:rPr lang="en-US" altLang="zh-CN" kern="0" dirty="0" smtClean="0"/>
              <a:t>A</a:t>
            </a:r>
          </a:p>
          <a:p>
            <a:pPr marL="628650" lvl="2">
              <a:buFont typeface="微软雅黑" panose="020B0503020204020204" pitchFamily="34" charset="-122"/>
              <a:buChar char="–"/>
              <a:defRPr/>
            </a:pP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73806976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161</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kern="0" dirty="0" smtClean="0"/>
              <a:t>CIDs 327</a:t>
            </a:r>
          </a:p>
          <a:p>
            <a:pPr lvl="1" algn="just">
              <a:buFont typeface="Arial" panose="020B0604020202020204" pitchFamily="34" charset="0"/>
              <a:buChar char="–"/>
              <a:defRPr/>
            </a:pPr>
            <a:r>
              <a:rPr lang="en-US" altLang="zh-CN" sz="1600" kern="0" dirty="0" smtClean="0"/>
              <a:t>as specified in 11-22-1752-04-00bf Resolution of CID 327 DMG MLME Primitives</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dirty="0"/>
              <a:t>Second: Assaf Kasher</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22/1752r4</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1402882850"/>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162</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kern="0" dirty="0"/>
              <a:t>CID : 299, 308, 316, 481, 93, 141, 145, 430, 611, 774, 463, 815, 877,  21, 570, </a:t>
            </a:r>
            <a:r>
              <a:rPr lang="pt-BR" altLang="zh-CN" sz="1600" kern="0" dirty="0" smtClean="0"/>
              <a:t>912</a:t>
            </a:r>
          </a:p>
          <a:p>
            <a:pPr lvl="1" algn="just">
              <a:buFont typeface="Arial" panose="020B0604020202020204" pitchFamily="34" charset="0"/>
              <a:buChar char="–"/>
              <a:defRPr/>
            </a:pPr>
            <a:r>
              <a:rPr lang="en-US" altLang="zh-CN" sz="1600" kern="0" dirty="0" smtClean="0"/>
              <a:t>as specified </a:t>
            </a:r>
            <a:r>
              <a:rPr lang="en-US" altLang="zh-CN" sz="1600" kern="0" dirty="0"/>
              <a:t>in 11-22/1385r9 ‘CC40 sensing session part 3</a:t>
            </a:r>
            <a:r>
              <a:rPr lang="en-US" altLang="zh-CN" sz="1600" kern="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Chaoming Luo</a:t>
            </a:r>
            <a:r>
              <a:rPr lang="en-US" altLang="zh-CN" sz="1800" b="1" kern="0" dirty="0"/>
              <a:t>	</a:t>
            </a:r>
            <a:r>
              <a:rPr lang="en-US" altLang="zh-CN" sz="1800" b="1" dirty="0"/>
              <a:t>	</a:t>
            </a:r>
            <a:r>
              <a:rPr lang="en-US" altLang="zh-CN" sz="1800" b="1" kern="0" dirty="0"/>
              <a:t>Second: Dibakar Das</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22/1385r9</a:t>
            </a:r>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1904867365"/>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163</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kern="0" dirty="0" smtClean="0"/>
              <a:t>CID: </a:t>
            </a:r>
            <a:r>
              <a:rPr lang="pt-BR" altLang="zh-CN" sz="1600" kern="0" dirty="0"/>
              <a:t>601, </a:t>
            </a:r>
            <a:r>
              <a:rPr lang="pt-BR" altLang="zh-CN" sz="1600" kern="0" dirty="0" smtClean="0"/>
              <a:t>642</a:t>
            </a:r>
          </a:p>
          <a:p>
            <a:pPr lvl="1" algn="just">
              <a:buFont typeface="Arial" panose="020B0604020202020204" pitchFamily="34" charset="0"/>
              <a:buChar char="–"/>
              <a:defRPr/>
            </a:pPr>
            <a:r>
              <a:rPr lang="en-US" altLang="zh-CN" sz="1600" kern="0" dirty="0" smtClean="0"/>
              <a:t>as specified </a:t>
            </a:r>
            <a:r>
              <a:rPr lang="en-US" altLang="zh-CN" sz="1600" kern="0" dirty="0"/>
              <a:t>in 11-22/891r3 ‘CC40-CR for PN SN and AC</a:t>
            </a:r>
            <a:r>
              <a:rPr lang="en-US" altLang="zh-CN" sz="1600" kern="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Chaoming Luo</a:t>
            </a:r>
            <a:r>
              <a:rPr lang="en-US" altLang="zh-CN" sz="1800" b="1" kern="0" dirty="0"/>
              <a:t>	</a:t>
            </a:r>
            <a:r>
              <a:rPr lang="en-US" altLang="zh-CN" sz="1800" b="1" dirty="0"/>
              <a:t>	</a:t>
            </a:r>
            <a:r>
              <a:rPr lang="en-US" altLang="zh-CN" sz="1800" b="1" kern="0" dirty="0"/>
              <a:t>Second: Ning Gao</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22/891r3 </a:t>
            </a:r>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1231131119"/>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164</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kern="0" dirty="0" smtClean="0"/>
              <a:t>CID: </a:t>
            </a:r>
            <a:r>
              <a:rPr lang="pt-BR" altLang="zh-CN" sz="1600" kern="0" dirty="0"/>
              <a:t>664, 816, 905, 242, 895, </a:t>
            </a:r>
            <a:r>
              <a:rPr lang="pt-BR" altLang="zh-CN" sz="1600" kern="0" dirty="0" smtClean="0"/>
              <a:t>279</a:t>
            </a:r>
          </a:p>
          <a:p>
            <a:pPr lvl="1" algn="just">
              <a:buFont typeface="Arial" panose="020B0604020202020204" pitchFamily="34" charset="0"/>
              <a:buChar char="–"/>
              <a:defRPr/>
            </a:pPr>
            <a:r>
              <a:rPr lang="en-US" altLang="zh-CN" sz="1600" kern="0" dirty="0" smtClean="0"/>
              <a:t>as specified </a:t>
            </a:r>
            <a:r>
              <a:rPr lang="en-US" altLang="zh-CN" sz="1600" kern="0" dirty="0"/>
              <a:t>in 11-22/1455r2 ‘CC40 CR for Sensing Measurement Setup - Part 2</a:t>
            </a:r>
            <a:r>
              <a:rPr lang="en-US" altLang="zh-CN" sz="1600" kern="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Dongguk Lim </a:t>
            </a:r>
            <a:r>
              <a:rPr lang="en-US" altLang="zh-CN" sz="1800" b="1" dirty="0"/>
              <a:t>	</a:t>
            </a:r>
            <a:r>
              <a:rPr lang="en-US" altLang="zh-CN" sz="1800" b="1" kern="0" dirty="0"/>
              <a:t>Second: Rajat </a:t>
            </a:r>
            <a:r>
              <a:rPr lang="en-US" altLang="zh-CN" sz="1800" b="1" kern="0" dirty="0" err="1"/>
              <a:t>Pushkarna</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22/1455r2</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2325863526"/>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165</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373, 491, 490, </a:t>
            </a:r>
            <a:r>
              <a:rPr lang="en-US" altLang="zh-CN" sz="1600" dirty="0" smtClean="0"/>
              <a:t>519</a:t>
            </a:r>
          </a:p>
          <a:p>
            <a:pPr lvl="1" algn="just">
              <a:buFont typeface="Arial" panose="020B0604020202020204" pitchFamily="34" charset="0"/>
              <a:buChar char="–"/>
              <a:defRPr/>
            </a:pPr>
            <a:r>
              <a:rPr lang="en-US" altLang="zh-CN" sz="1600" kern="0" dirty="0" smtClean="0"/>
              <a:t>as specified </a:t>
            </a:r>
            <a:r>
              <a:rPr lang="en-US" altLang="zh-CN" sz="1600" kern="0" dirty="0"/>
              <a:t>in 11-22/1691r1 ‘CC40 CR for CIDs for Sensing Measurement Setup Frames</a:t>
            </a:r>
            <a:r>
              <a:rPr lang="en-US" altLang="zh-CN" sz="1600" kern="0" dirty="0" smtClean="0"/>
              <a:t>’</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Dongguk </a:t>
            </a:r>
            <a:r>
              <a:rPr lang="en-US" altLang="zh-CN" sz="1800" b="1" kern="0" dirty="0"/>
              <a:t>Lim</a:t>
            </a:r>
            <a:r>
              <a:rPr lang="en-US" altLang="zh-CN" sz="1800" b="1" dirty="0"/>
              <a:t>	</a:t>
            </a:r>
            <a:r>
              <a:rPr lang="en-US" altLang="zh-CN" sz="1800" b="1" kern="0" dirty="0"/>
              <a:t>Second: Ali Raissinia</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22/1691r1</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197582872"/>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166</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661, </a:t>
            </a:r>
            <a:r>
              <a:rPr lang="en-US" altLang="zh-CN" sz="1600" dirty="0" smtClean="0"/>
              <a:t>662, 899</a:t>
            </a:r>
          </a:p>
          <a:p>
            <a:pPr lvl="1" algn="just">
              <a:buFont typeface="Arial" panose="020B0604020202020204" pitchFamily="34" charset="0"/>
              <a:buChar char="–"/>
              <a:defRPr/>
            </a:pPr>
            <a:r>
              <a:rPr lang="en-US" altLang="zh-CN" sz="1600" kern="0" dirty="0" smtClean="0"/>
              <a:t>as specified in </a:t>
            </a:r>
            <a:r>
              <a:rPr lang="en-US" altLang="zh-CN" sz="1600" dirty="0"/>
              <a:t>22/1467r2 CR for Setup CIDs Part II</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Zinan Lin </a:t>
            </a:r>
            <a:r>
              <a:rPr lang="en-US" altLang="zh-CN" sz="1800" b="1" dirty="0"/>
              <a:t>	</a:t>
            </a:r>
            <a:r>
              <a:rPr lang="en-US" altLang="zh-CN" sz="1800" b="1" kern="0" dirty="0"/>
              <a:t>Second: Claudio da Silva</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22/1467r2</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3425979565"/>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167</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126, 129, 164, 166, 168, 454, 498, 504, 543, 547, 549, 551, 554, 765, 99, </a:t>
            </a:r>
            <a:r>
              <a:rPr lang="en-US" altLang="zh-CN" sz="1600" dirty="0" smtClean="0"/>
              <a:t>101</a:t>
            </a:r>
          </a:p>
          <a:p>
            <a:pPr lvl="1" algn="just">
              <a:buFont typeface="Arial" panose="020B0604020202020204" pitchFamily="34" charset="0"/>
              <a:buChar char="–"/>
              <a:defRPr/>
            </a:pPr>
            <a:r>
              <a:rPr lang="en-US" altLang="zh-CN" sz="1600" kern="0" dirty="0" smtClean="0"/>
              <a:t>as specified in </a:t>
            </a:r>
            <a:r>
              <a:rPr lang="en-US" altLang="zh-CN" sz="1600" dirty="0" smtClean="0"/>
              <a:t>11-22/1332r3 </a:t>
            </a:r>
            <a:r>
              <a:rPr lang="en-US" altLang="zh-CN" sz="1600" dirty="0"/>
              <a:t>‘CC40 CR for Trigger frame’</a:t>
            </a:r>
            <a:endParaRPr lang="en-US" altLang="zh-CN" sz="16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Dongguk </a:t>
            </a:r>
            <a:r>
              <a:rPr lang="en-US" altLang="zh-CN" sz="1800" b="1" kern="0" dirty="0" smtClean="0"/>
              <a:t>Lim</a:t>
            </a:r>
            <a:r>
              <a:rPr lang="en-US" altLang="zh-CN" sz="1800" b="1" dirty="0"/>
              <a:t>	</a:t>
            </a:r>
            <a:r>
              <a:rPr lang="en-US" altLang="zh-CN" sz="1800" b="1" kern="0" dirty="0"/>
              <a:t>Second: Dong Wei</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22/1332r3</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891705435"/>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168</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 : 735, 736, 737, 739, 783, 788, 798, 790, </a:t>
            </a:r>
            <a:r>
              <a:rPr lang="pt-BR" altLang="zh-CN" sz="1600" dirty="0" smtClean="0"/>
              <a:t>583</a:t>
            </a:r>
          </a:p>
          <a:p>
            <a:pPr lvl="1" algn="just">
              <a:buFont typeface="Arial" panose="020B0604020202020204" pitchFamily="34" charset="0"/>
              <a:buChar char="–"/>
              <a:defRPr/>
            </a:pPr>
            <a:r>
              <a:rPr lang="en-US" altLang="zh-CN" sz="1600" kern="0" dirty="0" smtClean="0"/>
              <a:t>as specified in </a:t>
            </a:r>
            <a:r>
              <a:rPr lang="en-US" altLang="zh-CN" sz="1600" dirty="0"/>
              <a:t>11-22/1577r3 ‘CC40 CR for Miscellaneous negotiation related CIDs’ </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Dibakar Das</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22/1577r3</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948579840"/>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169</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 : 182, 415, 147, 754, 181, 416, 535, 782, 810, 811, 218, 586, </a:t>
            </a:r>
            <a:r>
              <a:rPr lang="pt-BR" altLang="zh-CN" sz="1600" dirty="0" smtClean="0"/>
              <a:t>836</a:t>
            </a:r>
          </a:p>
          <a:p>
            <a:pPr lvl="1" algn="just">
              <a:buFont typeface="Arial" panose="020B0604020202020204" pitchFamily="34" charset="0"/>
              <a:buChar char="–"/>
              <a:defRPr/>
            </a:pPr>
            <a:r>
              <a:rPr lang="en-US" altLang="zh-CN" sz="1600" kern="0" dirty="0" smtClean="0"/>
              <a:t>as specified in </a:t>
            </a:r>
            <a:r>
              <a:rPr lang="en-US" altLang="zh-CN" sz="1600" dirty="0" smtClean="0"/>
              <a:t>11-22/1402r4 </a:t>
            </a:r>
            <a:r>
              <a:rPr lang="en-US" altLang="zh-CN" sz="1600" dirty="0"/>
              <a:t>‘CC40 CR for Sensing Measurement Setup - Part 1’</a:t>
            </a:r>
            <a:endParaRPr lang="en-US" altLang="zh-CN" sz="1600" b="1" kern="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Dongguk Lim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22/1402r4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3039146227"/>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170</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047, 204, 276, 459, 493, 525, 573, 576, 595, 743, 081, 277, 082, 528 </a:t>
            </a:r>
            <a:endParaRPr lang="pt-BR" altLang="zh-CN" sz="1600" dirty="0" smtClean="0"/>
          </a:p>
          <a:p>
            <a:pPr lvl="1" algn="just">
              <a:buFont typeface="Arial" panose="020B0604020202020204" pitchFamily="34" charset="0"/>
              <a:buChar char="–"/>
              <a:defRPr/>
            </a:pPr>
            <a:r>
              <a:rPr lang="en-US" altLang="zh-CN" sz="1600" kern="0" dirty="0" smtClean="0"/>
              <a:t>as specified in </a:t>
            </a:r>
            <a:r>
              <a:rPr lang="en-US" altLang="zh-CN" sz="1600" dirty="0" smtClean="0"/>
              <a:t>22/1396r5</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Claudio da Silva </a:t>
            </a:r>
            <a:r>
              <a:rPr lang="en-US" altLang="zh-CN" sz="1800" b="1" kern="0" dirty="0" smtClean="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22/1396r5</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203711024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a:t>
            </a:r>
            <a:r>
              <a:rPr lang="en-US" altLang="zh-CN" dirty="0">
                <a:solidFill>
                  <a:srgbClr val="0000FF"/>
                </a:solidFill>
              </a:rPr>
              <a:t>November</a:t>
            </a:r>
            <a:r>
              <a:rPr lang="en-US" altLang="zh-CN" dirty="0"/>
              <a:t> 802 </a:t>
            </a:r>
            <a:r>
              <a:rPr lang="en-US" altLang="zh-CN" dirty="0">
                <a:solidFill>
                  <a:srgbClr val="0000FF"/>
                </a:solidFill>
              </a:rPr>
              <a:t>plenary</a:t>
            </a:r>
            <a:r>
              <a:rPr lang="en-US" altLang="zh-CN" dirty="0"/>
              <a:t> </a:t>
            </a:r>
            <a:r>
              <a:rPr lang="en-US" dirty="0" smtClean="0"/>
              <a:t>session</a:t>
            </a:r>
            <a:endParaRPr lang="en-US" dirty="0"/>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altLang="zh-CN" dirty="0"/>
              <a:t>This meeting is part of the </a:t>
            </a:r>
            <a:r>
              <a:rPr lang="en-US" altLang="zh-CN" dirty="0">
                <a:solidFill>
                  <a:srgbClr val="0000FF"/>
                </a:solidFill>
              </a:rPr>
              <a:t>November</a:t>
            </a:r>
            <a:r>
              <a:rPr lang="en-US" altLang="zh-CN" dirty="0"/>
              <a:t> 802 </a:t>
            </a:r>
            <a:r>
              <a:rPr lang="en-US" altLang="zh-CN" dirty="0">
                <a:solidFill>
                  <a:srgbClr val="0000FF"/>
                </a:solidFill>
              </a:rPr>
              <a:t>plenary</a:t>
            </a:r>
            <a:r>
              <a:rPr lang="en-US" altLang="zh-CN" dirty="0"/>
              <a:t> session</a:t>
            </a:r>
          </a:p>
          <a:p>
            <a:pPr>
              <a:buFont typeface="Arial" panose="020B0604020202020204" pitchFamily="34" charset="0"/>
              <a:buChar char="•"/>
            </a:pPr>
            <a:endParaRPr lang="en-US" altLang="zh-CN" dirty="0"/>
          </a:p>
          <a:p>
            <a:pPr>
              <a:buFont typeface="Arial" panose="020B0604020202020204" pitchFamily="34" charset="0"/>
              <a:buChar char="•"/>
            </a:pPr>
            <a:r>
              <a:rPr lang="en-US" altLang="zh-CN" dirty="0"/>
              <a:t>You must pay the registration fee whether attending in-person or remotely</a:t>
            </a:r>
          </a:p>
          <a:p>
            <a:pPr>
              <a:buFont typeface="Arial" panose="020B0604020202020204" pitchFamily="34" charset="0"/>
              <a:buChar char="•"/>
            </a:pPr>
            <a:endParaRPr lang="en-US" altLang="zh-CN" dirty="0"/>
          </a:p>
          <a:p>
            <a:pPr>
              <a:buFont typeface="Arial" panose="020B0604020202020204" pitchFamily="34" charset="0"/>
              <a:buChar char="•"/>
            </a:pPr>
            <a:r>
              <a:rPr lang="en-US" altLang="zh-CN" dirty="0"/>
              <a:t>If you have not already done so, you can register here: </a:t>
            </a:r>
            <a:r>
              <a:rPr lang="en-US" altLang="zh-CN" dirty="0">
                <a:hlinkClick r:id="rId2"/>
              </a:rPr>
              <a:t>https://web.cvent.com/event/840c257d-5d52-4eff-94b4-39d2aafda56b/summary</a:t>
            </a:r>
            <a:endParaRPr lang="en-US" altLang="zh-CN" dirty="0"/>
          </a:p>
          <a:p>
            <a:pPr>
              <a:buFont typeface="Arial" panose="020B0604020202020204" pitchFamily="34" charset="0"/>
              <a:buChar char="•"/>
            </a:pPr>
            <a:r>
              <a:rPr lang="en-US" altLang="zh-CN" dirty="0"/>
              <a:t>If you do not intend to register for this session you must leave this meeting and, if you have logged attendance on IMAT, email the 802.11 chair or vice chairs to have your attendance cancelled</a:t>
            </a:r>
          </a:p>
          <a:p>
            <a:endParaRPr lang="en-US" altLang="zh-CN" dirty="0"/>
          </a:p>
        </p:txBody>
      </p:sp>
      <p:sp>
        <p:nvSpPr>
          <p:cNvPr id="6" name="Date Placeholder 5"/>
          <p:cNvSpPr>
            <a:spLocks noGrp="1"/>
          </p:cNvSpPr>
          <p:nvPr>
            <p:ph type="dt" idx="4294967295"/>
          </p:nvPr>
        </p:nvSpPr>
        <p:spPr>
          <a:xfrm>
            <a:off x="929217" y="333375"/>
            <a:ext cx="2499764" cy="273050"/>
          </a:xfrm>
          <a:prstGeom prst="rect">
            <a:avLst/>
          </a:prstGeom>
        </p:spPr>
        <p:txBody>
          <a:bodyPr/>
          <a:lstStyle/>
          <a:p>
            <a:r>
              <a:rPr lang="en-US"/>
              <a:t>September 2022</a:t>
            </a:r>
            <a:endParaRPr lang="en-GB" dirty="0"/>
          </a:p>
        </p:txBody>
      </p:sp>
    </p:spTree>
    <p:extLst>
      <p:ext uri="{BB962C8B-B14F-4D97-AF65-F5344CB8AC3E}">
        <p14:creationId xmlns:p14="http://schemas.microsoft.com/office/powerpoint/2010/main" val="4092263887"/>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171</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671, 343, 534, </a:t>
            </a:r>
            <a:r>
              <a:rPr lang="pt-BR" altLang="zh-CN" sz="1600" dirty="0" smtClean="0"/>
              <a:t>855</a:t>
            </a:r>
          </a:p>
          <a:p>
            <a:pPr lvl="1" algn="just">
              <a:buFont typeface="Arial" panose="020B0604020202020204" pitchFamily="34" charset="0"/>
              <a:buChar char="–"/>
              <a:defRPr/>
            </a:pPr>
            <a:r>
              <a:rPr lang="en-US" altLang="zh-CN" sz="1600" kern="0" dirty="0" smtClean="0"/>
              <a:t>as specified </a:t>
            </a:r>
            <a:r>
              <a:rPr lang="en-US" altLang="zh-CN" sz="1600" dirty="0"/>
              <a:t> in 22/1803r0 CR for Setup CIDs Part III (11.21.8)</a:t>
            </a:r>
            <a:endParaRPr lang="en-US" altLang="zh-CN" sz="16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Zinan Lin </a:t>
            </a:r>
            <a:r>
              <a:rPr lang="en-US" altLang="zh-CN" sz="1800" b="1" dirty="0"/>
              <a:t>	</a:t>
            </a:r>
            <a:r>
              <a:rPr lang="en-US" altLang="zh-CN" sz="1800" b="1" kern="0" dirty="0"/>
              <a:t>Second: Mahmoud Kamel</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22/1803r0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4058295312"/>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172</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a:t>
            </a:r>
            <a:r>
              <a:rPr lang="en-US" altLang="zh-CN" sz="1600" dirty="0"/>
              <a:t>291</a:t>
            </a:r>
            <a:endParaRPr lang="pt-BR" altLang="zh-CN" sz="1600" dirty="0" smtClean="0"/>
          </a:p>
          <a:p>
            <a:pPr lvl="1" algn="just">
              <a:buFont typeface="Arial" panose="020B0604020202020204" pitchFamily="34" charset="0"/>
              <a:buChar char="–"/>
              <a:defRPr/>
            </a:pPr>
            <a:r>
              <a:rPr lang="en-US" altLang="zh-CN" sz="1600" kern="0" dirty="0" smtClean="0"/>
              <a:t>as specified </a:t>
            </a:r>
            <a:r>
              <a:rPr lang="en-US" altLang="zh-CN" sz="1600" dirty="0"/>
              <a:t> in 11-22/1791r0 CC40 CR for CID </a:t>
            </a:r>
            <a:r>
              <a:rPr lang="en-US" altLang="zh-CN" sz="1600" dirty="0" smtClean="0"/>
              <a:t>291</a:t>
            </a:r>
            <a:endParaRPr lang="en-US" altLang="zh-CN" sz="16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Mahmoud </a:t>
            </a:r>
            <a:r>
              <a:rPr lang="en-US" altLang="zh-CN" sz="1800" b="1" kern="0" dirty="0" smtClean="0"/>
              <a:t>Kamel</a:t>
            </a:r>
            <a:r>
              <a:rPr lang="en-US" altLang="zh-CN" sz="1800" b="1" dirty="0"/>
              <a:t>	</a:t>
            </a:r>
            <a:r>
              <a:rPr lang="en-US" altLang="zh-CN" sz="1800" b="1" kern="0" dirty="0"/>
              <a:t>Second: Claudio da Silva</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22/1791r0</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1933262813"/>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173</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89, 187, 474, 532, 606, 714, 776, 777, 814, 846, 847, 849, 875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22/0927r4</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Chris Beg 	</a:t>
            </a:r>
            <a:r>
              <a:rPr lang="en-US" altLang="zh-CN" sz="1800" b="1" dirty="0"/>
              <a:t>	</a:t>
            </a:r>
            <a:r>
              <a:rPr lang="en-US" altLang="zh-CN" sz="1800" b="1" kern="0" dirty="0"/>
              <a:t>Second</a:t>
            </a:r>
            <a:r>
              <a:rPr lang="en-US" altLang="zh-CN" sz="1800" b="1" kern="0" dirty="0" smtClean="0"/>
              <a:t>: Claudio </a:t>
            </a:r>
            <a:r>
              <a:rPr lang="en-US" altLang="zh-CN" sz="1800" b="1" kern="0" dirty="0"/>
              <a:t>da Silva</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22/0927r4</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764744981"/>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174</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139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11-22/1823r1 ‘Resolutions for CID 49, 50 and 139</a:t>
            </a:r>
            <a:r>
              <a:rPr lang="en-US" altLang="zh-CN" sz="160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Pei Zhou </a:t>
            </a:r>
            <a:r>
              <a:rPr lang="en-US" altLang="zh-CN" sz="1800" b="1" kern="0" dirty="0"/>
              <a:t>	</a:t>
            </a:r>
            <a:r>
              <a:rPr lang="en-US" altLang="zh-CN" sz="1800" b="1" dirty="0"/>
              <a:t>	</a:t>
            </a:r>
            <a:r>
              <a:rPr lang="en-US" altLang="zh-CN" sz="1800" b="1" kern="0" dirty="0"/>
              <a:t>Second: Chaoming Luo</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22/1823r1</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881676614"/>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175</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202 315 482 567 633 769 768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11-22/1651r3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Cheng Chen </a:t>
            </a:r>
            <a:r>
              <a:rPr lang="en-US" altLang="zh-CN" sz="1800" b="1" kern="0" dirty="0"/>
              <a:t>	</a:t>
            </a:r>
            <a:r>
              <a:rPr lang="en-US" altLang="zh-CN" sz="1800" b="1" dirty="0"/>
              <a:t>	</a:t>
            </a:r>
            <a:r>
              <a:rPr lang="en-US" altLang="zh-CN" sz="1800" b="1" kern="0" dirty="0"/>
              <a:t>Second: Rajat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22/1651r3</a:t>
            </a:r>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2353484307"/>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176</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 CID 418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11-22-1523r3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Assaf Kasher</a:t>
            </a:r>
            <a:r>
              <a:rPr lang="en-US" altLang="zh-CN" sz="1800" b="1" kern="0" dirty="0"/>
              <a:t>	</a:t>
            </a:r>
            <a:r>
              <a:rPr lang="en-US" altLang="zh-CN" sz="1800" b="1" dirty="0"/>
              <a:t>	</a:t>
            </a:r>
            <a:r>
              <a:rPr lang="en-US" altLang="zh-CN" sz="1800" b="1" kern="0" dirty="0"/>
              <a:t>Second: Solomon Trainin</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22/1523r3</a:t>
            </a:r>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4108823616"/>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177</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14 15 16 205 305 318 </a:t>
            </a:r>
            <a:r>
              <a:rPr lang="en-US" altLang="zh-CN" sz="1600" dirty="0" smtClean="0"/>
              <a:t>322</a:t>
            </a:r>
          </a:p>
          <a:p>
            <a:pPr lvl="1" algn="just">
              <a:buFont typeface="Arial" panose="020B0604020202020204" pitchFamily="34" charset="0"/>
              <a:buChar char="–"/>
              <a:defRPr/>
            </a:pPr>
            <a:r>
              <a:rPr lang="en-US" altLang="zh-CN" sz="1600" dirty="0"/>
              <a:t>as specified in doc.: </a:t>
            </a:r>
            <a:r>
              <a:rPr lang="en-US" altLang="zh-CN" sz="1600" dirty="0" smtClean="0"/>
              <a:t>11-22/1826r2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Cheng Chen </a:t>
            </a:r>
            <a:r>
              <a:rPr lang="en-US" altLang="zh-CN" sz="1800" b="1" kern="0" dirty="0"/>
              <a:t>	</a:t>
            </a:r>
            <a:r>
              <a:rPr lang="en-US" altLang="zh-CN" sz="1800" b="1" dirty="0"/>
              <a:t>	</a:t>
            </a:r>
            <a:r>
              <a:rPr lang="en-US" altLang="zh-CN" sz="1800" b="1" kern="0" dirty="0"/>
              <a:t>Second: Assaf Kasher</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22/1826r2</a:t>
            </a:r>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1179295015"/>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178</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 </a:t>
            </a:r>
            <a:r>
              <a:rPr lang="en-US" altLang="zh-CN" sz="1600" dirty="0" smtClean="0"/>
              <a:t>561</a:t>
            </a:r>
          </a:p>
          <a:p>
            <a:pPr lvl="1" algn="just">
              <a:buFont typeface="Arial" panose="020B0604020202020204" pitchFamily="34" charset="0"/>
              <a:buChar char="–"/>
              <a:defRPr/>
            </a:pPr>
            <a:r>
              <a:rPr lang="en-US" altLang="zh-CN" sz="1600" kern="0" dirty="0" smtClean="0"/>
              <a:t>as specified in </a:t>
            </a:r>
            <a:r>
              <a:rPr lang="en-US" altLang="zh-CN" sz="1600" dirty="0" smtClean="0"/>
              <a:t>11-22/1834r2 </a:t>
            </a:r>
            <a:r>
              <a:rPr lang="en-US" altLang="zh-CN" sz="1600" dirty="0"/>
              <a:t>‘CC40-CR-for-CID 561</a:t>
            </a:r>
            <a:r>
              <a:rPr lang="en-US" altLang="zh-CN" sz="1600" dirty="0" smtClean="0"/>
              <a:t>’</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Dongguk </a:t>
            </a:r>
            <a:r>
              <a:rPr lang="en-US" altLang="zh-CN" sz="1800" b="1" kern="0" dirty="0" smtClean="0"/>
              <a:t>Lim</a:t>
            </a:r>
            <a:r>
              <a:rPr lang="en-US" altLang="zh-CN" sz="1800" b="1" dirty="0"/>
              <a:t>	</a:t>
            </a:r>
            <a:r>
              <a:rPr lang="en-US" altLang="zh-CN" sz="1800" b="1" kern="0" dirty="0"/>
              <a:t>Second: Cheng Chen</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22/1834r2</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4074366556"/>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179</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reflect the following text in the Sensing NDP </a:t>
            </a:r>
            <a:r>
              <a:rPr lang="en-US" altLang="zh-CN" sz="1800" b="1" dirty="0" smtClean="0"/>
              <a:t>PDT</a:t>
            </a:r>
            <a:r>
              <a:rPr lang="en-US" altLang="zh-CN" sz="1800" b="1" kern="0" dirty="0" smtClean="0"/>
              <a:t>:</a:t>
            </a:r>
            <a:endParaRPr lang="en-US" altLang="zh-CN" sz="1800" b="1" kern="0" dirty="0"/>
          </a:p>
          <a:p>
            <a:pPr lvl="1" algn="just">
              <a:buFont typeface="Arial" panose="020B0604020202020204" pitchFamily="34" charset="0"/>
              <a:buChar char="–"/>
              <a:defRPr/>
            </a:pPr>
            <a:r>
              <a:rPr lang="en-US" altLang="zh-CN" sz="1600" dirty="0" smtClean="0"/>
              <a:t>To </a:t>
            </a:r>
            <a:r>
              <a:rPr lang="en-US" altLang="zh-CN" sz="1600" dirty="0"/>
              <a:t>apply the HE TB Ranging NDP to the TF sounding phase in a TB sensing measurement instance when PPDU BW ≤ 160 MHz;</a:t>
            </a:r>
          </a:p>
          <a:p>
            <a:pPr lvl="1" algn="just">
              <a:buFont typeface="Arial" panose="020B0604020202020204" pitchFamily="34" charset="0"/>
              <a:buChar char="–"/>
              <a:defRPr/>
            </a:pPr>
            <a:r>
              <a:rPr lang="en-US" altLang="zh-CN" sz="1600" dirty="0" smtClean="0"/>
              <a:t>To </a:t>
            </a:r>
            <a:r>
              <a:rPr lang="en-US" altLang="zh-CN" sz="1600" dirty="0"/>
              <a:t>apply the HE Ranging NDP to the NDPA sounding phase in a TB sensing measurement instance when PPDU BW ≤ 160 MHz;</a:t>
            </a:r>
          </a:p>
          <a:p>
            <a:pPr lvl="1" algn="just">
              <a:buFont typeface="Arial" panose="020B0604020202020204" pitchFamily="34" charset="0"/>
              <a:buChar char="–"/>
              <a:defRPr/>
            </a:pPr>
            <a:r>
              <a:rPr lang="en-US" altLang="zh-CN" sz="1600" dirty="0" smtClean="0"/>
              <a:t>To </a:t>
            </a:r>
            <a:r>
              <a:rPr lang="en-US" altLang="zh-CN" sz="1600" dirty="0"/>
              <a:t>apply the HE Ranging NDP to the non-TB sensing measurement instance when PPDU BW ≤ 160 </a:t>
            </a:r>
            <a:r>
              <a:rPr lang="en-US" altLang="zh-CN" sz="1600" dirty="0" err="1"/>
              <a:t>MHz.</a:t>
            </a:r>
            <a:endParaRPr lang="en-US" altLang="zh-CN" sz="1600" dirty="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Yan Xin</a:t>
            </a:r>
            <a:r>
              <a:rPr lang="en-US" altLang="zh-CN" sz="1800" b="1" dirty="0"/>
              <a:t>	</a:t>
            </a:r>
            <a:r>
              <a:rPr lang="en-US" altLang="zh-CN" sz="1800" b="1" kern="0" dirty="0" smtClean="0"/>
              <a:t>Second: Rajat </a:t>
            </a:r>
            <a:r>
              <a:rPr lang="en-US" altLang="zh-CN" sz="1800" b="1" kern="0" dirty="0" err="1"/>
              <a:t>Pushkarna</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1082477821"/>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smtClean="0"/>
              <a:t>Motion 180</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reflect the following text in the Sensing NDP </a:t>
            </a:r>
            <a:r>
              <a:rPr lang="en-US" altLang="zh-CN" sz="1800" b="1" dirty="0" smtClean="0"/>
              <a:t>PDT</a:t>
            </a:r>
            <a:r>
              <a:rPr lang="en-US" altLang="zh-CN" sz="1800" b="1" kern="0" dirty="0" smtClean="0"/>
              <a:t>:</a:t>
            </a:r>
            <a:endParaRPr lang="en-US" altLang="zh-CN" sz="1800" b="1" kern="0" dirty="0"/>
          </a:p>
          <a:p>
            <a:pPr lvl="1" algn="just">
              <a:buFont typeface="Arial" panose="020B0604020202020204" pitchFamily="34" charset="0"/>
              <a:buChar char="–"/>
              <a:defRPr/>
            </a:pPr>
            <a:r>
              <a:rPr lang="en-US" altLang="zh-CN" sz="1600" dirty="0" smtClean="0"/>
              <a:t>To </a:t>
            </a:r>
            <a:r>
              <a:rPr lang="en-US" altLang="zh-CN" sz="1600" dirty="0"/>
              <a:t>apply the EHT sounding NDP (including specified preamble puncturing patterns), when PPDU BW = 320 MHz, only to a TB sensing measurement instance in the NDPA sounding phase as the SI2SR NDP.</a:t>
            </a:r>
            <a:endParaRPr lang="en-US" altLang="zh-CN" sz="16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Yan Xin</a:t>
            </a:r>
            <a:r>
              <a:rPr lang="en-US" altLang="zh-CN" sz="1800" b="1" dirty="0"/>
              <a:t>	</a:t>
            </a:r>
            <a:r>
              <a:rPr lang="en-US" altLang="zh-CN" sz="1800" b="1" kern="0" dirty="0"/>
              <a:t>Second: Junghoon Suh</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226043221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smtClean="0"/>
              <a:t>Motion 181</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r>
              <a:rPr lang="en-US" altLang="zh-CN" sz="1800" b="1" dirty="0" smtClean="0"/>
              <a:t>:</a:t>
            </a:r>
            <a:endParaRPr lang="en-US" altLang="zh-CN" sz="1800" b="1" kern="0" dirty="0" smtClean="0"/>
          </a:p>
          <a:p>
            <a:pPr lvl="1" algn="just">
              <a:buFont typeface="Arial" panose="020B0604020202020204" pitchFamily="34" charset="0"/>
              <a:buChar char="–"/>
              <a:defRPr/>
            </a:pPr>
            <a:r>
              <a:rPr lang="en-US" altLang="zh-CN" sz="1600" dirty="0" smtClean="0"/>
              <a:t>CID: 408</a:t>
            </a:r>
            <a:r>
              <a:rPr lang="en-US" altLang="zh-CN" sz="1600" dirty="0"/>
              <a:t>, 409</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Claudio da </a:t>
            </a:r>
            <a:r>
              <a:rPr lang="en-US" altLang="zh-CN" sz="1800" b="1" kern="0" dirty="0" smtClean="0"/>
              <a:t>Silva		</a:t>
            </a:r>
            <a:r>
              <a:rPr lang="en-US" altLang="zh-CN" sz="1800" b="1" dirty="0"/>
              <a:t>	</a:t>
            </a:r>
            <a:r>
              <a:rPr lang="en-US" altLang="zh-CN" sz="1800" b="1" kern="0" dirty="0"/>
              <a:t>Second: Cheng Chen</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493430109"/>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143000" y="2514600"/>
            <a:ext cx="9296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	November 	</a:t>
            </a:r>
            <a:r>
              <a:rPr lang="en-US" altLang="zh-CN" sz="4000" dirty="0" smtClean="0">
                <a:solidFill>
                  <a:srgbClr val="0000FF"/>
                </a:solidFill>
              </a:rPr>
              <a:t>Plenary</a:t>
            </a:r>
            <a:r>
              <a:rPr lang="en-US" altLang="zh-CN" sz="4000" dirty="0">
                <a:solidFill>
                  <a:srgbClr val="0000FF"/>
                </a:solidFill>
              </a:rPr>
              <a:t>	</a:t>
            </a:r>
            <a:endParaRPr lang="en-US" altLang="zh-CN" sz="4000" dirty="0" smtClean="0">
              <a:solidFill>
                <a:srgbClr val="0000FF"/>
              </a:solidFill>
            </a:endParaRPr>
          </a:p>
          <a:p>
            <a:pPr marL="285750" indent="-285750" algn="ctr">
              <a:buFont typeface="Arial" panose="020B0604020202020204" pitchFamily="34" charset="0"/>
              <a:buChar char="•"/>
            </a:pPr>
            <a:r>
              <a:rPr lang="en-US" altLang="zh-CN" sz="1800" dirty="0">
                <a:solidFill>
                  <a:srgbClr val="0000FF"/>
                </a:solidFill>
              </a:rPr>
              <a:t>November 16    (Wednesday AM 2),	10:30-12:30 Thailand time</a:t>
            </a:r>
          </a:p>
          <a:p>
            <a:pPr lvl="1"/>
            <a:endParaRPr lang="en-US" altLang="en-US" sz="3600" dirty="0"/>
          </a:p>
        </p:txBody>
      </p:sp>
    </p:spTree>
    <p:extLst>
      <p:ext uri="{BB962C8B-B14F-4D97-AF65-F5344CB8AC3E}">
        <p14:creationId xmlns:p14="http://schemas.microsoft.com/office/powerpoint/2010/main" val="1568460053"/>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182</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 : 284, 285, 433, 434, 560, 766, 767, 886, </a:t>
            </a:r>
            <a:r>
              <a:rPr lang="pt-BR" altLang="zh-CN" sz="1600" dirty="0" smtClean="0"/>
              <a:t>890</a:t>
            </a:r>
          </a:p>
          <a:p>
            <a:pPr lvl="1" algn="just">
              <a:buFont typeface="Arial" panose="020B0604020202020204" pitchFamily="34" charset="0"/>
              <a:buChar char="–"/>
              <a:defRPr/>
            </a:pPr>
            <a:r>
              <a:rPr lang="en-US" altLang="zh-CN" sz="1600" dirty="0"/>
              <a:t>as specified </a:t>
            </a:r>
            <a:r>
              <a:rPr lang="en-US" altLang="zh-CN" sz="1600" kern="0" dirty="0" smtClean="0"/>
              <a:t>in 11-22/1861r3 </a:t>
            </a:r>
            <a:r>
              <a:rPr lang="en-US" altLang="zh-CN" sz="1600" kern="0" dirty="0"/>
              <a:t>CC40 CR for Topic Threshold – Part </a:t>
            </a:r>
            <a:r>
              <a:rPr lang="en-US" altLang="zh-CN" sz="1600" kern="0" dirty="0" smtClean="0"/>
              <a:t>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Rui Du	</a:t>
            </a:r>
            <a:r>
              <a:rPr lang="en-US" altLang="zh-CN" sz="1800" b="1" dirty="0" smtClean="0"/>
              <a:t>	</a:t>
            </a:r>
            <a:r>
              <a:rPr lang="en-US" altLang="zh-CN" sz="1800" b="1" kern="0" dirty="0" smtClean="0"/>
              <a:t>Second</a:t>
            </a:r>
            <a:r>
              <a:rPr lang="en-US" altLang="zh-CN" sz="1800" b="1" kern="0" dirty="0"/>
              <a:t>: Stephen McCann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600" dirty="0">
                <a:highlight>
                  <a:srgbClr val="00FF00"/>
                </a:highlight>
              </a:rPr>
              <a:t>Approved by unanimous consent</a:t>
            </a:r>
            <a:endParaRPr lang="en-US" altLang="zh-CN" sz="105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22/1861r3</a:t>
            </a:r>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303838582"/>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183</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351 and 356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11-22-1830-03-00bf Resolution of DMG CID 351 356 </a:t>
            </a:r>
            <a:endParaRPr lang="en-US"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Solomon </a:t>
            </a:r>
            <a:r>
              <a:rPr lang="en-US" altLang="zh-CN" sz="1800" b="1" kern="0" dirty="0" smtClean="0"/>
              <a:t>Trainin 	</a:t>
            </a:r>
            <a:r>
              <a:rPr lang="en-US" altLang="zh-CN" sz="1800" b="1" dirty="0" smtClean="0"/>
              <a:t>	</a:t>
            </a:r>
            <a:r>
              <a:rPr lang="en-US" altLang="zh-CN" sz="1800" b="1" kern="0" dirty="0" smtClean="0"/>
              <a:t>Second</a:t>
            </a:r>
            <a:r>
              <a:rPr lang="en-US" altLang="zh-CN" sz="1800" b="1" kern="0" dirty="0"/>
              <a:t>: 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22/1830r3</a:t>
            </a:r>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174605534"/>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184</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52, 365, and 449 and </a:t>
            </a:r>
            <a:r>
              <a:rPr lang="en-US" altLang="zh-CN" sz="1600" dirty="0" smtClean="0"/>
              <a:t>33</a:t>
            </a:r>
          </a:p>
          <a:p>
            <a:pPr lvl="1" algn="just">
              <a:buFont typeface="Arial" panose="020B0604020202020204" pitchFamily="34" charset="0"/>
              <a:buChar char="–"/>
              <a:defRPr/>
            </a:pPr>
            <a:r>
              <a:rPr lang="en-US" altLang="zh-CN" sz="1600" dirty="0" smtClean="0"/>
              <a:t>as </a:t>
            </a:r>
            <a:r>
              <a:rPr lang="en-US" altLang="zh-CN" sz="1600" dirty="0"/>
              <a:t>specified in 11-22/0980r5 ‘CC40 CR for CIDs 52, 365 and 449’</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Rui Du	</a:t>
            </a:r>
            <a:r>
              <a:rPr lang="en-US" altLang="zh-CN" sz="1800" b="1" dirty="0" smtClean="0"/>
              <a:t>	</a:t>
            </a:r>
            <a:r>
              <a:rPr lang="en-US" altLang="zh-CN" sz="1800" b="1" kern="0" dirty="0" smtClean="0"/>
              <a:t>Second</a:t>
            </a:r>
            <a:r>
              <a:rPr lang="en-US" altLang="zh-CN" sz="1800" b="1" kern="0" dirty="0"/>
              <a:t>: Naren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22/0980r5</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51750143"/>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185</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accept document </a:t>
            </a:r>
            <a:r>
              <a:rPr lang="en-US" altLang="zh-CN" sz="1800" b="1" kern="0" dirty="0" smtClean="0"/>
              <a:t>11-22-1795r2 </a:t>
            </a:r>
            <a:r>
              <a:rPr lang="en-US" altLang="zh-CN" sz="1800" b="1" kern="0" dirty="0"/>
              <a:t>as the </a:t>
            </a:r>
            <a:r>
              <a:rPr lang="en-US" altLang="zh-CN" sz="1800" b="1" kern="0" dirty="0" err="1"/>
              <a:t>TGbf</a:t>
            </a:r>
            <a:r>
              <a:rPr lang="en-US" altLang="zh-CN" sz="1800" b="1" kern="0" dirty="0"/>
              <a:t> Coexistence Assessment document: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Claudio da Silva </a:t>
            </a:r>
            <a:r>
              <a:rPr lang="en-US" altLang="zh-CN" sz="1800" b="1" kern="0" dirty="0" smtClean="0"/>
              <a:t>	</a:t>
            </a:r>
            <a:r>
              <a:rPr lang="en-US" altLang="zh-CN" sz="1800" b="1" dirty="0" smtClean="0"/>
              <a:t>	</a:t>
            </a:r>
            <a:r>
              <a:rPr lang="en-US" altLang="zh-CN" sz="1800" b="1" kern="0" dirty="0" smtClean="0"/>
              <a:t>Second</a:t>
            </a:r>
            <a:r>
              <a:rPr lang="en-US" altLang="zh-CN" sz="1800" b="1" kern="0" dirty="0"/>
              <a:t>: Solomon Trainin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a:t>
            </a:r>
            <a:r>
              <a:rPr lang="en-US" altLang="zh-CN" sz="1800" b="1" kern="0" dirty="0" smtClean="0"/>
              <a:t>26 </a:t>
            </a:r>
            <a:r>
              <a:rPr lang="en-US" altLang="zh-CN" sz="1800" b="1" kern="0" dirty="0"/>
              <a:t>Y/  </a:t>
            </a:r>
            <a:r>
              <a:rPr lang="en-US" altLang="zh-CN" sz="1800" b="1" kern="0" dirty="0" smtClean="0"/>
              <a:t>0N</a:t>
            </a:r>
            <a:r>
              <a:rPr lang="en-US" altLang="zh-CN" sz="1800" b="1" kern="0" dirty="0"/>
              <a:t>/  </a:t>
            </a:r>
            <a:r>
              <a:rPr lang="en-US" altLang="zh-CN" sz="1800" b="1" kern="0" dirty="0" smtClean="0"/>
              <a:t>8A</a:t>
            </a:r>
            <a:r>
              <a:rPr lang="en-US" altLang="zh-CN" sz="1800" b="1" kern="0" dirty="0"/>
              <a:t>)</a:t>
            </a:r>
          </a:p>
          <a:p>
            <a:pPr marL="342900" lvl="1" indent="-342900" algn="just">
              <a:buFont typeface="Arial" panose="020B0604020202020204" pitchFamily="34" charset="0"/>
              <a:buChar char="•"/>
              <a:defRPr/>
            </a:pPr>
            <a:r>
              <a:rPr lang="en-US" altLang="zh-CN" sz="1800" b="1" kern="0" dirty="0"/>
              <a:t>Result*: </a:t>
            </a:r>
            <a:r>
              <a:rPr lang="en-US" altLang="zh-CN" sz="1600" b="1" dirty="0">
                <a:highlight>
                  <a:srgbClr val="00FF00"/>
                </a:highlight>
              </a:rPr>
              <a:t>Motion Passes </a:t>
            </a:r>
            <a:r>
              <a:rPr lang="en-US" altLang="zh-CN" sz="1600" b="1" dirty="0" smtClean="0">
                <a:highlight>
                  <a:srgbClr val="00FF00"/>
                </a:highlight>
              </a:rPr>
              <a:t>(26Y</a:t>
            </a:r>
            <a:r>
              <a:rPr lang="en-US" altLang="zh-CN" sz="1600" b="1" dirty="0">
                <a:highlight>
                  <a:srgbClr val="00FF00"/>
                </a:highlight>
              </a:rPr>
              <a:t>, </a:t>
            </a:r>
            <a:r>
              <a:rPr lang="en-US" altLang="zh-CN" sz="1600" b="1" dirty="0" smtClean="0">
                <a:highlight>
                  <a:srgbClr val="00FF00"/>
                </a:highlight>
              </a:rPr>
              <a:t>0N</a:t>
            </a:r>
            <a:r>
              <a:rPr lang="en-US" altLang="zh-CN" sz="1600" b="1" dirty="0">
                <a:highlight>
                  <a:srgbClr val="00FF00"/>
                </a:highlight>
              </a:rPr>
              <a:t>, </a:t>
            </a:r>
            <a:r>
              <a:rPr lang="en-US" altLang="zh-CN" sz="1600" b="1" dirty="0" smtClean="0">
                <a:highlight>
                  <a:srgbClr val="00FF00"/>
                </a:highlight>
              </a:rPr>
              <a:t>8A</a:t>
            </a:r>
            <a:r>
              <a:rPr lang="en-US" altLang="zh-CN" sz="1600" b="1" dirty="0">
                <a:highlight>
                  <a:srgbClr val="00FF00"/>
                </a:highlight>
              </a:rPr>
              <a:t>)</a:t>
            </a:r>
            <a:endParaRPr lang="en-US" altLang="zh-CN" sz="1600" dirty="0">
              <a:highlight>
                <a:srgbClr val="00FF00"/>
              </a:highlight>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0</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045273459"/>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186</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700" kern="0" dirty="0"/>
          </a:p>
          <a:p>
            <a:pPr marL="342900" lvl="1" indent="-342900" algn="just">
              <a:buFont typeface="Arial" panose="020B0604020202020204" pitchFamily="34" charset="0"/>
              <a:buChar char="•"/>
              <a:defRPr/>
            </a:pPr>
            <a:r>
              <a:rPr lang="en-US" altLang="zh-CN" sz="1400" b="1" dirty="0"/>
              <a:t>Move to add the following to </a:t>
            </a:r>
            <a:r>
              <a:rPr lang="en-US" altLang="zh-CN" sz="1400" b="1" dirty="0" err="1"/>
              <a:t>TGbf's</a:t>
            </a:r>
            <a:r>
              <a:rPr lang="en-US" altLang="zh-CN" sz="1400" b="1" dirty="0"/>
              <a:t> </a:t>
            </a:r>
            <a:r>
              <a:rPr lang="en-US" altLang="zh-CN" sz="1400" b="1" dirty="0" smtClean="0"/>
              <a:t>SFD</a:t>
            </a:r>
            <a:r>
              <a:rPr lang="en-US" altLang="zh-CN" sz="1400" b="1" kern="0" dirty="0" smtClean="0"/>
              <a:t>:</a:t>
            </a:r>
            <a:endParaRPr lang="en-US" altLang="zh-CN" sz="1400" b="1" kern="0" dirty="0"/>
          </a:p>
          <a:p>
            <a:pPr marL="342900" lvl="1" indent="-342900" algn="just">
              <a:buFont typeface="Arial" panose="020B0604020202020204" pitchFamily="34" charset="0"/>
              <a:buChar char="•"/>
              <a:defRPr/>
            </a:pPr>
            <a:r>
              <a:rPr lang="en-US" altLang="zh-CN" sz="1200" b="1" dirty="0" smtClean="0"/>
              <a:t>Add </a:t>
            </a:r>
            <a:r>
              <a:rPr lang="en-US" altLang="zh-CN" sz="1200" b="1" dirty="0"/>
              <a:t>fields </a:t>
            </a:r>
            <a:r>
              <a:rPr lang="en-US" altLang="zh-CN" sz="1200" b="1" dirty="0" err="1"/>
              <a:t>RX_OP_Gain_Type</a:t>
            </a:r>
            <a:r>
              <a:rPr lang="en-US" altLang="zh-CN" sz="1200" b="1" dirty="0"/>
              <a:t> and </a:t>
            </a:r>
            <a:r>
              <a:rPr lang="en-US" altLang="zh-CN" sz="1200" b="1" dirty="0" err="1"/>
              <a:t>Rx_OP_Gain_Index</a:t>
            </a:r>
            <a:r>
              <a:rPr lang="en-US" altLang="zh-CN" sz="1200" b="1" dirty="0"/>
              <a:t> along with CSI in 11bf sub-7GHz sensing measurement report to indicate the Rx OP index or Rx gain </a:t>
            </a:r>
            <a:r>
              <a:rPr lang="en-US" altLang="zh-CN" sz="1200" b="1" dirty="0" smtClean="0"/>
              <a:t>index.</a:t>
            </a:r>
            <a:endParaRPr lang="en-US" altLang="zh-CN" sz="1200" b="1" kern="0" dirty="0"/>
          </a:p>
          <a:p>
            <a:pPr lvl="1" algn="just">
              <a:buFont typeface="Arial" panose="020B0604020202020204" pitchFamily="34" charset="0"/>
              <a:buChar char="–"/>
              <a:defRPr/>
            </a:pPr>
            <a:r>
              <a:rPr lang="en-US" altLang="zh-CN" sz="1050" b="1" kern="0" dirty="0" err="1" smtClean="0"/>
              <a:t>RX_OP_Gain_Type</a:t>
            </a:r>
            <a:r>
              <a:rPr lang="en-US" altLang="zh-CN" sz="1050" b="1" kern="0" dirty="0"/>
              <a:t>: 2 bits (b1b0)</a:t>
            </a:r>
          </a:p>
          <a:p>
            <a:pPr marL="457200" lvl="1" indent="0" algn="just">
              <a:buNone/>
              <a:defRPr/>
            </a:pPr>
            <a:r>
              <a:rPr lang="en-US" altLang="zh-CN" sz="1050" b="1" kern="0" dirty="0" smtClean="0"/>
              <a:t>	•       </a:t>
            </a:r>
            <a:r>
              <a:rPr lang="en-US" altLang="zh-CN" sz="1050" b="1" kern="0" dirty="0"/>
              <a:t>00: neither Rx OP index nor Rx gain index  is reported, and </a:t>
            </a:r>
            <a:r>
              <a:rPr lang="en-US" altLang="zh-CN" sz="1050" b="1" kern="0" dirty="0" err="1"/>
              <a:t>Rx_OP_Gain_Index</a:t>
            </a:r>
            <a:r>
              <a:rPr lang="en-US" altLang="zh-CN" sz="1050" b="1" kern="0" dirty="0"/>
              <a:t> values are invalid</a:t>
            </a:r>
          </a:p>
          <a:p>
            <a:pPr marL="457200" lvl="1" indent="0" algn="just">
              <a:buNone/>
              <a:defRPr/>
            </a:pPr>
            <a:r>
              <a:rPr lang="en-US" altLang="zh-CN" sz="1050" b="1" kern="0" dirty="0" smtClean="0"/>
              <a:t>	•       </a:t>
            </a:r>
            <a:r>
              <a:rPr lang="en-US" altLang="zh-CN" sz="1050" b="1" kern="0" dirty="0"/>
              <a:t>01: Rx OP index is reported in </a:t>
            </a:r>
            <a:r>
              <a:rPr lang="en-US" altLang="zh-CN" sz="1050" b="1" kern="0" dirty="0" err="1"/>
              <a:t>Rx_OP_Gain_Index</a:t>
            </a:r>
            <a:r>
              <a:rPr lang="en-US" altLang="zh-CN" sz="1050" b="1" kern="0" dirty="0"/>
              <a:t>. The details of receiver OP categorization method(s) are TBD</a:t>
            </a:r>
          </a:p>
          <a:p>
            <a:pPr marL="457200" lvl="1" indent="0" algn="just">
              <a:buNone/>
              <a:defRPr/>
            </a:pPr>
            <a:r>
              <a:rPr lang="en-US" altLang="zh-CN" sz="1050" b="1" kern="0" dirty="0" smtClean="0"/>
              <a:t>	•       </a:t>
            </a:r>
            <a:r>
              <a:rPr lang="en-US" altLang="zh-CN" sz="1050" b="1" kern="0" dirty="0"/>
              <a:t>10: Rx gain index is reported in </a:t>
            </a:r>
            <a:r>
              <a:rPr lang="en-US" altLang="zh-CN" sz="1050" b="1" kern="0" dirty="0" err="1"/>
              <a:t>Rx_OP_Gain_Index</a:t>
            </a:r>
            <a:r>
              <a:rPr lang="en-US" altLang="zh-CN" sz="1050" b="1" kern="0" dirty="0"/>
              <a:t>. The details of  Rx gain index definition are TBD</a:t>
            </a:r>
          </a:p>
          <a:p>
            <a:pPr marL="457200" lvl="1" indent="0" algn="just">
              <a:buNone/>
              <a:defRPr/>
            </a:pPr>
            <a:r>
              <a:rPr lang="en-US" altLang="zh-CN" sz="1050" b="1" kern="0" dirty="0" smtClean="0"/>
              <a:t>	•       </a:t>
            </a:r>
            <a:r>
              <a:rPr lang="en-US" altLang="zh-CN" sz="1050" b="1" kern="0" dirty="0"/>
              <a:t>11: reserved</a:t>
            </a:r>
          </a:p>
          <a:p>
            <a:pPr marL="895350" lvl="1" indent="-438150" algn="just">
              <a:buNone/>
              <a:defRPr/>
            </a:pPr>
            <a:r>
              <a:rPr lang="en-US" altLang="zh-CN" sz="1050" b="1" kern="0" dirty="0" smtClean="0"/>
              <a:t>	•     Note</a:t>
            </a:r>
            <a:r>
              <a:rPr lang="en-US" altLang="zh-CN" sz="1050" b="1" kern="0" dirty="0"/>
              <a:t>: Receiver determines value of </a:t>
            </a:r>
            <a:r>
              <a:rPr lang="en-US" altLang="zh-CN" sz="1050" b="1" kern="0" dirty="0" err="1"/>
              <a:t>Rx_OP_Gain_Type</a:t>
            </a:r>
            <a:r>
              <a:rPr lang="en-US" altLang="zh-CN" sz="1050" b="1" kern="0" dirty="0"/>
              <a:t> as it sees the best fit. </a:t>
            </a:r>
            <a:r>
              <a:rPr lang="en-US" altLang="zh-CN" sz="1050" b="1" kern="0" dirty="0" err="1"/>
              <a:t>Rx_OP_Gain_Type</a:t>
            </a:r>
            <a:r>
              <a:rPr lang="en-US" altLang="zh-CN" sz="1050" b="1" kern="0" dirty="0"/>
              <a:t> value doesn’t change during a sensing measurement setup. No need of capability info to use this field. No need of initiator assigning the use of this field.</a:t>
            </a:r>
          </a:p>
          <a:p>
            <a:pPr lvl="1" algn="just">
              <a:buFont typeface="Arial" panose="020B0604020202020204" pitchFamily="34" charset="0"/>
              <a:buChar char="–"/>
              <a:defRPr/>
            </a:pPr>
            <a:r>
              <a:rPr lang="en-US" altLang="zh-CN" sz="1050" b="1" kern="0" dirty="0" err="1" smtClean="0"/>
              <a:t>Rx_OP_Gain_Index</a:t>
            </a:r>
            <a:r>
              <a:rPr lang="en-US" altLang="zh-CN" sz="1050" b="1" kern="0" dirty="0"/>
              <a:t>:</a:t>
            </a:r>
          </a:p>
          <a:p>
            <a:pPr marL="457200" lvl="1" indent="0" algn="just">
              <a:buNone/>
              <a:defRPr/>
            </a:pPr>
            <a:r>
              <a:rPr lang="en-US" altLang="zh-CN" sz="1050" b="1" kern="0" dirty="0" smtClean="0"/>
              <a:t>	•       </a:t>
            </a:r>
            <a:r>
              <a:rPr lang="en-US" altLang="zh-CN" sz="1050" b="1" kern="0" dirty="0"/>
              <a:t>It’s a fixed size field, number of bits TBD.  </a:t>
            </a:r>
          </a:p>
          <a:p>
            <a:pPr marL="457200" lvl="1" indent="0" algn="just">
              <a:buNone/>
              <a:defRPr/>
            </a:pPr>
            <a:r>
              <a:rPr lang="en-US" altLang="zh-CN" sz="1050" b="1" kern="0" dirty="0" smtClean="0"/>
              <a:t>	•       </a:t>
            </a:r>
            <a:r>
              <a:rPr lang="en-US" altLang="zh-CN" sz="1050" b="1" kern="0" dirty="0"/>
              <a:t>Its content depends on the value of </a:t>
            </a:r>
            <a:r>
              <a:rPr lang="en-US" altLang="zh-CN" sz="1050" b="1" kern="0" dirty="0" err="1"/>
              <a:t>RX_OP_Gain_Type</a:t>
            </a:r>
            <a:endParaRPr lang="en-US" altLang="zh-CN" sz="1050" b="1" kern="0" dirty="0"/>
          </a:p>
          <a:p>
            <a:pPr marL="457200" lvl="1" indent="0" algn="just">
              <a:buNone/>
              <a:defRPr/>
            </a:pPr>
            <a:r>
              <a:rPr lang="en-US" altLang="zh-CN" sz="1050" b="1" kern="0" dirty="0" smtClean="0"/>
              <a:t>	•       </a:t>
            </a:r>
            <a:r>
              <a:rPr lang="en-US" altLang="zh-CN" sz="1050" b="1" kern="0" dirty="0"/>
              <a:t>Reporting value per receive antenna is TBD</a:t>
            </a:r>
          </a:p>
          <a:p>
            <a:pPr lvl="1" algn="just">
              <a:buFont typeface="Arial" panose="020B0604020202020204" pitchFamily="34" charset="0"/>
              <a:buChar char="–"/>
              <a:defRPr/>
            </a:pPr>
            <a:endParaRPr lang="en-US" altLang="zh-CN" sz="1400" b="1" kern="0" dirty="0" smtClean="0"/>
          </a:p>
          <a:p>
            <a:pPr marL="342900" lvl="1" indent="-342900" algn="just">
              <a:buFont typeface="Arial" panose="020B0604020202020204" pitchFamily="34" charset="0"/>
              <a:buChar char="•"/>
              <a:defRPr/>
            </a:pPr>
            <a:r>
              <a:rPr lang="en-US" altLang="zh-CN" sz="1400" b="1" kern="0" dirty="0" smtClean="0"/>
              <a:t>Move: </a:t>
            </a:r>
            <a:r>
              <a:rPr lang="en-US" altLang="zh-CN" sz="1400" b="1" kern="0" dirty="0"/>
              <a:t>Julia </a:t>
            </a:r>
            <a:r>
              <a:rPr lang="en-US" altLang="zh-CN" sz="1400" b="1" kern="0" dirty="0" smtClean="0"/>
              <a:t>Feng</a:t>
            </a:r>
            <a:r>
              <a:rPr lang="en-US" altLang="zh-CN" sz="1400" b="1" dirty="0" smtClean="0"/>
              <a:t>	</a:t>
            </a:r>
            <a:r>
              <a:rPr lang="en-US" altLang="zh-CN" sz="1400" b="1" kern="0" dirty="0" smtClean="0"/>
              <a:t>Second</a:t>
            </a:r>
            <a:r>
              <a:rPr lang="en-US" altLang="zh-CN" sz="1400" b="1" kern="0" dirty="0"/>
              <a:t>: Kevin </a:t>
            </a:r>
            <a:r>
              <a:rPr lang="en-US" altLang="zh-CN" sz="1400" b="1" kern="0" dirty="0" err="1"/>
              <a:t>Tsung-han</a:t>
            </a:r>
            <a:r>
              <a:rPr lang="en-US" altLang="zh-CN" sz="1400" b="1" kern="0" dirty="0"/>
              <a:t> Tsai</a:t>
            </a:r>
            <a:endParaRPr lang="en-US" altLang="zh-CN" sz="1400" b="1" kern="0" dirty="0" smtClean="0"/>
          </a:p>
          <a:p>
            <a:pPr marL="342900" lvl="1" indent="-342900" algn="just">
              <a:buFont typeface="Arial" panose="020B0604020202020204" pitchFamily="34" charset="0"/>
              <a:buChar char="•"/>
              <a:defRPr/>
            </a:pPr>
            <a:r>
              <a:rPr lang="en-US" altLang="zh-CN" sz="1400" b="1" kern="0" dirty="0" smtClean="0"/>
              <a:t>Preliminary </a:t>
            </a:r>
            <a:r>
              <a:rPr lang="en-US" altLang="zh-CN" sz="1400" b="1" kern="0" dirty="0"/>
              <a:t>Result: (   </a:t>
            </a:r>
            <a:r>
              <a:rPr lang="en-US" altLang="zh-CN" sz="1400" b="1" kern="0" dirty="0" smtClean="0"/>
              <a:t>29Y</a:t>
            </a:r>
            <a:r>
              <a:rPr lang="en-US" altLang="zh-CN" sz="1400" b="1" kern="0" dirty="0"/>
              <a:t>/  </a:t>
            </a:r>
            <a:r>
              <a:rPr lang="en-US" altLang="zh-CN" sz="1400" b="1" kern="0" dirty="0" smtClean="0"/>
              <a:t>6N</a:t>
            </a:r>
            <a:r>
              <a:rPr lang="en-US" altLang="zh-CN" sz="1400" b="1" kern="0" dirty="0"/>
              <a:t>/  </a:t>
            </a:r>
            <a:r>
              <a:rPr lang="en-US" altLang="zh-CN" sz="1400" b="1" kern="0" dirty="0" smtClean="0"/>
              <a:t>10A</a:t>
            </a:r>
            <a:r>
              <a:rPr lang="en-US" altLang="zh-CN" sz="1400" b="1" kern="0" dirty="0"/>
              <a:t>)</a:t>
            </a:r>
          </a:p>
          <a:p>
            <a:pPr marL="342900" lvl="1" indent="-342900" algn="just">
              <a:spcBef>
                <a:spcPct val="0"/>
              </a:spcBef>
              <a:buFont typeface="Arial" panose="020B0604020202020204" pitchFamily="34" charset="0"/>
              <a:buChar char="•"/>
              <a:defRPr/>
            </a:pPr>
            <a:r>
              <a:rPr lang="en-US" altLang="zh-CN" sz="1400" b="1" kern="0" dirty="0"/>
              <a:t>Result*: </a:t>
            </a:r>
            <a:r>
              <a:rPr lang="en-US" altLang="zh-CN" sz="1400" b="1" dirty="0">
                <a:solidFill>
                  <a:srgbClr val="000000"/>
                </a:solidFill>
                <a:highlight>
                  <a:srgbClr val="00FF00"/>
                </a:highlight>
                <a:latin typeface="Times New Roman" panose="02020603050405020304" pitchFamily="18" charset="0"/>
                <a:cs typeface="+mn-cs"/>
              </a:rPr>
              <a:t>Motion Passes (</a:t>
            </a:r>
            <a:r>
              <a:rPr lang="en-US" altLang="zh-CN" sz="1400" b="1" dirty="0" smtClean="0">
                <a:solidFill>
                  <a:srgbClr val="000000"/>
                </a:solidFill>
                <a:highlight>
                  <a:srgbClr val="00FF00"/>
                </a:highlight>
                <a:latin typeface="Times New Roman" panose="02020603050405020304" pitchFamily="18" charset="0"/>
                <a:cs typeface="+mn-cs"/>
              </a:rPr>
              <a:t>28Y</a:t>
            </a:r>
            <a:r>
              <a:rPr lang="en-US" altLang="zh-CN" sz="1400" b="1" dirty="0">
                <a:solidFill>
                  <a:srgbClr val="000000"/>
                </a:solidFill>
                <a:highlight>
                  <a:srgbClr val="00FF00"/>
                </a:highlight>
                <a:latin typeface="Times New Roman" panose="02020603050405020304" pitchFamily="18" charset="0"/>
                <a:cs typeface="+mn-cs"/>
              </a:rPr>
              <a:t>, </a:t>
            </a:r>
            <a:r>
              <a:rPr lang="en-US" altLang="zh-CN" sz="1400" b="1" dirty="0" smtClean="0">
                <a:solidFill>
                  <a:srgbClr val="000000"/>
                </a:solidFill>
                <a:highlight>
                  <a:srgbClr val="00FF00"/>
                </a:highlight>
                <a:latin typeface="Times New Roman" panose="02020603050405020304" pitchFamily="18" charset="0"/>
                <a:cs typeface="+mn-cs"/>
              </a:rPr>
              <a:t>5N</a:t>
            </a:r>
            <a:r>
              <a:rPr lang="en-US" altLang="zh-CN" sz="1400" b="1" dirty="0">
                <a:solidFill>
                  <a:srgbClr val="000000"/>
                </a:solidFill>
                <a:highlight>
                  <a:srgbClr val="00FF00"/>
                </a:highlight>
                <a:latin typeface="Times New Roman" panose="02020603050405020304" pitchFamily="18" charset="0"/>
                <a:cs typeface="+mn-cs"/>
              </a:rPr>
              <a:t>, </a:t>
            </a:r>
            <a:r>
              <a:rPr lang="en-US" altLang="zh-CN" sz="1400" b="1" dirty="0" smtClean="0">
                <a:solidFill>
                  <a:srgbClr val="000000"/>
                </a:solidFill>
                <a:highlight>
                  <a:srgbClr val="00FF00"/>
                </a:highlight>
                <a:latin typeface="Times New Roman" panose="02020603050405020304" pitchFamily="18" charset="0"/>
                <a:cs typeface="+mn-cs"/>
              </a:rPr>
              <a:t>10A</a:t>
            </a:r>
            <a:r>
              <a:rPr lang="en-US" altLang="zh-CN" sz="1400" b="1" dirty="0">
                <a:solidFill>
                  <a:srgbClr val="000000"/>
                </a:solidFill>
                <a:highlight>
                  <a:srgbClr val="00FF00"/>
                </a:highlight>
                <a:latin typeface="Times New Roman" panose="02020603050405020304" pitchFamily="18" charset="0"/>
                <a:cs typeface="+mn-cs"/>
              </a:rPr>
              <a:t>)</a:t>
            </a:r>
            <a:endParaRPr lang="en-US" altLang="zh-CN" sz="1400" dirty="0">
              <a:solidFill>
                <a:srgbClr val="000000"/>
              </a:solidFill>
              <a:highlight>
                <a:srgbClr val="00FF00"/>
              </a:highlight>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900" kern="0" dirty="0"/>
          </a:p>
          <a:p>
            <a:pPr marL="0" lvl="1" indent="0">
              <a:buNone/>
              <a:defRPr/>
            </a:pPr>
            <a:endParaRPr lang="en-US" altLang="zh-CN" sz="1200" kern="0" dirty="0"/>
          </a:p>
          <a:p>
            <a:pPr marL="0" lvl="1" indent="0">
              <a:buNone/>
              <a:defRPr/>
            </a:pPr>
            <a:r>
              <a:rPr lang="en-US" altLang="zh-CN" sz="1200" kern="0" dirty="0"/>
              <a:t>Note</a:t>
            </a:r>
            <a:r>
              <a:rPr lang="zh-CN" altLang="en-US" sz="1200" kern="0" dirty="0"/>
              <a:t>：  </a:t>
            </a:r>
            <a:endParaRPr lang="en-US" altLang="zh-CN" sz="1200" kern="0" dirty="0"/>
          </a:p>
          <a:p>
            <a:pPr marL="628650" lvl="2">
              <a:buFont typeface="微软雅黑" panose="020B0503020204020204" pitchFamily="34" charset="-122"/>
              <a:buChar char="–"/>
              <a:defRPr/>
            </a:pPr>
            <a:r>
              <a:rPr lang="en-US" altLang="zh-CN" sz="1050" kern="0" dirty="0"/>
              <a:t>* Amended result accounts for removal of </a:t>
            </a:r>
            <a:r>
              <a:rPr lang="en-US" altLang="zh-CN" sz="1050" kern="0" dirty="0" smtClean="0">
                <a:solidFill>
                  <a:srgbClr val="FF0000"/>
                </a:solidFill>
              </a:rPr>
              <a:t>2</a:t>
            </a:r>
            <a:r>
              <a:rPr lang="en-US" altLang="zh-CN" sz="1050" kern="0" dirty="0" smtClean="0"/>
              <a:t> </a:t>
            </a:r>
            <a:r>
              <a:rPr lang="en-US" altLang="zh-CN" sz="1050" kern="0" dirty="0"/>
              <a:t>votes of non-voting members.</a:t>
            </a:r>
          </a:p>
          <a:p>
            <a:pPr marL="628650" lvl="2">
              <a:buFont typeface="微软雅黑" panose="020B0503020204020204" pitchFamily="34" charset="-122"/>
              <a:buChar char="–"/>
              <a:defRPr/>
            </a:pPr>
            <a:r>
              <a:rPr lang="en-US" altLang="zh-CN" sz="1050" kern="0" dirty="0"/>
              <a:t>Related document: </a:t>
            </a:r>
            <a:r>
              <a:rPr lang="en-US" altLang="zh-CN" sz="1050" kern="0" dirty="0" smtClean="0"/>
              <a:t>11-22/1254r3</a:t>
            </a:r>
          </a:p>
          <a:p>
            <a:pPr marL="628650" lvl="2">
              <a:buFont typeface="微软雅黑" panose="020B0503020204020204" pitchFamily="34" charset="-122"/>
              <a:buChar char="–"/>
              <a:defRPr/>
            </a:pPr>
            <a:r>
              <a:rPr lang="en-US" altLang="zh-CN" sz="1050" kern="0" dirty="0" smtClean="0"/>
              <a:t>SP </a:t>
            </a:r>
            <a:r>
              <a:rPr lang="en-US" altLang="zh-CN" sz="1050" kern="0" dirty="0"/>
              <a:t>Result: Unanimous consent</a:t>
            </a:r>
          </a:p>
          <a:p>
            <a:pPr marL="628650" lvl="2">
              <a:buFont typeface="微软雅黑" panose="020B0503020204020204" pitchFamily="34" charset="-122"/>
              <a:buChar char="–"/>
              <a:defRPr/>
            </a:pPr>
            <a:endParaRPr lang="en-US" altLang="zh-CN" sz="900" b="1" kern="0" dirty="0"/>
          </a:p>
        </p:txBody>
      </p:sp>
      <p:pic>
        <p:nvPicPr>
          <p:cNvPr id="1026" name="Picture 2" descr="image_SP_11-22-1254r3.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62800" y="5143500"/>
            <a:ext cx="4124325" cy="1028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97907011"/>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143000" y="2514600"/>
            <a:ext cx="9296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	November 	</a:t>
            </a:r>
            <a:r>
              <a:rPr lang="en-US" altLang="zh-CN" sz="4000" dirty="0" smtClean="0">
                <a:solidFill>
                  <a:srgbClr val="0000FF"/>
                </a:solidFill>
              </a:rPr>
              <a:t>Plenary</a:t>
            </a:r>
            <a:r>
              <a:rPr lang="en-US" altLang="zh-CN" sz="4000" dirty="0">
                <a:solidFill>
                  <a:srgbClr val="0000FF"/>
                </a:solidFill>
              </a:rPr>
              <a:t>	</a:t>
            </a:r>
            <a:endParaRPr lang="en-US" altLang="zh-CN" sz="4000" dirty="0" smtClean="0">
              <a:solidFill>
                <a:srgbClr val="0000FF"/>
              </a:solidFill>
            </a:endParaRPr>
          </a:p>
          <a:p>
            <a:pPr marL="285750" indent="-285750" algn="ctr">
              <a:buFont typeface="Arial" panose="020B0604020202020204" pitchFamily="34" charset="0"/>
              <a:buChar char="•"/>
            </a:pPr>
            <a:r>
              <a:rPr lang="en-US" altLang="zh-CN" sz="1800" dirty="0">
                <a:solidFill>
                  <a:srgbClr val="0000FF"/>
                </a:solidFill>
              </a:rPr>
              <a:t>November 17    (Thursday AM 1),	08:00-10:00 Thailand time</a:t>
            </a:r>
          </a:p>
          <a:p>
            <a:pPr lvl="1"/>
            <a:endParaRPr lang="en-US" altLang="en-US" sz="3600" dirty="0"/>
          </a:p>
        </p:txBody>
      </p:sp>
    </p:spTree>
    <p:extLst>
      <p:ext uri="{BB962C8B-B14F-4D97-AF65-F5344CB8AC3E}">
        <p14:creationId xmlns:p14="http://schemas.microsoft.com/office/powerpoint/2010/main" val="18123303"/>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187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39, 40, 644, </a:t>
            </a:r>
            <a:r>
              <a:rPr lang="pt-BR" altLang="zh-CN" sz="1600" dirty="0" smtClean="0"/>
              <a:t>645</a:t>
            </a:r>
            <a:endParaRPr lang="en-US" altLang="zh-CN" sz="1600" dirty="0"/>
          </a:p>
          <a:p>
            <a:pPr lvl="1" algn="just">
              <a:buFont typeface="Arial" panose="020B0604020202020204" pitchFamily="34" charset="0"/>
              <a:buChar char="–"/>
              <a:defRPr/>
            </a:pPr>
            <a:r>
              <a:rPr lang="en-US" altLang="zh-CN" sz="1600" dirty="0"/>
              <a:t>as specified in 11-22/1946r0</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Yan Xin</a:t>
            </a:r>
            <a:r>
              <a:rPr lang="en-US" altLang="zh-CN" sz="1800" b="1" kern="0" dirty="0"/>
              <a:t>	</a:t>
            </a:r>
            <a:r>
              <a:rPr lang="en-US" altLang="zh-CN" sz="1800" b="1" dirty="0"/>
              <a:t>	</a:t>
            </a:r>
            <a:r>
              <a:rPr lang="en-US" altLang="zh-CN" sz="1800" b="1" kern="0" dirty="0"/>
              <a:t>Second</a:t>
            </a:r>
            <a:r>
              <a:rPr lang="en-US" altLang="zh-CN" sz="1800" b="1" kern="0" dirty="0"/>
              <a:t>: Dongguk Lim</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22/1946r0</a:t>
            </a:r>
          </a:p>
          <a:p>
            <a:pPr marL="628650" lvl="2">
              <a:buFont typeface="微软雅黑" panose="020B0503020204020204" pitchFamily="34" charset="-122"/>
              <a:buChar char="–"/>
              <a:defRPr/>
            </a:pPr>
            <a:r>
              <a:rPr lang="en-US" altLang="zh-CN" kern="0" dirty="0"/>
              <a:t>SP Result: Unanimous </a:t>
            </a:r>
            <a:r>
              <a:rPr lang="en-US" altLang="zh-CN" kern="0" dirty="0" smtClean="0"/>
              <a:t>consent</a:t>
            </a:r>
            <a:endParaRPr lang="en-US" altLang="zh-CN" kern="0" dirty="0"/>
          </a:p>
        </p:txBody>
      </p:sp>
    </p:spTree>
    <p:extLst>
      <p:ext uri="{BB962C8B-B14F-4D97-AF65-F5344CB8AC3E}">
        <p14:creationId xmlns:p14="http://schemas.microsoft.com/office/powerpoint/2010/main" val="1288102501"/>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188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r>
              <a:rPr lang="pt-BR" altLang="zh-CN" sz="1600" dirty="0"/>
              <a:t>CID: 295</a:t>
            </a:r>
            <a:endParaRPr lang="zh-CN" altLang="zh-CN" sz="1600" dirty="0"/>
          </a:p>
          <a:p>
            <a:pPr lvl="1" algn="just">
              <a:buFont typeface="Arial" panose="020B0604020202020204" pitchFamily="34" charset="0"/>
              <a:buChar char="–"/>
              <a:defRPr/>
            </a:pPr>
            <a:r>
              <a:rPr lang="en-US" altLang="zh-CN" sz="1600" dirty="0" smtClean="0"/>
              <a:t>as </a:t>
            </a:r>
            <a:r>
              <a:rPr lang="en-US" altLang="zh-CN" sz="1600" dirty="0"/>
              <a:t>specified in 22/1839r0 SR2SR Link Identification</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Rajat </a:t>
            </a:r>
            <a:r>
              <a:rPr lang="en-US" altLang="zh-CN" sz="1800" b="1" kern="0" dirty="0" err="1" smtClean="0"/>
              <a:t>Pushkarna</a:t>
            </a:r>
            <a:r>
              <a:rPr lang="en-US" altLang="zh-CN" sz="1800" b="1" kern="0" dirty="0"/>
              <a:t>	</a:t>
            </a:r>
            <a:r>
              <a:rPr lang="en-US" altLang="zh-CN" sz="1800" b="1" dirty="0"/>
              <a:t>	</a:t>
            </a:r>
            <a:r>
              <a:rPr lang="en-US" altLang="zh-CN" sz="1800" b="1" kern="0" dirty="0"/>
              <a:t>Second</a:t>
            </a:r>
            <a:r>
              <a:rPr lang="en-US" altLang="zh-CN" sz="1800" b="1" kern="0" dirty="0"/>
              <a:t>: Sang Kim</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22/1839r0</a:t>
            </a:r>
          </a:p>
          <a:p>
            <a:pPr marL="628650" lvl="2">
              <a:buFont typeface="微软雅黑" panose="020B0503020204020204" pitchFamily="34" charset="-122"/>
              <a:buChar char="–"/>
              <a:defRPr/>
            </a:pPr>
            <a:r>
              <a:rPr lang="en-US" altLang="zh-CN" kern="0" dirty="0"/>
              <a:t>SP Result: Unanimous </a:t>
            </a:r>
            <a:r>
              <a:rPr lang="en-US" altLang="zh-CN" kern="0" dirty="0" smtClean="0"/>
              <a:t>consent</a:t>
            </a:r>
            <a:endParaRPr lang="en-US" altLang="zh-CN" kern="0" dirty="0"/>
          </a:p>
        </p:txBody>
      </p:sp>
    </p:spTree>
    <p:extLst>
      <p:ext uri="{BB962C8B-B14F-4D97-AF65-F5344CB8AC3E}">
        <p14:creationId xmlns:p14="http://schemas.microsoft.com/office/powerpoint/2010/main" val="82940414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189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p>
          <a:p>
            <a:pPr lvl="1" algn="just">
              <a:buFont typeface="Arial" panose="020B0604020202020204" pitchFamily="34" charset="0"/>
              <a:buChar char="–"/>
              <a:defRPr/>
            </a:pPr>
            <a:r>
              <a:rPr lang="en-US" altLang="zh-CN" sz="1600" dirty="0" smtClean="0"/>
              <a:t>11-22/1937r3  PDT </a:t>
            </a:r>
            <a:r>
              <a:rPr lang="en-US" altLang="zh-CN" sz="1600" dirty="0"/>
              <a:t>- NDP formats for sensing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Yan Xin</a:t>
            </a:r>
            <a:r>
              <a:rPr lang="en-US" altLang="zh-CN" sz="1800" b="1" kern="0" dirty="0"/>
              <a:t>	</a:t>
            </a:r>
            <a:r>
              <a:rPr lang="en-US" altLang="zh-CN" sz="1800" b="1" dirty="0"/>
              <a:t>	</a:t>
            </a:r>
            <a:r>
              <a:rPr lang="en-US" altLang="zh-CN" sz="1800" b="1" kern="0" dirty="0"/>
              <a:t>Second</a:t>
            </a:r>
            <a:r>
              <a:rPr lang="en-US" altLang="zh-CN" sz="1800" b="1" kern="0" dirty="0"/>
              <a:t>: Rajat </a:t>
            </a:r>
            <a:r>
              <a:rPr lang="en-US" altLang="zh-CN" sz="1800" b="1" kern="0" dirty="0" err="1"/>
              <a:t>Pushkarna</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22/1937r3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51024913"/>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190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r>
              <a:rPr lang="en-US" altLang="zh-CN" sz="1600" dirty="0" smtClean="0"/>
              <a:t>CID</a:t>
            </a:r>
            <a:r>
              <a:rPr lang="en-US" altLang="zh-CN" sz="1600" dirty="0"/>
              <a:t>: 307, 480.</a:t>
            </a:r>
          </a:p>
          <a:p>
            <a:pPr lvl="1"/>
            <a:r>
              <a:rPr lang="en-US" altLang="zh-CN" sz="1600" dirty="0" smtClean="0"/>
              <a:t>as </a:t>
            </a:r>
            <a:r>
              <a:rPr lang="en-US" altLang="zh-CN" sz="1600" dirty="0"/>
              <a:t>specified in 22/1980r4 CR Document for CIDs related to NDP format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Rajat </a:t>
            </a:r>
            <a:r>
              <a:rPr lang="en-US" altLang="zh-CN" sz="1800" b="1" kern="0" dirty="0" err="1"/>
              <a:t>Pushkarna</a:t>
            </a:r>
            <a:r>
              <a:rPr lang="en-US" altLang="zh-CN" sz="1800" b="1" kern="0" dirty="0"/>
              <a:t>	</a:t>
            </a:r>
            <a:r>
              <a:rPr lang="en-US" altLang="zh-CN" sz="1800" b="1" dirty="0"/>
              <a:t>	</a:t>
            </a:r>
            <a:r>
              <a:rPr lang="en-US" altLang="zh-CN" sz="1800" b="1" kern="0" dirty="0"/>
              <a:t>Second</a:t>
            </a:r>
            <a:r>
              <a:rPr lang="en-US" altLang="zh-CN" sz="1800" b="1" kern="0" dirty="0"/>
              <a:t>: Mahmoud Kamel</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22/1980r4 </a:t>
            </a:r>
          </a:p>
          <a:p>
            <a:pPr marL="628650" lvl="2">
              <a:buFont typeface="微软雅黑" panose="020B0503020204020204" pitchFamily="34" charset="-122"/>
              <a:buChar char="–"/>
              <a:defRPr/>
            </a:pPr>
            <a:r>
              <a:rPr lang="en-US" altLang="zh-CN" kern="0" dirty="0"/>
              <a:t>SP Result: Unanimous </a:t>
            </a:r>
            <a:r>
              <a:rPr lang="en-US" altLang="zh-CN" kern="0" dirty="0" smtClean="0"/>
              <a:t>consent</a:t>
            </a:r>
            <a:endParaRPr lang="en-US" altLang="zh-CN" kern="0" dirty="0"/>
          </a:p>
        </p:txBody>
      </p:sp>
    </p:spTree>
    <p:extLst>
      <p:ext uri="{BB962C8B-B14F-4D97-AF65-F5344CB8AC3E}">
        <p14:creationId xmlns:p14="http://schemas.microsoft.com/office/powerpoint/2010/main" val="2832055227"/>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191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p>
          <a:p>
            <a:pPr lvl="1" algn="just">
              <a:buFont typeface="Arial" panose="020B0604020202020204" pitchFamily="34" charset="0"/>
              <a:buChar char="–"/>
              <a:defRPr/>
            </a:pPr>
            <a:r>
              <a:rPr lang="en-US" altLang="zh-CN" sz="1600" dirty="0" smtClean="0"/>
              <a:t>11-22/2015r2  </a:t>
            </a:r>
            <a:r>
              <a:rPr lang="en-US" altLang="zh-CN" sz="1600" dirty="0"/>
              <a:t>PDT - CSD Setting for Sensing</a:t>
            </a:r>
          </a:p>
          <a:p>
            <a:pPr lvl="1" algn="just">
              <a:buFont typeface="Arial" panose="020B0604020202020204" pitchFamily="34" charset="0"/>
              <a:buChar char="–"/>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Qinghua Li</a:t>
            </a:r>
            <a:r>
              <a:rPr lang="en-US" altLang="zh-CN" sz="1800" b="1" kern="0" dirty="0"/>
              <a:t>	</a:t>
            </a:r>
            <a:r>
              <a:rPr lang="en-US" altLang="zh-CN" sz="1800" b="1" dirty="0"/>
              <a:t>	</a:t>
            </a:r>
            <a:r>
              <a:rPr lang="en-US" altLang="zh-CN" sz="1800" b="1" kern="0" dirty="0"/>
              <a:t>Second</a:t>
            </a:r>
            <a:r>
              <a:rPr lang="en-US" altLang="zh-CN" sz="1800" b="1" kern="0" dirty="0"/>
              <a:t>: Junghoon Suh</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22/2015r2</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4098386354"/>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192</a:t>
            </a:r>
            <a:endParaRPr lang="en-US" altLang="en-US" sz="3600" dirty="0"/>
          </a:p>
        </p:txBody>
      </p:sp>
      <p:sp>
        <p:nvSpPr>
          <p:cNvPr id="5" name="Rectangle 3"/>
          <p:cNvSpPr txBox="1">
            <a:spLocks noChangeArrowheads="1"/>
          </p:cNvSpPr>
          <p:nvPr/>
        </p:nvSpPr>
        <p:spPr bwMode="auto">
          <a:xfrm>
            <a:off x="762000" y="1295400"/>
            <a:ext cx="10744200" cy="441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r>
              <a:rPr lang="en-US" altLang="zh-CN" sz="1600" dirty="0" smtClean="0"/>
              <a:t>CIDs:172</a:t>
            </a:r>
            <a:r>
              <a:rPr lang="en-US" altLang="zh-CN" sz="1600" dirty="0"/>
              <a:t>, 545, </a:t>
            </a:r>
            <a:r>
              <a:rPr lang="en-US" altLang="zh-CN" sz="1600" dirty="0" smtClean="0"/>
              <a:t>563</a:t>
            </a:r>
          </a:p>
          <a:p>
            <a:pPr lvl="1"/>
            <a:r>
              <a:rPr lang="en-US" altLang="zh-CN" sz="1600" dirty="0" smtClean="0"/>
              <a:t>as </a:t>
            </a:r>
            <a:r>
              <a:rPr lang="en-US" altLang="zh-CN" sz="1600" dirty="0"/>
              <a:t>specified in 22/1673r4 CC40 CR for CIDs on NDP</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a:t>
            </a:r>
            <a:r>
              <a:rPr lang="en-US" altLang="zh-CN" sz="1800" b="1" kern="0" dirty="0"/>
              <a:t>: Dongguk Lim</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22/1673r4 </a:t>
            </a:r>
          </a:p>
          <a:p>
            <a:pPr marL="628650" lvl="2">
              <a:buFont typeface="微软雅黑" panose="020B0503020204020204" pitchFamily="34" charset="-122"/>
              <a:buChar char="–"/>
              <a:defRPr/>
            </a:pPr>
            <a:r>
              <a:rPr lang="en-US" altLang="zh-CN" kern="0" dirty="0"/>
              <a:t>SP Result: Unanimous </a:t>
            </a:r>
            <a:r>
              <a:rPr lang="en-US" altLang="zh-CN" kern="0" dirty="0" smtClean="0"/>
              <a:t>consent</a:t>
            </a:r>
            <a:endParaRPr lang="en-US" altLang="zh-CN" kern="0" dirty="0"/>
          </a:p>
        </p:txBody>
      </p:sp>
    </p:spTree>
    <p:extLst>
      <p:ext uri="{BB962C8B-B14F-4D97-AF65-F5344CB8AC3E}">
        <p14:creationId xmlns:p14="http://schemas.microsoft.com/office/powerpoint/2010/main" val="1358002052"/>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193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p>
          <a:p>
            <a:pPr lvl="1" algn="just">
              <a:buFont typeface="Arial" panose="020B0604020202020204" pitchFamily="34" charset="0"/>
              <a:buChar char="–"/>
              <a:defRPr/>
            </a:pPr>
            <a:r>
              <a:rPr lang="en-US" altLang="zh-CN" sz="1600" dirty="0" smtClean="0"/>
              <a:t>11-22/1785r2  </a:t>
            </a:r>
            <a:r>
              <a:rPr lang="en-US" altLang="zh-CN" sz="1600" dirty="0"/>
              <a:t>PDT Sensing NDPA Frame Format</a:t>
            </a:r>
          </a:p>
          <a:p>
            <a:pPr lvl="1" algn="just">
              <a:buFont typeface="Arial" panose="020B0604020202020204" pitchFamily="34" charset="0"/>
              <a:buChar char="–"/>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Junghoon </a:t>
            </a:r>
            <a:r>
              <a:rPr lang="en-US" altLang="zh-CN" sz="1800" b="1" kern="0" dirty="0" smtClean="0"/>
              <a:t>Suh</a:t>
            </a:r>
            <a:r>
              <a:rPr lang="en-US" altLang="zh-CN" sz="1800" b="1" kern="0" dirty="0"/>
              <a:t>	</a:t>
            </a:r>
            <a:r>
              <a:rPr lang="en-US" altLang="zh-CN" sz="1800" b="1" dirty="0"/>
              <a:t>	</a:t>
            </a:r>
            <a:r>
              <a:rPr lang="en-US" altLang="zh-CN" sz="1800" b="1" kern="0" dirty="0"/>
              <a:t>Second</a:t>
            </a:r>
            <a:r>
              <a:rPr lang="en-US" altLang="zh-CN" sz="1800" b="1" kern="0" dirty="0"/>
              <a:t>: Yan Xin</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22/1785r2</a:t>
            </a:r>
            <a:endParaRPr lang="en-US" altLang="zh-CN"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429442592"/>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194</a:t>
            </a:r>
            <a:endParaRPr lang="en-US" altLang="en-US" sz="3600" dirty="0"/>
          </a:p>
        </p:txBody>
      </p:sp>
      <p:sp>
        <p:nvSpPr>
          <p:cNvPr id="5" name="Rectangle 3"/>
          <p:cNvSpPr txBox="1">
            <a:spLocks noChangeArrowheads="1"/>
          </p:cNvSpPr>
          <p:nvPr/>
        </p:nvSpPr>
        <p:spPr bwMode="auto">
          <a:xfrm>
            <a:off x="762000" y="1295400"/>
            <a:ext cx="10744200" cy="441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r>
              <a:rPr lang="en-GB" altLang="zh-CN" sz="1600" dirty="0"/>
              <a:t>CIDs: 137 151 152 281 98 548 624 </a:t>
            </a:r>
            <a:endParaRPr lang="en-GB" altLang="zh-CN" sz="1600" dirty="0" smtClean="0"/>
          </a:p>
          <a:p>
            <a:pPr lvl="1"/>
            <a:r>
              <a:rPr lang="en-US" altLang="zh-CN" sz="1600" dirty="0" smtClean="0"/>
              <a:t>as </a:t>
            </a:r>
            <a:r>
              <a:rPr lang="en-US" altLang="zh-CN" sz="1600" dirty="0"/>
              <a:t>specified in </a:t>
            </a:r>
            <a:r>
              <a:rPr lang="en-US" altLang="zh-CN" sz="1600" dirty="0" smtClean="0"/>
              <a:t>22/1888r0 </a:t>
            </a:r>
            <a:r>
              <a:rPr lang="en-US" altLang="zh-CN" sz="1600" dirty="0"/>
              <a:t>Resolutions for Instance Comments in CC40 – Part 4</a:t>
            </a:r>
          </a:p>
          <a:p>
            <a:pPr lvl="1"/>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Cheng Chen</a:t>
            </a:r>
            <a:r>
              <a:rPr lang="en-US" altLang="zh-CN" sz="1800" b="1" kern="0" dirty="0"/>
              <a:t>	</a:t>
            </a:r>
            <a:r>
              <a:rPr lang="en-US" altLang="zh-CN" sz="1800" b="1" dirty="0"/>
              <a:t>	</a:t>
            </a:r>
            <a:r>
              <a:rPr lang="en-US" altLang="zh-CN" sz="1800" b="1" kern="0" dirty="0"/>
              <a:t>Second</a:t>
            </a:r>
            <a:r>
              <a:rPr lang="en-US" altLang="zh-CN" sz="1800" b="1" kern="0" dirty="0"/>
              <a:t>: Qinghua Li</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22/1888r0 </a:t>
            </a:r>
          </a:p>
          <a:p>
            <a:pPr marL="628650" lvl="2">
              <a:buFont typeface="微软雅黑" panose="020B0503020204020204" pitchFamily="34" charset="-122"/>
              <a:buChar char="–"/>
              <a:defRPr/>
            </a:pPr>
            <a:r>
              <a:rPr lang="en-US" altLang="zh-CN" kern="0" dirty="0"/>
              <a:t>SP Result: Unanimous </a:t>
            </a:r>
            <a:r>
              <a:rPr lang="en-US" altLang="zh-CN" kern="0" dirty="0" smtClean="0"/>
              <a:t>consent</a:t>
            </a:r>
            <a:endParaRPr lang="en-US" altLang="zh-CN" kern="0" dirty="0"/>
          </a:p>
        </p:txBody>
      </p:sp>
    </p:spTree>
    <p:extLst>
      <p:ext uri="{BB962C8B-B14F-4D97-AF65-F5344CB8AC3E}">
        <p14:creationId xmlns:p14="http://schemas.microsoft.com/office/powerpoint/2010/main" val="2384528722"/>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xx</a:t>
            </a:r>
          </a:p>
        </p:txBody>
      </p:sp>
    </p:spTree>
    <p:extLst>
      <p:ext uri="{BB962C8B-B14F-4D97-AF65-F5344CB8AC3E}">
        <p14:creationId xmlns:p14="http://schemas.microsoft.com/office/powerpoint/2010/main" val="155509525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132571</TotalTime>
  <Words>6031</Words>
  <Application>Microsoft Office PowerPoint</Application>
  <PresentationFormat>宽屏</PresentationFormat>
  <Paragraphs>1527</Paragraphs>
  <Slides>77</Slides>
  <Notes>76</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77</vt:i4>
      </vt:variant>
    </vt:vector>
  </HeadingPairs>
  <TitlesOfParts>
    <vt:vector size="88" baseType="lpstr">
      <vt:lpstr>Monotype Sorts</vt:lpstr>
      <vt:lpstr>MS Gothic</vt:lpstr>
      <vt:lpstr>MS PGothic</vt:lpstr>
      <vt:lpstr>宋体</vt:lpstr>
      <vt:lpstr>微软雅黑</vt:lpstr>
      <vt:lpstr>Arial</vt:lpstr>
      <vt:lpstr>Calibri</vt:lpstr>
      <vt:lpstr>Helvetica</vt:lpstr>
      <vt:lpstr>Times New Roman</vt:lpstr>
      <vt:lpstr>Wingdings</vt:lpstr>
      <vt:lpstr>802-11-Submission</vt:lpstr>
      <vt:lpstr>Task Group bf Meeting agenda, November Plenary 2022</vt:lpstr>
      <vt:lpstr>IEEE 802.11 Task Group bf WLAN Sensing </vt:lpstr>
      <vt:lpstr>PowerPoint 演示文稿</vt:lpstr>
      <vt:lpstr>PowerPoint 演示文稿</vt:lpstr>
      <vt:lpstr>Registration for the November 802 plenary session</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5409</cp:revision>
  <cp:lastPrinted>2014-11-04T15:04:57Z</cp:lastPrinted>
  <dcterms:created xsi:type="dcterms:W3CDTF">2007-04-17T18:10:23Z</dcterms:created>
  <dcterms:modified xsi:type="dcterms:W3CDTF">2022-11-17T04:01:14Z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(3)hvkulVRwSVCPGo6XVyy1NLeN62DsZGc5b6ntATnVDmT+ylMus8a7MPe/Y1K6FAmJy3rwsWJE
w2L8wv4OJNFuJeAbIXLnpfl3V74dr1LgeerCESgvGhpd/GSyQCJMGJkWZc4iRY4SWxFSHwQk
pasNHoiwBqFCt7ko5PiCAJlEHK7XMwWLGGjxsOnT2K9FS82t7HqGn19IRXnP42MC3eXHJPfe
aGl/xKGOb78hdow1BM</vt:lpwstr>
  </property>
  <property fmtid="{D5CDD505-2E9C-101B-9397-08002B2CF9AE}" pid="27" name="_2015_ms_pID_7253431">
    <vt:lpwstr>uYKE9j5pYqLXU0Pg2g3n2HnfozoFjezYvhHZvDDwbIz7XNpVtGYc6t
G/DYWOC1ZOFiouFij1kBF9k4SDeLMjGt8ISaMDXhWhdGk478Vq5wdntW8+H/8bqChpra8lnL
bQVZ6VxX04hQrArdYG4yRBQsHqK/ygTKO+uTA6XeYIG5loqPbi7VxFqjJiEZb2OOzL4O+zCr
d2lGRl8UkcjCfwDMSR+iSsN8+dOt78xu8N3G</vt:lpwstr>
  </property>
  <property fmtid="{D5CDD505-2E9C-101B-9397-08002B2CF9AE}" pid="28" name="_2015_ms_pID_7253432">
    <vt:lpwstr>c7UW5w0AjFf8/llninGVakU=</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