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46" r:id="rId14"/>
    <p:sldId id="1229" r:id="rId15"/>
    <p:sldId id="885" r:id="rId16"/>
    <p:sldId id="935" r:id="rId17"/>
    <p:sldId id="753" r:id="rId18"/>
    <p:sldId id="1142" r:id="rId19"/>
    <p:sldId id="1248" r:id="rId20"/>
    <p:sldId id="1188" r:id="rId21"/>
    <p:sldId id="1249" r:id="rId22"/>
    <p:sldId id="1232" r:id="rId23"/>
    <p:sldId id="125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80" d="100"/>
          <a:sy n="80" d="100"/>
        </p:scale>
        <p:origin x="196"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778-00-00bd-ieee-802-11bd-oct-2022-tc-meeting-minutes.docx" TargetMode="External"/><Relationship Id="rId2" Type="http://schemas.openxmlformats.org/officeDocument/2006/relationships/hyperlink" Target="https://mentor.ieee.org/802.11/dcn/22/11-22-1640-00-00bd-ieee-802-11bd-september-2022-interim-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845767349"/>
              </p:ext>
            </p:extLst>
          </p:nvPr>
        </p:nvGraphicFramePr>
        <p:xfrm>
          <a:off x="1973263" y="3505198"/>
          <a:ext cx="9326563" cy="1331912"/>
        </p:xfrm>
        <a:graphic>
          <a:graphicData uri="http://schemas.openxmlformats.org/presentationml/2006/ole">
            <mc:AlternateContent xmlns:mc="http://schemas.openxmlformats.org/markup-compatibility/2006">
              <mc:Choice xmlns:v="urn:schemas-microsoft-com:vml" Requires="v">
                <p:oleObj spid="_x0000_s4628"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3263" y="3505198"/>
                        <a:ext cx="9326563" cy="1331912"/>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November 802.11 plenary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a:t>
            </a:r>
            <a:r>
              <a:rPr lang="en-US" sz="2400" dirty="0" smtClean="0"/>
              <a:t>cancelled</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487730743"/>
              </p:ext>
            </p:extLst>
          </p:nvPr>
        </p:nvGraphicFramePr>
        <p:xfrm>
          <a:off x="750898" y="1600248"/>
          <a:ext cx="10668000" cy="4693920"/>
        </p:xfrm>
        <a:graphic>
          <a:graphicData uri="http://schemas.openxmlformats.org/drawingml/2006/table">
            <a:tbl>
              <a:tblPr firstRow="1" bandRow="1">
                <a:tableStyleId>{5C22544A-7EE6-4342-B048-85BDC9FD1C3A}</a:tableStyleId>
              </a:tblPr>
              <a:tblGrid>
                <a:gridCol w="2667068">
                  <a:extLst>
                    <a:ext uri="{9D8B030D-6E8A-4147-A177-3AD203B41FA5}">
                      <a16:colId xmlns:a16="http://schemas.microsoft.com/office/drawing/2014/main" val="20000"/>
                    </a:ext>
                  </a:extLst>
                </a:gridCol>
                <a:gridCol w="8000932">
                  <a:extLst>
                    <a:ext uri="{9D8B030D-6E8A-4147-A177-3AD203B41FA5}">
                      <a16:colId xmlns:a16="http://schemas.microsoft.com/office/drawing/2014/main" val="20001"/>
                    </a:ext>
                  </a:extLst>
                </a:gridCol>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extLst>
                  <a:ext uri="{0D108BD9-81ED-4DB2-BD59-A6C34878D82A}">
                    <a16:rowId xmlns:a16="http://schemas.microsoft.com/office/drawing/2014/main" val="10000"/>
                  </a:ext>
                </a:extLst>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extLst>
                  <a:ext uri="{0D108BD9-81ED-4DB2-BD59-A6C34878D82A}">
                    <a16:rowId xmlns:a16="http://schemas.microsoft.com/office/drawing/2014/main" val="10001"/>
                  </a:ext>
                </a:extLst>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a:t>
                      </a:r>
                      <a:r>
                        <a:rPr lang="en-US" altLang="zh-CN" sz="1000" baseline="0" dirty="0" smtClean="0">
                          <a:solidFill>
                            <a:srgbClr val="0070C0"/>
                          </a:solidFill>
                        </a:rPr>
                        <a:t>, </a:t>
                      </a:r>
                      <a:r>
                        <a:rPr lang="en-US" altLang="zh-CN" sz="1000" baseline="0" dirty="0" smtClean="0">
                          <a:solidFill>
                            <a:schemeClr val="tx1"/>
                          </a:solidFill>
                        </a:rPr>
                        <a:t>11-22/1290r3, 11-22/1681r3, </a:t>
                      </a:r>
                      <a:r>
                        <a:rPr lang="en-US" altLang="zh-CN" sz="1000" baseline="0" dirty="0" smtClean="0">
                          <a:solidFill>
                            <a:srgbClr val="0070C0"/>
                          </a:solidFill>
                        </a:rPr>
                        <a:t>11-22/1706r0</a:t>
                      </a:r>
                      <a:endParaRPr lang="en-US" altLang="zh-CN" sz="1000" dirty="0" smtClean="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11-22/1096r0, 11-22/1575r0, </a:t>
                      </a:r>
                      <a:r>
                        <a:rPr lang="en-US" altLang="zh-CN" sz="1000" baseline="0" dirty="0" smtClean="0">
                          <a:solidFill>
                            <a:srgbClr val="0070C0"/>
                          </a:solidFill>
                          <a:sym typeface="+mn-ea"/>
                        </a:rPr>
                        <a:t>11-22/1640r0, 11-22/1778r0</a:t>
                      </a:r>
                      <a:endParaRPr lang="en-US" altLang="zh-CN" sz="1000" dirty="0" smtClean="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 11-22/0752r0</a:t>
                      </a:r>
                      <a:r>
                        <a:rPr lang="en-US" altLang="zh-CN" sz="1000" baseline="0" dirty="0" smtClean="0">
                          <a:solidFill>
                            <a:schemeClr val="tx1"/>
                          </a:solidFill>
                        </a:rPr>
                        <a:t> (SA1), </a:t>
                      </a:r>
                      <a:r>
                        <a:rPr lang="en-US" altLang="zh-CN" sz="1000" dirty="0" smtClean="0">
                          <a:solidFill>
                            <a:schemeClr val="tx1"/>
                          </a:solidFill>
                        </a:rPr>
                        <a:t>11-22/0752r1</a:t>
                      </a:r>
                      <a:r>
                        <a:rPr lang="en-US" altLang="zh-CN" sz="1000" baseline="0" dirty="0" smtClean="0">
                          <a:solidFill>
                            <a:schemeClr val="tx1"/>
                          </a:solidFill>
                        </a:rPr>
                        <a:t> (DA2), </a:t>
                      </a:r>
                      <a:r>
                        <a:rPr lang="en-US" altLang="zh-CN" sz="1000" dirty="0" smtClean="0">
                          <a:solidFill>
                            <a:schemeClr val="tx1"/>
                          </a:solidFill>
                        </a:rPr>
                        <a:t>11-22/0752r2 (SA3)</a:t>
                      </a:r>
                    </a:p>
                  </a:txBody>
                  <a:tcPr/>
                </a:tc>
                <a:extLst>
                  <a:ext uri="{0D108BD9-81ED-4DB2-BD59-A6C34878D82A}">
                    <a16:rowId xmlns:a16="http://schemas.microsoft.com/office/drawing/2014/main" val="10011"/>
                  </a:ext>
                </a:extLst>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11-22/0730r3(SA1), 11-22/0983r4 (SA2), 11-22/1433r4 (SA3), </a:t>
                      </a:r>
                      <a:r>
                        <a:rPr lang="en-US" altLang="zh-CN" sz="1000" baseline="0" dirty="0" smtClean="0">
                          <a:solidFill>
                            <a:srgbClr val="0070C0"/>
                          </a:solidFill>
                        </a:rPr>
                        <a:t>11-22/1684r1 (SA4)</a:t>
                      </a:r>
                      <a:endParaRPr lang="en-US" altLang="zh-CN" sz="1000" dirty="0" smtClean="0">
                        <a:solidFill>
                          <a:srgbClr val="0070C0"/>
                        </a:solidFill>
                      </a:endParaRPr>
                    </a:p>
                  </a:txBody>
                  <a:tcPr/>
                </a:tc>
                <a:extLst>
                  <a:ext uri="{0D108BD9-81ED-4DB2-BD59-A6C34878D82A}">
                    <a16:rowId xmlns:a16="http://schemas.microsoft.com/office/drawing/2014/main" val="10012"/>
                  </a:ext>
                </a:extLst>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extLst>
                  <a:ext uri="{0D108BD9-81ED-4DB2-BD59-A6C34878D82A}">
                    <a16:rowId xmlns:a16="http://schemas.microsoft.com/office/drawing/2014/main" val="10013"/>
                  </a:ext>
                </a:extLst>
              </a:tr>
              <a:tr h="160689">
                <a:tc>
                  <a:txBody>
                    <a:bodyPr/>
                    <a:lstStyle/>
                    <a:p>
                      <a:pPr>
                        <a:buNone/>
                      </a:pPr>
                      <a:r>
                        <a:rPr lang="en-US" altLang="zh-CN" sz="1000" dirty="0" smtClean="0">
                          <a:solidFill>
                            <a:schemeClr val="tx1"/>
                          </a:solidFill>
                        </a:rPr>
                        <a:t>Report</a:t>
                      </a:r>
                      <a:r>
                        <a:rPr lang="en-US" altLang="zh-CN" sz="1000" baseline="0" dirty="0" smtClean="0">
                          <a:solidFill>
                            <a:schemeClr val="tx1"/>
                          </a:solidFill>
                        </a:rPr>
                        <a:t> to EC</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11-22/0411r5,</a:t>
                      </a:r>
                      <a:r>
                        <a:rPr lang="en-US" altLang="zh-CN" sz="1000" baseline="0" dirty="0" smtClean="0">
                          <a:solidFill>
                            <a:schemeClr val="tx1"/>
                          </a:solidFill>
                        </a:rPr>
                        <a:t> </a:t>
                      </a:r>
                      <a:r>
                        <a:rPr lang="en-US" altLang="zh-CN" sz="1000" baseline="0" dirty="0" smtClean="0">
                          <a:solidFill>
                            <a:srgbClr val="0070C0"/>
                          </a:solidFill>
                        </a:rPr>
                        <a:t>11-22/1521r4</a:t>
                      </a:r>
                      <a:endParaRPr lang="en-US" altLang="zh-CN" sz="1000" dirty="0" smtClean="0">
                        <a:solidFill>
                          <a:srgbClr val="0070C0"/>
                        </a:solidFill>
                      </a:endParaRPr>
                    </a:p>
                  </a:txBody>
                  <a:tcPr/>
                </a:tc>
                <a:extLst>
                  <a:ext uri="{0D108BD9-81ED-4DB2-BD59-A6C34878D82A}">
                    <a16:rowId xmlns:a16="http://schemas.microsoft.com/office/drawing/2014/main" val="10014"/>
                  </a:ext>
                </a:extLst>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extLst>
                  <a:ext uri="{0D108BD9-81ED-4DB2-BD59-A6C34878D82A}">
                    <a16:rowId xmlns:a16="http://schemas.microsoft.com/office/drawing/2014/main" val="1001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cs typeface="+mn-ea"/>
                <a:sym typeface="Wingdings" panose="05000000000000000000" pitchFamily="2" charset="2"/>
              </a:rPr>
              <a:t>Sep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802 EC approval							</a:t>
            </a:r>
            <a:r>
              <a:rPr lang="en-US" altLang="en-US" sz="2000" kern="0" dirty="0" smtClean="0">
                <a:solidFill>
                  <a:srgbClr val="00B050"/>
                </a:solidFill>
                <a:cs typeface="+mn-ea"/>
                <a:sym typeface="Wingdings" panose="05000000000000000000" pitchFamily="2" charset="2"/>
              </a:rPr>
              <a:t>Oct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Meeting Plan during IEEE 802.11 Nov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tx1"/>
                </a:solidFill>
                <a:cs typeface="+mn-ea"/>
                <a:sym typeface="+mn-ea"/>
              </a:rPr>
              <a:t>Nov 15th</a:t>
            </a:r>
            <a:r>
              <a:rPr lang="en-US" altLang="zh-CN" sz="2800" dirty="0">
                <a:solidFill>
                  <a:schemeClr val="tx1"/>
                </a:solidFill>
                <a:cs typeface="+mn-ea"/>
                <a:sym typeface="+mn-ea"/>
              </a:rPr>
              <a:t>, 2022, 13:30 ~ 15:30, </a:t>
            </a:r>
            <a:r>
              <a:rPr lang="en-US" altLang="zh-CN" sz="2800" dirty="0" smtClean="0">
                <a:solidFill>
                  <a:schemeClr val="tx1"/>
                </a:solidFill>
                <a:cs typeface="+mn-ea"/>
                <a:sym typeface="+mn-ea"/>
              </a:rPr>
              <a:t>Local 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Thai </a:t>
            </a:r>
            <a:r>
              <a:rPr lang="en-US" altLang="zh-CN" sz="3100" dirty="0" err="1" smtClean="0">
                <a:solidFill>
                  <a:schemeClr val="tx1"/>
                </a:solidFill>
                <a:cs typeface="+mn-ea"/>
                <a:sym typeface="+mn-ea"/>
              </a:rPr>
              <a:t>Boromphimarn</a:t>
            </a:r>
            <a:r>
              <a:rPr lang="en-US" altLang="zh-CN" sz="3100" dirty="0" smtClean="0">
                <a:solidFill>
                  <a:schemeClr val="tx1"/>
                </a:solidFill>
                <a:cs typeface="+mn-ea"/>
                <a:sym typeface="+mn-ea"/>
              </a:rPr>
              <a:t> 1+2</a:t>
            </a:r>
          </a:p>
          <a:p>
            <a:pPr lvl="1">
              <a:spcAft>
                <a:spcPts val="600"/>
              </a:spcAft>
              <a:buFont typeface="Arial" panose="020B0604020202020204" pitchFamily="34" charset="0"/>
              <a:buChar char="•"/>
            </a:pPr>
            <a:r>
              <a:rPr lang="zh-CN" altLang="en-US" sz="3100" dirty="0">
                <a:solidFill>
                  <a:schemeClr val="tx1"/>
                </a:solidFill>
                <a:cs typeface="+mn-ea"/>
              </a:rPr>
              <a:t> </a:t>
            </a:r>
            <a:r>
              <a:rPr lang="en-US" altLang="zh-CN" sz="3100" dirty="0" err="1" smtClean="0">
                <a:solidFill>
                  <a:schemeClr val="tx1"/>
                </a:solidFill>
                <a:cs typeface="+mn-ea"/>
              </a:rPr>
              <a:t>Webex</a:t>
            </a:r>
            <a:r>
              <a:rPr lang="en-US" altLang="zh-CN" sz="3100" dirty="0" smtClean="0">
                <a:solidFill>
                  <a:schemeClr val="tx1"/>
                </a:solidFill>
                <a:cs typeface="+mn-ea"/>
              </a:rPr>
              <a:t>: </a:t>
            </a:r>
            <a:r>
              <a:rPr lang="en-US" sz="3100" dirty="0" smtClean="0">
                <a:solidFill>
                  <a:schemeClr val="tx1"/>
                </a:solidFill>
                <a:cs typeface="+mn-ea"/>
              </a:rPr>
              <a:t>2336 </a:t>
            </a:r>
            <a:r>
              <a:rPr lang="en-US" sz="3100" dirty="0">
                <a:solidFill>
                  <a:schemeClr val="tx1"/>
                </a:solidFill>
                <a:cs typeface="+mn-ea"/>
              </a:rPr>
              <a:t>823 8021</a:t>
            </a:r>
            <a:endParaRPr lang="en-US" altLang="zh-CN" sz="31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0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5</a:t>
            </a:r>
            <a:r>
              <a:rPr lang="en-GB" altLang="en-US" baseline="30000" dirty="0" smtClean="0"/>
              <a:t>th</a:t>
            </a:r>
            <a:r>
              <a:rPr lang="en-GB" altLang="en-US" dirty="0" smtClean="0"/>
              <a:t> round SA </a:t>
            </a:r>
            <a:r>
              <a:rPr lang="en-GB" altLang="en-US" dirty="0"/>
              <a:t>Ballot </a:t>
            </a:r>
            <a:r>
              <a:rPr lang="en-GB" altLang="en-US" dirty="0" smtClean="0"/>
              <a:t>(SA5) result and state update</a:t>
            </a:r>
          </a:p>
          <a:p>
            <a:pPr eaLnBrk="0" hangingPunct="0">
              <a:defRPr/>
            </a:pPr>
            <a:r>
              <a:rPr lang="en-US" altLang="en-GB" dirty="0" smtClean="0"/>
              <a:t>Revisit Timeline and future plan</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Approve the </a:t>
            </a:r>
            <a:r>
              <a:rPr lang="en-US" altLang="zh-CN" sz="2400" dirty="0">
                <a:sym typeface="+mn-ea"/>
              </a:rPr>
              <a:t>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Sep interim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lnSpc>
                <a:spcPct val="110000"/>
              </a:lnSpc>
              <a:buFontTx/>
              <a:buChar char="-"/>
            </a:pPr>
            <a:r>
              <a:rPr lang="en-US" altLang="zh-CN" sz="2100" dirty="0" smtClean="0">
                <a:latin typeface="Calibri" panose="020F0502020204030204" pitchFamily="34" charset="0"/>
                <a:cs typeface="Calibri" panose="020F0502020204030204" pitchFamily="34" charset="0"/>
                <a:hlinkClick r:id="rId2"/>
              </a:rPr>
              <a:t>https</a:t>
            </a:r>
            <a:r>
              <a:rPr lang="en-US" altLang="zh-CN" sz="2100" dirty="0">
                <a:latin typeface="Calibri" panose="020F0502020204030204" pitchFamily="34" charset="0"/>
                <a:cs typeface="Calibri" panose="020F0502020204030204" pitchFamily="34" charset="0"/>
                <a:hlinkClick r:id="rId2"/>
              </a:rPr>
              <a:t>://mentor.ieee.org/802.11/dcn/22/11-22-1640-00-00bd-ieee-802-11bd-september-2022-interim-meeting-minutes.docx</a:t>
            </a:r>
            <a:endParaRPr lang="en-US" altLang="zh-CN" sz="2100" dirty="0">
              <a:latin typeface="Calibri" panose="020F0502020204030204" pitchFamily="34" charset="0"/>
              <a:cs typeface="Calibri" panose="020F0502020204030204" pitchFamily="34" charset="0"/>
            </a:endParaRPr>
          </a:p>
          <a:p>
            <a:pPr marL="685800" lvl="1" indent="-342900">
              <a:lnSpc>
                <a:spcPct val="110000"/>
              </a:lnSpc>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mentor.ieee.org/802.11/dcn/22/11-22-1778-00-00bd-ieee-802-11bd-oct-2022-tc-meeting-minutes.docx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 Yan Zhang</a:t>
            </a:r>
          </a:p>
          <a:p>
            <a:r>
              <a:rPr lang="en-US" altLang="zh-CN" dirty="0" smtClean="0"/>
              <a:t>Seconded</a:t>
            </a:r>
            <a:r>
              <a:rPr lang="en-US" altLang="zh-CN" dirty="0" smtClean="0"/>
              <a:t>: Joseph Levy</a:t>
            </a:r>
            <a:endParaRPr lang="en-US" altLang="zh-CN" dirty="0" smtClean="0"/>
          </a:p>
          <a:p>
            <a:endParaRPr lang="en-US" altLang="zh-CN" dirty="0"/>
          </a:p>
          <a:p>
            <a:r>
              <a:rPr lang="en-US" altLang="zh-CN" dirty="0" smtClean="0"/>
              <a:t>Result</a:t>
            </a:r>
            <a:r>
              <a:rPr lang="en-US" altLang="zh-CN" dirty="0" smtClean="0"/>
              <a:t>: approved with unanimous consensus</a:t>
            </a:r>
            <a:endParaRPr lang="en-US" altLang="zh-CN" dirty="0" smtClean="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a:t>
            </a:r>
            <a:r>
              <a:rPr lang="en-US" altLang="zh-CN" baseline="30000" dirty="0" smtClean="0"/>
              <a:t>th</a:t>
            </a:r>
            <a:r>
              <a:rPr lang="en-US" altLang="zh-CN" dirty="0" smtClean="0"/>
              <a:t> Round SA Ballot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pic>
        <p:nvPicPr>
          <p:cNvPr id="3" name="图片 2"/>
          <p:cNvPicPr>
            <a:picLocks noChangeAspect="1"/>
          </p:cNvPicPr>
          <p:nvPr/>
        </p:nvPicPr>
        <p:blipFill>
          <a:blip r:embed="rId2"/>
          <a:stretch>
            <a:fillRect/>
          </a:stretch>
        </p:blipFill>
        <p:spPr>
          <a:xfrm>
            <a:off x="2362298" y="1676446"/>
            <a:ext cx="5986906" cy="4641622"/>
          </a:xfrm>
          <a:prstGeom prst="rect">
            <a:avLst/>
          </a:prstGeom>
        </p:spPr>
      </p:pic>
    </p:spTree>
    <p:extLst>
      <p:ext uri="{BB962C8B-B14F-4D97-AF65-F5344CB8AC3E}">
        <p14:creationId xmlns:p14="http://schemas.microsoft.com/office/powerpoint/2010/main" val="172479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cs typeface="+mn-ea"/>
                <a:sym typeface="Wingdings" panose="05000000000000000000" pitchFamily="2" charset="2"/>
              </a:rPr>
              <a:t>Sep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802 EC approval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Future TC</a:t>
            </a:r>
            <a:endParaRPr lang="en-US" dirty="0"/>
          </a:p>
        </p:txBody>
      </p:sp>
      <p:sp>
        <p:nvSpPr>
          <p:cNvPr id="3" name="内容占位符 2"/>
          <p:cNvSpPr>
            <a:spLocks noGrp="1"/>
          </p:cNvSpPr>
          <p:nvPr>
            <p:ph idx="1"/>
          </p:nvPr>
        </p:nvSpPr>
        <p:spPr/>
        <p:txBody>
          <a:bodyPr/>
          <a:lstStyle/>
          <a:p>
            <a:r>
              <a:rPr lang="en-US" dirty="0" smtClean="0"/>
              <a:t>Dec 9 (Fri), 10:00 – 11:00am, ET; WEBEX</a:t>
            </a:r>
            <a:endParaRPr 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2186588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141202</TotalTime>
  <Words>1918</Words>
  <Application>Microsoft Office PowerPoint</Application>
  <PresentationFormat>宽屏</PresentationFormat>
  <Paragraphs>289</Paragraphs>
  <Slides>23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Suggested Best Practices in Mix-mode Meetings</vt:lpstr>
      <vt:lpstr>Registration for the November 802.11 plenary session</vt:lpstr>
      <vt:lpstr>TGbd Documents Update</vt:lpstr>
      <vt:lpstr>Current TGbd Timeline</vt:lpstr>
      <vt:lpstr>TGbd Meeting Plan during IEEE 802.11 Nov plenary 2022</vt:lpstr>
      <vt:lpstr>IEEE 802.11 TGbd Meeting During IEEE 802.11 Nov Plenary 2022</vt:lpstr>
      <vt:lpstr>PowerPoint 演示文稿</vt:lpstr>
      <vt:lpstr>Approval of TGbd meeting minutes</vt:lpstr>
      <vt:lpstr>5th Round SA Ballot Result</vt:lpstr>
      <vt:lpstr>TGbd Timeline</vt:lpstr>
      <vt:lpstr>Future TC</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5543</cp:revision>
  <cp:lastPrinted>2014-11-04T15:04:00Z</cp:lastPrinted>
  <dcterms:created xsi:type="dcterms:W3CDTF">2007-04-17T18:10:00Z</dcterms:created>
  <dcterms:modified xsi:type="dcterms:W3CDTF">2022-11-15T07:55:08Z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