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142" r:id="rId20"/>
    <p:sldId id="1181" r:id="rId21"/>
    <p:sldId id="1221" r:id="rId22"/>
    <p:sldId id="1223" r:id="rId23"/>
    <p:sldId id="1222" r:id="rId24"/>
    <p:sldId id="1224" r:id="rId2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7" autoAdjust="0"/>
    <p:restoredTop sz="95405"/>
  </p:normalViewPr>
  <p:slideViewPr>
    <p:cSldViewPr showGuides="1">
      <p:cViewPr varScale="1">
        <p:scale>
          <a:sx n="77" d="100"/>
          <a:sy n="77" d="100"/>
        </p:scale>
        <p:origin x="100" y="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May</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/1681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681-02-00bd-tgbd-tc-agenda-for-Oct-2022.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Teleconferences </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in Oct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2022-10-01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2398574849"/>
              </p:ext>
            </p:extLst>
          </p:nvPr>
        </p:nvGraphicFramePr>
        <p:xfrm>
          <a:off x="1976438" y="3279775"/>
          <a:ext cx="9321800" cy="1333500"/>
        </p:xfrm>
        <a:graphic>
          <a:graphicData uri="http://schemas.openxmlformats.org/presentationml/2006/ole">
            <mc:AlternateContent xmlns:mc="http://schemas.openxmlformats.org/markup-compatibility/2006">
              <mc:Choice xmlns:v="urn:schemas-microsoft-com:vml" Requires="v">
                <p:oleObj spid="_x0000_s4589" name="Document" r:id="rId3" imgW="8290738" imgH="1017693" progId="Word.Document.8">
                  <p:embed/>
                </p:oleObj>
              </mc:Choice>
              <mc:Fallback>
                <p:oleObj name="Document" r:id="rId3" imgW="8290738" imgH="1017693" progId="Word.Document.8">
                  <p:embed/>
                  <p:pic>
                    <p:nvPicPr>
                      <p:cNvPr id="0" name="图片 3075"/>
                      <p:cNvPicPr/>
                      <p:nvPr/>
                    </p:nvPicPr>
                    <p:blipFill>
                      <a:blip r:embed="rId4"/>
                      <a:stretch>
                        <a:fillRect/>
                      </a:stretch>
                    </p:blipFill>
                    <p:spPr>
                      <a:xfrm>
                        <a:off x="1976438" y="3279775"/>
                        <a:ext cx="9321800" cy="1333500"/>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214153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Teleconferences in Oct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
        <p:nvSpPr>
          <p:cNvPr id="10"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Oct </a:t>
            </a:r>
            <a:r>
              <a:rPr lang="en-US" altLang="zh-CN" sz="2800" dirty="0">
                <a:solidFill>
                  <a:srgbClr val="00B050"/>
                </a:solidFill>
                <a:cs typeface="+mn-ea"/>
                <a:sym typeface="+mn-ea"/>
              </a:rPr>
              <a:t>3</a:t>
            </a:r>
            <a:r>
              <a:rPr lang="en-US" altLang="zh-CN" sz="2800" baseline="30000" dirty="0">
                <a:solidFill>
                  <a:srgbClr val="00B050"/>
                </a:solidFill>
                <a:cs typeface="+mn-ea"/>
                <a:sym typeface="+mn-ea"/>
              </a:rPr>
              <a:t>rd</a:t>
            </a:r>
            <a:r>
              <a:rPr lang="en-US" altLang="zh-CN" sz="2800" dirty="0">
                <a:solidFill>
                  <a:srgbClr val="00B050"/>
                </a:solidFill>
                <a:cs typeface="+mn-ea"/>
                <a:sym typeface="+mn-ea"/>
              </a:rPr>
              <a:t>(Monday) 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Nov 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10:00am ~ 11:59am, ET</a:t>
            </a:r>
            <a:endParaRPr lang="en-US" altLang="zh-CN" sz="2800" dirty="0">
              <a:solidFill>
                <a:srgbClr val="00B050"/>
              </a:solidFill>
              <a:cs typeface="+mn-ea"/>
            </a:endParaRP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a:p>
            <a:pPr eaLnBrk="1" hangingPunct="1">
              <a:spcAft>
                <a:spcPts val="600"/>
              </a:spcAft>
            </a:pPr>
            <a:endParaRPr lang="en-US" altLang="zh-CN" sz="2800" dirty="0">
              <a:solidFill>
                <a:schemeClr val="tx1"/>
              </a:solidFill>
              <a:cs typeface="+mn-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03949061"/>
              </p:ext>
            </p:extLst>
          </p:nvPr>
        </p:nvGraphicFramePr>
        <p:xfrm>
          <a:off x="750898" y="1600248"/>
          <a:ext cx="10668000" cy="445008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11-22/0849r2, 11-22/1191r2, </a:t>
                      </a:r>
                      <a:r>
                        <a:rPr lang="en-US" altLang="zh-CN" sz="1000" baseline="0" dirty="0" smtClean="0">
                          <a:solidFill>
                            <a:schemeClr val="tx1"/>
                          </a:solidFill>
                          <a:sym typeface="+mn-ea"/>
                        </a:rPr>
                        <a:t>11-22/1290r3, </a:t>
                      </a:r>
                      <a:r>
                        <a:rPr lang="en-US" altLang="zh-CN" sz="1000" baseline="0" dirty="0" smtClean="0">
                          <a:solidFill>
                            <a:srgbClr val="0070C0"/>
                          </a:solidFill>
                          <a:sym typeface="+mn-ea"/>
                        </a:rPr>
                        <a:t>11-22/1681r0</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11-22/0896r0, 11-22/1090r0, 11-22/1575r0, </a:t>
                      </a:r>
                      <a:r>
                        <a:rPr lang="en-US" altLang="zh-CN" sz="1000" baseline="0" dirty="0" smtClean="0">
                          <a:solidFill>
                            <a:srgbClr val="0070C0"/>
                          </a:solidFill>
                          <a:sym typeface="+mn-ea"/>
                        </a:rPr>
                        <a:t>11-22/1640r1</a:t>
                      </a:r>
                      <a:endParaRPr lang="en-US" altLang="zh-CN" sz="1000" dirty="0" smtClean="0">
                        <a:solidFill>
                          <a:srgbClr val="0070C0"/>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(WG</a:t>
                      </a:r>
                      <a:r>
                        <a:rPr lang="en-US" altLang="zh-CN" sz="1000" baseline="0" dirty="0" smtClean="0">
                          <a:solidFill>
                            <a:schemeClr val="tx1"/>
                          </a:solidFill>
                        </a:rPr>
                        <a:t> LBs)</a:t>
                      </a:r>
                      <a:r>
                        <a:rPr lang="en-US" altLang="zh-CN" sz="1000" dirty="0" smtClean="0">
                          <a:solidFill>
                            <a:schemeClr val="tx1"/>
                          </a:solidFill>
                        </a:rPr>
                        <a:t>, </a:t>
                      </a:r>
                      <a:r>
                        <a:rPr lang="en-US" altLang="zh-CN" sz="1000" dirty="0" smtClean="0">
                          <a:solidFill>
                            <a:srgbClr val="0070C0"/>
                          </a:solidFill>
                        </a:rPr>
                        <a:t>11-22/0752r2 (SA Ballots)</a:t>
                      </a: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11-22/0730r3(1</a:t>
                      </a:r>
                      <a:r>
                        <a:rPr lang="en-US" altLang="zh-CN" sz="1000" baseline="30000" dirty="0" smtClean="0">
                          <a:solidFill>
                            <a:schemeClr val="tx1"/>
                          </a:solidFill>
                        </a:rPr>
                        <a:t>st</a:t>
                      </a:r>
                      <a:r>
                        <a:rPr lang="en-US" altLang="zh-CN" sz="1000" baseline="0" dirty="0" smtClean="0">
                          <a:solidFill>
                            <a:schemeClr val="tx1"/>
                          </a:solidFill>
                        </a:rPr>
                        <a:t> SA Ballot), 11-22/0983r2 (2</a:t>
                      </a:r>
                      <a:r>
                        <a:rPr lang="en-US" altLang="zh-CN" sz="1000" baseline="30000" dirty="0" smtClean="0">
                          <a:solidFill>
                            <a:schemeClr val="tx1"/>
                          </a:solidFill>
                        </a:rPr>
                        <a:t>nd</a:t>
                      </a:r>
                      <a:r>
                        <a:rPr lang="en-US" altLang="zh-CN" sz="1000" baseline="0" dirty="0" smtClean="0">
                          <a:solidFill>
                            <a:schemeClr val="tx1"/>
                          </a:solidFill>
                        </a:rPr>
                        <a:t> SA Ballot), </a:t>
                      </a:r>
                      <a:r>
                        <a:rPr lang="en-US" altLang="zh-CN" sz="1000" baseline="0" dirty="0" smtClean="0">
                          <a:solidFill>
                            <a:srgbClr val="0070C0"/>
                          </a:solidFill>
                        </a:rPr>
                        <a:t>11-22/1433r3 (3</a:t>
                      </a:r>
                      <a:r>
                        <a:rPr lang="en-US" altLang="zh-CN" sz="1000" baseline="30000" dirty="0" smtClean="0">
                          <a:solidFill>
                            <a:srgbClr val="0070C0"/>
                          </a:solidFill>
                        </a:rPr>
                        <a:t>rd</a:t>
                      </a:r>
                      <a:r>
                        <a:rPr lang="en-US" altLang="zh-CN" sz="1000" baseline="0" dirty="0" smtClean="0">
                          <a:solidFill>
                            <a:srgbClr val="0070C0"/>
                          </a:solidFill>
                        </a:rPr>
                        <a:t> SA Ballot)</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Final 802.11 WG approval			</a:t>
            </a:r>
            <a:r>
              <a:rPr lang="en-US" altLang="en-US" sz="2000" kern="0" dirty="0" smtClean="0">
                <a:solidFill>
                  <a:srgbClr val="00B050"/>
                </a:solidFill>
                <a:sym typeface="+mn-ea"/>
              </a:rPr>
              <a:t>     Sep</a:t>
            </a:r>
            <a:r>
              <a:rPr lang="en-US" altLang="en-US" sz="2000" kern="0" dirty="0" smtClean="0">
                <a:solidFill>
                  <a:srgbClr val="00B050"/>
                </a:solidFill>
                <a:cs typeface="+mn-ea"/>
                <a:sym typeface="Wingdings" panose="05000000000000000000" pitchFamily="2" charset="2"/>
              </a:rPr>
              <a:t> </a:t>
            </a:r>
            <a:r>
              <a:rPr lang="en-US" altLang="en-US" sz="2000" kern="0" dirty="0">
                <a:solidFill>
                  <a:srgbClr val="00B050"/>
                </a:solidFill>
                <a:cs typeface="+mn-ea"/>
                <a:sym typeface="Wingdings" panose="05000000000000000000" pitchFamily="2" charset="2"/>
              </a:rPr>
              <a:t>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sym typeface="+mn-ea"/>
              </a:rPr>
              <a:t>Oct</a:t>
            </a:r>
            <a:r>
              <a:rPr lang="en-US" altLang="en-US" sz="2000" kern="0" dirty="0" smtClean="0">
                <a:solidFill>
                  <a:schemeClr val="tx1"/>
                </a:solidFill>
                <a:cs typeface="+mn-ea"/>
                <a:sym typeface="Wingdings" panose="05000000000000000000" pitchFamily="2" charset="2"/>
              </a:rPr>
              <a: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TBD</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Oct 3</a:t>
            </a:r>
            <a:r>
              <a:rPr lang="en-US" altLang="en-US" sz="3600" kern="0" baseline="30000" dirty="0" smtClean="0">
                <a:latin typeface="Arial" panose="020B0604020202020204" pitchFamily="34" charset="0"/>
              </a:rPr>
              <a:t>rd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lang="en-US" altLang="en-US" sz="2000" kern="0" dirty="0" err="1" smtClean="0">
                <a:latin typeface="Arial" panose="020B0604020202020204" pitchFamily="34" charset="0"/>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(LGE)</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lvl="0" eaLnBrk="0" hangingPunct="0">
              <a:defRPr/>
            </a:pPr>
            <a:r>
              <a:rPr lang="en-GB" altLang="en-US" dirty="0" smtClean="0"/>
              <a:t>4</a:t>
            </a:r>
            <a:r>
              <a:rPr lang="en-GB" altLang="en-US" baseline="30000" dirty="0" smtClean="0"/>
              <a:t>th</a:t>
            </a:r>
            <a:r>
              <a:rPr lang="en-GB" altLang="en-US" dirty="0" smtClean="0"/>
              <a:t> SA Ballot result update</a:t>
            </a:r>
            <a:endParaRPr lang="en-GB" altLang="en-US" dirty="0"/>
          </a:p>
          <a:p>
            <a:pPr lvl="0" eaLnBrk="0" hangingPunct="0">
              <a:defRPr/>
            </a:pPr>
            <a:r>
              <a:rPr lang="en-US" altLang="en-GB" dirty="0" smtClean="0"/>
              <a:t>CRC Comment Resolution discussion and motion</a:t>
            </a:r>
          </a:p>
          <a:p>
            <a:pPr lvl="0" eaLnBrk="0" hangingPunct="0">
              <a:defRPr/>
            </a:pPr>
            <a:r>
              <a:rPr lang="en-US" altLang="en-GB" dirty="0" smtClean="0"/>
              <a:t>Update of Report to EC (11-22/1521r3)</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SA4 Result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Oct 2022</a:t>
            </a:r>
            <a:endParaRPr lang="en-US" dirty="0"/>
          </a:p>
        </p:txBody>
      </p:sp>
      <p:pic>
        <p:nvPicPr>
          <p:cNvPr id="7" name="图片 6"/>
          <p:cNvPicPr>
            <a:picLocks noChangeAspect="1"/>
          </p:cNvPicPr>
          <p:nvPr/>
        </p:nvPicPr>
        <p:blipFill>
          <a:blip r:embed="rId2"/>
          <a:stretch>
            <a:fillRect/>
          </a:stretch>
        </p:blipFill>
        <p:spPr>
          <a:xfrm>
            <a:off x="1128256" y="1751013"/>
            <a:ext cx="5986919" cy="4615398"/>
          </a:xfrm>
          <a:prstGeom prst="rect">
            <a:avLst/>
          </a:prstGeom>
        </p:spPr>
      </p:pic>
      <p:sp>
        <p:nvSpPr>
          <p:cNvPr id="8" name="文本框 7"/>
          <p:cNvSpPr txBox="1"/>
          <p:nvPr/>
        </p:nvSpPr>
        <p:spPr>
          <a:xfrm>
            <a:off x="7619960" y="1905040"/>
            <a:ext cx="4114692" cy="369332"/>
          </a:xfrm>
          <a:prstGeom prst="rect">
            <a:avLst/>
          </a:prstGeom>
          <a:noFill/>
        </p:spPr>
        <p:txBody>
          <a:bodyPr wrap="square" rtlCol="0">
            <a:spAutoFit/>
          </a:bodyPr>
          <a:lstStyle/>
          <a:p>
            <a:r>
              <a:rPr lang="en-US" altLang="zh-CN" sz="1800" dirty="0" smtClean="0"/>
              <a:t>Only one editorial comment was received.</a:t>
            </a:r>
            <a:endParaRPr lang="zh-CN" altLang="en-US" sz="1800" dirty="0"/>
          </a:p>
        </p:txBody>
      </p:sp>
    </p:spTree>
    <p:extLst>
      <p:ext uri="{BB962C8B-B14F-4D97-AF65-F5344CB8AC3E}">
        <p14:creationId xmlns:p14="http://schemas.microsoft.com/office/powerpoint/2010/main" val="23214255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CRC Comment Resolution Discussion</a:t>
            </a:r>
            <a:endParaRPr lang="zh-CN" altLang="en-US" dirty="0"/>
          </a:p>
        </p:txBody>
      </p:sp>
      <p:sp>
        <p:nvSpPr>
          <p:cNvPr id="3" name="内容占位符 2"/>
          <p:cNvSpPr>
            <a:spLocks noGrp="1"/>
          </p:cNvSpPr>
          <p:nvPr>
            <p:ph idx="1"/>
          </p:nvPr>
        </p:nvSpPr>
        <p:spPr>
          <a:xfrm>
            <a:off x="894058" y="3733792"/>
            <a:ext cx="10361613" cy="2132027"/>
          </a:xfrm>
        </p:spPr>
        <p:txBody>
          <a:bodyPr/>
          <a:lstStyle/>
          <a:p>
            <a:r>
              <a:rPr lang="en-US" altLang="zh-CN" dirty="0" smtClean="0"/>
              <a:t>Proposed Resolution: Revised</a:t>
            </a:r>
          </a:p>
          <a:p>
            <a:endParaRPr lang="en-US" altLang="zh-CN" dirty="0" smtClean="0"/>
          </a:p>
          <a:p>
            <a:r>
              <a:rPr lang="en-US" altLang="zh-CN" dirty="0" smtClean="0"/>
              <a:t>Discussion: 11az has changed the EPM4.1 requirements and the original modified text has been removed from 11az D5.0. Therefore there’s no need for B.4.37 to be modified in 11bd.</a:t>
            </a:r>
          </a:p>
          <a:p>
            <a:endParaRPr lang="en-US" altLang="zh-CN" dirty="0" smtClean="0"/>
          </a:p>
          <a:p>
            <a:r>
              <a:rPr lang="en-US" altLang="zh-CN" dirty="0" smtClean="0"/>
              <a:t>Instruction to </a:t>
            </a:r>
            <a:r>
              <a:rPr lang="en-US" altLang="zh-CN" dirty="0" err="1" smtClean="0"/>
              <a:t>TGbd</a:t>
            </a:r>
            <a:r>
              <a:rPr lang="en-US" altLang="zh-CN" dirty="0" smtClean="0"/>
              <a:t> editor: </a:t>
            </a:r>
            <a:r>
              <a:rPr lang="en-US" altLang="zh-CN" dirty="0"/>
              <a:t>Remove sub-clause B.4.37 from 11bd D7.0.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Oct 2022</a:t>
            </a:r>
            <a:endParaRPr lang="en-US" dirty="0"/>
          </a:p>
        </p:txBody>
      </p:sp>
      <p:graphicFrame>
        <p:nvGraphicFramePr>
          <p:cNvPr id="7" name="表格 6"/>
          <p:cNvGraphicFramePr>
            <a:graphicFrameLocks noGrp="1"/>
          </p:cNvGraphicFramePr>
          <p:nvPr>
            <p:extLst>
              <p:ext uri="{D42A27DB-BD31-4B8C-83A1-F6EECF244321}">
                <p14:modId xmlns:p14="http://schemas.microsoft.com/office/powerpoint/2010/main" val="1253157423"/>
              </p:ext>
            </p:extLst>
          </p:nvPr>
        </p:nvGraphicFramePr>
        <p:xfrm>
          <a:off x="879818" y="2362228"/>
          <a:ext cx="9981936" cy="873760"/>
        </p:xfrm>
        <a:graphic>
          <a:graphicData uri="http://schemas.openxmlformats.org/drawingml/2006/table">
            <a:tbl>
              <a:tblPr firstRow="1" bandRow="1">
                <a:tableStyleId>{5C22544A-7EE6-4342-B048-85BDC9FD1C3A}</a:tableStyleId>
              </a:tblPr>
              <a:tblGrid>
                <a:gridCol w="1066772"/>
                <a:gridCol w="1066772"/>
                <a:gridCol w="914376"/>
                <a:gridCol w="1066772"/>
                <a:gridCol w="4203588"/>
                <a:gridCol w="1663656"/>
              </a:tblGrid>
              <a:tr h="370840">
                <a:tc>
                  <a:txBody>
                    <a:bodyPr/>
                    <a:lstStyle/>
                    <a:p>
                      <a:r>
                        <a:rPr lang="en-US" altLang="zh-CN" dirty="0" smtClean="0"/>
                        <a:t>CID</a:t>
                      </a:r>
                      <a:endParaRPr lang="zh-CN" altLang="en-US" dirty="0"/>
                    </a:p>
                  </a:txBody>
                  <a:tcPr/>
                </a:tc>
                <a:tc>
                  <a:txBody>
                    <a:bodyPr/>
                    <a:lstStyle/>
                    <a:p>
                      <a:r>
                        <a:rPr lang="en-US" altLang="zh-CN" dirty="0" smtClean="0"/>
                        <a:t>Clause</a:t>
                      </a:r>
                      <a:endParaRPr lang="zh-CN" altLang="en-US" dirty="0"/>
                    </a:p>
                  </a:txBody>
                  <a:tcPr/>
                </a:tc>
                <a:tc>
                  <a:txBody>
                    <a:bodyPr/>
                    <a:lstStyle/>
                    <a:p>
                      <a:r>
                        <a:rPr lang="en-US" altLang="zh-CN" dirty="0" err="1" smtClean="0"/>
                        <a:t>Pg</a:t>
                      </a:r>
                      <a:r>
                        <a:rPr lang="en-US" altLang="zh-CN" dirty="0" smtClean="0"/>
                        <a:t>/Ln</a:t>
                      </a:r>
                      <a:endParaRPr lang="zh-CN" altLang="en-US" dirty="0"/>
                    </a:p>
                  </a:txBody>
                  <a:tcPr/>
                </a:tc>
                <a:tc>
                  <a:txBody>
                    <a:bodyPr/>
                    <a:lstStyle/>
                    <a:p>
                      <a:r>
                        <a:rPr lang="en-US" altLang="zh-CN" dirty="0" smtClean="0"/>
                        <a:t>Type</a:t>
                      </a:r>
                      <a:endParaRPr lang="zh-CN" altLang="en-US" dirty="0"/>
                    </a:p>
                  </a:txBody>
                  <a:tcPr/>
                </a:tc>
                <a:tc>
                  <a:txBody>
                    <a:bodyPr/>
                    <a:lstStyle/>
                    <a:p>
                      <a:r>
                        <a:rPr lang="en-US" altLang="zh-CN" dirty="0" smtClean="0"/>
                        <a:t>Comments</a:t>
                      </a:r>
                      <a:endParaRPr lang="zh-CN" altLang="en-US" dirty="0"/>
                    </a:p>
                  </a:txBody>
                  <a:tcPr/>
                </a:tc>
                <a:tc>
                  <a:txBody>
                    <a:bodyPr/>
                    <a:lstStyle/>
                    <a:p>
                      <a:r>
                        <a:rPr lang="en-US" altLang="zh-CN" dirty="0" smtClean="0"/>
                        <a:t>Proposed changes</a:t>
                      </a:r>
                      <a:endParaRPr lang="zh-CN" altLang="en-US" dirty="0"/>
                    </a:p>
                  </a:txBody>
                  <a:tcPr/>
                </a:tc>
              </a:tr>
              <a:tr h="370840">
                <a:tc>
                  <a:txBody>
                    <a:bodyPr/>
                    <a:lstStyle/>
                    <a:p>
                      <a:endParaRPr lang="zh-CN" altLang="en-US" dirty="0"/>
                    </a:p>
                  </a:txBody>
                  <a:tcPr/>
                </a:tc>
                <a:tc>
                  <a:txBody>
                    <a:bodyPr/>
                    <a:lstStyle/>
                    <a:p>
                      <a:r>
                        <a:rPr lang="en-US" altLang="zh-CN" dirty="0" smtClean="0"/>
                        <a:t>B.4.37.1</a:t>
                      </a:r>
                      <a:endParaRPr lang="zh-CN" altLang="en-US" dirty="0"/>
                    </a:p>
                  </a:txBody>
                  <a:tcPr/>
                </a:tc>
                <a:tc>
                  <a:txBody>
                    <a:bodyPr/>
                    <a:lstStyle/>
                    <a:p>
                      <a:r>
                        <a:rPr lang="en-US" altLang="zh-CN" dirty="0" smtClean="0"/>
                        <a:t>131.7</a:t>
                      </a:r>
                      <a:endParaRPr lang="zh-CN" altLang="en-US" dirty="0"/>
                    </a:p>
                  </a:txBody>
                  <a:tcPr/>
                </a:tc>
                <a:tc>
                  <a:txBody>
                    <a:bodyPr/>
                    <a:lstStyle/>
                    <a:p>
                      <a:r>
                        <a:rPr lang="en-US" altLang="zh-CN" dirty="0" smtClean="0"/>
                        <a:t>Editorial</a:t>
                      </a:r>
                      <a:endParaRPr lang="zh-CN" altLang="en-US" dirty="0"/>
                    </a:p>
                  </a:txBody>
                  <a:tcPr/>
                </a:tc>
                <a:tc>
                  <a:txBody>
                    <a:bodyPr/>
                    <a:lstStyle/>
                    <a:p>
                      <a:r>
                        <a:rPr lang="en-US" altLang="zh-CN" dirty="0" smtClean="0"/>
                        <a:t>Note, in 11az D6.0 the status element for the row EPM4.1 has changed. Hence, remove "(CFHE or CFNGV):M"</a:t>
                      </a:r>
                      <a:endParaRPr lang="zh-CN" altLang="en-US" dirty="0"/>
                    </a:p>
                  </a:txBody>
                  <a:tcPr/>
                </a:tc>
                <a:tc>
                  <a:txBody>
                    <a:bodyPr/>
                    <a:lstStyle/>
                    <a:p>
                      <a:r>
                        <a:rPr lang="en-US" altLang="zh-CN" dirty="0" smtClean="0"/>
                        <a:t>As in comment</a:t>
                      </a:r>
                      <a:endParaRPr lang="zh-CN" altLang="en-US" dirty="0"/>
                    </a:p>
                  </a:txBody>
                  <a:tcPr/>
                </a:tc>
              </a:tr>
            </a:tbl>
          </a:graphicData>
        </a:graphic>
      </p:graphicFrame>
    </p:spTree>
    <p:extLst>
      <p:ext uri="{BB962C8B-B14F-4D97-AF65-F5344CB8AC3E}">
        <p14:creationId xmlns:p14="http://schemas.microsoft.com/office/powerpoint/2010/main" val="9390629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CRC Motion </a:t>
            </a:r>
            <a:r>
              <a:rPr lang="en-US" altLang="zh-CN" dirty="0" smtClean="0"/>
              <a:t>for comment resolution</a:t>
            </a:r>
            <a:endParaRPr lang="zh-CN" altLang="en-US" dirty="0"/>
          </a:p>
        </p:txBody>
      </p:sp>
      <p:sp>
        <p:nvSpPr>
          <p:cNvPr id="3" name="内容占位符 2"/>
          <p:cNvSpPr>
            <a:spLocks noGrp="1"/>
          </p:cNvSpPr>
          <p:nvPr>
            <p:ph idx="1"/>
          </p:nvPr>
        </p:nvSpPr>
        <p:spPr/>
        <p:txBody>
          <a:bodyPr/>
          <a:lstStyle/>
          <a:p>
            <a:r>
              <a:rPr lang="en-US" altLang="zh-CN" dirty="0" smtClean="0"/>
              <a:t>Approve the resolution to </a:t>
            </a:r>
            <a:r>
              <a:rPr lang="en-US" altLang="zh-CN" dirty="0" smtClean="0"/>
              <a:t>the only </a:t>
            </a:r>
            <a:r>
              <a:rPr lang="en-US" altLang="zh-CN" dirty="0" smtClean="0"/>
              <a:t>CID received during SA4 ballot for 11bd D7.0 as following:</a:t>
            </a:r>
          </a:p>
          <a:p>
            <a:endParaRPr lang="en-US" altLang="zh-CN" dirty="0"/>
          </a:p>
          <a:p>
            <a:r>
              <a:rPr lang="en-US" altLang="zh-CN" dirty="0" smtClean="0"/>
              <a:t>Resolution</a:t>
            </a:r>
            <a:r>
              <a:rPr lang="en-US" altLang="zh-CN" dirty="0"/>
              <a:t>: </a:t>
            </a:r>
            <a:r>
              <a:rPr lang="en-US" altLang="zh-CN" dirty="0" smtClean="0"/>
              <a:t>Revised. </a:t>
            </a:r>
          </a:p>
          <a:p>
            <a:r>
              <a:rPr lang="en-US" altLang="zh-CN" dirty="0"/>
              <a:t>Discussion: 11az has changed the EPM4.1 requirements and the original modified text has been removed from 11az D5.0. Therefore there’s no need for B.4.37 to be modified in 11bd.</a:t>
            </a:r>
          </a:p>
          <a:p>
            <a:r>
              <a:rPr lang="en-US" altLang="zh-CN" dirty="0" smtClean="0"/>
              <a:t>Instruction </a:t>
            </a:r>
            <a:r>
              <a:rPr lang="en-US" altLang="zh-CN" dirty="0"/>
              <a:t>to </a:t>
            </a:r>
            <a:r>
              <a:rPr lang="en-US" altLang="zh-CN" dirty="0" err="1"/>
              <a:t>TGbd</a:t>
            </a:r>
            <a:r>
              <a:rPr lang="en-US" altLang="zh-CN" dirty="0"/>
              <a:t> editor: Remove sub-clause B.4.37 from 11bd D7.0. </a:t>
            </a:r>
          </a:p>
          <a:p>
            <a:endParaRPr lang="en-US" altLang="zh-CN" dirty="0" smtClean="0"/>
          </a:p>
          <a:p>
            <a:r>
              <a:rPr lang="en-US" altLang="zh-CN" dirty="0" smtClean="0"/>
              <a:t>Moved:   Stephan Sand 			Seconded: Joseph Levy</a:t>
            </a:r>
            <a:endParaRPr lang="en-US" altLang="zh-CN" dirty="0" smtClean="0"/>
          </a:p>
          <a:p>
            <a:endParaRPr lang="en-US" altLang="zh-CN" dirty="0"/>
          </a:p>
          <a:p>
            <a:r>
              <a:rPr lang="en-US" altLang="zh-CN" dirty="0" smtClean="0"/>
              <a:t>Result: </a:t>
            </a:r>
            <a:r>
              <a:rPr lang="en-US" altLang="zh-CN" dirty="0" smtClean="0"/>
              <a:t>approved with unanimous consensus</a:t>
            </a:r>
          </a:p>
          <a:p>
            <a:r>
              <a:rPr lang="en-US" altLang="zh-CN" dirty="0" smtClean="0"/>
              <a:t>Note: 12 voters on the call.</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Oct 2022</a:t>
            </a:r>
            <a:endParaRPr lang="en-US" dirty="0"/>
          </a:p>
        </p:txBody>
      </p:sp>
    </p:spTree>
    <p:extLst>
      <p:ext uri="{BB962C8B-B14F-4D97-AF65-F5344CB8AC3E}">
        <p14:creationId xmlns:p14="http://schemas.microsoft.com/office/powerpoint/2010/main" val="83162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CRC Motion </a:t>
            </a:r>
            <a:r>
              <a:rPr lang="en-US" altLang="zh-CN" dirty="0" smtClean="0"/>
              <a:t>for </a:t>
            </a:r>
            <a:r>
              <a:rPr lang="en-US" altLang="zh-CN" dirty="0" smtClean="0"/>
              <a:t>D8.0 and SA Re-circulation Ballot</a:t>
            </a:r>
            <a:endParaRPr lang="zh-CN" altLang="en-US" dirty="0"/>
          </a:p>
        </p:txBody>
      </p:sp>
      <p:sp>
        <p:nvSpPr>
          <p:cNvPr id="3" name="内容占位符 2"/>
          <p:cNvSpPr>
            <a:spLocks noGrp="1"/>
          </p:cNvSpPr>
          <p:nvPr>
            <p:ph idx="1"/>
          </p:nvPr>
        </p:nvSpPr>
        <p:spPr/>
        <p:txBody>
          <a:bodyPr/>
          <a:lstStyle/>
          <a:p>
            <a:r>
              <a:rPr lang="en-US" altLang="zh-CN" dirty="0"/>
              <a:t>Having approved comment resolutions for </a:t>
            </a:r>
            <a:r>
              <a:rPr lang="en-US" altLang="zh-CN" dirty="0" smtClean="0"/>
              <a:t>the only comment </a:t>
            </a:r>
            <a:r>
              <a:rPr lang="en-US" altLang="zh-CN" dirty="0"/>
              <a:t>received from the SA Recirculation Ballot for IEEE P802.11bd </a:t>
            </a:r>
            <a:r>
              <a:rPr lang="en-US" altLang="zh-CN" dirty="0" smtClean="0"/>
              <a:t>D7.0 </a:t>
            </a:r>
            <a:r>
              <a:rPr lang="en-US" altLang="zh-CN" dirty="0"/>
              <a:t>as contained in document </a:t>
            </a:r>
          </a:p>
          <a:p>
            <a:r>
              <a:rPr lang="en-US" altLang="zh-CN" u="sng" dirty="0" smtClean="0">
                <a:hlinkClick r:id="rId2"/>
              </a:rPr>
              <a:t>https://mentor.ieee.org/802.11/dcn/22/11-22-1681-02-00bd-tgbd-tc-agenda-for-Oct-2022.pptx</a:t>
            </a:r>
            <a:endParaRPr lang="en-US" altLang="zh-CN" u="sng" dirty="0"/>
          </a:p>
          <a:p>
            <a:endParaRPr lang="en-US" altLang="zh-CN" dirty="0"/>
          </a:p>
          <a:p>
            <a:r>
              <a:rPr lang="en-US" altLang="zh-CN" dirty="0"/>
              <a:t>instruct the </a:t>
            </a:r>
            <a:r>
              <a:rPr lang="en-US" altLang="zh-CN" dirty="0" err="1"/>
              <a:t>TGbd</a:t>
            </a:r>
            <a:r>
              <a:rPr lang="en-US" altLang="zh-CN" dirty="0"/>
              <a:t> editor to incorporate </a:t>
            </a:r>
            <a:r>
              <a:rPr lang="en-US" altLang="zh-CN" dirty="0" smtClean="0"/>
              <a:t>the </a:t>
            </a:r>
            <a:r>
              <a:rPr lang="en-US" altLang="zh-CN" dirty="0"/>
              <a:t>approved comment resolutions </a:t>
            </a:r>
            <a:r>
              <a:rPr lang="en-US" altLang="zh-CN" dirty="0" smtClean="0"/>
              <a:t>to </a:t>
            </a:r>
            <a:r>
              <a:rPr lang="en-US" altLang="zh-CN" dirty="0"/>
              <a:t>create IEEE P802.11bd </a:t>
            </a:r>
            <a:r>
              <a:rPr lang="en-US" altLang="zh-CN" dirty="0" smtClean="0"/>
              <a:t>D8.0 </a:t>
            </a:r>
            <a:r>
              <a:rPr lang="en-US" altLang="zh-CN" dirty="0"/>
              <a:t>and approve a 10-day SA Recirculation Ballot for IEEE P802.11bd </a:t>
            </a:r>
            <a:r>
              <a:rPr lang="en-US" altLang="zh-CN" dirty="0" smtClean="0"/>
              <a:t>D8.0</a:t>
            </a:r>
            <a:endParaRPr lang="en-US" altLang="zh-CN" b="0" dirty="0"/>
          </a:p>
          <a:p>
            <a:endParaRPr lang="en-US" altLang="zh-CN" dirty="0"/>
          </a:p>
          <a:p>
            <a:r>
              <a:rPr lang="en-US" altLang="zh-CN" dirty="0"/>
              <a:t>Moved:  			Seconded</a:t>
            </a:r>
            <a:r>
              <a:rPr lang="en-US" altLang="zh-CN" dirty="0" smtClean="0"/>
              <a:t>:</a:t>
            </a:r>
            <a:endParaRPr lang="en-US" altLang="zh-CN" dirty="0"/>
          </a:p>
          <a:p>
            <a:endParaRPr lang="en-US" altLang="zh-CN" dirty="0"/>
          </a:p>
          <a:p>
            <a:r>
              <a:rPr lang="en-US" altLang="zh-CN" dirty="0"/>
              <a:t>Result: </a:t>
            </a:r>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Oct 2022</a:t>
            </a:r>
            <a:endParaRPr lang="en-US" dirty="0"/>
          </a:p>
        </p:txBody>
      </p:sp>
    </p:spTree>
    <p:extLst>
      <p:ext uri="{BB962C8B-B14F-4D97-AF65-F5344CB8AC3E}">
        <p14:creationId xmlns:p14="http://schemas.microsoft.com/office/powerpoint/2010/main" val="698703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137810</TotalTime>
  <Words>2115</Words>
  <Application>Microsoft Office PowerPoint</Application>
  <PresentationFormat>宽屏</PresentationFormat>
  <Paragraphs>319</Paragraphs>
  <Slides>24</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6"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Teleconferences in Oct 2022</vt:lpstr>
      <vt:lpstr>TGbd Documents Update</vt:lpstr>
      <vt:lpstr>Current TGbd Timeline</vt:lpstr>
      <vt:lpstr>Submission List (Call for submissions)</vt:lpstr>
      <vt:lpstr>IEEE 802.11 TGbd Teleconference</vt:lpstr>
      <vt:lpstr>PowerPoint 演示文稿</vt:lpstr>
      <vt:lpstr>SA4 Result</vt:lpstr>
      <vt:lpstr>CRC Comment Resolution Discussion</vt:lpstr>
      <vt:lpstr>CRC Motion for comment resolution</vt:lpstr>
      <vt:lpstr>CRC Motion for D8.0 and SA Re-circulation Ballot</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11-22/0816</dc:title>
  <dc:subject>Task Group BD TC Agenda</dc:subject>
  <dc:creator>Bo Sun</dc:creator>
  <cp:lastModifiedBy>孙波10013985</cp:lastModifiedBy>
  <cp:revision>102</cp:revision>
  <cp:lastPrinted>2014-11-04T15:04:00Z</cp:lastPrinted>
  <dcterms:created xsi:type="dcterms:W3CDTF">2007-04-17T18:10:00Z</dcterms:created>
  <dcterms:modified xsi:type="dcterms:W3CDTF">2022-10-03T15:27:07Z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