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964" r:id="rId19"/>
    <p:sldId id="967" r:id="rId20"/>
    <p:sldId id="969" r:id="rId21"/>
    <p:sldId id="974" r:id="rId22"/>
    <p:sldId id="975" r:id="rId23"/>
    <p:sldId id="976" r:id="rId24"/>
    <p:sldId id="977" r:id="rId25"/>
    <p:sldId id="978" r:id="rId26"/>
    <p:sldId id="893" r:id="rId27"/>
    <p:sldId id="942" r:id="rId28"/>
    <p:sldId id="906" r:id="rId29"/>
    <p:sldId id="949" r:id="rId30"/>
    <p:sldId id="950" r:id="rId31"/>
    <p:sldId id="945" r:id="rId32"/>
    <p:sldId id="947" r:id="rId33"/>
    <p:sldId id="954" r:id="rId34"/>
    <p:sldId id="955" r:id="rId35"/>
    <p:sldId id="956" r:id="rId36"/>
    <p:sldId id="957" r:id="rId37"/>
    <p:sldId id="958" r:id="rId38"/>
    <p:sldId id="960" r:id="rId39"/>
    <p:sldId id="961" r:id="rId40"/>
    <p:sldId id="962" r:id="rId41"/>
    <p:sldId id="963" r:id="rId42"/>
    <p:sldId id="965" r:id="rId43"/>
    <p:sldId id="966" r:id="rId44"/>
    <p:sldId id="968" r:id="rId45"/>
    <p:sldId id="970" r:id="rId46"/>
    <p:sldId id="971" r:id="rId47"/>
    <p:sldId id="972" r:id="rId48"/>
    <p:sldId id="973" r:id="rId49"/>
    <p:sldId id="842" r:id="rId50"/>
    <p:sldId id="888" r:id="rId5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0200" autoAdjust="0"/>
  </p:normalViewPr>
  <p:slideViewPr>
    <p:cSldViewPr>
      <p:cViewPr varScale="1">
        <p:scale>
          <a:sx n="101" d="100"/>
          <a:sy n="101" d="100"/>
        </p:scale>
        <p:origin x="504"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931152048"/>
        <c:axId val="33545632"/>
      </c:barChart>
      <c:catAx>
        <c:axId val="19311520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33545632"/>
        <c:crosses val="autoZero"/>
        <c:auto val="1"/>
        <c:lblAlgn val="ctr"/>
        <c:lblOffset val="100"/>
        <c:noMultiLvlLbl val="0"/>
      </c:catAx>
      <c:valAx>
        <c:axId val="335456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3115204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094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487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0821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07475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698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53025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572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96841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802.11-22/1677r15</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2022-10-18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32704268"/>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MLME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a:t>
                      </a:r>
                      <a:r>
                        <a:rPr lang="en-US" altLang="zh-CN" sz="1200" kern="1200" dirty="0" err="1" smtClean="0">
                          <a:solidFill>
                            <a:srgbClr val="00B050"/>
                          </a:solidFill>
                          <a:latin typeface="+mn-lt"/>
                          <a:ea typeface="+mn-ea"/>
                          <a:cs typeface="+mn-cs"/>
                        </a:rPr>
                        <a:t>Resetup</a:t>
                      </a:r>
                      <a:r>
                        <a:rPr lang="en-US" altLang="zh-CN" sz="1200" kern="1200" dirty="0" smtClean="0">
                          <a:solidFill>
                            <a:srgbClr val="00B050"/>
                          </a:solidFill>
                          <a:latin typeface="+mn-lt"/>
                          <a:ea typeface="+mn-ea"/>
                          <a:cs typeface="+mn-cs"/>
                        </a:rPr>
                        <a: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3473372"/>
              </p:ext>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6285095"/>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7978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145-148</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60067556"/>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Rajat</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Immediate and Delayed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MIBs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Threshold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2665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68053124"/>
              </p:ext>
            </p:extLst>
          </p:nvPr>
        </p:nvGraphicFramePr>
        <p:xfrm>
          <a:off x="3429000" y="50209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097274641"/>
              </p:ext>
            </p:extLst>
          </p:nvPr>
        </p:nvGraphicFramePr>
        <p:xfrm>
          <a:off x="3429000" y="1509722"/>
          <a:ext cx="8305800" cy="33068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a:t>
                      </a:r>
                      <a:r>
                        <a:rPr lang="en-US" altLang="zh-CN" sz="1200" kern="1200" dirty="0" err="1" smtClean="0">
                          <a:solidFill>
                            <a:srgbClr val="0000FF"/>
                          </a:solidFill>
                          <a:latin typeface="+mn-lt"/>
                          <a:ea typeface="+mn-ea"/>
                          <a:cs typeface="+mn-cs"/>
                        </a:rPr>
                        <a:t>Trainin</a:t>
                      </a:r>
                      <a:r>
                        <a:rPr lang="en-US" altLang="zh-CN" sz="1200" kern="1200" dirty="0" smtClean="0">
                          <a:solidFill>
                            <a:srgbClr val="0000FF"/>
                          </a:solidFill>
                          <a:latin typeface="+mn-lt"/>
                          <a:ea typeface="+mn-ea"/>
                          <a:cs typeface="+mn-cs"/>
                        </a:rPr>
                        <a:t>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 of CID 327 DMG MLME Primitives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 MLME primitives introduction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Dibakar</a:t>
                      </a:r>
                      <a:r>
                        <a:rPr lang="en-US" altLang="zh-CN" sz="1200" kern="1200" dirty="0" smtClean="0">
                          <a:solidFill>
                            <a:schemeClr val="tx1"/>
                          </a:solidFill>
                          <a:latin typeface="+mn-lt"/>
                          <a:ea typeface="+mn-ea"/>
                          <a:cs typeface="+mn-cs"/>
                        </a:rPr>
                        <a:t> Das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a:t>
                      </a:r>
                      <a:r>
                        <a:rPr lang="en-US" altLang="zh-CN" sz="1200" kern="1200" dirty="0" err="1" smtClean="0">
                          <a:solidFill>
                            <a:schemeClr val="tx1"/>
                          </a:solidFill>
                          <a:latin typeface="+mn-lt"/>
                          <a:ea typeface="+mn-ea"/>
                          <a:cs typeface="+mn-cs"/>
                        </a:rPr>
                        <a:t>Miscellenous</a:t>
                      </a:r>
                      <a:r>
                        <a:rPr lang="en-US" altLang="zh-CN" sz="1200" kern="1200" dirty="0" smtClean="0">
                          <a:solidFill>
                            <a:schemeClr val="tx1"/>
                          </a:solidFill>
                          <a:latin typeface="+mn-lt"/>
                          <a:ea typeface="+mn-ea"/>
                          <a:cs typeface="+mn-cs"/>
                        </a:rPr>
                        <a:t> negotiation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a:t>
                      </a:r>
                      <a:r>
                        <a:rPr lang="en-US" altLang="zh-CN" sz="1200" kern="1200" dirty="0" err="1" smtClean="0">
                          <a:solidFill>
                            <a:srgbClr val="00B050"/>
                          </a:solidFill>
                          <a:latin typeface="+mn-lt"/>
                          <a:ea typeface="+mn-ea"/>
                          <a:cs typeface="+mn-cs"/>
                        </a:rPr>
                        <a:t>Kamel</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05266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61667730"/>
              </p:ext>
            </p:extLst>
          </p:nvPr>
        </p:nvGraphicFramePr>
        <p:xfrm>
          <a:off x="3429000" y="510540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773375927"/>
              </p:ext>
            </p:extLst>
          </p:nvPr>
        </p:nvGraphicFramePr>
        <p:xfrm>
          <a:off x="3429000" y="1427474"/>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CID 327 DMG MLME Primitives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Sensing Measurement Report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963887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891750071"/>
              </p:ext>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71880170"/>
              </p:ext>
            </p:extLst>
          </p:nvPr>
        </p:nvGraphicFramePr>
        <p:xfrm>
          <a:off x="3429000" y="1341356"/>
          <a:ext cx="8305800" cy="348972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22/1402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Insun</a:t>
                      </a:r>
                      <a:r>
                        <a:rPr lang="en-US" altLang="zh-CN" sz="1200" kern="1200" dirty="0" smtClean="0">
                          <a:solidFill>
                            <a:srgbClr val="0000FF"/>
                          </a:solidFill>
                          <a:latin typeface="+mn-lt"/>
                          <a:ea typeface="+mn-ea"/>
                          <a:cs typeface="+mn-cs"/>
                        </a:rPr>
                        <a:t> Jang (LG Electronics)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CR for CIDs for Sensing Measurement Setup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for Sensing Measurement Setup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C40 CR for CIDs for Sensing Measurement Setup 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sensing-session-part-3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cr</a:t>
                      </a:r>
                      <a:r>
                        <a:rPr lang="en-US" altLang="zh-CN" sz="1200" kern="1200" dirty="0" smtClean="0">
                          <a:solidFill>
                            <a:srgbClr val="00B050"/>
                          </a:solidFill>
                          <a:latin typeface="+mn-lt"/>
                          <a:ea typeface="+mn-ea"/>
                          <a:cs typeface="+mn-cs"/>
                        </a:rPr>
                        <a:t>-for-</a:t>
                      </a:r>
                      <a:r>
                        <a:rPr lang="en-US" altLang="zh-CN" sz="1200" kern="1200" dirty="0" err="1" smtClean="0">
                          <a:solidFill>
                            <a:srgbClr val="00B050"/>
                          </a:solidFill>
                          <a:latin typeface="+mn-lt"/>
                          <a:ea typeface="+mn-ea"/>
                          <a:cs typeface="+mn-cs"/>
                        </a:rPr>
                        <a:t>pn</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sn</a:t>
                      </a:r>
                      <a:r>
                        <a:rPr lang="en-US" altLang="zh-CN" sz="1200" kern="1200" dirty="0" smtClean="0">
                          <a:solidFill>
                            <a:srgbClr val="00B050"/>
                          </a:solidFill>
                          <a:latin typeface="+mn-lt"/>
                          <a:ea typeface="+mn-ea"/>
                          <a:cs typeface="+mn-cs"/>
                        </a:rPr>
                        <a:t>-and-ac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48277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193607264"/>
              </p:ext>
            </p:extLst>
          </p:nvPr>
        </p:nvGraphicFramePr>
        <p:xfrm>
          <a:off x="3429000" y="1341356"/>
          <a:ext cx="8305800" cy="30523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22/1402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Insun</a:t>
                      </a:r>
                      <a:r>
                        <a:rPr lang="en-US" altLang="zh-CN" sz="1200" kern="1200" dirty="0" smtClean="0">
                          <a:solidFill>
                            <a:srgbClr val="0000FF"/>
                          </a:solidFill>
                          <a:latin typeface="+mn-lt"/>
                          <a:ea typeface="+mn-ea"/>
                          <a:cs typeface="+mn-cs"/>
                        </a:rPr>
                        <a:t> Jang (LG Electronics)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CR for CIDs for Sensing Measurement Setup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Dibakar</a:t>
                      </a:r>
                      <a:r>
                        <a:rPr lang="en-US" altLang="zh-CN" sz="1200" kern="1200" dirty="0" smtClean="0">
                          <a:solidFill>
                            <a:srgbClr val="00B050"/>
                          </a:solidFill>
                          <a:latin typeface="+mn-lt"/>
                          <a:ea typeface="+mn-ea"/>
                          <a:cs typeface="+mn-cs"/>
                        </a:rPr>
                        <a:t> Das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a:t>
                      </a:r>
                      <a:r>
                        <a:rPr lang="en-US" altLang="zh-CN" sz="1200" kern="1200" dirty="0" err="1" smtClean="0">
                          <a:solidFill>
                            <a:srgbClr val="00B050"/>
                          </a:solidFill>
                          <a:latin typeface="+mn-lt"/>
                          <a:ea typeface="+mn-ea"/>
                          <a:cs typeface="+mn-cs"/>
                        </a:rPr>
                        <a:t>Miscellenous</a:t>
                      </a:r>
                      <a:r>
                        <a:rPr lang="en-US" altLang="zh-CN" sz="1200" kern="1200" dirty="0" smtClean="0">
                          <a:solidFill>
                            <a:srgbClr val="00B050"/>
                          </a:solidFill>
                          <a:latin typeface="+mn-lt"/>
                          <a:ea typeface="+mn-ea"/>
                          <a:cs typeface="+mn-cs"/>
                        </a:rPr>
                        <a:t> negotiation related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CC40 CR for Trigger frame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22/1495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cc40-comments-dmg-comments-resolution-part-five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026360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369915478"/>
              </p:ext>
            </p:extLst>
          </p:nvPr>
        </p:nvGraphicFramePr>
        <p:xfrm>
          <a:off x="3429000" y="1341356"/>
          <a:ext cx="8305800" cy="34539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for Sensing Measurement Setup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NDPA Frame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291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a:t>
                      </a:r>
                      <a:r>
                        <a:rPr lang="en-US" altLang="zh-CN" sz="1200" kern="1200" baseline="0" dirty="0" smtClean="0">
                          <a:solidFill>
                            <a:srgbClr val="00B050"/>
                          </a:solidFill>
                          <a:latin typeface="+mn-lt"/>
                          <a:ea typeface="+mn-ea"/>
                          <a:cs typeface="+mn-cs"/>
                        </a:rPr>
                        <a:t>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-coexistence-assessment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cc40-comments-dmg-comments-resolution-part-five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III (11.21.8)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a:t>
                      </a:r>
                      <a:r>
                        <a:rPr lang="en-US" altLang="zh-CN" sz="1200" kern="1200" dirty="0" err="1" smtClean="0">
                          <a:solidFill>
                            <a:schemeClr val="tx1"/>
                          </a:solidFill>
                          <a:latin typeface="+mn-lt"/>
                          <a:ea typeface="+mn-ea"/>
                          <a:cs typeface="+mn-cs"/>
                        </a:rPr>
                        <a:t>Qaulcomm</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49, 50 and 139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657396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a:t>
            </a:r>
            <a:r>
              <a:rPr lang="en-US" altLang="zh-CN" sz="3200" dirty="0" smtClean="0">
                <a:solidFill>
                  <a:srgbClr val="0000FF"/>
                </a:solidFill>
                <a:cs typeface="Times New Roman" panose="02020603050405020304" pitchFamily="18" charset="0"/>
              </a:rPr>
              <a:t>31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185862623"/>
              </p:ext>
            </p:extLst>
          </p:nvPr>
        </p:nvGraphicFramePr>
        <p:xfrm>
          <a:off x="3429000" y="1341356"/>
          <a:ext cx="8305800" cy="214183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III (11.21.8)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a:t>
                      </a:r>
                      <a:r>
                        <a:rPr lang="en-US" altLang="zh-CN" sz="1200" kern="1200" dirty="0" err="1" smtClean="0">
                          <a:solidFill>
                            <a:schemeClr val="tx1"/>
                          </a:solidFill>
                          <a:latin typeface="+mn-lt"/>
                          <a:ea typeface="+mn-ea"/>
                          <a:cs typeface="+mn-cs"/>
                        </a:rPr>
                        <a:t>Qaulcomm</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49, 50 and 139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01993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22/882r3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22/882r3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158348</TotalTime>
  <Words>5838</Words>
  <Application>Microsoft Office PowerPoint</Application>
  <PresentationFormat>宽屏</PresentationFormat>
  <Paragraphs>1558</Paragraphs>
  <Slides>50</Slides>
  <Notes>50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50</vt:i4>
      </vt:variant>
    </vt:vector>
  </HeadingPairs>
  <TitlesOfParts>
    <vt:vector size="6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442</cp:revision>
  <cp:lastPrinted>2014-11-04T15:04:57Z</cp:lastPrinted>
  <dcterms:created xsi:type="dcterms:W3CDTF">2007-04-17T18:10:23Z</dcterms:created>
  <dcterms:modified xsi:type="dcterms:W3CDTF">2022-10-28T05:02:56Z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(3)t7G4y2RGm9oAfR1nRSkybCn4x1mul4ecJ9XhUyfn07RFh9HL/C0ZGDGNj/prH3mJCnpf9TA2
6yPbbrArXdpWOzk03DoQrRh4XUpzNGS6dUy2yasXEFB3m39VxXKB2h+WM+jO4YOzTaqkgxJU
bmdsuXW6SGJpU2eoP55qIvuhIUYpCKn7aLxaAG3tIxItEz+Xf7a50UnwaGt7EdOpSS5fHFen
hljOLaq4nuYB5UK7Ed</vt:lpwstr>
  </property>
  <property fmtid="{D5CDD505-2E9C-101B-9397-08002B2CF9AE}" pid="27" name="_2015_ms_pID_7253431">
    <vt:lpwstr>W8qNfoRHwRzXDAbctzsQ4ox5Iv3qzc39R3yk+UbVBU2wMTGDfQ5Jxl
vT/U7RMm3u/DeNWXVSUvE4SbiQwJ3nSIPDXBngm+6Dz9n8s1vAJT3gLQiqF0Md52WnSAOo20
ISPLSlXMm2S5ZQsXlQE+s/bD/vXa/1InRzBySQPFlDxVgVIJfnldvWBgVua8CV5ByN2/Lf8+
6jJ/aD+I+FukGroN3zznNyUKw7cnjyul2+L3</vt:lpwstr>
  </property>
  <property fmtid="{D5CDD505-2E9C-101B-9397-08002B2CF9AE}" pid="28" name="_2015_ms_pID_7253432">
    <vt:lpwstr>xOdsW0lpzlNhgoFZ0M7z1Bo=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