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53" r:id="rId17"/>
    <p:sldId id="959" r:id="rId18"/>
    <p:sldId id="964" r:id="rId19"/>
    <p:sldId id="893" r:id="rId20"/>
    <p:sldId id="942" r:id="rId21"/>
    <p:sldId id="906" r:id="rId22"/>
    <p:sldId id="949" r:id="rId23"/>
    <p:sldId id="950" r:id="rId24"/>
    <p:sldId id="945" r:id="rId25"/>
    <p:sldId id="947" r:id="rId26"/>
    <p:sldId id="954" r:id="rId27"/>
    <p:sldId id="955" r:id="rId28"/>
    <p:sldId id="956" r:id="rId29"/>
    <p:sldId id="957" r:id="rId30"/>
    <p:sldId id="958" r:id="rId31"/>
    <p:sldId id="960" r:id="rId32"/>
    <p:sldId id="961" r:id="rId33"/>
    <p:sldId id="962" r:id="rId34"/>
    <p:sldId id="963" r:id="rId35"/>
    <p:sldId id="965" r:id="rId36"/>
    <p:sldId id="966" r:id="rId37"/>
    <p:sldId id="842" r:id="rId38"/>
    <p:sldId id="888" r:id="rId3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0" autoAdjust="0"/>
    <p:restoredTop sz="90200" autoAdjust="0"/>
  </p:normalViewPr>
  <p:slideViewPr>
    <p:cSldViewPr>
      <p:cViewPr varScale="1">
        <p:scale>
          <a:sx n="70" d="100"/>
          <a:sy n="70" d="100"/>
        </p:scale>
        <p:origin x="196" y="4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198</c:v>
                </c:pt>
                <c:pt idx="1">
                  <c:v>18</c:v>
                </c:pt>
                <c:pt idx="2">
                  <c:v>238</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313262320"/>
        <c:axId val="1313260688"/>
      </c:barChart>
      <c:catAx>
        <c:axId val="131326232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313260688"/>
        <c:crosses val="autoZero"/>
        <c:auto val="1"/>
        <c:lblAlgn val="ctr"/>
        <c:lblOffset val="100"/>
        <c:noMultiLvlLbl val="0"/>
      </c:catAx>
      <c:valAx>
        <c:axId val="131326068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31326232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52802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12321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0946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85913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8837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342900" lvl="1" indent="-342900" algn="just">
              <a:buFont typeface="Arial" panose="020B0604020202020204" pitchFamily="34" charset="0"/>
              <a:buChar char="•"/>
              <a:defRPr/>
            </a:pPr>
            <a:r>
              <a:rPr lang="en-US" altLang="zh-CN" sz="2800" b="1" kern="0" dirty="0" smtClean="0"/>
              <a:t>Will you attend July Plenary in person?</a:t>
            </a:r>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p>
          <a:p>
            <a:endParaRPr lang="zh-CN" altLang="en-US" dirty="0"/>
          </a:p>
        </p:txBody>
      </p:sp>
    </p:spTree>
    <p:extLst>
      <p:ext uri="{BB962C8B-B14F-4D97-AF65-F5344CB8AC3E}">
        <p14:creationId xmlns:p14="http://schemas.microsoft.com/office/powerpoint/2010/main" val="9060900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98175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6602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1495712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089151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74132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09530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712032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75778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546676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71895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74183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64956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802.11-22/1677r4</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October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2022-09-18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93931375"/>
              </p:ext>
            </p:extLst>
          </p:nvPr>
        </p:nvGraphicFramePr>
        <p:xfrm>
          <a:off x="3429000" y="5260214"/>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875000052"/>
              </p:ext>
            </p:extLst>
          </p:nvPr>
        </p:nvGraphicFramePr>
        <p:xfrm>
          <a:off x="3429000" y="1509722"/>
          <a:ext cx="8305800" cy="352552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Extra Normalization before CSI Quantization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22/1621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Oscar Au (Origin Wireless)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Sounding Rate Ceiling for WLAN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cc40-sbp-reporting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22/0905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CIDs 666, 672 and 734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Instance ¨C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22/1365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Narengerile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MLME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a:t>
                      </a:r>
                      <a:r>
                        <a:rPr lang="en-US" altLang="zh-CN" sz="1200" kern="1200" dirty="0" err="1" smtClean="0">
                          <a:solidFill>
                            <a:schemeClr val="tx1"/>
                          </a:solidFill>
                          <a:latin typeface="+mn-lt"/>
                          <a:ea typeface="+mn-ea"/>
                          <a:cs typeface="+mn-cs"/>
                        </a:rPr>
                        <a:t>Resetup</a:t>
                      </a:r>
                      <a:r>
                        <a:rPr lang="en-US" altLang="zh-CN" sz="1200" kern="1200" dirty="0" smtClean="0">
                          <a:solidFill>
                            <a:schemeClr val="tx1"/>
                          </a:solidFill>
                          <a:latin typeface="+mn-lt"/>
                          <a:ea typeface="+mn-ea"/>
                          <a:cs typeface="+mn-cs"/>
                        </a:rPr>
                        <a:t>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00FF"/>
                          </a:solidFill>
                          <a:latin typeface="+mn-lt"/>
                          <a:ea typeface="+mn-ea"/>
                          <a:cs typeface="+mn-cs"/>
                        </a:rPr>
                        <a:t>22/1697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 to CIDs 345, 407, and 411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24980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527085465"/>
              </p:ext>
            </p:extLst>
          </p:nvPr>
        </p:nvGraphicFramePr>
        <p:xfrm>
          <a:off x="3429000" y="4648200"/>
          <a:ext cx="8305801" cy="170446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32704268"/>
              </p:ext>
            </p:extLst>
          </p:nvPr>
        </p:nvGraphicFramePr>
        <p:xfrm>
          <a:off x="3429000" y="1509722"/>
          <a:ext cx="8305800" cy="243211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22/1365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MLME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SBP </a:t>
                      </a:r>
                      <a:r>
                        <a:rPr lang="en-US" altLang="zh-CN" sz="1200" kern="1200" dirty="0" err="1" smtClean="0">
                          <a:solidFill>
                            <a:srgbClr val="00B050"/>
                          </a:solidFill>
                          <a:latin typeface="+mn-lt"/>
                          <a:ea typeface="+mn-ea"/>
                          <a:cs typeface="+mn-cs"/>
                        </a:rPr>
                        <a:t>Resetup</a:t>
                      </a:r>
                      <a:r>
                        <a:rPr lang="en-US" altLang="zh-CN" sz="1200" kern="1200" dirty="0" smtClean="0">
                          <a:solidFill>
                            <a:srgbClr val="00B050"/>
                          </a:solidFill>
                          <a:latin typeface="+mn-lt"/>
                          <a:ea typeface="+mn-ea"/>
                          <a:cs typeface="+mn-cs"/>
                        </a:rPr>
                        <a:t>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Proposed Resolution to CIDs 345, 407, and 411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249716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13473372"/>
              </p:ext>
            </p:extLst>
          </p:nvPr>
        </p:nvGraphicFramePr>
        <p:xfrm>
          <a:off x="3429000" y="47161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76285095"/>
              </p:ext>
            </p:extLst>
          </p:nvPr>
        </p:nvGraphicFramePr>
        <p:xfrm>
          <a:off x="3429000" y="1509722"/>
          <a:ext cx="8305800" cy="308816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SBP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Sensing Roles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Rajat</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Pushkarna</a:t>
                      </a:r>
                      <a:r>
                        <a:rPr lang="en-US" altLang="zh-CN" sz="1200" kern="1200" dirty="0" smtClean="0">
                          <a:solidFill>
                            <a:srgbClr val="0000FF"/>
                          </a:solidFill>
                          <a:latin typeface="+mn-lt"/>
                          <a:ea typeface="+mn-ea"/>
                          <a:cs typeface="+mn-cs"/>
                        </a:rPr>
                        <a:t>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Document for Immediate and Delayed Feedback</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22/1697</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Proposed Resolution to CIDs 345, 407, and 411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Topic Threshold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79785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October	10, 11,       17, 18,	24, 25,	</a:t>
            </a:r>
            <a:r>
              <a:rPr lang="en-US" altLang="zh-CN" dirty="0"/>
              <a:t> </a:t>
            </a:r>
            <a:r>
              <a:rPr lang="en-US" altLang="zh-CN" dirty="0" smtClean="0"/>
              <a:t>   31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October 	          13, 	     20,		27,	23:00 - 01:00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49.8</a:t>
            </a:r>
            <a:r>
              <a:rPr lang="en-US" altLang="zh-CN" sz="1800" dirty="0">
                <a:solidFill>
                  <a:srgbClr val="FF0000"/>
                </a:solidFill>
              </a:rPr>
              <a:t>%</a:t>
            </a:r>
            <a:r>
              <a:rPr lang="en-US" altLang="zh-CN" sz="1800" dirty="0"/>
              <a:t> of all CC40 comments </a:t>
            </a:r>
            <a:r>
              <a:rPr lang="en-US" altLang="zh-CN" sz="1800" dirty="0" smtClean="0"/>
              <a:t>were resolved </a:t>
            </a:r>
          </a:p>
          <a:p>
            <a:pPr marL="361950" lvl="1" indent="0" algn="just">
              <a:spcBef>
                <a:spcPts val="0"/>
              </a:spcBef>
              <a:spcAft>
                <a:spcPts val="600"/>
              </a:spcAft>
              <a:buNone/>
            </a:pPr>
            <a:r>
              <a:rPr lang="en-US" altLang="zh-CN" sz="1800" dirty="0" smtClean="0"/>
              <a:t>	(</a:t>
            </a:r>
            <a:r>
              <a:rPr lang="en-US" altLang="zh-CN" sz="1800" dirty="0">
                <a:solidFill>
                  <a:srgbClr val="FF0000"/>
                </a:solidFill>
              </a:rPr>
              <a:t>454/912</a:t>
            </a:r>
            <a:r>
              <a:rPr lang="en-US" altLang="zh-CN" sz="1800" dirty="0"/>
              <a:t>, Please refer to the figure)</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3108506736"/>
              </p:ext>
            </p:extLst>
          </p:nvPr>
        </p:nvGraphicFramePr>
        <p:xfrm>
          <a:off x="6858000" y="1981200"/>
          <a:ext cx="5150768"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rPr>
              <a:t>To be revised</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35678442"/>
              </p:ext>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73699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pic>
        <p:nvPicPr>
          <p:cNvPr id="1026" name="Picture 2" descr="C:\Users\h00316112\AppData\Roaming\eSpace_Desktop\UserData\h00316112\imagefiles\originalImgfiles\D2AEA2A1-D061-4631-B945-C176E108636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1057275"/>
            <a:ext cx="11049000" cy="5359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2613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November Plenary in person?</a:t>
            </a:r>
            <a:endParaRPr lang="en-US" altLang="zh-CN" sz="2800" b="1" kern="0" dirty="0"/>
          </a:p>
          <a:p>
            <a:pPr lvl="1" algn="just">
              <a:buFont typeface="Arial" panose="020B0604020202020204" pitchFamily="34" charset="0"/>
              <a:buChar char="–"/>
              <a:defRPr/>
            </a:pPr>
            <a:r>
              <a:rPr lang="en-US" altLang="zh-CN" sz="2400" dirty="0" smtClean="0"/>
              <a:t>Yes		12</a:t>
            </a:r>
          </a:p>
          <a:p>
            <a:pPr lvl="1" algn="just">
              <a:buFont typeface="Arial" panose="020B0604020202020204" pitchFamily="34" charset="0"/>
              <a:buChar char="–"/>
              <a:defRPr/>
            </a:pPr>
            <a:r>
              <a:rPr lang="en-US" altLang="zh-CN" sz="2400" dirty="0" smtClean="0"/>
              <a:t>No		13</a:t>
            </a:r>
          </a:p>
          <a:p>
            <a:pPr lvl="1" algn="just">
              <a:buFont typeface="Arial" panose="020B0604020202020204" pitchFamily="34" charset="0"/>
              <a:buChar char="–"/>
              <a:defRPr/>
            </a:pPr>
            <a:r>
              <a:rPr lang="en-US" altLang="zh-CN" sz="2400" dirty="0" smtClean="0"/>
              <a:t>Not sure yet</a:t>
            </a:r>
            <a:r>
              <a:rPr lang="en-US" altLang="zh-CN" sz="2400" dirty="0"/>
              <a:t>	</a:t>
            </a:r>
            <a:r>
              <a:rPr lang="en-US" altLang="zh-CN" sz="2400" dirty="0" smtClean="0"/>
              <a:t>5</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30140107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smtClean="0"/>
              <a:t>Aggregated topic discussion</a:t>
            </a:r>
            <a:endParaRPr lang="en-US" altLang="zh-CN" sz="4000" dirty="0"/>
          </a:p>
        </p:txBody>
      </p:sp>
      <p:sp>
        <p:nvSpPr>
          <p:cNvPr id="5" name="Rectangle 3"/>
          <p:cNvSpPr txBox="1">
            <a:spLocks noChangeArrowheads="1"/>
          </p:cNvSpPr>
          <p:nvPr/>
        </p:nvSpPr>
        <p:spPr bwMode="auto">
          <a:xfrm>
            <a:off x="457200" y="1295400"/>
            <a:ext cx="11277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smtClean="0"/>
              <a:t>Few cases, we may consider to discuss aggregated topic during </a:t>
            </a:r>
            <a:r>
              <a:rPr lang="en-US" altLang="zh-CN" sz="2400" b="1" kern="0" dirty="0" err="1" smtClean="0"/>
              <a:t>TGbf</a:t>
            </a:r>
            <a:r>
              <a:rPr lang="en-US" altLang="zh-CN" sz="2400" b="1" kern="0" dirty="0" smtClean="0"/>
              <a:t> meeting </a:t>
            </a:r>
            <a:endParaRPr lang="en-US" altLang="zh-CN" sz="2400" b="1" kern="0" dirty="0"/>
          </a:p>
          <a:p>
            <a:pPr lvl="1" algn="just">
              <a:buFont typeface="Arial" panose="020B0604020202020204" pitchFamily="34" charset="0"/>
              <a:buChar char="–"/>
              <a:defRPr/>
            </a:pPr>
            <a:r>
              <a:rPr lang="en-US" altLang="zh-CN" dirty="0"/>
              <a:t>Q</a:t>
            </a:r>
            <a:r>
              <a:rPr lang="en-US" altLang="zh-CN" dirty="0" smtClean="0"/>
              <a:t>ueue for other topics is empty	</a:t>
            </a:r>
          </a:p>
          <a:p>
            <a:pPr lvl="1" algn="just">
              <a:buFont typeface="Arial" panose="020B0604020202020204" pitchFamily="34" charset="0"/>
              <a:buChar char="–"/>
              <a:defRPr/>
            </a:pPr>
            <a:r>
              <a:rPr lang="en-US" altLang="zh-CN" dirty="0"/>
              <a:t>Specific (important) topic is </a:t>
            </a:r>
            <a:r>
              <a:rPr lang="en-US" altLang="zh-CN" dirty="0" smtClean="0"/>
              <a:t>really stuck and really need help	</a:t>
            </a:r>
          </a:p>
          <a:p>
            <a:pPr marL="342900" lvl="1" indent="-342900" algn="just">
              <a:buFont typeface="Arial" panose="020B0604020202020204" pitchFamily="34" charset="0"/>
              <a:buChar char="•"/>
              <a:defRPr/>
            </a:pPr>
            <a:endParaRPr lang="en-US" altLang="zh-CN" sz="2400" b="1" kern="0" dirty="0" smtClean="0"/>
          </a:p>
          <a:p>
            <a:pPr marL="342900" lvl="1" indent="-342900" algn="just">
              <a:buFont typeface="Arial" panose="020B0604020202020204" pitchFamily="34" charset="0"/>
              <a:buChar char="•"/>
              <a:defRPr/>
            </a:pPr>
            <a:r>
              <a:rPr lang="en-US" altLang="zh-CN" sz="2400" b="1" kern="0" dirty="0" smtClean="0"/>
              <a:t>The </a:t>
            </a:r>
            <a:r>
              <a:rPr lang="en-US" altLang="zh-CN" sz="2400" b="1" kern="0" dirty="0" err="1" smtClean="0"/>
              <a:t>PoC</a:t>
            </a:r>
            <a:r>
              <a:rPr lang="en-US" altLang="zh-CN" sz="2400" b="1" kern="0" dirty="0" smtClean="0"/>
              <a:t> or contributor could send out the Email asking for priority, with some information, e.g.,</a:t>
            </a:r>
          </a:p>
          <a:p>
            <a:pPr lvl="1" algn="just">
              <a:buFont typeface="Arial" panose="020B0604020202020204" pitchFamily="34" charset="0"/>
              <a:buChar char="–"/>
              <a:defRPr/>
            </a:pPr>
            <a:r>
              <a:rPr lang="en-US" altLang="zh-CN" dirty="0" smtClean="0"/>
              <a:t>Topic is important and urgent</a:t>
            </a:r>
          </a:p>
          <a:p>
            <a:pPr lvl="1" algn="just">
              <a:buFont typeface="Arial" panose="020B0604020202020204" pitchFamily="34" charset="0"/>
              <a:buChar char="–"/>
              <a:defRPr/>
            </a:pPr>
            <a:r>
              <a:rPr lang="en-US" altLang="zh-CN" dirty="0" smtClean="0"/>
              <a:t>Already have sufficient offline discussion</a:t>
            </a:r>
          </a:p>
          <a:p>
            <a:pPr lvl="1" algn="just">
              <a:buFont typeface="Arial" panose="020B0604020202020204" pitchFamily="34" charset="0"/>
              <a:buChar char="–"/>
              <a:defRPr/>
            </a:pPr>
            <a:r>
              <a:rPr lang="en-US" altLang="zh-CN" dirty="0" smtClean="0"/>
              <a:t>Really stuck for long time</a:t>
            </a:r>
          </a:p>
          <a:p>
            <a:pPr lvl="1" algn="just">
              <a:buFont typeface="Arial" panose="020B0604020202020204" pitchFamily="34" charset="0"/>
              <a:buChar char="–"/>
              <a:defRPr/>
            </a:pPr>
            <a:endParaRPr lang="en-US" altLang="zh-CN" dirty="0"/>
          </a:p>
          <a:p>
            <a:pPr marL="342900" lvl="1" indent="-342900" algn="just">
              <a:buFont typeface="Arial" panose="020B0604020202020204" pitchFamily="34" charset="0"/>
              <a:buChar char="•"/>
              <a:defRPr/>
            </a:pPr>
            <a:r>
              <a:rPr lang="en-US" altLang="zh-CN" sz="2400" b="1" kern="0" dirty="0" smtClean="0"/>
              <a:t>Similar topics/presentation could ask for aggregated discussion (By </a:t>
            </a:r>
            <a:r>
              <a:rPr lang="en-US" altLang="zh-CN" sz="2400" b="1" kern="0" dirty="0" err="1" smtClean="0"/>
              <a:t>PoC</a:t>
            </a:r>
            <a:r>
              <a:rPr lang="en-US" altLang="zh-CN" sz="2400" b="1" kern="0" dirty="0" smtClean="0"/>
              <a:t> or contributor)</a:t>
            </a:r>
            <a:endParaRPr lang="en-US" altLang="zh-CN" sz="2400" b="1" kern="0" dirty="0"/>
          </a:p>
          <a:p>
            <a:pPr lvl="1" algn="just">
              <a:buFont typeface="Arial" panose="020B0604020202020204" pitchFamily="34" charset="0"/>
              <a:buChar char="–"/>
              <a:defRPr/>
            </a:pPr>
            <a:endParaRPr lang="en-US" altLang="zh-CN" dirty="0"/>
          </a:p>
        </p:txBody>
      </p:sp>
    </p:spTree>
    <p:extLst>
      <p:ext uri="{BB962C8B-B14F-4D97-AF65-F5344CB8AC3E}">
        <p14:creationId xmlns:p14="http://schemas.microsoft.com/office/powerpoint/2010/main" val="806541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31107789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11-22-1524r2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22/1524r2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34737227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196823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8581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October	10, 11,       17, 18,	</a:t>
            </a:r>
            <a:r>
              <a:rPr lang="en-US" altLang="en-US" sz="1800" dirty="0" smtClean="0">
                <a:solidFill>
                  <a:srgbClr val="0000FF"/>
                </a:solidFill>
              </a:rPr>
              <a:t>24</a:t>
            </a:r>
            <a:r>
              <a:rPr lang="en-US" altLang="en-US" sz="1800" dirty="0">
                <a:solidFill>
                  <a:srgbClr val="0000FF"/>
                </a:solidFill>
              </a:rPr>
              <a:t>, 25,	    31	10:00 - 12:00 ET</a:t>
            </a:r>
          </a:p>
          <a:p>
            <a:pPr marL="285750" indent="-285750" algn="just"/>
            <a:r>
              <a:rPr lang="en-US" altLang="en-US" sz="1800" dirty="0">
                <a:solidFill>
                  <a:srgbClr val="0000FF"/>
                </a:solidFill>
              </a:rPr>
              <a:t>October	          13, 	</a:t>
            </a:r>
            <a:r>
              <a:rPr lang="en-US" altLang="en-US" sz="1800" dirty="0" smtClean="0">
                <a:solidFill>
                  <a:srgbClr val="0000FF"/>
                </a:solidFill>
              </a:rPr>
              <a:t>20, </a:t>
            </a:r>
            <a:r>
              <a:rPr lang="en-US" altLang="en-US" sz="1800" dirty="0">
                <a:solidFill>
                  <a:srgbClr val="0000FF"/>
                </a:solidFill>
              </a:rPr>
              <a:t>	27,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622</a:t>
            </a:r>
            <a:r>
              <a:rPr lang="en-US" altLang="zh-CN" sz="1600" dirty="0"/>
              <a:t>,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22/1425r2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Jiayi Zhang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22/1425r2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750891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 or 7?,</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17972783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16696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79147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22/1386r4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3794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Narengerile</a:t>
            </a:r>
            <a:r>
              <a:rPr lang="en-US" altLang="zh-CN" sz="1800" b="1" kern="0" dirty="0"/>
              <a:t>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2761426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r>
              <a:rPr lang="en-SG" altLang="zh-CN" b="1" dirty="0"/>
              <a:t>22/989r1 contains other 3 CIDs that are not part of this motion request.</a:t>
            </a:r>
            <a:endParaRPr lang="zh-CN" altLang="zh-CN" dirty="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375867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155026</TotalTime>
  <Words>3198</Words>
  <Application>Microsoft Office PowerPoint</Application>
  <PresentationFormat>宽屏</PresentationFormat>
  <Paragraphs>785</Paragraphs>
  <Slides>38</Slides>
  <Notes>38</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38</vt:i4>
      </vt:variant>
    </vt:vector>
  </HeadingPairs>
  <TitlesOfParts>
    <vt:vector size="49"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October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350</cp:revision>
  <cp:lastPrinted>2014-11-04T15:04:57Z</cp:lastPrinted>
  <dcterms:created xsi:type="dcterms:W3CDTF">2007-04-17T18:10:23Z</dcterms:created>
  <dcterms:modified xsi:type="dcterms:W3CDTF">2022-10-14T05:03:04Z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(3)J2zxq/UDnhUlP+VWWZmGEWkWat3tOr8hGfnZnE3c/tiZrR64jU8w5GUiUTipIx2NIVJpfotK
ttYDPStYk7DS2r1GRFFrRseam0sjBIGQHZ04i7cmrffAYpl7t6W9bgBGAnQGh3cjbUILOHMb
TOt2EzH7xfLgic/gOnwmnK2ZrY8pRFpxH8Kvov1kfWz7YKdLY4NfOKAQEUzc5NR1s1iDm4qf
hPQR0f30XVEgwaJ2PB</vt:lpwstr>
  </property>
  <property fmtid="{D5CDD505-2E9C-101B-9397-08002B2CF9AE}" pid="27" name="_2015_ms_pID_7253431">
    <vt:lpwstr>m+HzG2ZlbZkm5vpb1FMm2++74HW2DUcahLwZPi0xvbXV4jW/8OVasg
i9Agftd2NmoatU6d8woOefG1IBjoAIh3rlSRdUK9fQKJWTp1Jdeh4Kza4XzYzzVuqXE8oP11
eG4d2CLQfCJPtSztKuaAWLoYu++RKnyHD991wqJiTlDtywF0gjwvyii9rgW3BhbaKCGLh7BX
ER9ExqiWedp+++VUl+XU22V124CVgvl1b/Z1</vt:lpwstr>
  </property>
  <property fmtid="{D5CDD505-2E9C-101B-9397-08002B2CF9AE}" pid="28" name="_2015_ms_pID_7253432">
    <vt:lpwstr>mRF+mdHXnvRcPMw8cOmfaDE=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