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59" r:id="rId6"/>
    <p:sldId id="271" r:id="rId7"/>
    <p:sldId id="273" r:id="rId8"/>
    <p:sldId id="272" r:id="rId9"/>
    <p:sldId id="270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pitault, Tanguy (IntlAssoc)" initials="R(" lastIdx="45" clrIdx="0">
    <p:extLst>
      <p:ext uri="{19B8F6BF-5375-455C-9EA6-DF929625EA0E}">
        <p15:presenceInfo xmlns:p15="http://schemas.microsoft.com/office/powerpoint/2012/main" userId="S::tnr1@nist.gov::9d4700a9-f0c0-4dd6-9e34-27016b2d2558" providerId="AD"/>
      </p:ext>
    </p:extLst>
  </p:cmAuthor>
  <p:cmAuthor id="2" name="Steve" initials="S" lastIdx="5" clrIdx="1">
    <p:extLst>
      <p:ext uri="{19B8F6BF-5375-455C-9EA6-DF929625EA0E}">
        <p15:presenceInfo xmlns:p15="http://schemas.microsoft.com/office/powerpoint/2012/main" userId="S::snb28@NIST.GOV::0c554642-0bce-4f48-a335-9a098d4b356f" providerId="AD"/>
      </p:ext>
    </p:extLst>
  </p:cmAuthor>
  <p:cmAuthor id="3" name="Golmie, Nada T. (Fed)" initials="G(" lastIdx="3" clrIdx="2">
    <p:extLst>
      <p:ext uri="{19B8F6BF-5375-455C-9EA6-DF929625EA0E}">
        <p15:presenceInfo xmlns:p15="http://schemas.microsoft.com/office/powerpoint/2012/main" userId="S::golmie@nist.gov::ad0a22de-a3ac-4f45-9787-03f4cf46bc6c" providerId="AD"/>
      </p:ext>
    </p:extLst>
  </p:cmAuthor>
  <p:cmAuthor id="4" name="Sahoo, Anirudha (Fed)" initials="S(" lastIdx="1" clrIdx="3">
    <p:extLst>
      <p:ext uri="{19B8F6BF-5375-455C-9EA6-DF929625EA0E}">
        <p15:presenceInfo xmlns:p15="http://schemas.microsoft.com/office/powerpoint/2012/main" userId="S::ans9@nist.gov::1977b141-6f32-4af5-8cc7-fc8a846548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F100"/>
    <a:srgbClr val="BFF100"/>
    <a:srgbClr val="769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17"/>
    <p:restoredTop sz="94637"/>
  </p:normalViewPr>
  <p:slideViewPr>
    <p:cSldViewPr snapToGrid="0">
      <p:cViewPr varScale="1">
        <p:scale>
          <a:sx n="103" d="100"/>
          <a:sy n="103" d="100"/>
        </p:scale>
        <p:origin x="36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464" y="10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802.11-21/0746r0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Tanguy Ropitault, NIST / Prometheus Computing 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733800" y="-68262"/>
            <a:ext cx="2546350" cy="376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802.11-21/0803r0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Tanguy Ropitault, NIST / Prometheus Computing LLC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 1576r0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53AC8-D9C0-47BD-BF43-E33DE6C7E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701675"/>
            <a:ext cx="10363200" cy="14700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Updates on channel model and evaluation methodology documents to support a simulation framework for </a:t>
            </a:r>
            <a:r>
              <a:rPr lang="en-US" dirty="0" err="1">
                <a:solidFill>
                  <a:schemeClr val="tx1"/>
                </a:solidFill>
              </a:rPr>
              <a:t>TGbf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A9DD4-D08E-46B6-B536-25B3C19ADA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46864-2972-48BD-8781-5F9CABB223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B12A5-8C46-42B9-AD26-8E83473CCF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988B5C5-7B1B-46C3-89C2-19A0C5DE2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51842"/>
            <a:ext cx="85344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2022-09-12</a:t>
            </a: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7CE014A0-E1C1-46A8-BA5E-424E63B9F7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002248"/>
              </p:ext>
            </p:extLst>
          </p:nvPr>
        </p:nvGraphicFramePr>
        <p:xfrm>
          <a:off x="1660525" y="3049588"/>
          <a:ext cx="8972550" cy="221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26700" imgH="2768600" progId="Word.Document.8">
                  <p:embed/>
                </p:oleObj>
              </mc:Choice>
              <mc:Fallback>
                <p:oleObj name="Document" r:id="rId2" imgW="10426700" imgH="2768600" progId="Word.Document.8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7CE014A0-E1C1-46A8-BA5E-424E63B9F7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3049588"/>
                        <a:ext cx="8972550" cy="2214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>
            <a:extLst>
              <a:ext uri="{FF2B5EF4-FFF2-40B4-BE49-F238E27FC236}">
                <a16:creationId xmlns:a16="http://schemas.microsoft.com/office/drawing/2014/main" id="{2BBE5389-CD92-490F-B2F2-5FB4DA112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" y="2593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828690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24ABB-2806-49B0-B5A1-397A4C376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821B1-C622-40CF-B725-BA6825B3D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29051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In [1], </a:t>
            </a:r>
            <a:r>
              <a:rPr lang="en-US" b="0" dirty="0"/>
              <a:t>an example of link level simulation using ray tracing channel at 60GHz in indoor scenario is presented and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[2], an open-source </a:t>
            </a:r>
            <a:r>
              <a:rPr lang="en-US" b="0" dirty="0" err="1"/>
              <a:t>mmWave</a:t>
            </a:r>
            <a:r>
              <a:rPr lang="en-US" b="0" dirty="0"/>
              <a:t> suite of tools (DMG/EDMG) has been presented, as well as a 60GHz channel model for representing sensing scenarios [3].</a:t>
            </a:r>
            <a:endParaRPr lang="en-US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cs typeface="Times New Roman"/>
              </a:rPr>
              <a:t>In [4] a common framework to compare </a:t>
            </a:r>
            <a:r>
              <a:rPr lang="en-US" b="0" dirty="0" err="1">
                <a:cs typeface="Times New Roman"/>
              </a:rPr>
              <a:t>TGbf</a:t>
            </a:r>
            <a:r>
              <a:rPr lang="en-US" b="0" dirty="0">
                <a:cs typeface="Times New Roman"/>
              </a:rPr>
              <a:t> proposals has been proposed.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A574B0-F4BE-4B90-8D1E-B1B15440A4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93010-FBC1-4643-B9D4-047378245A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44295A-8E8F-4C07-A130-497D91325D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225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180B0-CFFB-169E-1E87-28056C2D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40E07-8119-BDDD-5867-CC698FA5C0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769C5-B733-F807-0305-4AA5D4BF4A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E9F1C8-82C1-4A40-DE1D-A384C80693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8A17752-86FF-1597-20AC-55202419C2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541" y="3544720"/>
            <a:ext cx="1795297" cy="1759863"/>
          </a:xfrm>
          <a:prstGeom prst="rect">
            <a:avLst/>
          </a:prstGeom>
          <a:noFill/>
          <a:ln>
            <a:noFill/>
          </a:ln>
        </p:spPr>
      </p:pic>
      <p:sp>
        <p:nvSpPr>
          <p:cNvPr id="362" name="Rectangle 361">
            <a:extLst>
              <a:ext uri="{FF2B5EF4-FFF2-40B4-BE49-F238E27FC236}">
                <a16:creationId xmlns:a16="http://schemas.microsoft.com/office/drawing/2014/main" id="{2EF0B8E9-3A7E-B5EE-CA00-9CCD32074404}"/>
              </a:ext>
            </a:extLst>
          </p:cNvPr>
          <p:cNvSpPr/>
          <p:nvPr/>
        </p:nvSpPr>
        <p:spPr>
          <a:xfrm>
            <a:off x="7198140" y="2194093"/>
            <a:ext cx="286168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kern="0" dirty="0">
                <a:solidFill>
                  <a:srgbClr val="000000"/>
                </a:solidFill>
                <a:latin typeface="Times New Roman"/>
                <a:ea typeface="MS Gothic"/>
              </a:rPr>
              <a:t>Evaluation Methodology [6]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Option to evaluate scenarios </a:t>
            </a:r>
            <a:br>
              <a:rPr 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</a:br>
            <a:r>
              <a:rPr 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using phased antenna arrays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Include bi-static scenario</a:t>
            </a:r>
            <a:endParaRPr lang="en-US" sz="1600" dirty="0"/>
          </a:p>
        </p:txBody>
      </p:sp>
      <p:pic>
        <p:nvPicPr>
          <p:cNvPr id="364" name="Picture 363">
            <a:extLst>
              <a:ext uri="{FF2B5EF4-FFF2-40B4-BE49-F238E27FC236}">
                <a16:creationId xmlns:a16="http://schemas.microsoft.com/office/drawing/2014/main" id="{47E96AA7-B54C-8EB8-920E-FEE7E12B30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7" y="3340385"/>
            <a:ext cx="2903855" cy="2176145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Rectangle 364">
            <a:extLst>
              <a:ext uri="{FF2B5EF4-FFF2-40B4-BE49-F238E27FC236}">
                <a16:creationId xmlns:a16="http://schemas.microsoft.com/office/drawing/2014/main" id="{18C1FDFD-1005-FDB3-2BF7-20C07703F782}"/>
              </a:ext>
            </a:extLst>
          </p:cNvPr>
          <p:cNvSpPr/>
          <p:nvPr/>
        </p:nvSpPr>
        <p:spPr>
          <a:xfrm>
            <a:off x="2422204" y="2194093"/>
            <a:ext cx="26260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kern="0" dirty="0">
                <a:solidFill>
                  <a:srgbClr val="000000"/>
                </a:solidFill>
                <a:latin typeface="Times New Roman"/>
                <a:ea typeface="MS Gothic"/>
              </a:rPr>
              <a:t>Channel model [5]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0000"/>
                </a:solidFill>
                <a:latin typeface="Times New Roman"/>
                <a:ea typeface="MS Gothic"/>
              </a:rPr>
              <a:t>Support for bi/multi-static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6546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52E41-EB2E-6A12-A96B-369934012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F4CC4-1FAF-337C-5D43-7FCED7734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Do you support modifying the official channel model document IEEE 802.11 (21/0782r3) as IEEE 802.11 (21/0782r5) by adding the section 4.3 – Living Room Channel Model – Mono/Bistatic/Multi-static, section 7.3 Channel Data for Bi-Static-Directional Sub-Scenario and section 7.4 Channel Data for Isotropic Sub-Scenario?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E3D99A-EC87-8E83-551F-64099C43CC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B376A-9722-EFC6-496B-D75F1D8626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C25AF4-64F5-EA23-068B-119D1F6E71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341210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71E42-F848-8DE7-93BC-F330832B8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DDE5-BC28-5F10-BC60-1C45A5EB5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Do you support modifying the official evaluation methodology document IEEE 802.11 (21/0876r3) as IEEE 802.11 (21/0876r5) by adding the option to evaluate scenarios using phased antenna arrays and by adding Section 2.4 Scenario 3: Bistatic indoor living room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DF084-EC11-4884-F215-C2D7B8B622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825C7-D816-16B6-C1CB-5B158D2C54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211BFE-F78C-41E1-DC33-2C50A0633A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3865988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282F0-5B42-4F2E-967D-42AB956D5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603D1-BABD-4A13-AE21-4013DA696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[1] 11-21-0352-01-</a:t>
            </a:r>
            <a:r>
              <a:rPr lang="en-US" sz="2400" dirty="0"/>
              <a:t> WLAN sensing link level simulation - follow </a:t>
            </a:r>
            <a:r>
              <a:rPr lang="en-US" sz="2400" dirty="0" err="1"/>
              <a:t>ups</a:t>
            </a:r>
            <a:r>
              <a:rPr lang="en-US" altLang="zh-CN" sz="2400" dirty="0" err="1"/>
              <a:t>.pptx</a:t>
            </a:r>
            <a:endParaRPr lang="en-US" altLang="zh-CN" sz="2400" dirty="0"/>
          </a:p>
          <a:p>
            <a:r>
              <a:rPr lang="en-US" altLang="zh-CN" dirty="0"/>
              <a:t>[2] 11-21-0746-01-00bf-q-d-simulation-modeling-framework-for-sensing.pptx</a:t>
            </a:r>
            <a:endParaRPr lang="en-US" altLang="zh-CN" sz="2400" dirty="0"/>
          </a:p>
          <a:p>
            <a:r>
              <a:rPr lang="en-US" altLang="zh-CN" dirty="0"/>
              <a:t>[3] 11-21-0747-01-00bf-a-preliminary-channel-model-using-raytracing-to-detect-human-presence.pptx</a:t>
            </a:r>
            <a:endParaRPr lang="en-US" altLang="zh-CN" sz="2400" dirty="0"/>
          </a:p>
          <a:p>
            <a:r>
              <a:rPr lang="en-US" altLang="zh-CN" sz="2400" dirty="0"/>
              <a:t>[4] </a:t>
            </a:r>
            <a:r>
              <a:rPr lang="en-US" altLang="zh-CN" dirty="0"/>
              <a:t>11-22-0803-00-00bf-dmg-edmg-link-level-simulation-platform</a:t>
            </a:r>
            <a:endParaRPr lang="en-US" altLang="zh-CN" sz="2400" dirty="0"/>
          </a:p>
          <a:p>
            <a:r>
              <a:rPr lang="en-US" altLang="zh-CN" dirty="0"/>
              <a:t>[5] 11-21-0782-04-00bf-channel-models-for-wlan-sensing-systems.docx</a:t>
            </a:r>
          </a:p>
          <a:p>
            <a:r>
              <a:rPr lang="en-US" altLang="zh-CN" sz="2400" dirty="0"/>
              <a:t>[</a:t>
            </a:r>
            <a:r>
              <a:rPr lang="en-US" altLang="zh-CN" dirty="0"/>
              <a:t>6] 11-21-0876-04-00bf-11bf-evaluation-methodology-and-simulation-scenarios.doc</a:t>
            </a:r>
            <a:endParaRPr lang="en-US" altLang="zh-CN" sz="2400" dirty="0"/>
          </a:p>
          <a:p>
            <a:endParaRPr lang="en-US" altLang="zh-CN" sz="2400" dirty="0"/>
          </a:p>
          <a:p>
            <a:endParaRPr lang="en-US" altLang="zh-CN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A975C-407E-479A-A351-B42132AD4A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3E56B-84EC-4378-AE52-7A56B01752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Steve Blandino, NIST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5870D-85CA-44A8-8B31-9F5A46F13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0119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69F5F72143CB4BA774BD94135063F9" ma:contentTypeVersion="9" ma:contentTypeDescription="Create a new document." ma:contentTypeScope="" ma:versionID="3a6645306c297955d3b01d7238cdcf3d">
  <xsd:schema xmlns:xsd="http://www.w3.org/2001/XMLSchema" xmlns:xs="http://www.w3.org/2001/XMLSchema" xmlns:p="http://schemas.microsoft.com/office/2006/metadata/properties" xmlns:ns3="1f26692b-4adc-4615-b741-9f0a41c6dd59" xmlns:ns4="c8ffece7-7bdd-48c3-82fa-c3ddbdc20ee3" targetNamespace="http://schemas.microsoft.com/office/2006/metadata/properties" ma:root="true" ma:fieldsID="fe0a97c31db9e6a67b22a7eb4713b45a" ns3:_="" ns4:_="">
    <xsd:import namespace="1f26692b-4adc-4615-b741-9f0a41c6dd59"/>
    <xsd:import namespace="c8ffece7-7bdd-48c3-82fa-c3ddbdc20e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26692b-4adc-4615-b741-9f0a41c6dd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ffece7-7bdd-48c3-82fa-c3ddbdc20ee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C487AB-0C51-46F9-A7D3-18A2EE696B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E08025-C2C8-445C-82C6-ADB62966C807}">
  <ds:schemaRefs>
    <ds:schemaRef ds:uri="1f26692b-4adc-4615-b741-9f0a41c6dd59"/>
    <ds:schemaRef ds:uri="c8ffece7-7bdd-48c3-82fa-c3ddbdc20ee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7D5D0FD-24A1-4CF1-9737-B53FF81DDEAC}">
  <ds:schemaRefs>
    <ds:schemaRef ds:uri="1f26692b-4adc-4615-b741-9f0a41c6dd59"/>
    <ds:schemaRef ds:uri="c8ffece7-7bdd-48c3-82fa-c3ddbdc20ee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1387</TotalTime>
  <Words>311</Words>
  <Application>Microsoft Macintosh PowerPoint</Application>
  <PresentationFormat>Widescreen</PresentationFormat>
  <Paragraphs>42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Updates on channel model and evaluation methodology documents to support a simulation framework for TGbf</vt:lpstr>
      <vt:lpstr>Abstract</vt:lpstr>
      <vt:lpstr>Proposed changes</vt:lpstr>
      <vt:lpstr>SP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Q-D simulation &amp; Modeling framework for sensing</dc:title>
  <dc:creator>Ropitault, Tanguy (IntlAssoc)</dc:creator>
  <cp:lastModifiedBy>Steve Blandino</cp:lastModifiedBy>
  <cp:revision>9</cp:revision>
  <cp:lastPrinted>1601-01-01T00:00:00Z</cp:lastPrinted>
  <dcterms:created xsi:type="dcterms:W3CDTF">2021-05-06T10:44:34Z</dcterms:created>
  <dcterms:modified xsi:type="dcterms:W3CDTF">2022-09-13T19:24:55Z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0x0101000A69F5F72143CB4BA774BD94135063F9</vt:lpwstr>
  </property>
</Properties>
</file>