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5" r:id="rId7"/>
    <p:sldId id="269" r:id="rId8"/>
    <p:sldId id="270" r:id="rId9"/>
    <p:sldId id="273" r:id="rId10"/>
    <p:sldId id="271" r:id="rId11"/>
    <p:sldId id="272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232E14-7C6A-4866-8EEE-0909B71DF5B3}" v="8" dt="2022-09-12T07:49:12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3447" autoAdjust="0"/>
  </p:normalViewPr>
  <p:slideViewPr>
    <p:cSldViewPr>
      <p:cViewPr varScale="1">
        <p:scale>
          <a:sx n="63" d="100"/>
          <a:sy n="63" d="100"/>
        </p:scale>
        <p:origin x="612" y="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Zinan Lin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Zinan Lin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Zinan Lin 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Zinan Lin 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Zinan Lin 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Zinan Lin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802.11-22/1563r1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AI ML Use Case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183537"/>
              </p:ext>
            </p:extLst>
          </p:nvPr>
        </p:nvGraphicFramePr>
        <p:xfrm>
          <a:off x="987425" y="2414588"/>
          <a:ext cx="10121900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2558333" progId="Word.Document.8">
                  <p:embed/>
                </p:oleObj>
              </mc:Choice>
              <mc:Fallback>
                <p:oleObj name="Document" r:id="rId3" imgW="10448057" imgH="255833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2414588"/>
                        <a:ext cx="10121900" cy="24685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A65928E-E906-E175-F834-F72F6129906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have a follow-up discussion on the application of AI/ML in WLAN [1] and propose </a:t>
            </a:r>
            <a:r>
              <a:rPr lang="en-GB" dirty="0"/>
              <a:t>one</a:t>
            </a:r>
            <a:r>
              <a:rPr lang="en-GB" kern="0" dirty="0"/>
              <a:t> AI/ML use case in WLAN for AIML TIG </a:t>
            </a:r>
            <a:r>
              <a:rPr lang="en-GB" dirty="0"/>
              <a:t>technical r</a:t>
            </a:r>
            <a:r>
              <a:rPr lang="en-GB" kern="0" dirty="0"/>
              <a:t>eport [2].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1005809-74E2-E9B5-3BAE-8EA69FA9B0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DF46A-9F74-44D6-F02F-69C5C2600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Questions on [1]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2C147-3281-F99F-3664-CCF149EBD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Q1: How data can be stored and handled?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dependent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Belongs to the framework of AI/ML data collection and processing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Q2: How to determine if AI/ML benefits the WLAN performance?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Belongs to feasibility study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Q3: How does AI/ML enhanced feature impact the backward compatibility/coexistence with legacy device?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dependent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Belongs to feasibility study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Q4: What topics belong to the TIG?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case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Framework of AI/ML data collection and processing?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Feasibility study [2]</a:t>
            </a:r>
          </a:p>
          <a:p>
            <a:pPr marL="457200" lvl="1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B31F6E-7061-5891-3E12-F689C16C83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EB4332-1E0C-9BFE-C5AA-0667AAD90A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07D5B0E-93D3-2BA9-A6DC-9ECB4C3D1D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789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35AE7-6F1D-C8D8-1323-8DA4CFCF3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- CSI Compression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FC927-3F29-4974-E676-4C69AB156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Background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 initiates the sounding sequence by transmitting the NDPA frame followed by a NDP which is used for the generation of V matrix at the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STA applies a compression scheme (i.e., Givens rotations) on the V matrix and feeds back the angels in the beamforming report frame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Supporting MIMO with more transmitter antennas is one way of achieving higher throughput, e.g., in UHR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 AP (MAP) may be one potential feature in the next 802.11 generation [3-5], e.g.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Larger number of transmit antennas and MAP features will lead to significantly increased sounding feedback overhead, which increases the latency and limits the throughput gain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60E49D-AF6C-C9F0-9633-878AFDCA28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BBBCD46-8776-993E-7E11-DF614F1887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B0E31DB-461D-6A5F-F4AF-4911525379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167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9F81-83EB-8424-0631-A8CA5483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 – CSI Compression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F3DCF-5EB4-95BC-9410-3F9F61CB0B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Potential AI/ML solutions [6, 7]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Unsupervised Learning (USL)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Example 1: Apply K-mean to classify the reported angel vectors [8]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Simulation results show that </a:t>
            </a:r>
            <a:r>
              <a:rPr lang="en-US" dirty="0" err="1"/>
              <a:t>iFOR</a:t>
            </a:r>
            <a:r>
              <a:rPr lang="en-US" dirty="0"/>
              <a:t> uses ~ 8% of the number of bits required by the existing feedback mechanism and boost the system throughput by up to 52%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Example 2: Apply Deep Neural Network Autoencoder (DNN-AE) to compress the reported angles (LB-</a:t>
            </a:r>
            <a:r>
              <a:rPr lang="en-US" dirty="0" err="1"/>
              <a:t>SciFi</a:t>
            </a:r>
            <a:r>
              <a:rPr lang="en-US" dirty="0"/>
              <a:t>) [9]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Experimental results show that LB-</a:t>
            </a:r>
            <a:r>
              <a:rPr lang="en-US" dirty="0" err="1"/>
              <a:t>SciFi</a:t>
            </a:r>
            <a:r>
              <a:rPr lang="en-US" dirty="0"/>
              <a:t> can reduce the feedback overhead by 73% and increase the network throughput by 69% on average	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Backward compatibility and coexistence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AI/ML enhanced STA may fall back to the legacy CSI reporting algorithm easily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Coexistence may not be a problem foreseen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STAs may benefit from the reduced medium occupation time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2A32E-F96E-1BFE-9B4E-7E696236AE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450D9B-1FDB-F96D-B980-9B7D2FF558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45F3D0E-C51A-39A9-2836-FDCC9FA5A1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235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A17-5D1D-A7C3-ECCD-C6A804448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CSI Compression – Framework of AIML Data Collection and Processing (1/2)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E24D5-E12E-D8FA-2E84-62B9F8F2AA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099BD-7D2C-5FBB-3793-0F253C53F8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771A5F-83E2-827F-FAAA-4A2237627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583229"/>
              </p:ext>
            </p:extLst>
          </p:nvPr>
        </p:nvGraphicFramePr>
        <p:xfrm>
          <a:off x="1219200" y="1643655"/>
          <a:ext cx="10232514" cy="3855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3451">
                  <a:extLst>
                    <a:ext uri="{9D8B030D-6E8A-4147-A177-3AD203B41FA5}">
                      <a16:colId xmlns:a16="http://schemas.microsoft.com/office/drawing/2014/main" val="2368161941"/>
                    </a:ext>
                  </a:extLst>
                </a:gridCol>
                <a:gridCol w="5406140">
                  <a:extLst>
                    <a:ext uri="{9D8B030D-6E8A-4147-A177-3AD203B41FA5}">
                      <a16:colId xmlns:a16="http://schemas.microsoft.com/office/drawing/2014/main" val="46988094"/>
                    </a:ext>
                  </a:extLst>
                </a:gridCol>
                <a:gridCol w="3202923">
                  <a:extLst>
                    <a:ext uri="{9D8B030D-6E8A-4147-A177-3AD203B41FA5}">
                      <a16:colId xmlns:a16="http://schemas.microsoft.com/office/drawing/2014/main" val="1000821812"/>
                    </a:ext>
                  </a:extLst>
                </a:gridCol>
              </a:tblGrid>
              <a:tr h="370380">
                <a:tc>
                  <a:txBody>
                    <a:bodyPr/>
                    <a:lstStyle/>
                    <a:p>
                      <a:r>
                        <a:rPr lang="en-US" sz="2000" dirty="0"/>
                        <a:t>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Standard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885283"/>
                  </a:ext>
                </a:extLst>
              </a:tr>
              <a:tr h="1453029">
                <a:tc>
                  <a:txBody>
                    <a:bodyPr/>
                    <a:lstStyle/>
                    <a:p>
                      <a:r>
                        <a:rPr lang="en-US" sz="1600" dirty="0"/>
                        <a:t>AI/ML applied in AP only, e.g. [8]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reuse the legacy CSI reports as the training data</a:t>
                      </a:r>
                    </a:p>
                    <a:p>
                      <a:pPr marL="365760" lvl="1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Only AP stores and processes the training data and obtains the training model</a:t>
                      </a:r>
                    </a:p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not require non-AP STA to have AI/ML capability</a:t>
                      </a:r>
                    </a:p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Migrate from the current standard in a relatively easy manner</a:t>
                      </a:r>
                    </a:p>
                    <a:p>
                      <a:pPr marL="365760" marR="0" lvl="1" indent="-1828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signalings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between AP and non-AP STAs (e.g., CSI report format, capability indication, CSI candidate set,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723401"/>
                  </a:ext>
                </a:extLst>
              </a:tr>
              <a:tr h="1905277">
                <a:tc>
                  <a:txBody>
                    <a:bodyPr/>
                    <a:lstStyle/>
                    <a:p>
                      <a:r>
                        <a:rPr lang="en-US" sz="1600" dirty="0"/>
                        <a:t>AI/ML applied in non-AP STAs only, e.g., [8]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Non-AP STAs may train CSI reports independently </a:t>
                      </a:r>
                    </a:p>
                    <a:p>
                      <a:pPr marL="640080" lvl="1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 example [8], each non-AP STA may individually obtain the CSI candidate set using AI/ML and propose the CSI candidate set to AP</a:t>
                      </a:r>
                    </a:p>
                    <a:p>
                      <a:pPr marL="640080" lvl="1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 determines the final CSI candidate set</a:t>
                      </a:r>
                    </a:p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marR="0" lvl="0" indent="-1828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demand on the non-AP STA capability</a:t>
                      </a:r>
                    </a:p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some signaling between AP and non-AP STAs (e.g., CSI report format, capability indication, CSI candidate set </a:t>
                      </a:r>
                      <a:r>
                        <a:rPr lang="en-US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66592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5475BA-C556-CB58-27F9-3DE1F4F0E089}"/>
              </a:ext>
            </a:extLst>
          </p:cNvPr>
          <p:cNvSpPr txBox="1"/>
          <p:nvPr/>
        </p:nvSpPr>
        <p:spPr>
          <a:xfrm>
            <a:off x="1700973" y="5802867"/>
            <a:ext cx="8454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Note: Framework may also depend on the specific algorithm used for CSI compression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59184E3-011C-EDBD-487C-489F0D16CF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51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A17-5D1D-A7C3-ECCD-C6A804448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CSI Compression – Framework of AIML Data Collection and Processing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E24D5-E12E-D8FA-2E84-62B9F8F2AA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099BD-7D2C-5FBB-3793-0F253C53F8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E771A5F-83E2-827F-FAAA-4A2237627D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637484"/>
              </p:ext>
            </p:extLst>
          </p:nvPr>
        </p:nvGraphicFramePr>
        <p:xfrm>
          <a:off x="1256242" y="1751014"/>
          <a:ext cx="9677401" cy="3765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0297">
                  <a:extLst>
                    <a:ext uri="{9D8B030D-6E8A-4147-A177-3AD203B41FA5}">
                      <a16:colId xmlns:a16="http://schemas.microsoft.com/office/drawing/2014/main" val="2368161941"/>
                    </a:ext>
                  </a:extLst>
                </a:gridCol>
                <a:gridCol w="3753461">
                  <a:extLst>
                    <a:ext uri="{9D8B030D-6E8A-4147-A177-3AD203B41FA5}">
                      <a16:colId xmlns:a16="http://schemas.microsoft.com/office/drawing/2014/main" val="46988094"/>
                    </a:ext>
                  </a:extLst>
                </a:gridCol>
                <a:gridCol w="3313643">
                  <a:extLst>
                    <a:ext uri="{9D8B030D-6E8A-4147-A177-3AD203B41FA5}">
                      <a16:colId xmlns:a16="http://schemas.microsoft.com/office/drawing/2014/main" val="1000821812"/>
                    </a:ext>
                  </a:extLst>
                </a:gridCol>
              </a:tblGrid>
              <a:tr h="412230">
                <a:tc>
                  <a:txBody>
                    <a:bodyPr/>
                    <a:lstStyle/>
                    <a:p>
                      <a:r>
                        <a:rPr lang="en-US" sz="2000" dirty="0"/>
                        <a:t>Framework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Standard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885283"/>
                  </a:ext>
                </a:extLst>
              </a:tr>
              <a:tr h="1484029">
                <a:tc>
                  <a:txBody>
                    <a:bodyPr/>
                    <a:lstStyle/>
                    <a:p>
                      <a:r>
                        <a:rPr lang="en-US" sz="1600" dirty="0"/>
                        <a:t>AI/ML training applied in AP only and AI/ML algorithm implemented in both AP and non-AP STAs, e.g. [9]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May reuse the legacy CSI reports as the training data</a:t>
                      </a:r>
                    </a:p>
                    <a:p>
                      <a:pPr marL="365760" lvl="1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AP stores and processes the training data and obtain the training model </a:t>
                      </a:r>
                    </a:p>
                    <a:p>
                      <a:pPr marL="0" lvl="0" indent="-274320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 the learning algorithm in AP and non-AP STAs independently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the same AI/ML model among all STAs</a:t>
                      </a:r>
                    </a:p>
                    <a:p>
                      <a:pPr marL="365760" lvl="1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 model information may need to be shared from AP to non-AP STAs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175321"/>
                  </a:ext>
                </a:extLst>
              </a:tr>
              <a:tr h="1484029">
                <a:tc>
                  <a:txBody>
                    <a:bodyPr/>
                    <a:lstStyle/>
                    <a:p>
                      <a:r>
                        <a:rPr lang="en-US" sz="1600" dirty="0"/>
                        <a:t>AI/ML applied in both AP and non-AP 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May reuse the legacy CSI reports as the training data</a:t>
                      </a:r>
                    </a:p>
                    <a:p>
                      <a:pPr marL="365760" lvl="1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AP and non-AP STAs store and process the training data and obtain the training model individually</a:t>
                      </a:r>
                    </a:p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 the learning algorithm in AP and non-AP STAs independently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Require the same AI/ML model among all STAs</a:t>
                      </a:r>
                    </a:p>
                    <a:p>
                      <a:pPr marL="365760" lvl="1" indent="-18288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model information may need to be agreed and shared between AP and non-AP STAs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7717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59184E3-011C-EDBD-487C-489F0D16CF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93EA2E-AC98-E6A6-38CB-3A0F6AA953A6}"/>
              </a:ext>
            </a:extLst>
          </p:cNvPr>
          <p:cNvSpPr txBox="1"/>
          <p:nvPr/>
        </p:nvSpPr>
        <p:spPr>
          <a:xfrm>
            <a:off x="1700973" y="5802867"/>
            <a:ext cx="8454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Note: Framework may also depend on the specific algorithm used for CSI compression</a:t>
            </a:r>
          </a:p>
        </p:txBody>
      </p:sp>
    </p:spTree>
    <p:extLst>
      <p:ext uri="{BB962C8B-B14F-4D97-AF65-F5344CB8AC3E}">
        <p14:creationId xmlns:p14="http://schemas.microsoft.com/office/powerpoint/2010/main" val="2758348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DE8D7-4529-5837-D056-1B4E602B7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F6AC-6DAC-E28B-AC72-C70E894A9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CSI compression as one potential AI/ML use case for IEEE 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Study the potential AI/ML solutions, backward compatibility/coexistence, and framework of data collection and processing for this use case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3A697-B411-E7B3-0CE6-BFEA4007D3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6C5233-054C-456A-2EDD-8EBD46BFF1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97C88B-B141-FBDC-D785-61C2D7E966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55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/>
            <a:r>
              <a:rPr lang="en-US" sz="2400" kern="0" dirty="0"/>
              <a:t>[1] 802.11-22/0950r2, “Discussion on Connection between AI/ML &amp; Wireless LAN”</a:t>
            </a:r>
          </a:p>
          <a:p>
            <a:pPr marL="0" indent="0"/>
            <a:r>
              <a:rPr lang="en-US" sz="2400" kern="0" dirty="0"/>
              <a:t>[2] 802.11-22/0987r0, “IEEE 802.11 AIML TIG Technical Report Draft”</a:t>
            </a:r>
          </a:p>
          <a:p>
            <a:pPr marL="0" indent="0"/>
            <a:r>
              <a:rPr lang="en-US" sz="2400" kern="0" dirty="0"/>
              <a:t>[3] 802.11-22/0729r1, “802.11 GEn8 Study Group” </a:t>
            </a:r>
          </a:p>
          <a:p>
            <a:pPr marL="0" indent="0"/>
            <a:r>
              <a:rPr lang="en-US" dirty="0"/>
              <a:t>[4] 802.11-22/0734r0, “Next Gen After 11 be: Main Directions Proposal ”</a:t>
            </a:r>
          </a:p>
          <a:p>
            <a:pPr marL="0" indent="0"/>
            <a:r>
              <a:rPr lang="en-US" dirty="0"/>
              <a:t>[5] 802.11-22/0030r1, “Look ahead to next generation”</a:t>
            </a:r>
          </a:p>
          <a:p>
            <a:pPr marL="0" indent="0"/>
            <a:r>
              <a:rPr lang="en-US" sz="2400" kern="0" dirty="0"/>
              <a:t>[6] S. </a:t>
            </a:r>
            <a:r>
              <a:rPr lang="en-US" sz="2400" kern="0" dirty="0" err="1"/>
              <a:t>Szott</a:t>
            </a:r>
            <a:r>
              <a:rPr lang="en-US" sz="2400" kern="0" dirty="0"/>
              <a:t>, K. </a:t>
            </a:r>
            <a:r>
              <a:rPr lang="en-US" sz="2400" kern="0" dirty="0" err="1"/>
              <a:t>Kosek-Szott</a:t>
            </a:r>
            <a:r>
              <a:rPr lang="en-US" sz="2400" kern="0" dirty="0"/>
              <a:t>, P. </a:t>
            </a:r>
            <a:r>
              <a:rPr lang="en-US" sz="2400" kern="0" dirty="0" err="1"/>
              <a:t>Gawłowicz</a:t>
            </a:r>
            <a:r>
              <a:rPr lang="en-US" sz="2400" kern="0" dirty="0"/>
              <a:t>, J. T. Gómez, B. </a:t>
            </a:r>
            <a:r>
              <a:rPr lang="en-US" sz="2400" kern="0" dirty="0" err="1"/>
              <a:t>Bellalta</a:t>
            </a:r>
            <a:r>
              <a:rPr lang="en-US" sz="2400" kern="0" dirty="0"/>
              <a:t>, A. </a:t>
            </a:r>
            <a:r>
              <a:rPr lang="en-US" sz="2400" kern="0" dirty="0" err="1"/>
              <a:t>Zubow</a:t>
            </a:r>
            <a:r>
              <a:rPr lang="en-US" sz="2400" kern="0" dirty="0"/>
              <a:t>, F. Dressler, “</a:t>
            </a:r>
            <a:r>
              <a:rPr lang="en-US" sz="2400" kern="0" dirty="0" err="1"/>
              <a:t>WiFi</a:t>
            </a:r>
            <a:r>
              <a:rPr lang="en-US" sz="2400" kern="0" dirty="0"/>
              <a:t> Meets ML: A Survey on Improving IEEE 802.11 Performance with Machine Learning”, IEEE Communications Surveys &amp; Tutorials</a:t>
            </a:r>
          </a:p>
          <a:p>
            <a:pPr marL="0" indent="0"/>
            <a:r>
              <a:rPr lang="en-US" sz="2400" kern="0" dirty="0"/>
              <a:t>[7] 802.11-22/0979r1, “Applying ML to 802.11: Current Research and Emerging Use Cases”</a:t>
            </a:r>
          </a:p>
          <a:p>
            <a:pPr marL="0" indent="0"/>
            <a:r>
              <a:rPr lang="en-US" sz="2400" kern="0" dirty="0"/>
              <a:t>[8] </a:t>
            </a:r>
            <a:r>
              <a:rPr lang="en-US" sz="2400" dirty="0"/>
              <a:t>M. Deshmukh, Z. Lin, H. Lou, M. Kamel, R. Yang, I. </a:t>
            </a:r>
            <a:r>
              <a:rPr lang="en-US" sz="2400" dirty="0" err="1"/>
              <a:t>Güvenç</a:t>
            </a:r>
            <a:r>
              <a:rPr lang="en-US" sz="2400" dirty="0"/>
              <a:t>, “Intelligent Feedback Overhead Reduction (</a:t>
            </a:r>
            <a:r>
              <a:rPr lang="en-US" sz="2400" dirty="0" err="1"/>
              <a:t>iFOR</a:t>
            </a:r>
            <a:r>
              <a:rPr lang="en-US" sz="2400" dirty="0"/>
              <a:t>) in Wi-Fi 7 and Beyond,” in Proceedings of 2022 VTC-Spring</a:t>
            </a:r>
          </a:p>
          <a:p>
            <a:pPr marL="0" indent="0"/>
            <a:r>
              <a:rPr lang="en-US" sz="2400" dirty="0"/>
              <a:t>[9] P. K. </a:t>
            </a:r>
            <a:r>
              <a:rPr lang="en-US" sz="2400" dirty="0" err="1"/>
              <a:t>Sangdeh</a:t>
            </a:r>
            <a:r>
              <a:rPr lang="en-US" sz="2400" dirty="0"/>
              <a:t>, H. </a:t>
            </a:r>
            <a:r>
              <a:rPr lang="en-US" sz="2400" dirty="0" err="1"/>
              <a:t>Pirayesh</a:t>
            </a:r>
            <a:r>
              <a:rPr lang="en-US" sz="2400" dirty="0"/>
              <a:t>, A. </a:t>
            </a:r>
            <a:r>
              <a:rPr lang="en-US" sz="2400" dirty="0" err="1"/>
              <a:t>Mobiny</a:t>
            </a:r>
            <a:r>
              <a:rPr lang="en-US" sz="2400" dirty="0"/>
              <a:t>, H. Zeng, “LB-</a:t>
            </a:r>
            <a:r>
              <a:rPr lang="en-US" sz="2400" dirty="0" err="1"/>
              <a:t>SciFi</a:t>
            </a:r>
            <a:r>
              <a:rPr lang="en-US" sz="2400" dirty="0"/>
              <a:t>: Online Learning-Based Channel Feedback for MU-MIMO in Wireless LANs, ” in Proceedings of 2020 IEEE 28th ICNP</a:t>
            </a:r>
            <a:endParaRPr lang="en-US" sz="2400" kern="0" dirty="0"/>
          </a:p>
          <a:p>
            <a:pPr marL="0" indent="0"/>
            <a:endParaRPr lang="en-US" sz="24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Sept. 2022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B3BC3E-B74F-CFF6-D835-BA678E344D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CFC6F8-E0D4-41C1-87E5-CCF1A5E69167}">
  <ds:schemaRefs>
    <ds:schemaRef ds:uri="http://purl.org/dc/elements/1.1/"/>
    <ds:schemaRef ds:uri="http://schemas.microsoft.com/office/2006/metadata/properties"/>
    <ds:schemaRef ds:uri="e32f50e1-6846-4d7d-ad60-ccd6877e6c5e"/>
    <ds:schemaRef ds:uri="5a888943-97ca-4c93-b605-714bb5e9e28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sharepoint/v4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DE74EAB-EAC7-4BD3-BE2C-68FEE1827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EE0018-3EA7-443E-B56F-7D4FF7C208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0</TotalTime>
  <Words>1206</Words>
  <Application>Microsoft Office PowerPoint</Application>
  <PresentationFormat>Widescreen</PresentationFormat>
  <Paragraphs>127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Wingdings</vt:lpstr>
      <vt:lpstr>Office Theme</vt:lpstr>
      <vt:lpstr>Document</vt:lpstr>
      <vt:lpstr>AI ML Use Case</vt:lpstr>
      <vt:lpstr>Abstract</vt:lpstr>
      <vt:lpstr>Summary of Questions on [1]</vt:lpstr>
      <vt:lpstr>Use Case - CSI Compression</vt:lpstr>
      <vt:lpstr>Use Case – CSI Compression</vt:lpstr>
      <vt:lpstr>CSI Compression – Framework of AIML Data Collection and Processing (1/2)</vt:lpstr>
      <vt:lpstr>CSI Compression – Framework of AIML Data Collection and Processing (2/2)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2022-09-10T23:02:29Z</dcterms:created>
  <dcterms:modified xsi:type="dcterms:W3CDTF">2022-09-13T06:42:38Z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0x0101006C8E648E97429F4A9C700CA2B719F885</vt:lpwstr>
  </property>
</Properties>
</file>