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4" r:id="rId3"/>
    <p:sldId id="257" r:id="rId4"/>
    <p:sldId id="287" r:id="rId5"/>
    <p:sldId id="289" r:id="rId6"/>
    <p:sldId id="292" r:id="rId7"/>
    <p:sldId id="293" r:id="rId8"/>
    <p:sldId id="296" r:id="rId9"/>
    <p:sldId id="297" r:id="rId10"/>
    <p:sldId id="295" r:id="rId11"/>
    <p:sldId id="294" r:id="rId12"/>
    <p:sldId id="288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5383" autoAdjust="0"/>
  </p:normalViewPr>
  <p:slideViewPr>
    <p:cSldViewPr>
      <p:cViewPr varScale="1">
        <p:scale>
          <a:sx n="111" d="100"/>
          <a:sy n="111" d="100"/>
        </p:scale>
        <p:origin x="136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68" y="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74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55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60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DRL-based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65553"/>
              </p:ext>
            </p:extLst>
          </p:nvPr>
        </p:nvGraphicFramePr>
        <p:xfrm>
          <a:off x="658813" y="3019425"/>
          <a:ext cx="7869237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Document" r:id="rId5" imgW="8246921" imgH="2742492" progId="Word.Document.8">
                  <p:embed/>
                </p:oleObj>
              </mc:Choice>
              <mc:Fallback>
                <p:oleObj name="Document" r:id="rId5" imgW="8246921" imgH="274249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019425"/>
                        <a:ext cx="7869237" cy="2616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Federated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1" y="1656838"/>
            <a:ext cx="7881728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In [8], a DRL-based channel access scheme </a:t>
            </a:r>
            <a:r>
              <a:rPr lang="en-US" altLang="zh-CN" sz="1600" dirty="0" smtClean="0"/>
              <a:t>aided </a:t>
            </a:r>
            <a:r>
              <a:rPr lang="en-US" altLang="zh-CN" sz="1600" dirty="0"/>
              <a:t>by </a:t>
            </a:r>
            <a:r>
              <a:rPr lang="en-GB" altLang="zh-CN" sz="1600" dirty="0"/>
              <a:t>Federated </a:t>
            </a:r>
            <a:r>
              <a:rPr lang="en-GB" altLang="zh-CN" sz="1600" dirty="0" smtClean="0"/>
              <a:t>Learning (FL)</a:t>
            </a:r>
            <a:r>
              <a:rPr lang="en-US" altLang="zh-CN" sz="1600" dirty="0" smtClean="0">
                <a:ea typeface="宋体" panose="02010600030101010101" pitchFamily="2" charset="-122"/>
              </a:rPr>
              <a:t> is proposed, named as Federated Reinforcement Multiple Access (FRMA). </a:t>
            </a: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FL algorithm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applied </a:t>
            </a:r>
            <a:r>
              <a:rPr lang="en-US" altLang="zh-CN" sz="1600" dirty="0" smtClean="0"/>
              <a:t>to </a:t>
            </a:r>
            <a:r>
              <a:rPr lang="en-US" altLang="zh-CN" sz="1600" dirty="0"/>
              <a:t>achieve fairness among users. </a:t>
            </a:r>
            <a:endParaRPr lang="en-US" altLang="zh-CN" sz="1600" dirty="0" smtClean="0"/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</a:t>
            </a:r>
            <a:r>
              <a:rPr lang="en-US" altLang="zh-CN" sz="1600" dirty="0">
                <a:ea typeface="宋体" panose="02010600030101010101" pitchFamily="2" charset="-122"/>
              </a:rPr>
              <a:t>E</a:t>
            </a:r>
            <a:r>
              <a:rPr lang="en-US" altLang="zh-CN" sz="1600" dirty="0" smtClean="0">
                <a:ea typeface="宋体" panose="02010600030101010101" pitchFamily="2" charset="-122"/>
              </a:rPr>
              <a:t>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Throughput: Outperforms </a:t>
            </a:r>
            <a:r>
              <a:rPr lang="en-US" altLang="zh-CN" sz="1600" dirty="0">
                <a:solidFill>
                  <a:schemeClr val="tx1"/>
                </a:solidFill>
              </a:rPr>
              <a:t>CSMA/CA </a:t>
            </a:r>
            <a:r>
              <a:rPr lang="en-US" altLang="zh-CN" sz="1600" dirty="0" smtClean="0">
                <a:solidFill>
                  <a:schemeClr val="tx1"/>
                </a:solidFill>
              </a:rPr>
              <a:t>with/without RTS/CTS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Fairness: </a:t>
            </a:r>
            <a:r>
              <a:rPr lang="en-US" altLang="zh-CN" sz="1600" dirty="0"/>
              <a:t>the proportional fairness </a:t>
            </a:r>
            <a:r>
              <a:rPr lang="en-US" altLang="zh-CN" sz="1600" dirty="0" smtClean="0"/>
              <a:t>among users</a:t>
            </a:r>
            <a:endParaRPr lang="zh-CN" altLang="en-US" sz="1600" dirty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endParaRPr lang="en-US" altLang="zh-CN" sz="1400" b="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98" y="3360166"/>
            <a:ext cx="4388594" cy="2994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/>
          <a:srcRect b="3069"/>
          <a:stretch/>
        </p:blipFill>
        <p:spPr>
          <a:xfrm>
            <a:off x="4344988" y="3296896"/>
            <a:ext cx="446749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01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Federated Learning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2" y="3592966"/>
            <a:ext cx="7770813" cy="259340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DRL algorithm: DQN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Neural Network (NN): </a:t>
            </a:r>
            <a:r>
              <a:rPr lang="en-US" altLang="zh-CN" sz="1800" dirty="0" smtClean="0">
                <a:solidFill>
                  <a:schemeClr val="tx1"/>
                </a:solidFill>
              </a:rPr>
              <a:t>six fully connected layers with skip connections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NN: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a sequence of historical CCA results (Busy or Idle) and actions (Transmit or Wait)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   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report: (from non-AP STAs to AP) 94.216 </a:t>
            </a:r>
            <a:r>
              <a:rPr lang="en-US" altLang="zh-CN" sz="1800" kern="1200" dirty="0" err="1" smtClean="0">
                <a:solidFill>
                  <a:schemeClr val="tx1"/>
                </a:solidFill>
                <a:ea typeface="宋体" panose="02010600030101010101" pitchFamily="2" charset="-122"/>
              </a:rPr>
              <a:t>KBytes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once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deployment: (broadcast the averaged model to non-AP STAs) 92.168 </a:t>
            </a:r>
            <a:r>
              <a:rPr lang="en-US" altLang="zh-CN" sz="1800" kern="1200" dirty="0" err="1" smtClean="0">
                <a:solidFill>
                  <a:schemeClr val="tx1"/>
                </a:solidFill>
                <a:ea typeface="宋体" panose="02010600030101010101" pitchFamily="2" charset="-122"/>
              </a:rPr>
              <a:t>KBytes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once,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23042 NN parameters </a:t>
            </a: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and 32 bits for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each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851920" y="1841554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Model Average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851920" y="2730782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4788024" y="2209900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4805594" y="2267079"/>
                <a:ext cx="1123513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Model</m:t>
                          </m:r>
                          <m: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nary>
                    </m:oMath>
                  </m:oMathPara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594" y="2267079"/>
                <a:ext cx="1123513" cy="478977"/>
              </a:xfrm>
              <a:prstGeom prst="rect">
                <a:avLst/>
              </a:prstGeom>
              <a:blipFill rotWithShape="0">
                <a:blip r:embed="rId3"/>
                <a:stretch>
                  <a:fillRect l="-28108" t="-134615" r="-43243" b="-1974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箭头连接符 16"/>
          <p:cNvCxnSpPr/>
          <p:nvPr/>
        </p:nvCxnSpPr>
        <p:spPr bwMode="auto">
          <a:xfrm flipV="1">
            <a:off x="4283968" y="2201594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616585" y="2327688"/>
            <a:ext cx="675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Model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i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59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Work Comparison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内容占位符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33418354"/>
                  </p:ext>
                </p:extLst>
              </p:nvPr>
            </p:nvGraphicFramePr>
            <p:xfrm>
              <a:off x="252496" y="1772816"/>
              <a:ext cx="8784000" cy="34886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000"/>
                    <a:gridCol w="864000"/>
                    <a:gridCol w="1980000"/>
                    <a:gridCol w="1656000"/>
                    <a:gridCol w="1548000"/>
                    <a:gridCol w="1440000"/>
                  </a:tblGrid>
                  <a:tr h="608645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Learning Architecture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Related Works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Input of</a:t>
                          </a:r>
                          <a:r>
                            <a:rPr lang="en-US" altLang="zh-CN" sz="1600" baseline="0" dirty="0" smtClean="0"/>
                            <a:t> NN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Performance</a:t>
                          </a:r>
                          <a:r>
                            <a:rPr lang="en-US" altLang="zh-CN" sz="1600" baseline="0" dirty="0" smtClean="0"/>
                            <a:t> metric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Standard Impact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Other requirements</a:t>
                          </a:r>
                          <a:endParaRPr lang="zh-CN" altLang="en-US" sz="16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Distributed Learning 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[6]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--Transmission results (successful or failed)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:r>
                            <a:rPr lang="en-US" altLang="zh-CN" sz="1200" dirty="0" smtClean="0"/>
                            <a:t>Sum</a:t>
                          </a:r>
                          <a:r>
                            <a:rPr lang="en-US" altLang="zh-CN" sz="1200" baseline="0" dirty="0" smtClean="0"/>
                            <a:t> throughput,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:r>
                            <a:rPr lang="en-US" altLang="zh-CN" sz="1200" baseline="0" dirty="0" smtClean="0"/>
                            <a:t>Individual throughput,</a:t>
                          </a:r>
                          <a:endParaRPr lang="en-US" altLang="zh-CN" sz="1200" i="1" baseline="0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sz="1200" i="1" baseline="0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altLang="zh-CN" sz="1200" dirty="0" smtClean="0"/>
                            <a:t>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b="0" kern="1200" dirty="0" smtClean="0">
                              <a:ea typeface="宋体" panose="02010600030101010101" pitchFamily="2" charset="-122"/>
                            </a:rPr>
                            <a:t>--Transmission results of other STAs or Rewards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Centralized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[7]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--Delay to last successful transmission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</a:t>
                          </a:r>
                          <a:r>
                            <a:rPr lang="en-US" altLang="zh-CN" sz="1200" kern="1200" baseline="0" dirty="0" smtClean="0">
                              <a:ea typeface="宋体" panose="02010600030101010101" pitchFamily="2" charset="-122"/>
                            </a:rPr>
                            <a:t> A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ctions (Transmit or Wait)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--Channel efficiency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--Delay (mean</a:t>
                          </a:r>
                          <a:r>
                            <a:rPr lang="en-US" altLang="zh-CN" sz="1200" baseline="0" dirty="0" smtClean="0">
                              <a:solidFill>
                                <a:schemeClr val="tx1"/>
                              </a:solidFill>
                            </a:rPr>
                            <a:t> delay and jitter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--training data: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,… </m:t>
                              </m:r>
                            </m:oMath>
                          </a14:m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  <a:p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 Model deployment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only needs to support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1008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Federated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[8]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 </a:t>
                          </a: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Throughput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 Model report</a:t>
                          </a:r>
                        </a:p>
                        <a:p>
                          <a:r>
                            <a:rPr lang="en-US" altLang="zh-CN" sz="1200" dirty="0" smtClean="0"/>
                            <a:t>-- Model deployment: (broadcast</a:t>
                          </a:r>
                          <a:r>
                            <a:rPr lang="en-US" altLang="zh-CN" sz="1200" baseline="0" dirty="0" smtClean="0"/>
                            <a:t> the averaged model </a:t>
                          </a:r>
                          <a:r>
                            <a:rPr lang="en-US" altLang="zh-CN" sz="1200" dirty="0" smtClean="0"/>
                            <a:t>to STA)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内容占位符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33418354"/>
                  </p:ext>
                </p:extLst>
              </p:nvPr>
            </p:nvGraphicFramePr>
            <p:xfrm>
              <a:off x="252496" y="1772816"/>
              <a:ext cx="8784000" cy="34886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000"/>
                    <a:gridCol w="864000"/>
                    <a:gridCol w="1980000"/>
                    <a:gridCol w="1656000"/>
                    <a:gridCol w="1548000"/>
                    <a:gridCol w="1440000"/>
                  </a:tblGrid>
                  <a:tr h="608645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Learning Architecture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Related Works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Input of</a:t>
                          </a:r>
                          <a:r>
                            <a:rPr lang="en-US" altLang="zh-CN" sz="1600" baseline="0" dirty="0" smtClean="0"/>
                            <a:t> NN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Performance</a:t>
                          </a:r>
                          <a:r>
                            <a:rPr lang="en-US" altLang="zh-CN" sz="1600" baseline="0" dirty="0" smtClean="0"/>
                            <a:t> metric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Standard Impact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Other requirements</a:t>
                          </a:r>
                          <a:endParaRPr lang="zh-CN" altLang="en-US" sz="16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Distributed Learning 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[6]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--Transmission results (successful or failed)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292" t="-66234" r="-182657" b="-212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b="0" kern="1200" dirty="0" smtClean="0">
                              <a:ea typeface="宋体" panose="02010600030101010101" pitchFamily="2" charset="-122"/>
                            </a:rPr>
                            <a:t>--Transmission results of other STAs or Rewards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Centralized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[7]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--Delay to last successful transmission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</a:t>
                          </a:r>
                          <a:r>
                            <a:rPr lang="en-US" altLang="zh-CN" sz="1200" kern="1200" baseline="0" dirty="0" smtClean="0">
                              <a:ea typeface="宋体" panose="02010600030101010101" pitchFamily="2" charset="-122"/>
                            </a:rPr>
                            <a:t> A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ctions (Transmit or Wait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)</a:t>
                          </a:r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--Channel efficiency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--Delay (mean</a:t>
                          </a:r>
                          <a:r>
                            <a:rPr lang="en-US" altLang="zh-CN" sz="1200" baseline="0" dirty="0" smtClean="0">
                              <a:solidFill>
                                <a:schemeClr val="tx1"/>
                              </a:solidFill>
                            </a:rPr>
                            <a:t> delay and jitter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US" altLang="zh-CN" sz="12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73333" t="-166234" r="-94118" b="-112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only needs to support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1008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Federated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[8]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 </a:t>
                          </a: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Throughput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 Model report</a:t>
                          </a:r>
                        </a:p>
                        <a:p>
                          <a:r>
                            <a:rPr lang="en-US" altLang="zh-CN" sz="1200" dirty="0" smtClean="0"/>
                            <a:t>-- Model deployment: (broadcast</a:t>
                          </a:r>
                          <a:r>
                            <a:rPr lang="en-US" altLang="zh-CN" sz="1200" baseline="0" dirty="0" smtClean="0"/>
                            <a:t> the averaged model </a:t>
                          </a:r>
                          <a:r>
                            <a:rPr lang="en-US" altLang="zh-CN" sz="1200" dirty="0" smtClean="0"/>
                            <a:t>to STA)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</a:t>
                          </a:r>
                          <a:r>
                            <a:rPr lang="en-US" altLang="zh-CN" sz="1200" baseline="0" dirty="0" smtClean="0"/>
                            <a:t>inference</a:t>
                          </a:r>
                          <a:endParaRPr lang="zh-CN" altLang="en-US" sz="12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611560" y="5517232"/>
                <a:ext cx="72008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Transmission Overhead: Federated &gt; Centralized &gt; Distributed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Performance: Centralized </a:t>
                </a:r>
                <a14:m>
                  <m:oMath xmlns:m="http://schemas.openxmlformats.org/officeDocument/2006/math">
                    <m:r>
                      <a:rPr lang="en-US" altLang="zh-C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zh-CN" altLang="en-US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1400" dirty="0" smtClean="0">
                    <a:solidFill>
                      <a:schemeClr val="tx1"/>
                    </a:solidFill>
                  </a:rPr>
                  <a:t>Federated &gt; Distributed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Training Capability of non-AP STAs: Distributed</a:t>
                </a:r>
                <a:r>
                  <a:rPr lang="zh-CN" altLang="en-US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1400" dirty="0">
                    <a:solidFill>
                      <a:schemeClr val="tx1"/>
                    </a:solidFill>
                  </a:rPr>
                  <a:t>Federated </a:t>
                </a:r>
                <a:r>
                  <a:rPr lang="en-US" altLang="zh-CN" sz="1400" dirty="0" smtClean="0">
                    <a:solidFill>
                      <a:schemeClr val="tx1"/>
                    </a:solidFill>
                  </a:rPr>
                  <a:t>&gt; Centralized</a:t>
                </a:r>
                <a:endParaRPr lang="en-US" altLang="zh-CN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517232"/>
                <a:ext cx="7200800" cy="738664"/>
              </a:xfrm>
              <a:prstGeom prst="rect">
                <a:avLst/>
              </a:prstGeom>
              <a:blipFill rotWithShape="0">
                <a:blip r:embed="rId3"/>
                <a:stretch>
                  <a:fillRect l="-85" t="-1653" b="-82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altLang="zh-CN" smtClean="0"/>
              <a:t>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8134672" cy="403244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we have reviewed three works on DRL-based channel access. They all show performance gain compared with CSMA/CA.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Channel access can be considered as a good </a:t>
            </a:r>
            <a:r>
              <a:rPr lang="en-US" altLang="zh-CN" sz="2000" dirty="0" smtClean="0"/>
              <a:t>starting use </a:t>
            </a:r>
            <a:r>
              <a:rPr lang="en-US" altLang="zh-CN" sz="2000" dirty="0"/>
              <a:t>case for Wi-Fi AI</a:t>
            </a:r>
            <a:r>
              <a:rPr lang="en-US" altLang="zh-CN" sz="2000" dirty="0" smtClean="0"/>
              <a:t>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Three learning architectures (distributed, centralized </a:t>
            </a:r>
            <a:r>
              <a:rPr lang="en-US" altLang="zh-CN" sz="2000" dirty="0" smtClean="0"/>
              <a:t>and </a:t>
            </a:r>
            <a:r>
              <a:rPr lang="en-US" sz="2000" dirty="0" smtClean="0"/>
              <a:t>federated) and their comparisons are discussed.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analyze the standard impacts of DRL-based channel access, different learning architecture </a:t>
            </a:r>
            <a:r>
              <a:rPr lang="en-US" altLang="zh-CN" sz="2000" dirty="0" smtClean="0"/>
              <a:t>need to</a:t>
            </a:r>
            <a:r>
              <a:rPr lang="en-US" sz="2000" dirty="0" smtClean="0"/>
              <a:t> </a:t>
            </a:r>
            <a:r>
              <a:rPr lang="en-US" sz="2000" dirty="0"/>
              <a:t>be discussed separately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Model deployment </a:t>
            </a:r>
            <a:r>
              <a:rPr lang="en-US" altLang="zh-CN" sz="2000" dirty="0" smtClean="0"/>
              <a:t>could</a:t>
            </a:r>
            <a:r>
              <a:rPr lang="en-US" sz="2000" dirty="0" smtClean="0"/>
              <a:t> be discussed </a:t>
            </a:r>
            <a:r>
              <a:rPr lang="en-US" altLang="zh-CN" sz="2000" dirty="0" smtClean="0"/>
              <a:t>in priority</a:t>
            </a:r>
            <a:r>
              <a:rPr lang="en-US" sz="2000" dirty="0" smtClean="0"/>
              <a:t> as it has the greatest impact on standardization</a:t>
            </a:r>
            <a:r>
              <a:rPr lang="en-US" sz="2000" dirty="0"/>
              <a:t>.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</a:t>
            </a:r>
            <a:r>
              <a:rPr lang="en-US" altLang="zh-CN" sz="1200" dirty="0" smtClean="0">
                <a:solidFill>
                  <a:schemeClr val="tx1"/>
                </a:solidFill>
              </a:rPr>
              <a:t>11-22-0458-01-0wng-look-ahead-to-next-generation-follow-up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2] L. Dai and X. Sun, “A unified analysis of IEEE 802.11 DCF </a:t>
            </a:r>
            <a:r>
              <a:rPr lang="en-US" altLang="zh-CN" sz="1200" dirty="0" smtClean="0">
                <a:solidFill>
                  <a:schemeClr val="tx1"/>
                </a:solidFill>
              </a:rPr>
              <a:t>networks: Stability</a:t>
            </a:r>
            <a:r>
              <a:rPr lang="en-US" altLang="zh-CN" sz="1200" dirty="0">
                <a:solidFill>
                  <a:schemeClr val="tx1"/>
                </a:solidFill>
              </a:rPr>
              <a:t>, throughput, and delay,” IEEE Trans. Mobile </a:t>
            </a:r>
            <a:r>
              <a:rPr lang="en-US" altLang="zh-CN" sz="1200" dirty="0" err="1">
                <a:solidFill>
                  <a:schemeClr val="tx1"/>
                </a:solidFill>
              </a:rPr>
              <a:t>Comput</a:t>
            </a:r>
            <a:r>
              <a:rPr lang="en-US" altLang="zh-CN" sz="1200" dirty="0">
                <a:solidFill>
                  <a:schemeClr val="tx1"/>
                </a:solidFill>
              </a:rPr>
              <a:t>., vol. </a:t>
            </a:r>
            <a:r>
              <a:rPr lang="en-US" altLang="zh-CN" sz="1200" dirty="0" smtClean="0">
                <a:solidFill>
                  <a:schemeClr val="tx1"/>
                </a:solidFill>
              </a:rPr>
              <a:t>12, no</a:t>
            </a:r>
            <a:r>
              <a:rPr lang="en-US" altLang="zh-CN" sz="1200" dirty="0">
                <a:solidFill>
                  <a:schemeClr val="tx1"/>
                </a:solidFill>
              </a:rPr>
              <a:t>. 8, pp. 1558–1572, Aug. </a:t>
            </a:r>
            <a:r>
              <a:rPr lang="en-US" altLang="zh-CN" sz="1200" dirty="0" smtClean="0">
                <a:solidFill>
                  <a:schemeClr val="tx1"/>
                </a:solidFill>
              </a:rPr>
              <a:t>2013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[3</a:t>
            </a:r>
            <a:r>
              <a:rPr lang="en-US" altLang="zh-CN" sz="1200" dirty="0">
                <a:solidFill>
                  <a:schemeClr val="tx1"/>
                </a:solidFill>
              </a:rPr>
              <a:t>] M. </a:t>
            </a:r>
            <a:r>
              <a:rPr lang="en-US" altLang="zh-CN" sz="1200" dirty="0" err="1">
                <a:solidFill>
                  <a:schemeClr val="tx1"/>
                </a:solidFill>
              </a:rPr>
              <a:t>Cagalj</a:t>
            </a:r>
            <a:r>
              <a:rPr lang="en-US" altLang="zh-CN" sz="1200" dirty="0">
                <a:solidFill>
                  <a:schemeClr val="tx1"/>
                </a:solidFill>
              </a:rPr>
              <a:t>, S. </a:t>
            </a:r>
            <a:r>
              <a:rPr lang="en-US" altLang="zh-CN" sz="1200" dirty="0" err="1">
                <a:solidFill>
                  <a:schemeClr val="tx1"/>
                </a:solidFill>
              </a:rPr>
              <a:t>Ganeriwal</a:t>
            </a:r>
            <a:r>
              <a:rPr lang="en-US" altLang="zh-CN" sz="1200" dirty="0">
                <a:solidFill>
                  <a:schemeClr val="tx1"/>
                </a:solidFill>
              </a:rPr>
              <a:t>, I. </a:t>
            </a:r>
            <a:r>
              <a:rPr lang="en-US" altLang="zh-CN" sz="1200" dirty="0" err="1">
                <a:solidFill>
                  <a:schemeClr val="tx1"/>
                </a:solidFill>
              </a:rPr>
              <a:t>Aad</a:t>
            </a:r>
            <a:r>
              <a:rPr lang="en-US" altLang="zh-CN" sz="1200" dirty="0">
                <a:solidFill>
                  <a:schemeClr val="tx1"/>
                </a:solidFill>
              </a:rPr>
              <a:t>, and J.-P. </a:t>
            </a:r>
            <a:r>
              <a:rPr lang="en-US" altLang="zh-CN" sz="1200" dirty="0" err="1">
                <a:solidFill>
                  <a:schemeClr val="tx1"/>
                </a:solidFill>
              </a:rPr>
              <a:t>Hubaux</a:t>
            </a:r>
            <a:r>
              <a:rPr lang="en-US" altLang="zh-CN" sz="1200" dirty="0">
                <a:solidFill>
                  <a:schemeClr val="tx1"/>
                </a:solidFill>
              </a:rPr>
              <a:t>, “On selfish </a:t>
            </a:r>
            <a:r>
              <a:rPr lang="en-US" altLang="zh-CN" sz="1200" dirty="0" smtClean="0">
                <a:solidFill>
                  <a:schemeClr val="tx1"/>
                </a:solidFill>
              </a:rPr>
              <a:t>behavior in </a:t>
            </a:r>
            <a:r>
              <a:rPr lang="en-US" altLang="zh-CN" sz="1200" dirty="0">
                <a:solidFill>
                  <a:schemeClr val="tx1"/>
                </a:solidFill>
              </a:rPr>
              <a:t>CSMA/CA networks,” in Proc. IEEE 24th </a:t>
            </a:r>
            <a:r>
              <a:rPr lang="en-US" altLang="zh-CN" sz="1200" dirty="0" err="1">
                <a:solidFill>
                  <a:schemeClr val="tx1"/>
                </a:solidFill>
              </a:rPr>
              <a:t>Annu</a:t>
            </a:r>
            <a:r>
              <a:rPr lang="en-US" altLang="zh-CN" sz="1200" dirty="0">
                <a:solidFill>
                  <a:schemeClr val="tx1"/>
                </a:solidFill>
              </a:rPr>
              <a:t>. Joint Conf. </a:t>
            </a:r>
            <a:r>
              <a:rPr lang="en-US" altLang="zh-CN" sz="1200" dirty="0" smtClean="0">
                <a:solidFill>
                  <a:schemeClr val="tx1"/>
                </a:solidFill>
              </a:rPr>
              <a:t>IEEE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Comput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r>
              <a:rPr lang="en-US" altLang="zh-CN" sz="1200" dirty="0" err="1">
                <a:solidFill>
                  <a:schemeClr val="tx1"/>
                </a:solidFill>
              </a:rPr>
              <a:t>Commun</a:t>
            </a:r>
            <a:r>
              <a:rPr lang="en-US" altLang="zh-CN" sz="1200" dirty="0">
                <a:solidFill>
                  <a:schemeClr val="tx1"/>
                </a:solidFill>
              </a:rPr>
              <a:t>. Soc., vol. 4, 2005, pp. 2513–2524.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4</a:t>
            </a:r>
            <a:r>
              <a:rPr lang="en-US" altLang="zh-CN" sz="1200" dirty="0" smtClean="0">
                <a:solidFill>
                  <a:schemeClr val="tx1"/>
                </a:solidFill>
              </a:rPr>
              <a:t>] 11-22-0979-01-</a:t>
            </a:r>
            <a:r>
              <a:rPr lang="en-US" altLang="zh-CN" sz="1200" dirty="0" smtClean="0"/>
              <a:t>Applying </a:t>
            </a:r>
            <a:r>
              <a:rPr lang="en-US" altLang="zh-CN" sz="1200" dirty="0"/>
              <a:t>ML to 802.11: Current Research and Emerging Use </a:t>
            </a:r>
            <a:r>
              <a:rPr lang="en-US" altLang="zh-CN" sz="1200" dirty="0" smtClean="0"/>
              <a:t>Cases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[5] </a:t>
            </a:r>
            <a:r>
              <a:rPr lang="en-US" altLang="zh-CN" sz="1200" dirty="0"/>
              <a:t>S. </a:t>
            </a:r>
            <a:r>
              <a:rPr lang="en-US" altLang="zh-CN" sz="1200" dirty="0" err="1"/>
              <a:t>Szott</a:t>
            </a:r>
            <a:r>
              <a:rPr lang="en-US" altLang="zh-CN" sz="1200" dirty="0"/>
              <a:t>, M. </a:t>
            </a:r>
            <a:r>
              <a:rPr lang="en-US" altLang="zh-CN" sz="1200" dirty="0" err="1"/>
              <a:t>Natkaniec</a:t>
            </a:r>
            <a:r>
              <a:rPr lang="en-US" altLang="zh-CN" sz="1200" dirty="0"/>
              <a:t>, and A.R. </a:t>
            </a:r>
            <a:r>
              <a:rPr lang="en-US" altLang="zh-CN" sz="1200" dirty="0" err="1"/>
              <a:t>Pach</a:t>
            </a:r>
            <a:r>
              <a:rPr lang="en-US" altLang="zh-CN" sz="1200" dirty="0"/>
              <a:t>. "An IEEE 802.11 EDCA model with support for </a:t>
            </a:r>
            <a:r>
              <a:rPr lang="en-US" altLang="zh-CN" sz="1200" dirty="0" smtClean="0"/>
              <a:t>analyzing </a:t>
            </a:r>
            <a:r>
              <a:rPr lang="en-US" altLang="zh-CN" sz="1200" dirty="0"/>
              <a:t>networks with misbehaving nodes." EURASIP Journal on Wireless Communications and Networking 2010 (2010): 1-13</a:t>
            </a:r>
            <a:r>
              <a:rPr lang="en-US" altLang="zh-CN" sz="1200" dirty="0" smtClean="0"/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[6</a:t>
            </a:r>
            <a:r>
              <a:rPr lang="en-US" altLang="zh-CN" sz="1200" dirty="0">
                <a:solidFill>
                  <a:schemeClr val="tx1"/>
                </a:solidFill>
              </a:rPr>
              <a:t>] Y. Yu, S. C. </a:t>
            </a:r>
            <a:r>
              <a:rPr lang="en-US" altLang="zh-CN" sz="1200" dirty="0" err="1">
                <a:solidFill>
                  <a:schemeClr val="tx1"/>
                </a:solidFill>
              </a:rPr>
              <a:t>Liew</a:t>
            </a:r>
            <a:r>
              <a:rPr lang="en-US" altLang="zh-CN" sz="1200" dirty="0">
                <a:solidFill>
                  <a:schemeClr val="tx1"/>
                </a:solidFill>
              </a:rPr>
              <a:t> and T. Wang, "Non-Uniform Time-Step Deep Q-Network for Carrier-Sense Multiple Access in Heterogeneous Wireless Networks," in IEEE Transactions on Mobile Computing, vol. 20, no. 9, pp. 2848-2861, 1 Sept. 2021, </a:t>
            </a:r>
            <a:r>
              <a:rPr lang="en-US" altLang="zh-CN" sz="1200" dirty="0" err="1">
                <a:solidFill>
                  <a:schemeClr val="tx1"/>
                </a:solidFill>
              </a:rPr>
              <a:t>doi</a:t>
            </a:r>
            <a:r>
              <a:rPr lang="en-US" altLang="zh-CN" sz="1200" dirty="0">
                <a:solidFill>
                  <a:schemeClr val="tx1"/>
                </a:solidFill>
              </a:rPr>
              <a:t>: 10.1109/TMC.2020.2990399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7</a:t>
            </a:r>
            <a:r>
              <a:rPr lang="en-US" altLang="zh-CN" sz="1200" dirty="0" smtClean="0">
                <a:solidFill>
                  <a:schemeClr val="tx1"/>
                </a:solidFill>
              </a:rPr>
              <a:t>] Z. Guo, </a:t>
            </a:r>
            <a:r>
              <a:rPr lang="en-US" altLang="zh-CN" sz="1200" dirty="0">
                <a:solidFill>
                  <a:schemeClr val="tx1"/>
                </a:solidFill>
              </a:rPr>
              <a:t>et al. "Multi-agent reinforcement learning-based distributed channel access for next generation wireless networks." IEEE Journal on Selected Areas in Communications 40.5 (2022): 1587-1599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[8] L. Zhang, </a:t>
            </a:r>
            <a:r>
              <a:rPr lang="en-US" altLang="zh-CN" sz="1200" dirty="0">
                <a:solidFill>
                  <a:schemeClr val="tx1"/>
                </a:solidFill>
              </a:rPr>
              <a:t>et al. "Enhancing </a:t>
            </a:r>
            <a:r>
              <a:rPr lang="en-US" altLang="zh-CN" sz="1200" dirty="0" err="1">
                <a:solidFill>
                  <a:schemeClr val="tx1"/>
                </a:solidFill>
              </a:rPr>
              <a:t>WiFi</a:t>
            </a:r>
            <a:r>
              <a:rPr lang="en-US" altLang="zh-CN" sz="1200" dirty="0">
                <a:solidFill>
                  <a:schemeClr val="tx1"/>
                </a:solidFill>
              </a:rPr>
              <a:t> multiple access performance with federated deep reinforcement learning." 2020 IEEE 92nd Vehicular Technology Conference (VTC2020-Fall). IEEE, 2020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[9] </a:t>
            </a:r>
            <a:r>
              <a:rPr lang="en-US" altLang="zh-CN" sz="1200" dirty="0">
                <a:solidFill>
                  <a:schemeClr val="tx1"/>
                </a:solidFill>
              </a:rPr>
              <a:t>V. </a:t>
            </a:r>
            <a:r>
              <a:rPr lang="en-US" altLang="zh-CN" sz="1200" dirty="0" err="1">
                <a:solidFill>
                  <a:schemeClr val="tx1"/>
                </a:solidFill>
              </a:rPr>
              <a:t>Mnih</a:t>
            </a:r>
            <a:r>
              <a:rPr lang="en-US" altLang="zh-CN" sz="1200" dirty="0">
                <a:solidFill>
                  <a:schemeClr val="tx1"/>
                </a:solidFill>
              </a:rPr>
              <a:t> et al., “Human-level control through deep reinforcement learning</a:t>
            </a:r>
            <a:r>
              <a:rPr lang="en-US" altLang="zh-CN" sz="1200" dirty="0" smtClean="0">
                <a:solidFill>
                  <a:schemeClr val="tx1"/>
                </a:solidFill>
              </a:rPr>
              <a:t>,” Nature</a:t>
            </a:r>
            <a:r>
              <a:rPr lang="en-US" altLang="zh-CN" sz="1200" dirty="0">
                <a:solidFill>
                  <a:schemeClr val="tx1"/>
                </a:solidFill>
              </a:rPr>
              <a:t>, vol. 518, no. 7540, pp. 529–533, 2015.</a:t>
            </a:r>
            <a:endParaRPr lang="en-US" altLang="zh-CN" sz="1200" dirty="0" smtClean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[10] </a:t>
            </a:r>
            <a:r>
              <a:rPr lang="en-US" altLang="zh-CN" sz="1200" dirty="0">
                <a:solidFill>
                  <a:schemeClr val="tx1"/>
                </a:solidFill>
              </a:rPr>
              <a:t>T. Rashid, M. </a:t>
            </a:r>
            <a:r>
              <a:rPr lang="en-US" altLang="zh-CN" sz="1200" dirty="0" err="1">
                <a:solidFill>
                  <a:schemeClr val="tx1"/>
                </a:solidFill>
              </a:rPr>
              <a:t>Samvelyan</a:t>
            </a:r>
            <a:r>
              <a:rPr lang="en-US" altLang="zh-CN" sz="1200" dirty="0">
                <a:solidFill>
                  <a:schemeClr val="tx1"/>
                </a:solidFill>
              </a:rPr>
              <a:t>, C. Schroeder, G. Farquhar, J. </a:t>
            </a:r>
            <a:r>
              <a:rPr lang="en-US" altLang="zh-CN" sz="1200" dirty="0" err="1">
                <a:solidFill>
                  <a:schemeClr val="tx1"/>
                </a:solidFill>
              </a:rPr>
              <a:t>Foerster</a:t>
            </a:r>
            <a:r>
              <a:rPr lang="en-US" altLang="zh-CN" sz="1200" dirty="0">
                <a:solidFill>
                  <a:schemeClr val="tx1"/>
                </a:solidFill>
              </a:rPr>
              <a:t>, </a:t>
            </a:r>
            <a:r>
              <a:rPr lang="en-US" altLang="zh-CN" sz="1200" dirty="0" smtClean="0">
                <a:solidFill>
                  <a:schemeClr val="tx1"/>
                </a:solidFill>
              </a:rPr>
              <a:t>and S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r>
              <a:rPr lang="en-US" altLang="zh-CN" sz="1200" dirty="0" err="1">
                <a:solidFill>
                  <a:schemeClr val="tx1"/>
                </a:solidFill>
              </a:rPr>
              <a:t>Whiteson</a:t>
            </a:r>
            <a:r>
              <a:rPr lang="en-US" altLang="zh-CN" sz="1200" dirty="0">
                <a:solidFill>
                  <a:schemeClr val="tx1"/>
                </a:solidFill>
              </a:rPr>
              <a:t>, “QMIX: Monotonic value function </a:t>
            </a:r>
            <a:r>
              <a:rPr lang="en-US" altLang="zh-CN" sz="1200" dirty="0" err="1">
                <a:solidFill>
                  <a:schemeClr val="tx1"/>
                </a:solidFill>
              </a:rPr>
              <a:t>factorisation</a:t>
            </a:r>
            <a:r>
              <a:rPr lang="en-US" altLang="zh-CN" sz="1200" dirty="0">
                <a:solidFill>
                  <a:schemeClr val="tx1"/>
                </a:solidFill>
              </a:rPr>
              <a:t> for </a:t>
            </a:r>
            <a:r>
              <a:rPr lang="en-US" altLang="zh-CN" sz="1200" dirty="0" smtClean="0">
                <a:solidFill>
                  <a:schemeClr val="tx1"/>
                </a:solidFill>
              </a:rPr>
              <a:t>deep multi-agent </a:t>
            </a:r>
            <a:r>
              <a:rPr lang="en-US" altLang="zh-CN" sz="1200" dirty="0">
                <a:solidFill>
                  <a:schemeClr val="tx1"/>
                </a:solidFill>
              </a:rPr>
              <a:t>reinforcement learning,” in Proc. Int. Conf. Mach. Learn</a:t>
            </a:r>
            <a:r>
              <a:rPr lang="en-US" altLang="zh-CN" sz="1200" dirty="0" smtClean="0">
                <a:solidFill>
                  <a:schemeClr val="tx1"/>
                </a:solidFill>
              </a:rPr>
              <a:t>., 2018</a:t>
            </a:r>
            <a:r>
              <a:rPr lang="en-US" altLang="zh-CN" sz="1200" dirty="0">
                <a:solidFill>
                  <a:schemeClr val="tx1"/>
                </a:solidFill>
              </a:rPr>
              <a:t>, pp. 4295–4304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[11] 11-22-0723-01-0wng-further-discussion-on-next-generation-wlan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050504"/>
            <a:ext cx="813467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>
                <a:latin typeface="Times New Roman"/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review </a:t>
            </a: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the existing works on </a:t>
            </a:r>
            <a:r>
              <a:rPr lang="en-US" altLang="zh-CN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Deep Reinforcement Learning (</a:t>
            </a: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DRL)-based channel access,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summarize their performance metrics, neural network (NN) models and inputs of NN,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discuss their standard impacts.</a:t>
            </a:r>
            <a:endParaRPr lang="en-GB" sz="2400" kern="1200" dirty="0">
              <a:solidFill>
                <a:schemeClr val="tx1"/>
              </a:solidFill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9208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642746" cy="3348038"/>
          </a:xfrm>
          <a:ln/>
        </p:spPr>
        <p:txBody>
          <a:bodyPr/>
          <a:lstStyle/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As mentioned in [1],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intrinsic random deferment feature of </a:t>
            </a:r>
            <a:r>
              <a:rPr lang="en-US" altLang="zh-CN" sz="1600" dirty="0" smtClean="0"/>
              <a:t>CSMA/CA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makes </a:t>
            </a:r>
            <a:r>
              <a:rPr lang="en-US" altLang="zh-CN" sz="1600" kern="1200" dirty="0">
                <a:ea typeface="宋体" panose="02010600030101010101" pitchFamily="2" charset="-122"/>
              </a:rPr>
              <a:t>it upper-bounded by a relative low MAC efficiency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[2] and suffers </a:t>
            </a:r>
            <a:r>
              <a:rPr lang="en-US" altLang="zh-CN" sz="1600" kern="1200" dirty="0">
                <a:ea typeface="宋体" panose="02010600030101010101" pitchFamily="2" charset="-122"/>
              </a:rPr>
              <a:t>from fairness and latency issues in many realistic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scenarios [3].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AI-enabled channel access can be considered as a candidate use case[1] to reduce </a:t>
            </a:r>
            <a:r>
              <a:rPr lang="en-US" altLang="zh-CN" sz="1600" kern="1200" dirty="0">
                <a:ea typeface="宋体" panose="02010600030101010101" pitchFamily="2" charset="-122"/>
              </a:rPr>
              <a:t>access delay and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jitter, and improve </a:t>
            </a:r>
            <a:r>
              <a:rPr lang="en-US" altLang="zh-CN" sz="1600" kern="1200" dirty="0">
                <a:ea typeface="宋体" panose="02010600030101010101" pitchFamily="2" charset="-122"/>
              </a:rPr>
              <a:t>channel efficiency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In [4], channel access optimization via Reinforcement Learning (RL)-based contention window (CW) selection has been discussed, including its challenges and limitations [5].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ea typeface="宋体" panose="02010600030101010101" pitchFamily="2" charset="-122"/>
              </a:rPr>
              <a:t>In this contribution, we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focus on the works of </a:t>
            </a:r>
            <a:r>
              <a:rPr lang="en-US" altLang="zh-CN" sz="1600" kern="1200" dirty="0">
                <a:ea typeface="宋体" panose="02010600030101010101" pitchFamily="2" charset="-122"/>
              </a:rPr>
              <a:t>DRL-based channel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access that directly decide whether to transmit </a:t>
            </a:r>
            <a:r>
              <a:rPr lang="en-US" altLang="zh-CN" sz="1600" kern="1200" dirty="0">
                <a:ea typeface="宋体" panose="02010600030101010101" pitchFamily="2" charset="-122"/>
              </a:rPr>
              <a:t>or not,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rather than optimizing </a:t>
            </a:r>
            <a:r>
              <a:rPr lang="en-US" altLang="zh-CN" sz="1600" kern="1200" dirty="0">
                <a:ea typeface="宋体" panose="02010600030101010101" pitchFamily="2" charset="-122"/>
              </a:rPr>
              <a:t>parameters on top of CSMA/CA.</a:t>
            </a:r>
          </a:p>
          <a:p>
            <a:pPr marL="0"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3696103" y="5625244"/>
            <a:ext cx="2520280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Neural Network (NN)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687991" y="587727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1835696" y="5537607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Historical Observation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6216383" y="5877272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6216383" y="5554401"/>
            <a:ext cx="1334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Transmit or Not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Preliminary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99592" y="1844824"/>
                <a:ext cx="7848872" cy="4494213"/>
              </a:xfrm>
              <a:ln/>
            </p:spPr>
            <p:txBody>
              <a:bodyPr/>
              <a:lstStyle/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Deep Reinforcement Learning: </a:t>
                </a:r>
                <a:r>
                  <a:rPr lang="en-US" altLang="zh-CN" sz="1600" b="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learn the policy that maximizes a long-term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</a:rPr>
                  <a:t>reward via interaction with the environment </a:t>
                </a:r>
                <a:endParaRPr lang="en-US" altLang="zh-CN" sz="1600" b="0" kern="1200" dirty="0" smtClean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DRL is an efficient AI tool for solving decision-making problems such as channel access, power control, MAC parameter optimization </a:t>
                </a: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Common DRL Algorithms: </a:t>
                </a:r>
                <a:r>
                  <a:rPr lang="en-US" altLang="zh-CN" sz="1600" b="0" kern="1200" dirty="0" smtClean="0">
                    <a:ea typeface="宋体" panose="02010600030101010101" pitchFamily="2" charset="-122"/>
                  </a:rPr>
                  <a:t>DQN (Deep Q Network), QMIX, PPO (</a:t>
                </a:r>
                <a:r>
                  <a:rPr lang="en-US" altLang="zh-CN" sz="1600" b="0" kern="1200" dirty="0">
                    <a:ea typeface="宋体" panose="02010600030101010101" pitchFamily="2" charset="-122"/>
                  </a:rPr>
                  <a:t>Proximal Policy </a:t>
                </a:r>
                <a:r>
                  <a:rPr lang="en-US" altLang="zh-CN" sz="1600" b="0" kern="1200" dirty="0" smtClean="0">
                    <a:ea typeface="宋体" panose="02010600030101010101" pitchFamily="2" charset="-122"/>
                  </a:rPr>
                  <a:t>Optimization), </a:t>
                </a:r>
                <a:r>
                  <a:rPr lang="en-US" altLang="zh-CN" sz="1600" b="0" kern="1200" dirty="0">
                    <a:ea typeface="宋体" panose="02010600030101010101" pitchFamily="2" charset="-122"/>
                  </a:rPr>
                  <a:t>DDPG (Deep Deterministic Policy Gradient)</a:t>
                </a:r>
                <a:endParaRPr lang="en-US" altLang="zh-CN" sz="1600" b="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Training data for DRL: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i="1" dirty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… </m:t>
                    </m:r>
                  </m:oMath>
                </a14:m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0"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99592" y="1844824"/>
                <a:ext cx="7848872" cy="4494213"/>
              </a:xfrm>
              <a:blipFill rotWithShape="0">
                <a:blip r:embed="rId3"/>
                <a:stretch>
                  <a:fillRect l="-466" t="-407" b="-1493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93" y="2693690"/>
            <a:ext cx="3341677" cy="18154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2"/>
              <p:cNvSpPr txBox="1">
                <a:spLocks noChangeArrowheads="1"/>
              </p:cNvSpPr>
              <p:nvPr/>
            </p:nvSpPr>
            <p:spPr bwMode="auto">
              <a:xfrm>
                <a:off x="4028719" y="2564904"/>
                <a:ext cx="4608512" cy="22474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State: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, Action: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𝐴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, Reward: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 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Long-term reward: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𝑘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=0</m:t>
                        </m:r>
                      </m:sub>
                      <m:sup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CN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zh-CN" altLang="en-US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𝛾</m:t>
                            </m:r>
                          </m:e>
                          <m:sup>
                            <m:r>
                              <a:rPr lang="en-US" altLang="zh-CN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𝑘</m:t>
                            </m:r>
                          </m:sup>
                        </m:sSup>
                      </m:e>
                    </m:nary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+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𝑘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+1</m:t>
                        </m:r>
                      </m:sub>
                    </m:sSub>
                    <m:r>
                      <a:rPr lang="en-US" altLang="zh-CN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 </m:t>
                    </m:r>
                    <m:r>
                      <a:rPr lang="zh-CN" altLang="en-US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𝛾</m:t>
                    </m:r>
                    <m:r>
                      <a:rPr lang="zh-CN" altLang="en-US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∈</m:t>
                    </m:r>
                    <m:d>
                      <m:dPr>
                        <m:endChr m:val="]"/>
                        <m:ctrlPr>
                          <a:rPr lang="zh-CN" altLang="en-US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zh-CN" altLang="en-US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0,1</m:t>
                        </m:r>
                      </m:e>
                    </m:d>
                  </m:oMath>
                </a14:m>
                <a:endParaRPr lang="en-US" altLang="zh-CN" sz="1400" b="0" kern="1200" dirty="0" smtClean="0"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“</a:t>
                </a:r>
                <a:r>
                  <a:rPr lang="en-US" altLang="zh-CN" sz="14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Deep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” means the policy 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is 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parameterized by a NN, “</a:t>
                </a:r>
                <a:r>
                  <a:rPr lang="en-US" altLang="zh-CN" sz="14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learn the policy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” means to learn the parameters of the NN model, </a:t>
                </a:r>
                <a14:m>
                  <m:oMath xmlns:m="http://schemas.openxmlformats.org/officeDocument/2006/math">
                    <m:r>
                      <a:rPr lang="el-GR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CN" sz="1400" kern="1200" dirty="0" smtClean="0"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State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can be radio measurements, e.g., power, CCA 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results, PER, or 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internal parameters in MAC/PHY, e.g., buffer/queue status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Reward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can be a metric in terms of throughput, delay, fairness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400" kern="1200" dirty="0" smtClean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4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8719" y="2564904"/>
                <a:ext cx="4608512" cy="2247478"/>
              </a:xfrm>
              <a:prstGeom prst="rect">
                <a:avLst/>
              </a:prstGeom>
              <a:blipFill rotWithShape="0">
                <a:blip r:embed="rId5"/>
                <a:stretch>
                  <a:fillRect t="-4076" b="-217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77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Learning Architecture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9575" y="3645024"/>
            <a:ext cx="2896540" cy="2265955"/>
          </a:xfrm>
          <a:ln/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Distributed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and Inference @STAs, i.e., Type 1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Need training capability support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</a:t>
            </a:r>
          </a:p>
          <a:p>
            <a:pPr marL="400050" lvl="1" indent="0">
              <a:spcBef>
                <a:spcPts val="0"/>
              </a:spcBef>
            </a:pPr>
            <a:r>
              <a:rPr lang="en-US" altLang="zh-CN" sz="14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</a:t>
            </a: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(maybe) Assisted info to facilitate training or inference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 [6]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47865" y="3645024"/>
            <a:ext cx="2808311" cy="2265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Centralized</a:t>
            </a: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@AP, Inference @STAs</a:t>
            </a:r>
            <a:r>
              <a:rPr lang="zh-CN" altLang="en-US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，</a:t>
            </a: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i.e., Type 2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Only AP needs training capability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</a:t>
            </a:r>
            <a:endParaRPr lang="en-US" altLang="zh-CN" sz="1400" b="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400050" lvl="2" indent="0">
              <a:spcBef>
                <a:spcPts val="0"/>
              </a:spcBef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-- (maybe) </a:t>
            </a:r>
            <a:r>
              <a:rPr lang="en-US" altLang="zh-CN" sz="1400" dirty="0" smtClean="0">
                <a:solidFill>
                  <a:schemeClr val="tx1"/>
                </a:solidFill>
                <a:ea typeface="宋体" panose="02010600030101010101" pitchFamily="2" charset="-122"/>
              </a:rPr>
              <a:t>New 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m</a:t>
            </a: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easurement report to facilitate training;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deployment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 [7]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224550" y="3645024"/>
            <a:ext cx="2808312" cy="2265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Federated</a:t>
            </a: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and Inference @STAs, i.e., Type 2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Need training capability support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 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report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-- (averaged) Model deployment </a:t>
            </a:r>
            <a:endParaRPr lang="en-US" altLang="zh-CN" sz="1400" b="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access[8]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971600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71600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1691680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664558" y="2402966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Assisted info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06902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Training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906902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4843006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915014" y="2411273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M</a:t>
            </a:r>
            <a:r>
              <a:rPr lang="en-US" altLang="zh-CN" sz="1200" dirty="0" smtClean="0">
                <a:solidFill>
                  <a:schemeClr val="tx1"/>
                </a:solidFill>
              </a:rPr>
              <a:t>odel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4338950" y="2276872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3330838" y="2352701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Measurement report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599269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Model Average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6599269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>
            <a:off x="7535373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7552943" y="2342357"/>
                <a:ext cx="1123513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Model</m:t>
                          </m:r>
                          <m: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nary>
                    </m:oMath>
                  </m:oMathPara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943" y="2342357"/>
                <a:ext cx="1123513" cy="478977"/>
              </a:xfrm>
              <a:prstGeom prst="rect">
                <a:avLst/>
              </a:prstGeom>
              <a:blipFill rotWithShape="0">
                <a:blip r:embed="rId3"/>
                <a:stretch>
                  <a:fillRect l="-28261" t="-132911" r="-43478" b="-1936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接箭头连接符 28"/>
          <p:cNvCxnSpPr/>
          <p:nvPr/>
        </p:nvCxnSpPr>
        <p:spPr bwMode="auto">
          <a:xfrm flipV="1">
            <a:off x="7031317" y="2276872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6363934" y="2402966"/>
            <a:ext cx="675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Model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i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79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Distributed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1" y="1671683"/>
            <a:ext cx="7730997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In [6], a DRL-based channel access scheme for heterogeneous wireless networks is proposed, named as Carrier-Sense Deep reinforcement Learning Multiple Access (CS-DLMA).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CS-DLMA achieves intelligent coexistence with other MAC protocols, e.g., TDMA, Aloha, Wi-Fi.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Evaluation: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 smtClean="0">
                <a:ea typeface="宋体" panose="02010600030101010101" pitchFamily="2" charset="-122"/>
              </a:rPr>
              <a:t>Individual </a:t>
            </a:r>
            <a:r>
              <a:rPr lang="en-US" altLang="zh-CN" sz="1400" dirty="0" smtClean="0">
                <a:ea typeface="宋体" panose="02010600030101010101" pitchFamily="2" charset="-122"/>
              </a:rPr>
              <a:t>throughput, sum throughput</a:t>
            </a:r>
            <a:endParaRPr lang="en-US" altLang="zh-CN" sz="14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t="2549"/>
          <a:stretch/>
        </p:blipFill>
        <p:spPr>
          <a:xfrm>
            <a:off x="2123728" y="3501008"/>
            <a:ext cx="4777544" cy="275308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203848" y="6229192"/>
            <a:ext cx="5426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* Throughput (channel efficiency) is individual throughput. The network throughput is ~8*0.07, ~0.56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Distributed Learning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5807" y="3605727"/>
            <a:ext cx="7770813" cy="259340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DRL algorithm: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DQN [9]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Neural Network (NN):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LSTM + fully-connected layer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Input of NN: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a sequence of historical CCA </a:t>
            </a:r>
            <a:r>
              <a:rPr lang="en-US" altLang="zh-CN" sz="1800" kern="1200" dirty="0">
                <a:ea typeface="宋体" panose="02010600030101010101" pitchFamily="2" charset="-122"/>
              </a:rPr>
              <a:t>results (Busy or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Idle), actions </a:t>
            </a:r>
            <a:r>
              <a:rPr lang="en-US" altLang="zh-CN" sz="1800" kern="1200" dirty="0">
                <a:ea typeface="宋体" panose="02010600030101010101" pitchFamily="2" charset="-122"/>
              </a:rPr>
              <a:t>(Transmit or Wait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), </a:t>
            </a:r>
            <a:r>
              <a:rPr lang="en-US" altLang="zh-CN" sz="1800" kern="1200" dirty="0">
                <a:ea typeface="宋体" panose="02010600030101010101" pitchFamily="2" charset="-122"/>
              </a:rPr>
              <a:t>and transmission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results (successful or failed)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ea typeface="宋体" panose="02010600030101010101" pitchFamily="2" charset="-122"/>
              </a:rPr>
              <a:t>Standard impact: </a:t>
            </a:r>
          </a:p>
          <a:p>
            <a:pPr marL="0" indent="0">
              <a:spcBef>
                <a:spcPts val="0"/>
              </a:spcBef>
            </a:pPr>
            <a:r>
              <a:rPr lang="en-US" altLang="zh-CN" sz="1800" kern="1200" dirty="0">
                <a:ea typeface="宋体" panose="02010600030101010101" pitchFamily="2" charset="-122"/>
              </a:rPr>
              <a:t>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     -- </a:t>
            </a:r>
            <a:r>
              <a:rPr lang="en-US" altLang="zh-CN" sz="1800" b="0" kern="1200" dirty="0">
                <a:ea typeface="宋体" panose="02010600030101010101" pitchFamily="2" charset="-122"/>
              </a:rPr>
              <a:t>Assisted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info </a:t>
            </a:r>
            <a:r>
              <a:rPr lang="en-US" altLang="zh-CN" sz="1800" b="0" kern="1200" dirty="0">
                <a:ea typeface="宋体" panose="02010600030101010101" pitchFamily="2" charset="-122"/>
              </a:rPr>
              <a:t>for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training: Transmission </a:t>
            </a:r>
            <a:r>
              <a:rPr lang="en-US" altLang="zh-CN" sz="1800" b="0" kern="1200" dirty="0">
                <a:ea typeface="宋体" panose="02010600030101010101" pitchFamily="2" charset="-122"/>
              </a:rPr>
              <a:t>results of other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STAs or rewards</a:t>
            </a:r>
          </a:p>
          <a:p>
            <a:pPr marL="0" indent="0">
              <a:spcBef>
                <a:spcPts val="0"/>
              </a:spcBef>
            </a:pPr>
            <a:endParaRPr lang="en-US" altLang="zh-CN" sz="1800" b="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851920" y="1803688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851920" y="2692916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4572000" y="2172034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4544878" y="2289822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Assisted info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95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Centralized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1" y="1656838"/>
            <a:ext cx="7881728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宋体" panose="02010600030101010101" pitchFamily="2" charset="-122"/>
              </a:rPr>
              <a:t>In [7], </a:t>
            </a:r>
            <a:r>
              <a:rPr lang="en-US" altLang="zh-CN" sz="1600" dirty="0" smtClean="0">
                <a:ea typeface="宋体" panose="02010600030101010101" pitchFamily="2" charset="-122"/>
              </a:rPr>
              <a:t>a DRL-based </a:t>
            </a:r>
            <a:r>
              <a:rPr lang="en-US" altLang="zh-CN" sz="1600" dirty="0">
                <a:ea typeface="宋体" panose="02010600030101010101" pitchFamily="2" charset="-122"/>
              </a:rPr>
              <a:t>channel access </a:t>
            </a:r>
            <a:r>
              <a:rPr lang="en-US" altLang="zh-CN" sz="1600" dirty="0" smtClean="0">
                <a:ea typeface="宋体" panose="02010600030101010101" pitchFamily="2" charset="-122"/>
              </a:rPr>
              <a:t>scheme with </a:t>
            </a:r>
            <a:r>
              <a:rPr lang="en-US" altLang="zh-CN" sz="1600" dirty="0">
                <a:ea typeface="宋体" panose="02010600030101010101" pitchFamily="2" charset="-122"/>
              </a:rPr>
              <a:t>centralized learning architecture is proposed, named as </a:t>
            </a:r>
            <a:r>
              <a:rPr lang="en-US" altLang="zh-CN" sz="1600" dirty="0" smtClean="0">
                <a:ea typeface="宋体" panose="02010600030101010101" pitchFamily="2" charset="-122"/>
              </a:rPr>
              <a:t>QMIX-advanced Listen-Before-Talk (QLBT</a:t>
            </a:r>
            <a:r>
              <a:rPr lang="en-US" altLang="zh-CN" sz="1600" dirty="0">
                <a:ea typeface="宋体" panose="02010600030101010101" pitchFamily="2" charset="-122"/>
              </a:rPr>
              <a:t>)</a:t>
            </a:r>
            <a:r>
              <a:rPr lang="en-US" altLang="zh-CN" sz="1600" dirty="0" smtClean="0">
                <a:ea typeface="宋体" panose="02010600030101010101" pitchFamily="2" charset="-122"/>
              </a:rPr>
              <a:t>. </a:t>
            </a:r>
            <a:endParaRPr lang="en-US" altLang="zh-CN" sz="1600" dirty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Centralized </a:t>
            </a:r>
            <a:r>
              <a:rPr lang="en-US" altLang="zh-CN" sz="1600" dirty="0">
                <a:ea typeface="宋体" panose="02010600030101010101" pitchFamily="2" charset="-122"/>
              </a:rPr>
              <a:t>training </a:t>
            </a:r>
            <a:r>
              <a:rPr lang="en-US" altLang="zh-CN" sz="1600" dirty="0" smtClean="0">
                <a:ea typeface="宋体" panose="02010600030101010101" pitchFamily="2" charset="-122"/>
              </a:rPr>
              <a:t>maximizes the use </a:t>
            </a:r>
            <a:r>
              <a:rPr lang="en-US" altLang="zh-CN" sz="1600" dirty="0">
                <a:ea typeface="宋体" panose="02010600030101010101" pitchFamily="2" charset="-122"/>
              </a:rPr>
              <a:t>of environmental observations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Evaluation: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Channel efficiency: Outperforms </a:t>
            </a:r>
            <a:r>
              <a:rPr lang="en-US" altLang="zh-CN" sz="1600" dirty="0">
                <a:solidFill>
                  <a:schemeClr val="tx1"/>
                </a:solidFill>
              </a:rPr>
              <a:t>CSMA/CA </a:t>
            </a:r>
            <a:r>
              <a:rPr lang="en-US" altLang="zh-CN" sz="1600" dirty="0" smtClean="0">
                <a:solidFill>
                  <a:schemeClr val="tx1"/>
                </a:solidFill>
              </a:rPr>
              <a:t>and even the upper bound [2] (~0.85)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Delay: bounded delay under heavy traffic load</a:t>
            </a:r>
            <a:endParaRPr lang="en-US" altLang="zh-CN" sz="1400" b="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501008"/>
            <a:ext cx="3764589" cy="2843861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95" y="3569959"/>
            <a:ext cx="4368030" cy="25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Centralized Learning</a:t>
            </a:r>
            <a:endParaRPr lang="en-GB" dirty="0"/>
          </a:p>
        </p:txBody>
      </p:sp>
      <p:sp>
        <p:nvSpPr>
          <p:cNvPr id="19" name="矩形 18"/>
          <p:cNvSpPr/>
          <p:nvPr/>
        </p:nvSpPr>
        <p:spPr bwMode="auto">
          <a:xfrm>
            <a:off x="3707904" y="1963929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Training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707904" y="2853157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4644008" y="2332275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716016" y="245837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M</a:t>
            </a:r>
            <a:r>
              <a:rPr lang="en-US" altLang="zh-CN" sz="1200" dirty="0" smtClean="0">
                <a:solidFill>
                  <a:schemeClr val="tx1"/>
                </a:solidFill>
              </a:rPr>
              <a:t>odel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4139952" y="2323969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3131840" y="2399798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Measurement report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75807" y="3605727"/>
                <a:ext cx="7866531" cy="2869686"/>
              </a:xfrm>
            </p:spPr>
            <p:txBody>
              <a:bodyPr/>
              <a:lstStyle/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DRL algorithm: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QMIX [10]</a:t>
                </a:r>
                <a:endParaRPr lang="en-US" altLang="zh-CN" sz="1800" kern="1200" dirty="0">
                  <a:ea typeface="宋体" panose="02010600030101010101" pitchFamily="2" charset="-122"/>
                </a:endParaRP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Neural Network (NN):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GRU + fully-connected layer</a:t>
                </a:r>
                <a:endParaRPr lang="en-US" altLang="zh-CN" sz="1800" kern="1200" dirty="0">
                  <a:ea typeface="宋体" panose="02010600030101010101" pitchFamily="2" charset="-122"/>
                </a:endParaRP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Input of NN: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a sequence of historical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CCA results (Busy or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Idle), actions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(Transmit or Wait), and delay to last successful transmission</a:t>
                </a: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Standard impact: </a:t>
                </a:r>
              </a:p>
              <a:p>
                <a:pPr marL="457200" lvl="1" indent="0">
                  <a:spcBef>
                    <a:spcPts val="0"/>
                  </a:spcBef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-- Measurement report for training: (from non-AP STAs to AP)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,… </m:t>
                    </m:r>
                  </m:oMath>
                </a14:m>
                <a:endParaRPr lang="en-US" altLang="zh-CN" sz="1800" kern="1200" dirty="0" smtClean="0">
                  <a:ea typeface="宋体" panose="02010600030101010101" pitchFamily="2" charset="-122"/>
                </a:endParaRPr>
              </a:p>
              <a:p>
                <a:pPr marL="457200" lvl="1" indent="0">
                  <a:spcBef>
                    <a:spcPts val="0"/>
                  </a:spcBef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-- Model deployment: </a:t>
                </a:r>
                <a:r>
                  <a:rPr lang="en-US" altLang="zh-CN" sz="180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(from AP to non-AP STAs) 19.08 </a:t>
                </a:r>
                <a:r>
                  <a:rPr lang="en-US" altLang="zh-CN" sz="1800" kern="1200" dirty="0" err="1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KBytes</a:t>
                </a:r>
                <a:r>
                  <a:rPr lang="en-US" altLang="zh-CN" sz="180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</a:t>
                </a:r>
                <a:r>
                  <a:rPr lang="en-US" altLang="zh-CN" sz="1800" kern="12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once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, 4770 NN parameters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and 32 bits for each</a:t>
                </a:r>
              </a:p>
              <a:p>
                <a:pPr marL="457200" lvl="1" indent="0">
                  <a:spcBef>
                    <a:spcPts val="0"/>
                  </a:spcBef>
                </a:pPr>
                <a:endParaRPr lang="en-US" altLang="zh-CN" sz="1800" kern="1200" dirty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807" y="3605727"/>
                <a:ext cx="7866531" cy="2869686"/>
              </a:xfrm>
              <a:blipFill rotWithShape="0">
                <a:blip r:embed="rId3"/>
                <a:stretch>
                  <a:fillRect l="-543" t="-10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85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16763</TotalTime>
  <Words>1751</Words>
  <Application>Microsoft Office PowerPoint</Application>
  <PresentationFormat>全屏显示(4:3)</PresentationFormat>
  <Paragraphs>292</Paragraphs>
  <Slides>14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宋体</vt:lpstr>
      <vt:lpstr>Arial</vt:lpstr>
      <vt:lpstr>Cambria Math</vt:lpstr>
      <vt:lpstr>Times New Roman</vt:lpstr>
      <vt:lpstr>Wingdings</vt:lpstr>
      <vt:lpstr>Office 主题</vt:lpstr>
      <vt:lpstr>Document</vt:lpstr>
      <vt:lpstr>DRL-based Channel Access</vt:lpstr>
      <vt:lpstr>Abstract</vt:lpstr>
      <vt:lpstr>Introduction</vt:lpstr>
      <vt:lpstr>Preliminary</vt:lpstr>
      <vt:lpstr>Learning Architecture</vt:lpstr>
      <vt:lpstr>Channel Access with Distributed Learning</vt:lpstr>
      <vt:lpstr>Channel Access with Distributed Learning</vt:lpstr>
      <vt:lpstr>Channel Access with Centralized Learning</vt:lpstr>
      <vt:lpstr>Channel Access with Centralized Learning</vt:lpstr>
      <vt:lpstr>Channel Access with Federated Learning</vt:lpstr>
      <vt:lpstr>Channel Access with Federated Learning</vt:lpstr>
      <vt:lpstr>Existing Work Comparison 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280</cp:revision>
  <cp:lastPrinted>1601-01-01T00:00:00Z</cp:lastPrinted>
  <dcterms:created xsi:type="dcterms:W3CDTF">2022-08-01T03:20:41Z</dcterms:created>
  <dcterms:modified xsi:type="dcterms:W3CDTF">2022-11-14T01:23:29Z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(3)ZbaQHWofNYKs1yZkLRH11ukfnymLEmY++CVC2vujCOfZesbpUcSrqf1pQxrEzVz0ndQC0WDy
KzkY2asBzsQqTy5UIwGoWcM6egMakGGo+3/eshpuoJEDLGd7np5atBOP57QDBgk7bSHNyIo1
mgFbBwUl+TG0UdDbfEz3ThCVJmQ6whVemrLjGHbo3Cg5HeWSSGFtfnmn/CDpyNhieP7XW6Ru
4cmHxgnbGw8Jr12u91</vt:lpwstr>
  </property>
  <property fmtid="{D5CDD505-2E9C-101B-9397-08002B2CF9AE}" pid="3" name="_2015_ms_pID_7253431">
    <vt:lpwstr>Q+a5y0oxTN77za3+/tdizp563D5UoQFt3PS5fJ40UdLOce1xRPp8Yv
PvsmS4QLjXpCpF4FtAGiywzkN82Yhdzd6T325u/tbqMBhtvgVJ44n+7fgpYuAhh+pQDXemcx
JQQMn3GCTk03ioe776LpuZi5im2rbtU6oFhijqTyKXUkgVW5sZFHSMJ7yjzE2kHfFHavvISW
PFm+aETdQdRUkVg/1CrgpNgLe7EyJWdfLVMk</vt:lpwstr>
  </property>
  <property fmtid="{D5CDD505-2E9C-101B-9397-08002B2CF9AE}" pid="4" name="_2015_ms_pID_7253432">
    <vt:lpwstr>Lg==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1668388978</vt:lpwstr>
  </property>
</Properties>
</file>