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4" r:id="rId3"/>
    <p:sldId id="257" r:id="rId4"/>
    <p:sldId id="287" r:id="rId5"/>
    <p:sldId id="289" r:id="rId6"/>
    <p:sldId id="292" r:id="rId7"/>
    <p:sldId id="293" r:id="rId8"/>
    <p:sldId id="296" r:id="rId9"/>
    <p:sldId id="297" r:id="rId10"/>
    <p:sldId id="295" r:id="rId11"/>
    <p:sldId id="294" r:id="rId12"/>
    <p:sldId id="288" r:id="rId13"/>
    <p:sldId id="263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ziyang" initials="g" lastIdx="3" clrIdx="0">
    <p:extLst>
      <p:ext uri="{19B8F6BF-5375-455C-9EA6-DF929625EA0E}">
        <p15:presenceInfo xmlns:p15="http://schemas.microsoft.com/office/powerpoint/2012/main" userId="S-1-5-21-147214757-305610072-1517763936-59555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5383" autoAdjust="0"/>
  </p:normalViewPr>
  <p:slideViewPr>
    <p:cSldViewPr>
      <p:cViewPr varScale="1">
        <p:scale>
          <a:sx n="66" d="100"/>
          <a:sy n="66" d="100"/>
        </p:scale>
        <p:origin x="1112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36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668" y="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74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55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01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5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60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38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44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94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802.11-22/1522r0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94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802.11-22/1522r0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DRL-based Channel Access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674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2022-09-12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165553"/>
              </p:ext>
            </p:extLst>
          </p:nvPr>
        </p:nvGraphicFramePr>
        <p:xfrm>
          <a:off x="658813" y="3019425"/>
          <a:ext cx="7869237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" name="Document" r:id="rId4" imgW="8246921" imgH="2742492" progId="Word.Document.8">
                  <p:embed/>
                </p:oleObj>
              </mc:Choice>
              <mc:Fallback>
                <p:oleObj name="Document" r:id="rId4" imgW="8246921" imgH="274249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019425"/>
                        <a:ext cx="7869237" cy="2616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685" y="222667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Access with Federated Learning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1" y="1656838"/>
            <a:ext cx="7881728" cy="17344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286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ea typeface="宋体" panose="02010600030101010101" pitchFamily="2" charset="-122"/>
              </a:rPr>
              <a:t>In [8], a DRL-based channel access scheme </a:t>
            </a:r>
            <a:r>
              <a:rPr lang="en-US" altLang="zh-CN" sz="1600" dirty="0" smtClean="0"/>
              <a:t>aided </a:t>
            </a:r>
            <a:r>
              <a:rPr lang="en-US" altLang="zh-CN" sz="1600" dirty="0"/>
              <a:t>by </a:t>
            </a:r>
            <a:r>
              <a:rPr lang="en-GB" altLang="zh-CN" sz="1600" dirty="0"/>
              <a:t>Federated </a:t>
            </a:r>
            <a:r>
              <a:rPr lang="en-GB" altLang="zh-CN" sz="1600" dirty="0" smtClean="0"/>
              <a:t>Learning (FL)</a:t>
            </a:r>
            <a:r>
              <a:rPr lang="en-US" altLang="zh-CN" sz="1600" dirty="0" smtClean="0">
                <a:ea typeface="宋体" panose="02010600030101010101" pitchFamily="2" charset="-122"/>
              </a:rPr>
              <a:t> is proposed, named as Federated Reinforcement Multiple Access (FRMA). </a:t>
            </a:r>
          </a:p>
          <a:p>
            <a:pPr marL="6286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FL algorithm </a:t>
            </a:r>
            <a:r>
              <a:rPr lang="en-US" altLang="zh-CN" sz="1600" dirty="0" smtClean="0"/>
              <a:t>is </a:t>
            </a:r>
            <a:r>
              <a:rPr lang="en-US" altLang="zh-CN" sz="1600" dirty="0"/>
              <a:t>applied </a:t>
            </a:r>
            <a:r>
              <a:rPr lang="en-US" altLang="zh-CN" sz="1600" dirty="0" smtClean="0"/>
              <a:t>to </a:t>
            </a:r>
            <a:r>
              <a:rPr lang="en-US" altLang="zh-CN" sz="1600" dirty="0"/>
              <a:t>achieve fairness among users. </a:t>
            </a:r>
            <a:endParaRPr lang="en-US" altLang="zh-CN" sz="1600" dirty="0" smtClean="0"/>
          </a:p>
          <a:p>
            <a:pPr marL="6286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ea typeface="宋体" panose="02010600030101010101" pitchFamily="2" charset="-122"/>
              </a:rPr>
              <a:t>Performance </a:t>
            </a:r>
            <a:r>
              <a:rPr lang="en-US" altLang="zh-CN" sz="1600" dirty="0">
                <a:ea typeface="宋体" panose="02010600030101010101" pitchFamily="2" charset="-122"/>
              </a:rPr>
              <a:t>E</a:t>
            </a:r>
            <a:r>
              <a:rPr lang="en-US" altLang="zh-CN" sz="1600" dirty="0" smtClean="0">
                <a:ea typeface="宋体" panose="02010600030101010101" pitchFamily="2" charset="-122"/>
              </a:rPr>
              <a:t>valuation: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Throughput: Outperforms </a:t>
            </a:r>
            <a:r>
              <a:rPr lang="en-US" altLang="zh-CN" sz="1600" dirty="0">
                <a:solidFill>
                  <a:schemeClr val="tx1"/>
                </a:solidFill>
              </a:rPr>
              <a:t>CSMA/CA </a:t>
            </a:r>
            <a:r>
              <a:rPr lang="en-US" altLang="zh-CN" sz="1600" dirty="0" smtClean="0">
                <a:solidFill>
                  <a:schemeClr val="tx1"/>
                </a:solidFill>
              </a:rPr>
              <a:t>with/without RTS/CTS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Fairness: </a:t>
            </a:r>
            <a:r>
              <a:rPr lang="en-US" altLang="zh-CN" sz="1600" dirty="0"/>
              <a:t>the proportional fairness </a:t>
            </a:r>
            <a:r>
              <a:rPr lang="en-US" altLang="zh-CN" sz="1600" dirty="0" smtClean="0"/>
              <a:t>among users</a:t>
            </a:r>
            <a:endParaRPr lang="zh-CN" altLang="en-US" sz="1600" dirty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</a:pPr>
            <a:endParaRPr lang="en-US" altLang="zh-CN" sz="1400" b="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6286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6286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0"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98" y="3360166"/>
            <a:ext cx="4388594" cy="29945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4"/>
          <a:srcRect b="3069"/>
          <a:stretch/>
        </p:blipFill>
        <p:spPr>
          <a:xfrm>
            <a:off x="4344988" y="3296896"/>
            <a:ext cx="4467492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7015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Access with Federated Learning</a:t>
            </a:r>
            <a:endParaRPr lang="en-GB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2" y="3592966"/>
            <a:ext cx="7770813" cy="2593405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DRL algorithm: DQN</a:t>
            </a:r>
            <a:endParaRPr lang="en-US" altLang="zh-CN" sz="18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>
                <a:solidFill>
                  <a:schemeClr val="tx1"/>
                </a:solidFill>
                <a:ea typeface="宋体" panose="02010600030101010101" pitchFamily="2" charset="-122"/>
              </a:rPr>
              <a:t>Neural Network (NN): </a:t>
            </a:r>
            <a:r>
              <a:rPr lang="en-US" altLang="zh-CN" sz="1800" dirty="0" smtClean="0">
                <a:solidFill>
                  <a:schemeClr val="tx1"/>
                </a:solidFill>
              </a:rPr>
              <a:t>six fully connected layers with skip connections</a:t>
            </a:r>
            <a:endParaRPr lang="en-US" altLang="zh-CN" sz="18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>
                <a:solidFill>
                  <a:schemeClr val="tx1"/>
                </a:solidFill>
                <a:ea typeface="宋体" panose="02010600030101010101" pitchFamily="2" charset="-122"/>
              </a:rPr>
              <a:t>Input of NN: </a:t>
            </a: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a sequence of historical CCA results (Busy or Idle) and actions (Transmit or Wait)</a:t>
            </a:r>
            <a:endParaRPr lang="en-US" altLang="zh-CN" sz="18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Standard impact:   </a:t>
            </a:r>
          </a:p>
          <a:p>
            <a:pPr marL="457200" lvl="1" indent="0">
              <a:spcBef>
                <a:spcPts val="0"/>
              </a:spcBef>
            </a:pP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-- Model report: (from non-AP STAs to AP) 94.216 </a:t>
            </a:r>
            <a:r>
              <a:rPr lang="en-US" altLang="zh-CN" sz="1800" kern="1200" dirty="0" err="1" smtClean="0">
                <a:solidFill>
                  <a:schemeClr val="tx1"/>
                </a:solidFill>
                <a:ea typeface="宋体" panose="02010600030101010101" pitchFamily="2" charset="-122"/>
              </a:rPr>
              <a:t>KBytes</a:t>
            </a: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 once</a:t>
            </a:r>
          </a:p>
          <a:p>
            <a:pPr marL="457200" lvl="1" indent="0">
              <a:spcBef>
                <a:spcPts val="0"/>
              </a:spcBef>
            </a:pP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-- Model deployment: (broadcast the averaged model to non-AP STAs) 94.216 </a:t>
            </a:r>
            <a:r>
              <a:rPr lang="en-US" altLang="zh-CN" sz="1800" kern="1200" dirty="0" err="1" smtClean="0">
                <a:solidFill>
                  <a:schemeClr val="tx1"/>
                </a:solidFill>
                <a:ea typeface="宋体" panose="02010600030101010101" pitchFamily="2" charset="-122"/>
              </a:rPr>
              <a:t>KBytes</a:t>
            </a: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800" kern="1200" dirty="0">
                <a:solidFill>
                  <a:schemeClr val="tx1"/>
                </a:solidFill>
                <a:ea typeface="宋体" panose="02010600030101010101" pitchFamily="2" charset="-122"/>
              </a:rPr>
              <a:t>once, 23554 </a:t>
            </a: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NN parameters </a:t>
            </a:r>
            <a:r>
              <a:rPr lang="en-US" altLang="zh-CN" sz="1800" kern="1200" dirty="0">
                <a:solidFill>
                  <a:schemeClr val="tx1"/>
                </a:solidFill>
                <a:ea typeface="宋体" panose="02010600030101010101" pitchFamily="2" charset="-122"/>
              </a:rPr>
              <a:t>and 32 bits for </a:t>
            </a:r>
            <a:r>
              <a:rPr lang="en-US" altLang="zh-CN" sz="18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each</a:t>
            </a:r>
            <a:endParaRPr lang="en-US" altLang="zh-CN" sz="18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kern="1200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3851920" y="1841554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AP: Model Average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851920" y="2730782"/>
            <a:ext cx="1440160" cy="4789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Non-AP: Training &amp; Inference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>
            <a:off x="4788024" y="2209900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/>
              <p:cNvSpPr txBox="1"/>
              <p:nvPr/>
            </p:nvSpPr>
            <p:spPr>
              <a:xfrm>
                <a:off x="4805594" y="2267079"/>
                <a:ext cx="1123513" cy="4789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altLang="zh-CN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en-US" altLang="zh-CN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Model</m:t>
                          </m:r>
                          <m:r>
                            <a:rPr lang="en-US" altLang="zh-CN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</m:nary>
                    </m:oMath>
                  </m:oMathPara>
                </a14:m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594" y="2267079"/>
                <a:ext cx="1123513" cy="478977"/>
              </a:xfrm>
              <a:prstGeom prst="rect">
                <a:avLst/>
              </a:prstGeom>
              <a:blipFill rotWithShape="0">
                <a:blip r:embed="rId3"/>
                <a:stretch>
                  <a:fillRect l="-28108" t="-134615" r="-43243" b="-1974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接箭头连接符 16"/>
          <p:cNvCxnSpPr/>
          <p:nvPr/>
        </p:nvCxnSpPr>
        <p:spPr bwMode="auto">
          <a:xfrm flipV="1">
            <a:off x="4283968" y="2201594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3616585" y="2327688"/>
            <a:ext cx="675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Model </a:t>
            </a:r>
            <a:r>
              <a:rPr lang="en-US" altLang="zh-CN" sz="1200" dirty="0" err="1" smtClean="0">
                <a:solidFill>
                  <a:schemeClr val="tx1"/>
                </a:solidFill>
              </a:rPr>
              <a:t>i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959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Existing Work Comparison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内容占位符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33418354"/>
                  </p:ext>
                </p:extLst>
              </p:nvPr>
            </p:nvGraphicFramePr>
            <p:xfrm>
              <a:off x="252496" y="1772816"/>
              <a:ext cx="8784000" cy="34886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000"/>
                    <a:gridCol w="864000"/>
                    <a:gridCol w="1980000"/>
                    <a:gridCol w="1656000"/>
                    <a:gridCol w="1548000"/>
                    <a:gridCol w="1440000"/>
                  </a:tblGrid>
                  <a:tr h="608645"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Learning Architecture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Related Works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Input of</a:t>
                          </a:r>
                          <a:r>
                            <a:rPr lang="en-US" altLang="zh-CN" sz="1600" baseline="0" dirty="0" smtClean="0"/>
                            <a:t> NN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Performance</a:t>
                          </a:r>
                          <a:r>
                            <a:rPr lang="en-US" altLang="zh-CN" sz="1600" baseline="0" dirty="0" smtClean="0"/>
                            <a:t> metric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Standard Impact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Other requirements</a:t>
                          </a:r>
                          <a:endParaRPr lang="zh-CN" altLang="en-US" sz="1600" dirty="0"/>
                        </a:p>
                      </a:txBody>
                      <a:tcPr/>
                    </a:tc>
                  </a:tr>
                  <a:tr h="93600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Distributed Learning 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[6]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--CCA results (Busy or Idle)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--Actions (Transmit or Wait),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--Transmission results (successful or failed)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</a:t>
                          </a:r>
                          <a:r>
                            <a:rPr lang="en-US" altLang="zh-CN" sz="1200" dirty="0" smtClean="0"/>
                            <a:t>Sum</a:t>
                          </a:r>
                          <a:r>
                            <a:rPr lang="en-US" altLang="zh-CN" sz="1200" baseline="0" dirty="0" smtClean="0"/>
                            <a:t> throughput,</a:t>
                          </a:r>
                        </a:p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</a:t>
                          </a:r>
                          <a:r>
                            <a:rPr lang="en-US" altLang="zh-CN" sz="1200" baseline="0" dirty="0" smtClean="0"/>
                            <a:t>Individual throughput,</a:t>
                          </a:r>
                          <a:endParaRPr lang="en-US" altLang="zh-CN" sz="1200" i="1" baseline="0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</a:t>
                          </a:r>
                          <a14:m>
                            <m:oMath xmlns:m="http://schemas.openxmlformats.org/officeDocument/2006/math">
                              <m:r>
                                <a:rPr lang="zh-CN" altLang="en-US" sz="1200" i="1" baseline="0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altLang="zh-CN" sz="1200" dirty="0" smtClean="0"/>
                            <a:t>-fairness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b="0" kern="1200" dirty="0" smtClean="0">
                              <a:ea typeface="宋体" panose="02010600030101010101" pitchFamily="2" charset="-122"/>
                            </a:rPr>
                            <a:t>--Transmission results of other STAs or Rewards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Non-AP</a:t>
                          </a:r>
                          <a:r>
                            <a:rPr lang="en-US" altLang="zh-CN" sz="1200" baseline="0" dirty="0" smtClean="0"/>
                            <a:t> STA needs to support both training and inference</a:t>
                          </a:r>
                          <a:endParaRPr lang="zh-CN" altLang="en-US" sz="1200" dirty="0"/>
                        </a:p>
                      </a:txBody>
                      <a:tcPr/>
                    </a:tc>
                  </a:tr>
                  <a:tr h="93600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Centralized Learning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[7]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--Delay to last successful transmission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--CCA results (Busy or Idle)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</a:t>
                          </a:r>
                          <a:r>
                            <a:rPr lang="en-US" altLang="zh-CN" sz="1200" kern="1200" baseline="0" dirty="0" smtClean="0">
                              <a:ea typeface="宋体" panose="02010600030101010101" pitchFamily="2" charset="-122"/>
                            </a:rPr>
                            <a:t> A</a:t>
                          </a: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ctions (Transmit or Wait)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--Channel efficiency</a:t>
                          </a:r>
                        </a:p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--Delay (mean</a:t>
                          </a:r>
                          <a:r>
                            <a:rPr lang="en-US" altLang="zh-CN" sz="1200" baseline="0" dirty="0" smtClean="0">
                              <a:solidFill>
                                <a:schemeClr val="tx1"/>
                              </a:solidFill>
                            </a:rPr>
                            <a:t> delay and jitter</a:t>
                          </a:r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--training data: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2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</m:e>
                                <m:sub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zh-CN" sz="1200" i="1" dirty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zh-CN" sz="1200" i="1" dirty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US" altLang="zh-CN" sz="1200" i="1" dirty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CN" sz="1200" i="1" dirty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en-US" altLang="zh-CN" sz="1200" i="1" dirty="0">
                                  <a:latin typeface="Cambria Math" panose="02040503050406030204" pitchFamily="18" charset="0"/>
                                </a:rPr>
                                <m:t>,… </m:t>
                              </m:r>
                            </m:oMath>
                          </a14:m>
                          <a:endParaRPr lang="en-US" altLang="zh-CN" sz="1200" kern="1200" dirty="0" smtClean="0">
                            <a:ea typeface="宋体" panose="02010600030101010101" pitchFamily="2" charset="-122"/>
                          </a:endParaRPr>
                        </a:p>
                        <a:p>
                          <a:endParaRPr lang="en-US" altLang="zh-CN" sz="1200" kern="1200" dirty="0" smtClean="0">
                            <a:ea typeface="宋体" panose="02010600030101010101" pitchFamily="2" charset="-122"/>
                          </a:endParaRPr>
                        </a:p>
                        <a:p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 Model deployment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Non-AP</a:t>
                          </a:r>
                          <a:r>
                            <a:rPr lang="en-US" altLang="zh-CN" sz="1200" baseline="0" dirty="0" smtClean="0"/>
                            <a:t> STA only needs to support inference</a:t>
                          </a:r>
                          <a:endParaRPr lang="zh-CN" altLang="en-US" sz="1200" dirty="0"/>
                        </a:p>
                      </a:txBody>
                      <a:tcPr/>
                    </a:tc>
                  </a:tr>
                  <a:tr h="100800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Federated Learning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[8]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--CCA results (Busy or Idle) </a:t>
                          </a:r>
                        </a:p>
                        <a:p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--Actions (Transmit or Wait)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--</a:t>
                          </a:r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Throughput</a:t>
                          </a:r>
                        </a:p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--Fairness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-- Model report</a:t>
                          </a:r>
                        </a:p>
                        <a:p>
                          <a:r>
                            <a:rPr lang="en-US" altLang="zh-CN" sz="1200" dirty="0" smtClean="0"/>
                            <a:t>-- Model deployment: (broadcast</a:t>
                          </a:r>
                          <a:r>
                            <a:rPr lang="en-US" altLang="zh-CN" sz="1200" baseline="0" dirty="0" smtClean="0"/>
                            <a:t> the averaged model </a:t>
                          </a:r>
                          <a:r>
                            <a:rPr lang="en-US" altLang="zh-CN" sz="1200" dirty="0" smtClean="0"/>
                            <a:t>to STA)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 smtClean="0"/>
                            <a:t>Non-AP</a:t>
                          </a:r>
                          <a:r>
                            <a:rPr lang="en-US" altLang="zh-CN" sz="1200" baseline="0" dirty="0" smtClean="0"/>
                            <a:t> STA needs to support both training and inference</a:t>
                          </a:r>
                          <a:endParaRPr lang="zh-CN" altLang="en-US" sz="1200" dirty="0" smtClean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内容占位符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33418354"/>
                  </p:ext>
                </p:extLst>
              </p:nvPr>
            </p:nvGraphicFramePr>
            <p:xfrm>
              <a:off x="252496" y="1772816"/>
              <a:ext cx="8784000" cy="34886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000"/>
                    <a:gridCol w="864000"/>
                    <a:gridCol w="1980000"/>
                    <a:gridCol w="1656000"/>
                    <a:gridCol w="1548000"/>
                    <a:gridCol w="1440000"/>
                  </a:tblGrid>
                  <a:tr h="608645"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Learning Architecture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Related Works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Input of</a:t>
                          </a:r>
                          <a:r>
                            <a:rPr lang="en-US" altLang="zh-CN" sz="1600" baseline="0" dirty="0" smtClean="0"/>
                            <a:t> NN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Performance</a:t>
                          </a:r>
                          <a:r>
                            <a:rPr lang="en-US" altLang="zh-CN" sz="1600" baseline="0" dirty="0" smtClean="0"/>
                            <a:t> metric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Standard Impact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 smtClean="0"/>
                            <a:t>Other requirements</a:t>
                          </a:r>
                          <a:endParaRPr lang="zh-CN" altLang="en-US" sz="1600" dirty="0"/>
                        </a:p>
                      </a:txBody>
                      <a:tcPr/>
                    </a:tc>
                  </a:tr>
                  <a:tr h="93600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Distributed Learning 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[6]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--CCA results (Busy or Idle)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--Actions (Transmit or Wait),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--Transmission results (successful or failed)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1292" t="-66234" r="-182657" b="-212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b="0" kern="1200" dirty="0" smtClean="0">
                              <a:ea typeface="宋体" panose="02010600030101010101" pitchFamily="2" charset="-122"/>
                            </a:rPr>
                            <a:t>--Transmission results of other STAs or Rewards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Non-AP</a:t>
                          </a:r>
                          <a:r>
                            <a:rPr lang="en-US" altLang="zh-CN" sz="1200" baseline="0" dirty="0" smtClean="0"/>
                            <a:t> STA needs to support both training and inference</a:t>
                          </a:r>
                          <a:endParaRPr lang="zh-CN" altLang="en-US" sz="1200" dirty="0"/>
                        </a:p>
                      </a:txBody>
                      <a:tcPr/>
                    </a:tc>
                  </a:tr>
                  <a:tr h="93600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Centralized Learning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[7]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--Delay to last successful transmission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--CCA results (Busy or Idle)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</a:t>
                          </a:r>
                          <a:r>
                            <a:rPr lang="en-US" altLang="zh-CN" sz="1200" kern="1200" baseline="0" dirty="0" smtClean="0">
                              <a:ea typeface="宋体" panose="02010600030101010101" pitchFamily="2" charset="-122"/>
                            </a:rPr>
                            <a:t> A</a:t>
                          </a: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ctions (Transmit or Wait</a:t>
                          </a:r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)</a:t>
                          </a:r>
                          <a:endParaRPr lang="en-US" altLang="zh-CN" sz="1200" kern="1200" dirty="0" smtClean="0">
                            <a:ea typeface="宋体" panose="02010600030101010101" pitchFamily="2" charset="-122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--Channel efficiency</a:t>
                          </a:r>
                        </a:p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--Delay (mean</a:t>
                          </a:r>
                          <a:r>
                            <a:rPr lang="en-US" altLang="zh-CN" sz="1200" baseline="0" dirty="0" smtClean="0">
                              <a:solidFill>
                                <a:schemeClr val="tx1"/>
                              </a:solidFill>
                            </a:rPr>
                            <a:t> delay and jitter</a:t>
                          </a:r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US" altLang="zh-CN" sz="120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73333" t="-166234" r="-94118" b="-112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Non-AP</a:t>
                          </a:r>
                          <a:r>
                            <a:rPr lang="en-US" altLang="zh-CN" sz="1200" baseline="0" dirty="0" smtClean="0"/>
                            <a:t> STA only needs to support inference</a:t>
                          </a:r>
                          <a:endParaRPr lang="zh-CN" altLang="en-US" sz="1200" dirty="0"/>
                        </a:p>
                      </a:txBody>
                      <a:tcPr/>
                    </a:tc>
                  </a:tr>
                  <a:tr h="100800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Federated Learning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[8]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--CCA results (Busy or Idle) </a:t>
                          </a:r>
                        </a:p>
                        <a:p>
                          <a:r>
                            <a:rPr lang="en-US" altLang="zh-CN" sz="1200" kern="1200" dirty="0" smtClean="0">
                              <a:ea typeface="宋体" panose="02010600030101010101" pitchFamily="2" charset="-122"/>
                            </a:rPr>
                            <a:t>--Actions (Transmit or Wait)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--</a:t>
                          </a:r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Throughput</a:t>
                          </a:r>
                        </a:p>
                        <a:p>
                          <a:r>
                            <a:rPr lang="en-US" altLang="zh-CN" sz="1200" dirty="0" smtClean="0">
                              <a:solidFill>
                                <a:schemeClr val="tx1"/>
                              </a:solidFill>
                            </a:rPr>
                            <a:t>--Fairness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 smtClean="0"/>
                            <a:t>-- Model report</a:t>
                          </a:r>
                        </a:p>
                        <a:p>
                          <a:r>
                            <a:rPr lang="en-US" altLang="zh-CN" sz="1200" dirty="0" smtClean="0"/>
                            <a:t>-- Model deployment: (broadcast</a:t>
                          </a:r>
                          <a:r>
                            <a:rPr lang="en-US" altLang="zh-CN" sz="1200" baseline="0" dirty="0" smtClean="0"/>
                            <a:t> the averaged model </a:t>
                          </a:r>
                          <a:r>
                            <a:rPr lang="en-US" altLang="zh-CN" sz="1200" dirty="0" smtClean="0"/>
                            <a:t>to STA)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 smtClean="0"/>
                            <a:t>Non-AP</a:t>
                          </a:r>
                          <a:r>
                            <a:rPr lang="en-US" altLang="zh-CN" sz="1200" baseline="0" dirty="0" smtClean="0"/>
                            <a:t> STA needs to support both training and </a:t>
                          </a:r>
                          <a:r>
                            <a:rPr lang="en-US" altLang="zh-CN" sz="1200" baseline="0" dirty="0" smtClean="0"/>
                            <a:t>inference</a:t>
                          </a:r>
                          <a:endParaRPr lang="zh-CN" altLang="en-US" sz="1200" dirty="0" smtClean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611560" y="5517232"/>
                <a:ext cx="72008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400" dirty="0" smtClean="0">
                    <a:solidFill>
                      <a:schemeClr val="tx1"/>
                    </a:solidFill>
                  </a:rPr>
                  <a:t>Transmission Overhead: Federated &gt; Centralized &gt; Distributed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400" dirty="0" smtClean="0">
                    <a:solidFill>
                      <a:schemeClr val="tx1"/>
                    </a:solidFill>
                  </a:rPr>
                  <a:t>Performance: Centralized </a:t>
                </a:r>
                <a14:m>
                  <m:oMath xmlns:m="http://schemas.openxmlformats.org/officeDocument/2006/math">
                    <m:r>
                      <a:rPr lang="en-US" altLang="zh-CN" sz="1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zh-CN" altLang="en-US" sz="1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zh-CN" sz="1400" dirty="0" smtClean="0">
                    <a:solidFill>
                      <a:schemeClr val="tx1"/>
                    </a:solidFill>
                  </a:rPr>
                  <a:t>Federated &gt; Distributed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400" dirty="0" smtClean="0">
                    <a:solidFill>
                      <a:schemeClr val="tx1"/>
                    </a:solidFill>
                  </a:rPr>
                  <a:t>Training Capability of non-AP STAs: Distributed</a:t>
                </a:r>
                <a:r>
                  <a:rPr lang="zh-CN" altLang="en-US" sz="14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zh-CN" sz="1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zh-CN" sz="1400" dirty="0">
                    <a:solidFill>
                      <a:schemeClr val="tx1"/>
                    </a:solidFill>
                  </a:rPr>
                  <a:t>Federated </a:t>
                </a:r>
                <a:r>
                  <a:rPr lang="en-US" altLang="zh-CN" sz="1400" dirty="0" smtClean="0">
                    <a:solidFill>
                      <a:schemeClr val="tx1"/>
                    </a:solidFill>
                  </a:rPr>
                  <a:t>&gt; Centralized</a:t>
                </a:r>
                <a:endParaRPr lang="en-US" altLang="zh-CN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517232"/>
                <a:ext cx="7200800" cy="738664"/>
              </a:xfrm>
              <a:prstGeom prst="rect">
                <a:avLst/>
              </a:prstGeom>
              <a:blipFill rotWithShape="0">
                <a:blip r:embed="rId3"/>
                <a:stretch>
                  <a:fillRect l="-85" t="-1653" b="-82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901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altLang="zh-CN" smtClean="0"/>
              <a:t>Huawei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8134672" cy="403244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this contribution, we have reviewed three works on DRL-based channel access. They all show performance gain compared with CSMA/CA.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Channel access can be considered as a good </a:t>
            </a:r>
            <a:r>
              <a:rPr lang="en-US" altLang="zh-CN" sz="2000" dirty="0" smtClean="0"/>
              <a:t>starting use </a:t>
            </a:r>
            <a:r>
              <a:rPr lang="en-US" altLang="zh-CN" sz="2000" dirty="0"/>
              <a:t>case for Wi-Fi AI</a:t>
            </a:r>
            <a:r>
              <a:rPr lang="en-US" altLang="zh-CN" sz="2000" dirty="0" smtClean="0"/>
              <a:t>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Three learning architectures (distributed, centralized </a:t>
            </a:r>
            <a:r>
              <a:rPr lang="en-US" altLang="zh-CN" sz="2000" dirty="0" smtClean="0"/>
              <a:t>and </a:t>
            </a:r>
            <a:r>
              <a:rPr lang="en-US" sz="2000" dirty="0" smtClean="0"/>
              <a:t>federated) and their comparisons are discussed.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analyze the standard impacts of DRL-based channel access, different learning architecture </a:t>
            </a:r>
            <a:r>
              <a:rPr lang="en-US" altLang="zh-CN" sz="2000" dirty="0" smtClean="0"/>
              <a:t>need to</a:t>
            </a:r>
            <a:r>
              <a:rPr lang="en-US" sz="2000" dirty="0" smtClean="0"/>
              <a:t> </a:t>
            </a:r>
            <a:r>
              <a:rPr lang="en-US" sz="2000" dirty="0"/>
              <a:t>be discussed separately</a:t>
            </a:r>
            <a:r>
              <a:rPr lang="en-US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Model deployment </a:t>
            </a:r>
            <a:r>
              <a:rPr lang="en-US" altLang="zh-CN" sz="2000" dirty="0" smtClean="0"/>
              <a:t>could</a:t>
            </a:r>
            <a:r>
              <a:rPr lang="en-US" sz="2000" dirty="0" smtClean="0"/>
              <a:t> be discussed </a:t>
            </a:r>
            <a:r>
              <a:rPr lang="en-US" altLang="zh-CN" sz="2000" dirty="0" smtClean="0"/>
              <a:t>in priority</a:t>
            </a:r>
            <a:r>
              <a:rPr lang="en-US" sz="2000" dirty="0" smtClean="0"/>
              <a:t> as it has the greatest impact on standardization</a:t>
            </a:r>
            <a:r>
              <a:rPr lang="en-US" sz="2000" dirty="0"/>
              <a:t>.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[1] </a:t>
            </a:r>
            <a:r>
              <a:rPr lang="en-US" altLang="zh-CN" sz="1200" dirty="0" smtClean="0">
                <a:solidFill>
                  <a:schemeClr val="tx1"/>
                </a:solidFill>
              </a:rPr>
              <a:t>11-22-0458-01-0wng-look-ahead-to-next-generation-follow-up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</a:t>
            </a:r>
            <a:r>
              <a:rPr lang="en-US" altLang="zh-CN" sz="1200" dirty="0">
                <a:solidFill>
                  <a:schemeClr val="tx1"/>
                </a:solidFill>
              </a:rPr>
              <a:t>2] L. Dai and X. Sun, “A unified analysis of IEEE 802.11 DCF </a:t>
            </a:r>
            <a:r>
              <a:rPr lang="en-US" altLang="zh-CN" sz="1200" dirty="0" smtClean="0">
                <a:solidFill>
                  <a:schemeClr val="tx1"/>
                </a:solidFill>
              </a:rPr>
              <a:t>networks: Stability</a:t>
            </a:r>
            <a:r>
              <a:rPr lang="en-US" altLang="zh-CN" sz="1200" dirty="0">
                <a:solidFill>
                  <a:schemeClr val="tx1"/>
                </a:solidFill>
              </a:rPr>
              <a:t>, throughput, and delay,” IEEE Trans. Mobile </a:t>
            </a:r>
            <a:r>
              <a:rPr lang="en-US" altLang="zh-CN" sz="1200" dirty="0" err="1">
                <a:solidFill>
                  <a:schemeClr val="tx1"/>
                </a:solidFill>
              </a:rPr>
              <a:t>Comput</a:t>
            </a:r>
            <a:r>
              <a:rPr lang="en-US" altLang="zh-CN" sz="1200" dirty="0">
                <a:solidFill>
                  <a:schemeClr val="tx1"/>
                </a:solidFill>
              </a:rPr>
              <a:t>., vol. </a:t>
            </a:r>
            <a:r>
              <a:rPr lang="en-US" altLang="zh-CN" sz="1200" dirty="0" smtClean="0">
                <a:solidFill>
                  <a:schemeClr val="tx1"/>
                </a:solidFill>
              </a:rPr>
              <a:t>12, no</a:t>
            </a:r>
            <a:r>
              <a:rPr lang="en-US" altLang="zh-CN" sz="1200" dirty="0">
                <a:solidFill>
                  <a:schemeClr val="tx1"/>
                </a:solidFill>
              </a:rPr>
              <a:t>. 8, pp. 1558–1572, Aug. </a:t>
            </a:r>
            <a:r>
              <a:rPr lang="en-US" altLang="zh-CN" sz="1200" dirty="0" smtClean="0">
                <a:solidFill>
                  <a:schemeClr val="tx1"/>
                </a:solidFill>
              </a:rPr>
              <a:t>2013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[3</a:t>
            </a:r>
            <a:r>
              <a:rPr lang="en-US" altLang="zh-CN" sz="1200" dirty="0">
                <a:solidFill>
                  <a:schemeClr val="tx1"/>
                </a:solidFill>
              </a:rPr>
              <a:t>] M. </a:t>
            </a:r>
            <a:r>
              <a:rPr lang="en-US" altLang="zh-CN" sz="1200" dirty="0" err="1">
                <a:solidFill>
                  <a:schemeClr val="tx1"/>
                </a:solidFill>
              </a:rPr>
              <a:t>Cagalj</a:t>
            </a:r>
            <a:r>
              <a:rPr lang="en-US" altLang="zh-CN" sz="1200" dirty="0">
                <a:solidFill>
                  <a:schemeClr val="tx1"/>
                </a:solidFill>
              </a:rPr>
              <a:t>, S. </a:t>
            </a:r>
            <a:r>
              <a:rPr lang="en-US" altLang="zh-CN" sz="1200" dirty="0" err="1">
                <a:solidFill>
                  <a:schemeClr val="tx1"/>
                </a:solidFill>
              </a:rPr>
              <a:t>Ganeriwal</a:t>
            </a:r>
            <a:r>
              <a:rPr lang="en-US" altLang="zh-CN" sz="1200" dirty="0">
                <a:solidFill>
                  <a:schemeClr val="tx1"/>
                </a:solidFill>
              </a:rPr>
              <a:t>, I. </a:t>
            </a:r>
            <a:r>
              <a:rPr lang="en-US" altLang="zh-CN" sz="1200" dirty="0" err="1">
                <a:solidFill>
                  <a:schemeClr val="tx1"/>
                </a:solidFill>
              </a:rPr>
              <a:t>Aad</a:t>
            </a:r>
            <a:r>
              <a:rPr lang="en-US" altLang="zh-CN" sz="1200" dirty="0">
                <a:solidFill>
                  <a:schemeClr val="tx1"/>
                </a:solidFill>
              </a:rPr>
              <a:t>, and J.-P. </a:t>
            </a:r>
            <a:r>
              <a:rPr lang="en-US" altLang="zh-CN" sz="1200" dirty="0" err="1">
                <a:solidFill>
                  <a:schemeClr val="tx1"/>
                </a:solidFill>
              </a:rPr>
              <a:t>Hubaux</a:t>
            </a:r>
            <a:r>
              <a:rPr lang="en-US" altLang="zh-CN" sz="1200" dirty="0">
                <a:solidFill>
                  <a:schemeClr val="tx1"/>
                </a:solidFill>
              </a:rPr>
              <a:t>, “On selfish </a:t>
            </a:r>
            <a:r>
              <a:rPr lang="en-US" altLang="zh-CN" sz="1200" dirty="0" smtClean="0">
                <a:solidFill>
                  <a:schemeClr val="tx1"/>
                </a:solidFill>
              </a:rPr>
              <a:t>behavior in </a:t>
            </a:r>
            <a:r>
              <a:rPr lang="en-US" altLang="zh-CN" sz="1200" dirty="0">
                <a:solidFill>
                  <a:schemeClr val="tx1"/>
                </a:solidFill>
              </a:rPr>
              <a:t>CSMA/CA networks,” in Proc. IEEE 24th </a:t>
            </a:r>
            <a:r>
              <a:rPr lang="en-US" altLang="zh-CN" sz="1200" dirty="0" err="1">
                <a:solidFill>
                  <a:schemeClr val="tx1"/>
                </a:solidFill>
              </a:rPr>
              <a:t>Annu</a:t>
            </a:r>
            <a:r>
              <a:rPr lang="en-US" altLang="zh-CN" sz="1200" dirty="0">
                <a:solidFill>
                  <a:schemeClr val="tx1"/>
                </a:solidFill>
              </a:rPr>
              <a:t>. Joint Conf. </a:t>
            </a:r>
            <a:r>
              <a:rPr lang="en-US" altLang="zh-CN" sz="1200" dirty="0" smtClean="0">
                <a:solidFill>
                  <a:schemeClr val="tx1"/>
                </a:solidFill>
              </a:rPr>
              <a:t>IEEE </a:t>
            </a:r>
            <a:r>
              <a:rPr lang="en-US" altLang="zh-CN" sz="1200" dirty="0" err="1" smtClean="0">
                <a:solidFill>
                  <a:schemeClr val="tx1"/>
                </a:solidFill>
              </a:rPr>
              <a:t>Comput</a:t>
            </a:r>
            <a:r>
              <a:rPr lang="en-US" altLang="zh-CN" sz="1200" dirty="0">
                <a:solidFill>
                  <a:schemeClr val="tx1"/>
                </a:solidFill>
              </a:rPr>
              <a:t>. </a:t>
            </a:r>
            <a:r>
              <a:rPr lang="en-US" altLang="zh-CN" sz="1200" dirty="0" err="1">
                <a:solidFill>
                  <a:schemeClr val="tx1"/>
                </a:solidFill>
              </a:rPr>
              <a:t>Commun</a:t>
            </a:r>
            <a:r>
              <a:rPr lang="en-US" altLang="zh-CN" sz="1200" dirty="0">
                <a:solidFill>
                  <a:schemeClr val="tx1"/>
                </a:solidFill>
              </a:rPr>
              <a:t>. Soc., vol. 4, 2005, pp. 2513–2524.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</a:t>
            </a:r>
            <a:r>
              <a:rPr lang="en-US" altLang="zh-CN" sz="1200" dirty="0">
                <a:solidFill>
                  <a:schemeClr val="tx1"/>
                </a:solidFill>
              </a:rPr>
              <a:t>4</a:t>
            </a:r>
            <a:r>
              <a:rPr lang="en-US" altLang="zh-CN" sz="1200" dirty="0" smtClean="0">
                <a:solidFill>
                  <a:schemeClr val="tx1"/>
                </a:solidFill>
              </a:rPr>
              <a:t>] 11-22-0979-01-</a:t>
            </a:r>
            <a:r>
              <a:rPr lang="en-US" altLang="zh-CN" sz="1200" dirty="0" smtClean="0"/>
              <a:t>Applying </a:t>
            </a:r>
            <a:r>
              <a:rPr lang="en-US" altLang="zh-CN" sz="1200" dirty="0"/>
              <a:t>ML to 802.11: Current Research and Emerging Use </a:t>
            </a:r>
            <a:r>
              <a:rPr lang="en-US" altLang="zh-CN" sz="1200" dirty="0" smtClean="0"/>
              <a:t>Cases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[5] </a:t>
            </a:r>
            <a:r>
              <a:rPr lang="en-US" altLang="zh-CN" sz="1200" dirty="0"/>
              <a:t>S. </a:t>
            </a:r>
            <a:r>
              <a:rPr lang="en-US" altLang="zh-CN" sz="1200" dirty="0" err="1"/>
              <a:t>Szott</a:t>
            </a:r>
            <a:r>
              <a:rPr lang="en-US" altLang="zh-CN" sz="1200" dirty="0"/>
              <a:t>, M. </a:t>
            </a:r>
            <a:r>
              <a:rPr lang="en-US" altLang="zh-CN" sz="1200" dirty="0" err="1"/>
              <a:t>Natkaniec</a:t>
            </a:r>
            <a:r>
              <a:rPr lang="en-US" altLang="zh-CN" sz="1200" dirty="0"/>
              <a:t>, and A.R. </a:t>
            </a:r>
            <a:r>
              <a:rPr lang="en-US" altLang="zh-CN" sz="1200" dirty="0" err="1"/>
              <a:t>Pach</a:t>
            </a:r>
            <a:r>
              <a:rPr lang="en-US" altLang="zh-CN" sz="1200" dirty="0"/>
              <a:t>. "An IEEE 802.11 EDCA model with support for </a:t>
            </a:r>
            <a:r>
              <a:rPr lang="en-US" altLang="zh-CN" sz="1200" dirty="0" smtClean="0"/>
              <a:t>analyzing </a:t>
            </a:r>
            <a:r>
              <a:rPr lang="en-US" altLang="zh-CN" sz="1200" dirty="0"/>
              <a:t>networks with misbehaving nodes." EURASIP Journal on Wireless Communications and Networking 2010 (2010): 1-13</a:t>
            </a:r>
            <a:r>
              <a:rPr lang="en-US" altLang="zh-CN" sz="1200" dirty="0" smtClean="0"/>
              <a:t>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[6</a:t>
            </a:r>
            <a:r>
              <a:rPr lang="en-US" altLang="zh-CN" sz="1200" dirty="0">
                <a:solidFill>
                  <a:schemeClr val="tx1"/>
                </a:solidFill>
              </a:rPr>
              <a:t>] Y. Yu, S. C. </a:t>
            </a:r>
            <a:r>
              <a:rPr lang="en-US" altLang="zh-CN" sz="1200" dirty="0" err="1">
                <a:solidFill>
                  <a:schemeClr val="tx1"/>
                </a:solidFill>
              </a:rPr>
              <a:t>Liew</a:t>
            </a:r>
            <a:r>
              <a:rPr lang="en-US" altLang="zh-CN" sz="1200" dirty="0">
                <a:solidFill>
                  <a:schemeClr val="tx1"/>
                </a:solidFill>
              </a:rPr>
              <a:t> and T. Wang, "Non-Uniform Time-Step Deep Q-Network for Carrier-Sense Multiple Access in Heterogeneous Wireless Networks," in IEEE Transactions on Mobile Computing, vol. 20, no. 9, pp. 2848-2861, 1 Sept. 2021, </a:t>
            </a:r>
            <a:r>
              <a:rPr lang="en-US" altLang="zh-CN" sz="1200" dirty="0" err="1">
                <a:solidFill>
                  <a:schemeClr val="tx1"/>
                </a:solidFill>
              </a:rPr>
              <a:t>doi</a:t>
            </a:r>
            <a:r>
              <a:rPr lang="en-US" altLang="zh-CN" sz="1200" dirty="0">
                <a:solidFill>
                  <a:schemeClr val="tx1"/>
                </a:solidFill>
              </a:rPr>
              <a:t>: 10.1109/TMC.2020.2990399</a:t>
            </a:r>
            <a:r>
              <a:rPr lang="en-US" altLang="zh-CN" sz="1200" dirty="0" smtClean="0">
                <a:solidFill>
                  <a:schemeClr val="tx1"/>
                </a:solidFill>
              </a:rPr>
              <a:t>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</a:t>
            </a:r>
            <a:r>
              <a:rPr lang="en-US" altLang="zh-CN" sz="1200" dirty="0">
                <a:solidFill>
                  <a:schemeClr val="tx1"/>
                </a:solidFill>
              </a:rPr>
              <a:t>7</a:t>
            </a:r>
            <a:r>
              <a:rPr lang="en-US" altLang="zh-CN" sz="1200" dirty="0" smtClean="0">
                <a:solidFill>
                  <a:schemeClr val="tx1"/>
                </a:solidFill>
              </a:rPr>
              <a:t>] Z. Guo, </a:t>
            </a:r>
            <a:r>
              <a:rPr lang="en-US" altLang="zh-CN" sz="1200" dirty="0">
                <a:solidFill>
                  <a:schemeClr val="tx1"/>
                </a:solidFill>
              </a:rPr>
              <a:t>et al. "Multi-agent reinforcement learning-based distributed channel access for next generation wireless networks." IEEE Journal on Selected Areas in Communications 40.5 (2022): 1587-1599</a:t>
            </a:r>
            <a:r>
              <a:rPr lang="en-US" altLang="zh-CN" sz="1200" dirty="0" smtClean="0">
                <a:solidFill>
                  <a:schemeClr val="tx1"/>
                </a:solidFill>
              </a:rPr>
              <a:t>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[8] L. Zhang, </a:t>
            </a:r>
            <a:r>
              <a:rPr lang="en-US" altLang="zh-CN" sz="1200" dirty="0">
                <a:solidFill>
                  <a:schemeClr val="tx1"/>
                </a:solidFill>
              </a:rPr>
              <a:t>et al. "Enhancing </a:t>
            </a:r>
            <a:r>
              <a:rPr lang="en-US" altLang="zh-CN" sz="1200" dirty="0" err="1">
                <a:solidFill>
                  <a:schemeClr val="tx1"/>
                </a:solidFill>
              </a:rPr>
              <a:t>WiFi</a:t>
            </a:r>
            <a:r>
              <a:rPr lang="en-US" altLang="zh-CN" sz="1200" dirty="0">
                <a:solidFill>
                  <a:schemeClr val="tx1"/>
                </a:solidFill>
              </a:rPr>
              <a:t> multiple access performance with federated deep reinforcement learning." 2020 IEEE 92nd Vehicular Technology Conference (VTC2020-Fall). IEEE, 2020</a:t>
            </a:r>
            <a:r>
              <a:rPr lang="en-US" altLang="zh-CN" sz="1200" dirty="0" smtClean="0">
                <a:solidFill>
                  <a:schemeClr val="tx1"/>
                </a:solidFill>
              </a:rPr>
              <a:t>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[9] </a:t>
            </a:r>
            <a:r>
              <a:rPr lang="en-US" altLang="zh-CN" sz="1200" dirty="0">
                <a:solidFill>
                  <a:schemeClr val="tx1"/>
                </a:solidFill>
              </a:rPr>
              <a:t>V. </a:t>
            </a:r>
            <a:r>
              <a:rPr lang="en-US" altLang="zh-CN" sz="1200" dirty="0" err="1">
                <a:solidFill>
                  <a:schemeClr val="tx1"/>
                </a:solidFill>
              </a:rPr>
              <a:t>Mnih</a:t>
            </a:r>
            <a:r>
              <a:rPr lang="en-US" altLang="zh-CN" sz="1200" dirty="0">
                <a:solidFill>
                  <a:schemeClr val="tx1"/>
                </a:solidFill>
              </a:rPr>
              <a:t> et al., “Human-level control through deep reinforcement learning</a:t>
            </a:r>
            <a:r>
              <a:rPr lang="en-US" altLang="zh-CN" sz="1200" dirty="0" smtClean="0">
                <a:solidFill>
                  <a:schemeClr val="tx1"/>
                </a:solidFill>
              </a:rPr>
              <a:t>,” Nature</a:t>
            </a:r>
            <a:r>
              <a:rPr lang="en-US" altLang="zh-CN" sz="1200" dirty="0">
                <a:solidFill>
                  <a:schemeClr val="tx1"/>
                </a:solidFill>
              </a:rPr>
              <a:t>, vol. 518, no. 7540, pp. 529–533, 2015.</a:t>
            </a:r>
            <a:endParaRPr lang="en-US" altLang="zh-CN" sz="1200" dirty="0" smtClean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[10] </a:t>
            </a:r>
            <a:r>
              <a:rPr lang="en-US" altLang="zh-CN" sz="1200" dirty="0">
                <a:solidFill>
                  <a:schemeClr val="tx1"/>
                </a:solidFill>
              </a:rPr>
              <a:t>T. Rashid, M. </a:t>
            </a:r>
            <a:r>
              <a:rPr lang="en-US" altLang="zh-CN" sz="1200" dirty="0" err="1">
                <a:solidFill>
                  <a:schemeClr val="tx1"/>
                </a:solidFill>
              </a:rPr>
              <a:t>Samvelyan</a:t>
            </a:r>
            <a:r>
              <a:rPr lang="en-US" altLang="zh-CN" sz="1200" dirty="0">
                <a:solidFill>
                  <a:schemeClr val="tx1"/>
                </a:solidFill>
              </a:rPr>
              <a:t>, C. Schroeder, G. Farquhar, J. </a:t>
            </a:r>
            <a:r>
              <a:rPr lang="en-US" altLang="zh-CN" sz="1200" dirty="0" err="1">
                <a:solidFill>
                  <a:schemeClr val="tx1"/>
                </a:solidFill>
              </a:rPr>
              <a:t>Foerster</a:t>
            </a:r>
            <a:r>
              <a:rPr lang="en-US" altLang="zh-CN" sz="1200" dirty="0">
                <a:solidFill>
                  <a:schemeClr val="tx1"/>
                </a:solidFill>
              </a:rPr>
              <a:t>, </a:t>
            </a:r>
            <a:r>
              <a:rPr lang="en-US" altLang="zh-CN" sz="1200" dirty="0" smtClean="0">
                <a:solidFill>
                  <a:schemeClr val="tx1"/>
                </a:solidFill>
              </a:rPr>
              <a:t>and S</a:t>
            </a:r>
            <a:r>
              <a:rPr lang="en-US" altLang="zh-CN" sz="1200" dirty="0">
                <a:solidFill>
                  <a:schemeClr val="tx1"/>
                </a:solidFill>
              </a:rPr>
              <a:t>. </a:t>
            </a:r>
            <a:r>
              <a:rPr lang="en-US" altLang="zh-CN" sz="1200" dirty="0" err="1">
                <a:solidFill>
                  <a:schemeClr val="tx1"/>
                </a:solidFill>
              </a:rPr>
              <a:t>Whiteson</a:t>
            </a:r>
            <a:r>
              <a:rPr lang="en-US" altLang="zh-CN" sz="1200" dirty="0">
                <a:solidFill>
                  <a:schemeClr val="tx1"/>
                </a:solidFill>
              </a:rPr>
              <a:t>, “QMIX: Monotonic value function </a:t>
            </a:r>
            <a:r>
              <a:rPr lang="en-US" altLang="zh-CN" sz="1200" dirty="0" err="1">
                <a:solidFill>
                  <a:schemeClr val="tx1"/>
                </a:solidFill>
              </a:rPr>
              <a:t>factorisation</a:t>
            </a:r>
            <a:r>
              <a:rPr lang="en-US" altLang="zh-CN" sz="1200" dirty="0">
                <a:solidFill>
                  <a:schemeClr val="tx1"/>
                </a:solidFill>
              </a:rPr>
              <a:t> for </a:t>
            </a:r>
            <a:r>
              <a:rPr lang="en-US" altLang="zh-CN" sz="1200" dirty="0" smtClean="0">
                <a:solidFill>
                  <a:schemeClr val="tx1"/>
                </a:solidFill>
              </a:rPr>
              <a:t>deep multi-agent </a:t>
            </a:r>
            <a:r>
              <a:rPr lang="en-US" altLang="zh-CN" sz="1200" dirty="0">
                <a:solidFill>
                  <a:schemeClr val="tx1"/>
                </a:solidFill>
              </a:rPr>
              <a:t>reinforcement learning,” in Proc. Int. Conf. Mach. Learn</a:t>
            </a:r>
            <a:r>
              <a:rPr lang="en-US" altLang="zh-CN" sz="1200" dirty="0" smtClean="0">
                <a:solidFill>
                  <a:schemeClr val="tx1"/>
                </a:solidFill>
              </a:rPr>
              <a:t>., 2018</a:t>
            </a:r>
            <a:r>
              <a:rPr lang="en-US" altLang="zh-CN" sz="1200" dirty="0">
                <a:solidFill>
                  <a:schemeClr val="tx1"/>
                </a:solidFill>
              </a:rPr>
              <a:t>, pp. 4295–4304</a:t>
            </a:r>
            <a:r>
              <a:rPr lang="en-US" altLang="zh-CN" sz="1200" dirty="0" smtClean="0">
                <a:solidFill>
                  <a:schemeClr val="tx1"/>
                </a:solidFill>
              </a:rPr>
              <a:t>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[11] 11-22-0723-01-0wng-further-discussion-on-next-generation-wlan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2050504"/>
            <a:ext cx="8134672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ts val="0"/>
              </a:spcAft>
              <a:buSzPts val="1400"/>
              <a:buFont typeface="Wingdings" panose="05000000000000000000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>
                <a:latin typeface="Times New Roman"/>
                <a:ea typeface="Times New Roman"/>
                <a:cs typeface="Times New Roman"/>
                <a:sym typeface="Times New Roman"/>
              </a:rPr>
              <a:t>In this contribution, we 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kern="1200" dirty="0" smtClean="0">
                <a:solidFill>
                  <a:schemeClr val="tx1"/>
                </a:solidFill>
                <a:cs typeface="+mn-cs"/>
                <a:sym typeface="Times New Roman"/>
              </a:rPr>
              <a:t>review </a:t>
            </a:r>
            <a:r>
              <a:rPr lang="en-GB" sz="2400" kern="1200" dirty="0" smtClean="0">
                <a:solidFill>
                  <a:schemeClr val="tx1"/>
                </a:solidFill>
                <a:cs typeface="+mn-cs"/>
                <a:sym typeface="Times New Roman"/>
              </a:rPr>
              <a:t>the existing works on </a:t>
            </a:r>
            <a:r>
              <a:rPr lang="en-US" altLang="zh-CN" sz="2400" kern="1200" dirty="0" smtClean="0">
                <a:solidFill>
                  <a:schemeClr val="tx1"/>
                </a:solidFill>
                <a:cs typeface="+mn-cs"/>
                <a:sym typeface="Times New Roman"/>
              </a:rPr>
              <a:t>Deep Reinforcement Learning (</a:t>
            </a:r>
            <a:r>
              <a:rPr lang="en-GB" sz="2400" kern="1200" dirty="0" smtClean="0">
                <a:solidFill>
                  <a:schemeClr val="tx1"/>
                </a:solidFill>
                <a:cs typeface="+mn-cs"/>
                <a:sym typeface="Times New Roman"/>
              </a:rPr>
              <a:t>DRL)-based channel access, 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kern="1200" dirty="0" smtClean="0">
                <a:solidFill>
                  <a:schemeClr val="tx1"/>
                </a:solidFill>
                <a:cs typeface="+mn-cs"/>
                <a:sym typeface="Times New Roman"/>
              </a:rPr>
              <a:t>summarize their performance metrics, neural network (NN) models and inputs of NN,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kern="1200" dirty="0" smtClean="0">
                <a:solidFill>
                  <a:schemeClr val="tx1"/>
                </a:solidFill>
                <a:cs typeface="+mn-cs"/>
                <a:sym typeface="Times New Roman"/>
              </a:rPr>
              <a:t>discuss their standard impacts.</a:t>
            </a:r>
            <a:endParaRPr lang="en-GB" sz="2400" kern="1200" dirty="0">
              <a:solidFill>
                <a:schemeClr val="tx1"/>
              </a:solidFill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92085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9592" y="1844824"/>
            <a:ext cx="7642746" cy="3348038"/>
          </a:xfrm>
          <a:ln/>
        </p:spPr>
        <p:txBody>
          <a:bodyPr/>
          <a:lstStyle/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As mentioned in [1], </a:t>
            </a:r>
            <a:r>
              <a:rPr lang="en-US" altLang="zh-CN" sz="1600" dirty="0" smtClean="0"/>
              <a:t>the </a:t>
            </a:r>
            <a:r>
              <a:rPr lang="en-US" altLang="zh-CN" sz="1600" dirty="0"/>
              <a:t>intrinsic random deferment feature of </a:t>
            </a:r>
            <a:r>
              <a:rPr lang="en-US" altLang="zh-CN" sz="1600" dirty="0" smtClean="0"/>
              <a:t>CSMA/CA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makes </a:t>
            </a:r>
            <a:r>
              <a:rPr lang="en-US" altLang="zh-CN" sz="1600" kern="1200" dirty="0">
                <a:ea typeface="宋体" panose="02010600030101010101" pitchFamily="2" charset="-122"/>
              </a:rPr>
              <a:t>it upper-bounded by a relative low MAC efficiency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[2] and suffers </a:t>
            </a:r>
            <a:r>
              <a:rPr lang="en-US" altLang="zh-CN" sz="1600" kern="1200" dirty="0">
                <a:ea typeface="宋体" panose="02010600030101010101" pitchFamily="2" charset="-122"/>
              </a:rPr>
              <a:t>from fairness and latency issues in many realistic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scenarios [3]. </a:t>
            </a: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>
              <a:ea typeface="宋体" panose="02010600030101010101" pitchFamily="2" charset="-122"/>
            </a:endParaRP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 smtClean="0">
                <a:ea typeface="宋体" panose="02010600030101010101" pitchFamily="2" charset="-122"/>
              </a:rPr>
              <a:t>AI-enabled channel access can be considered as a candidate use case[1] to reduce </a:t>
            </a:r>
            <a:r>
              <a:rPr lang="en-US" altLang="zh-CN" sz="1600" kern="1200" dirty="0">
                <a:ea typeface="宋体" panose="02010600030101010101" pitchFamily="2" charset="-122"/>
              </a:rPr>
              <a:t>access delay and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jitter, and improve </a:t>
            </a:r>
            <a:r>
              <a:rPr lang="en-US" altLang="zh-CN" sz="1600" kern="1200" dirty="0">
                <a:ea typeface="宋体" panose="02010600030101010101" pitchFamily="2" charset="-122"/>
              </a:rPr>
              <a:t>channel efficiency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. </a:t>
            </a: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 smtClean="0">
                <a:ea typeface="宋体" panose="02010600030101010101" pitchFamily="2" charset="-122"/>
              </a:rPr>
              <a:t>In [4], channel access optimization via Reinforcement Learning (RL)-based contention window (CW) selection has been discussed, including its challenges and limitations [5]. </a:t>
            </a: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>
              <a:ea typeface="宋体" panose="02010600030101010101" pitchFamily="2" charset="-122"/>
            </a:endParaRP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ea typeface="宋体" panose="02010600030101010101" pitchFamily="2" charset="-122"/>
              </a:rPr>
              <a:t>In this contribution, we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focus on the works of </a:t>
            </a:r>
            <a:r>
              <a:rPr lang="en-US" altLang="zh-CN" sz="1600" kern="1200" dirty="0">
                <a:ea typeface="宋体" panose="02010600030101010101" pitchFamily="2" charset="-122"/>
              </a:rPr>
              <a:t>DRL-based channel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access that directly decide whether to transmit </a:t>
            </a:r>
            <a:r>
              <a:rPr lang="en-US" altLang="zh-CN" sz="1600" kern="1200" dirty="0">
                <a:ea typeface="宋体" panose="02010600030101010101" pitchFamily="2" charset="-122"/>
              </a:rPr>
              <a:t>or not,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rather than optimizing </a:t>
            </a:r>
            <a:r>
              <a:rPr lang="en-US" altLang="zh-CN" sz="1600" kern="1200" dirty="0">
                <a:ea typeface="宋体" panose="02010600030101010101" pitchFamily="2" charset="-122"/>
              </a:rPr>
              <a:t>parameters on top of CSMA/CA.</a:t>
            </a:r>
          </a:p>
          <a:p>
            <a:pPr marL="0"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0">
              <a:spcBef>
                <a:spcPts val="0"/>
              </a:spcBef>
            </a:pPr>
            <a:endParaRPr lang="en-US" altLang="zh-CN" sz="1600" kern="1200" dirty="0">
              <a:ea typeface="宋体" panose="02010600030101010101" pitchFamily="2" charset="-122"/>
            </a:endParaRPr>
          </a:p>
          <a:p>
            <a:pPr marL="0" indent="0"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矩形 1"/>
          <p:cNvSpPr/>
          <p:nvPr/>
        </p:nvSpPr>
        <p:spPr bwMode="auto">
          <a:xfrm>
            <a:off x="3696103" y="5625244"/>
            <a:ext cx="2520280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Neural Network (NN)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2687991" y="5877272"/>
            <a:ext cx="1008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文本框 7"/>
          <p:cNvSpPr txBox="1"/>
          <p:nvPr/>
        </p:nvSpPr>
        <p:spPr>
          <a:xfrm>
            <a:off x="1835696" y="5537607"/>
            <a:ext cx="1861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Historical Observation 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>
            <a:off x="6216383" y="5877272"/>
            <a:ext cx="5760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6216383" y="5554401"/>
            <a:ext cx="13341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Transmit or Not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Preliminary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899592" y="1844824"/>
                <a:ext cx="7848872" cy="4494213"/>
              </a:xfrm>
              <a:ln/>
            </p:spPr>
            <p:txBody>
              <a:bodyPr/>
              <a:lstStyle/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600" kern="1200" dirty="0" smtClean="0">
                    <a:ea typeface="宋体" panose="02010600030101010101" pitchFamily="2" charset="-122"/>
                  </a:rPr>
                  <a:t>Deep Reinforcement Learning: </a:t>
                </a:r>
                <a:r>
                  <a:rPr lang="en-US" altLang="zh-CN" sz="1600" b="0" kern="120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learn the policy that maximizes a long-term </a:t>
                </a:r>
                <a:r>
                  <a:rPr lang="en-US" altLang="zh-CN" sz="1600" b="0" dirty="0" smtClean="0">
                    <a:solidFill>
                      <a:schemeClr val="tx1"/>
                    </a:solidFill>
                  </a:rPr>
                  <a:t>reward via interaction with the environment </a:t>
                </a:r>
                <a:endParaRPr lang="en-US" altLang="zh-CN" sz="1600" b="0" kern="1200" dirty="0" smtClean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600" kern="1200" dirty="0" smtClean="0">
                    <a:ea typeface="宋体" panose="02010600030101010101" pitchFamily="2" charset="-122"/>
                  </a:rPr>
                  <a:t>DRL is an efficient AI tool for solving decision-making problems such as channel access, power control, MAC parameter optimization </a:t>
                </a: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600" kern="1200" dirty="0" smtClean="0">
                    <a:ea typeface="宋体" panose="02010600030101010101" pitchFamily="2" charset="-122"/>
                  </a:rPr>
                  <a:t>Common DRL Algorithms: </a:t>
                </a:r>
                <a:r>
                  <a:rPr lang="en-US" altLang="zh-CN" sz="1600" b="0" kern="1200" dirty="0" smtClean="0">
                    <a:ea typeface="宋体" panose="02010600030101010101" pitchFamily="2" charset="-122"/>
                  </a:rPr>
                  <a:t>DQN (Deep Q Network), QMIX, PPO (</a:t>
                </a:r>
                <a:r>
                  <a:rPr lang="en-US" altLang="zh-CN" sz="1600" b="0" kern="1200" dirty="0">
                    <a:ea typeface="宋体" panose="02010600030101010101" pitchFamily="2" charset="-122"/>
                  </a:rPr>
                  <a:t>Proximal Policy </a:t>
                </a:r>
                <a:r>
                  <a:rPr lang="en-US" altLang="zh-CN" sz="1600" b="0" kern="1200" dirty="0" smtClean="0">
                    <a:ea typeface="宋体" panose="02010600030101010101" pitchFamily="2" charset="-122"/>
                  </a:rPr>
                  <a:t>Optimization), </a:t>
                </a:r>
                <a:r>
                  <a:rPr lang="en-US" altLang="zh-CN" sz="1600" b="0" kern="1200" dirty="0">
                    <a:ea typeface="宋体" panose="02010600030101010101" pitchFamily="2" charset="-122"/>
                  </a:rPr>
                  <a:t>DDPG (Deep Deterministic Policy Gradient)</a:t>
                </a:r>
                <a:endParaRPr lang="en-US" altLang="zh-CN" sz="1600" b="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600" kern="1200" dirty="0" smtClean="0">
                    <a:ea typeface="宋体" panose="02010600030101010101" pitchFamily="2" charset="-122"/>
                  </a:rPr>
                  <a:t>Training data for DRL: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1600" i="1" dirty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sz="1600" b="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600" b="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sz="1600" b="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600" b="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1600" b="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1600" b="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600" b="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1600" b="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600" b="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600" b="0" i="1" dirty="0">
                            <a:latin typeface="Cambria Math" panose="02040503050406030204" pitchFamily="18" charset="0"/>
                          </a:rPr>
                          <m:t>+2</m:t>
                        </m:r>
                      </m:sub>
                    </m:sSub>
                    <m:r>
                      <a:rPr lang="en-US" altLang="zh-CN" sz="1600" b="0" i="1" dirty="0">
                        <a:latin typeface="Cambria Math" panose="02040503050406030204" pitchFamily="18" charset="0"/>
                      </a:rPr>
                      <m:t>… </m:t>
                    </m:r>
                  </m:oMath>
                </a14:m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0">
                  <a:spcBef>
                    <a:spcPts val="0"/>
                  </a:spcBef>
                </a:pPr>
                <a:endParaRPr lang="en-US" altLang="zh-CN" sz="1600" kern="1200" dirty="0" smtClean="0">
                  <a:ea typeface="宋体" panose="02010600030101010101" pitchFamily="2" charset="-122"/>
                </a:endParaRPr>
              </a:p>
              <a:p>
                <a:pPr marL="0" indent="0">
                  <a:spcBef>
                    <a:spcPts val="0"/>
                  </a:spcBef>
                </a:pPr>
                <a:endParaRPr lang="en-US" altLang="zh-CN" sz="1600" kern="1200" dirty="0">
                  <a:ea typeface="宋体" panose="02010600030101010101" pitchFamily="2" charset="-122"/>
                </a:endParaRPr>
              </a:p>
              <a:p>
                <a:pPr marL="0" indent="0">
                  <a:spcAft>
                    <a:spcPts val="0"/>
                  </a:spcAft>
                  <a:buSzPts val="1400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dirty="0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409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99592" y="1844824"/>
                <a:ext cx="7848872" cy="4494213"/>
              </a:xfrm>
              <a:blipFill rotWithShape="0">
                <a:blip r:embed="rId3"/>
                <a:stretch>
                  <a:fillRect l="-466" t="-407" b="-1493"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图片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193" y="2693690"/>
            <a:ext cx="3341677" cy="18154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2"/>
              <p:cNvSpPr txBox="1">
                <a:spLocks noChangeArrowheads="1"/>
              </p:cNvSpPr>
              <p:nvPr/>
            </p:nvSpPr>
            <p:spPr bwMode="auto">
              <a:xfrm>
                <a:off x="4028719" y="2564904"/>
                <a:ext cx="4608512" cy="22474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6286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400" dirty="0" smtClean="0">
                    <a:ea typeface="宋体" panose="02010600030101010101" pitchFamily="2" charset="-122"/>
                  </a:rPr>
                  <a:t>State: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𝑆</m:t>
                        </m:r>
                      </m:e>
                      <m:sub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CN" sz="1400" kern="1200" dirty="0" smtClean="0">
                    <a:ea typeface="宋体" panose="02010600030101010101" pitchFamily="2" charset="-122"/>
                  </a:rPr>
                  <a:t>, Action: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𝐴</m:t>
                        </m:r>
                      </m:e>
                      <m:sub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CN" sz="1400" kern="1200" dirty="0" smtClean="0">
                    <a:ea typeface="宋体" panose="02010600030101010101" pitchFamily="2" charset="-122"/>
                  </a:rPr>
                  <a:t>, Reward: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𝑅</m:t>
                        </m:r>
                      </m:e>
                      <m:sub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CN" sz="1400" kern="1200" dirty="0" smtClean="0">
                    <a:ea typeface="宋体" panose="02010600030101010101" pitchFamily="2" charset="-122"/>
                  </a:rPr>
                  <a:t> </a:t>
                </a:r>
              </a:p>
              <a:p>
                <a:pPr marL="6286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400" kern="1200" dirty="0" smtClean="0">
                    <a:ea typeface="宋体" panose="02010600030101010101" pitchFamily="2" charset="-122"/>
                  </a:rPr>
                  <a:t>Long-term reward: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𝑘</m:t>
                        </m:r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=0</m:t>
                        </m:r>
                      </m:sub>
                      <m:sup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US" altLang="zh-CN" sz="1400" b="0" i="1" kern="120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</m:ctrlPr>
                          </m:sSupPr>
                          <m:e>
                            <m:r>
                              <a:rPr lang="zh-CN" altLang="en-US" sz="1400" b="0" i="1" kern="120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𝛾</m:t>
                            </m:r>
                          </m:e>
                          <m:sup>
                            <m:r>
                              <a:rPr lang="en-US" altLang="zh-CN" sz="1400" b="0" i="1" kern="120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𝑘</m:t>
                            </m:r>
                          </m:sup>
                        </m:sSup>
                      </m:e>
                    </m:nary>
                    <m:sSub>
                      <m:sSubPr>
                        <m:ctrlP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𝑅</m:t>
                        </m:r>
                      </m:e>
                      <m:sub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𝑡</m:t>
                        </m:r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+</m:t>
                        </m:r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𝑘</m:t>
                        </m:r>
                        <m:r>
                          <a:rPr lang="en-US" altLang="zh-CN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+1</m:t>
                        </m:r>
                      </m:sub>
                    </m:sSub>
                    <m:r>
                      <a:rPr lang="en-US" altLang="zh-CN" sz="1400" b="0" i="1" kern="120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 </m:t>
                    </m:r>
                    <m:r>
                      <a:rPr lang="zh-CN" altLang="en-US" sz="1400" b="0" i="1" kern="120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𝛾</m:t>
                    </m:r>
                    <m:r>
                      <a:rPr lang="zh-CN" altLang="en-US" sz="1400" b="0" i="1" kern="120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∈</m:t>
                    </m:r>
                    <m:d>
                      <m:dPr>
                        <m:endChr m:val="]"/>
                        <m:ctrlPr>
                          <a:rPr lang="zh-CN" altLang="en-US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lang="zh-CN" altLang="en-US" sz="1400" b="0" i="1" kern="12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0,1</m:t>
                        </m:r>
                      </m:e>
                    </m:d>
                  </m:oMath>
                </a14:m>
                <a:endParaRPr lang="en-US" altLang="zh-CN" sz="1400" b="0" kern="1200" dirty="0" smtClean="0">
                  <a:ea typeface="宋体" panose="02010600030101010101" pitchFamily="2" charset="-122"/>
                </a:endParaRPr>
              </a:p>
              <a:p>
                <a:pPr marL="6286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400" b="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“</a:t>
                </a:r>
                <a:r>
                  <a:rPr lang="en-US" altLang="zh-CN" sz="140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Deep</a:t>
                </a:r>
                <a:r>
                  <a:rPr lang="en-US" altLang="zh-CN" sz="1400" b="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” means the policy </a:t>
                </a:r>
                <a:r>
                  <a:rPr lang="en-US" altLang="zh-CN" sz="1400" b="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is </a:t>
                </a:r>
                <a:r>
                  <a:rPr lang="en-US" altLang="zh-CN" sz="1400" b="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parameterized by a NN, “</a:t>
                </a:r>
                <a:r>
                  <a:rPr lang="en-US" altLang="zh-CN" sz="140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learn the policy</a:t>
                </a:r>
                <a:r>
                  <a:rPr lang="en-US" altLang="zh-CN" sz="1400" b="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” means to learn the parameters of the NN model, </a:t>
                </a:r>
                <a14:m>
                  <m:oMath xmlns:m="http://schemas.openxmlformats.org/officeDocument/2006/math">
                    <m:r>
                      <a:rPr lang="el-GR" altLang="zh-C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altLang="zh-C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 </m:t>
                    </m:r>
                    <m:sSub>
                      <m:sSubPr>
                        <m:ctrlP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𝑆</m:t>
                        </m:r>
                      </m:e>
                      <m:sub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𝑡</m:t>
                        </m:r>
                      </m:sub>
                    </m:sSub>
                    <m:r>
                      <a:rPr lang="en-US" altLang="zh-C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altLang="zh-CN" sz="1400" kern="1200" dirty="0" smtClean="0">
                  <a:ea typeface="宋体" panose="02010600030101010101" pitchFamily="2" charset="-122"/>
                </a:endParaRPr>
              </a:p>
              <a:p>
                <a:pPr marL="6286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4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State</a:t>
                </a:r>
                <a:r>
                  <a:rPr lang="en-US" altLang="zh-CN" sz="1400" b="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can be radio measurements, e.g., power, CCA </a:t>
                </a:r>
                <a:r>
                  <a:rPr lang="en-US" altLang="zh-CN" sz="1400" b="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results, PER, or </a:t>
                </a:r>
                <a:r>
                  <a:rPr lang="en-US" altLang="zh-CN" sz="1400" b="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internal parameters in MAC/PHY, e.g., buffer/queue status</a:t>
                </a:r>
              </a:p>
              <a:p>
                <a:pPr marL="6286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4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Reward</a:t>
                </a:r>
                <a:r>
                  <a:rPr lang="en-US" altLang="zh-CN" sz="1400" b="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can be a metric in terms of throughput, delay, fairness</a:t>
                </a:r>
              </a:p>
              <a:p>
                <a:pPr marL="6286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endParaRPr lang="en-US" altLang="zh-CN" sz="1400" kern="1200" dirty="0" smtClean="0"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34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28719" y="2564904"/>
                <a:ext cx="4608512" cy="2247478"/>
              </a:xfrm>
              <a:prstGeom prst="rect">
                <a:avLst/>
              </a:prstGeom>
              <a:blipFill rotWithShape="0">
                <a:blip r:embed="rId5"/>
                <a:stretch>
                  <a:fillRect t="-4076" b="-2174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5777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Learning Architecture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9575" y="3645024"/>
            <a:ext cx="2896540" cy="2265955"/>
          </a:xfrm>
          <a:ln/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altLang="zh-CN" sz="16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Distributed Learning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Training and Inference @STAs, i.e., Type 1 in [11]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Need training capability support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Standard impact:</a:t>
            </a:r>
          </a:p>
          <a:p>
            <a:pPr marL="400050" lvl="1" indent="0">
              <a:spcBef>
                <a:spcPts val="0"/>
              </a:spcBef>
            </a:pPr>
            <a:r>
              <a:rPr lang="en-US" altLang="zh-CN" sz="14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-- </a:t>
            </a: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(maybe) Assisted info to facilitate training or inference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Related works on channel access [6]</a:t>
            </a:r>
            <a:endParaRPr lang="en-US" altLang="zh-CN" sz="1600" kern="1200" dirty="0" smtClean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347865" y="3645024"/>
            <a:ext cx="2808311" cy="22659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en-US" altLang="zh-CN" sz="1600" dirty="0">
                <a:solidFill>
                  <a:schemeClr val="tx1"/>
                </a:solidFill>
                <a:ea typeface="宋体" panose="02010600030101010101" pitchFamily="2" charset="-122"/>
              </a:rPr>
              <a:t>Centralized</a:t>
            </a:r>
            <a:r>
              <a:rPr lang="en-US" altLang="zh-CN" sz="16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 Learning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Training @AP, Inference @STAs</a:t>
            </a:r>
            <a:r>
              <a:rPr lang="zh-CN" altLang="en-US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，</a:t>
            </a: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i.e., Type 2 in [11]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Only AP needs training capability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Standard impact:</a:t>
            </a:r>
            <a:endParaRPr lang="en-US" altLang="zh-CN" sz="1400" b="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marL="400050" lvl="2" indent="0">
              <a:spcBef>
                <a:spcPts val="0"/>
              </a:spcBef>
            </a:pPr>
            <a:r>
              <a:rPr lang="en-US" altLang="zh-CN" sz="1400" dirty="0">
                <a:solidFill>
                  <a:schemeClr val="tx1"/>
                </a:solidFill>
                <a:ea typeface="宋体" panose="02010600030101010101" pitchFamily="2" charset="-122"/>
              </a:rPr>
              <a:t>-- (maybe) </a:t>
            </a:r>
            <a:r>
              <a:rPr lang="en-US" altLang="zh-CN" sz="1400" dirty="0" smtClean="0">
                <a:solidFill>
                  <a:schemeClr val="tx1"/>
                </a:solidFill>
                <a:ea typeface="宋体" panose="02010600030101010101" pitchFamily="2" charset="-122"/>
              </a:rPr>
              <a:t>New </a:t>
            </a:r>
            <a:r>
              <a:rPr lang="en-US" altLang="zh-CN" sz="1400" dirty="0">
                <a:solidFill>
                  <a:schemeClr val="tx1"/>
                </a:solidFill>
                <a:ea typeface="宋体" panose="02010600030101010101" pitchFamily="2" charset="-122"/>
              </a:rPr>
              <a:t>m</a:t>
            </a: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easurement report to facilitate training;</a:t>
            </a:r>
          </a:p>
          <a:p>
            <a:pPr marL="400050" lvl="2" indent="0">
              <a:spcBef>
                <a:spcPts val="0"/>
              </a:spcBef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-- Model deployment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Related works on channel access [7]</a:t>
            </a:r>
            <a:endParaRPr lang="en-US" altLang="zh-CN" sz="1600" kern="1200" dirty="0" smtClean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224550" y="3645024"/>
            <a:ext cx="2808312" cy="22659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en-US" altLang="zh-CN" sz="1600" dirty="0" smtClean="0">
                <a:solidFill>
                  <a:schemeClr val="tx1"/>
                </a:solidFill>
                <a:ea typeface="宋体" panose="02010600030101010101" pitchFamily="2" charset="-122"/>
              </a:rPr>
              <a:t>Federated</a:t>
            </a:r>
            <a:r>
              <a:rPr lang="en-US" altLang="zh-CN" sz="160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 Learning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Training and Inference @STAs, i.e., Type 2 in [11]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Need training capability support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Standard impact: </a:t>
            </a:r>
          </a:p>
          <a:p>
            <a:pPr marL="400050" lvl="2" indent="0">
              <a:spcBef>
                <a:spcPts val="0"/>
              </a:spcBef>
            </a:pPr>
            <a:r>
              <a:rPr lang="en-US" altLang="zh-CN" sz="1400" b="0" kern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-- Model report</a:t>
            </a:r>
          </a:p>
          <a:p>
            <a:pPr marL="400050" lvl="2" indent="0">
              <a:spcBef>
                <a:spcPts val="0"/>
              </a:spcBef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-- (averaged) Model deployment </a:t>
            </a:r>
            <a:endParaRPr lang="en-US" altLang="zh-CN" sz="1400" b="0" kern="1200" dirty="0" smtClean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b="0" dirty="0" smtClean="0">
                <a:solidFill>
                  <a:schemeClr val="tx1"/>
                </a:solidFill>
                <a:ea typeface="宋体" panose="02010600030101010101" pitchFamily="2" charset="-122"/>
              </a:rPr>
              <a:t>Related works on channel access[8]</a:t>
            </a:r>
            <a:endParaRPr lang="en-US" altLang="zh-CN" sz="1600" kern="1200" dirty="0" smtClean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 bwMode="auto">
          <a:xfrm>
            <a:off x="971600" y="191683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AP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971600" y="2806060"/>
            <a:ext cx="1440160" cy="4789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Non-AP: Training &amp; Inference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直接箭头连接符 8"/>
          <p:cNvCxnSpPr/>
          <p:nvPr/>
        </p:nvCxnSpPr>
        <p:spPr bwMode="auto">
          <a:xfrm>
            <a:off x="1691680" y="2285178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1664558" y="2402966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Assisted info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906902" y="191683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AP: Training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906902" y="2806060"/>
            <a:ext cx="1440160" cy="4789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Non-AP: Inference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接箭头连接符 20"/>
          <p:cNvCxnSpPr/>
          <p:nvPr/>
        </p:nvCxnSpPr>
        <p:spPr bwMode="auto">
          <a:xfrm>
            <a:off x="4843006" y="2285178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文本框 21"/>
          <p:cNvSpPr txBox="1"/>
          <p:nvPr/>
        </p:nvSpPr>
        <p:spPr>
          <a:xfrm>
            <a:off x="4915014" y="2411273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M</a:t>
            </a:r>
            <a:r>
              <a:rPr lang="en-US" altLang="zh-CN" sz="1200" dirty="0" smtClean="0">
                <a:solidFill>
                  <a:schemeClr val="tx1"/>
                </a:solidFill>
              </a:rPr>
              <a:t>odel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3" name="直接箭头连接符 22"/>
          <p:cNvCxnSpPr/>
          <p:nvPr/>
        </p:nvCxnSpPr>
        <p:spPr bwMode="auto">
          <a:xfrm flipV="1">
            <a:off x="4338950" y="2276872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3330838" y="2352701"/>
            <a:ext cx="1044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Measurement report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599269" y="191683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AP: Model Average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6599269" y="2806060"/>
            <a:ext cx="1440160" cy="4789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Non-AP: Training &amp; Inference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直接箭头连接符 26"/>
          <p:cNvCxnSpPr/>
          <p:nvPr/>
        </p:nvCxnSpPr>
        <p:spPr bwMode="auto">
          <a:xfrm>
            <a:off x="7535373" y="2285178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文本框 27"/>
              <p:cNvSpPr txBox="1"/>
              <p:nvPr/>
            </p:nvSpPr>
            <p:spPr>
              <a:xfrm>
                <a:off x="7552943" y="2342357"/>
                <a:ext cx="1123513" cy="4789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altLang="zh-CN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en-US" altLang="zh-CN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Model</m:t>
                          </m:r>
                          <m:r>
                            <a:rPr lang="en-US" altLang="zh-CN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zh-CN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</m:nary>
                    </m:oMath>
                  </m:oMathPara>
                </a14:m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文本框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2943" y="2342357"/>
                <a:ext cx="1123513" cy="478977"/>
              </a:xfrm>
              <a:prstGeom prst="rect">
                <a:avLst/>
              </a:prstGeom>
              <a:blipFill rotWithShape="0">
                <a:blip r:embed="rId3"/>
                <a:stretch>
                  <a:fillRect l="-28261" t="-132911" r="-43478" b="-1936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接箭头连接符 28"/>
          <p:cNvCxnSpPr/>
          <p:nvPr/>
        </p:nvCxnSpPr>
        <p:spPr bwMode="auto">
          <a:xfrm flipV="1">
            <a:off x="7031317" y="2276872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文本框 29"/>
          <p:cNvSpPr txBox="1"/>
          <p:nvPr/>
        </p:nvSpPr>
        <p:spPr>
          <a:xfrm>
            <a:off x="6363934" y="2402966"/>
            <a:ext cx="675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Model </a:t>
            </a:r>
            <a:r>
              <a:rPr lang="en-US" altLang="zh-CN" sz="1200" dirty="0" err="1" smtClean="0">
                <a:solidFill>
                  <a:schemeClr val="tx1"/>
                </a:solidFill>
              </a:rPr>
              <a:t>i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579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Access with Distributed Learning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11341" y="1671683"/>
            <a:ext cx="7730997" cy="17344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ea typeface="宋体" panose="02010600030101010101" pitchFamily="2" charset="-122"/>
              </a:rPr>
              <a:t>In [6], a DRL-based channel access scheme for heterogeneous wireless networks is proposed, named as Carrier-Sense Deep reinforcement Learning Multiple Access (CS-DLMA). 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ea typeface="宋体" panose="02010600030101010101" pitchFamily="2" charset="-122"/>
              </a:rPr>
              <a:t>CS-DLMA achieves intelligent coexistence with other MAC protocols, e.g., TDMA, Aloha, Wi-Fi.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ea typeface="宋体" panose="02010600030101010101" pitchFamily="2" charset="-122"/>
              </a:rPr>
              <a:t>Performance Evaluation: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zh-CN" sz="1400" b="0" dirty="0" smtClean="0">
                <a:ea typeface="宋体" panose="02010600030101010101" pitchFamily="2" charset="-122"/>
              </a:rPr>
              <a:t>Individual </a:t>
            </a:r>
            <a:r>
              <a:rPr lang="en-US" altLang="zh-CN" sz="1400" dirty="0" smtClean="0">
                <a:ea typeface="宋体" panose="02010600030101010101" pitchFamily="2" charset="-122"/>
              </a:rPr>
              <a:t>throughput, sum throughput</a:t>
            </a:r>
            <a:endParaRPr lang="en-US" altLang="zh-CN" sz="1400" kern="120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0"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/>
          <a:srcRect t="2549"/>
          <a:stretch/>
        </p:blipFill>
        <p:spPr>
          <a:xfrm>
            <a:off x="2123728" y="3501008"/>
            <a:ext cx="4777544" cy="2753084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203848" y="6229192"/>
            <a:ext cx="54264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* Throughput (channel efficiency) is individual throughput. The network throughput is ~8*0.07, ~0.56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36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Access with Distributed Learning</a:t>
            </a:r>
            <a:endParaRPr lang="en-GB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5807" y="3605727"/>
            <a:ext cx="7770813" cy="2593405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>
                <a:ea typeface="宋体" panose="02010600030101010101" pitchFamily="2" charset="-122"/>
              </a:rPr>
              <a:t>DRL algorithm: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DQN [9]</a:t>
            </a:r>
            <a:endParaRPr lang="en-US" altLang="zh-CN" sz="1800" kern="1200" dirty="0"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>
                <a:ea typeface="宋体" panose="02010600030101010101" pitchFamily="2" charset="-122"/>
              </a:rPr>
              <a:t>Neural Network (NN):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LSTM + fully-connected layer</a:t>
            </a:r>
            <a:endParaRPr lang="en-US" altLang="zh-CN" sz="1800" kern="1200" dirty="0"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>
                <a:ea typeface="宋体" panose="02010600030101010101" pitchFamily="2" charset="-122"/>
              </a:rPr>
              <a:t>Input of NN: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a sequence of historical CCA </a:t>
            </a:r>
            <a:r>
              <a:rPr lang="en-US" altLang="zh-CN" sz="1800" kern="1200" dirty="0">
                <a:ea typeface="宋体" panose="02010600030101010101" pitchFamily="2" charset="-122"/>
              </a:rPr>
              <a:t>results (Busy or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Idle), actions </a:t>
            </a:r>
            <a:r>
              <a:rPr lang="en-US" altLang="zh-CN" sz="1800" kern="1200" dirty="0">
                <a:ea typeface="宋体" panose="02010600030101010101" pitchFamily="2" charset="-122"/>
              </a:rPr>
              <a:t>(Transmit or Wait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), </a:t>
            </a:r>
            <a:r>
              <a:rPr lang="en-US" altLang="zh-CN" sz="1800" kern="1200" dirty="0">
                <a:ea typeface="宋体" panose="02010600030101010101" pitchFamily="2" charset="-122"/>
              </a:rPr>
              <a:t>and transmission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results (successful or failed)</a:t>
            </a:r>
            <a:endParaRPr lang="en-US" altLang="zh-CN" sz="1800" kern="1200" dirty="0"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ea typeface="宋体" panose="02010600030101010101" pitchFamily="2" charset="-122"/>
              </a:rPr>
              <a:t>Standard impact: </a:t>
            </a:r>
          </a:p>
          <a:p>
            <a:pPr marL="0" indent="0">
              <a:spcBef>
                <a:spcPts val="0"/>
              </a:spcBef>
            </a:pPr>
            <a:r>
              <a:rPr lang="en-US" altLang="zh-CN" sz="1800" kern="1200" dirty="0">
                <a:ea typeface="宋体" panose="02010600030101010101" pitchFamily="2" charset="-122"/>
              </a:rPr>
              <a:t>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     -- </a:t>
            </a:r>
            <a:r>
              <a:rPr lang="en-US" altLang="zh-CN" sz="1800" b="0" kern="1200" dirty="0">
                <a:ea typeface="宋体" panose="02010600030101010101" pitchFamily="2" charset="-122"/>
              </a:rPr>
              <a:t>Assisted </a:t>
            </a:r>
            <a:r>
              <a:rPr lang="en-US" altLang="zh-CN" sz="1800" b="0" kern="1200" dirty="0" smtClean="0">
                <a:ea typeface="宋体" panose="02010600030101010101" pitchFamily="2" charset="-122"/>
              </a:rPr>
              <a:t>info </a:t>
            </a:r>
            <a:r>
              <a:rPr lang="en-US" altLang="zh-CN" sz="1800" b="0" kern="1200" dirty="0">
                <a:ea typeface="宋体" panose="02010600030101010101" pitchFamily="2" charset="-122"/>
              </a:rPr>
              <a:t>for </a:t>
            </a:r>
            <a:r>
              <a:rPr lang="en-US" altLang="zh-CN" sz="1800" b="0" kern="1200" dirty="0" smtClean="0">
                <a:ea typeface="宋体" panose="02010600030101010101" pitchFamily="2" charset="-122"/>
              </a:rPr>
              <a:t>training: Transmission </a:t>
            </a:r>
            <a:r>
              <a:rPr lang="en-US" altLang="zh-CN" sz="1800" b="0" kern="1200" dirty="0">
                <a:ea typeface="宋体" panose="02010600030101010101" pitchFamily="2" charset="-122"/>
              </a:rPr>
              <a:t>results of other </a:t>
            </a:r>
            <a:r>
              <a:rPr lang="en-US" altLang="zh-CN" sz="1800" b="0" kern="1200" dirty="0" smtClean="0">
                <a:ea typeface="宋体" panose="02010600030101010101" pitchFamily="2" charset="-122"/>
              </a:rPr>
              <a:t>STAs or rewards</a:t>
            </a:r>
          </a:p>
          <a:p>
            <a:pPr marL="0" indent="0">
              <a:spcBef>
                <a:spcPts val="0"/>
              </a:spcBef>
            </a:pPr>
            <a:endParaRPr lang="en-US" altLang="zh-CN" sz="1800" b="0" kern="1200" dirty="0"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kern="1200" dirty="0" smtClean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3851920" y="1803688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AP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851920" y="2692916"/>
            <a:ext cx="1440160" cy="4789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Non-AP: Training &amp; Inference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>
            <a:off x="4572000" y="2172034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" name="文本框 15"/>
          <p:cNvSpPr txBox="1"/>
          <p:nvPr/>
        </p:nvSpPr>
        <p:spPr>
          <a:xfrm>
            <a:off x="4544878" y="2289822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Assisted info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95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Access with Centralized Learning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1" y="1656838"/>
            <a:ext cx="7881728" cy="17344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286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>
                <a:ea typeface="宋体" panose="02010600030101010101" pitchFamily="2" charset="-122"/>
              </a:rPr>
              <a:t>In [7], </a:t>
            </a:r>
            <a:r>
              <a:rPr lang="en-US" altLang="zh-CN" sz="1600" dirty="0" smtClean="0">
                <a:ea typeface="宋体" panose="02010600030101010101" pitchFamily="2" charset="-122"/>
              </a:rPr>
              <a:t>a DRL-based </a:t>
            </a:r>
            <a:r>
              <a:rPr lang="en-US" altLang="zh-CN" sz="1600" dirty="0">
                <a:ea typeface="宋体" panose="02010600030101010101" pitchFamily="2" charset="-122"/>
              </a:rPr>
              <a:t>channel access </a:t>
            </a:r>
            <a:r>
              <a:rPr lang="en-US" altLang="zh-CN" sz="1600" dirty="0" smtClean="0">
                <a:ea typeface="宋体" panose="02010600030101010101" pitchFamily="2" charset="-122"/>
              </a:rPr>
              <a:t>scheme with </a:t>
            </a:r>
            <a:r>
              <a:rPr lang="en-US" altLang="zh-CN" sz="1600" dirty="0">
                <a:ea typeface="宋体" panose="02010600030101010101" pitchFamily="2" charset="-122"/>
              </a:rPr>
              <a:t>centralized learning architecture is proposed, named as </a:t>
            </a:r>
            <a:r>
              <a:rPr lang="en-US" altLang="zh-CN" sz="1600" dirty="0" smtClean="0">
                <a:ea typeface="宋体" panose="02010600030101010101" pitchFamily="2" charset="-122"/>
              </a:rPr>
              <a:t>QMIX-advanced Listen-Before-Talk (QLBT</a:t>
            </a:r>
            <a:r>
              <a:rPr lang="en-US" altLang="zh-CN" sz="1600" dirty="0">
                <a:ea typeface="宋体" panose="02010600030101010101" pitchFamily="2" charset="-122"/>
              </a:rPr>
              <a:t>)</a:t>
            </a:r>
            <a:r>
              <a:rPr lang="en-US" altLang="zh-CN" sz="1600" dirty="0" smtClean="0">
                <a:ea typeface="宋体" panose="02010600030101010101" pitchFamily="2" charset="-122"/>
              </a:rPr>
              <a:t>. </a:t>
            </a:r>
            <a:endParaRPr lang="en-US" altLang="zh-CN" sz="1600" dirty="0">
              <a:ea typeface="宋体" panose="02010600030101010101" pitchFamily="2" charset="-122"/>
            </a:endParaRPr>
          </a:p>
          <a:p>
            <a:pPr marL="6286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ea typeface="宋体" panose="02010600030101010101" pitchFamily="2" charset="-122"/>
              </a:rPr>
              <a:t>Centralized </a:t>
            </a:r>
            <a:r>
              <a:rPr lang="en-US" altLang="zh-CN" sz="1600" dirty="0">
                <a:ea typeface="宋体" panose="02010600030101010101" pitchFamily="2" charset="-122"/>
              </a:rPr>
              <a:t>training </a:t>
            </a:r>
            <a:r>
              <a:rPr lang="en-US" altLang="zh-CN" sz="1600" dirty="0" smtClean="0">
                <a:ea typeface="宋体" panose="02010600030101010101" pitchFamily="2" charset="-122"/>
              </a:rPr>
              <a:t>maximizes the use </a:t>
            </a:r>
            <a:r>
              <a:rPr lang="en-US" altLang="zh-CN" sz="1600" dirty="0">
                <a:ea typeface="宋体" panose="02010600030101010101" pitchFamily="2" charset="-122"/>
              </a:rPr>
              <a:t>of environmental observations</a:t>
            </a:r>
            <a:endParaRPr lang="en-US" altLang="zh-CN" sz="1600" dirty="0" smtClean="0">
              <a:ea typeface="宋体" panose="02010600030101010101" pitchFamily="2" charset="-122"/>
            </a:endParaRPr>
          </a:p>
          <a:p>
            <a:pPr marL="6286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ea typeface="宋体" panose="02010600030101010101" pitchFamily="2" charset="-122"/>
              </a:rPr>
              <a:t>Performance Evaluation: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Channel efficiency: Outperforms </a:t>
            </a:r>
            <a:r>
              <a:rPr lang="en-US" altLang="zh-CN" sz="1600" dirty="0">
                <a:solidFill>
                  <a:schemeClr val="tx1"/>
                </a:solidFill>
              </a:rPr>
              <a:t>CSMA/CA </a:t>
            </a:r>
            <a:r>
              <a:rPr lang="en-US" altLang="zh-CN" sz="1600" dirty="0" smtClean="0">
                <a:solidFill>
                  <a:schemeClr val="tx1"/>
                </a:solidFill>
              </a:rPr>
              <a:t>and even the upper bound [2] (~0.85)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Delay: bounded delay under heavy traffic load</a:t>
            </a:r>
            <a:endParaRPr lang="en-US" altLang="zh-CN" sz="1400" b="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6286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6286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indent="0">
              <a:spcBef>
                <a:spcPts val="0"/>
              </a:spcBef>
            </a:pPr>
            <a:endParaRPr lang="en-US" altLang="zh-CN" sz="1600" kern="1200" dirty="0" smtClean="0">
              <a:ea typeface="宋体" panose="02010600030101010101" pitchFamily="2" charset="-122"/>
            </a:endParaRPr>
          </a:p>
          <a:p>
            <a:pPr marL="0" indent="0"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3501008"/>
            <a:ext cx="3764589" cy="2843861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595" y="3569959"/>
            <a:ext cx="4368030" cy="253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6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Access with Centralized Learning</a:t>
            </a:r>
            <a:endParaRPr lang="en-GB" dirty="0"/>
          </a:p>
        </p:txBody>
      </p:sp>
      <p:sp>
        <p:nvSpPr>
          <p:cNvPr id="19" name="矩形 18"/>
          <p:cNvSpPr/>
          <p:nvPr/>
        </p:nvSpPr>
        <p:spPr bwMode="auto">
          <a:xfrm>
            <a:off x="3707904" y="1963929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AP: Training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707904" y="2853157"/>
            <a:ext cx="1440160" cy="4789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/>
              <a:t>Non-AP: Inference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接箭头连接符 20"/>
          <p:cNvCxnSpPr/>
          <p:nvPr/>
        </p:nvCxnSpPr>
        <p:spPr bwMode="auto">
          <a:xfrm>
            <a:off x="4644008" y="2332275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文本框 21"/>
          <p:cNvSpPr txBox="1"/>
          <p:nvPr/>
        </p:nvSpPr>
        <p:spPr>
          <a:xfrm>
            <a:off x="4716016" y="245837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M</a:t>
            </a:r>
            <a:r>
              <a:rPr lang="en-US" altLang="zh-CN" sz="1200" dirty="0" smtClean="0">
                <a:solidFill>
                  <a:schemeClr val="tx1"/>
                </a:solidFill>
              </a:rPr>
              <a:t>odel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3" name="直接箭头连接符 22"/>
          <p:cNvCxnSpPr/>
          <p:nvPr/>
        </p:nvCxnSpPr>
        <p:spPr bwMode="auto">
          <a:xfrm flipV="1">
            <a:off x="4139952" y="2323969"/>
            <a:ext cx="0" cy="529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3131840" y="2399798"/>
            <a:ext cx="1044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Measurement report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75807" y="3605727"/>
                <a:ext cx="7866531" cy="2869686"/>
              </a:xfrm>
            </p:spPr>
            <p:txBody>
              <a:bodyPr/>
              <a:lstStyle/>
              <a:p>
                <a:pPr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800" kern="1200" dirty="0">
                    <a:ea typeface="宋体" panose="02010600030101010101" pitchFamily="2" charset="-122"/>
                  </a:rPr>
                  <a:t>DRL algorithm: </a:t>
                </a: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QMIX [10]</a:t>
                </a:r>
                <a:endParaRPr lang="en-US" altLang="zh-CN" sz="1800" kern="1200" dirty="0">
                  <a:ea typeface="宋体" panose="02010600030101010101" pitchFamily="2" charset="-122"/>
                </a:endParaRPr>
              </a:p>
              <a:p>
                <a:pPr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800" kern="1200" dirty="0">
                    <a:ea typeface="宋体" panose="02010600030101010101" pitchFamily="2" charset="-122"/>
                  </a:rPr>
                  <a:t>Neural Network (NN): </a:t>
                </a: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GRU + fully-connected layer</a:t>
                </a:r>
                <a:endParaRPr lang="en-US" altLang="zh-CN" sz="1800" kern="1200" dirty="0">
                  <a:ea typeface="宋体" panose="02010600030101010101" pitchFamily="2" charset="-122"/>
                </a:endParaRPr>
              </a:p>
              <a:p>
                <a:pPr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800" kern="1200" dirty="0">
                    <a:ea typeface="宋体" panose="02010600030101010101" pitchFamily="2" charset="-122"/>
                  </a:rPr>
                  <a:t>Input of NN: </a:t>
                </a: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a sequence of historical </a:t>
                </a:r>
                <a:r>
                  <a:rPr lang="en-US" altLang="zh-CN" sz="1800" kern="1200" dirty="0">
                    <a:ea typeface="宋体" panose="02010600030101010101" pitchFamily="2" charset="-122"/>
                  </a:rPr>
                  <a:t>CCA results (Busy or </a:t>
                </a: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Idle), actions </a:t>
                </a:r>
                <a:r>
                  <a:rPr lang="en-US" altLang="zh-CN" sz="1800" kern="1200" dirty="0">
                    <a:ea typeface="宋体" panose="02010600030101010101" pitchFamily="2" charset="-122"/>
                  </a:rPr>
                  <a:t>(Transmit or Wait), and delay to last successful transmission</a:t>
                </a:r>
              </a:p>
              <a:p>
                <a:pPr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Standard impact: </a:t>
                </a:r>
              </a:p>
              <a:p>
                <a:pPr marL="457200" lvl="1" indent="0">
                  <a:spcBef>
                    <a:spcPts val="0"/>
                  </a:spcBef>
                </a:pP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-- Measurement report for training: (from non-AP STAs to AP)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,… </m:t>
                    </m:r>
                  </m:oMath>
                </a14:m>
                <a:endParaRPr lang="en-US" altLang="zh-CN" sz="1800" kern="1200" dirty="0" smtClean="0">
                  <a:ea typeface="宋体" panose="02010600030101010101" pitchFamily="2" charset="-122"/>
                </a:endParaRPr>
              </a:p>
              <a:p>
                <a:pPr marL="457200" lvl="1" indent="0">
                  <a:spcBef>
                    <a:spcPts val="0"/>
                  </a:spcBef>
                </a:pP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-- Model deployment: </a:t>
                </a:r>
                <a:r>
                  <a:rPr lang="en-US" altLang="zh-CN" sz="1800" kern="120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(from AP to non-AP STAs) 36.36 </a:t>
                </a:r>
                <a:r>
                  <a:rPr lang="en-US" altLang="zh-CN" sz="1800" kern="1200" dirty="0" err="1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KBytes</a:t>
                </a:r>
                <a:r>
                  <a:rPr lang="en-US" altLang="zh-CN" sz="1800" kern="1200" dirty="0" smtClean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</a:t>
                </a:r>
                <a:r>
                  <a:rPr lang="en-US" altLang="zh-CN" sz="1800" kern="12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once</a:t>
                </a: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, </a:t>
                </a:r>
                <a:r>
                  <a:rPr lang="en-US" altLang="zh-CN" sz="1800" kern="1200" dirty="0">
                    <a:ea typeface="宋体" panose="02010600030101010101" pitchFamily="2" charset="-122"/>
                  </a:rPr>
                  <a:t>9090 </a:t>
                </a:r>
                <a:r>
                  <a:rPr lang="en-US" altLang="zh-CN" sz="1800" kern="1200" dirty="0" smtClean="0">
                    <a:ea typeface="宋体" panose="02010600030101010101" pitchFamily="2" charset="-122"/>
                  </a:rPr>
                  <a:t>NN parameters </a:t>
                </a:r>
                <a:r>
                  <a:rPr lang="en-US" altLang="zh-CN" sz="1800" kern="1200" dirty="0">
                    <a:ea typeface="宋体" panose="02010600030101010101" pitchFamily="2" charset="-122"/>
                  </a:rPr>
                  <a:t>and 32 bits for each</a:t>
                </a:r>
              </a:p>
              <a:p>
                <a:pPr marL="457200" lvl="1" indent="0">
                  <a:spcBef>
                    <a:spcPts val="0"/>
                  </a:spcBef>
                </a:pPr>
                <a:endParaRPr lang="en-US" altLang="zh-CN" sz="1800" kern="1200" dirty="0"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5807" y="3605727"/>
                <a:ext cx="7866531" cy="2869686"/>
              </a:xfrm>
              <a:blipFill rotWithShape="0">
                <a:blip r:embed="rId3"/>
                <a:stretch>
                  <a:fillRect l="-543" t="-10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685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16761</TotalTime>
  <Words>1751</Words>
  <Application>Microsoft Office PowerPoint</Application>
  <PresentationFormat>全屏显示(4:3)</PresentationFormat>
  <Paragraphs>292</Paragraphs>
  <Slides>14</Slides>
  <Notes>13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 Unicode MS</vt:lpstr>
      <vt:lpstr>MS Gothic</vt:lpstr>
      <vt:lpstr>宋体</vt:lpstr>
      <vt:lpstr>Arial</vt:lpstr>
      <vt:lpstr>Cambria Math</vt:lpstr>
      <vt:lpstr>Times New Roman</vt:lpstr>
      <vt:lpstr>Wingdings</vt:lpstr>
      <vt:lpstr>Office 主题</vt:lpstr>
      <vt:lpstr>Document</vt:lpstr>
      <vt:lpstr>DRL-based Channel Access</vt:lpstr>
      <vt:lpstr>Abstract</vt:lpstr>
      <vt:lpstr>Introduction</vt:lpstr>
      <vt:lpstr>Preliminary</vt:lpstr>
      <vt:lpstr>Learning Architecture</vt:lpstr>
      <vt:lpstr>Channel Access with Distributed Learning</vt:lpstr>
      <vt:lpstr>Channel Access with Distributed Learning</vt:lpstr>
      <vt:lpstr>Channel Access with Centralized Learning</vt:lpstr>
      <vt:lpstr>Channel Access with Centralized Learning</vt:lpstr>
      <vt:lpstr>Channel Access with Federated Learning</vt:lpstr>
      <vt:lpstr>Channel Access with Federated Learning</vt:lpstr>
      <vt:lpstr>Existing Work Comparison </vt:lpstr>
      <vt:lpstr>Summary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shutongxin</dc:creator>
  <cp:lastModifiedBy>guoziyang</cp:lastModifiedBy>
  <cp:revision>276</cp:revision>
  <cp:lastPrinted>1601-01-01T00:00:00Z</cp:lastPrinted>
  <dcterms:created xsi:type="dcterms:W3CDTF">2022-08-01T03:20:41Z</dcterms:created>
  <dcterms:modified xsi:type="dcterms:W3CDTF">2022-09-12T02:56:36Z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(3)nAGnauAjdC42tT/wUwBNNZuz9LErw5IAGdoreN2NsCDgrghOtv+fPQQSDnVMFxD+Nk0V/rCT
qgjOM1lpn1UnTZDcwE4VaIWekZUE5iQ+0sKLXnG7sTbIGtLk+RiU1vkMpvmlm+31p1NCyw95
tSSy7q7SwZYjgypvLPviT4p5Jw5LO4dxNeo5YtT7gHO/tvXRGzD4qIjeneFmlnAt+41W30+e
fXexXgGBxDknnh5nUC</vt:lpwstr>
  </property>
  <property fmtid="{D5CDD505-2E9C-101B-9397-08002B2CF9AE}" pid="3" name="_2015_ms_pID_7253431">
    <vt:lpwstr>rfxQ7ocI1VRKf3NTM/REJngCJFrl2Ua/CJo8Hb7ayfcAFC99DtVbzm
amYoWbQ7sIgo7kr6J9n5WJKrmQEKDSBYykcU99ulYQnP09rkc4cPk0fA2Mtzq4PY0FPvZAZM
8tCOfaXMpPcTIaSz0c7Ughtr3kI9U0PSQwYI2EkbDnAihzjVdO0qut8J4VtgKAHsJ7e2ivQO
iwrcjzDzP6F0WdVaWDkeJj7EPPidFD+Ob50D</vt:lpwstr>
  </property>
  <property fmtid="{D5CDD505-2E9C-101B-9397-08002B2CF9AE}" pid="4" name="_2015_ms_pID_7253432">
    <vt:lpwstr>6N0WNTPB0a8utPhIWGWmdmU=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1662467710</vt:lpwstr>
  </property>
</Properties>
</file>