
<file path=[Content_Types].xml><?xml version="1.0" encoding="utf-8"?>
<Types xmlns="http://schemas.openxmlformats.org/package/2006/content-types">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7"/>
  </p:notesMasterIdLst>
  <p:handoutMasterIdLst>
    <p:handoutMasterId r:id="rId28"/>
  </p:handoutMasterIdLst>
  <p:sldIdLst>
    <p:sldId id="269" r:id="rId2"/>
    <p:sldId id="813" r:id="rId3"/>
    <p:sldId id="424" r:id="rId4"/>
    <p:sldId id="423" r:id="rId5"/>
    <p:sldId id="757" r:id="rId6"/>
    <p:sldId id="754" r:id="rId7"/>
    <p:sldId id="755" r:id="rId8"/>
    <p:sldId id="458" r:id="rId9"/>
    <p:sldId id="489" r:id="rId10"/>
    <p:sldId id="814" r:id="rId11"/>
    <p:sldId id="815" r:id="rId12"/>
    <p:sldId id="749" r:id="rId13"/>
    <p:sldId id="767" r:id="rId14"/>
    <p:sldId id="768" r:id="rId15"/>
    <p:sldId id="746" r:id="rId16"/>
    <p:sldId id="940" r:id="rId17"/>
    <p:sldId id="944" r:id="rId18"/>
    <p:sldId id="893" r:id="rId19"/>
    <p:sldId id="942" r:id="rId20"/>
    <p:sldId id="844" r:id="rId21"/>
    <p:sldId id="906" r:id="rId22"/>
    <p:sldId id="905" r:id="rId23"/>
    <p:sldId id="943" r:id="rId24"/>
    <p:sldId id="842" r:id="rId25"/>
    <p:sldId id="888" r:id="rId26"/>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4"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C00000"/>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2100" autoAdjust="0"/>
    <p:restoredTop sz="94872" autoAdjust="0"/>
  </p:normalViewPr>
  <p:slideViewPr>
    <p:cSldViewPr>
      <p:cViewPr varScale="1">
        <p:scale>
          <a:sx n="73" d="100"/>
          <a:sy n="73" d="100"/>
        </p:scale>
        <p:origin x="60" y="56"/>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presProps" Target="presProps.xml"/><Relationship Id="rId8" Type="http://schemas.openxmlformats.org/officeDocument/2006/relationships/slide" Target="slides/slide7.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___1.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r>
              <a:rPr lang="en-US" dirty="0"/>
              <a:t>P802.11bf D0.1 CR Status</a:t>
            </a:r>
          </a:p>
        </c:rich>
      </c:tx>
      <c:layout/>
      <c:overlay val="0"/>
      <c:spPr>
        <a:noFill/>
        <a:ln>
          <a:noFill/>
        </a:ln>
        <a:effectLst/>
      </c:spPr>
      <c:txPr>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endParaRPr lang="zh-CN"/>
        </a:p>
      </c:txPr>
    </c:title>
    <c:autoTitleDeleted val="0"/>
    <c:plotArea>
      <c:layout>
        <c:manualLayout>
          <c:layoutTarget val="inner"/>
          <c:xMode val="edge"/>
          <c:yMode val="edge"/>
          <c:x val="0.11294623498792468"/>
          <c:y val="0.16645970674947"/>
          <c:w val="0.86251844759057739"/>
          <c:h val="0.64167057773928859"/>
        </c:manualLayout>
      </c:layout>
      <c:barChart>
        <c:barDir val="col"/>
        <c:grouping val="clustered"/>
        <c:varyColors val="0"/>
        <c:ser>
          <c:idx val="0"/>
          <c:order val="0"/>
          <c:tx>
            <c:strRef>
              <c:f>Sheet1!$B$1</c:f>
              <c:strCache>
                <c:ptCount val="1"/>
                <c:pt idx="0">
                  <c:v>Received</c:v>
                </c:pt>
              </c:strCache>
            </c:strRef>
          </c:tx>
          <c:spPr>
            <a:solidFill>
              <a:srgbClr val="C0000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Sheet1!$B$2:$B$4</c:f>
              <c:numCache>
                <c:formatCode>General</c:formatCode>
                <c:ptCount val="3"/>
                <c:pt idx="0">
                  <c:v>591</c:v>
                </c:pt>
                <c:pt idx="1">
                  <c:v>55</c:v>
                </c:pt>
                <c:pt idx="2">
                  <c:v>266</c:v>
                </c:pt>
              </c:numCache>
            </c:numRef>
          </c:val>
          <c:extLst xmlns:c16r2="http://schemas.microsoft.com/office/drawing/2015/06/chart">
            <c:ext xmlns:c16="http://schemas.microsoft.com/office/drawing/2014/chart" uri="{C3380CC4-5D6E-409C-BE32-E72D297353CC}">
              <c16:uniqueId val="{00000000-7DDA-4C11-A3E1-0B160159F838}"/>
            </c:ext>
          </c:extLst>
        </c:ser>
        <c:ser>
          <c:idx val="1"/>
          <c:order val="1"/>
          <c:tx>
            <c:strRef>
              <c:f>Sheet1!$C$1</c:f>
              <c:strCache>
                <c:ptCount val="1"/>
                <c:pt idx="0">
                  <c:v>Resolved</c:v>
                </c:pt>
              </c:strCache>
            </c:strRef>
          </c:tx>
          <c:spPr>
            <a:solidFill>
              <a:srgbClr val="00B05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Sheet1!$C$2:$C$4</c:f>
              <c:numCache>
                <c:formatCode>General</c:formatCode>
                <c:ptCount val="3"/>
                <c:pt idx="0">
                  <c:v>140</c:v>
                </c:pt>
                <c:pt idx="1">
                  <c:v>12</c:v>
                </c:pt>
                <c:pt idx="2">
                  <c:v>190</c:v>
                </c:pt>
              </c:numCache>
            </c:numRef>
          </c:val>
          <c:extLst xmlns:c16r2="http://schemas.microsoft.com/office/drawing/2015/06/chart">
            <c:ext xmlns:c16="http://schemas.microsoft.com/office/drawing/2014/chart" uri="{C3380CC4-5D6E-409C-BE32-E72D297353CC}">
              <c16:uniqueId val="{00000001-7DDA-4C11-A3E1-0B160159F838}"/>
            </c:ext>
          </c:extLst>
        </c:ser>
        <c:dLbls>
          <c:dLblPos val="inEnd"/>
          <c:showLegendKey val="0"/>
          <c:showVal val="1"/>
          <c:showCatName val="0"/>
          <c:showSerName val="0"/>
          <c:showPercent val="0"/>
          <c:showBubbleSize val="0"/>
        </c:dLbls>
        <c:gapWidth val="65"/>
        <c:axId val="-113622160"/>
        <c:axId val="-113621616"/>
      </c:barChart>
      <c:catAx>
        <c:axId val="-113622160"/>
        <c:scaling>
          <c:orientation val="minMax"/>
        </c:scaling>
        <c:delete val="0"/>
        <c:axPos val="b"/>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1197" b="0" i="0" u="none" strike="noStrike" kern="1200" cap="all" baseline="0">
                <a:solidFill>
                  <a:schemeClr val="dk1">
                    <a:lumMod val="75000"/>
                    <a:lumOff val="25000"/>
                  </a:schemeClr>
                </a:solidFill>
                <a:latin typeface="+mn-lt"/>
                <a:ea typeface="+mn-ea"/>
                <a:cs typeface="+mn-cs"/>
              </a:defRPr>
            </a:pPr>
            <a:endParaRPr lang="zh-CN"/>
          </a:p>
        </c:txPr>
        <c:crossAx val="-113621616"/>
        <c:crosses val="autoZero"/>
        <c:auto val="1"/>
        <c:lblAlgn val="ctr"/>
        <c:lblOffset val="100"/>
        <c:noMultiLvlLbl val="0"/>
      </c:catAx>
      <c:valAx>
        <c:axId val="-113621616"/>
        <c:scaling>
          <c:orientation val="minMax"/>
        </c:scaling>
        <c:delete val="1"/>
        <c:axPos val="l"/>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numFmt formatCode="General" sourceLinked="1"/>
        <c:majorTickMark val="none"/>
        <c:minorTickMark val="none"/>
        <c:tickLblPos val="nextTo"/>
        <c:crossAx val="-113622160"/>
        <c:crosses val="autoZero"/>
        <c:crossBetween val="between"/>
      </c:valAx>
      <c:spPr>
        <a:noFill/>
        <a:ln>
          <a:noFill/>
        </a:ln>
        <a:effectLst/>
      </c:spPr>
    </c:plotArea>
    <c:legend>
      <c:legendPos val="b"/>
      <c:layout/>
      <c:overlay val="0"/>
      <c:spPr>
        <a:solidFill>
          <a:schemeClr val="lt1">
            <a:lumMod val="95000"/>
            <a:alpha val="39000"/>
          </a:schemeClr>
        </a:solidFill>
        <a:ln>
          <a:noFill/>
        </a:ln>
        <a:effectLst/>
      </c:spPr>
      <c:txPr>
        <a:bodyPr rot="0" spcFirstLastPara="1" vertOverflow="ellipsis" vert="horz" wrap="square" anchor="ctr" anchorCtr="1"/>
        <a:lstStyle/>
        <a:p>
          <a:pPr>
            <a:defRPr sz="1197" b="0" i="0" u="none" strike="noStrike" kern="1200" baseline="0">
              <a:solidFill>
                <a:schemeClr val="dk1">
                  <a:lumMod val="75000"/>
                  <a:lumOff val="25000"/>
                </a:schemeClr>
              </a:solidFill>
              <a:latin typeface="+mn-lt"/>
              <a:ea typeface="+mn-ea"/>
              <a:cs typeface="+mn-cs"/>
            </a:defRPr>
          </a:pPr>
          <a:endParaRPr lang="zh-CN"/>
        </a:p>
      </c:txPr>
    </c:legend>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zh-CN"/>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5">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defRPr sz="1197"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1197"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329932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5433216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18</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3656975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19</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3492569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smtClean="0"/>
          </a:p>
          <a:p>
            <a:endParaRPr lang="en-US" altLang="en-US" dirty="0" smtClean="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52429067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41371213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8209123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7010817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421929017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lvl="0"/>
            <a:r>
              <a:rPr lang="en-US" altLang="zh-CN" sz="1200" kern="1200" dirty="0" smtClean="0">
                <a:solidFill>
                  <a:schemeClr val="tx1"/>
                </a:solidFill>
                <a:effectLst/>
                <a:latin typeface="Times New Roman" pitchFamily="18" charset="0"/>
                <a:ea typeface="MS PGothic" pitchFamily="34" charset="-128"/>
                <a:cs typeface="MS PGothic" charset="0"/>
              </a:rPr>
              <a:t>Do you agree to replace the Sensing Measurement Report element with a field?</a:t>
            </a:r>
            <a:endParaRPr lang="zh-CN" altLang="zh-CN" sz="1200" kern="1200" dirty="0" smtClean="0">
              <a:solidFill>
                <a:schemeClr val="tx1"/>
              </a:solidFill>
              <a:effectLst/>
              <a:latin typeface="Times New Roman" pitchFamily="18" charset="0"/>
              <a:ea typeface="MS PGothic" pitchFamily="34" charset="-128"/>
              <a:cs typeface="MS PGothic" charset="0"/>
            </a:endParaRPr>
          </a:p>
          <a:p>
            <a:r>
              <a:rPr lang="en-US" altLang="zh-CN" sz="1200" kern="1200" dirty="0" smtClean="0">
                <a:solidFill>
                  <a:schemeClr val="tx1"/>
                </a:solidFill>
                <a:effectLst/>
                <a:latin typeface="Times New Roman" pitchFamily="18" charset="0"/>
                <a:ea typeface="MS PGothic" pitchFamily="34" charset="-128"/>
                <a:cs typeface="MS PGothic" charset="0"/>
              </a:rPr>
              <a:t>Note: The content of the field is based on the content of the Sensing Measurement Report element. </a:t>
            </a:r>
            <a:endParaRPr lang="zh-CN" altLang="zh-CN" sz="1200" kern="1200" dirty="0" smtClean="0">
              <a:solidFill>
                <a:schemeClr val="tx1"/>
              </a:solidFill>
              <a:effectLst/>
              <a:latin typeface="Times New Roman" pitchFamily="18" charset="0"/>
              <a:ea typeface="MS PGothic" pitchFamily="34" charset="-128"/>
              <a:cs typeface="MS PGothic" charset="0"/>
            </a:endParaRPr>
          </a:p>
          <a:p>
            <a:endParaRPr lang="zh-CN" altLang="en-US" dirty="0"/>
          </a:p>
        </p:txBody>
      </p:sp>
    </p:spTree>
    <p:extLst>
      <p:ext uri="{BB962C8B-B14F-4D97-AF65-F5344CB8AC3E}">
        <p14:creationId xmlns:p14="http://schemas.microsoft.com/office/powerpoint/2010/main" val="181320412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61443241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1" name="Rectangle 7"/>
          <p:cNvSpPr>
            <a:spLocks noChangeArrowheads="1"/>
          </p:cNvSpPr>
          <p:nvPr/>
        </p:nvSpPr>
        <p:spPr bwMode="auto">
          <a:xfrm>
            <a:off x="8336369" y="304027"/>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a:t>
            </a:r>
            <a:r>
              <a:rPr lang="en-US" altLang="en-US" sz="1800" b="1" dirty="0" smtClean="0"/>
              <a:t>802.11-22/1439r4</a:t>
            </a:r>
            <a:endParaRPr lang="en-US" altLang="en-US" sz="1800" b="1" dirty="0" smtClean="0"/>
          </a:p>
        </p:txBody>
      </p:sp>
      <p:sp>
        <p:nvSpPr>
          <p:cNvPr id="2" name="Line 8"/>
          <p:cNvSpPr>
            <a:spLocks noChangeShapeType="1"/>
          </p:cNvSpPr>
          <p:nvPr/>
        </p:nvSpPr>
        <p:spPr bwMode="auto">
          <a:xfrm>
            <a:off x="457200" y="609600"/>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4572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smtClean="0"/>
              <a:t>Meeting Agenda</a:t>
            </a:r>
          </a:p>
        </p:txBody>
      </p:sp>
      <p:sp>
        <p:nvSpPr>
          <p:cNvPr id="11" name="Rectangle 7"/>
          <p:cNvSpPr>
            <a:spLocks noChangeArrowheads="1"/>
          </p:cNvSpPr>
          <p:nvPr userDrawn="1"/>
        </p:nvSpPr>
        <p:spPr bwMode="auto">
          <a:xfrm>
            <a:off x="457200" y="318315"/>
            <a:ext cx="157960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September </a:t>
            </a:r>
            <a:r>
              <a:rPr lang="en-US" altLang="en-US" sz="1800" b="1" dirty="0" smtClean="0"/>
              <a:t>2022</a:t>
            </a:r>
          </a:p>
        </p:txBody>
      </p:sp>
      <p:sp>
        <p:nvSpPr>
          <p:cNvPr id="12" name="Line 8"/>
          <p:cNvSpPr>
            <a:spLocks noChangeShapeType="1"/>
          </p:cNvSpPr>
          <p:nvPr userDrawn="1"/>
        </p:nvSpPr>
        <p:spPr bwMode="auto">
          <a:xfrm>
            <a:off x="457200" y="6475413"/>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3" name="Rectangle 5"/>
          <p:cNvSpPr txBox="1">
            <a:spLocks noChangeArrowheads="1"/>
          </p:cNvSpPr>
          <p:nvPr userDrawn="1"/>
        </p:nvSpPr>
        <p:spPr bwMode="auto">
          <a:xfrm>
            <a:off x="8064500"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dirty="0" smtClean="0"/>
              <a:t>Tony Xiao Han (Huawei)</a:t>
            </a:r>
            <a:endParaRPr lang="en-US" dirty="0"/>
          </a:p>
        </p:txBody>
      </p:sp>
      <p:sp>
        <p:nvSpPr>
          <p:cNvPr id="14" name="Rectangle 6"/>
          <p:cNvSpPr txBox="1">
            <a:spLocks noChangeArrowheads="1"/>
          </p:cNvSpPr>
          <p:nvPr userDrawn="1"/>
        </p:nvSpPr>
        <p:spPr bwMode="auto">
          <a:xfrm>
            <a:off x="5828299" y="6474897"/>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smtClean="0"/>
              <a:t>Slide </a:t>
            </a:r>
            <a:fld id="{5DFA9695-C1BB-41B2-BF85-AF49C303836D}"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457200" y="914400"/>
            <a:ext cx="11277600" cy="1066800"/>
          </a:xfrm>
        </p:spPr>
        <p:txBody>
          <a:bodyPr/>
          <a:lstStyle/>
          <a:p>
            <a:r>
              <a:rPr lang="en-US" altLang="en-US" sz="3600" dirty="0"/>
              <a:t>Task Group </a:t>
            </a:r>
            <a:r>
              <a:rPr lang="en-US" altLang="zh-CN" sz="3600" dirty="0"/>
              <a:t>bf</a:t>
            </a:r>
            <a:r>
              <a:rPr lang="en-US" altLang="en-US" sz="3600" dirty="0"/>
              <a:t/>
            </a:r>
            <a:br>
              <a:rPr lang="en-US" altLang="en-US" sz="3600" dirty="0"/>
            </a:br>
            <a:r>
              <a:rPr lang="en-US" altLang="en-US" sz="3600" dirty="0"/>
              <a:t>Meeting agenda, </a:t>
            </a:r>
            <a:r>
              <a:rPr lang="en-US" altLang="zh-CN" sz="3600" dirty="0" smtClean="0">
                <a:solidFill>
                  <a:srgbClr val="0000FF"/>
                </a:solidFill>
              </a:rPr>
              <a:t>September teleconference </a:t>
            </a:r>
            <a:r>
              <a:rPr lang="en-US" altLang="en-US" sz="3600" dirty="0" smtClean="0"/>
              <a:t>2022</a:t>
            </a:r>
          </a:p>
        </p:txBody>
      </p:sp>
      <p:sp>
        <p:nvSpPr>
          <p:cNvPr id="4101" name="Rectangle 6"/>
          <p:cNvSpPr>
            <a:spLocks noGrp="1" noChangeArrowheads="1"/>
          </p:cNvSpPr>
          <p:nvPr>
            <p:ph type="body" idx="1"/>
          </p:nvPr>
        </p:nvSpPr>
        <p:spPr>
          <a:xfrm>
            <a:off x="2209800" y="2514600"/>
            <a:ext cx="7772400" cy="381000"/>
          </a:xfrm>
        </p:spPr>
        <p:txBody>
          <a:bodyPr/>
          <a:lstStyle/>
          <a:p>
            <a:pPr algn="ctr">
              <a:buFontTx/>
              <a:buNone/>
            </a:pPr>
            <a:r>
              <a:rPr lang="en-US" altLang="en-US" sz="2000" dirty="0"/>
              <a:t>Date:</a:t>
            </a:r>
            <a:r>
              <a:rPr lang="en-US" altLang="en-US" sz="2000" b="0" dirty="0"/>
              <a:t> </a:t>
            </a:r>
            <a:r>
              <a:rPr lang="en-US" altLang="en-US" sz="2000" b="0" dirty="0" smtClean="0"/>
              <a:t>2022-09-01</a:t>
            </a:r>
            <a:endParaRPr lang="en-US" altLang="en-US" sz="2000" b="0" dirty="0"/>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extLst>
              <p:ext uri="{D42A27DB-BD31-4B8C-83A1-F6EECF244321}">
                <p14:modId xmlns:p14="http://schemas.microsoft.com/office/powerpoint/2010/main" val="1478343348"/>
              </p:ext>
            </p:extLst>
          </p:nvPr>
        </p:nvGraphicFramePr>
        <p:xfrm>
          <a:off x="2362200" y="3671889"/>
          <a:ext cx="7620000" cy="915353"/>
        </p:xfrm>
        <a:graphic>
          <a:graphicData uri="http://schemas.openxmlformats.org/drawingml/2006/table">
            <a:tbl>
              <a:tblPr firstRow="1" bandRow="1">
                <a:tableStyleId>{F5AB1C69-6EDB-4FF4-983F-18BD219EF322}</a:tableStyleId>
              </a:tblPr>
              <a:tblGrid>
                <a:gridCol w="1524000"/>
                <a:gridCol w="1203158"/>
                <a:gridCol w="2165684"/>
                <a:gridCol w="802105"/>
                <a:gridCol w="1925053"/>
              </a:tblGrid>
              <a:tr h="275273">
                <a:tc>
                  <a:txBody>
                    <a:bodyPr/>
                    <a:lstStyle/>
                    <a:p>
                      <a:pPr algn="ctr"/>
                      <a:r>
                        <a:rPr lang="en-US" sz="1200" dirty="0" smtClean="0">
                          <a:solidFill>
                            <a:schemeClr val="tx1"/>
                          </a:solidFill>
                        </a:rPr>
                        <a:t>Name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Affiliation</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Address</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Phone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Email</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smtClean="0">
                          <a:solidFill>
                            <a:srgbClr val="000000"/>
                          </a:solidFill>
                          <a:latin typeface="+mn-lt"/>
                          <a:ea typeface="Times New Roman"/>
                          <a:cs typeface="Arial"/>
                        </a:rPr>
                        <a:t>Tony Xiao Han</a:t>
                      </a:r>
                      <a:endParaRPr lang="en-US"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Huawei Technologies Co., Ltd.</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F3, Huawei Base, Shenzhen, China</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buFont typeface="Arial" panose="020B0604020202020204" pitchFamily="34" charset="0"/>
              <a:buChar char="•"/>
            </a:pPr>
            <a:r>
              <a:rPr lang="en-US" altLang="en-US"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3200"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20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#5</a:t>
            </a:r>
            <a:endParaRPr lang="en-US" altLang="en-US" b="0" dirty="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524000"/>
            <a:ext cx="11277600" cy="4648200"/>
          </a:xfrm>
        </p:spPr>
        <p:txBody>
          <a:bodyPr/>
          <a:lstStyle/>
          <a:p>
            <a:pPr marL="355600" lvl="2" indent="-285750">
              <a:buSzPct val="150000"/>
              <a:buFont typeface="Arial" panose="020B0604020202020204" pitchFamily="34" charset="0"/>
              <a:buChar char="•"/>
            </a:pPr>
            <a:r>
              <a:rPr lang="en-US" altLang="zh-CN"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sz="1800" dirty="0"/>
              <a:t>IEEE SA Copyright Policy, see </a:t>
            </a:r>
            <a:br>
              <a:rPr lang="en-US" altLang="zh-CN" sz="1800" dirty="0"/>
            </a:br>
            <a:r>
              <a:rPr lang="en-US" altLang="zh-CN" sz="1800" dirty="0"/>
              <a:t>	Clause 7 of the IEEE SA Standards Board Bylaws</a:t>
            </a:r>
            <a:br>
              <a:rPr lang="en-US" altLang="zh-CN" sz="1800" dirty="0"/>
            </a:br>
            <a:r>
              <a:rPr lang="en-US" altLang="zh-CN" sz="1800" dirty="0"/>
              <a:t> 	</a:t>
            </a:r>
            <a:r>
              <a:rPr lang="en-US" altLang="zh-CN" dirty="0">
                <a:hlinkClick r:id="rId3"/>
              </a:rPr>
              <a:t>https://standards.ieee.org/about/policies/bylaws/sect6-7.html#7</a:t>
            </a:r>
            <a:r>
              <a:rPr lang="en-US" altLang="zh-CN" dirty="0"/>
              <a:t/>
            </a:r>
            <a:br>
              <a:rPr lang="en-US" altLang="zh-CN" dirty="0"/>
            </a:br>
            <a:r>
              <a:rPr lang="en-US" altLang="zh-CN" sz="1800" dirty="0"/>
              <a:t>	Clause 6.1 of the IEEE SA Standards Board Operations Manual</a:t>
            </a:r>
            <a:br>
              <a:rPr lang="en-US" altLang="zh-CN" sz="1800" dirty="0"/>
            </a:br>
            <a:r>
              <a:rPr lang="en-US" altLang="zh-CN" sz="1800" dirty="0"/>
              <a:t>	</a:t>
            </a: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r>
              <a:rPr lang="en-US" altLang="zh-CN" dirty="0"/>
              <a:t>IEEE SA Copyright Permission</a:t>
            </a:r>
          </a:p>
          <a:p>
            <a:pPr marL="355600" lvl="3" indent="-285750">
              <a:buSzPct val="150000"/>
              <a:buFont typeface="Arial" panose="020B0604020202020204" pitchFamily="34" charset="0"/>
              <a:buChar char="•"/>
            </a:pPr>
            <a:r>
              <a:rPr lang="en-US" altLang="zh-CN" dirty="0">
                <a:hlinkClick r:id="rId5"/>
              </a:rPr>
              <a:t>https://standards.ieee.org/content/dam/ieee-standards/standards/web/documents/other/permissionltrs.zip</a:t>
            </a:r>
            <a:endParaRPr lang="en-US" altLang="zh-CN" dirty="0"/>
          </a:p>
          <a:p>
            <a:pPr marL="355600" lvl="2" indent="-285750">
              <a:buSzPct val="150000"/>
              <a:buFont typeface="Arial" panose="020B0604020202020204" pitchFamily="34" charset="0"/>
              <a:buChar char="•"/>
            </a:pPr>
            <a:r>
              <a:rPr lang="en-US" altLang="zh-CN" dirty="0"/>
              <a:t>IEEE SA Copyright FAQs</a:t>
            </a:r>
          </a:p>
          <a:p>
            <a:pPr marL="355600" lvl="3" indent="-285750">
              <a:buSzPct val="150000"/>
              <a:buFont typeface="Arial" panose="020B0604020202020204" pitchFamily="34" charset="0"/>
              <a:buChar char="•"/>
            </a:pPr>
            <a:r>
              <a:rPr lang="en-US" altLang="zh-CN" dirty="0">
                <a:hlinkClick r:id="rId6"/>
              </a:rPr>
              <a:t>http://standards.ieee.org/faqs/copyrights.html/</a:t>
            </a:r>
            <a:endParaRPr lang="en-US" altLang="zh-CN" dirty="0"/>
          </a:p>
          <a:p>
            <a:pPr marL="355600" lvl="2" indent="-285750">
              <a:buSzPct val="150000"/>
              <a:buFont typeface="Arial" panose="020B0604020202020204" pitchFamily="34" charset="0"/>
              <a:buChar char="•"/>
            </a:pPr>
            <a:r>
              <a:rPr lang="en-US" altLang="zh-CN" dirty="0"/>
              <a:t>IEEE SA Best Practices for IEEE Standards Development </a:t>
            </a:r>
          </a:p>
          <a:p>
            <a:pPr marL="355600" lvl="3" indent="-285750">
              <a:buSzPct val="150000"/>
              <a:buFont typeface="Arial" panose="020B0604020202020204" pitchFamily="34" charset="0"/>
              <a:buChar char="•"/>
            </a:pPr>
            <a:r>
              <a:rPr lang="en-US" altLang="zh-CN" dirty="0">
                <a:hlinkClick r:id="rId7"/>
              </a:rPr>
              <a:t>http://standards.ieee.org/develop/policies/best_practices_for_ieee_standards_development_051215.pdf</a:t>
            </a:r>
            <a:endParaRPr lang="en-US" altLang="zh-CN" dirty="0"/>
          </a:p>
          <a:p>
            <a:pPr marL="355600" lvl="2" indent="-285750">
              <a:buSzPct val="150000"/>
              <a:buFont typeface="Arial" panose="020B0604020202020204" pitchFamily="34" charset="0"/>
              <a:buChar char="•"/>
            </a:pPr>
            <a:r>
              <a:rPr lang="en-US" altLang="zh-CN" dirty="0"/>
              <a:t>Distribution of Draft Standards (see 6.1.3 of the SASB Operations Manual)</a:t>
            </a:r>
          </a:p>
          <a:p>
            <a:pPr marL="355600" lvl="3" indent="-285750">
              <a:buSzPct val="150000"/>
              <a:buFont typeface="Arial" panose="020B0604020202020204" pitchFamily="34" charset="0"/>
              <a:buChar char="•"/>
            </a:pP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endParaRPr lang="en-US" altLang="en-US" sz="16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spcAft>
                <a:spcPts val="600"/>
              </a:spcAft>
            </a:pPr>
            <a:r>
              <a:rPr lang="en-US" altLang="en-US" b="0" dirty="0"/>
              <a:t>All participants in IEEE-SA activities are expected to adhere to the core principles underlying the:</a:t>
            </a:r>
          </a:p>
          <a:p>
            <a:pPr lvl="1">
              <a:buFont typeface="Times New Roman" panose="02020603050405020304" pitchFamily="18" charset="0"/>
              <a:buChar char="−"/>
            </a:pPr>
            <a:r>
              <a:rPr lang="en-US" altLang="en-US" sz="1800" dirty="0">
                <a:hlinkClick r:id="rId3"/>
              </a:rPr>
              <a:t>IEEE Code of Ethics</a:t>
            </a:r>
            <a:endParaRPr lang="en-US" altLang="en-US" sz="1800" dirty="0"/>
          </a:p>
          <a:p>
            <a:pPr lvl="1">
              <a:buFont typeface="Times New Roman" panose="02020603050405020304" pitchFamily="18" charset="0"/>
              <a:buChar char="−"/>
            </a:pPr>
            <a:r>
              <a:rPr lang="en-US" altLang="en-US" sz="1800" dirty="0">
                <a:hlinkClick r:id="rId4"/>
              </a:rPr>
              <a:t>IEEE Code of Conduct</a:t>
            </a:r>
            <a:endParaRPr lang="en-US" altLang="en-US" sz="1800" dirty="0"/>
          </a:p>
          <a:p>
            <a:pPr algn="just">
              <a:spcAft>
                <a:spcPts val="600"/>
              </a:spcAft>
            </a:pPr>
            <a:r>
              <a:rPr lang="en-US" altLang="en-US" b="0" dirty="0"/>
              <a:t>The core principles of the IEEE Codes of Ethics &amp; Conduct are to:</a:t>
            </a:r>
          </a:p>
          <a:p>
            <a:pPr lvl="1" algn="just">
              <a:spcAft>
                <a:spcPts val="600"/>
              </a:spcAft>
            </a:pPr>
            <a:r>
              <a:rPr lang="en-US" altLang="en-US" sz="1800" dirty="0"/>
              <a:t>Uphold the highest standards of integrity, responsible behavior, and ethical and professional conduct</a:t>
            </a:r>
          </a:p>
          <a:p>
            <a:pPr lvl="1" algn="just">
              <a:spcAft>
                <a:spcPts val="600"/>
              </a:spcAft>
            </a:pPr>
            <a:r>
              <a:rPr lang="en-US" altLang="en-US" sz="1800" dirty="0"/>
              <a:t>Treat people fairly and with respect, to not engage in harassment, discrimination, or retaliation, and to protect people's privacy.</a:t>
            </a:r>
          </a:p>
          <a:p>
            <a:pPr lvl="1" algn="just">
              <a:spcAft>
                <a:spcPts val="600"/>
              </a:spcAft>
            </a:pPr>
            <a:r>
              <a:rPr lang="en-US" altLang="en-US" sz="1800" dirty="0"/>
              <a:t>Avoid injuring others, their property, reputation, or employment by false or malicious action</a:t>
            </a:r>
          </a:p>
          <a:p>
            <a:pPr algn="just">
              <a:spcAft>
                <a:spcPts val="600"/>
              </a:spcAft>
            </a:pPr>
            <a:r>
              <a:rPr lang="en-US" altLang="en-US" b="0" dirty="0"/>
              <a:t>The most recent versions of these Codes are available at</a:t>
            </a:r>
          </a:p>
          <a:p>
            <a:pPr lvl="1" algn="just">
              <a:spcAft>
                <a:spcPts val="600"/>
              </a:spcAft>
            </a:pPr>
            <a:r>
              <a:rPr lang="en-US" altLang="en-US" sz="1800" dirty="0">
                <a:hlinkClick r:id="rId5"/>
              </a:rPr>
              <a:t>http://www.ieee.org/about/corporate/governance</a:t>
            </a:r>
            <a:endParaRPr lang="en-US" altLang="en-US" sz="1800" dirty="0"/>
          </a:p>
          <a:p>
            <a:pPr>
              <a:spcAft>
                <a:spcPts val="600"/>
              </a:spcAft>
            </a:pPr>
            <a:endParaRPr lang="en-US" altLang="en-US" sz="3600" dirty="0"/>
          </a:p>
        </p:txBody>
      </p:sp>
      <p:sp>
        <p:nvSpPr>
          <p:cNvPr id="14341"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 behavior in IEEE-SA activities is guided by the IEEE Codes of Ethics &amp; Conduct</a:t>
            </a: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require that “participants in the IEEE standards development individual process shall act based on their qualifications and experience”</a:t>
            </a:r>
          </a:p>
          <a:p>
            <a:pPr algn="just"/>
            <a:r>
              <a:rPr lang="en-US" altLang="en-US" sz="2000" dirty="0"/>
              <a:t>This means participants:</a:t>
            </a:r>
          </a:p>
          <a:p>
            <a:pPr lvl="1" algn="just">
              <a:buFont typeface="Times New Roman" panose="02020603050405020304" pitchFamily="18" charset="0"/>
              <a:buChar char="−"/>
            </a:pPr>
            <a:r>
              <a:rPr lang="en-US" altLang="en-US" sz="1800" b="1" dirty="0">
                <a:solidFill>
                  <a:srgbClr val="00B050"/>
                </a:solidFill>
              </a:rPr>
              <a:t>Shall act &amp; vote </a:t>
            </a:r>
            <a:r>
              <a:rPr lang="en-US" altLang="en-US" sz="1800" dirty="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dirty="0">
                <a:solidFill>
                  <a:srgbClr val="FF0000"/>
                </a:solidFill>
              </a:rPr>
              <a:t>Shall not act or vote </a:t>
            </a:r>
            <a:r>
              <a:rPr lang="en-US" altLang="en-US" sz="1800" dirty="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dirty="0">
                <a:solidFill>
                  <a:srgbClr val="FF0000"/>
                </a:solidFill>
              </a:rPr>
              <a:t>Shall not direct </a:t>
            </a:r>
            <a:r>
              <a:rPr lang="en-US" altLang="en-US" sz="1800" dirty="0"/>
              <a:t>the actions or votes of other participants or retaliate against other participants for fulfilling their responsibility to act &amp; vote based on their personal &amp; independently developed opinions</a:t>
            </a:r>
          </a:p>
          <a:p>
            <a:pPr algn="just"/>
            <a:r>
              <a:rPr lang="en-US" altLang="en-US" sz="2000" dirty="0"/>
              <a:t>By participating in standards activities using the “</a:t>
            </a:r>
            <a:r>
              <a:rPr lang="en-US" altLang="en-US" sz="2000" i="1" dirty="0"/>
              <a:t>individual process</a:t>
            </a:r>
            <a:r>
              <a:rPr lang="en-US" altLang="en-US" sz="2000" dirty="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Participants in the IEEE-SA “individual process” shall act independently of others, including employers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(clause 5.2.1.3) specifies that “</a:t>
            </a:r>
            <a:r>
              <a:rPr lang="en-US" altLang="en-US" sz="2000" i="1" dirty="0"/>
              <a:t>the standards development process shall not be dominated by any single interest category, individual, or organization</a:t>
            </a:r>
            <a:r>
              <a:rPr lang="en-US" altLang="en-US" sz="2000" dirty="0"/>
              <a:t>”</a:t>
            </a:r>
          </a:p>
          <a:p>
            <a:pPr lvl="1" algn="just">
              <a:buFont typeface="Times New Roman" panose="02020603050405020304" pitchFamily="18" charset="0"/>
              <a:buChar char="−"/>
            </a:pPr>
            <a:r>
              <a:rPr lang="en-US" altLang="en-US" dirty="0"/>
              <a:t>This means no participant may exercise “</a:t>
            </a:r>
            <a:r>
              <a:rPr lang="en-US" altLang="en-US" i="1" dirty="0"/>
              <a:t>authority, leadership, or influence by reason of superior leverage, strength, or representation to the exclusion of fair and equitable consideration of other viewpoints</a:t>
            </a:r>
            <a:r>
              <a:rPr lang="en-US" altLang="en-US" dirty="0"/>
              <a:t>” or “</a:t>
            </a:r>
            <a:r>
              <a:rPr lang="en-US" altLang="en-US" i="1" dirty="0"/>
              <a:t>to hinder the progress of the standards development activity</a:t>
            </a:r>
            <a:r>
              <a:rPr lang="en-US" altLang="en-US" dirty="0"/>
              <a:t>”</a:t>
            </a:r>
          </a:p>
          <a:p>
            <a:pPr algn="just">
              <a:spcBef>
                <a:spcPts val="1200"/>
              </a:spcBef>
            </a:pPr>
            <a:r>
              <a:rPr lang="en-US" altLang="en-US" sz="2000" dirty="0"/>
              <a:t>This rule applies equally to those participating in a standards development project and to that project’s leadership group</a:t>
            </a:r>
          </a:p>
          <a:p>
            <a:pPr algn="just">
              <a:spcBef>
                <a:spcPts val="1200"/>
              </a:spcBef>
            </a:pPr>
            <a:r>
              <a:rPr lang="en-US" altLang="en-US" sz="2000" dirty="0"/>
              <a:t>Any person who reasonably suspects that dominance is occurring in a standards development project is encouraged to bring the issue to the attention of the Standards Committee or the project’s IEEE-SA Program Manager</a:t>
            </a:r>
            <a:endParaRPr lang="en-US" altLang="en-US" sz="2800" dirty="0" smtClean="0"/>
          </a:p>
        </p:txBody>
      </p:sp>
      <p:sp>
        <p:nvSpPr>
          <p:cNvPr id="16389"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IEEE-SA standards activities shall allow the fair &amp;</a:t>
            </a:r>
            <a:br>
              <a:rPr lang="en-US" altLang="en-US" sz="3200" dirty="0"/>
            </a:br>
            <a:r>
              <a:rPr lang="en-US" altLang="en-US" sz="3200" dirty="0"/>
              <a:t>equitable consideration of all viewpoints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Required notices</a:t>
            </a:r>
          </a:p>
        </p:txBody>
      </p:sp>
      <p:sp>
        <p:nvSpPr>
          <p:cNvPr id="17412"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dirty="0">
                <a:hlinkClick r:id="rId7"/>
              </a:rPr>
              <a:t>https://mentor.ieee.org/802.11/dcn/14/11-14-0629-22-0000-802-11-operations-manual.docx</a:t>
            </a:r>
            <a:r>
              <a:rPr lang="nl-NL" altLang="en-US" sz="1800" dirty="0"/>
              <a:t> </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September 1</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a:t>
            </a:r>
            <a:r>
              <a:rPr lang="en-US" altLang="en-US" sz="1600" dirty="0" smtClean="0"/>
              <a:t>submissions</a:t>
            </a:r>
          </a:p>
          <a:p>
            <a:pPr algn="just"/>
            <a:endParaRPr lang="en-US" altLang="en-US" sz="1600" dirty="0"/>
          </a:p>
          <a:p>
            <a:pPr algn="just"/>
            <a:endParaRPr lang="en-US" altLang="en-US" sz="1600" dirty="0"/>
          </a:p>
          <a:p>
            <a:pPr lvl="1" algn="just"/>
            <a:endParaRPr lang="en-US" altLang="en-US" sz="1200" dirty="0"/>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7" name="表格 10"/>
          <p:cNvGraphicFramePr>
            <a:graphicFrameLocks noGrp="1"/>
          </p:cNvGraphicFramePr>
          <p:nvPr>
            <p:extLst>
              <p:ext uri="{D42A27DB-BD31-4B8C-83A1-F6EECF244321}">
                <p14:modId xmlns:p14="http://schemas.microsoft.com/office/powerpoint/2010/main" val="3387887802"/>
              </p:ext>
            </p:extLst>
          </p:nvPr>
        </p:nvGraphicFramePr>
        <p:xfrm>
          <a:off x="3429000" y="6165422"/>
          <a:ext cx="8305801" cy="463978"/>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B050"/>
                        </a:solidFill>
                        <a:latin typeface="+mn-lt"/>
                        <a:ea typeface="+mn-ea"/>
                        <a:cs typeface="+mn-cs"/>
                      </a:endParaRPr>
                    </a:p>
                  </a:txBody>
                  <a:tcPr marL="36000" marR="36000" marT="17901" marB="17901" anchor="ctr"/>
                </a:tc>
              </a:tr>
            </a:tbl>
          </a:graphicData>
        </a:graphic>
      </p:graphicFrame>
      <p:graphicFrame>
        <p:nvGraphicFramePr>
          <p:cNvPr id="6" name="表格 10"/>
          <p:cNvGraphicFramePr>
            <a:graphicFrameLocks noGrp="1"/>
          </p:cNvGraphicFramePr>
          <p:nvPr>
            <p:extLst>
              <p:ext uri="{D42A27DB-BD31-4B8C-83A1-F6EECF244321}">
                <p14:modId xmlns:p14="http://schemas.microsoft.com/office/powerpoint/2010/main" val="1259238756"/>
              </p:ext>
            </p:extLst>
          </p:nvPr>
        </p:nvGraphicFramePr>
        <p:xfrm>
          <a:off x="3429000" y="1447800"/>
          <a:ext cx="8305800" cy="4511530"/>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 SP</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22/1385</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Chaoming Luo (OPPO)</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sensing session part 3</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60 </a:t>
                      </a:r>
                      <a:r>
                        <a:rPr lang="en-US" altLang="zh-CN" sz="1200" kern="1200" dirty="0" err="1" smtClean="0">
                          <a:solidFill>
                            <a:srgbClr val="00B050"/>
                          </a:solidFill>
                          <a:latin typeface="+mn-lt"/>
                          <a:ea typeface="+mn-ea"/>
                          <a:cs typeface="+mn-cs"/>
                        </a:rPr>
                        <a:t>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22/1337</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Solomon Trainin (Qualcomm)</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cc40-comments DMG comments resolution part four	</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a:t>
                      </a:r>
                      <a:r>
                        <a:rPr lang="en-US" altLang="zh-CN" sz="1200" kern="1200" dirty="0" err="1" smtClean="0">
                          <a:solidFill>
                            <a:srgbClr val="00B050"/>
                          </a:solidFill>
                          <a:latin typeface="+mn-lt"/>
                          <a:ea typeface="+mn-ea"/>
                          <a:cs typeface="+mn-cs"/>
                        </a:rPr>
                        <a:t>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22/1389</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00FF"/>
                          </a:solidFill>
                          <a:latin typeface="+mn-lt"/>
                          <a:ea typeface="+mn-ea"/>
                          <a:cs typeface="+mn-cs"/>
                        </a:rPr>
                        <a:t>Claudio da Silva (Meta Platforms, Inc.)</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Resolutions for Technical Comments on SBP - Part 1</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a:t>
                      </a:r>
                      <a:r>
                        <a:rPr lang="en-US" altLang="zh-CN" sz="1200" kern="1200" dirty="0" err="1" smtClean="0">
                          <a:solidFill>
                            <a:srgbClr val="0000FF"/>
                          </a:solidFill>
                          <a:latin typeface="+mn-lt"/>
                          <a:ea typeface="+mn-ea"/>
                          <a:cs typeface="+mn-cs"/>
                        </a:rPr>
                        <a:t>mins</a:t>
                      </a:r>
                      <a:endParaRPr lang="zh-CN" altLang="en-US"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22/0930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Chris Beg (Cognitive Systems)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Comment Resolution for CIDs Related to TB Sensing Measurement Instance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22/1396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Proposed Draft Text for SBP Setup</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60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22/1330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Dongguk</a:t>
                      </a:r>
                      <a:r>
                        <a:rPr lang="en-US" altLang="zh-CN" sz="1200" kern="1200" dirty="0" smtClean="0">
                          <a:solidFill>
                            <a:schemeClr val="tx1"/>
                          </a:solidFill>
                          <a:latin typeface="+mn-lt"/>
                          <a:ea typeface="+mn-ea"/>
                          <a:cs typeface="+mn-cs"/>
                        </a:rPr>
                        <a:t> Lim (LGE)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for </a:t>
                      </a:r>
                      <a:r>
                        <a:rPr lang="en-US" altLang="zh-CN" sz="1200" kern="1200" dirty="0" err="1" smtClean="0">
                          <a:solidFill>
                            <a:schemeClr val="tx1"/>
                          </a:solidFill>
                          <a:latin typeface="+mn-lt"/>
                          <a:ea typeface="+mn-ea"/>
                          <a:cs typeface="+mn-cs"/>
                        </a:rPr>
                        <a:t>clasue</a:t>
                      </a:r>
                      <a:r>
                        <a:rPr lang="en-US" altLang="zh-CN" sz="1200" kern="1200" dirty="0" smtClean="0">
                          <a:solidFill>
                            <a:schemeClr val="tx1"/>
                          </a:solidFill>
                          <a:latin typeface="+mn-lt"/>
                          <a:ea typeface="+mn-ea"/>
                          <a:cs typeface="+mn-cs"/>
                        </a:rPr>
                        <a:t> 11.21.18.6</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22/1403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Rajat </a:t>
                      </a:r>
                      <a:r>
                        <a:rPr lang="en-US" altLang="zh-CN" sz="1200" kern="1200" dirty="0" err="1" smtClean="0">
                          <a:solidFill>
                            <a:schemeClr val="tx1"/>
                          </a:solidFill>
                          <a:latin typeface="+mn-lt"/>
                          <a:ea typeface="+mn-ea"/>
                          <a:cs typeface="+mn-cs"/>
                        </a:rPr>
                        <a:t>Pushkarna</a:t>
                      </a:r>
                      <a:r>
                        <a:rPr lang="en-US" altLang="zh-CN" sz="1200" kern="1200" dirty="0" smtClean="0">
                          <a:solidFill>
                            <a:schemeClr val="tx1"/>
                          </a:solidFill>
                          <a:latin typeface="+mn-lt"/>
                          <a:ea typeface="+mn-ea"/>
                          <a:cs typeface="+mn-cs"/>
                        </a:rPr>
                        <a:t> (Panasonic)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document resolving CID 907</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22/1365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Narengerile (Huawei)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cc40-cr-for-mlme-part-1</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22/1425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Jiayi</a:t>
                      </a:r>
                      <a:r>
                        <a:rPr lang="en-US" altLang="zh-CN" sz="1200" kern="1200" dirty="0" smtClean="0">
                          <a:solidFill>
                            <a:schemeClr val="tx1"/>
                          </a:solidFill>
                          <a:latin typeface="+mn-lt"/>
                          <a:ea typeface="+mn-ea"/>
                          <a:cs typeface="+mn-cs"/>
                        </a:rPr>
                        <a:t> Zhang (</a:t>
                      </a:r>
                      <a:r>
                        <a:rPr lang="en-US" altLang="zh-CN" sz="1200" kern="1200" dirty="0" err="1" smtClean="0">
                          <a:solidFill>
                            <a:schemeClr val="tx1"/>
                          </a:solidFill>
                          <a:latin typeface="+mn-lt"/>
                          <a:ea typeface="+mn-ea"/>
                          <a:cs typeface="+mn-cs"/>
                        </a:rPr>
                        <a:t>Ofinno</a:t>
                      </a:r>
                      <a:r>
                        <a:rPr lang="en-US" altLang="zh-CN" sz="1200" kern="1200" dirty="0" smtClean="0">
                          <a:solidFill>
                            <a:schemeClr val="tx1"/>
                          </a:solidFill>
                          <a:latin typeface="+mn-lt"/>
                          <a:ea typeface="+mn-ea"/>
                          <a:cs typeface="+mn-cs"/>
                        </a:rPr>
                        <a: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TB Instance NDPA TF</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22/1386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Mengshi</a:t>
                      </a:r>
                      <a:r>
                        <a:rPr lang="en-US" altLang="zh-CN" sz="1200" kern="1200" dirty="0" smtClean="0">
                          <a:solidFill>
                            <a:schemeClr val="tx1"/>
                          </a:solidFill>
                          <a:latin typeface="+mn-lt"/>
                          <a:ea typeface="+mn-ea"/>
                          <a:cs typeface="+mn-cs"/>
                        </a:rPr>
                        <a:t> Hu (Huawei)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for Topic Instance - Part 1</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22/1387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Mengshi</a:t>
                      </a:r>
                      <a:r>
                        <a:rPr lang="en-US" altLang="zh-CN" sz="1200" kern="1200" dirty="0" smtClean="0">
                          <a:solidFill>
                            <a:schemeClr val="tx1"/>
                          </a:solidFill>
                          <a:latin typeface="+mn-lt"/>
                          <a:ea typeface="+mn-ea"/>
                          <a:cs typeface="+mn-cs"/>
                        </a:rPr>
                        <a:t> Hu (Huawei)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for Topic Setup - Part 1</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22/905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Mengshi</a:t>
                      </a:r>
                      <a:r>
                        <a:rPr lang="en-US" altLang="zh-CN" sz="1200" kern="1200" dirty="0" smtClean="0">
                          <a:solidFill>
                            <a:schemeClr val="tx1"/>
                          </a:solidFill>
                          <a:latin typeface="+mn-lt"/>
                          <a:ea typeface="+mn-ea"/>
                          <a:cs typeface="+mn-cs"/>
                        </a:rPr>
                        <a:t> Hu (Huawei)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for CIDs 666, 672 and 734</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22/1342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Chaoming Luo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sensing session part 1</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22/977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Chaoming Luo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cc40-sbp-reporting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22/1402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Insun</a:t>
                      </a:r>
                      <a:r>
                        <a:rPr lang="en-US" altLang="zh-CN" sz="1200" kern="1200" dirty="0" smtClean="0">
                          <a:solidFill>
                            <a:schemeClr val="tx1"/>
                          </a:solidFill>
                          <a:latin typeface="+mn-lt"/>
                          <a:ea typeface="+mn-ea"/>
                          <a:cs typeface="+mn-cs"/>
                        </a:rPr>
                        <a:t> Jang (LG Electronics)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for CIDs for Sensing Measurement Setup – Part 1</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22/1455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Insun</a:t>
                      </a:r>
                      <a:r>
                        <a:rPr lang="en-US" altLang="zh-CN" sz="1200" kern="1200" dirty="0" smtClean="0">
                          <a:solidFill>
                            <a:schemeClr val="tx1"/>
                          </a:solidFill>
                          <a:latin typeface="+mn-lt"/>
                          <a:ea typeface="+mn-ea"/>
                          <a:cs typeface="+mn-cs"/>
                        </a:rPr>
                        <a:t> Jang (LG Electronics)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for CIDs for Sensing Measurement Setup – Part 2</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5388557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September 6</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a:t>
            </a:r>
            <a:r>
              <a:rPr lang="en-US" altLang="en-US" sz="1600" dirty="0" smtClean="0"/>
              <a:t>submissions</a:t>
            </a:r>
          </a:p>
          <a:p>
            <a:pPr algn="just"/>
            <a:endParaRPr lang="en-US" altLang="en-US" sz="1600" dirty="0"/>
          </a:p>
          <a:p>
            <a:pPr algn="just"/>
            <a:endParaRPr lang="en-US" altLang="en-US" sz="1600" dirty="0"/>
          </a:p>
          <a:p>
            <a:pPr lvl="1" algn="just"/>
            <a:endParaRPr lang="en-US" altLang="en-US" sz="1200" dirty="0"/>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7" name="表格 10"/>
          <p:cNvGraphicFramePr>
            <a:graphicFrameLocks noGrp="1"/>
          </p:cNvGraphicFramePr>
          <p:nvPr>
            <p:extLst>
              <p:ext uri="{D42A27DB-BD31-4B8C-83A1-F6EECF244321}">
                <p14:modId xmlns:p14="http://schemas.microsoft.com/office/powerpoint/2010/main" val="972373568"/>
              </p:ext>
            </p:extLst>
          </p:nvPr>
        </p:nvGraphicFramePr>
        <p:xfrm>
          <a:off x="3429000" y="6165422"/>
          <a:ext cx="8305801" cy="463978"/>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B050"/>
                        </a:solidFill>
                        <a:latin typeface="+mn-lt"/>
                        <a:ea typeface="+mn-ea"/>
                        <a:cs typeface="+mn-cs"/>
                      </a:endParaRPr>
                    </a:p>
                  </a:txBody>
                  <a:tcPr marL="36000" marR="36000" marT="17901" marB="17901" anchor="ctr"/>
                </a:tc>
              </a:tr>
            </a:tbl>
          </a:graphicData>
        </a:graphic>
      </p:graphicFrame>
      <p:graphicFrame>
        <p:nvGraphicFramePr>
          <p:cNvPr id="6" name="表格 10"/>
          <p:cNvGraphicFramePr>
            <a:graphicFrameLocks noGrp="1"/>
          </p:cNvGraphicFramePr>
          <p:nvPr>
            <p:extLst>
              <p:ext uri="{D42A27DB-BD31-4B8C-83A1-F6EECF244321}">
                <p14:modId xmlns:p14="http://schemas.microsoft.com/office/powerpoint/2010/main" val="2638259048"/>
              </p:ext>
            </p:extLst>
          </p:nvPr>
        </p:nvGraphicFramePr>
        <p:xfrm>
          <a:off x="3429000" y="1447800"/>
          <a:ext cx="8305800" cy="4511530"/>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 SP</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22/1389</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B050"/>
                          </a:solidFill>
                          <a:latin typeface="+mn-lt"/>
                          <a:ea typeface="+mn-ea"/>
                          <a:cs typeface="+mn-cs"/>
                        </a:rPr>
                        <a:t>Claudio da Silva (Meta Platforms, Inc.)</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Resolutions for Technical Comments on SBP - Part 1</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a:t>
                      </a:r>
                      <a:r>
                        <a:rPr lang="en-US" altLang="zh-CN" sz="1200" kern="1200" dirty="0" err="1" smtClean="0">
                          <a:solidFill>
                            <a:srgbClr val="00B050"/>
                          </a:solidFill>
                          <a:latin typeface="+mn-lt"/>
                          <a:ea typeface="+mn-ea"/>
                          <a:cs typeface="+mn-cs"/>
                        </a:rPr>
                        <a:t>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22/0930</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Chris Beg (Cognitive Systems)</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Comment Resolution for CIDs Related to TB Sensing Measurement Instance</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22/1396</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00FF"/>
                          </a:solidFill>
                          <a:latin typeface="+mn-lt"/>
                          <a:ea typeface="+mn-ea"/>
                          <a:cs typeface="+mn-cs"/>
                        </a:rPr>
                        <a:t>Claudio da Silva (Meta Platforms, Inc.)</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Proposed Draft Text for SBP Setup</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60 mins</a:t>
                      </a:r>
                      <a:endParaRPr lang="zh-CN" altLang="en-US"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22/1330</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Dongguk</a:t>
                      </a:r>
                      <a:r>
                        <a:rPr lang="en-US" altLang="zh-CN" sz="1200" kern="1200" dirty="0" smtClean="0">
                          <a:solidFill>
                            <a:srgbClr val="00B050"/>
                          </a:solidFill>
                          <a:latin typeface="+mn-lt"/>
                          <a:ea typeface="+mn-ea"/>
                          <a:cs typeface="+mn-cs"/>
                        </a:rPr>
                        <a:t> Lim (LGE)</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CC40 CR for </a:t>
                      </a:r>
                      <a:r>
                        <a:rPr lang="en-US" altLang="zh-CN" sz="1200" kern="1200" dirty="0" err="1" smtClean="0">
                          <a:solidFill>
                            <a:srgbClr val="00B050"/>
                          </a:solidFill>
                          <a:latin typeface="+mn-lt"/>
                          <a:ea typeface="+mn-ea"/>
                          <a:cs typeface="+mn-cs"/>
                        </a:rPr>
                        <a:t>clasue</a:t>
                      </a:r>
                      <a:r>
                        <a:rPr lang="en-US" altLang="zh-CN" sz="1200" kern="1200" dirty="0" smtClean="0">
                          <a:solidFill>
                            <a:srgbClr val="00B050"/>
                          </a:solidFill>
                          <a:latin typeface="+mn-lt"/>
                          <a:ea typeface="+mn-ea"/>
                          <a:cs typeface="+mn-cs"/>
                        </a:rPr>
                        <a:t> 11.21.18.6</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a:t>
                      </a:r>
                      <a:r>
                        <a:rPr lang="en-US" altLang="zh-CN" sz="1200" kern="1200" dirty="0" err="1" smtClean="0">
                          <a:solidFill>
                            <a:srgbClr val="00B050"/>
                          </a:solidFill>
                          <a:latin typeface="+mn-lt"/>
                          <a:ea typeface="+mn-ea"/>
                          <a:cs typeface="+mn-cs"/>
                        </a:rPr>
                        <a:t>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22/1403</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Rajat </a:t>
                      </a:r>
                      <a:r>
                        <a:rPr lang="en-US" altLang="zh-CN" sz="1200" kern="1200" dirty="0" err="1" smtClean="0">
                          <a:solidFill>
                            <a:srgbClr val="00B050"/>
                          </a:solidFill>
                          <a:latin typeface="+mn-lt"/>
                          <a:ea typeface="+mn-ea"/>
                          <a:cs typeface="+mn-cs"/>
                        </a:rPr>
                        <a:t>Pushkarna</a:t>
                      </a:r>
                      <a:r>
                        <a:rPr lang="en-US" altLang="zh-CN" sz="1200" kern="1200" dirty="0" smtClean="0">
                          <a:solidFill>
                            <a:srgbClr val="00B050"/>
                          </a:solidFill>
                          <a:latin typeface="+mn-lt"/>
                          <a:ea typeface="+mn-ea"/>
                          <a:cs typeface="+mn-cs"/>
                        </a:rPr>
                        <a:t> (Panasonic)</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CC40 CR document resolving CID 907</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10 </a:t>
                      </a:r>
                      <a:r>
                        <a:rPr lang="en-US" altLang="zh-CN" sz="1200" kern="1200" dirty="0" err="1" smtClean="0">
                          <a:solidFill>
                            <a:srgbClr val="00B050"/>
                          </a:solidFill>
                          <a:latin typeface="+mn-lt"/>
                          <a:ea typeface="+mn-ea"/>
                          <a:cs typeface="+mn-cs"/>
                        </a:rPr>
                        <a:t>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22/1365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Narengerile (Huawei)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cc40-cr-for-mlme-part-1</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22/1425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Jiayi</a:t>
                      </a:r>
                      <a:r>
                        <a:rPr lang="en-US" altLang="zh-CN" sz="1200" kern="1200" dirty="0" smtClean="0">
                          <a:solidFill>
                            <a:schemeClr val="tx1"/>
                          </a:solidFill>
                          <a:latin typeface="+mn-lt"/>
                          <a:ea typeface="+mn-ea"/>
                          <a:cs typeface="+mn-cs"/>
                        </a:rPr>
                        <a:t> Zhang (</a:t>
                      </a:r>
                      <a:r>
                        <a:rPr lang="en-US" altLang="zh-CN" sz="1200" kern="1200" dirty="0" err="1" smtClean="0">
                          <a:solidFill>
                            <a:schemeClr val="tx1"/>
                          </a:solidFill>
                          <a:latin typeface="+mn-lt"/>
                          <a:ea typeface="+mn-ea"/>
                          <a:cs typeface="+mn-cs"/>
                        </a:rPr>
                        <a:t>Ofinno</a:t>
                      </a:r>
                      <a:r>
                        <a:rPr lang="en-US" altLang="zh-CN" sz="1200" kern="1200" dirty="0" smtClean="0">
                          <a:solidFill>
                            <a:schemeClr val="tx1"/>
                          </a:solidFill>
                          <a:latin typeface="+mn-lt"/>
                          <a:ea typeface="+mn-ea"/>
                          <a:cs typeface="+mn-cs"/>
                        </a:rPr>
                        <a: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TB Instance NDPA TF</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22/1386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Mengshi</a:t>
                      </a:r>
                      <a:r>
                        <a:rPr lang="en-US" altLang="zh-CN" sz="1200" kern="1200" dirty="0" smtClean="0">
                          <a:solidFill>
                            <a:schemeClr val="tx1"/>
                          </a:solidFill>
                          <a:latin typeface="+mn-lt"/>
                          <a:ea typeface="+mn-ea"/>
                          <a:cs typeface="+mn-cs"/>
                        </a:rPr>
                        <a:t> Hu (Huawei)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for Topic Instance - Part 1</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22/1387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Mengshi</a:t>
                      </a:r>
                      <a:r>
                        <a:rPr lang="en-US" altLang="zh-CN" sz="1200" kern="1200" dirty="0" smtClean="0">
                          <a:solidFill>
                            <a:schemeClr val="tx1"/>
                          </a:solidFill>
                          <a:latin typeface="+mn-lt"/>
                          <a:ea typeface="+mn-ea"/>
                          <a:cs typeface="+mn-cs"/>
                        </a:rPr>
                        <a:t> Hu (Huawei)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for Topic Setup - Part 1</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22/905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Mengshi</a:t>
                      </a:r>
                      <a:r>
                        <a:rPr lang="en-US" altLang="zh-CN" sz="1200" kern="1200" dirty="0" smtClean="0">
                          <a:solidFill>
                            <a:schemeClr val="tx1"/>
                          </a:solidFill>
                          <a:latin typeface="+mn-lt"/>
                          <a:ea typeface="+mn-ea"/>
                          <a:cs typeface="+mn-cs"/>
                        </a:rPr>
                        <a:t> Hu (Huawei)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for CIDs 666, 672 and 734</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22/1342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Chaoming Luo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sensing session part 1</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22/977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Chaoming Luo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cc40-sbp-reporting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22/1402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Insun</a:t>
                      </a:r>
                      <a:r>
                        <a:rPr lang="en-US" altLang="zh-CN" sz="1200" kern="1200" dirty="0" smtClean="0">
                          <a:solidFill>
                            <a:schemeClr val="tx1"/>
                          </a:solidFill>
                          <a:latin typeface="+mn-lt"/>
                          <a:ea typeface="+mn-ea"/>
                          <a:cs typeface="+mn-cs"/>
                        </a:rPr>
                        <a:t> Jang (LG Electronics)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for CIDs for Sensing Measurement Setup – Part 1</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22/1455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Insun</a:t>
                      </a:r>
                      <a:r>
                        <a:rPr lang="en-US" altLang="zh-CN" sz="1200" kern="1200" dirty="0" smtClean="0">
                          <a:solidFill>
                            <a:schemeClr val="tx1"/>
                          </a:solidFill>
                          <a:latin typeface="+mn-lt"/>
                          <a:ea typeface="+mn-ea"/>
                          <a:cs typeface="+mn-cs"/>
                        </a:rPr>
                        <a:t> Jang (LG Electronics)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for CIDs for Sensing Measurement Setup – Part 2</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22/1459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Junghoon Suh (Huawei)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for CC40 Instance TTT SM Report Type Field Length</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22/1461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Junghoon Suh (Huawei)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EHT NDP Support using Ranging NDPA</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411256725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861168"/>
            <a:ext cx="4573588" cy="457199"/>
          </a:xfrm>
        </p:spPr>
        <p:txBody>
          <a:bodyPr/>
          <a:lstStyle/>
          <a:p>
            <a:r>
              <a:rPr lang="en-US" altLang="zh-CN" sz="2400" dirty="0" err="1">
                <a:solidFill>
                  <a:schemeClr val="tx1"/>
                </a:solidFill>
              </a:rPr>
              <a:t>TGbf</a:t>
            </a:r>
            <a:r>
              <a:rPr lang="en-US" altLang="zh-CN" sz="2400" dirty="0">
                <a:solidFill>
                  <a:schemeClr val="tx1"/>
                </a:solidFill>
              </a:rPr>
              <a:t> Timeline (Updated)</a:t>
            </a:r>
          </a:p>
        </p:txBody>
      </p:sp>
      <p:sp>
        <p:nvSpPr>
          <p:cNvPr id="8" name="Rectangle 3"/>
          <p:cNvSpPr txBox="1">
            <a:spLocks noChangeArrowheads="1"/>
          </p:cNvSpPr>
          <p:nvPr/>
        </p:nvSpPr>
        <p:spPr bwMode="auto">
          <a:xfrm>
            <a:off x="457201" y="1485900"/>
            <a:ext cx="5562599" cy="4914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61925" lvl="1" indent="-233363" algn="just" defTabSz="685800" eaLnBrk="1" fontAlgn="auto" hangingPunct="1">
              <a:spcBef>
                <a:spcPts val="200"/>
              </a:spcBef>
              <a:spcAft>
                <a:spcPts val="600"/>
              </a:spcAft>
              <a:defRPr/>
            </a:pPr>
            <a:r>
              <a:rPr lang="en-US" altLang="zh-CN" sz="1800" kern="0" dirty="0">
                <a:solidFill>
                  <a:schemeClr val="bg1">
                    <a:lumMod val="50000"/>
                  </a:schemeClr>
                </a:solidFill>
              </a:rPr>
              <a:t>PAR approved		</a:t>
            </a:r>
            <a:r>
              <a:rPr lang="en-US" altLang="zh-CN" sz="1800" kern="0" dirty="0" smtClean="0">
                <a:solidFill>
                  <a:schemeClr val="bg1">
                    <a:lumMod val="50000"/>
                  </a:schemeClr>
                </a:solidFill>
              </a:rPr>
              <a:t>	Sep </a:t>
            </a:r>
            <a:r>
              <a:rPr lang="en-US" altLang="zh-CN" sz="1800" kern="0" dirty="0">
                <a:solidFill>
                  <a:schemeClr val="bg1">
                    <a:lumMod val="50000"/>
                  </a:schemeClr>
                </a:solidFill>
              </a:rPr>
              <a:t>2020</a:t>
            </a:r>
          </a:p>
          <a:p>
            <a:pPr marL="161925" lvl="1" indent="-233363" algn="just" defTabSz="685800" eaLnBrk="1" fontAlgn="auto" hangingPunct="1">
              <a:spcBef>
                <a:spcPts val="200"/>
              </a:spcBef>
              <a:spcAft>
                <a:spcPts val="600"/>
              </a:spcAft>
              <a:defRPr/>
            </a:pPr>
            <a:r>
              <a:rPr lang="en-US" altLang="zh-CN" sz="1800" kern="0" dirty="0">
                <a:solidFill>
                  <a:schemeClr val="bg1">
                    <a:lumMod val="50000"/>
                  </a:schemeClr>
                </a:solidFill>
              </a:rPr>
              <a:t>First TG meeting		</a:t>
            </a:r>
            <a:r>
              <a:rPr lang="en-US" altLang="zh-CN" sz="1800" kern="0" dirty="0" smtClean="0">
                <a:solidFill>
                  <a:schemeClr val="bg1">
                    <a:lumMod val="50000"/>
                  </a:schemeClr>
                </a:solidFill>
              </a:rPr>
              <a:t>	Oct </a:t>
            </a:r>
            <a:r>
              <a:rPr lang="en-US" altLang="zh-CN" sz="1800" kern="0" dirty="0">
                <a:solidFill>
                  <a:schemeClr val="bg1">
                    <a:lumMod val="50000"/>
                  </a:schemeClr>
                </a:solidFill>
              </a:rPr>
              <a:t>2020</a:t>
            </a:r>
          </a:p>
          <a:p>
            <a:pPr marL="214312" lvl="1" algn="just" defTabSz="685800" eaLnBrk="1" fontAlgn="auto" hangingPunct="1">
              <a:spcBef>
                <a:spcPts val="200"/>
              </a:spcBef>
              <a:spcAft>
                <a:spcPts val="600"/>
              </a:spcAft>
              <a:buFont typeface="微软雅黑" panose="020B0503020204020204" pitchFamily="34" charset="-122"/>
              <a:buChar char="–"/>
              <a:defRPr/>
            </a:pPr>
            <a:r>
              <a:rPr lang="en-US" altLang="zh-CN" sz="1800" kern="0" dirty="0">
                <a:solidFill>
                  <a:schemeClr val="bg1">
                    <a:lumMod val="50000"/>
                  </a:schemeClr>
                </a:solidFill>
              </a:rPr>
              <a:t>Comment Collection (D0.1)	</a:t>
            </a:r>
            <a:r>
              <a:rPr lang="en-US" altLang="zh-CN" sz="1800" i="1" strike="sngStrike" kern="0" dirty="0">
                <a:solidFill>
                  <a:schemeClr val="bg1">
                    <a:lumMod val="50000"/>
                  </a:schemeClr>
                </a:solidFill>
              </a:rPr>
              <a:t>Jan 2022</a:t>
            </a:r>
            <a:r>
              <a:rPr lang="en-US" altLang="zh-CN" sz="1800" i="1" strike="sngStrike" kern="0" dirty="0" smtClean="0">
                <a:solidFill>
                  <a:schemeClr val="bg1">
                    <a:lumMod val="50000"/>
                  </a:schemeClr>
                </a:solidFill>
                <a:sym typeface="Wingdings" panose="05000000000000000000" pitchFamily="2" charset="2"/>
              </a:rPr>
              <a:t>Mar 2022</a:t>
            </a:r>
          </a:p>
          <a:p>
            <a:pPr marL="0" lvl="1" indent="0" algn="just" defTabSz="685800" eaLnBrk="1" fontAlgn="auto" hangingPunct="1">
              <a:spcBef>
                <a:spcPts val="200"/>
              </a:spcBef>
              <a:spcAft>
                <a:spcPts val="600"/>
              </a:spcAft>
              <a:buNone/>
              <a:defRPr/>
            </a:pPr>
            <a:r>
              <a:rPr lang="en-US" altLang="zh-CN" sz="1800" i="1" kern="0" dirty="0" smtClean="0">
                <a:solidFill>
                  <a:schemeClr val="bg1">
                    <a:lumMod val="50000"/>
                  </a:schemeClr>
                </a:solidFill>
                <a:sym typeface="Wingdings" panose="05000000000000000000" pitchFamily="2" charset="2"/>
              </a:rPr>
              <a:t>					</a:t>
            </a:r>
            <a:r>
              <a:rPr lang="en-US" altLang="zh-CN" sz="1800" i="1" kern="0" dirty="0">
                <a:solidFill>
                  <a:schemeClr val="bg1">
                    <a:lumMod val="50000"/>
                  </a:schemeClr>
                </a:solidFill>
                <a:sym typeface="Wingdings" panose="05000000000000000000" pitchFamily="2" charset="2"/>
              </a:rPr>
              <a:t>  </a:t>
            </a:r>
            <a:r>
              <a:rPr lang="en-US" altLang="zh-CN" sz="1800" i="1" kern="0" dirty="0" smtClean="0">
                <a:solidFill>
                  <a:schemeClr val="bg1">
                    <a:lumMod val="50000"/>
                  </a:schemeClr>
                </a:solidFill>
                <a:sym typeface="Wingdings" panose="05000000000000000000" pitchFamily="2" charset="2"/>
              </a:rPr>
              <a:t>April </a:t>
            </a:r>
            <a:r>
              <a:rPr lang="en-US" altLang="zh-CN" sz="1800" i="1" kern="0" dirty="0">
                <a:solidFill>
                  <a:schemeClr val="bg1">
                    <a:lumMod val="50000"/>
                  </a:schemeClr>
                </a:solidFill>
                <a:sym typeface="Wingdings" panose="05000000000000000000" pitchFamily="2" charset="2"/>
              </a:rPr>
              <a:t>2022</a:t>
            </a:r>
            <a:endParaRPr lang="en-US" altLang="zh-CN" sz="1800" i="1" kern="0" dirty="0">
              <a:solidFill>
                <a:schemeClr val="bg1">
                  <a:lumMod val="50000"/>
                </a:schemeClr>
              </a:solidFill>
            </a:endParaRPr>
          </a:p>
          <a:p>
            <a:pPr marL="214312" lvl="1" algn="just" defTabSz="685800" eaLnBrk="1" fontAlgn="auto" hangingPunct="1">
              <a:spcBef>
                <a:spcPts val="200"/>
              </a:spcBef>
              <a:spcAft>
                <a:spcPts val="600"/>
              </a:spcAft>
              <a:buFont typeface="Wingdings" panose="05000000000000000000" pitchFamily="2" charset="2"/>
              <a:buChar char="Ø"/>
              <a:defRPr/>
            </a:pPr>
            <a:r>
              <a:rPr lang="en-US" altLang="zh-CN" sz="1800" kern="0" dirty="0" smtClean="0">
                <a:solidFill>
                  <a:srgbClr val="FF0000"/>
                </a:solidFill>
              </a:rPr>
              <a:t>Initial Letter Ballot (D1.0)		</a:t>
            </a:r>
            <a:r>
              <a:rPr lang="en-US" altLang="zh-CN" sz="1800" i="1" strike="sngStrike" kern="0" dirty="0" smtClean="0">
                <a:solidFill>
                  <a:srgbClr val="FF0000"/>
                </a:solidFill>
              </a:rPr>
              <a:t>Jul 2022</a:t>
            </a:r>
            <a:r>
              <a:rPr lang="en-US" altLang="zh-CN" sz="1800" i="1" strike="sngStrike" kern="0" dirty="0" smtClean="0">
                <a:solidFill>
                  <a:srgbClr val="FF0000"/>
                </a:solidFill>
                <a:sym typeface="Wingdings" panose="05000000000000000000" pitchFamily="2" charset="2"/>
              </a:rPr>
              <a:t> Sep</a:t>
            </a:r>
            <a:r>
              <a:rPr lang="en-US" altLang="zh-CN" sz="1800" i="1" strike="sngStrike" kern="0" dirty="0" smtClean="0">
                <a:solidFill>
                  <a:srgbClr val="FF0000"/>
                </a:solidFill>
              </a:rPr>
              <a:t> 2022</a:t>
            </a:r>
          </a:p>
          <a:p>
            <a:pPr marL="0" lvl="1" indent="0" algn="just" defTabSz="685800" eaLnBrk="1" fontAlgn="auto" hangingPunct="1">
              <a:spcBef>
                <a:spcPts val="200"/>
              </a:spcBef>
              <a:spcAft>
                <a:spcPts val="600"/>
              </a:spcAft>
              <a:buNone/>
              <a:defRPr/>
            </a:pPr>
            <a:r>
              <a:rPr lang="en-US" altLang="zh-CN" sz="1800" i="1" kern="0" dirty="0">
                <a:solidFill>
                  <a:srgbClr val="FF0000"/>
                </a:solidFill>
              </a:rPr>
              <a:t>	</a:t>
            </a:r>
            <a:r>
              <a:rPr lang="en-US" altLang="zh-CN" sz="1800" i="1" kern="0" dirty="0" smtClean="0">
                <a:solidFill>
                  <a:srgbClr val="FF0000"/>
                </a:solidFill>
              </a:rPr>
              <a:t>				</a:t>
            </a:r>
            <a:r>
              <a:rPr lang="en-US" altLang="zh-CN" sz="1800" i="1" kern="0" dirty="0">
                <a:solidFill>
                  <a:srgbClr val="FF0000"/>
                </a:solidFill>
                <a:sym typeface="Wingdings" panose="05000000000000000000" pitchFamily="2" charset="2"/>
              </a:rPr>
              <a:t> </a:t>
            </a:r>
            <a:r>
              <a:rPr lang="en-US" altLang="zh-CN" sz="1800" i="1" kern="0" dirty="0" smtClean="0">
                <a:solidFill>
                  <a:srgbClr val="FF0000"/>
                </a:solidFill>
                <a:sym typeface="Wingdings" panose="05000000000000000000" pitchFamily="2" charset="2"/>
              </a:rPr>
              <a:t>Nov</a:t>
            </a:r>
            <a:r>
              <a:rPr lang="en-US" altLang="zh-CN" sz="1800" i="1" kern="0" dirty="0" smtClean="0">
                <a:solidFill>
                  <a:srgbClr val="FF0000"/>
                </a:solidFill>
              </a:rPr>
              <a:t> 2022</a:t>
            </a:r>
          </a:p>
          <a:p>
            <a:pPr marL="161925" lvl="1" indent="-233363" algn="just" defTabSz="685800" eaLnBrk="1" fontAlgn="auto" hangingPunct="1">
              <a:spcBef>
                <a:spcPts val="200"/>
              </a:spcBef>
              <a:spcAft>
                <a:spcPts val="600"/>
              </a:spcAft>
              <a:defRPr/>
            </a:pPr>
            <a:r>
              <a:rPr lang="en-US" altLang="zh-CN" sz="1800" kern="0" dirty="0" smtClean="0"/>
              <a:t>Recirculation </a:t>
            </a:r>
            <a:r>
              <a:rPr lang="en-US" altLang="zh-CN" sz="1800" kern="0" dirty="0"/>
              <a:t>LB (</a:t>
            </a:r>
            <a:r>
              <a:rPr lang="en-US" altLang="zh-CN" sz="1800" kern="0" dirty="0" smtClean="0"/>
              <a:t>D2.0)		</a:t>
            </a:r>
            <a:r>
              <a:rPr lang="en-US" altLang="zh-CN" sz="1800" i="1" kern="0" dirty="0" smtClean="0"/>
              <a:t>Jan </a:t>
            </a:r>
            <a:r>
              <a:rPr lang="en-US" altLang="zh-CN" sz="1800" i="1" kern="0" dirty="0"/>
              <a:t>2023</a:t>
            </a:r>
          </a:p>
          <a:p>
            <a:pPr marL="161925" lvl="1" indent="-233363" algn="just" defTabSz="685800" eaLnBrk="1" fontAlgn="auto" hangingPunct="1">
              <a:spcBef>
                <a:spcPts val="200"/>
              </a:spcBef>
              <a:spcAft>
                <a:spcPts val="600"/>
              </a:spcAft>
              <a:defRPr/>
            </a:pPr>
            <a:r>
              <a:rPr lang="en-US" altLang="zh-CN" sz="1800" kern="0" dirty="0"/>
              <a:t>Recirculation LB (D3.0)	</a:t>
            </a:r>
            <a:r>
              <a:rPr lang="en-US" altLang="zh-CN" sz="1800" kern="0" dirty="0" smtClean="0"/>
              <a:t>	</a:t>
            </a:r>
            <a:r>
              <a:rPr lang="en-US" altLang="zh-CN" sz="1800" i="1" kern="0" dirty="0" smtClean="0"/>
              <a:t>May </a:t>
            </a:r>
            <a:r>
              <a:rPr lang="en-US" altLang="zh-CN" sz="1800" i="1" kern="0" dirty="0"/>
              <a:t>2023</a:t>
            </a:r>
          </a:p>
          <a:p>
            <a:pPr marL="161925" lvl="1" indent="-233363" algn="just" defTabSz="685800" eaLnBrk="1" fontAlgn="auto" hangingPunct="1">
              <a:spcBef>
                <a:spcPts val="200"/>
              </a:spcBef>
              <a:spcAft>
                <a:spcPts val="600"/>
              </a:spcAft>
              <a:defRPr/>
            </a:pPr>
            <a:r>
              <a:rPr lang="en-US" altLang="zh-CN" sz="1800" kern="0" dirty="0"/>
              <a:t>Recirculation LB (D4.0)	 </a:t>
            </a:r>
            <a:r>
              <a:rPr lang="en-US" altLang="zh-CN" sz="1800" kern="0" dirty="0" smtClean="0"/>
              <a:t>	</a:t>
            </a:r>
            <a:r>
              <a:rPr lang="en-US" altLang="zh-CN" sz="1800" i="1" kern="0" dirty="0" smtClean="0"/>
              <a:t>July </a:t>
            </a:r>
            <a:r>
              <a:rPr lang="en-US" altLang="zh-CN" sz="1800" i="1" kern="0" dirty="0"/>
              <a:t>2023</a:t>
            </a:r>
          </a:p>
          <a:p>
            <a:pPr marL="161925" lvl="1" indent="-233363" algn="just" defTabSz="685800" eaLnBrk="1" fontAlgn="auto" hangingPunct="1">
              <a:spcBef>
                <a:spcPts val="200"/>
              </a:spcBef>
              <a:spcAft>
                <a:spcPts val="600"/>
              </a:spcAft>
              <a:defRPr/>
            </a:pPr>
            <a:r>
              <a:rPr lang="en-US" altLang="zh-CN" sz="1800" kern="0" dirty="0"/>
              <a:t>Initial SA Ballot (D4.0)	 </a:t>
            </a:r>
            <a:r>
              <a:rPr lang="en-US" altLang="zh-CN" sz="1800" kern="0" dirty="0" smtClean="0"/>
              <a:t>	Sep </a:t>
            </a:r>
            <a:r>
              <a:rPr lang="en-US" altLang="zh-CN" sz="1800" kern="0" dirty="0"/>
              <a:t>2023</a:t>
            </a:r>
          </a:p>
          <a:p>
            <a:pPr marL="161925" lvl="1" indent="-233363" algn="just" defTabSz="685800" eaLnBrk="1" fontAlgn="auto" hangingPunct="1">
              <a:spcBef>
                <a:spcPts val="200"/>
              </a:spcBef>
              <a:spcAft>
                <a:spcPts val="600"/>
              </a:spcAft>
              <a:defRPr/>
            </a:pPr>
            <a:r>
              <a:rPr lang="en-US" altLang="zh-CN" sz="1800" kern="0" dirty="0"/>
              <a:t>Final 802.11 WG approval	</a:t>
            </a:r>
            <a:r>
              <a:rPr lang="en-US" altLang="zh-CN" sz="1800" kern="0" dirty="0" smtClean="0"/>
              <a:t>	</a:t>
            </a:r>
            <a:r>
              <a:rPr lang="en-US" altLang="zh-CN" sz="1800" i="1" kern="0" dirty="0" smtClean="0"/>
              <a:t>July </a:t>
            </a:r>
            <a:r>
              <a:rPr lang="en-US" altLang="zh-CN" sz="1800" i="1" kern="0" dirty="0"/>
              <a:t>2024 </a:t>
            </a:r>
          </a:p>
          <a:p>
            <a:pPr marL="161925" lvl="1" indent="-233363" algn="just" defTabSz="685800" eaLnBrk="1" fontAlgn="auto" hangingPunct="1">
              <a:spcBef>
                <a:spcPts val="200"/>
              </a:spcBef>
              <a:spcAft>
                <a:spcPts val="600"/>
              </a:spcAft>
              <a:defRPr/>
            </a:pPr>
            <a:r>
              <a:rPr lang="en-US" altLang="zh-CN" sz="1800" kern="0" dirty="0"/>
              <a:t>802 EC approval		</a:t>
            </a:r>
            <a:r>
              <a:rPr lang="en-US" altLang="zh-CN" sz="1800" kern="0" dirty="0" smtClean="0"/>
              <a:t>	</a:t>
            </a:r>
            <a:r>
              <a:rPr lang="en-US" altLang="zh-CN" sz="1800" i="1" kern="0" dirty="0" smtClean="0"/>
              <a:t>July </a:t>
            </a:r>
            <a:r>
              <a:rPr lang="en-US" altLang="zh-CN" sz="1800" i="1" kern="0" dirty="0"/>
              <a:t>2024 </a:t>
            </a:r>
          </a:p>
          <a:p>
            <a:pPr marL="161925" lvl="1" indent="-233363" algn="just" defTabSz="685800" eaLnBrk="1" fontAlgn="auto" hangingPunct="1">
              <a:spcBef>
                <a:spcPts val="200"/>
              </a:spcBef>
              <a:spcAft>
                <a:spcPts val="600"/>
              </a:spcAft>
              <a:defRPr/>
            </a:pPr>
            <a:r>
              <a:rPr lang="en-US" altLang="zh-CN" sz="1800" kern="0" dirty="0" err="1"/>
              <a:t>RevCom</a:t>
            </a:r>
            <a:r>
              <a:rPr lang="en-US" altLang="zh-CN" sz="1800" kern="0" dirty="0"/>
              <a:t> and SASB approval 	Sep 2024</a:t>
            </a:r>
          </a:p>
        </p:txBody>
      </p:sp>
      <p:sp>
        <p:nvSpPr>
          <p:cNvPr id="9" name="Rectangle 2"/>
          <p:cNvSpPr txBox="1">
            <a:spLocks noChangeArrowheads="1"/>
          </p:cNvSpPr>
          <p:nvPr/>
        </p:nvSpPr>
        <p:spPr bwMode="auto">
          <a:xfrm>
            <a:off x="6504782" y="861167"/>
            <a:ext cx="5534818" cy="4112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defTabSz="685800" eaLnBrk="1" fontAlgn="auto" hangingPunct="1">
              <a:spcAft>
                <a:spcPts val="0"/>
              </a:spcAft>
              <a:buNone/>
              <a:defRPr/>
            </a:pPr>
            <a:r>
              <a:rPr lang="en-US" altLang="zh-CN" kern="0" dirty="0">
                <a:solidFill>
                  <a:srgbClr val="000000"/>
                </a:solidFill>
              </a:rPr>
              <a:t>Timeline (Comment collection for </a:t>
            </a:r>
            <a:r>
              <a:rPr lang="en-US" altLang="zh-CN" kern="0" dirty="0" smtClean="0">
                <a:solidFill>
                  <a:srgbClr val="000000"/>
                </a:solidFill>
              </a:rPr>
              <a:t>D0.1)</a:t>
            </a:r>
            <a:endParaRPr lang="en-US" altLang="zh-CN" kern="0" dirty="0">
              <a:solidFill>
                <a:srgbClr val="000000"/>
              </a:solidFill>
            </a:endParaRPr>
          </a:p>
        </p:txBody>
      </p:sp>
      <p:sp>
        <p:nvSpPr>
          <p:cNvPr id="10" name="Rectangle 3"/>
          <p:cNvSpPr txBox="1">
            <a:spLocks noChangeArrowheads="1"/>
          </p:cNvSpPr>
          <p:nvPr/>
        </p:nvSpPr>
        <p:spPr bwMode="auto">
          <a:xfrm>
            <a:off x="6227762" y="1600200"/>
            <a:ext cx="5735638"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a:buFont typeface="Times New Roman" pitchFamily="16" charset="0"/>
              <a:buChar char="•"/>
            </a:pPr>
            <a:r>
              <a:rPr lang="en-US" altLang="zh-CN" sz="2200" kern="0" dirty="0">
                <a:solidFill>
                  <a:schemeClr val="bg1">
                    <a:lumMod val="50000"/>
                  </a:schemeClr>
                </a:solidFill>
                <a:latin typeface="Times New Roman"/>
              </a:rPr>
              <a:t>Early-mid May</a:t>
            </a:r>
          </a:p>
          <a:p>
            <a:pPr lvl="1">
              <a:buFont typeface="Times New Roman" pitchFamily="16" charset="0"/>
              <a:buChar char="•"/>
            </a:pPr>
            <a:r>
              <a:rPr lang="en-US" altLang="zh-CN" sz="1800" kern="0" dirty="0">
                <a:solidFill>
                  <a:schemeClr val="bg1">
                    <a:lumMod val="50000"/>
                  </a:schemeClr>
                </a:solidFill>
                <a:latin typeface="Times New Roman"/>
              </a:rPr>
              <a:t>Identify topics, </a:t>
            </a:r>
            <a:r>
              <a:rPr lang="en-US" altLang="zh-CN" sz="1800" kern="0" dirty="0" err="1">
                <a:solidFill>
                  <a:schemeClr val="bg1">
                    <a:lumMod val="50000"/>
                  </a:schemeClr>
                </a:solidFill>
                <a:latin typeface="Times New Roman"/>
              </a:rPr>
              <a:t>PoCs</a:t>
            </a:r>
            <a:r>
              <a:rPr lang="en-US" altLang="zh-CN" sz="1800" kern="0" dirty="0">
                <a:solidFill>
                  <a:schemeClr val="bg1">
                    <a:lumMod val="50000"/>
                  </a:schemeClr>
                </a:solidFill>
                <a:latin typeface="Times New Roman"/>
              </a:rPr>
              <a:t>, and volunteers</a:t>
            </a:r>
          </a:p>
          <a:p>
            <a:pPr lvl="0">
              <a:buFont typeface="Times New Roman" pitchFamily="16" charset="0"/>
              <a:buChar char="•"/>
            </a:pPr>
            <a:r>
              <a:rPr lang="en-US" altLang="zh-CN" sz="2200" kern="0" dirty="0">
                <a:solidFill>
                  <a:schemeClr val="bg1">
                    <a:lumMod val="50000"/>
                  </a:schemeClr>
                </a:solidFill>
                <a:latin typeface="Times New Roman"/>
              </a:rPr>
              <a:t>May 20</a:t>
            </a:r>
            <a:r>
              <a:rPr lang="en-US" altLang="zh-CN" sz="2200" kern="0" baseline="30000" dirty="0">
                <a:solidFill>
                  <a:schemeClr val="bg1">
                    <a:lumMod val="50000"/>
                  </a:schemeClr>
                </a:solidFill>
                <a:latin typeface="Times New Roman"/>
              </a:rPr>
              <a:t>th</a:t>
            </a:r>
            <a:r>
              <a:rPr lang="en-US" altLang="zh-CN" sz="2200" kern="0" dirty="0">
                <a:solidFill>
                  <a:schemeClr val="bg1">
                    <a:lumMod val="50000"/>
                  </a:schemeClr>
                </a:solidFill>
                <a:latin typeface="Times New Roman"/>
              </a:rPr>
              <a:t> </a:t>
            </a:r>
          </a:p>
          <a:p>
            <a:pPr lvl="1">
              <a:buFont typeface="Times New Roman" pitchFamily="16" charset="0"/>
              <a:buChar char="•"/>
            </a:pPr>
            <a:r>
              <a:rPr lang="en-US" altLang="zh-CN" sz="1800" kern="0" dirty="0">
                <a:solidFill>
                  <a:schemeClr val="bg1">
                    <a:lumMod val="50000"/>
                  </a:schemeClr>
                </a:solidFill>
                <a:latin typeface="Times New Roman"/>
              </a:rPr>
              <a:t>Comment collection closes</a:t>
            </a:r>
          </a:p>
          <a:p>
            <a:pPr lvl="0">
              <a:buFont typeface="Times New Roman" pitchFamily="16" charset="0"/>
              <a:buChar char="•"/>
            </a:pPr>
            <a:r>
              <a:rPr lang="en-US" altLang="zh-CN" sz="2200" kern="0" dirty="0">
                <a:solidFill>
                  <a:schemeClr val="bg1">
                    <a:lumMod val="50000"/>
                  </a:schemeClr>
                </a:solidFill>
                <a:latin typeface="Times New Roman"/>
              </a:rPr>
              <a:t>Week of May 23</a:t>
            </a:r>
            <a:r>
              <a:rPr lang="en-US" altLang="zh-CN" sz="2200" kern="0" baseline="30000" dirty="0">
                <a:solidFill>
                  <a:schemeClr val="bg1">
                    <a:lumMod val="50000"/>
                  </a:schemeClr>
                </a:solidFill>
                <a:latin typeface="Times New Roman"/>
              </a:rPr>
              <a:t>rd</a:t>
            </a:r>
            <a:r>
              <a:rPr lang="en-US" altLang="zh-CN" sz="2200" kern="0" dirty="0">
                <a:solidFill>
                  <a:schemeClr val="bg1">
                    <a:lumMod val="50000"/>
                  </a:schemeClr>
                </a:solidFill>
                <a:latin typeface="Times New Roman"/>
              </a:rPr>
              <a:t> </a:t>
            </a:r>
          </a:p>
          <a:p>
            <a:pPr lvl="1">
              <a:buFont typeface="Times New Roman" pitchFamily="16" charset="0"/>
              <a:buChar char="•"/>
            </a:pPr>
            <a:r>
              <a:rPr lang="en-US" altLang="zh-CN" sz="1800" kern="0" dirty="0">
                <a:solidFill>
                  <a:schemeClr val="bg1">
                    <a:lumMod val="50000"/>
                  </a:schemeClr>
                </a:solidFill>
                <a:latin typeface="Times New Roman"/>
              </a:rPr>
              <a:t>Editor classifies comments and share them with TTTs</a:t>
            </a:r>
          </a:p>
          <a:p>
            <a:pPr lvl="0">
              <a:buFont typeface="Times New Roman" pitchFamily="16" charset="0"/>
              <a:buChar char="•"/>
            </a:pPr>
            <a:r>
              <a:rPr lang="en-US" altLang="zh-CN" sz="2200" kern="0" dirty="0">
                <a:solidFill>
                  <a:schemeClr val="bg1">
                    <a:lumMod val="50000"/>
                  </a:schemeClr>
                </a:solidFill>
                <a:latin typeface="Times New Roman"/>
              </a:rPr>
              <a:t>June 3</a:t>
            </a:r>
            <a:r>
              <a:rPr lang="en-US" altLang="zh-CN" sz="2200" kern="0" baseline="30000" dirty="0">
                <a:solidFill>
                  <a:schemeClr val="bg1">
                    <a:lumMod val="50000"/>
                  </a:schemeClr>
                </a:solidFill>
                <a:latin typeface="Times New Roman"/>
              </a:rPr>
              <a:t>rd</a:t>
            </a:r>
            <a:r>
              <a:rPr lang="en-US" altLang="zh-CN" sz="2200" kern="0" dirty="0">
                <a:solidFill>
                  <a:schemeClr val="bg1">
                    <a:lumMod val="50000"/>
                  </a:schemeClr>
                </a:solidFill>
                <a:latin typeface="Times New Roman"/>
              </a:rPr>
              <a:t> </a:t>
            </a:r>
          </a:p>
          <a:p>
            <a:pPr lvl="1">
              <a:buFont typeface="Times New Roman" pitchFamily="16" charset="0"/>
              <a:buChar char="•"/>
            </a:pPr>
            <a:r>
              <a:rPr lang="en-US" altLang="zh-CN" sz="1800" kern="0" dirty="0">
                <a:solidFill>
                  <a:schemeClr val="bg1">
                    <a:lumMod val="50000"/>
                  </a:schemeClr>
                </a:solidFill>
                <a:latin typeface="Times New Roman"/>
              </a:rPr>
              <a:t>Deadline for comment assignment</a:t>
            </a:r>
          </a:p>
          <a:p>
            <a:pPr lvl="1">
              <a:buFont typeface="Times New Roman" pitchFamily="16" charset="0"/>
              <a:buChar char="•"/>
            </a:pPr>
            <a:endParaRPr lang="en-US" altLang="zh-CN" sz="1800" kern="0" dirty="0" smtClean="0">
              <a:solidFill>
                <a:srgbClr val="000000"/>
              </a:solidFill>
              <a:latin typeface="Times New Roman"/>
            </a:endParaRPr>
          </a:p>
          <a:p>
            <a:pPr>
              <a:buFont typeface="Times New Roman" pitchFamily="16" charset="0"/>
              <a:buChar char="•"/>
            </a:pPr>
            <a:r>
              <a:rPr lang="en-US" altLang="zh-CN" kern="0" dirty="0">
                <a:solidFill>
                  <a:srgbClr val="000000"/>
                </a:solidFill>
                <a:latin typeface="Times New Roman"/>
              </a:rPr>
              <a:t>Sep 1, </a:t>
            </a:r>
            <a:r>
              <a:rPr lang="en-US" altLang="zh-CN" kern="0" dirty="0" smtClean="0">
                <a:solidFill>
                  <a:srgbClr val="000000"/>
                </a:solidFill>
                <a:latin typeface="Times New Roman"/>
              </a:rPr>
              <a:t>2022</a:t>
            </a:r>
          </a:p>
          <a:p>
            <a:pPr lvl="1">
              <a:buFont typeface="Times New Roman" pitchFamily="16" charset="0"/>
              <a:buChar char="•"/>
            </a:pPr>
            <a:r>
              <a:rPr lang="en-US" altLang="zh-CN" sz="1800" kern="0" dirty="0" err="1" smtClean="0">
                <a:solidFill>
                  <a:srgbClr val="000000"/>
                </a:solidFill>
                <a:latin typeface="Times New Roman"/>
              </a:rPr>
              <a:t>TGbf</a:t>
            </a:r>
            <a:r>
              <a:rPr lang="en-US" altLang="zh-CN" sz="1800" kern="0" dirty="0" smtClean="0">
                <a:solidFill>
                  <a:srgbClr val="000000"/>
                </a:solidFill>
                <a:latin typeface="Times New Roman"/>
              </a:rPr>
              <a:t> </a:t>
            </a:r>
            <a:r>
              <a:rPr lang="en-US" altLang="zh-CN" sz="1800" kern="0" dirty="0">
                <a:solidFill>
                  <a:srgbClr val="000000"/>
                </a:solidFill>
                <a:latin typeface="Times New Roman"/>
              </a:rPr>
              <a:t>decide to change the timeline for Initial Letter Ballot (D1.0) to November </a:t>
            </a:r>
            <a:r>
              <a:rPr lang="en-US" altLang="zh-CN" sz="1800" kern="0" dirty="0" smtClean="0">
                <a:solidFill>
                  <a:srgbClr val="000000"/>
                </a:solidFill>
                <a:latin typeface="Times New Roman"/>
              </a:rPr>
              <a:t>2022</a:t>
            </a:r>
          </a:p>
          <a:p>
            <a:pPr lvl="1">
              <a:buFont typeface="Times New Roman" pitchFamily="16" charset="0"/>
              <a:buChar char="•"/>
            </a:pPr>
            <a:r>
              <a:rPr lang="en-US" altLang="zh-CN" sz="1800" dirty="0" smtClean="0"/>
              <a:t>SP </a:t>
            </a:r>
            <a:r>
              <a:rPr lang="en-US" altLang="zh-CN" sz="1800" dirty="0"/>
              <a:t>Result: Unanimous </a:t>
            </a:r>
            <a:r>
              <a:rPr lang="en-US" altLang="zh-CN" sz="1800" dirty="0" smtClean="0"/>
              <a:t>consent</a:t>
            </a:r>
            <a:endParaRPr lang="en-US" altLang="zh-CN" sz="1800" kern="0" dirty="0">
              <a:solidFill>
                <a:srgbClr val="000000"/>
              </a:solidFill>
              <a:latin typeface="Times New Roman"/>
            </a:endParaRPr>
          </a:p>
        </p:txBody>
      </p:sp>
      <p:sp>
        <p:nvSpPr>
          <p:cNvPr id="4" name="左大括号 3"/>
          <p:cNvSpPr/>
          <p:nvPr/>
        </p:nvSpPr>
        <p:spPr bwMode="auto">
          <a:xfrm>
            <a:off x="6019800" y="1600200"/>
            <a:ext cx="207962" cy="4572000"/>
          </a:xfrm>
          <a:prstGeom prst="leftBrace">
            <a:avLst>
              <a:gd name="adj1" fmla="val 8333"/>
              <a:gd name="adj2" fmla="val 18807"/>
            </a:avLst>
          </a:prstGeom>
          <a:noFill/>
          <a:ln w="349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zh-CN" altLang="en-US" sz="1800">
              <a:solidFill>
                <a:schemeClr val="bg1"/>
              </a:solidFill>
              <a:latin typeface="Times New Roman" pitchFamily="16" charset="0"/>
              <a:ea typeface="MS Gothic" charset="-128"/>
            </a:endParaRPr>
          </a:p>
        </p:txBody>
      </p:sp>
    </p:spTree>
    <p:extLst>
      <p:ext uri="{BB962C8B-B14F-4D97-AF65-F5344CB8AC3E}">
        <p14:creationId xmlns:p14="http://schemas.microsoft.com/office/powerpoint/2010/main" val="71049503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a:t>D0.1 CR </a:t>
            </a:r>
            <a:r>
              <a:rPr lang="en-US" altLang="zh-CN" dirty="0" smtClean="0"/>
              <a:t>Status (</a:t>
            </a:r>
            <a:r>
              <a:rPr lang="en-US" altLang="zh-CN" dirty="0"/>
              <a:t>U</a:t>
            </a:r>
            <a:r>
              <a:rPr lang="en-US" altLang="zh-CN" dirty="0" smtClean="0"/>
              <a:t>ntil September 2)</a:t>
            </a:r>
            <a:endParaRPr lang="en-GB" dirty="0"/>
          </a:p>
        </p:txBody>
      </p:sp>
      <p:sp>
        <p:nvSpPr>
          <p:cNvPr id="9218" name="Rectangle 2"/>
          <p:cNvSpPr>
            <a:spLocks noGrp="1" noChangeArrowheads="1"/>
          </p:cNvSpPr>
          <p:nvPr>
            <p:ph idx="1"/>
          </p:nvPr>
        </p:nvSpPr>
        <p:spPr>
          <a:xfrm>
            <a:off x="533400" y="1752600"/>
            <a:ext cx="6705599" cy="4419600"/>
          </a:xfrm>
          <a:ln/>
        </p:spPr>
        <p:txBody>
          <a:bodyPr/>
          <a:lstStyle/>
          <a:p>
            <a:pPr algn="just">
              <a:spcBef>
                <a:spcPts val="0"/>
              </a:spcBef>
              <a:spcAft>
                <a:spcPts val="600"/>
              </a:spcAft>
              <a:buFont typeface="Arial" panose="020B0604020202020204" pitchFamily="34" charset="0"/>
              <a:buChar char="•"/>
            </a:pPr>
            <a:r>
              <a:rPr lang="en-US" dirty="0" smtClean="0"/>
              <a:t>Comment </a:t>
            </a:r>
            <a:r>
              <a:rPr lang="en-US" dirty="0"/>
              <a:t>resolution for D0.1 (802.11bf CC40 comments)</a:t>
            </a:r>
          </a:p>
          <a:p>
            <a:pPr lvl="1" algn="just">
              <a:spcBef>
                <a:spcPts val="0"/>
              </a:spcBef>
              <a:spcAft>
                <a:spcPts val="600"/>
              </a:spcAft>
              <a:buFont typeface="Arial" panose="020B0604020202020204" pitchFamily="34" charset="0"/>
              <a:buChar char="•"/>
            </a:pPr>
            <a:r>
              <a:rPr lang="en-US" sz="1800" dirty="0" smtClean="0">
                <a:solidFill>
                  <a:srgbClr val="0000FF"/>
                </a:solidFill>
              </a:rPr>
              <a:t>Newly</a:t>
            </a:r>
            <a:r>
              <a:rPr lang="en-US" sz="1800" dirty="0" smtClean="0"/>
              <a:t> approved </a:t>
            </a:r>
            <a:r>
              <a:rPr lang="en-US" sz="1800" dirty="0"/>
              <a:t>the comment resolution for </a:t>
            </a:r>
            <a:r>
              <a:rPr lang="en-US" sz="1800" dirty="0" smtClean="0">
                <a:solidFill>
                  <a:srgbClr val="0000FF"/>
                </a:solidFill>
              </a:rPr>
              <a:t>114 </a:t>
            </a:r>
            <a:r>
              <a:rPr lang="en-US" sz="1800" dirty="0" smtClean="0"/>
              <a:t>CID after July Plenary</a:t>
            </a:r>
          </a:p>
          <a:p>
            <a:pPr lvl="1" algn="just">
              <a:spcBef>
                <a:spcPts val="0"/>
              </a:spcBef>
              <a:spcAft>
                <a:spcPts val="600"/>
              </a:spcAft>
              <a:buFont typeface="Arial" panose="020B0604020202020204" pitchFamily="34" charset="0"/>
              <a:buChar char="•"/>
            </a:pPr>
            <a:r>
              <a:rPr lang="en-US" sz="1800" dirty="0" smtClean="0">
                <a:solidFill>
                  <a:srgbClr val="0000FF"/>
                </a:solidFill>
              </a:rPr>
              <a:t>Totally</a:t>
            </a:r>
            <a:r>
              <a:rPr lang="en-US" sz="1800" dirty="0" smtClean="0"/>
              <a:t> </a:t>
            </a:r>
            <a:r>
              <a:rPr lang="en-US" altLang="zh-CN" sz="1800" dirty="0"/>
              <a:t>approved the comment resolution for </a:t>
            </a:r>
            <a:r>
              <a:rPr lang="en-US" altLang="zh-CN" sz="1800" dirty="0">
                <a:solidFill>
                  <a:srgbClr val="0000FF"/>
                </a:solidFill>
              </a:rPr>
              <a:t>342 </a:t>
            </a:r>
            <a:r>
              <a:rPr lang="en-US" altLang="zh-CN" sz="1800" dirty="0" smtClean="0"/>
              <a:t>CID</a:t>
            </a:r>
          </a:p>
          <a:p>
            <a:pPr marL="715963" lvl="1" indent="0" algn="just">
              <a:spcBef>
                <a:spcPts val="0"/>
              </a:spcBef>
              <a:spcAft>
                <a:spcPts val="600"/>
              </a:spcAft>
              <a:buNone/>
            </a:pPr>
            <a:r>
              <a:rPr lang="en-US" altLang="zh-CN" sz="1800" dirty="0" smtClean="0"/>
              <a:t> (</a:t>
            </a:r>
            <a:r>
              <a:rPr lang="en-US" altLang="zh-CN" sz="1800" dirty="0"/>
              <a:t>342/912 </a:t>
            </a:r>
            <a:r>
              <a:rPr lang="en-US" altLang="zh-CN" sz="1800" dirty="0" smtClean="0"/>
              <a:t>=</a:t>
            </a:r>
            <a:r>
              <a:rPr lang="en-US" sz="1800" dirty="0" smtClean="0">
                <a:solidFill>
                  <a:srgbClr val="0000FF"/>
                </a:solidFill>
              </a:rPr>
              <a:t>37.5%</a:t>
            </a:r>
            <a:r>
              <a:rPr lang="en-US" sz="1800" dirty="0" smtClean="0"/>
              <a:t> </a:t>
            </a:r>
            <a:r>
              <a:rPr lang="en-US" sz="1800" dirty="0"/>
              <a:t>of all CC40 comments are now </a:t>
            </a:r>
            <a:r>
              <a:rPr lang="en-US" sz="1800" dirty="0" smtClean="0"/>
              <a:t>resolved)</a:t>
            </a:r>
          </a:p>
          <a:p>
            <a:pPr lvl="1" algn="just">
              <a:spcBef>
                <a:spcPts val="0"/>
              </a:spcBef>
              <a:spcAft>
                <a:spcPts val="600"/>
              </a:spcAft>
              <a:buFont typeface="Arial" panose="020B0604020202020204" pitchFamily="34" charset="0"/>
              <a:buChar char="•"/>
            </a:pPr>
            <a:r>
              <a:rPr lang="en-US" altLang="zh-CN" sz="1800" dirty="0">
                <a:solidFill>
                  <a:srgbClr val="0000FF"/>
                </a:solidFill>
              </a:rPr>
              <a:t>69 </a:t>
            </a:r>
            <a:r>
              <a:rPr lang="en-US" altLang="zh-CN" sz="1800" dirty="0"/>
              <a:t>CID marked as “ready for motion</a:t>
            </a:r>
            <a:r>
              <a:rPr lang="en-US" altLang="zh-CN" sz="1800" dirty="0" smtClean="0"/>
              <a:t>”</a:t>
            </a:r>
          </a:p>
          <a:p>
            <a:pPr lvl="1" algn="just">
              <a:spcBef>
                <a:spcPts val="0"/>
              </a:spcBef>
              <a:spcAft>
                <a:spcPts val="600"/>
              </a:spcAft>
              <a:buFont typeface="Arial" panose="020B0604020202020204" pitchFamily="34" charset="0"/>
              <a:buChar char="•"/>
            </a:pPr>
            <a:r>
              <a:rPr lang="en-US" altLang="zh-CN" sz="1800" dirty="0" smtClean="0"/>
              <a:t>Totally </a:t>
            </a:r>
            <a:r>
              <a:rPr lang="en-US" altLang="zh-CN" sz="1800" dirty="0" smtClean="0">
                <a:solidFill>
                  <a:srgbClr val="0000FF"/>
                </a:solidFill>
              </a:rPr>
              <a:t>411 </a:t>
            </a:r>
            <a:r>
              <a:rPr lang="en-US" altLang="zh-CN" sz="1800" dirty="0" smtClean="0"/>
              <a:t>CID are </a:t>
            </a:r>
            <a:r>
              <a:rPr lang="en-US" altLang="zh-CN" sz="1800" dirty="0"/>
              <a:t>resolved or marked as “ready for motion</a:t>
            </a:r>
            <a:r>
              <a:rPr lang="en-US" altLang="zh-CN" sz="1800" dirty="0" smtClean="0"/>
              <a:t>” </a:t>
            </a:r>
          </a:p>
          <a:p>
            <a:pPr marL="715963" lvl="1" indent="0" algn="just">
              <a:spcBef>
                <a:spcPts val="0"/>
              </a:spcBef>
              <a:spcAft>
                <a:spcPts val="600"/>
              </a:spcAft>
              <a:buNone/>
            </a:pPr>
            <a:r>
              <a:rPr lang="en-US" altLang="zh-CN" sz="1800" dirty="0"/>
              <a:t>(411/912 =~</a:t>
            </a:r>
            <a:r>
              <a:rPr lang="en-US" altLang="zh-CN" sz="1800" dirty="0">
                <a:solidFill>
                  <a:srgbClr val="0000FF"/>
                </a:solidFill>
              </a:rPr>
              <a:t>45%</a:t>
            </a:r>
            <a:r>
              <a:rPr lang="en-US" altLang="zh-CN" sz="1800" dirty="0">
                <a:solidFill>
                  <a:srgbClr val="FF0000"/>
                </a:solidFill>
              </a:rPr>
              <a:t> </a:t>
            </a:r>
            <a:r>
              <a:rPr lang="en-US" altLang="zh-CN" sz="1800" dirty="0"/>
              <a:t>)</a:t>
            </a:r>
            <a:endParaRPr lang="en-US" sz="1800" dirty="0"/>
          </a:p>
        </p:txBody>
      </p:sp>
      <p:sp>
        <p:nvSpPr>
          <p:cNvPr id="5" name="Footer Placeholder 4"/>
          <p:cNvSpPr>
            <a:spLocks noGrp="1"/>
          </p:cNvSpPr>
          <p:nvPr>
            <p:ph type="ftr" idx="4294967295"/>
          </p:nvPr>
        </p:nvSpPr>
        <p:spPr>
          <a:xfrm>
            <a:off x="7143757" y="6475414"/>
            <a:ext cx="4246027" cy="180975"/>
          </a:xfrm>
          <a:prstGeom prst="rect">
            <a:avLst/>
          </a:prstGeom>
        </p:spPr>
        <p:txBody>
          <a:bodyPr/>
          <a:lstStyle/>
          <a:p>
            <a:r>
              <a:rPr lang="en-GB" dirty="0" smtClean="0"/>
              <a:t>Tony Xiao Han (Huawei)</a:t>
            </a:r>
            <a:endParaRPr lang="en-GB" dirty="0"/>
          </a:p>
        </p:txBody>
      </p:sp>
      <p:graphicFrame>
        <p:nvGraphicFramePr>
          <p:cNvPr id="7" name="Chart 6">
            <a:extLst>
              <a:ext uri="{FF2B5EF4-FFF2-40B4-BE49-F238E27FC236}">
                <a16:creationId xmlns:a16="http://schemas.microsoft.com/office/drawing/2014/main" xmlns="" id="{C0807CB6-20C1-45B5-8F67-26150D548148}"/>
              </a:ext>
            </a:extLst>
          </p:cNvPr>
          <p:cNvGraphicFramePr/>
          <p:nvPr>
            <p:extLst>
              <p:ext uri="{D42A27DB-BD31-4B8C-83A1-F6EECF244321}">
                <p14:modId xmlns:p14="http://schemas.microsoft.com/office/powerpoint/2010/main" val="2193860559"/>
              </p:ext>
            </p:extLst>
          </p:nvPr>
        </p:nvGraphicFramePr>
        <p:xfrm>
          <a:off x="8001000" y="1981200"/>
          <a:ext cx="4007768" cy="3441085"/>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413720983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295400"/>
            <a:ext cx="11277600" cy="10668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1295400" y="2667000"/>
            <a:ext cx="9982200" cy="3352800"/>
          </a:xfrm>
        </p:spPr>
        <p:txBody>
          <a:bodyPr/>
          <a:lstStyle/>
          <a:p>
            <a:pPr algn="just" defTabSz="917575">
              <a:lnSpc>
                <a:spcPct val="90000"/>
              </a:lnSpc>
              <a:buNone/>
            </a:pPr>
            <a:r>
              <a:rPr lang="en-US" altLang="zh-CN" dirty="0" smtClean="0"/>
              <a:t>		</a:t>
            </a:r>
            <a:r>
              <a:rPr lang="en-US" altLang="zh-CN" dirty="0"/>
              <a:t>September </a:t>
            </a:r>
            <a:r>
              <a:rPr lang="en-US" altLang="zh-CN" dirty="0" smtClean="0"/>
              <a:t>	1,       6		10:00 </a:t>
            </a:r>
            <a:r>
              <a:rPr lang="en-US" altLang="zh-CN" dirty="0"/>
              <a:t>- </a:t>
            </a:r>
            <a:r>
              <a:rPr lang="en-US" altLang="zh-CN" dirty="0" smtClean="0"/>
              <a:t>12:00 </a:t>
            </a:r>
            <a:r>
              <a:rPr lang="en-US" altLang="zh-CN" dirty="0"/>
              <a:t>ET</a:t>
            </a:r>
          </a:p>
          <a:p>
            <a:pPr algn="just" defTabSz="917575">
              <a:lnSpc>
                <a:spcPct val="90000"/>
              </a:lnSpc>
              <a:buNone/>
            </a:pPr>
            <a:r>
              <a:rPr lang="en-US" altLang="zh-CN" dirty="0" smtClean="0"/>
              <a:t>		September     	     	</a:t>
            </a:r>
            <a:r>
              <a:rPr lang="en-US" altLang="zh-CN" strike="sngStrike" dirty="0" smtClean="0"/>
              <a:t>    8</a:t>
            </a:r>
            <a:r>
              <a:rPr lang="en-US" altLang="zh-CN" dirty="0" smtClean="0"/>
              <a:t>	23:00 - 01:00 ET</a:t>
            </a:r>
          </a:p>
          <a:p>
            <a:pPr algn="ctr">
              <a:lnSpc>
                <a:spcPct val="90000"/>
              </a:lnSpc>
              <a:buFontTx/>
              <a:buNone/>
            </a:pPr>
            <a:endParaRPr lang="en-US" altLang="en-US" dirty="0" smtClean="0">
              <a:cs typeface="Times New Roman" panose="02020603050405020304" pitchFamily="18" charset="0"/>
            </a:endParaRPr>
          </a:p>
          <a:p>
            <a:pPr algn="just">
              <a:lnSpc>
                <a:spcPct val="90000"/>
              </a:lnSpc>
              <a:buFontTx/>
              <a:buNone/>
            </a:pPr>
            <a:r>
              <a:rPr lang="en-US" altLang="en-US" dirty="0">
                <a:latin typeface="Arial" panose="020B0604020202020204" pitchFamily="34" charset="0"/>
                <a:cs typeface="MS PGothic" panose="020B0600070205080204" pitchFamily="34" charset="-128"/>
              </a:rPr>
              <a:t>		   	        Chair:	</a:t>
            </a:r>
            <a:r>
              <a:rPr lang="en-US" altLang="en-US" dirty="0">
                <a:cs typeface="Times New Roman" panose="02020603050405020304" pitchFamily="18" charset="0"/>
              </a:rPr>
              <a:t>Tony Xiao Han </a:t>
            </a:r>
            <a:r>
              <a:rPr lang="en-US" altLang="en-US" dirty="0" smtClean="0">
                <a:cs typeface="Times New Roman" panose="02020603050405020304" pitchFamily="18" charset="0"/>
              </a:rPr>
              <a:t>	(</a:t>
            </a:r>
            <a:r>
              <a:rPr lang="en-US" altLang="en-US" dirty="0">
                <a:cs typeface="Times New Roman" panose="02020603050405020304" pitchFamily="18" charset="0"/>
              </a:rPr>
              <a:t>Huawei)</a:t>
            </a:r>
          </a:p>
          <a:p>
            <a:pPr algn="just">
              <a:lnSpc>
                <a:spcPct val="90000"/>
              </a:lnSpc>
              <a:buNone/>
            </a:pPr>
            <a:r>
              <a:rPr lang="en-US" altLang="en-US" dirty="0">
                <a:latin typeface="Arial" panose="020B0604020202020204" pitchFamily="34" charset="0"/>
                <a:cs typeface="MS PGothic" panose="020B0600070205080204" pitchFamily="34" charset="-128"/>
              </a:rPr>
              <a:t>			Vice Chair: 	</a:t>
            </a:r>
            <a:r>
              <a:rPr lang="en-US" altLang="en-US" dirty="0">
                <a:cs typeface="Times New Roman" panose="02020603050405020304" pitchFamily="18" charset="0"/>
              </a:rPr>
              <a:t>Sang Kim </a:t>
            </a:r>
            <a:r>
              <a:rPr lang="en-US" altLang="en-US" dirty="0" smtClean="0">
                <a:cs typeface="Times New Roman" panose="02020603050405020304" pitchFamily="18" charset="0"/>
              </a:rPr>
              <a:t>		(</a:t>
            </a:r>
            <a:r>
              <a:rPr lang="en-US" altLang="en-US" dirty="0">
                <a:cs typeface="Times New Roman" panose="02020603050405020304" pitchFamily="18" charset="0"/>
              </a:rPr>
              <a:t>LG Electronics)</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zh-CN" dirty="0"/>
              <a:t>Assaf Kasher </a:t>
            </a:r>
            <a:r>
              <a:rPr lang="en-US" altLang="zh-CN" dirty="0" smtClean="0"/>
              <a:t>		(</a:t>
            </a:r>
            <a:r>
              <a:rPr lang="en-US" altLang="zh-CN" dirty="0"/>
              <a:t>Qualcomm)</a:t>
            </a:r>
            <a:endParaRPr lang="en-US" altLang="en-US" dirty="0">
              <a:cs typeface="Times New Roman" panose="02020603050405020304" pitchFamily="18" charset="0"/>
            </a:endParaRPr>
          </a:p>
          <a:p>
            <a:pPr algn="just">
              <a:lnSpc>
                <a:spcPct val="90000"/>
              </a:lnSpc>
              <a:buNone/>
            </a:pPr>
            <a:r>
              <a:rPr lang="en-US" altLang="en-US" dirty="0">
                <a:latin typeface="Arial" panose="020B0604020202020204" pitchFamily="34" charset="0"/>
                <a:cs typeface="MS PGothic" panose="020B0600070205080204" pitchFamily="34" charset="-128"/>
              </a:rPr>
              <a:t>			 Secretary: 	</a:t>
            </a:r>
            <a:r>
              <a:rPr lang="en-US" altLang="zh-CN" dirty="0"/>
              <a:t>Leif Wilhelmsson </a:t>
            </a:r>
            <a:r>
              <a:rPr lang="en-US" altLang="zh-CN" dirty="0" smtClean="0"/>
              <a:t>	</a:t>
            </a:r>
            <a:r>
              <a:rPr lang="en-US" altLang="en-US" dirty="0" smtClean="0"/>
              <a:t>(</a:t>
            </a:r>
            <a:r>
              <a:rPr lang="en-US" altLang="zh-CN" dirty="0"/>
              <a:t>Ericsson</a:t>
            </a:r>
            <a:r>
              <a:rPr lang="en-US" altLang="en-US" dirty="0"/>
              <a:t>)</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en-US" dirty="0" smtClean="0">
                <a:latin typeface="Arial" panose="020B0604020202020204" pitchFamily="34" charset="0"/>
                <a:cs typeface="MS PGothic" panose="020B0600070205080204" pitchFamily="34" charset="-128"/>
              </a:rPr>
              <a:t>Tech</a:t>
            </a:r>
            <a:r>
              <a:rPr lang="en-US" altLang="zh-CN" dirty="0" smtClean="0">
                <a:latin typeface="Arial" panose="020B0604020202020204" pitchFamily="34" charset="0"/>
                <a:cs typeface="MS PGothic" panose="020B0600070205080204" pitchFamily="34" charset="-128"/>
              </a:rPr>
              <a:t>nical </a:t>
            </a:r>
            <a:r>
              <a:rPr lang="en-US" altLang="en-US" dirty="0">
                <a:latin typeface="Arial" panose="020B0604020202020204" pitchFamily="34" charset="0"/>
                <a:cs typeface="MS PGothic" panose="020B0600070205080204" pitchFamily="34" charset="-128"/>
              </a:rPr>
              <a:t>Editor:	</a:t>
            </a:r>
            <a:r>
              <a:rPr lang="en-US" altLang="zh-CN" dirty="0"/>
              <a:t>Claudio Da Silva </a:t>
            </a:r>
            <a:r>
              <a:rPr lang="en-US" altLang="zh-CN" dirty="0" smtClean="0"/>
              <a:t>	</a:t>
            </a:r>
            <a:r>
              <a:rPr lang="en-US" altLang="en-US" dirty="0" smtClean="0">
                <a:cs typeface="Times New Roman" panose="02020603050405020304" pitchFamily="18" charset="0"/>
              </a:rPr>
              <a:t>(</a:t>
            </a:r>
            <a:r>
              <a:rPr lang="en-US" altLang="zh-CN" dirty="0">
                <a:cs typeface="Times New Roman" panose="02020603050405020304" pitchFamily="18" charset="0"/>
              </a:rPr>
              <a:t>Meta Platforms</a:t>
            </a:r>
            <a:r>
              <a:rPr lang="en-US" altLang="en-US" dirty="0">
                <a:cs typeface="Times New Roman" panose="02020603050405020304" pitchFamily="18" charset="0"/>
              </a:rPr>
              <a:t>)</a:t>
            </a:r>
          </a:p>
        </p:txBody>
      </p:sp>
    </p:spTree>
    <p:extLst>
      <p:ext uri="{BB962C8B-B14F-4D97-AF65-F5344CB8AC3E}">
        <p14:creationId xmlns:p14="http://schemas.microsoft.com/office/powerpoint/2010/main" val="19842551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smtClean="0">
                <a:solidFill>
                  <a:schemeClr val="tx2"/>
                </a:solidFill>
              </a:rPr>
              <a:t>SP for Timeline ( </a:t>
            </a:r>
            <a:r>
              <a:rPr lang="en-US" altLang="zh-CN" sz="3200" kern="0" dirty="0" smtClean="0">
                <a:solidFill>
                  <a:srgbClr val="FF0000"/>
                </a:solidFill>
              </a:rPr>
              <a:t>Initial </a:t>
            </a:r>
            <a:r>
              <a:rPr lang="en-US" altLang="zh-CN" sz="3200" kern="0" dirty="0">
                <a:solidFill>
                  <a:srgbClr val="FF0000"/>
                </a:solidFill>
              </a:rPr>
              <a:t>Letter Ballot (D1.0</a:t>
            </a:r>
            <a:r>
              <a:rPr lang="en-US" altLang="zh-CN" sz="3200" kern="0" dirty="0" smtClean="0">
                <a:solidFill>
                  <a:srgbClr val="FF0000"/>
                </a:solidFill>
              </a:rPr>
              <a:t>) </a:t>
            </a:r>
            <a:r>
              <a:rPr lang="en-US" altLang="en-US" sz="3200" dirty="0" smtClean="0">
                <a:solidFill>
                  <a:schemeClr val="tx2"/>
                </a:solidFill>
              </a:rPr>
              <a:t>)</a:t>
            </a:r>
            <a:endParaRPr lang="en-US" altLang="en-US" sz="3200" dirty="0">
              <a:solidFill>
                <a:schemeClr val="tx2"/>
              </a:solidFill>
            </a:endParaRP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800" dirty="0" smtClean="0"/>
              <a:t>Do you agree to change the timeline for </a:t>
            </a:r>
            <a:r>
              <a:rPr lang="en-US" altLang="zh-CN" sz="2800" dirty="0"/>
              <a:t>Initial Letter Ballot (D1.0</a:t>
            </a:r>
            <a:r>
              <a:rPr lang="en-US" altLang="zh-CN" sz="2800" dirty="0" smtClean="0"/>
              <a:t>) to </a:t>
            </a:r>
            <a:r>
              <a:rPr lang="en-US" altLang="zh-CN" sz="2400" dirty="0" smtClean="0"/>
              <a:t>November 2022?</a:t>
            </a:r>
          </a:p>
          <a:p>
            <a:pPr lvl="1" algn="just"/>
            <a:r>
              <a:rPr lang="en-US" altLang="zh-CN" dirty="0"/>
              <a:t>SP Result: </a:t>
            </a:r>
            <a:r>
              <a:rPr lang="en-US" altLang="zh-CN" dirty="0">
                <a:solidFill>
                  <a:srgbClr val="00B050"/>
                </a:solidFill>
              </a:rPr>
              <a:t>Unanimous consent</a:t>
            </a:r>
          </a:p>
          <a:p>
            <a:pPr lvl="1" algn="just"/>
            <a:endParaRPr lang="en-US" altLang="zh-CN" sz="2400" dirty="0" smtClean="0"/>
          </a:p>
          <a:p>
            <a:pPr lvl="1" algn="just"/>
            <a:endParaRPr lang="en-US" altLang="zh-CN" sz="2400" dirty="0"/>
          </a:p>
          <a:p>
            <a:pPr lvl="1" algn="just"/>
            <a:r>
              <a:rPr lang="en-US" altLang="zh-CN" sz="2400" strike="sngStrike" dirty="0" smtClean="0"/>
              <a:t>Note: </a:t>
            </a:r>
          </a:p>
          <a:p>
            <a:pPr lvl="2" algn="just"/>
            <a:r>
              <a:rPr lang="en-US" altLang="zh-CN" sz="1600" strike="sngStrike" dirty="0" smtClean="0"/>
              <a:t>Discuss and decide later in </a:t>
            </a:r>
            <a:r>
              <a:rPr lang="en-US" altLang="zh-CN" sz="1600" strike="sngStrike" dirty="0" smtClean="0">
                <a:solidFill>
                  <a:srgbClr val="0000FF"/>
                </a:solidFill>
              </a:rPr>
              <a:t>August</a:t>
            </a:r>
            <a:r>
              <a:rPr lang="en-US" altLang="zh-CN" sz="1600" strike="sngStrike" dirty="0" smtClean="0"/>
              <a:t> when we have more progress and information</a:t>
            </a:r>
          </a:p>
          <a:p>
            <a:pPr lvl="2" algn="just"/>
            <a:r>
              <a:rPr lang="en-US" altLang="zh-CN" sz="1600" strike="sngStrike" dirty="0" smtClean="0"/>
              <a:t>Editor (Claudio) will work together with group members to provide some </a:t>
            </a:r>
            <a:r>
              <a:rPr lang="en-US" altLang="zh-CN" sz="1600" strike="sngStrike" dirty="0" smtClean="0">
                <a:solidFill>
                  <a:srgbClr val="0000FF"/>
                </a:solidFill>
              </a:rPr>
              <a:t>guidance</a:t>
            </a:r>
            <a:r>
              <a:rPr lang="en-US" altLang="zh-CN" sz="1600" strike="sngStrike" dirty="0" smtClean="0"/>
              <a:t> on how to speed up</a:t>
            </a:r>
          </a:p>
          <a:p>
            <a:pPr lvl="1" algn="just"/>
            <a:endParaRPr lang="en-US" altLang="zh-CN" sz="2400" dirty="0"/>
          </a:p>
        </p:txBody>
      </p:sp>
    </p:spTree>
    <p:extLst>
      <p:ext uri="{BB962C8B-B14F-4D97-AF65-F5344CB8AC3E}">
        <p14:creationId xmlns:p14="http://schemas.microsoft.com/office/powerpoint/2010/main" val="147415486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Call for contribution </a:t>
            </a: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800" dirty="0"/>
              <a:t>Call for submissions for the following topics</a:t>
            </a:r>
          </a:p>
          <a:p>
            <a:pPr lvl="1" algn="just"/>
            <a:r>
              <a:rPr lang="en-US" altLang="zh-CN" sz="2400" dirty="0"/>
              <a:t>Feedback type, general protocol and procedure, </a:t>
            </a:r>
            <a:r>
              <a:rPr lang="en-US" altLang="zh-CN" sz="2400" dirty="0" smtClean="0"/>
              <a:t>frame </a:t>
            </a:r>
            <a:r>
              <a:rPr lang="en-US" altLang="zh-CN" sz="2400" dirty="0"/>
              <a:t>format</a:t>
            </a:r>
          </a:p>
          <a:p>
            <a:pPr lvl="1" algn="just"/>
            <a:r>
              <a:rPr lang="en-US" altLang="zh-CN" sz="2400" dirty="0"/>
              <a:t>Technology and standardization gaps to support WLAN sensing</a:t>
            </a:r>
          </a:p>
          <a:p>
            <a:pPr lvl="1" algn="just"/>
            <a:r>
              <a:rPr lang="en-US" altLang="zh-CN" sz="2400" dirty="0">
                <a:solidFill>
                  <a:srgbClr val="FF0000"/>
                </a:solidFill>
              </a:rPr>
              <a:t>Proposed Draft </a:t>
            </a:r>
            <a:r>
              <a:rPr lang="en-US" altLang="zh-CN" sz="2400" dirty="0" smtClean="0">
                <a:solidFill>
                  <a:srgbClr val="FF0000"/>
                </a:solidFill>
              </a:rPr>
              <a:t>Text, </a:t>
            </a:r>
            <a:r>
              <a:rPr lang="en-US" altLang="zh-CN" sz="2400" smtClean="0">
                <a:solidFill>
                  <a:srgbClr val="FF0000"/>
                </a:solidFill>
              </a:rPr>
              <a:t>comment resolution </a:t>
            </a:r>
            <a:r>
              <a:rPr lang="en-US" altLang="zh-CN" sz="2400" dirty="0" smtClean="0">
                <a:solidFill>
                  <a:srgbClr val="FF0000"/>
                </a:solidFill>
              </a:rPr>
              <a:t>(</a:t>
            </a:r>
            <a:r>
              <a:rPr lang="en-US" altLang="zh-CN" sz="2400" dirty="0">
                <a:solidFill>
                  <a:srgbClr val="FF0000"/>
                </a:solidFill>
              </a:rPr>
              <a:t>or more detailed text documents contribution for SFD) </a:t>
            </a:r>
          </a:p>
          <a:p>
            <a:pPr lvl="1" algn="just"/>
            <a:r>
              <a:rPr lang="en-US" altLang="zh-CN" sz="2400" dirty="0"/>
              <a:t>Other?</a:t>
            </a:r>
          </a:p>
        </p:txBody>
      </p:sp>
    </p:spTree>
    <p:extLst>
      <p:ext uri="{BB962C8B-B14F-4D97-AF65-F5344CB8AC3E}">
        <p14:creationId xmlns:p14="http://schemas.microsoft.com/office/powerpoint/2010/main" val="43111667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a:t>
            </a:r>
            <a:endParaRPr lang="en-US" altLang="en-US" sz="3200" dirty="0">
              <a:solidFill>
                <a:schemeClr val="tx2"/>
              </a:solidFill>
            </a:endParaRPr>
          </a:p>
        </p:txBody>
      </p:sp>
      <p:sp>
        <p:nvSpPr>
          <p:cNvPr id="6" name="Rectangle 3"/>
          <p:cNvSpPr txBox="1">
            <a:spLocks noChangeArrowheads="1"/>
          </p:cNvSpPr>
          <p:nvPr/>
        </p:nvSpPr>
        <p:spPr bwMode="auto">
          <a:xfrm>
            <a:off x="228600" y="990600"/>
            <a:ext cx="5257800" cy="563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600" b="1" dirty="0" smtClean="0">
                <a:cs typeface="Times New Roman" panose="02020603050405020304" pitchFamily="18" charset="0"/>
              </a:rPr>
              <a:t>Confirmed:</a:t>
            </a:r>
            <a:endParaRPr lang="en-US" altLang="zh-CN" sz="1200" dirty="0" smtClean="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smtClean="0">
                <a:solidFill>
                  <a:schemeClr val="bg1">
                    <a:lumMod val="50000"/>
                  </a:schemeClr>
                </a:solidFill>
                <a:cs typeface="Times New Roman" panose="02020603050405020304" pitchFamily="18" charset="0"/>
              </a:rPr>
              <a:t>July</a:t>
            </a:r>
            <a:r>
              <a:rPr lang="en-US" altLang="zh-CN" sz="1100" strike="sngStrike" dirty="0">
                <a:solidFill>
                  <a:schemeClr val="bg1">
                    <a:lumMod val="50000"/>
                  </a:schemeClr>
                </a:solidFill>
                <a:cs typeface="Times New Roman" panose="02020603050405020304" pitchFamily="18" charset="0"/>
              </a:rPr>
              <a:t>	</a:t>
            </a:r>
            <a:r>
              <a:rPr lang="en-US" altLang="zh-CN" sz="1100" strike="sngStrike" dirty="0" smtClean="0">
                <a:solidFill>
                  <a:schemeClr val="bg1">
                    <a:lumMod val="50000"/>
                  </a:schemeClr>
                </a:solidFill>
                <a:cs typeface="Times New Roman" panose="02020603050405020304" pitchFamily="18" charset="0"/>
              </a:rPr>
              <a:t>18</a:t>
            </a:r>
            <a:r>
              <a:rPr lang="en-US" altLang="zh-CN" sz="1100" strike="sngStrike" dirty="0">
                <a:solidFill>
                  <a:schemeClr val="bg1">
                    <a:lumMod val="50000"/>
                  </a:schemeClr>
                </a:solidFill>
                <a:cs typeface="Times New Roman" panose="02020603050405020304" pitchFamily="18" charset="0"/>
              </a:rPr>
              <a:t>	(Monday),	</a:t>
            </a:r>
            <a:r>
              <a:rPr lang="en-US" altLang="zh-CN" sz="1100" strike="sngStrike" dirty="0" smtClean="0">
                <a:solidFill>
                  <a:schemeClr val="bg1">
                    <a:lumMod val="50000"/>
                  </a:schemeClr>
                </a:solidFill>
                <a:cs typeface="Times New Roman" panose="02020603050405020304" pitchFamily="18" charset="0"/>
              </a:rPr>
              <a:t>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a:t>
            </a:r>
            <a:r>
              <a:rPr lang="en-US" altLang="zh-CN" sz="1100" strike="sngStrike" dirty="0" smtClean="0">
                <a:solidFill>
                  <a:schemeClr val="bg1">
                    <a:lumMod val="50000"/>
                  </a:schemeClr>
                </a:solidFill>
                <a:cs typeface="Times New Roman" panose="02020603050405020304" pitchFamily="18" charset="0"/>
              </a:rPr>
              <a:t>- 12:00 ET</a:t>
            </a:r>
            <a:r>
              <a:rPr lang="en-US" altLang="zh-CN" sz="1100" dirty="0" smtClean="0">
                <a:solidFill>
                  <a:schemeClr val="bg1">
                    <a:lumMod val="50000"/>
                  </a:schemeClr>
                </a:solidFill>
                <a:cs typeface="Times New Roman" panose="02020603050405020304" pitchFamily="18" charset="0"/>
              </a:rPr>
              <a:t>  (Too close to plenary)</a:t>
            </a:r>
            <a:endParaRPr lang="en-US" altLang="zh-CN" sz="1100"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July	</a:t>
            </a:r>
            <a:r>
              <a:rPr lang="en-US" altLang="zh-CN" sz="1100" dirty="0" smtClean="0">
                <a:solidFill>
                  <a:srgbClr val="00B050"/>
                </a:solidFill>
                <a:cs typeface="Times New Roman" panose="02020603050405020304" pitchFamily="18" charset="0"/>
              </a:rPr>
              <a:t>19</a:t>
            </a:r>
            <a:r>
              <a:rPr lang="en-US" altLang="zh-CN" sz="1100" dirty="0">
                <a:solidFill>
                  <a:srgbClr val="00B050"/>
                </a:solidFill>
                <a:cs typeface="Times New Roman" panose="02020603050405020304" pitchFamily="18" charset="0"/>
              </a:rPr>
              <a:t>	(Tuesday),	</a:t>
            </a:r>
            <a:r>
              <a:rPr lang="en-US" altLang="zh-CN" sz="1100" dirty="0" smtClean="0">
                <a:solidFill>
                  <a:srgbClr val="00B050"/>
                </a:solidFill>
                <a:cs typeface="Times New Roman" panose="02020603050405020304" pitchFamily="18" charset="0"/>
              </a:rPr>
              <a:t>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a:t>
            </a:r>
            <a:r>
              <a:rPr lang="en-US" altLang="zh-CN" sz="1100" dirty="0" smtClean="0">
                <a:solidFill>
                  <a:srgbClr val="00B050"/>
                </a:solidFill>
                <a:cs typeface="Times New Roman" panose="02020603050405020304" pitchFamily="18" charset="0"/>
              </a:rPr>
              <a:t>- 12:00 </a:t>
            </a:r>
            <a:r>
              <a:rPr lang="en-US" altLang="zh-CN" sz="1100" dirty="0">
                <a:solidFill>
                  <a:srgbClr val="00B05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July	</a:t>
            </a:r>
            <a:r>
              <a:rPr lang="en-US" altLang="zh-CN" sz="1100" dirty="0" smtClean="0">
                <a:solidFill>
                  <a:srgbClr val="00B0F0"/>
                </a:solidFill>
                <a:cs typeface="Times New Roman" panose="02020603050405020304" pitchFamily="18" charset="0"/>
              </a:rPr>
              <a:t>21</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a:t>
            </a:r>
            <a:r>
              <a:rPr lang="en-US" altLang="zh-CN" sz="1100" dirty="0" smtClean="0">
                <a:solidFill>
                  <a:srgbClr val="00B0F0"/>
                </a:solidFill>
                <a:cs typeface="Times New Roman" panose="02020603050405020304" pitchFamily="18" charset="0"/>
              </a:rPr>
              <a:t>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accent3">
                    <a:lumMod val="50000"/>
                  </a:schemeClr>
                </a:solidFill>
                <a:cs typeface="Times New Roman" panose="02020603050405020304" pitchFamily="18" charset="0"/>
              </a:rPr>
              <a:t>July	</a:t>
            </a:r>
            <a:r>
              <a:rPr lang="en-US" altLang="zh-CN" sz="1100" strike="sngStrike" dirty="0" smtClean="0">
                <a:solidFill>
                  <a:schemeClr val="accent3">
                    <a:lumMod val="50000"/>
                  </a:schemeClr>
                </a:solidFill>
                <a:cs typeface="Times New Roman" panose="02020603050405020304" pitchFamily="18" charset="0"/>
              </a:rPr>
              <a:t>25</a:t>
            </a:r>
            <a:r>
              <a:rPr lang="en-US" altLang="zh-CN" sz="1100" strike="sngStrike" dirty="0">
                <a:solidFill>
                  <a:schemeClr val="accent3">
                    <a:lumMod val="50000"/>
                  </a:schemeClr>
                </a:solidFill>
                <a:cs typeface="Times New Roman" panose="02020603050405020304" pitchFamily="18" charset="0"/>
              </a:rPr>
              <a:t>	(Monday),	10</a:t>
            </a:r>
            <a:r>
              <a:rPr lang="zh-CN" altLang="en-US" sz="1100" strike="sngStrike" dirty="0">
                <a:solidFill>
                  <a:schemeClr val="accent3">
                    <a:lumMod val="50000"/>
                  </a:schemeClr>
                </a:solidFill>
                <a:cs typeface="Times New Roman" panose="02020603050405020304" pitchFamily="18" charset="0"/>
              </a:rPr>
              <a:t>：</a:t>
            </a:r>
            <a:r>
              <a:rPr lang="en-US" altLang="zh-CN" sz="1100" strike="sngStrike" dirty="0">
                <a:solidFill>
                  <a:schemeClr val="accent3">
                    <a:lumMod val="50000"/>
                  </a:schemeClr>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July	</a:t>
            </a:r>
            <a:r>
              <a:rPr lang="en-US" altLang="zh-CN" sz="1100" dirty="0" smtClean="0">
                <a:solidFill>
                  <a:srgbClr val="00B050"/>
                </a:solidFill>
                <a:cs typeface="Times New Roman" panose="02020603050405020304" pitchFamily="18" charset="0"/>
              </a:rPr>
              <a:t>26</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July	</a:t>
            </a:r>
            <a:r>
              <a:rPr lang="en-US" altLang="zh-CN" sz="1100" dirty="0" smtClean="0">
                <a:solidFill>
                  <a:srgbClr val="00B0F0"/>
                </a:solidFill>
                <a:cs typeface="Times New Roman" panose="02020603050405020304" pitchFamily="18" charset="0"/>
              </a:rPr>
              <a:t>28</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a:t>
            </a:r>
            <a:r>
              <a:rPr lang="en-US" altLang="zh-CN" sz="1100" dirty="0" smtClean="0">
                <a:solidFill>
                  <a:srgbClr val="00B0F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smtClean="0">
                <a:solidFill>
                  <a:srgbClr val="00B050"/>
                </a:solidFill>
                <a:cs typeface="Times New Roman" panose="02020603050405020304" pitchFamily="18" charset="0"/>
              </a:rPr>
              <a:t>August</a:t>
            </a:r>
            <a:r>
              <a:rPr lang="en-US" altLang="zh-CN" sz="1100" dirty="0">
                <a:solidFill>
                  <a:srgbClr val="00B050"/>
                </a:solidFill>
                <a:cs typeface="Times New Roman" panose="02020603050405020304" pitchFamily="18" charset="0"/>
              </a:rPr>
              <a:t>	</a:t>
            </a:r>
            <a:r>
              <a:rPr lang="en-US" altLang="zh-CN" sz="1100" dirty="0" smtClean="0">
                <a:solidFill>
                  <a:srgbClr val="00B050"/>
                </a:solidFill>
                <a:cs typeface="Times New Roman" panose="02020603050405020304" pitchFamily="18" charset="0"/>
              </a:rPr>
              <a:t>1</a:t>
            </a:r>
            <a:r>
              <a:rPr lang="en-US" altLang="zh-CN" sz="1100" dirty="0">
                <a:solidFill>
                  <a:srgbClr val="00B050"/>
                </a:solidFill>
                <a:cs typeface="Times New Roman" panose="02020603050405020304" pitchFamily="18" charset="0"/>
              </a:rPr>
              <a:t>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August 	</a:t>
            </a:r>
            <a:r>
              <a:rPr lang="en-US" altLang="zh-CN" sz="1100" strike="sngStrike" dirty="0" smtClean="0">
                <a:solidFill>
                  <a:schemeClr val="bg1">
                    <a:lumMod val="50000"/>
                  </a:schemeClr>
                </a:solidFill>
                <a:cs typeface="Times New Roman" panose="02020603050405020304" pitchFamily="18" charset="0"/>
              </a:rPr>
              <a:t>2</a:t>
            </a:r>
            <a:r>
              <a:rPr lang="en-US" altLang="zh-CN" sz="1100" strike="sngStrike" dirty="0">
                <a:solidFill>
                  <a:schemeClr val="bg1">
                    <a:lumMod val="50000"/>
                  </a:schemeClr>
                </a:solidFill>
                <a:cs typeface="Times New Roman" panose="02020603050405020304" pitchFamily="18" charset="0"/>
              </a:rPr>
              <a:t>	(Tuesday),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August	</a:t>
            </a:r>
            <a:r>
              <a:rPr lang="en-US" altLang="zh-CN" sz="1100" dirty="0" smtClean="0">
                <a:solidFill>
                  <a:srgbClr val="00B0F0"/>
                </a:solidFill>
                <a:cs typeface="Times New Roman" panose="02020603050405020304" pitchFamily="18" charset="0"/>
              </a:rPr>
              <a:t>4</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smtClean="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August	</a:t>
            </a:r>
            <a:r>
              <a:rPr lang="en-US" altLang="zh-CN" sz="1100" dirty="0" smtClean="0">
                <a:solidFill>
                  <a:srgbClr val="00B050"/>
                </a:solidFill>
                <a:cs typeface="Times New Roman" panose="02020603050405020304" pitchFamily="18" charset="0"/>
              </a:rPr>
              <a:t>8</a:t>
            </a:r>
            <a:r>
              <a:rPr lang="en-US" altLang="zh-CN" sz="1100" dirty="0">
                <a:solidFill>
                  <a:srgbClr val="00B050"/>
                </a:solidFill>
                <a:cs typeface="Times New Roman" panose="02020603050405020304" pitchFamily="18" charset="0"/>
              </a:rPr>
              <a:t>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August 	</a:t>
            </a:r>
            <a:r>
              <a:rPr lang="en-US" altLang="zh-CN" sz="1100" dirty="0" smtClean="0">
                <a:solidFill>
                  <a:srgbClr val="00B050"/>
                </a:solidFill>
                <a:cs typeface="Times New Roman" panose="02020603050405020304" pitchFamily="18" charset="0"/>
              </a:rPr>
              <a:t>9</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August	</a:t>
            </a:r>
            <a:r>
              <a:rPr lang="en-US" altLang="zh-CN" sz="1100" dirty="0" smtClean="0">
                <a:solidFill>
                  <a:srgbClr val="00B0F0"/>
                </a:solidFill>
                <a:cs typeface="Times New Roman" panose="02020603050405020304" pitchFamily="18" charset="0"/>
              </a:rPr>
              <a:t>11</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a:t>
            </a:r>
            <a:r>
              <a:rPr lang="en-US" altLang="zh-CN" sz="1100" dirty="0" smtClean="0">
                <a:solidFill>
                  <a:srgbClr val="00B0F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August	</a:t>
            </a:r>
            <a:r>
              <a:rPr lang="en-US" altLang="zh-CN" sz="1100" dirty="0" smtClean="0">
                <a:solidFill>
                  <a:srgbClr val="00B050"/>
                </a:solidFill>
                <a:cs typeface="Times New Roman" panose="02020603050405020304" pitchFamily="18" charset="0"/>
              </a:rPr>
              <a:t>15</a:t>
            </a:r>
            <a:r>
              <a:rPr lang="en-US" altLang="zh-CN" sz="1100" dirty="0">
                <a:solidFill>
                  <a:srgbClr val="00B050"/>
                </a:solidFill>
                <a:cs typeface="Times New Roman" panose="02020603050405020304" pitchFamily="18" charset="0"/>
              </a:rPr>
              <a:t>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August 	</a:t>
            </a:r>
            <a:r>
              <a:rPr lang="en-US" altLang="zh-CN" sz="1100" dirty="0" smtClean="0">
                <a:solidFill>
                  <a:srgbClr val="00B050"/>
                </a:solidFill>
                <a:cs typeface="Times New Roman" panose="02020603050405020304" pitchFamily="18" charset="0"/>
              </a:rPr>
              <a:t>16</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August	</a:t>
            </a:r>
            <a:r>
              <a:rPr lang="en-US" altLang="zh-CN" sz="1100" dirty="0" smtClean="0">
                <a:solidFill>
                  <a:srgbClr val="00B0F0"/>
                </a:solidFill>
                <a:cs typeface="Times New Roman" panose="02020603050405020304" pitchFamily="18" charset="0"/>
              </a:rPr>
              <a:t>18</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a:t>
            </a:r>
            <a:r>
              <a:rPr lang="en-US" altLang="zh-CN" sz="1100" dirty="0" smtClean="0">
                <a:solidFill>
                  <a:srgbClr val="00B0F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August	</a:t>
            </a:r>
            <a:r>
              <a:rPr lang="en-US" altLang="zh-CN" sz="1100" dirty="0" smtClean="0">
                <a:solidFill>
                  <a:srgbClr val="00B050"/>
                </a:solidFill>
                <a:cs typeface="Times New Roman" panose="02020603050405020304" pitchFamily="18" charset="0"/>
              </a:rPr>
              <a:t>22</a:t>
            </a:r>
            <a:r>
              <a:rPr lang="en-US" altLang="zh-CN" sz="1100" dirty="0">
                <a:solidFill>
                  <a:srgbClr val="00B050"/>
                </a:solidFill>
                <a:cs typeface="Times New Roman" panose="02020603050405020304" pitchFamily="18" charset="0"/>
              </a:rPr>
              <a:t>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August 	</a:t>
            </a:r>
            <a:r>
              <a:rPr lang="en-US" altLang="zh-CN" sz="1100" dirty="0" smtClean="0">
                <a:solidFill>
                  <a:srgbClr val="00B050"/>
                </a:solidFill>
                <a:cs typeface="Times New Roman" panose="02020603050405020304" pitchFamily="18" charset="0"/>
              </a:rPr>
              <a:t>23</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August	</a:t>
            </a:r>
            <a:r>
              <a:rPr lang="en-US" altLang="zh-CN" sz="1100" dirty="0" smtClean="0">
                <a:solidFill>
                  <a:srgbClr val="00B0F0"/>
                </a:solidFill>
                <a:cs typeface="Times New Roman" panose="02020603050405020304" pitchFamily="18" charset="0"/>
              </a:rPr>
              <a:t>25</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smtClean="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August	</a:t>
            </a:r>
            <a:r>
              <a:rPr lang="en-US" altLang="zh-CN" sz="1100" dirty="0" smtClean="0">
                <a:solidFill>
                  <a:srgbClr val="00B050"/>
                </a:solidFill>
                <a:cs typeface="Times New Roman" panose="02020603050405020304" pitchFamily="18" charset="0"/>
              </a:rPr>
              <a:t>29</a:t>
            </a:r>
            <a:r>
              <a:rPr lang="en-US" altLang="zh-CN" sz="1100" dirty="0">
                <a:solidFill>
                  <a:srgbClr val="00B050"/>
                </a:solidFill>
                <a:cs typeface="Times New Roman" panose="02020603050405020304" pitchFamily="18" charset="0"/>
              </a:rPr>
              <a:t>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August 	</a:t>
            </a:r>
            <a:r>
              <a:rPr lang="en-US" altLang="zh-CN" sz="1100" dirty="0" smtClean="0">
                <a:solidFill>
                  <a:srgbClr val="00B050"/>
                </a:solidFill>
                <a:cs typeface="Times New Roman" panose="02020603050405020304" pitchFamily="18" charset="0"/>
              </a:rPr>
              <a:t>30</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smtClean="0">
                <a:solidFill>
                  <a:srgbClr val="00B0F0"/>
                </a:solidFill>
                <a:cs typeface="Times New Roman" panose="02020603050405020304" pitchFamily="18" charset="0"/>
              </a:rPr>
              <a:t>September</a:t>
            </a:r>
            <a:r>
              <a:rPr lang="en-US" altLang="zh-CN" sz="1100" dirty="0">
                <a:solidFill>
                  <a:srgbClr val="00B0F0"/>
                </a:solidFill>
                <a:cs typeface="Times New Roman" panose="02020603050405020304" pitchFamily="18" charset="0"/>
              </a:rPr>
              <a:t>	</a:t>
            </a:r>
            <a:r>
              <a:rPr lang="en-US" altLang="zh-CN" sz="1100" dirty="0" smtClean="0">
                <a:solidFill>
                  <a:srgbClr val="00B0F0"/>
                </a:solidFill>
                <a:cs typeface="Times New Roman" panose="02020603050405020304" pitchFamily="18" charset="0"/>
              </a:rPr>
              <a:t>1</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September	</a:t>
            </a:r>
            <a:r>
              <a:rPr lang="en-US" altLang="zh-CN" sz="1100" strike="sngStrike" dirty="0" smtClean="0">
                <a:solidFill>
                  <a:schemeClr val="bg1">
                    <a:lumMod val="50000"/>
                  </a:schemeClr>
                </a:solidFill>
                <a:cs typeface="Times New Roman" panose="02020603050405020304" pitchFamily="18" charset="0"/>
              </a:rPr>
              <a:t>5</a:t>
            </a:r>
            <a:r>
              <a:rPr lang="en-US" altLang="zh-CN" sz="1100" strike="sngStrike" dirty="0">
                <a:solidFill>
                  <a:schemeClr val="bg1">
                    <a:lumMod val="50000"/>
                  </a:schemeClr>
                </a:solidFill>
                <a:cs typeface="Times New Roman" panose="02020603050405020304" pitchFamily="18" charset="0"/>
              </a:rPr>
              <a:t>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September	</a:t>
            </a:r>
            <a:r>
              <a:rPr lang="en-US" altLang="zh-CN" sz="1100" dirty="0" smtClean="0">
                <a:solidFill>
                  <a:srgbClr val="00B050"/>
                </a:solidFill>
                <a:cs typeface="Times New Roman" panose="02020603050405020304" pitchFamily="18" charset="0"/>
              </a:rPr>
              <a:t>6</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September	</a:t>
            </a:r>
            <a:r>
              <a:rPr lang="en-US" altLang="zh-CN" sz="1100" strike="sngStrike" dirty="0" smtClean="0">
                <a:solidFill>
                  <a:schemeClr val="bg1">
                    <a:lumMod val="50000"/>
                  </a:schemeClr>
                </a:solidFill>
                <a:cs typeface="Times New Roman" panose="02020603050405020304" pitchFamily="18" charset="0"/>
              </a:rPr>
              <a:t>8</a:t>
            </a:r>
            <a:r>
              <a:rPr lang="en-US" altLang="zh-CN" sz="1100" strike="sngStrike" dirty="0">
                <a:solidFill>
                  <a:schemeClr val="bg1">
                    <a:lumMod val="50000"/>
                  </a:schemeClr>
                </a:solidFill>
                <a:cs typeface="Times New Roman" panose="02020603050405020304" pitchFamily="18" charset="0"/>
              </a:rPr>
              <a:t>	(Thursday),	23</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p:txBody>
      </p:sp>
      <p:sp>
        <p:nvSpPr>
          <p:cNvPr id="7" name="Rectangle 3"/>
          <p:cNvSpPr txBox="1">
            <a:spLocks noChangeArrowheads="1"/>
          </p:cNvSpPr>
          <p:nvPr/>
        </p:nvSpPr>
        <p:spPr bwMode="auto">
          <a:xfrm>
            <a:off x="6019800" y="1069759"/>
            <a:ext cx="5791200" cy="5181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0"/>
              </a:spcAft>
              <a:buClr>
                <a:srgbClr val="000000"/>
              </a:buClr>
              <a:buFont typeface="Arial" panose="020B0604020202020204" pitchFamily="34" charset="0"/>
              <a:buChar char="•"/>
              <a:defRPr/>
            </a:pPr>
            <a:r>
              <a:rPr lang="en-US" altLang="zh-CN" sz="1800" b="1" dirty="0" smtClean="0"/>
              <a:t>Confirmed:</a:t>
            </a:r>
          </a:p>
          <a:p>
            <a:pPr marL="361950" lvl="1" indent="-361950" algn="just">
              <a:spcBef>
                <a:spcPct val="0"/>
              </a:spcBef>
              <a:spcAft>
                <a:spcPts val="0"/>
              </a:spcAft>
              <a:buClr>
                <a:srgbClr val="000000"/>
              </a:buClr>
              <a:buNone/>
              <a:defRPr/>
            </a:pPr>
            <a:r>
              <a:rPr lang="en-US" altLang="zh-CN" sz="1600" dirty="0"/>
              <a:t>	</a:t>
            </a:r>
            <a:r>
              <a:rPr lang="en-US" altLang="zh-CN" sz="1600" dirty="0" smtClean="0"/>
              <a:t>September Interim </a:t>
            </a:r>
            <a:r>
              <a:rPr lang="en-US" altLang="zh-CN" sz="1600" dirty="0"/>
              <a:t>2022 (September </a:t>
            </a:r>
            <a:r>
              <a:rPr lang="en-US" altLang="zh-CN" sz="1600" dirty="0" smtClean="0"/>
              <a:t>12-16) </a:t>
            </a:r>
            <a:endParaRPr lang="en-US" altLang="zh-CN" sz="16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70C0"/>
                </a:solidFill>
                <a:cs typeface="Times New Roman" panose="02020603050405020304" pitchFamily="18" charset="0"/>
              </a:rPr>
              <a:t>September 12    (Monday PM </a:t>
            </a:r>
            <a:r>
              <a:rPr lang="en-US" altLang="zh-CN" dirty="0" smtClean="0">
                <a:solidFill>
                  <a:srgbClr val="0070C0"/>
                </a:solidFill>
                <a:cs typeface="Times New Roman" panose="02020603050405020304" pitchFamily="18" charset="0"/>
              </a:rPr>
              <a:t>1),</a:t>
            </a:r>
            <a:r>
              <a:rPr lang="en-US" altLang="zh-CN" dirty="0">
                <a:solidFill>
                  <a:srgbClr val="0070C0"/>
                </a:solidFill>
                <a:cs typeface="Times New Roman" panose="02020603050405020304" pitchFamily="18" charset="0"/>
              </a:rPr>
              <a:t>	</a:t>
            </a:r>
            <a:r>
              <a:rPr lang="en-US" altLang="zh-CN" dirty="0" smtClean="0">
                <a:solidFill>
                  <a:srgbClr val="0070C0"/>
                </a:solidFill>
                <a:cs typeface="Times New Roman" panose="02020603050405020304" pitchFamily="18" charset="0"/>
              </a:rPr>
              <a:t>13:30 </a:t>
            </a:r>
            <a:r>
              <a:rPr lang="en-US" altLang="zh-CN" dirty="0">
                <a:solidFill>
                  <a:srgbClr val="0070C0"/>
                </a:solidFill>
                <a:cs typeface="Times New Roman" panose="02020603050405020304" pitchFamily="18" charset="0"/>
              </a:rPr>
              <a:t>- </a:t>
            </a:r>
            <a:r>
              <a:rPr lang="en-US" altLang="zh-CN" dirty="0" smtClean="0">
                <a:solidFill>
                  <a:srgbClr val="0070C0"/>
                </a:solidFill>
                <a:cs typeface="Times New Roman" panose="02020603050405020304" pitchFamily="18" charset="0"/>
              </a:rPr>
              <a:t>15:30 </a:t>
            </a:r>
            <a:r>
              <a:rPr lang="en-US" altLang="zh-CN" dirty="0">
                <a:solidFill>
                  <a:srgbClr val="0070C0"/>
                </a:solidFill>
                <a:cs typeface="Times New Roman" panose="02020603050405020304" pitchFamily="18" charset="0"/>
              </a:rPr>
              <a:t>Hawaii time</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September 12    (Monday PM </a:t>
            </a:r>
            <a:r>
              <a:rPr lang="en-US" altLang="zh-CN" dirty="0">
                <a:solidFill>
                  <a:srgbClr val="00B050"/>
                </a:solidFill>
                <a:cs typeface="Times New Roman" panose="02020603050405020304" pitchFamily="18" charset="0"/>
              </a:rPr>
              <a:t>2),	</a:t>
            </a:r>
            <a:r>
              <a:rPr lang="en-US" altLang="zh-CN" dirty="0" smtClean="0">
                <a:solidFill>
                  <a:srgbClr val="00B050"/>
                </a:solidFill>
                <a:cs typeface="Times New Roman" panose="02020603050405020304" pitchFamily="18" charset="0"/>
              </a:rPr>
              <a:t>16:00 </a:t>
            </a:r>
            <a:r>
              <a:rPr lang="en-US" altLang="zh-CN" dirty="0">
                <a:solidFill>
                  <a:srgbClr val="00B050"/>
                </a:solidFill>
                <a:cs typeface="Times New Roman" panose="02020603050405020304" pitchFamily="18" charset="0"/>
              </a:rPr>
              <a:t>- </a:t>
            </a:r>
            <a:r>
              <a:rPr lang="en-US" altLang="zh-CN" dirty="0" smtClean="0">
                <a:solidFill>
                  <a:srgbClr val="00B050"/>
                </a:solidFill>
                <a:cs typeface="Times New Roman" panose="02020603050405020304" pitchFamily="18" charset="0"/>
              </a:rPr>
              <a:t>18:00 </a:t>
            </a:r>
            <a:r>
              <a:rPr lang="en-US" altLang="zh-CN" dirty="0">
                <a:solidFill>
                  <a:srgbClr val="00B050"/>
                </a:solidFill>
                <a:cs typeface="Times New Roman" panose="02020603050405020304" pitchFamily="18" charset="0"/>
              </a:rPr>
              <a:t>Hawaii </a:t>
            </a:r>
            <a:r>
              <a:rPr lang="en-US" altLang="zh-CN" dirty="0" smtClean="0">
                <a:solidFill>
                  <a:srgbClr val="00B050"/>
                </a:solidFill>
                <a:cs typeface="Times New Roman" panose="02020603050405020304" pitchFamily="18" charset="0"/>
              </a:rPr>
              <a:t>time</a:t>
            </a: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September </a:t>
            </a:r>
            <a:r>
              <a:rPr lang="en-US" altLang="zh-CN" dirty="0">
                <a:solidFill>
                  <a:srgbClr val="00B050"/>
                </a:solidFill>
                <a:cs typeface="Times New Roman" panose="02020603050405020304" pitchFamily="18" charset="0"/>
              </a:rPr>
              <a:t>13    (Tuesday PM 2),	16:00 - 18:00 Hawaii </a:t>
            </a:r>
            <a:r>
              <a:rPr lang="en-US" altLang="zh-CN" dirty="0" smtClean="0">
                <a:solidFill>
                  <a:srgbClr val="00B050"/>
                </a:solidFill>
                <a:cs typeface="Times New Roman" panose="02020603050405020304" pitchFamily="18" charset="0"/>
              </a:rPr>
              <a:t>time</a:t>
            </a: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September </a:t>
            </a:r>
            <a:r>
              <a:rPr lang="en-US" altLang="zh-CN" dirty="0">
                <a:solidFill>
                  <a:srgbClr val="00B050"/>
                </a:solidFill>
                <a:cs typeface="Times New Roman" panose="02020603050405020304" pitchFamily="18" charset="0"/>
              </a:rPr>
              <a:t>14    (</a:t>
            </a:r>
            <a:r>
              <a:rPr lang="en-US" altLang="zh-CN" dirty="0" smtClean="0">
                <a:solidFill>
                  <a:srgbClr val="00B050"/>
                </a:solidFill>
                <a:cs typeface="Times New Roman" panose="02020603050405020304" pitchFamily="18" charset="0"/>
              </a:rPr>
              <a:t>Wednesday </a:t>
            </a:r>
            <a:r>
              <a:rPr lang="en-US" altLang="zh-CN" dirty="0">
                <a:solidFill>
                  <a:srgbClr val="00B050"/>
                </a:solidFill>
                <a:cs typeface="Times New Roman" panose="02020603050405020304" pitchFamily="18" charset="0"/>
              </a:rPr>
              <a:t>PM 2),	16:00 - 18:00 Hawaii </a:t>
            </a:r>
            <a:r>
              <a:rPr lang="en-US" altLang="zh-CN" dirty="0" smtClean="0">
                <a:solidFill>
                  <a:srgbClr val="00B050"/>
                </a:solidFill>
                <a:cs typeface="Times New Roman" panose="02020603050405020304" pitchFamily="18" charset="0"/>
              </a:rPr>
              <a:t>time</a:t>
            </a: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September </a:t>
            </a:r>
            <a:r>
              <a:rPr lang="en-US" altLang="zh-CN" dirty="0">
                <a:solidFill>
                  <a:srgbClr val="00B050"/>
                </a:solidFill>
                <a:cs typeface="Times New Roman" panose="02020603050405020304" pitchFamily="18" charset="0"/>
              </a:rPr>
              <a:t>15    (Thursday PM 2),	16:00 - 18:00 Hawaii </a:t>
            </a:r>
            <a:r>
              <a:rPr lang="en-US" altLang="zh-CN" dirty="0" smtClean="0">
                <a:solidFill>
                  <a:srgbClr val="00B050"/>
                </a:solidFill>
                <a:cs typeface="Times New Roman" panose="02020603050405020304" pitchFamily="18" charset="0"/>
              </a:rPr>
              <a:t>time</a:t>
            </a: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0" lvl="1" indent="0" algn="just">
              <a:spcBef>
                <a:spcPct val="0"/>
              </a:spcBef>
              <a:spcAft>
                <a:spcPts val="300"/>
              </a:spcAft>
              <a:buClr>
                <a:srgbClr val="000000"/>
              </a:buClr>
              <a:buNone/>
              <a:defRPr/>
            </a:pPr>
            <a:r>
              <a:rPr lang="en-US" altLang="zh-CN" sz="1400" dirty="0">
                <a:cs typeface="Times New Roman" panose="02020603050405020304" pitchFamily="18" charset="0"/>
              </a:rPr>
              <a:t>** Note: </a:t>
            </a:r>
          </a:p>
          <a:p>
            <a:pPr lvl="1" indent="-228600" algn="just">
              <a:spcBef>
                <a:spcPct val="0"/>
              </a:spcBef>
              <a:spcAft>
                <a:spcPts val="300"/>
              </a:spcAft>
              <a:buClr>
                <a:srgbClr val="000000"/>
              </a:buClr>
              <a:buAutoNum type="arabicPeriod"/>
              <a:defRPr/>
            </a:pPr>
            <a:r>
              <a:rPr lang="en-US" altLang="zh-CN" sz="1100" dirty="0">
                <a:cs typeface="Times New Roman" panose="02020603050405020304" pitchFamily="18" charset="0"/>
              </a:rPr>
              <a:t>when conflict with CAC, the call will be changed </a:t>
            </a:r>
          </a:p>
          <a:p>
            <a:pPr marL="0" lvl="1" indent="0" algn="just">
              <a:spcBef>
                <a:spcPct val="0"/>
              </a:spcBef>
              <a:spcAft>
                <a:spcPts val="300"/>
              </a:spcAft>
              <a:buClr>
                <a:srgbClr val="000000"/>
              </a:buClr>
              <a:buNone/>
              <a:defRPr/>
            </a:pPr>
            <a:r>
              <a:rPr lang="en-US" altLang="zh-CN" sz="1100" dirty="0" smtClean="0">
                <a:cs typeface="Times New Roman" panose="02020603050405020304" pitchFamily="18" charset="0"/>
              </a:rPr>
              <a:t>(July - September </a:t>
            </a:r>
            <a:r>
              <a:rPr lang="en-US" altLang="zh-CN" sz="1100" dirty="0">
                <a:cs typeface="Times New Roman" panose="02020603050405020304" pitchFamily="18" charset="0"/>
              </a:rPr>
              <a:t>2022 CAC calls: </a:t>
            </a:r>
            <a:r>
              <a:rPr lang="en-US" altLang="zh-CN" sz="1100" strike="sngStrike" dirty="0">
                <a:solidFill>
                  <a:srgbClr val="FF0000"/>
                </a:solidFill>
                <a:cs typeface="Times New Roman" panose="02020603050405020304" pitchFamily="18" charset="0"/>
              </a:rPr>
              <a:t>9:00 Jun 6 &amp; 27, 18:00 July 10</a:t>
            </a:r>
            <a:r>
              <a:rPr lang="en-US" altLang="zh-CN" sz="1100" dirty="0">
                <a:cs typeface="Times New Roman" panose="02020603050405020304" pitchFamily="18" charset="0"/>
              </a:rPr>
              <a:t>)</a:t>
            </a:r>
          </a:p>
          <a:p>
            <a:pPr marL="0" lvl="1" indent="0" algn="just">
              <a:spcBef>
                <a:spcPct val="0"/>
              </a:spcBef>
              <a:spcAft>
                <a:spcPts val="300"/>
              </a:spcAft>
              <a:buClr>
                <a:srgbClr val="000000"/>
              </a:buClr>
              <a:buNone/>
              <a:defRPr/>
            </a:pPr>
            <a:r>
              <a:rPr lang="en-US" altLang="zh-CN" sz="1100" dirty="0">
                <a:cs typeface="Times New Roman" panose="02020603050405020304" pitchFamily="18" charset="0"/>
              </a:rPr>
              <a:t>2. </a:t>
            </a:r>
            <a:r>
              <a:rPr lang="en-US" altLang="zh-CN" sz="1100" dirty="0">
                <a:cs typeface="MS PGothic" charset="0"/>
              </a:rPr>
              <a:t>Thursday </a:t>
            </a:r>
            <a:r>
              <a:rPr lang="en-US" altLang="zh-CN" sz="1100" dirty="0">
                <a:solidFill>
                  <a:srgbClr val="00B0F0"/>
                </a:solidFill>
                <a:cs typeface="Times New Roman" panose="02020603050405020304" pitchFamily="18" charset="0"/>
              </a:rPr>
              <a:t>23:00 - 01:00am ET </a:t>
            </a:r>
            <a:r>
              <a:rPr lang="en-US" altLang="zh-CN" sz="1100" dirty="0">
                <a:cs typeface="MS PGothic" charset="0"/>
              </a:rPr>
              <a:t>(Thursday 20</a:t>
            </a:r>
            <a:r>
              <a:rPr lang="zh-CN" altLang="en-US" sz="1100" dirty="0">
                <a:cs typeface="MS PGothic" charset="0"/>
              </a:rPr>
              <a:t>：</a:t>
            </a:r>
            <a:r>
              <a:rPr lang="en-US" altLang="zh-CN" sz="1100" dirty="0">
                <a:cs typeface="MS PGothic" charset="0"/>
              </a:rPr>
              <a:t>00  – 22:00 PT, Friday 11am-13:00 in China, Friday 6am-8am in Israel, Friday 5am – 7am in Central Europe), and </a:t>
            </a:r>
            <a:r>
              <a:rPr lang="en-US" altLang="zh-CN" sz="1100" dirty="0">
                <a:solidFill>
                  <a:srgbClr val="0000FF"/>
                </a:solidFill>
                <a:cs typeface="MS PGothic" charset="0"/>
              </a:rPr>
              <a:t>Sang Kim </a:t>
            </a:r>
            <a:r>
              <a:rPr lang="en-US" altLang="zh-CN" sz="1100" dirty="0">
                <a:cs typeface="MS PGothic" charset="0"/>
              </a:rPr>
              <a:t>will help to take the minutes for these slots.</a:t>
            </a:r>
            <a:endParaRPr lang="zh-CN" altLang="en-US" sz="1100" dirty="0"/>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p:txBody>
      </p:sp>
      <p:graphicFrame>
        <p:nvGraphicFramePr>
          <p:cNvPr id="8" name="表格 7"/>
          <p:cNvGraphicFramePr>
            <a:graphicFrameLocks noGrp="1"/>
          </p:cNvGraphicFramePr>
          <p:nvPr>
            <p:extLst>
              <p:ext uri="{D42A27DB-BD31-4B8C-83A1-F6EECF244321}">
                <p14:modId xmlns:p14="http://schemas.microsoft.com/office/powerpoint/2010/main" val="3451003393"/>
              </p:ext>
            </p:extLst>
          </p:nvPr>
        </p:nvGraphicFramePr>
        <p:xfrm>
          <a:off x="5791200" y="3138805"/>
          <a:ext cx="6248400" cy="1585595"/>
        </p:xfrm>
        <a:graphic>
          <a:graphicData uri="http://schemas.openxmlformats.org/drawingml/2006/table">
            <a:tbl>
              <a:tblPr firstRow="1" firstCol="1" bandRow="1"/>
              <a:tblGrid>
                <a:gridCol w="609600"/>
                <a:gridCol w="838200"/>
                <a:gridCol w="1447800"/>
                <a:gridCol w="762000"/>
                <a:gridCol w="900745"/>
                <a:gridCol w="828208"/>
                <a:gridCol w="861847"/>
              </a:tblGrid>
              <a:tr h="262890">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altLang="zh-CN" sz="1050" dirty="0" smtClean="0">
                          <a:solidFill>
                            <a:srgbClr val="1F497D"/>
                          </a:solidFill>
                          <a:effectLst/>
                          <a:highlight>
                            <a:srgbClr val="00FF00"/>
                          </a:highlight>
                          <a:latin typeface="Calibri" panose="020F0502020204030204" pitchFamily="34" charset="0"/>
                          <a:ea typeface="宋体" panose="02010600030101010101" pitchFamily="2" charset="-122"/>
                        </a:rPr>
                        <a:t>Hawaii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dirty="0" smtClean="0">
                          <a:solidFill>
                            <a:srgbClr val="1F497D"/>
                          </a:solidFill>
                          <a:effectLst/>
                          <a:highlight>
                            <a:srgbClr val="00FF00"/>
                          </a:highlight>
                          <a:latin typeface="Calibri" panose="020F0502020204030204" pitchFamily="34" charset="0"/>
                          <a:ea typeface="宋体" panose="02010600030101010101" pitchFamily="2" charset="-122"/>
                        </a:rPr>
                        <a:t>Time Central  Europe</a:t>
                      </a:r>
                      <a:endParaRPr lang="zh-CN" altLang="zh-CN" sz="1050" dirty="0" smtClean="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kern="1200" dirty="0" smtClean="0">
                          <a:solidFill>
                            <a:srgbClr val="1F497D"/>
                          </a:solidFill>
                          <a:effectLst/>
                          <a:highlight>
                            <a:srgbClr val="00FF00"/>
                          </a:highlight>
                          <a:latin typeface="Calibri" panose="020F0502020204030204" pitchFamily="34" charset="0"/>
                          <a:ea typeface="宋体" panose="02010600030101010101" pitchFamily="2" charset="-122"/>
                          <a:cs typeface="+mn-cs"/>
                        </a:rPr>
                        <a:t>Israel</a:t>
                      </a:r>
                      <a:endParaRPr lang="zh-CN" altLang="zh-CN" sz="1050" kern="1200" dirty="0" smtClean="0">
                        <a:solidFill>
                          <a:srgbClr val="1F497D"/>
                        </a:solidFill>
                        <a:effectLst/>
                        <a:highlight>
                          <a:srgbClr val="00FF00"/>
                        </a:highligh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Eastern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a:solidFill>
                            <a:srgbClr val="1F497D"/>
                          </a:solidFill>
                          <a:effectLst/>
                          <a:highlight>
                            <a:srgbClr val="00FF00"/>
                          </a:highlight>
                          <a:latin typeface="Calibri" panose="020F0502020204030204" pitchFamily="34" charset="0"/>
                          <a:ea typeface="宋体" panose="02010600030101010101" pitchFamily="2" charset="-122"/>
                        </a:rPr>
                        <a:t>Pacific time</a:t>
                      </a:r>
                      <a:endParaRPr lang="zh-CN" sz="105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Beijing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7800">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AM1</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08:00-10:00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20:00-22:00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21:00-23:00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14:00-16:00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11:00-13:00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02:00-04:00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0815">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AM2</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10:30-12:30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22:30-00:30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23:30-01:30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16:30-18:30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13:30-15:30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900" dirty="0" smtClean="0">
                          <a:solidFill>
                            <a:srgbClr val="1F497D"/>
                          </a:solidFill>
                          <a:effectLst/>
                          <a:latin typeface="Calibri" panose="020F0502020204030204" pitchFamily="34" charset="0"/>
                          <a:ea typeface="宋体" panose="02010600030101010101" pitchFamily="2" charset="-122"/>
                        </a:rPr>
                        <a:t>04:30-06:30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5100">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 </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7165">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PM1</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13:30-15:30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01:30-03:30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02:30-04:30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19:30-21:30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16:30-18:30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07:30-09:30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1450">
                <a:tc>
                  <a:txBody>
                    <a:bodyPr/>
                    <a:lstStyle/>
                    <a:p>
                      <a:pPr>
                        <a:spcAft>
                          <a:spcPts val="0"/>
                        </a:spcAft>
                      </a:pPr>
                      <a:r>
                        <a:rPr lang="en-US" sz="900" b="1">
                          <a:solidFill>
                            <a:srgbClr val="FF0000"/>
                          </a:solidFill>
                          <a:effectLst/>
                          <a:latin typeface="Calibri" panose="020F0502020204030204" pitchFamily="34" charset="0"/>
                          <a:ea typeface="宋体" panose="02010600030101010101" pitchFamily="2" charset="-122"/>
                        </a:rPr>
                        <a:t>PM2</a:t>
                      </a:r>
                      <a:endParaRPr lang="zh-CN" sz="900" b="1">
                        <a:solidFill>
                          <a:srgbClr val="FF0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b="1" dirty="0">
                          <a:solidFill>
                            <a:srgbClr val="FF0000"/>
                          </a:solidFill>
                          <a:effectLst/>
                          <a:latin typeface="Calibri" panose="020F0502020204030204" pitchFamily="34" charset="0"/>
                          <a:ea typeface="宋体" panose="02010600030101010101" pitchFamily="2" charset="-122"/>
                        </a:rPr>
                        <a:t>16:00-18:00</a:t>
                      </a:r>
                      <a:endParaRPr lang="zh-CN" sz="900" b="1" dirty="0">
                        <a:solidFill>
                          <a:srgbClr val="FF0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b="1" dirty="0" smtClean="0">
                          <a:solidFill>
                            <a:srgbClr val="FF0000"/>
                          </a:solidFill>
                          <a:effectLst/>
                          <a:latin typeface="Calibri" panose="020F0502020204030204" pitchFamily="34" charset="0"/>
                          <a:ea typeface="宋体" panose="02010600030101010101" pitchFamily="2" charset="-122"/>
                        </a:rPr>
                        <a:t>04:00-06:00</a:t>
                      </a:r>
                      <a:endParaRPr lang="zh-CN" sz="900" b="1" dirty="0">
                        <a:solidFill>
                          <a:srgbClr val="FF0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b="1" dirty="0" smtClean="0">
                          <a:solidFill>
                            <a:srgbClr val="FF0000"/>
                          </a:solidFill>
                          <a:effectLst/>
                          <a:latin typeface="Calibri" panose="020F0502020204030204" pitchFamily="34" charset="0"/>
                          <a:ea typeface="宋体" panose="02010600030101010101" pitchFamily="2" charset="-122"/>
                        </a:rPr>
                        <a:t>05:00-07:00</a:t>
                      </a:r>
                      <a:endParaRPr lang="zh-CN" sz="900" b="1" dirty="0">
                        <a:solidFill>
                          <a:srgbClr val="FF0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b="1" dirty="0">
                          <a:solidFill>
                            <a:srgbClr val="FF0000"/>
                          </a:solidFill>
                          <a:effectLst/>
                          <a:latin typeface="Calibri" panose="020F0502020204030204" pitchFamily="34" charset="0"/>
                          <a:ea typeface="宋体" panose="02010600030101010101" pitchFamily="2" charset="-122"/>
                        </a:rPr>
                        <a:t>22:00-00:00</a:t>
                      </a:r>
                      <a:endParaRPr lang="zh-CN" sz="900" b="1" dirty="0">
                        <a:solidFill>
                          <a:srgbClr val="FF0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b="1" dirty="0" smtClean="0">
                          <a:solidFill>
                            <a:srgbClr val="FF0000"/>
                          </a:solidFill>
                          <a:effectLst/>
                          <a:latin typeface="Calibri" panose="020F0502020204030204" pitchFamily="34" charset="0"/>
                          <a:ea typeface="宋体" panose="02010600030101010101" pitchFamily="2" charset="-122"/>
                        </a:rPr>
                        <a:t>19:00-21:00</a:t>
                      </a:r>
                      <a:endParaRPr lang="zh-CN" sz="900" b="1" dirty="0">
                        <a:solidFill>
                          <a:srgbClr val="FF0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b="1" dirty="0" smtClean="0">
                          <a:solidFill>
                            <a:srgbClr val="FF0000"/>
                          </a:solidFill>
                          <a:effectLst/>
                          <a:latin typeface="Calibri" panose="020F0502020204030204" pitchFamily="34" charset="0"/>
                          <a:ea typeface="宋体" panose="02010600030101010101" pitchFamily="2" charset="-122"/>
                        </a:rPr>
                        <a:t>10:00-12:00</a:t>
                      </a:r>
                      <a:endParaRPr lang="zh-CN" sz="900" b="1" dirty="0">
                        <a:solidFill>
                          <a:srgbClr val="FF0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3820">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 </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6055">
                <a:tc>
                  <a:txBody>
                    <a:bodyPr/>
                    <a:lstStyle/>
                    <a:p>
                      <a:pPr>
                        <a:spcAft>
                          <a:spcPts val="0"/>
                        </a:spcAft>
                      </a:pPr>
                      <a:r>
                        <a:rPr lang="en-US" sz="900">
                          <a:solidFill>
                            <a:srgbClr val="0000FF"/>
                          </a:solidFill>
                          <a:effectLst/>
                          <a:latin typeface="Calibri" panose="020F0502020204030204" pitchFamily="34" charset="0"/>
                          <a:ea typeface="宋体" panose="02010600030101010101" pitchFamily="2" charset="-122"/>
                        </a:rPr>
                        <a:t>Evening 1</a:t>
                      </a:r>
                      <a:endParaRPr lang="zh-CN" sz="900">
                        <a:solidFill>
                          <a:srgbClr val="0000FF"/>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00FF"/>
                          </a:solidFill>
                          <a:effectLst/>
                          <a:latin typeface="Calibri" panose="020F0502020204030204" pitchFamily="34" charset="0"/>
                          <a:ea typeface="宋体" panose="02010600030101010101" pitchFamily="2" charset="-122"/>
                        </a:rPr>
                        <a:t>19:30-21:30</a:t>
                      </a:r>
                      <a:endParaRPr lang="zh-CN" sz="900" dirty="0">
                        <a:solidFill>
                          <a:srgbClr val="0000FF"/>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00FF"/>
                          </a:solidFill>
                          <a:effectLst/>
                          <a:latin typeface="Calibri" panose="020F0502020204030204" pitchFamily="34" charset="0"/>
                          <a:ea typeface="宋体" panose="02010600030101010101" pitchFamily="2" charset="-122"/>
                        </a:rPr>
                        <a:t>07:30-09:30</a:t>
                      </a:r>
                      <a:endParaRPr lang="zh-CN" sz="900" dirty="0">
                        <a:solidFill>
                          <a:srgbClr val="0000FF"/>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00FF"/>
                          </a:solidFill>
                          <a:effectLst/>
                          <a:latin typeface="Calibri" panose="020F0502020204030204" pitchFamily="34" charset="0"/>
                          <a:ea typeface="宋体" panose="02010600030101010101" pitchFamily="2" charset="-122"/>
                        </a:rPr>
                        <a:t>08:30-10:30</a:t>
                      </a:r>
                      <a:endParaRPr lang="zh-CN" sz="900" dirty="0">
                        <a:solidFill>
                          <a:srgbClr val="0000FF"/>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00FF"/>
                          </a:solidFill>
                          <a:effectLst/>
                          <a:latin typeface="Calibri" panose="020F0502020204030204" pitchFamily="34" charset="0"/>
                          <a:ea typeface="宋体" panose="02010600030101010101" pitchFamily="2" charset="-122"/>
                        </a:rPr>
                        <a:t>01:30-03:30</a:t>
                      </a:r>
                      <a:endParaRPr lang="zh-CN" sz="900" dirty="0">
                        <a:solidFill>
                          <a:srgbClr val="0000FF"/>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00FF"/>
                          </a:solidFill>
                          <a:effectLst/>
                          <a:latin typeface="Calibri" panose="020F0502020204030204" pitchFamily="34" charset="0"/>
                          <a:ea typeface="宋体" panose="02010600030101010101" pitchFamily="2" charset="-122"/>
                        </a:rPr>
                        <a:t>22:30-00:30</a:t>
                      </a:r>
                      <a:endParaRPr lang="zh-CN" sz="900" dirty="0">
                        <a:solidFill>
                          <a:srgbClr val="0000FF"/>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00FF"/>
                          </a:solidFill>
                          <a:effectLst/>
                          <a:latin typeface="Calibri" panose="020F0502020204030204" pitchFamily="34" charset="0"/>
                          <a:ea typeface="宋体" panose="02010600030101010101" pitchFamily="2" charset="-122"/>
                        </a:rPr>
                        <a:t>13:30-15:30</a:t>
                      </a:r>
                      <a:endParaRPr lang="zh-CN" sz="900" dirty="0">
                        <a:solidFill>
                          <a:srgbClr val="0000FF"/>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4450">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Evening 2</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22:00-00:00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10:00-12:00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11:00-13:00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04:00-06:00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01:00-03:00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16:00-18:00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61228639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a:t>
            </a:r>
            <a:r>
              <a:rPr lang="en-US" altLang="zh-CN" sz="3200" dirty="0" smtClean="0"/>
              <a:t>Times (</a:t>
            </a:r>
            <a:r>
              <a:rPr lang="en-US" altLang="zh-CN" sz="3200" dirty="0" smtClean="0">
                <a:solidFill>
                  <a:srgbClr val="FF0000"/>
                </a:solidFill>
              </a:rPr>
              <a:t>To be confirmed</a:t>
            </a:r>
            <a:r>
              <a:rPr lang="en-US" altLang="zh-CN" sz="3200" dirty="0" smtClean="0"/>
              <a:t>)</a:t>
            </a:r>
            <a:endParaRPr lang="en-US" altLang="en-US" sz="3200" dirty="0">
              <a:solidFill>
                <a:schemeClr val="tx2"/>
              </a:solidFill>
            </a:endParaRPr>
          </a:p>
        </p:txBody>
      </p:sp>
      <p:sp>
        <p:nvSpPr>
          <p:cNvPr id="6" name="Rectangle 3"/>
          <p:cNvSpPr txBox="1">
            <a:spLocks noChangeArrowheads="1"/>
          </p:cNvSpPr>
          <p:nvPr/>
        </p:nvSpPr>
        <p:spPr bwMode="auto">
          <a:xfrm>
            <a:off x="228600" y="990600"/>
            <a:ext cx="6172200" cy="548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600" b="1" dirty="0" smtClean="0">
                <a:cs typeface="Times New Roman" panose="02020603050405020304" pitchFamily="18" charset="0"/>
              </a:rPr>
              <a:t>To be confirmed:</a:t>
            </a:r>
            <a:endParaRPr lang="en-US" altLang="zh-CN" sz="1200" dirty="0" smtClean="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September 	</a:t>
            </a:r>
            <a:r>
              <a:rPr lang="en-US" altLang="zh-CN" sz="1100" strike="sngStrike" dirty="0" smtClean="0">
                <a:solidFill>
                  <a:schemeClr val="bg1">
                    <a:lumMod val="50000"/>
                  </a:schemeClr>
                </a:solidFill>
                <a:cs typeface="Times New Roman" panose="02020603050405020304" pitchFamily="18" charset="0"/>
              </a:rPr>
              <a:t>19</a:t>
            </a:r>
            <a:r>
              <a:rPr lang="en-US" altLang="zh-CN" sz="1100" strike="sngStrike" dirty="0">
                <a:solidFill>
                  <a:schemeClr val="bg1">
                    <a:lumMod val="50000"/>
                  </a:schemeClr>
                </a:solidFill>
                <a:cs typeface="Times New Roman" panose="02020603050405020304" pitchFamily="18" charset="0"/>
              </a:rPr>
              <a:t>	(Monday),	</a:t>
            </a:r>
            <a:r>
              <a:rPr lang="en-US" altLang="zh-CN" sz="1100" strike="sngStrike" dirty="0" smtClean="0">
                <a:solidFill>
                  <a:schemeClr val="bg1">
                    <a:lumMod val="50000"/>
                  </a:schemeClr>
                </a:solidFill>
                <a:cs typeface="Times New Roman" panose="02020603050405020304" pitchFamily="18" charset="0"/>
              </a:rPr>
              <a:t>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a:t>
            </a:r>
            <a:r>
              <a:rPr lang="en-US" altLang="zh-CN" sz="1100" strike="sngStrike" dirty="0" smtClean="0">
                <a:solidFill>
                  <a:schemeClr val="bg1">
                    <a:lumMod val="50000"/>
                  </a:schemeClr>
                </a:solidFill>
                <a:cs typeface="Times New Roman" panose="02020603050405020304" pitchFamily="18" charset="0"/>
              </a:rPr>
              <a:t>- 12:00 ET</a:t>
            </a:r>
            <a:r>
              <a:rPr lang="en-US" altLang="zh-CN" sz="1100" dirty="0" smtClean="0">
                <a:solidFill>
                  <a:schemeClr val="bg1">
                    <a:lumMod val="50000"/>
                  </a:schemeClr>
                </a:solidFill>
                <a:cs typeface="Times New Roman" panose="02020603050405020304" pitchFamily="18" charset="0"/>
              </a:rPr>
              <a:t>  (Too close to September interim)</a:t>
            </a:r>
            <a:endParaRPr lang="en-US" altLang="zh-CN" sz="1100"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September 	</a:t>
            </a:r>
            <a:r>
              <a:rPr lang="en-US" altLang="zh-CN" sz="1100" dirty="0" smtClean="0">
                <a:solidFill>
                  <a:srgbClr val="00B050"/>
                </a:solidFill>
                <a:cs typeface="Times New Roman" panose="02020603050405020304" pitchFamily="18" charset="0"/>
              </a:rPr>
              <a:t>20</a:t>
            </a:r>
            <a:r>
              <a:rPr lang="en-US" altLang="zh-CN" sz="1100" dirty="0">
                <a:solidFill>
                  <a:srgbClr val="00B050"/>
                </a:solidFill>
                <a:cs typeface="Times New Roman" panose="02020603050405020304" pitchFamily="18" charset="0"/>
              </a:rPr>
              <a:t>	(Tuesday),	</a:t>
            </a:r>
            <a:r>
              <a:rPr lang="en-US" altLang="zh-CN" sz="1100" dirty="0" smtClean="0">
                <a:solidFill>
                  <a:srgbClr val="00B050"/>
                </a:solidFill>
                <a:cs typeface="Times New Roman" panose="02020603050405020304" pitchFamily="18" charset="0"/>
              </a:rPr>
              <a:t>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a:t>
            </a:r>
            <a:r>
              <a:rPr lang="en-US" altLang="zh-CN" sz="1100" dirty="0" smtClean="0">
                <a:solidFill>
                  <a:srgbClr val="00B050"/>
                </a:solidFill>
                <a:cs typeface="Times New Roman" panose="02020603050405020304" pitchFamily="18" charset="0"/>
              </a:rPr>
              <a:t>- 12:00 </a:t>
            </a:r>
            <a:r>
              <a:rPr lang="en-US" altLang="zh-CN" sz="1100" dirty="0">
                <a:solidFill>
                  <a:srgbClr val="00B05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September 	</a:t>
            </a:r>
            <a:r>
              <a:rPr lang="en-US" altLang="zh-CN" sz="1100" dirty="0" smtClean="0">
                <a:solidFill>
                  <a:srgbClr val="00B0F0"/>
                </a:solidFill>
                <a:cs typeface="Times New Roman" panose="02020603050405020304" pitchFamily="18" charset="0"/>
              </a:rPr>
              <a:t>22</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a:t>
            </a:r>
            <a:r>
              <a:rPr lang="en-US" altLang="zh-CN" sz="1100" dirty="0" smtClean="0">
                <a:solidFill>
                  <a:srgbClr val="00B0F0"/>
                </a:solidFill>
                <a:cs typeface="Times New Roman" panose="02020603050405020304" pitchFamily="18" charset="0"/>
              </a:rPr>
              <a:t>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September	26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September 	</a:t>
            </a:r>
            <a:r>
              <a:rPr lang="en-US" altLang="zh-CN" sz="1100" dirty="0" smtClean="0">
                <a:solidFill>
                  <a:srgbClr val="00B050"/>
                </a:solidFill>
                <a:cs typeface="Times New Roman" panose="02020603050405020304" pitchFamily="18" charset="0"/>
              </a:rPr>
              <a:t>27</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September	</a:t>
            </a:r>
            <a:r>
              <a:rPr lang="en-US" altLang="zh-CN" sz="1100" dirty="0" smtClean="0">
                <a:solidFill>
                  <a:srgbClr val="00B0F0"/>
                </a:solidFill>
                <a:cs typeface="Times New Roman" panose="02020603050405020304" pitchFamily="18" charset="0"/>
              </a:rPr>
              <a:t>29</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a:t>
            </a:r>
            <a:r>
              <a:rPr lang="en-US" altLang="zh-CN" sz="1100" dirty="0" smtClean="0">
                <a:solidFill>
                  <a:srgbClr val="00B0F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October	3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a:t>
            </a:r>
            <a:r>
              <a:rPr lang="en-US" altLang="zh-CN" sz="1100" strike="sngStrike" dirty="0" smtClean="0">
                <a:solidFill>
                  <a:schemeClr val="bg1">
                    <a:lumMod val="50000"/>
                  </a:schemeClr>
                </a:solidFill>
                <a:cs typeface="Times New Roman" panose="02020603050405020304" pitchFamily="18" charset="0"/>
              </a:rPr>
              <a:t>ET</a:t>
            </a:r>
            <a:r>
              <a:rPr lang="en-US" altLang="zh-CN" sz="1100" dirty="0" smtClean="0">
                <a:solidFill>
                  <a:schemeClr val="bg1">
                    <a:lumMod val="50000"/>
                  </a:schemeClr>
                </a:solidFill>
                <a:cs typeface="Times New Roman" panose="02020603050405020304" pitchFamily="18" charset="0"/>
              </a:rPr>
              <a:t>  (Holiday)</a:t>
            </a:r>
            <a:endParaRPr lang="en-US" altLang="zh-CN" sz="1100" strike="sngStrike"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October	4	(Tuesday),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October	6	(Thursday),	23</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smtClean="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October	</a:t>
            </a:r>
            <a:r>
              <a:rPr lang="en-US" altLang="zh-CN" sz="1100" dirty="0" smtClean="0">
                <a:solidFill>
                  <a:srgbClr val="00B050"/>
                </a:solidFill>
                <a:cs typeface="Times New Roman" panose="02020603050405020304" pitchFamily="18" charset="0"/>
              </a:rPr>
              <a:t>10</a:t>
            </a:r>
            <a:r>
              <a:rPr lang="en-US" altLang="zh-CN" sz="1100" dirty="0">
                <a:solidFill>
                  <a:srgbClr val="00B050"/>
                </a:solidFill>
                <a:cs typeface="Times New Roman" panose="02020603050405020304" pitchFamily="18" charset="0"/>
              </a:rPr>
              <a:t>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October 	</a:t>
            </a:r>
            <a:r>
              <a:rPr lang="en-US" altLang="zh-CN" sz="1100" dirty="0" smtClean="0">
                <a:solidFill>
                  <a:srgbClr val="00B050"/>
                </a:solidFill>
                <a:cs typeface="Times New Roman" panose="02020603050405020304" pitchFamily="18" charset="0"/>
              </a:rPr>
              <a:t>11</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October	</a:t>
            </a:r>
            <a:r>
              <a:rPr lang="en-US" altLang="zh-CN" sz="1100" dirty="0" smtClean="0">
                <a:solidFill>
                  <a:srgbClr val="00B0F0"/>
                </a:solidFill>
                <a:cs typeface="Times New Roman" panose="02020603050405020304" pitchFamily="18" charset="0"/>
              </a:rPr>
              <a:t>13</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a:t>
            </a:r>
            <a:r>
              <a:rPr lang="en-US" altLang="zh-CN" sz="1100" dirty="0" smtClean="0">
                <a:solidFill>
                  <a:srgbClr val="00B0F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October 	</a:t>
            </a:r>
            <a:r>
              <a:rPr lang="en-US" altLang="zh-CN" sz="1100" dirty="0" smtClean="0">
                <a:solidFill>
                  <a:srgbClr val="00B050"/>
                </a:solidFill>
                <a:cs typeface="Times New Roman" panose="02020603050405020304" pitchFamily="18" charset="0"/>
              </a:rPr>
              <a:t>17</a:t>
            </a:r>
            <a:r>
              <a:rPr lang="en-US" altLang="zh-CN" sz="1100" dirty="0">
                <a:solidFill>
                  <a:srgbClr val="00B050"/>
                </a:solidFill>
                <a:cs typeface="Times New Roman" panose="02020603050405020304" pitchFamily="18" charset="0"/>
              </a:rPr>
              <a:t>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October 	</a:t>
            </a:r>
            <a:r>
              <a:rPr lang="en-US" altLang="zh-CN" sz="1100" dirty="0" smtClean="0">
                <a:solidFill>
                  <a:srgbClr val="00B050"/>
                </a:solidFill>
                <a:cs typeface="Times New Roman" panose="02020603050405020304" pitchFamily="18" charset="0"/>
              </a:rPr>
              <a:t>18</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October	</a:t>
            </a:r>
            <a:r>
              <a:rPr lang="en-US" altLang="zh-CN" sz="1100" dirty="0" smtClean="0">
                <a:solidFill>
                  <a:srgbClr val="00B0F0"/>
                </a:solidFill>
                <a:cs typeface="Times New Roman" panose="02020603050405020304" pitchFamily="18" charset="0"/>
              </a:rPr>
              <a:t>20</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a:t>
            </a:r>
            <a:r>
              <a:rPr lang="en-US" altLang="zh-CN" sz="1100" dirty="0" smtClean="0">
                <a:solidFill>
                  <a:srgbClr val="00B0F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October 	</a:t>
            </a:r>
            <a:r>
              <a:rPr lang="en-US" altLang="zh-CN" sz="1100" dirty="0" smtClean="0">
                <a:solidFill>
                  <a:srgbClr val="00B050"/>
                </a:solidFill>
                <a:cs typeface="Times New Roman" panose="02020603050405020304" pitchFamily="18" charset="0"/>
              </a:rPr>
              <a:t>24</a:t>
            </a:r>
            <a:r>
              <a:rPr lang="en-US" altLang="zh-CN" sz="1100" dirty="0">
                <a:solidFill>
                  <a:srgbClr val="00B050"/>
                </a:solidFill>
                <a:cs typeface="Times New Roman" panose="02020603050405020304" pitchFamily="18" charset="0"/>
              </a:rPr>
              <a:t>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October 	</a:t>
            </a:r>
            <a:r>
              <a:rPr lang="en-US" altLang="zh-CN" sz="1100" dirty="0" smtClean="0">
                <a:solidFill>
                  <a:srgbClr val="00B050"/>
                </a:solidFill>
                <a:cs typeface="Times New Roman" panose="02020603050405020304" pitchFamily="18" charset="0"/>
              </a:rPr>
              <a:t>25</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October	</a:t>
            </a:r>
            <a:r>
              <a:rPr lang="en-US" altLang="zh-CN" sz="1100" dirty="0" smtClean="0">
                <a:solidFill>
                  <a:srgbClr val="00B0F0"/>
                </a:solidFill>
                <a:cs typeface="Times New Roman" panose="02020603050405020304" pitchFamily="18" charset="0"/>
              </a:rPr>
              <a:t>27</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smtClean="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October 	</a:t>
            </a:r>
            <a:r>
              <a:rPr lang="en-US" altLang="zh-CN" sz="1100" dirty="0" smtClean="0">
                <a:solidFill>
                  <a:srgbClr val="00B050"/>
                </a:solidFill>
                <a:cs typeface="Times New Roman" panose="02020603050405020304" pitchFamily="18" charset="0"/>
              </a:rPr>
              <a:t>31</a:t>
            </a:r>
            <a:r>
              <a:rPr lang="en-US" altLang="zh-CN" sz="1100" dirty="0">
                <a:solidFill>
                  <a:srgbClr val="00B050"/>
                </a:solidFill>
                <a:cs typeface="Times New Roman" panose="02020603050405020304" pitchFamily="18" charset="0"/>
              </a:rPr>
              <a:t>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November 	</a:t>
            </a:r>
            <a:r>
              <a:rPr lang="en-US" altLang="zh-CN" sz="1100" dirty="0" smtClean="0">
                <a:solidFill>
                  <a:srgbClr val="00B050"/>
                </a:solidFill>
                <a:cs typeface="Times New Roman" panose="02020603050405020304" pitchFamily="18" charset="0"/>
              </a:rPr>
              <a:t>1</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November	3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November 	</a:t>
            </a:r>
            <a:r>
              <a:rPr lang="en-US" altLang="zh-CN" sz="1100" dirty="0" smtClean="0">
                <a:solidFill>
                  <a:srgbClr val="00B050"/>
                </a:solidFill>
                <a:cs typeface="Times New Roman" panose="02020603050405020304" pitchFamily="18" charset="0"/>
              </a:rPr>
              <a:t>7</a:t>
            </a:r>
            <a:r>
              <a:rPr lang="en-US" altLang="zh-CN" sz="1100" dirty="0">
                <a:solidFill>
                  <a:srgbClr val="00B050"/>
                </a:solidFill>
                <a:cs typeface="Times New Roman" panose="02020603050405020304" pitchFamily="18" charset="0"/>
              </a:rPr>
              <a:t>	(Monday),	</a:t>
            </a:r>
            <a:r>
              <a:rPr lang="en-US" altLang="zh-CN" sz="1100" dirty="0" smtClean="0">
                <a:solidFill>
                  <a:srgbClr val="00B050"/>
                </a:solidFill>
                <a:cs typeface="Times New Roman" panose="02020603050405020304" pitchFamily="18" charset="0"/>
              </a:rPr>
              <a:t>09</a:t>
            </a:r>
            <a:r>
              <a:rPr lang="zh-CN" altLang="en-US" sz="1100" dirty="0" smtClean="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a:t>
            </a:r>
            <a:r>
              <a:rPr lang="en-US" altLang="zh-CN" sz="1100" dirty="0" smtClean="0">
                <a:solidFill>
                  <a:srgbClr val="00B050"/>
                </a:solidFill>
                <a:cs typeface="Times New Roman" panose="02020603050405020304" pitchFamily="18" charset="0"/>
              </a:rPr>
              <a:t>11:00 </a:t>
            </a:r>
            <a:r>
              <a:rPr lang="en-US" altLang="zh-CN" sz="1100" dirty="0">
                <a:solidFill>
                  <a:srgbClr val="00B050"/>
                </a:solidFill>
                <a:cs typeface="Times New Roman" panose="02020603050405020304" pitchFamily="18" charset="0"/>
              </a:rPr>
              <a:t>ET </a:t>
            </a:r>
            <a:r>
              <a:rPr lang="en-US" altLang="zh-CN" sz="1100" dirty="0">
                <a:solidFill>
                  <a:srgbClr val="FF0000"/>
                </a:solidFill>
                <a:cs typeface="Times New Roman" panose="02020603050405020304" pitchFamily="18" charset="0"/>
              </a:rPr>
              <a:t>(Daylight saving time </a:t>
            </a:r>
            <a:r>
              <a:rPr lang="en-US" altLang="zh-CN" sz="1100" dirty="0" smtClean="0">
                <a:solidFill>
                  <a:srgbClr val="FF0000"/>
                </a:solidFill>
                <a:cs typeface="Times New Roman" panose="02020603050405020304" pitchFamily="18" charset="0"/>
              </a:rPr>
              <a:t>end </a:t>
            </a:r>
            <a:r>
              <a:rPr lang="en-US" altLang="zh-CN" sz="1100" dirty="0">
                <a:solidFill>
                  <a:srgbClr val="FF0000"/>
                </a:solidFill>
                <a:cs typeface="Times New Roman" panose="02020603050405020304" pitchFamily="18" charset="0"/>
              </a:rPr>
              <a:t>on Nov. </a:t>
            </a:r>
            <a:r>
              <a:rPr lang="en-US" altLang="zh-CN" sz="1100" dirty="0" smtClean="0">
                <a:solidFill>
                  <a:srgbClr val="FF0000"/>
                </a:solidFill>
                <a:cs typeface="Times New Roman" panose="02020603050405020304" pitchFamily="18" charset="0"/>
              </a:rPr>
              <a:t>6)</a:t>
            </a:r>
            <a:endParaRPr lang="en-US" altLang="zh-CN" sz="1100" dirty="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November 	</a:t>
            </a:r>
            <a:r>
              <a:rPr lang="en-US" altLang="zh-CN" sz="1100" dirty="0" smtClean="0">
                <a:solidFill>
                  <a:srgbClr val="00B050"/>
                </a:solidFill>
                <a:cs typeface="Times New Roman" panose="02020603050405020304" pitchFamily="18" charset="0"/>
              </a:rPr>
              <a:t>8</a:t>
            </a:r>
            <a:r>
              <a:rPr lang="en-US" altLang="zh-CN" sz="1100" dirty="0">
                <a:solidFill>
                  <a:srgbClr val="00B050"/>
                </a:solidFill>
                <a:cs typeface="Times New Roman" panose="02020603050405020304" pitchFamily="18" charset="0"/>
              </a:rPr>
              <a:t>	(Tuesday),	</a:t>
            </a:r>
            <a:r>
              <a:rPr lang="en-US" altLang="zh-CN" sz="1100" dirty="0" smtClean="0">
                <a:solidFill>
                  <a:srgbClr val="00B050"/>
                </a:solidFill>
                <a:cs typeface="Times New Roman" panose="02020603050405020304" pitchFamily="18" charset="0"/>
              </a:rPr>
              <a:t>09</a:t>
            </a:r>
            <a:r>
              <a:rPr lang="zh-CN" altLang="en-US" sz="1100" dirty="0" smtClean="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a:t>
            </a:r>
            <a:r>
              <a:rPr lang="en-US" altLang="zh-CN" sz="1100" dirty="0" smtClean="0">
                <a:solidFill>
                  <a:srgbClr val="00B050"/>
                </a:solidFill>
                <a:cs typeface="Times New Roman" panose="02020603050405020304" pitchFamily="18" charset="0"/>
              </a:rPr>
              <a:t>11:00 </a:t>
            </a:r>
            <a:r>
              <a:rPr lang="en-US" altLang="zh-CN" sz="1100" dirty="0">
                <a:solidFill>
                  <a:srgbClr val="00B05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November 	</a:t>
            </a:r>
            <a:r>
              <a:rPr lang="en-US" altLang="zh-CN" sz="1100" dirty="0" smtClean="0">
                <a:solidFill>
                  <a:srgbClr val="00B0F0"/>
                </a:solidFill>
                <a:cs typeface="Times New Roman" panose="02020603050405020304" pitchFamily="18" charset="0"/>
              </a:rPr>
              <a:t>10</a:t>
            </a:r>
            <a:r>
              <a:rPr lang="en-US" altLang="zh-CN" sz="1100" dirty="0">
                <a:solidFill>
                  <a:srgbClr val="00B0F0"/>
                </a:solidFill>
                <a:cs typeface="Times New Roman" panose="02020603050405020304" pitchFamily="18" charset="0"/>
              </a:rPr>
              <a:t>	(Thursday),	</a:t>
            </a:r>
            <a:r>
              <a:rPr lang="en-US" altLang="zh-CN" sz="1100" dirty="0" smtClean="0">
                <a:solidFill>
                  <a:srgbClr val="00B0F0"/>
                </a:solidFill>
                <a:cs typeface="Times New Roman" panose="02020603050405020304" pitchFamily="18" charset="0"/>
              </a:rPr>
              <a:t>22</a:t>
            </a:r>
            <a:r>
              <a:rPr lang="zh-CN" altLang="en-US" sz="1100" dirty="0" smtClean="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a:t>
            </a:r>
            <a:r>
              <a:rPr lang="en-US" altLang="zh-CN" sz="1100" dirty="0" smtClean="0">
                <a:solidFill>
                  <a:srgbClr val="00B0F0"/>
                </a:solidFill>
                <a:cs typeface="Times New Roman" panose="02020603050405020304" pitchFamily="18" charset="0"/>
              </a:rPr>
              <a:t>00:00 </a:t>
            </a:r>
            <a:r>
              <a:rPr lang="en-US" altLang="zh-CN" sz="1100" dirty="0">
                <a:solidFill>
                  <a:srgbClr val="00B0F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p:txBody>
      </p:sp>
      <p:sp>
        <p:nvSpPr>
          <p:cNvPr id="9" name="Rectangle 3"/>
          <p:cNvSpPr txBox="1">
            <a:spLocks noChangeArrowheads="1"/>
          </p:cNvSpPr>
          <p:nvPr/>
        </p:nvSpPr>
        <p:spPr bwMode="auto">
          <a:xfrm>
            <a:off x="6553200" y="1069759"/>
            <a:ext cx="5257800" cy="5181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0"/>
              </a:spcAft>
              <a:buClr>
                <a:srgbClr val="000000"/>
              </a:buClr>
              <a:buFont typeface="Arial" panose="020B0604020202020204" pitchFamily="34" charset="0"/>
              <a:buChar char="•"/>
              <a:defRPr/>
            </a:pPr>
            <a:r>
              <a:rPr lang="en-US" altLang="zh-CN" sz="1800" b="1" dirty="0" smtClean="0"/>
              <a:t>To be confirmed:</a:t>
            </a:r>
          </a:p>
          <a:p>
            <a:pPr marL="361950" lvl="1" indent="-361950" algn="just">
              <a:spcBef>
                <a:spcPct val="0"/>
              </a:spcBef>
              <a:spcAft>
                <a:spcPts val="0"/>
              </a:spcAft>
              <a:buClr>
                <a:srgbClr val="000000"/>
              </a:buClr>
              <a:buNone/>
              <a:defRPr/>
            </a:pPr>
            <a:r>
              <a:rPr lang="en-US" altLang="zh-CN" sz="1600" dirty="0"/>
              <a:t>	November </a:t>
            </a:r>
            <a:r>
              <a:rPr lang="en-US" altLang="zh-CN" sz="1600" dirty="0" smtClean="0"/>
              <a:t>Plenary </a:t>
            </a:r>
            <a:r>
              <a:rPr lang="en-US" altLang="zh-CN" sz="1600" dirty="0"/>
              <a:t>2022 (November 13-18) </a:t>
            </a:r>
            <a:endParaRPr lang="en-US" altLang="zh-CN" sz="1600" dirty="0" smtClean="0"/>
          </a:p>
          <a:p>
            <a:pPr marL="361950" lvl="1" indent="-361950" algn="just">
              <a:spcBef>
                <a:spcPct val="0"/>
              </a:spcBef>
              <a:spcAft>
                <a:spcPts val="0"/>
              </a:spcAft>
              <a:buClr>
                <a:srgbClr val="000000"/>
              </a:buClr>
              <a:buNone/>
              <a:defRPr/>
            </a:pPr>
            <a:r>
              <a:rPr lang="en-US" altLang="zh-CN" sz="1600" dirty="0"/>
              <a:t>	</a:t>
            </a:r>
            <a:r>
              <a:rPr lang="en-US" altLang="zh-CN" sz="1600" dirty="0" smtClean="0"/>
              <a:t>(</a:t>
            </a:r>
            <a:r>
              <a:rPr lang="en-US" altLang="zh-CN" sz="1600" dirty="0"/>
              <a:t>Daylight saving time end on </a:t>
            </a:r>
            <a:r>
              <a:rPr lang="en-US" altLang="zh-CN" sz="1600" dirty="0">
                <a:solidFill>
                  <a:srgbClr val="0000FF"/>
                </a:solidFill>
              </a:rPr>
              <a:t>Nov. </a:t>
            </a:r>
            <a:r>
              <a:rPr lang="en-US" altLang="zh-CN" sz="1600" dirty="0" smtClean="0">
                <a:solidFill>
                  <a:srgbClr val="0000FF"/>
                </a:solidFill>
              </a:rPr>
              <a:t>6</a:t>
            </a:r>
            <a:r>
              <a:rPr lang="en-US" altLang="zh-CN" sz="1600" dirty="0" smtClean="0"/>
              <a:t>)</a:t>
            </a:r>
            <a:endParaRPr lang="en-US" altLang="zh-CN" sz="1600" dirty="0"/>
          </a:p>
          <a:p>
            <a:pPr marL="361950" lvl="1" indent="-361950" algn="just">
              <a:spcBef>
                <a:spcPct val="0"/>
              </a:spcBef>
              <a:spcAft>
                <a:spcPts val="0"/>
              </a:spcAft>
              <a:buClr>
                <a:srgbClr val="000000"/>
              </a:buClr>
              <a:buNone/>
              <a:defRPr/>
            </a:pPr>
            <a:endParaRPr lang="en-US" altLang="zh-CN" sz="16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70C0"/>
                </a:solidFill>
                <a:cs typeface="Times New Roman" panose="02020603050405020304" pitchFamily="18" charset="0"/>
              </a:rPr>
              <a:t>November 14    (Monday AM 2),	</a:t>
            </a:r>
            <a:r>
              <a:rPr lang="en-US" altLang="zh-CN" dirty="0">
                <a:solidFill>
                  <a:srgbClr val="0070C0"/>
                </a:solidFill>
                <a:cs typeface="Times New Roman" panose="02020603050405020304" pitchFamily="18" charset="0"/>
              </a:rPr>
              <a:t>10:30-12:30 Thailand time</a:t>
            </a:r>
            <a:endParaRPr lang="en-US" altLang="zh-CN" dirty="0" smtClean="0">
              <a:solidFill>
                <a:srgbClr val="0070C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FFC000"/>
                </a:solidFill>
                <a:cs typeface="Times New Roman" panose="02020603050405020304" pitchFamily="18" charset="0"/>
              </a:rPr>
              <a:t>November 14    </a:t>
            </a:r>
            <a:r>
              <a:rPr lang="en-US" altLang="zh-CN" dirty="0">
                <a:solidFill>
                  <a:srgbClr val="FFC000"/>
                </a:solidFill>
                <a:cs typeface="Times New Roman" panose="02020603050405020304" pitchFamily="18" charset="0"/>
              </a:rPr>
              <a:t>(Monday PM </a:t>
            </a:r>
            <a:r>
              <a:rPr lang="en-US" altLang="zh-CN" dirty="0" smtClean="0">
                <a:solidFill>
                  <a:srgbClr val="FFC000"/>
                </a:solidFill>
                <a:cs typeface="Times New Roman" panose="02020603050405020304" pitchFamily="18" charset="0"/>
              </a:rPr>
              <a:t>1),</a:t>
            </a:r>
            <a:r>
              <a:rPr lang="en-US" altLang="zh-CN" dirty="0">
                <a:solidFill>
                  <a:srgbClr val="FFC000"/>
                </a:solidFill>
                <a:cs typeface="Times New Roman" panose="02020603050405020304" pitchFamily="18" charset="0"/>
              </a:rPr>
              <a:t>		</a:t>
            </a:r>
            <a:r>
              <a:rPr lang="en-US" altLang="zh-CN" dirty="0" smtClean="0">
                <a:solidFill>
                  <a:srgbClr val="FFC000"/>
                </a:solidFill>
                <a:cs typeface="Times New Roman" panose="02020603050405020304" pitchFamily="18" charset="0"/>
              </a:rPr>
              <a:t>13:30-15:30 </a:t>
            </a:r>
            <a:r>
              <a:rPr lang="en-US" altLang="zh-CN" dirty="0">
                <a:solidFill>
                  <a:srgbClr val="FFC000"/>
                </a:solidFill>
                <a:cs typeface="Times New Roman" panose="02020603050405020304" pitchFamily="18" charset="0"/>
              </a:rPr>
              <a:t>Thailand time</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November 15    (Tuesday AM 1),	08:00-10:00 Thailand time</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November 16    </a:t>
            </a:r>
            <a:r>
              <a:rPr lang="en-US" altLang="zh-CN" dirty="0">
                <a:solidFill>
                  <a:srgbClr val="00B050"/>
                </a:solidFill>
                <a:cs typeface="Times New Roman" panose="02020603050405020304" pitchFamily="18" charset="0"/>
              </a:rPr>
              <a:t>(</a:t>
            </a:r>
            <a:r>
              <a:rPr lang="en-US" altLang="zh-CN" dirty="0" smtClean="0">
                <a:solidFill>
                  <a:srgbClr val="00B050"/>
                </a:solidFill>
                <a:cs typeface="Times New Roman" panose="02020603050405020304" pitchFamily="18" charset="0"/>
              </a:rPr>
              <a:t>Wednesday AM 1),</a:t>
            </a:r>
            <a:r>
              <a:rPr lang="en-US" altLang="zh-CN" dirty="0">
                <a:solidFill>
                  <a:srgbClr val="00B050"/>
                </a:solidFill>
                <a:cs typeface="Times New Roman" panose="02020603050405020304" pitchFamily="18" charset="0"/>
              </a:rPr>
              <a:t>	</a:t>
            </a:r>
            <a:r>
              <a:rPr lang="en-US" altLang="zh-CN" dirty="0" smtClean="0">
                <a:solidFill>
                  <a:srgbClr val="00B050"/>
                </a:solidFill>
                <a:cs typeface="Times New Roman" panose="02020603050405020304" pitchFamily="18" charset="0"/>
              </a:rPr>
              <a:t>08:00-10:00 </a:t>
            </a:r>
            <a:r>
              <a:rPr lang="en-US" altLang="zh-CN" dirty="0">
                <a:solidFill>
                  <a:srgbClr val="00B050"/>
                </a:solidFill>
                <a:cs typeface="Times New Roman" panose="02020603050405020304" pitchFamily="18" charset="0"/>
              </a:rPr>
              <a:t>Thailand time</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November </a:t>
            </a:r>
            <a:r>
              <a:rPr lang="en-US" altLang="zh-CN" dirty="0" smtClean="0">
                <a:solidFill>
                  <a:srgbClr val="00B050"/>
                </a:solidFill>
                <a:cs typeface="Times New Roman" panose="02020603050405020304" pitchFamily="18" charset="0"/>
              </a:rPr>
              <a:t>17    </a:t>
            </a:r>
            <a:r>
              <a:rPr lang="en-US" altLang="zh-CN" dirty="0">
                <a:solidFill>
                  <a:srgbClr val="00B050"/>
                </a:solidFill>
                <a:cs typeface="Times New Roman" panose="02020603050405020304" pitchFamily="18" charset="0"/>
              </a:rPr>
              <a:t>(Thursday </a:t>
            </a:r>
            <a:r>
              <a:rPr lang="en-US" altLang="zh-CN" dirty="0" smtClean="0">
                <a:solidFill>
                  <a:srgbClr val="00B050"/>
                </a:solidFill>
                <a:cs typeface="Times New Roman" panose="02020603050405020304" pitchFamily="18" charset="0"/>
              </a:rPr>
              <a:t>AM 1),</a:t>
            </a:r>
            <a:r>
              <a:rPr lang="en-US" altLang="zh-CN" dirty="0">
                <a:solidFill>
                  <a:srgbClr val="00B050"/>
                </a:solidFill>
                <a:cs typeface="Times New Roman" panose="02020603050405020304" pitchFamily="18" charset="0"/>
              </a:rPr>
              <a:t>	</a:t>
            </a:r>
            <a:r>
              <a:rPr lang="en-US" altLang="zh-CN" dirty="0" smtClean="0">
                <a:solidFill>
                  <a:srgbClr val="00B050"/>
                </a:solidFill>
                <a:cs typeface="Times New Roman" panose="02020603050405020304" pitchFamily="18" charset="0"/>
              </a:rPr>
              <a:t>08:00-10:00 </a:t>
            </a:r>
            <a:r>
              <a:rPr lang="en-US" altLang="zh-CN" dirty="0">
                <a:solidFill>
                  <a:srgbClr val="00B050"/>
                </a:solidFill>
                <a:cs typeface="Times New Roman" panose="02020603050405020304" pitchFamily="18" charset="0"/>
              </a:rPr>
              <a:t>Thailand time</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0" lvl="1" indent="0" algn="just">
              <a:spcBef>
                <a:spcPct val="0"/>
              </a:spcBef>
              <a:spcAft>
                <a:spcPts val="300"/>
              </a:spcAft>
              <a:buClr>
                <a:srgbClr val="000000"/>
              </a:buClr>
              <a:buNone/>
              <a:defRPr/>
            </a:pPr>
            <a:r>
              <a:rPr lang="en-US" altLang="zh-CN" sz="1400" dirty="0">
                <a:cs typeface="Times New Roman" panose="02020603050405020304" pitchFamily="18" charset="0"/>
              </a:rPr>
              <a:t>** Note: </a:t>
            </a:r>
          </a:p>
          <a:p>
            <a:pPr lvl="1" indent="-228600" algn="just">
              <a:spcBef>
                <a:spcPct val="0"/>
              </a:spcBef>
              <a:spcAft>
                <a:spcPts val="300"/>
              </a:spcAft>
              <a:buClr>
                <a:srgbClr val="000000"/>
              </a:buClr>
              <a:buAutoNum type="arabicPeriod"/>
              <a:defRPr/>
            </a:pPr>
            <a:r>
              <a:rPr lang="en-US" altLang="zh-CN" sz="1100" dirty="0">
                <a:cs typeface="Times New Roman" panose="02020603050405020304" pitchFamily="18" charset="0"/>
              </a:rPr>
              <a:t>when conflict with CAC, the call will be changed </a:t>
            </a:r>
          </a:p>
          <a:p>
            <a:pPr marL="0" lvl="1" indent="0" algn="just">
              <a:spcBef>
                <a:spcPct val="0"/>
              </a:spcBef>
              <a:spcAft>
                <a:spcPts val="300"/>
              </a:spcAft>
              <a:buClr>
                <a:srgbClr val="000000"/>
              </a:buClr>
              <a:buNone/>
              <a:defRPr/>
            </a:pPr>
            <a:r>
              <a:rPr lang="en-US" altLang="zh-CN" sz="1100" dirty="0" smtClean="0">
                <a:cs typeface="Times New Roman" panose="02020603050405020304" pitchFamily="18" charset="0"/>
              </a:rPr>
              <a:t>(July - September </a:t>
            </a:r>
            <a:r>
              <a:rPr lang="en-US" altLang="zh-CN" sz="1100" dirty="0">
                <a:cs typeface="Times New Roman" panose="02020603050405020304" pitchFamily="18" charset="0"/>
              </a:rPr>
              <a:t>2022 CAC calls: </a:t>
            </a:r>
            <a:r>
              <a:rPr lang="en-US" altLang="zh-CN" sz="1100" strike="sngStrike" dirty="0">
                <a:solidFill>
                  <a:srgbClr val="FF0000"/>
                </a:solidFill>
                <a:cs typeface="Times New Roman" panose="02020603050405020304" pitchFamily="18" charset="0"/>
              </a:rPr>
              <a:t>9:00 Jun 6 &amp; 27, 18:00 July 10</a:t>
            </a:r>
            <a:r>
              <a:rPr lang="en-US" altLang="zh-CN" sz="1100" dirty="0">
                <a:cs typeface="Times New Roman" panose="02020603050405020304" pitchFamily="18" charset="0"/>
              </a:rPr>
              <a:t>)</a:t>
            </a:r>
          </a:p>
          <a:p>
            <a:pPr marL="0" lvl="1" indent="0" algn="just">
              <a:spcBef>
                <a:spcPct val="0"/>
              </a:spcBef>
              <a:spcAft>
                <a:spcPts val="300"/>
              </a:spcAft>
              <a:buClr>
                <a:srgbClr val="000000"/>
              </a:buClr>
              <a:buNone/>
              <a:defRPr/>
            </a:pPr>
            <a:r>
              <a:rPr lang="en-US" altLang="zh-CN" sz="1100" dirty="0">
                <a:cs typeface="Times New Roman" panose="02020603050405020304" pitchFamily="18" charset="0"/>
              </a:rPr>
              <a:t>2. </a:t>
            </a:r>
            <a:r>
              <a:rPr lang="en-US" altLang="zh-CN" sz="1100" dirty="0">
                <a:cs typeface="MS PGothic" charset="0"/>
              </a:rPr>
              <a:t>Thursday </a:t>
            </a:r>
            <a:r>
              <a:rPr lang="en-US" altLang="zh-CN" sz="1100" dirty="0">
                <a:solidFill>
                  <a:srgbClr val="00B0F0"/>
                </a:solidFill>
                <a:cs typeface="Times New Roman" panose="02020603050405020304" pitchFamily="18" charset="0"/>
              </a:rPr>
              <a:t>23:00 - 01:00am ET </a:t>
            </a:r>
            <a:r>
              <a:rPr lang="en-US" altLang="zh-CN" sz="1100" dirty="0">
                <a:cs typeface="MS PGothic" charset="0"/>
              </a:rPr>
              <a:t>(Thursday 20</a:t>
            </a:r>
            <a:r>
              <a:rPr lang="zh-CN" altLang="en-US" sz="1100" dirty="0">
                <a:cs typeface="MS PGothic" charset="0"/>
              </a:rPr>
              <a:t>：</a:t>
            </a:r>
            <a:r>
              <a:rPr lang="en-US" altLang="zh-CN" sz="1100" dirty="0">
                <a:cs typeface="MS PGothic" charset="0"/>
              </a:rPr>
              <a:t>00  – 22:00 PT, Friday 11am-13:00 in China, Friday 6am-8am in Israel, Friday 5am – 7am in Central Europe), and </a:t>
            </a:r>
            <a:r>
              <a:rPr lang="en-US" altLang="zh-CN" sz="1100" dirty="0">
                <a:solidFill>
                  <a:srgbClr val="0000FF"/>
                </a:solidFill>
                <a:cs typeface="MS PGothic" charset="0"/>
              </a:rPr>
              <a:t>Sang Kim </a:t>
            </a:r>
            <a:r>
              <a:rPr lang="en-US" altLang="zh-CN" sz="1100" dirty="0">
                <a:cs typeface="MS PGothic" charset="0"/>
              </a:rPr>
              <a:t>will help to take the minutes for these slots.</a:t>
            </a:r>
            <a:endParaRPr lang="zh-CN" altLang="en-US" sz="1100" dirty="0"/>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p:txBody>
      </p:sp>
      <p:graphicFrame>
        <p:nvGraphicFramePr>
          <p:cNvPr id="7" name="表格 6"/>
          <p:cNvGraphicFramePr>
            <a:graphicFrameLocks noGrp="1"/>
          </p:cNvGraphicFramePr>
          <p:nvPr>
            <p:extLst>
              <p:ext uri="{D42A27DB-BD31-4B8C-83A1-F6EECF244321}">
                <p14:modId xmlns:p14="http://schemas.microsoft.com/office/powerpoint/2010/main" val="3488677406"/>
              </p:ext>
            </p:extLst>
          </p:nvPr>
        </p:nvGraphicFramePr>
        <p:xfrm>
          <a:off x="6553200" y="3200400"/>
          <a:ext cx="5486400" cy="1505585"/>
        </p:xfrm>
        <a:graphic>
          <a:graphicData uri="http://schemas.openxmlformats.org/drawingml/2006/table">
            <a:tbl>
              <a:tblPr firstRow="1" firstCol="1" bandRow="1"/>
              <a:tblGrid>
                <a:gridCol w="609600"/>
                <a:gridCol w="762000"/>
                <a:gridCol w="762000"/>
                <a:gridCol w="914400"/>
                <a:gridCol w="762000"/>
                <a:gridCol w="838200"/>
                <a:gridCol w="838200"/>
              </a:tblGrid>
              <a:tr h="262890">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altLang="zh-CN" sz="1050" dirty="0" smtClean="0">
                          <a:solidFill>
                            <a:srgbClr val="1F497D"/>
                          </a:solidFill>
                          <a:effectLst/>
                          <a:highlight>
                            <a:srgbClr val="00FF00"/>
                          </a:highlight>
                          <a:latin typeface="Calibri" panose="020F0502020204030204" pitchFamily="34" charset="0"/>
                          <a:ea typeface="宋体" panose="02010600030101010101" pitchFamily="2" charset="-122"/>
                        </a:rPr>
                        <a:t>Thailand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Beijing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dirty="0" smtClean="0">
                          <a:solidFill>
                            <a:srgbClr val="1F497D"/>
                          </a:solidFill>
                          <a:effectLst/>
                          <a:highlight>
                            <a:srgbClr val="00FF00"/>
                          </a:highlight>
                          <a:latin typeface="Calibri" panose="020F0502020204030204" pitchFamily="34" charset="0"/>
                          <a:ea typeface="宋体" panose="02010600030101010101" pitchFamily="2" charset="-122"/>
                        </a:rPr>
                        <a:t>Time Central  Europe</a:t>
                      </a:r>
                      <a:endParaRPr lang="zh-CN" altLang="zh-CN" sz="1050" dirty="0" smtClean="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kern="1200" dirty="0" smtClean="0">
                          <a:solidFill>
                            <a:srgbClr val="1F497D"/>
                          </a:solidFill>
                          <a:effectLst/>
                          <a:highlight>
                            <a:srgbClr val="00FF00"/>
                          </a:highlight>
                          <a:latin typeface="Calibri" panose="020F0502020204030204" pitchFamily="34" charset="0"/>
                          <a:ea typeface="宋体" panose="02010600030101010101" pitchFamily="2" charset="-122"/>
                          <a:cs typeface="+mn-cs"/>
                        </a:rPr>
                        <a:t>Israel</a:t>
                      </a:r>
                      <a:endParaRPr lang="zh-CN" altLang="zh-CN" sz="1050" kern="1200" dirty="0" smtClean="0">
                        <a:solidFill>
                          <a:srgbClr val="1F497D"/>
                        </a:solidFill>
                        <a:effectLst/>
                        <a:highlight>
                          <a:srgbClr val="00FF00"/>
                        </a:highligh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Eastern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Pacific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7800">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AM1</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08:00-10:00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50"/>
                          </a:solidFill>
                          <a:effectLst/>
                          <a:latin typeface="Calibri" panose="020F0502020204030204" pitchFamily="34" charset="0"/>
                          <a:ea typeface="宋体" panose="02010600030101010101" pitchFamily="2" charset="-122"/>
                        </a:rPr>
                        <a:t>09:00-11:00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50"/>
                          </a:solidFill>
                          <a:effectLst/>
                          <a:latin typeface="Calibri" panose="020F0502020204030204" pitchFamily="34" charset="0"/>
                          <a:ea typeface="宋体" panose="02010600030101010101" pitchFamily="2" charset="-122"/>
                        </a:rPr>
                        <a:t>2:00-4:00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50"/>
                          </a:solidFill>
                          <a:effectLst/>
                          <a:latin typeface="Calibri" panose="020F0502020204030204" pitchFamily="34" charset="0"/>
                          <a:ea typeface="宋体" panose="02010600030101010101" pitchFamily="2" charset="-122"/>
                        </a:rPr>
                        <a:t>3:00-5:00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50"/>
                          </a:solidFill>
                          <a:effectLst/>
                          <a:latin typeface="Calibri" panose="020F0502020204030204" pitchFamily="34" charset="0"/>
                          <a:ea typeface="宋体" panose="02010600030101010101" pitchFamily="2" charset="-122"/>
                        </a:rPr>
                        <a:t>20:00-22:00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50"/>
                          </a:solidFill>
                          <a:effectLst/>
                          <a:latin typeface="Calibri" panose="020F0502020204030204" pitchFamily="34" charset="0"/>
                          <a:ea typeface="宋体" panose="02010600030101010101" pitchFamily="2" charset="-122"/>
                        </a:rPr>
                        <a:t>17:00-19:00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0815">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AM2</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10:30-12:30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F0"/>
                          </a:solidFill>
                          <a:effectLst/>
                          <a:latin typeface="Calibri" panose="020F0502020204030204" pitchFamily="34" charset="0"/>
                          <a:ea typeface="宋体" panose="02010600030101010101" pitchFamily="2" charset="-122"/>
                        </a:rPr>
                        <a:t>11:30-13:30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F0"/>
                          </a:solidFill>
                          <a:effectLst/>
                          <a:latin typeface="Calibri" panose="020F0502020204030204" pitchFamily="34" charset="0"/>
                          <a:ea typeface="宋体" panose="02010600030101010101" pitchFamily="2" charset="-122"/>
                        </a:rPr>
                        <a:t>4:30-6:30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F0"/>
                          </a:solidFill>
                          <a:effectLst/>
                          <a:latin typeface="Calibri" panose="020F0502020204030204" pitchFamily="34" charset="0"/>
                          <a:ea typeface="宋体" panose="02010600030101010101" pitchFamily="2" charset="-122"/>
                        </a:rPr>
                        <a:t>5:30-7:30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F0"/>
                          </a:solidFill>
                          <a:effectLst/>
                          <a:latin typeface="Calibri" panose="020F0502020204030204" pitchFamily="34" charset="0"/>
                          <a:ea typeface="宋体" panose="02010600030101010101" pitchFamily="2" charset="-122"/>
                        </a:rPr>
                        <a:t>22:30-00:30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F0"/>
                          </a:solidFill>
                          <a:effectLst/>
                          <a:latin typeface="Calibri" panose="020F0502020204030204" pitchFamily="34" charset="0"/>
                          <a:ea typeface="宋体" panose="02010600030101010101" pitchFamily="2" charset="-122"/>
                        </a:rPr>
                        <a:t>19:30-21:30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5100">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7165">
                <a:tc>
                  <a:txBody>
                    <a:bodyPr/>
                    <a:lstStyle/>
                    <a:p>
                      <a:pPr>
                        <a:spcAft>
                          <a:spcPts val="0"/>
                        </a:spcAft>
                      </a:pPr>
                      <a:r>
                        <a:rPr lang="en-US" sz="900" dirty="0">
                          <a:solidFill>
                            <a:srgbClr val="FFC000"/>
                          </a:solidFill>
                          <a:effectLst/>
                          <a:latin typeface="Calibri" panose="020F0502020204030204" pitchFamily="34" charset="0"/>
                          <a:ea typeface="宋体" panose="02010600030101010101" pitchFamily="2" charset="-122"/>
                        </a:rPr>
                        <a:t>PM1</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FFC000"/>
                          </a:solidFill>
                          <a:effectLst/>
                          <a:latin typeface="Calibri" panose="020F0502020204030204" pitchFamily="34" charset="0"/>
                          <a:ea typeface="宋体" panose="02010600030101010101" pitchFamily="2" charset="-122"/>
                        </a:rPr>
                        <a:t>13:30-15:30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FFC000"/>
                          </a:solidFill>
                          <a:effectLst/>
                          <a:latin typeface="Calibri" panose="020F0502020204030204" pitchFamily="34" charset="0"/>
                          <a:ea typeface="宋体" panose="02010600030101010101" pitchFamily="2" charset="-122"/>
                        </a:rPr>
                        <a:t>14:30-16:30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FFC000"/>
                          </a:solidFill>
                          <a:effectLst/>
                          <a:latin typeface="Calibri" panose="020F0502020204030204" pitchFamily="34" charset="0"/>
                          <a:ea typeface="宋体" panose="02010600030101010101" pitchFamily="2" charset="-122"/>
                        </a:rPr>
                        <a:t>7:30-9:30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FFC000"/>
                          </a:solidFill>
                          <a:effectLst/>
                          <a:latin typeface="Calibri" panose="020F0502020204030204" pitchFamily="34" charset="0"/>
                          <a:ea typeface="宋体" panose="02010600030101010101" pitchFamily="2" charset="-122"/>
                        </a:rPr>
                        <a:t>8:30-10:30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FFC000"/>
                          </a:solidFill>
                          <a:effectLst/>
                          <a:latin typeface="Calibri" panose="020F0502020204030204" pitchFamily="34" charset="0"/>
                          <a:ea typeface="宋体" panose="02010600030101010101" pitchFamily="2" charset="-122"/>
                        </a:rPr>
                        <a:t>01:30-03:30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FFC000"/>
                          </a:solidFill>
                          <a:effectLst/>
                          <a:latin typeface="Calibri" panose="020F0502020204030204" pitchFamily="34" charset="0"/>
                          <a:ea typeface="宋体" panose="02010600030101010101" pitchFamily="2" charset="-122"/>
                        </a:rPr>
                        <a:t>22:30-00:30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1450">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PM2</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16:00-18:00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17:00-19:00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10:00-12:00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11:00-13:00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04:00-06:00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01:00-03:00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3820">
                <a:tc>
                  <a:txBody>
                    <a:bodyPr/>
                    <a:lstStyle/>
                    <a:p>
                      <a:pPr marL="0" algn="l" defTabSz="914400" rtl="0" eaLnBrk="1" latinLnBrk="0" hangingPunct="1">
                        <a:spcAft>
                          <a:spcPts val="0"/>
                        </a:spcAft>
                      </a:pPr>
                      <a:r>
                        <a:rPr lang="en-US" sz="900" kern="1200">
                          <a:solidFill>
                            <a:srgbClr val="1F497D"/>
                          </a:solidFill>
                          <a:effectLst/>
                          <a:latin typeface="Calibri" panose="020F0502020204030204" pitchFamily="34" charset="0"/>
                          <a:ea typeface="宋体" panose="02010600030101010101" pitchFamily="2" charset="-122"/>
                          <a:cs typeface="+mn-cs"/>
                        </a:rPr>
                        <a:t> </a:t>
                      </a:r>
                      <a:endParaRPr lang="zh-CN" sz="900" kern="120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6055">
                <a:tc>
                  <a:txBody>
                    <a:bodyPr/>
                    <a:lstStyle/>
                    <a:p>
                      <a:pPr marL="0" algn="l" defTabSz="914400" rtl="0" eaLnBrk="1" latinLnBrk="0" hangingPunct="1">
                        <a:spcAft>
                          <a:spcPts val="0"/>
                        </a:spcAft>
                      </a:pPr>
                      <a:r>
                        <a:rPr lang="en-US" sz="900" kern="1200">
                          <a:solidFill>
                            <a:srgbClr val="1F497D"/>
                          </a:solidFill>
                          <a:effectLst/>
                          <a:latin typeface="Calibri" panose="020F0502020204030204" pitchFamily="34" charset="0"/>
                          <a:ea typeface="宋体" panose="02010600030101010101" pitchFamily="2" charset="-122"/>
                          <a:cs typeface="+mn-cs"/>
                        </a:rPr>
                        <a:t>Evening 1</a:t>
                      </a:r>
                      <a:endParaRPr lang="zh-CN" sz="900" kern="120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19:30-21:30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20:30-22:30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13:30-15:30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14:30-16:30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07:30-09:30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04:30-06:30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18928968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Tree>
    <p:extLst>
      <p:ext uri="{BB962C8B-B14F-4D97-AF65-F5344CB8AC3E}">
        <p14:creationId xmlns:p14="http://schemas.microsoft.com/office/powerpoint/2010/main" val="373362085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smtClean="0"/>
              <a:t>SP Motion </a:t>
            </a:r>
            <a:r>
              <a:rPr lang="en-US" altLang="zh-CN" sz="4000" dirty="0"/>
              <a:t>xx</a:t>
            </a:r>
          </a:p>
        </p:txBody>
      </p:sp>
      <p:sp>
        <p:nvSpPr>
          <p:cNvPr id="3" name="Rectangle 3"/>
          <p:cNvSpPr txBox="1">
            <a:spLocks noChangeArrowheads="1"/>
          </p:cNvSpPr>
          <p:nvPr/>
        </p:nvSpPr>
        <p:spPr bwMode="auto">
          <a:xfrm>
            <a:off x="304800" y="1676400"/>
            <a:ext cx="11506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lvl="1" indent="0" algn="just">
              <a:buNone/>
              <a:defRPr/>
            </a:pPr>
            <a:r>
              <a:rPr lang="en-US" altLang="zh-CN" sz="1400" b="1" kern="0" dirty="0" smtClean="0"/>
              <a:t>SP (PDT):</a:t>
            </a:r>
            <a:endParaRPr lang="en-US" altLang="zh-CN" sz="1400" b="1" kern="0" dirty="0"/>
          </a:p>
          <a:p>
            <a:pPr marL="0" lvl="1" indent="0" algn="just">
              <a:buNone/>
              <a:defRPr/>
            </a:pPr>
            <a:r>
              <a:rPr lang="en-US" altLang="zh-CN" sz="1400" b="1" kern="0" dirty="0" smtClean="0"/>
              <a:t>Do </a:t>
            </a:r>
            <a:r>
              <a:rPr lang="en-US" altLang="zh-CN" sz="1400" b="1" kern="0" dirty="0"/>
              <a:t>you support including the text proposed in the following document into the IEEE 802.11bf draft amendment?</a:t>
            </a:r>
          </a:p>
          <a:p>
            <a:pPr lvl="1" algn="just">
              <a:buFont typeface="Arial" panose="020B0604020202020204" pitchFamily="34" charset="0"/>
              <a:buChar char="–"/>
              <a:defRPr/>
            </a:pPr>
            <a:r>
              <a:rPr lang="en-US" altLang="zh-CN" sz="1400" dirty="0" smtClean="0"/>
              <a:t>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smtClean="0"/>
              <a:t>Motion (PDT):</a:t>
            </a:r>
            <a:endParaRPr lang="en-US" altLang="zh-CN" sz="1400" b="1" kern="0" dirty="0"/>
          </a:p>
          <a:p>
            <a:pPr marL="0" lvl="1" indent="0" algn="just">
              <a:buNone/>
              <a:defRPr/>
            </a:pPr>
            <a:r>
              <a:rPr lang="en-US" altLang="zh-CN" sz="1400" b="1" kern="0" dirty="0"/>
              <a:t>Move to include the text proposed in the following document into the IEEE 802.11bf draft amendment:</a:t>
            </a:r>
          </a:p>
          <a:p>
            <a:pPr lvl="1" algn="just">
              <a:buFont typeface="Arial" panose="020B0604020202020204" pitchFamily="34" charset="0"/>
              <a:buChar char="–"/>
              <a:defRPr/>
            </a:pPr>
            <a:r>
              <a:rPr lang="en-US" altLang="zh-CN" sz="1400" dirty="0" smtClean="0"/>
              <a:t>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a:t>SP </a:t>
            </a:r>
            <a:r>
              <a:rPr lang="en-US" altLang="zh-CN" sz="1400" b="1" kern="0" dirty="0" smtClean="0"/>
              <a:t>(CR):</a:t>
            </a:r>
          </a:p>
          <a:p>
            <a:pPr marL="0" lvl="1" indent="0" algn="just">
              <a:buNone/>
              <a:defRPr/>
            </a:pPr>
            <a:r>
              <a:rPr lang="en-US" altLang="zh-CN" sz="1400" b="1" kern="0" dirty="0"/>
              <a:t>Do you agree to resolve the following CIDs listed in the following document </a:t>
            </a:r>
            <a:r>
              <a:rPr lang="en-US" altLang="zh-CN" sz="1400" b="1" kern="0" dirty="0" smtClean="0"/>
              <a:t>and </a:t>
            </a:r>
            <a:r>
              <a:rPr lang="en-US" altLang="zh-CN" sz="1400" b="1" kern="0" dirty="0"/>
              <a:t>incorporate the text changes into the latest </a:t>
            </a:r>
            <a:r>
              <a:rPr lang="en-US" altLang="zh-CN" sz="1400" b="1" kern="0" dirty="0" err="1" smtClean="0"/>
              <a:t>TGbf</a:t>
            </a:r>
            <a:r>
              <a:rPr lang="en-US" altLang="zh-CN" sz="1400" b="1" kern="0" dirty="0" smtClean="0"/>
              <a:t> </a:t>
            </a:r>
            <a:r>
              <a:rPr lang="en-US" altLang="zh-CN" sz="1400" b="1" kern="0" dirty="0"/>
              <a:t>draft</a:t>
            </a:r>
            <a:r>
              <a:rPr lang="en-US" altLang="zh-CN" sz="1400" b="1" kern="0" dirty="0" smtClean="0"/>
              <a:t>?</a:t>
            </a:r>
          </a:p>
          <a:p>
            <a:pPr lvl="1" algn="just">
              <a:buFont typeface="Arial" panose="020B0604020202020204" pitchFamily="34" charset="0"/>
              <a:buChar char="–"/>
              <a:defRPr/>
            </a:pPr>
            <a:r>
              <a:rPr lang="en-US" altLang="zh-CN" sz="1400" dirty="0" smtClean="0"/>
              <a:t>CID, in 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smtClean="0"/>
              <a:t>Motion (CR):</a:t>
            </a:r>
          </a:p>
          <a:p>
            <a:pPr marL="0" lvl="1" indent="0" algn="just">
              <a:buNone/>
              <a:defRPr/>
            </a:pPr>
            <a:r>
              <a:rPr lang="en-US" altLang="zh-CN" sz="1400" b="1" kern="0" dirty="0"/>
              <a:t>Move to approve resolutions to the following CIDs listed in the following document </a:t>
            </a:r>
            <a:r>
              <a:rPr lang="en-US" altLang="zh-CN" sz="1400" b="1" kern="0" dirty="0" smtClean="0"/>
              <a:t>and </a:t>
            </a:r>
            <a:r>
              <a:rPr lang="en-US" altLang="zh-CN" sz="1400" b="1" kern="0" dirty="0"/>
              <a:t>incorporate the text changes into the latest </a:t>
            </a:r>
            <a:r>
              <a:rPr lang="en-US" altLang="zh-CN" sz="1400" b="1" kern="0" dirty="0" err="1" smtClean="0"/>
              <a:t>TGbf</a:t>
            </a:r>
            <a:r>
              <a:rPr lang="en-US" altLang="zh-CN" sz="1400" b="1" kern="0" dirty="0" smtClean="0"/>
              <a:t> draft:</a:t>
            </a:r>
          </a:p>
          <a:p>
            <a:pPr lvl="1" algn="just">
              <a:buFont typeface="Arial" panose="020B0604020202020204" pitchFamily="34" charset="0"/>
              <a:buChar char="–"/>
              <a:defRPr/>
            </a:pPr>
            <a:r>
              <a:rPr lang="en-US" altLang="zh-CN" sz="1400" dirty="0" smtClean="0"/>
              <a:t>CID, in DCN </a:t>
            </a:r>
            <a:r>
              <a:rPr lang="en-US" altLang="zh-CN" sz="1400" dirty="0"/>
              <a:t>+ title</a:t>
            </a:r>
          </a:p>
          <a:p>
            <a:pPr marL="0" lvl="1" indent="0" algn="just">
              <a:buNone/>
              <a:defRPr/>
            </a:pPr>
            <a:endParaRPr lang="en-US" altLang="zh-CN" sz="1400" b="1" kern="0" dirty="0"/>
          </a:p>
        </p:txBody>
      </p:sp>
    </p:spTree>
    <p:extLst>
      <p:ext uri="{BB962C8B-B14F-4D97-AF65-F5344CB8AC3E}">
        <p14:creationId xmlns:p14="http://schemas.microsoft.com/office/powerpoint/2010/main" val="155509525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smtClean="0"/>
              <a:t>    This </a:t>
            </a:r>
            <a:r>
              <a:rPr lang="en-US" altLang="en-US" dirty="0"/>
              <a:t>presentation contains the IEEE 802.11 Task Group bf agenda items for the teleconference calls on </a:t>
            </a:r>
          </a:p>
          <a:p>
            <a:pPr marL="285750" indent="-285750" algn="just"/>
            <a:r>
              <a:rPr lang="en-US" altLang="en-US" sz="1800" dirty="0" smtClean="0">
                <a:solidFill>
                  <a:srgbClr val="0000FF"/>
                </a:solidFill>
              </a:rPr>
              <a:t>September </a:t>
            </a:r>
            <a:r>
              <a:rPr lang="en-US" altLang="en-US" sz="1800" dirty="0">
                <a:solidFill>
                  <a:srgbClr val="0000FF"/>
                </a:solidFill>
              </a:rPr>
              <a:t>	1,       6		10:00 - 12:00 ET</a:t>
            </a:r>
          </a:p>
          <a:p>
            <a:pPr marL="285750" indent="-285750" algn="just"/>
            <a:r>
              <a:rPr lang="en-US" altLang="en-US" sz="1800" dirty="0" smtClean="0">
                <a:solidFill>
                  <a:srgbClr val="0000FF"/>
                </a:solidFill>
              </a:rPr>
              <a:t>September     </a:t>
            </a:r>
            <a:r>
              <a:rPr lang="en-US" altLang="en-US" sz="1800" dirty="0">
                <a:solidFill>
                  <a:srgbClr val="0000FF"/>
                </a:solidFill>
              </a:rPr>
              <a:t>	     	</a:t>
            </a:r>
            <a:r>
              <a:rPr lang="en-US" altLang="en-US" sz="1800" strike="sngStrike" dirty="0">
                <a:solidFill>
                  <a:srgbClr val="0000FF"/>
                </a:solidFill>
              </a:rPr>
              <a:t>    8</a:t>
            </a:r>
            <a:r>
              <a:rPr lang="en-US" altLang="en-US" sz="1800" dirty="0">
                <a:solidFill>
                  <a:srgbClr val="0000FF"/>
                </a:solidFill>
              </a:rPr>
              <a:t>	23:00 - 01:00 ET</a:t>
            </a:r>
          </a:p>
          <a:p>
            <a:pPr lvl="1"/>
            <a:endParaRPr lang="en-US" altLang="en-US" dirty="0"/>
          </a:p>
          <a:p>
            <a:pPr lvl="1"/>
            <a:endParaRPr lang="en-US" altLang="en-US" dirty="0"/>
          </a:p>
        </p:txBody>
      </p:sp>
      <p:sp>
        <p:nvSpPr>
          <p:cNvPr id="717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57200" y="1524000"/>
            <a:ext cx="11277600" cy="4114800"/>
          </a:xfrm>
        </p:spPr>
        <p:txBody>
          <a:bodyPr/>
          <a:lstStyle/>
          <a:p>
            <a:r>
              <a:rPr lang="en-US" altLang="en-US" sz="2000" dirty="0"/>
              <a:t>Please announce your affiliation when you first address the group during a meeting slot</a:t>
            </a:r>
          </a:p>
          <a:p>
            <a:r>
              <a:rPr lang="en-US" altLang="en-US" sz="2000" dirty="0"/>
              <a:t>Cell Phones to be silent or Off</a:t>
            </a:r>
          </a:p>
          <a:p>
            <a:r>
              <a:rPr lang="en-US" altLang="en-US" sz="2000" dirty="0"/>
              <a:t>Attendance recording procedures</a:t>
            </a:r>
          </a:p>
          <a:p>
            <a:pPr lvl="1"/>
            <a:r>
              <a:rPr lang="en-US" altLang="zh-CN" sz="1800" u="sng" dirty="0">
                <a:hlinkClick r:id="rId3"/>
              </a:rPr>
              <a:t>https://imat.ieee.org/attendance</a:t>
            </a:r>
            <a:r>
              <a:rPr lang="en-US" altLang="zh-CN" sz="1800" dirty="0"/>
              <a:t> </a:t>
            </a:r>
            <a:endParaRPr lang="en-US" altLang="en-US" sz="1800" dirty="0"/>
          </a:p>
          <a:p>
            <a:r>
              <a:rPr lang="en-US" altLang="en-US" sz="2000" dirty="0"/>
              <a:t>Documentation</a:t>
            </a:r>
          </a:p>
          <a:p>
            <a:pPr lvl="1" algn="just"/>
            <a:r>
              <a:rPr lang="en-US" altLang="en-US" sz="1800" dirty="0">
                <a:hlinkClick r:id="rId4"/>
              </a:rPr>
              <a:t>http://mentor.ieee.org</a:t>
            </a:r>
            <a:endParaRPr lang="en-US" altLang="en-US" sz="1800" dirty="0"/>
          </a:p>
          <a:p>
            <a:pPr lvl="1" algn="just"/>
            <a:r>
              <a:rPr lang="en-US" altLang="en-US" sz="1800" dirty="0"/>
              <a:t>Use “</a:t>
            </a:r>
            <a:r>
              <a:rPr lang="en-US" altLang="ja-JP" sz="1800" dirty="0" err="1">
                <a:solidFill>
                  <a:srgbClr val="0000FF"/>
                </a:solidFill>
              </a:rPr>
              <a:t>TGbf</a:t>
            </a:r>
            <a:r>
              <a:rPr lang="en-US" altLang="en-US" sz="1800" dirty="0"/>
              <a:t>”</a:t>
            </a:r>
            <a:r>
              <a:rPr lang="en-US" altLang="ja-JP" sz="1800" dirty="0"/>
              <a:t> for submission</a:t>
            </a:r>
          </a:p>
          <a:p>
            <a:pPr lvl="1" algn="just"/>
            <a:r>
              <a:rPr lang="en-US" altLang="en-US" sz="1800" dirty="0"/>
              <a:t>If you plan to make a submission, be sure it does not contain company logos or advertising</a:t>
            </a:r>
          </a:p>
          <a:p>
            <a:pPr lvl="1" algn="just"/>
            <a:r>
              <a:rPr lang="en-US" altLang="en-US" sz="1800" b="1" dirty="0">
                <a:solidFill>
                  <a:srgbClr val="FF0000"/>
                </a:solidFill>
              </a:rPr>
              <a:t>Documents are prepared by individuals, not companies</a:t>
            </a:r>
          </a:p>
          <a:p>
            <a:r>
              <a:rPr lang="en-US" altLang="en-US" sz="2000" dirty="0"/>
              <a:t>Questions on Voting status, Ballot pool, Access to Reflector, Documentation,  Member</a:t>
            </a:r>
            <a:r>
              <a:rPr lang="en-US" altLang="ja-JP" sz="2000" dirty="0"/>
              <a:t>’s Area</a:t>
            </a:r>
          </a:p>
          <a:p>
            <a:pPr lvl="1"/>
            <a:r>
              <a:rPr lang="en-US" altLang="en-US" sz="1800" dirty="0"/>
              <a:t>Contact Jon Rosdahl –  </a:t>
            </a:r>
            <a:r>
              <a:rPr lang="en-US" altLang="en-US" sz="1800" dirty="0">
                <a:hlinkClick r:id="rId5"/>
              </a:rPr>
              <a:t>jrosdahl@ieee.org</a:t>
            </a:r>
            <a:endParaRPr lang="zh-CN" altLang="en-US" dirty="0"/>
          </a:p>
        </p:txBody>
      </p:sp>
      <p:sp>
        <p:nvSpPr>
          <p:cNvPr id="8196"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Meeting Protocol, Attendance, Voting &amp; Document Status</a:t>
            </a:r>
            <a:endParaRPr lang="en-US" altLang="en-US" sz="3200" dirty="0">
              <a:solidFill>
                <a:schemeClr val="tx2"/>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9 slides</a:t>
            </a:r>
          </a:p>
          <a:p>
            <a:pPr algn="just" eaLnBrk="1" hangingPunct="1">
              <a:spcBef>
                <a:spcPts val="600"/>
              </a:spcBef>
              <a:buClr>
                <a:srgbClr val="000000"/>
              </a:buClr>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6"/>
            <a:ext cx="11277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dirty="0"/>
          </a:p>
          <a:p>
            <a:pPr algn="just">
              <a:defRPr/>
            </a:pPr>
            <a:r>
              <a:rPr lang="en-US" altLang="en-US"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Participants have a duty to inform the IEEE</a:t>
            </a:r>
          </a:p>
        </p:txBody>
      </p:sp>
      <p:sp>
        <p:nvSpPr>
          <p:cNvPr id="10247"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#1</a:t>
            </a:r>
            <a:endParaRPr lang="en-US" altLang="en-US" b="0" dirty="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7"/>
            <a:ext cx="11277600" cy="4213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500" u="sng" dirty="0">
              <a:solidFill>
                <a:srgbClr val="FF0000"/>
              </a:solidFill>
            </a:endParaRPr>
          </a:p>
          <a:p>
            <a:pPr algn="just">
              <a:defRPr/>
            </a:pPr>
            <a:r>
              <a:rPr lang="en-US" altLang="en-US" sz="2000" dirty="0"/>
              <a:t>Cause an LOA to be submitted to the IEEE-SA (</a:t>
            </a:r>
            <a:r>
              <a:rPr lang="en-US" altLang="en-US" sz="2000" dirty="0">
                <a:hlinkClick r:id="rId3"/>
              </a:rPr>
              <a:t>patcom@ieee.org</a:t>
            </a:r>
            <a:r>
              <a:rPr lang="en-US" altLang="en-US" sz="2000" dirty="0"/>
              <a:t>); or</a:t>
            </a:r>
          </a:p>
          <a:p>
            <a:pPr algn="just">
              <a:defRPr/>
            </a:pPr>
            <a:endParaRPr lang="en-US" altLang="en-US" sz="2000" dirty="0"/>
          </a:p>
          <a:p>
            <a:pPr algn="just">
              <a:defRPr/>
            </a:pPr>
            <a:r>
              <a:rPr lang="en-US" altLang="en-US" sz="2000" dirty="0"/>
              <a:t>Provide the chair of this group with the identity of the holder(s) of any and all such claims as soon as possible; or</a:t>
            </a:r>
          </a:p>
          <a:p>
            <a:pPr algn="just">
              <a:defRPr/>
            </a:pPr>
            <a:endParaRPr lang="en-US" altLang="en-US" sz="2000" dirty="0"/>
          </a:p>
          <a:p>
            <a:pPr algn="just">
              <a:defRPr/>
            </a:pPr>
            <a:r>
              <a:rPr lang="en-US" altLang="en-US" sz="2000" dirty="0"/>
              <a:t>Speak up now and respond to this Call for Potentially Essential Patents</a:t>
            </a:r>
          </a:p>
          <a:p>
            <a:pPr algn="just">
              <a:defRPr/>
            </a:pPr>
            <a:endParaRPr lang="en-US" altLang="en-US" sz="2000" dirty="0"/>
          </a:p>
          <a:p>
            <a:pPr algn="just">
              <a:defRPr/>
            </a:pPr>
            <a:r>
              <a:rPr lang="en-US" altLang="en-US" sz="20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r>
              <a:rPr lang="en-US" altLang="en-US" sz="2000" dirty="0"/>
              <a:t/>
            </a:r>
            <a:br>
              <a:rPr lang="en-US" altLang="en-US" sz="2000" dirty="0"/>
            </a:br>
            <a:endParaRPr lang="en-US" altLang="en-US" sz="20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Ways to inform IEEE</a:t>
            </a:r>
          </a:p>
        </p:txBody>
      </p:sp>
      <p:sp>
        <p:nvSpPr>
          <p:cNvPr id="11271" name="Text Box 5"/>
          <p:cNvSpPr txBox="1">
            <a:spLocks noChangeArrowheads="1"/>
          </p:cNvSpPr>
          <p:nvPr/>
        </p:nvSpPr>
        <p:spPr bwMode="auto">
          <a:xfrm>
            <a:off x="4572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#2</a:t>
            </a:r>
            <a:endParaRPr lang="en-US" altLang="en-US" b="0" dirty="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457200" y="14478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800" b="0" u="sng" dirty="0">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2000" dirty="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50" dirty="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400" dirty="0">
                <a:cs typeface="Times New Roman" panose="02020603050405020304" pitchFamily="18" charset="0"/>
              </a:rPr>
              <a:t>For more details, see IEEE-SA Standards Board Operations Manual, clause 5.3.10 and </a:t>
            </a:r>
            <a:br>
              <a:rPr lang="en-US" altLang="en-US" sz="1400" dirty="0">
                <a:cs typeface="Times New Roman" panose="02020603050405020304" pitchFamily="18" charset="0"/>
              </a:rPr>
            </a:br>
            <a:r>
              <a:rPr lang="en-US" altLang="en-US" sz="1400" dirty="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Other Guideline for IEEE WG meetings</a:t>
            </a:r>
          </a:p>
        </p:txBody>
      </p:sp>
      <p:sp>
        <p:nvSpPr>
          <p:cNvPr id="12295" name="Text Box 4"/>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#3</a:t>
            </a: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457200" y="12954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b="0" u="sng" dirty="0">
              <a:solidFill>
                <a:srgbClr val="FF0000"/>
              </a:solidFill>
              <a:latin typeface="Arial" panose="020B0604020202020204" pitchFamily="34" charset="0"/>
            </a:endParaRPr>
          </a:p>
          <a:p>
            <a:pPr algn="just">
              <a:spcAft>
                <a:spcPts val="550"/>
              </a:spcAft>
              <a:buClr>
                <a:srgbClr val="CC3300"/>
              </a:buClr>
              <a:buSzPct val="50000"/>
              <a:buNone/>
            </a:pPr>
            <a:r>
              <a:rPr lang="en-US" altLang="en-US" sz="2000" dirty="0"/>
              <a:t>The patent policy and the procedures used to execute that policy are documented in the:</a:t>
            </a:r>
          </a:p>
          <a:p>
            <a:pPr>
              <a:spcAft>
                <a:spcPts val="550"/>
              </a:spcAft>
              <a:buSzPct val="50000"/>
              <a:buFont typeface="Monotype Sorts" charset="2"/>
              <a:buChar char="l"/>
            </a:pPr>
            <a:r>
              <a:rPr lang="en-US" altLang="en-US" sz="2000" dirty="0"/>
              <a:t>IEEE-SA Standards Board Bylaws (</a:t>
            </a:r>
            <a:r>
              <a:rPr lang="en-US" altLang="en-US" sz="2000" dirty="0">
                <a:hlinkClick r:id="rId3"/>
              </a:rPr>
              <a:t>http://standards.ieee.org/develop/policies/bylaws/sect6-7.html#6</a:t>
            </a:r>
            <a:r>
              <a:rPr lang="en-US" altLang="en-US" sz="2000" dirty="0"/>
              <a:t>)  </a:t>
            </a:r>
          </a:p>
          <a:p>
            <a:pPr>
              <a:spcAft>
                <a:spcPts val="550"/>
              </a:spcAft>
              <a:buSzPct val="50000"/>
              <a:buFont typeface="Monotype Sorts" charset="2"/>
              <a:buChar char="l"/>
            </a:pPr>
            <a:r>
              <a:rPr lang="en-US" altLang="en-US" sz="2000" dirty="0"/>
              <a:t>IEEE-SA Standards Board Operations Manual (</a:t>
            </a:r>
            <a:r>
              <a:rPr lang="en-US" altLang="en-US" sz="2000" dirty="0">
                <a:hlinkClick r:id="rId4"/>
              </a:rPr>
              <a:t>http://standards.ieee.org/develop/policies/opman/sect6.html#6.3</a:t>
            </a:r>
            <a:r>
              <a:rPr lang="en-US" altLang="en-US" sz="2000" dirty="0"/>
              <a:t>)</a:t>
            </a:r>
          </a:p>
          <a:p>
            <a:pPr>
              <a:spcBef>
                <a:spcPts val="1800"/>
              </a:spcBef>
              <a:spcAft>
                <a:spcPts val="550"/>
              </a:spcAft>
              <a:buClr>
                <a:srgbClr val="CC3300"/>
              </a:buClr>
              <a:buSzPct val="50000"/>
              <a:buNone/>
            </a:pPr>
            <a:r>
              <a:rPr lang="en-US" altLang="en-US" sz="2000" dirty="0"/>
              <a:t>Material about the patent policy is available at </a:t>
            </a:r>
            <a:r>
              <a:rPr lang="en-US" altLang="en-US" sz="2000" dirty="0">
                <a:hlinkClick r:id="rId5"/>
              </a:rPr>
              <a:t>http://standards.ieee.org/about/sasb/patcom/materials.html</a:t>
            </a:r>
            <a:endParaRPr lang="en-US" altLang="en-US" sz="2000" dirty="0"/>
          </a:p>
          <a:p>
            <a:pPr algn="just">
              <a:spcBef>
                <a:spcPts val="1800"/>
              </a:spcBef>
              <a:spcAft>
                <a:spcPts val="550"/>
              </a:spcAft>
              <a:buClr>
                <a:srgbClr val="CC3300"/>
              </a:buClr>
              <a:buSzPct val="50000"/>
              <a:buNone/>
            </a:pPr>
            <a:r>
              <a:rPr lang="en-US" altLang="en-US" sz="2000" dirty="0">
                <a:cs typeface="Calibri" panose="020F0502020204030204" pitchFamily="34" charset="0"/>
              </a:rPr>
              <a:t>If you have questions, contact the IEEE-SA Standards Board Patent Committee Administrator at </a:t>
            </a:r>
            <a:r>
              <a:rPr lang="en-US" altLang="en-US" sz="2000" dirty="0">
                <a:cs typeface="Calibri" panose="020F0502020204030204" pitchFamily="34" charset="0"/>
                <a:hlinkClick r:id="rId6"/>
              </a:rPr>
              <a:t>patcom@ieee.org</a:t>
            </a:r>
            <a:endParaRPr lang="en-US" altLang="en-US" sz="2000" dirty="0">
              <a:cs typeface="Calibri" panose="020F0502020204030204" pitchFamily="34" charset="0"/>
            </a:endParaRPr>
          </a:p>
          <a:p>
            <a:pPr algn="just">
              <a:spcBef>
                <a:spcPts val="1800"/>
              </a:spcBef>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Font typeface="Monotype Sorts" charset="2"/>
              <a:buChar char="l"/>
            </a:pPr>
            <a:endParaRPr lang="en-US" altLang="en-US" sz="2800" dirty="0">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400" dirty="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related information</a:t>
            </a:r>
          </a:p>
        </p:txBody>
      </p:sp>
      <p:sp>
        <p:nvSpPr>
          <p:cNvPr id="13319"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#4</a:t>
            </a:r>
            <a:endParaRPr lang="en-US" altLang="en-US" b="0" dirty="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151973</TotalTime>
  <Words>2467</Words>
  <Application>Microsoft Office PowerPoint</Application>
  <PresentationFormat>宽屏</PresentationFormat>
  <Paragraphs>633</Paragraphs>
  <Slides>25</Slides>
  <Notes>25</Notes>
  <HiddenSlides>0</HiddenSlides>
  <MMClips>0</MMClips>
  <ScaleCrop>false</ScaleCrop>
  <HeadingPairs>
    <vt:vector size="6" baseType="variant">
      <vt:variant>
        <vt:lpstr>已用的字体</vt:lpstr>
      </vt:variant>
      <vt:variant>
        <vt:i4>10</vt:i4>
      </vt:variant>
      <vt:variant>
        <vt:lpstr>主题</vt:lpstr>
      </vt:variant>
      <vt:variant>
        <vt:i4>1</vt:i4>
      </vt:variant>
      <vt:variant>
        <vt:lpstr>幻灯片标题</vt:lpstr>
      </vt:variant>
      <vt:variant>
        <vt:i4>25</vt:i4>
      </vt:variant>
    </vt:vector>
  </HeadingPairs>
  <TitlesOfParts>
    <vt:vector size="36" baseType="lpstr">
      <vt:lpstr>Monotype Sorts</vt:lpstr>
      <vt:lpstr>MS Gothic</vt:lpstr>
      <vt:lpstr>MS PGothic</vt:lpstr>
      <vt:lpstr>宋体</vt:lpstr>
      <vt:lpstr>微软雅黑</vt:lpstr>
      <vt:lpstr>Arial</vt:lpstr>
      <vt:lpstr>Calibri</vt:lpstr>
      <vt:lpstr>Helvetica</vt:lpstr>
      <vt:lpstr>Times New Roman</vt:lpstr>
      <vt:lpstr>Wingdings</vt:lpstr>
      <vt:lpstr>802-11-Submission</vt:lpstr>
      <vt:lpstr>Task Group bf Meeting agenda, September teleconference 2022</vt:lpstr>
      <vt:lpstr>IEEE 802.11 Task Group bf WLAN Sensing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TGbf Timeline (Updated)</vt:lpstr>
      <vt:lpstr>D0.1 CR Status (Until September 2)</vt:lpstr>
      <vt:lpstr>PowerPoint 演示文稿</vt:lpstr>
      <vt:lpstr>PowerPoint 演示文稿</vt:lpstr>
      <vt:lpstr>PowerPoint 演示文稿</vt:lpstr>
      <vt:lpstr>PowerPoint 演示文稿</vt:lpstr>
      <vt:lpstr>PowerPoint 演示文稿</vt:lpstr>
      <vt:lpstr>PowerPoint 演示文稿</vt:lpstr>
    </vt:vector>
  </TitlesOfParts>
  <Manager/>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Task Group bf Meeting agenda, July teleconference 2022</dc:title>
  <dc:description/>
  <cp:lastModifiedBy>Hanxiao (Tony, WT Lab)</cp:lastModifiedBy>
  <cp:revision>256</cp:revision>
  <cp:lastPrinted>2014-11-04T15:04:57Z</cp:lastPrinted>
  <dcterms:created xsi:type="dcterms:W3CDTF">2007-04-17T18:10:23Z</dcterms:created>
  <dcterms:modified xsi:type="dcterms:W3CDTF">2022-09-06T16:00:30Z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(3)rOgOBJggm9t0YBt//zmRHaS3mo3jUlFYk8zK7SqDg9d2rB8k+SX3s6XW20TRsw/fgNXo+/kk
AeVWvx5MEo5foVdZDxKz6JKkUuSP/f8aqVM7UCes/va5FiGwJ5AGEJUTtMld6ZTIsb4+kG2/
ibGh5vC2Fs2MAmQ//iHaxCQ0q8Ev91fAswMkQmR7/c3HinIoV4Bs8snhKNYu1H39wA/hMMnA
EG4Fc2GcQjwzTx4vNk</vt:lpwstr>
  </property>
  <property fmtid="{D5CDD505-2E9C-101B-9397-08002B2CF9AE}" pid="27" name="_2015_ms_pID_7253431">
    <vt:lpwstr>YgUR5DyA5ZC7ZEf8ctc691oHEOnsHt4JYLNUJS4/LibPqK8e4DyW44
VIuCnqOGMuEjXXLJ5nqcoMMwhIkQJqNbBX/cMrCbQSsCPlthZxoOMhiJSgWU2MxOKsRGmUsY
F+5LHKO03/rPLrCnC72qNoXl8URpxeYTYsTqNiz8+xhRTwRIEDnTRyKkoWyWAOiTsG13Z1Hs
L4JO/fQrgMvmU24hCIjbItOSX4we9LSaaV/9</vt:lpwstr>
  </property>
  <property fmtid="{D5CDD505-2E9C-101B-9397-08002B2CF9AE}" pid="28" name="_2015_ms_pID_7253432">
    <vt:lpwstr>Jydw9pYko4V2OVXCUGd2fIY=</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1636984423</vt:lpwstr>
  </property>
</Properties>
</file>