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83" r:id="rId2"/>
    <p:sldId id="554" r:id="rId3"/>
    <p:sldId id="695" r:id="rId4"/>
    <p:sldId id="703" r:id="rId5"/>
    <p:sldId id="705" r:id="rId6"/>
    <p:sldId id="690" r:id="rId7"/>
    <p:sldId id="704" r:id="rId8"/>
    <p:sldId id="681" r:id="rId9"/>
  </p:sldIdLst>
  <p:sldSz cx="9144000" cy="6858000" type="screen4x3"/>
  <p:notesSz cx="9312275" cy="7026275"/>
  <p:defaultTextStyle>
    <a:defPPr>
      <a:defRPr lang="en-US"/>
    </a:defPPr>
    <a:lvl1pPr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1pPr>
    <a:lvl2pPr marL="4572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2pPr>
    <a:lvl3pPr marL="9144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3pPr>
    <a:lvl4pPr marL="13716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4pPr>
    <a:lvl5pPr marL="18288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5pPr>
    <a:lvl6pPr marL="22860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6pPr>
    <a:lvl7pPr marL="27432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7pPr>
    <a:lvl8pPr marL="32004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8pPr>
    <a:lvl9pPr marL="36576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5" userDrawn="1">
          <p15:clr>
            <a:srgbClr val="A4A3A4"/>
          </p15:clr>
        </p15:guide>
        <p15:guide id="2" pos="3132" userDrawn="1">
          <p15:clr>
            <a:srgbClr val="A4A3A4"/>
          </p15:clr>
        </p15:guide>
        <p15:guide id="3" orient="horz" pos="2213" userDrawn="1">
          <p15:clr>
            <a:srgbClr val="A4A3A4"/>
          </p15:clr>
        </p15:guide>
        <p15:guide id="4" pos="2933"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FF5050"/>
    <a:srgbClr val="9933FF"/>
    <a:srgbClr val="006C31"/>
    <a:srgbClr val="00863D"/>
    <a:srgbClr val="168420"/>
    <a:srgbClr val="990099"/>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5034" autoAdjust="0"/>
  </p:normalViewPr>
  <p:slideViewPr>
    <p:cSldViewPr>
      <p:cViewPr varScale="1">
        <p:scale>
          <a:sx n="62" d="100"/>
          <a:sy n="62" d="100"/>
        </p:scale>
        <p:origin x="1428" y="36"/>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754" y="-108"/>
      </p:cViewPr>
      <p:guideLst>
        <p:guide orient="horz" pos="2145"/>
        <p:guide pos="3132"/>
        <p:guide orient="horz" pos="2213"/>
        <p:guide pos="293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81616" y="79405"/>
            <a:ext cx="2196607" cy="215541"/>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73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34054" y="79405"/>
            <a:ext cx="916332" cy="215541"/>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73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6833655" y="6800150"/>
            <a:ext cx="1651656" cy="18474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73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292307" y="6800150"/>
            <a:ext cx="517947" cy="18474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730" eaLnBrk="0" latinLnBrk="0" hangingPunct="0">
              <a:defRPr kumimoji="0"/>
            </a:lvl1pPr>
          </a:lstStyle>
          <a:p>
            <a:r>
              <a:rPr lang="en-US" altLang="ko-KR"/>
              <a:t>Page </a:t>
            </a:r>
            <a:fld id="{9D68F29A-2A8F-4CE4-9C95-E32B956C45C1}" type="slidenum">
              <a:rPr lang="en-US" altLang="ko-KR"/>
              <a:pPr/>
              <a:t>‹#›</a:t>
            </a:fld>
            <a:endParaRPr lang="en-US" altLang="ko-KR"/>
          </a:p>
        </p:txBody>
      </p:sp>
      <p:sp>
        <p:nvSpPr>
          <p:cNvPr id="22534" name="Line 6"/>
          <p:cNvSpPr>
            <a:spLocks noChangeShapeType="1"/>
          </p:cNvSpPr>
          <p:nvPr/>
        </p:nvSpPr>
        <p:spPr bwMode="auto">
          <a:xfrm>
            <a:off x="931080" y="293309"/>
            <a:ext cx="745011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467" tIns="45734" rIns="91467" bIns="45734" anchor="ctr"/>
          <a:lstStyle/>
          <a:p>
            <a:endParaRPr lang="en-US"/>
          </a:p>
        </p:txBody>
      </p:sp>
      <p:sp>
        <p:nvSpPr>
          <p:cNvPr id="10247" name="Rectangle 7"/>
          <p:cNvSpPr>
            <a:spLocks noChangeArrowheads="1"/>
          </p:cNvSpPr>
          <p:nvPr/>
        </p:nvSpPr>
        <p:spPr bwMode="auto">
          <a:xfrm>
            <a:off x="931079" y="6800150"/>
            <a:ext cx="718390" cy="184749"/>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Arial" charset="0"/>
              </a:rPr>
              <a:t>Submission</a:t>
            </a:r>
          </a:p>
        </p:txBody>
      </p:sp>
      <p:sp>
        <p:nvSpPr>
          <p:cNvPr id="22536" name="Line 8"/>
          <p:cNvSpPr>
            <a:spLocks noChangeShapeType="1"/>
          </p:cNvSpPr>
          <p:nvPr/>
        </p:nvSpPr>
        <p:spPr bwMode="auto">
          <a:xfrm>
            <a:off x="931080" y="6791957"/>
            <a:ext cx="765537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467" tIns="45734" rIns="91467" bIns="45734" anchor="ctr"/>
          <a:lstStyle/>
          <a:p>
            <a:endParaRPr lang="en-US"/>
          </a:p>
        </p:txBody>
      </p:sp>
    </p:spTree>
    <p:extLst>
      <p:ext uri="{BB962C8B-B14F-4D97-AF65-F5344CB8AC3E}">
        <p14:creationId xmlns:p14="http://schemas.microsoft.com/office/powerpoint/2010/main" val="5879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41108" y="20416"/>
            <a:ext cx="2196607" cy="215541"/>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73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877534" y="20416"/>
            <a:ext cx="916332" cy="215541"/>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730" eaLnBrk="0" latinLnBrk="0" hangingPunct="0">
              <a:defRPr kumimoji="0" sz="1400" b="1">
                <a:ea typeface="+mn-ea"/>
                <a:cs typeface="+mn-cs"/>
              </a:defRPr>
            </a:lvl1pPr>
          </a:lstStyle>
          <a:p>
            <a:pPr>
              <a:defRPr/>
            </a:pPr>
            <a:r>
              <a:rPr lang="en-US"/>
              <a:t>Month Year</a:t>
            </a:r>
          </a:p>
        </p:txBody>
      </p:sp>
      <p:sp>
        <p:nvSpPr>
          <p:cNvPr id="20484" name="Rectangle 4"/>
          <p:cNvSpPr>
            <a:spLocks noGrp="1" noRot="1" noChangeAspect="1" noChangeArrowheads="1" noTextEdit="1"/>
          </p:cNvSpPr>
          <p:nvPr>
            <p:ph type="sldImg" idx="2"/>
          </p:nvPr>
        </p:nvSpPr>
        <p:spPr bwMode="auto">
          <a:xfrm>
            <a:off x="2905125" y="530225"/>
            <a:ext cx="3502025" cy="262731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0447" y="3337809"/>
            <a:ext cx="6831381" cy="3162479"/>
          </a:xfrm>
          <a:prstGeom prst="rect">
            <a:avLst/>
          </a:prstGeom>
          <a:noFill/>
          <a:ln w="9525">
            <a:noFill/>
            <a:miter lim="800000"/>
            <a:headEnd/>
            <a:tailEnd/>
          </a:ln>
          <a:effectLst/>
        </p:spPr>
        <p:txBody>
          <a:bodyPr vert="horz" wrap="square" lIns="93690" tIns="46052" rIns="93690" bIns="4605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324237" y="6803427"/>
            <a:ext cx="2113479" cy="18474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337" lvl="4" algn="r" defTabSz="93373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498873" y="6803427"/>
            <a:ext cx="517947" cy="18474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730" eaLnBrk="0" latinLnBrk="0" hangingPunct="0">
              <a:defRPr kumimoji="0"/>
            </a:lvl1pPr>
          </a:lstStyle>
          <a:p>
            <a:r>
              <a:rPr lang="en-US" altLang="ko-KR"/>
              <a:t>Page </a:t>
            </a:r>
            <a:fld id="{56A4E747-0965-469B-B28B-55B02AB0B5B0}" type="slidenum">
              <a:rPr lang="en-US" altLang="ko-KR"/>
              <a:pPr/>
              <a:t>‹#›</a:t>
            </a:fld>
            <a:endParaRPr lang="en-US" altLang="ko-KR"/>
          </a:p>
        </p:txBody>
      </p:sp>
      <p:sp>
        <p:nvSpPr>
          <p:cNvPr id="8200" name="Rectangle 8"/>
          <p:cNvSpPr>
            <a:spLocks noChangeArrowheads="1"/>
          </p:cNvSpPr>
          <p:nvPr/>
        </p:nvSpPr>
        <p:spPr bwMode="auto">
          <a:xfrm>
            <a:off x="972725" y="6803427"/>
            <a:ext cx="718390" cy="184749"/>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Arial" charset="0"/>
              </a:rPr>
              <a:t>Submission</a:t>
            </a:r>
          </a:p>
        </p:txBody>
      </p:sp>
      <p:sp>
        <p:nvSpPr>
          <p:cNvPr id="20489" name="Line 9"/>
          <p:cNvSpPr>
            <a:spLocks noChangeShapeType="1"/>
          </p:cNvSpPr>
          <p:nvPr/>
        </p:nvSpPr>
        <p:spPr bwMode="auto">
          <a:xfrm>
            <a:off x="972725" y="6801789"/>
            <a:ext cx="736682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467" tIns="45734" rIns="91467" bIns="45734" anchor="ctr"/>
          <a:lstStyle/>
          <a:p>
            <a:endParaRPr lang="en-US"/>
          </a:p>
        </p:txBody>
      </p:sp>
      <p:sp>
        <p:nvSpPr>
          <p:cNvPr id="20490" name="Line 10"/>
          <p:cNvSpPr>
            <a:spLocks noChangeShapeType="1"/>
          </p:cNvSpPr>
          <p:nvPr/>
        </p:nvSpPr>
        <p:spPr bwMode="auto">
          <a:xfrm>
            <a:off x="871586" y="224487"/>
            <a:ext cx="756910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467" tIns="45734" rIns="91467" bIns="45734" anchor="ctr"/>
          <a:lstStyle/>
          <a:p>
            <a:endParaRPr lang="en-US"/>
          </a:p>
        </p:txBody>
      </p:sp>
    </p:spTree>
    <p:extLst>
      <p:ext uri="{BB962C8B-B14F-4D97-AF65-F5344CB8AC3E}">
        <p14:creationId xmlns:p14="http://schemas.microsoft.com/office/powerpoint/2010/main" val="35863577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21509" name="Rectangle 7"/>
          <p:cNvSpPr>
            <a:spLocks noGrp="1" noChangeArrowheads="1"/>
          </p:cNvSpPr>
          <p:nvPr>
            <p:ph type="sldNum" sz="quarter" idx="5"/>
          </p:nvPr>
        </p:nvSpPr>
        <p:spPr>
          <a:xfrm>
            <a:off x="4601500" y="6803427"/>
            <a:ext cx="415320" cy="18474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730" eaLnBrk="0" hangingPunct="0">
              <a:spcBef>
                <a:spcPct val="30000"/>
              </a:spcBef>
              <a:defRPr sz="1200">
                <a:solidFill>
                  <a:schemeClr val="tx1"/>
                </a:solidFill>
                <a:latin typeface="Times New Roman" panose="02020603050405020304" pitchFamily="18" charset="0"/>
              </a:defRPr>
            </a:lvl1pPr>
            <a:lvl2pPr marL="743173" indent="-285836" defTabSz="933730" eaLnBrk="0" hangingPunct="0">
              <a:spcBef>
                <a:spcPct val="30000"/>
              </a:spcBef>
              <a:defRPr sz="1200">
                <a:solidFill>
                  <a:schemeClr val="tx1"/>
                </a:solidFill>
                <a:latin typeface="Times New Roman" panose="02020603050405020304" pitchFamily="18" charset="0"/>
              </a:defRPr>
            </a:lvl2pPr>
            <a:lvl3pPr marL="1143343" indent="-228669" defTabSz="933730" eaLnBrk="0" hangingPunct="0">
              <a:spcBef>
                <a:spcPct val="30000"/>
              </a:spcBef>
              <a:defRPr sz="1200">
                <a:solidFill>
                  <a:schemeClr val="tx1"/>
                </a:solidFill>
                <a:latin typeface="Times New Roman" panose="02020603050405020304" pitchFamily="18" charset="0"/>
              </a:defRPr>
            </a:lvl3pPr>
            <a:lvl4pPr marL="1600680" indent="-228669" defTabSz="933730" eaLnBrk="0" hangingPunct="0">
              <a:spcBef>
                <a:spcPct val="30000"/>
              </a:spcBef>
              <a:defRPr sz="1200">
                <a:solidFill>
                  <a:schemeClr val="tx1"/>
                </a:solidFill>
                <a:latin typeface="Times New Roman" panose="02020603050405020304" pitchFamily="18" charset="0"/>
              </a:defRPr>
            </a:lvl4pPr>
            <a:lvl5pPr marL="2058017" indent="-228669" defTabSz="933730" eaLnBrk="0" hangingPunct="0">
              <a:spcBef>
                <a:spcPct val="30000"/>
              </a:spcBef>
              <a:defRPr sz="1200">
                <a:solidFill>
                  <a:schemeClr val="tx1"/>
                </a:solidFill>
                <a:latin typeface="Times New Roman" panose="02020603050405020304" pitchFamily="18" charset="0"/>
              </a:defRPr>
            </a:lvl5pPr>
            <a:lvl6pPr marL="2515354" indent="-228669" defTabSz="933730" eaLnBrk="0" fontAlgn="base" hangingPunct="0">
              <a:spcBef>
                <a:spcPct val="30000"/>
              </a:spcBef>
              <a:spcAft>
                <a:spcPct val="0"/>
              </a:spcAft>
              <a:defRPr sz="1200">
                <a:solidFill>
                  <a:schemeClr val="tx1"/>
                </a:solidFill>
                <a:latin typeface="Times New Roman" panose="02020603050405020304" pitchFamily="18" charset="0"/>
              </a:defRPr>
            </a:lvl6pPr>
            <a:lvl7pPr marL="2972692" indent="-228669" defTabSz="933730" eaLnBrk="0" fontAlgn="base" hangingPunct="0">
              <a:spcBef>
                <a:spcPct val="30000"/>
              </a:spcBef>
              <a:spcAft>
                <a:spcPct val="0"/>
              </a:spcAft>
              <a:defRPr sz="1200">
                <a:solidFill>
                  <a:schemeClr val="tx1"/>
                </a:solidFill>
                <a:latin typeface="Times New Roman" panose="02020603050405020304" pitchFamily="18" charset="0"/>
              </a:defRPr>
            </a:lvl7pPr>
            <a:lvl8pPr marL="3430029" indent="-228669" defTabSz="933730" eaLnBrk="0" fontAlgn="base" hangingPunct="0">
              <a:spcBef>
                <a:spcPct val="30000"/>
              </a:spcBef>
              <a:spcAft>
                <a:spcPct val="0"/>
              </a:spcAft>
              <a:defRPr sz="1200">
                <a:solidFill>
                  <a:schemeClr val="tx1"/>
                </a:solidFill>
                <a:latin typeface="Times New Roman" panose="02020603050405020304" pitchFamily="18" charset="0"/>
              </a:defRPr>
            </a:lvl8pPr>
            <a:lvl9pPr marL="3887366" indent="-228669" defTabSz="93373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t>Page </a:t>
            </a:r>
            <a:fld id="{BE3C6F66-609F-4E52-9182-10CA20887C34}" type="slidenum">
              <a:rPr lang="en-US" altLang="ko-KR"/>
              <a:pPr>
                <a:spcBef>
                  <a:spcPct val="0"/>
                </a:spcBef>
              </a:pPr>
              <a:t>1</a:t>
            </a:fld>
            <a:endParaRPr lang="en-US" altLang="ko-KR"/>
          </a:p>
        </p:txBody>
      </p:sp>
      <p:sp>
        <p:nvSpPr>
          <p:cNvPr id="21510" name="Rectangle 2"/>
          <p:cNvSpPr>
            <a:spLocks noGrp="1" noRot="1" noChangeAspect="1" noChangeArrowheads="1" noTextEdit="1"/>
          </p:cNvSpPr>
          <p:nvPr>
            <p:ph type="sldImg"/>
          </p:nvPr>
        </p:nvSpPr>
        <p:spPr>
          <a:ln/>
        </p:spPr>
      </p:sp>
      <p:sp>
        <p:nvSpPr>
          <p:cNvPr id="215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2854733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802.11-yy/xxxxr0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a:p>
        </p:txBody>
      </p:sp>
      <p:sp>
        <p:nvSpPr>
          <p:cNvPr id="7" name="Slide Number Placeholder 6"/>
          <p:cNvSpPr>
            <a:spLocks noGrp="1"/>
          </p:cNvSpPr>
          <p:nvPr>
            <p:ph type="sldNum" sz="quarter" idx="13"/>
          </p:nvPr>
        </p:nvSpPr>
        <p:spPr/>
        <p:txBody>
          <a:bodyPr/>
          <a:lstStyle/>
          <a:p>
            <a:r>
              <a:rPr lang="en-US" altLang="ko-KR" smtClean="0"/>
              <a:t>Page </a:t>
            </a:r>
            <a:fld id="{56A4E747-0965-469B-B28B-55B02AB0B5B0}" type="slidenum">
              <a:rPr lang="en-US" altLang="ko-KR" smtClean="0"/>
              <a:pPr/>
              <a:t>4</a:t>
            </a:fld>
            <a:endParaRPr lang="en-US" altLang="ko-KR"/>
          </a:p>
        </p:txBody>
      </p:sp>
    </p:spTree>
    <p:extLst>
      <p:ext uri="{BB962C8B-B14F-4D97-AF65-F5344CB8AC3E}">
        <p14:creationId xmlns:p14="http://schemas.microsoft.com/office/powerpoint/2010/main" val="41917929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41128" cy="276999"/>
          </a:xfrm>
          <a:prstGeom prst="rect">
            <a:avLst/>
          </a:prstGeom>
        </p:spPr>
        <p:txBody>
          <a:bodyPr/>
          <a:lstStyle>
            <a:lvl1pPr>
              <a:defRPr/>
            </a:lvl1pPr>
          </a:lstStyle>
          <a:p>
            <a:pPr>
              <a:defRPr/>
            </a:pPr>
            <a:r>
              <a:rPr lang="en-US" altLang="zh-CN" smtClean="0"/>
              <a:t>Mar 2020</a:t>
            </a:r>
            <a:endParaRPr lang="en-US" altLang="ko-KR"/>
          </a:p>
        </p:txBody>
      </p:sp>
      <p:sp>
        <p:nvSpPr>
          <p:cNvPr id="5" name="Rectangle 5"/>
          <p:cNvSpPr>
            <a:spLocks noGrp="1" noChangeArrowheads="1"/>
          </p:cNvSpPr>
          <p:nvPr>
            <p:ph type="ftr" sz="quarter" idx="11"/>
          </p:nvPr>
        </p:nvSpPr>
        <p:spPr>
          <a:xfrm>
            <a:off x="6242076" y="6475413"/>
            <a:ext cx="2301849" cy="184666"/>
          </a:xfrm>
        </p:spPr>
        <p:txBody>
          <a:bodyPr/>
          <a:lstStyle>
            <a:lvl1pPr>
              <a:defRPr/>
            </a:lvl1pPr>
          </a:lstStyle>
          <a:p>
            <a:pPr>
              <a:defRPr/>
            </a:pPr>
            <a:r>
              <a:rPr lang="en-US" altLang="ko-KR" dirty="0" smtClean="0"/>
              <a:t>Yan Xin, et. al, Huawei Technologies</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C28A0236-B5DF-490A-A892-6F233A4F337A}" type="slidenum">
              <a:rPr lang="en-US" altLang="ko-KR"/>
              <a:pPr/>
              <a:t>‹#›</a:t>
            </a:fld>
            <a:endParaRPr lang="en-US" altLang="ko-KR"/>
          </a:p>
        </p:txBody>
      </p:sp>
    </p:spTree>
    <p:extLst>
      <p:ext uri="{BB962C8B-B14F-4D97-AF65-F5344CB8AC3E}">
        <p14:creationId xmlns:p14="http://schemas.microsoft.com/office/powerpoint/2010/main" val="150631323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
          <p:cNvSpPr>
            <a:spLocks noGrp="1" noChangeArrowheads="1"/>
          </p:cNvSpPr>
          <p:nvPr>
            <p:ph type="ftr" sz="quarter" idx="11"/>
          </p:nvPr>
        </p:nvSpPr>
        <p:spPr>
          <a:xfrm>
            <a:off x="6242076" y="6475413"/>
            <a:ext cx="2301849" cy="184666"/>
          </a:xfrm>
        </p:spPr>
        <p:txBody>
          <a:bodyPr/>
          <a:lstStyle>
            <a:lvl1pPr>
              <a:defRPr/>
            </a:lvl1p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E792CD62-9AAA-4B66-A216-7F1F565D5B47}" type="slidenum">
              <a:rPr lang="en-US" altLang="ko-KR"/>
              <a:pPr/>
              <a:t>‹#›</a:t>
            </a:fld>
            <a:endParaRPr lang="en-US" altLang="ko-KR"/>
          </a:p>
        </p:txBody>
      </p:sp>
    </p:spTree>
    <p:extLst>
      <p:ext uri="{BB962C8B-B14F-4D97-AF65-F5344CB8AC3E}">
        <p14:creationId xmlns:p14="http://schemas.microsoft.com/office/powerpoint/2010/main" val="216941131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6249112" y="6475413"/>
            <a:ext cx="230184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r>
              <a:rPr lang="en-US" altLang="ko-KR"/>
              <a:t>Slide </a:t>
            </a:r>
            <a:fld id="{CE1EFD5B-DAAE-4F28-8ABE-8E333BF19C97}" type="slidenum">
              <a:rPr lang="en-US" altLang="ko-KR"/>
              <a:pPr/>
              <a:t>‹#›</a:t>
            </a:fld>
            <a:endParaRPr lang="en-US" altLang="ko-KR"/>
          </a:p>
        </p:txBody>
      </p:sp>
      <p:sp>
        <p:nvSpPr>
          <p:cNvPr id="1031" name="Rectangle 7"/>
          <p:cNvSpPr>
            <a:spLocks noChangeArrowheads="1"/>
          </p:cNvSpPr>
          <p:nvPr/>
        </p:nvSpPr>
        <p:spPr bwMode="auto">
          <a:xfrm>
            <a:off x="6249112" y="381000"/>
            <a:ext cx="2195858" cy="215444"/>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802.11-22/1380r0</a:t>
            </a:r>
          </a:p>
        </p:txBody>
      </p:sp>
      <p:sp>
        <p:nvSpPr>
          <p:cNvPr id="1032" name="Line 8"/>
          <p:cNvSpPr>
            <a:spLocks noChangeShapeType="1"/>
          </p:cNvSpPr>
          <p:nvPr/>
        </p:nvSpPr>
        <p:spPr bwMode="auto">
          <a:xfrm>
            <a:off x="673100" y="60420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954715" y="332450"/>
            <a:ext cx="1088439" cy="246221"/>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August 2022</a:t>
            </a:r>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B32CC73A-E011-458C-B5ED-8C393FEEF80B}" type="slidenum">
              <a:rPr lang="en-US" altLang="ko-KR" sz="1200" b="0"/>
              <a:pPr>
                <a:spcBef>
                  <a:spcPct val="0"/>
                </a:spcBef>
                <a:buFontTx/>
                <a:buNone/>
              </a:pPr>
              <a:t>1</a:t>
            </a:fld>
            <a:endParaRPr lang="en-US" altLang="ko-KR" sz="1200" b="0"/>
          </a:p>
        </p:txBody>
      </p:sp>
      <p:sp>
        <p:nvSpPr>
          <p:cNvPr id="4101" name="Rectangle 2"/>
          <p:cNvSpPr>
            <a:spLocks noGrp="1" noChangeArrowheads="1"/>
          </p:cNvSpPr>
          <p:nvPr>
            <p:ph type="title"/>
          </p:nvPr>
        </p:nvSpPr>
        <p:spPr>
          <a:xfrm>
            <a:off x="152400" y="685800"/>
            <a:ext cx="8839200" cy="990600"/>
          </a:xfrm>
        </p:spPr>
        <p:txBody>
          <a:bodyPr/>
          <a:lstStyle/>
          <a:p>
            <a:r>
              <a:rPr lang="en-US" dirty="0" smtClean="0"/>
              <a:t>NDP formats for 802.11bf</a:t>
            </a:r>
            <a:endParaRPr lang="en-US" altLang="ko-KR" dirty="0" smtClean="0">
              <a:ea typeface="Gulim" panose="020B0600000101010101" pitchFamily="34" charset="-127"/>
            </a:endParaRPr>
          </a:p>
        </p:txBody>
      </p:sp>
      <p:sp>
        <p:nvSpPr>
          <p:cNvPr id="4102" name="Rectangle 6"/>
          <p:cNvSpPr>
            <a:spLocks noGrp="1" noChangeArrowheads="1"/>
          </p:cNvSpPr>
          <p:nvPr>
            <p:ph type="body" idx="1"/>
          </p:nvPr>
        </p:nvSpPr>
        <p:spPr>
          <a:xfrm>
            <a:off x="731520" y="1827213"/>
            <a:ext cx="7772400" cy="381000"/>
          </a:xfrm>
        </p:spPr>
        <p:txBody>
          <a:bodyPr/>
          <a:lstStyle/>
          <a:p>
            <a:pPr algn="ctr">
              <a:buFontTx/>
              <a:buNone/>
            </a:pPr>
            <a:r>
              <a:rPr lang="en-US" altLang="ko-KR" sz="2000" dirty="0" smtClean="0">
                <a:ea typeface="Gulim" panose="020B0600000101010101" pitchFamily="34" charset="-127"/>
              </a:rPr>
              <a:t>Date:</a:t>
            </a:r>
            <a:r>
              <a:rPr lang="en-US" altLang="ko-KR" sz="2000" b="0" dirty="0" smtClean="0">
                <a:ea typeface="Gulim" panose="020B0600000101010101" pitchFamily="34" charset="-127"/>
              </a:rPr>
              <a:t> 2022-08-23</a:t>
            </a:r>
          </a:p>
        </p:txBody>
      </p:sp>
      <p:sp>
        <p:nvSpPr>
          <p:cNvPr id="4103" name="Rectangle 12"/>
          <p:cNvSpPr>
            <a:spLocks noChangeArrowheads="1"/>
          </p:cNvSpPr>
          <p:nvPr/>
        </p:nvSpPr>
        <p:spPr bwMode="auto">
          <a:xfrm>
            <a:off x="609600" y="2453216"/>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11" name="Table 12"/>
          <p:cNvGraphicFramePr>
            <a:graphicFrameLocks noGrp="1"/>
          </p:cNvGraphicFramePr>
          <p:nvPr>
            <p:extLst>
              <p:ext uri="{D42A27DB-BD31-4B8C-83A1-F6EECF244321}">
                <p14:modId xmlns:p14="http://schemas.microsoft.com/office/powerpoint/2010/main" val="2290674114"/>
              </p:ext>
            </p:extLst>
          </p:nvPr>
        </p:nvGraphicFramePr>
        <p:xfrm>
          <a:off x="762000" y="3015509"/>
          <a:ext cx="7620000" cy="3080492"/>
        </p:xfrm>
        <a:graphic>
          <a:graphicData uri="http://schemas.openxmlformats.org/drawingml/2006/table">
            <a:tbl>
              <a:tblPr/>
              <a:tblGrid>
                <a:gridCol w="1524000"/>
                <a:gridCol w="1203325"/>
                <a:gridCol w="1616075"/>
                <a:gridCol w="838200"/>
                <a:gridCol w="2438400"/>
              </a:tblGrid>
              <a:tr h="549774">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anose="02020603050405020304" pitchFamily="18" charset="0"/>
                          <a:ea typeface="Gulim" panose="020B0600000101010101" pitchFamily="34"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8479">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Calibri" panose="020F0502020204030204" pitchFamily="34" charset="0"/>
                          <a:ea typeface="Gulim" panose="020B0600000101010101" pitchFamily="34" charset="-127"/>
                          <a:cs typeface="Calibri" panose="020F0502020204030204" pitchFamily="34" charset="0"/>
                        </a:rPr>
                        <a:t>Yan Xin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400" b="0" i="0" u="none" strike="noStrike" cap="none" normalizeH="0" baseline="0" dirty="0" smtClean="0">
                        <a:ln>
                          <a:noFill/>
                        </a:ln>
                        <a:solidFill>
                          <a:srgbClr val="000000"/>
                        </a:solidFill>
                        <a:effectLst/>
                        <a:latin typeface="Calibri" panose="020F0502020204030204" pitchFamily="34" charset="0"/>
                        <a:ea typeface="Gulim" panose="020B0600000101010101" pitchFamily="34" charset="-127"/>
                        <a:cs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Calibri" panose="020F0502020204030204" pitchFamily="34" charset="0"/>
                          <a:ea typeface="Gulim" panose="020B0600000101010101" pitchFamily="34" charset="-127"/>
                          <a:cs typeface="Calibri" panose="020F0502020204030204" pitchFamily="34" charset="0"/>
                        </a:rPr>
                        <a:t>Ottawa, Ontario</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400" b="0" i="0" u="none" strike="noStrike" cap="none" normalizeH="0" baseline="0" dirty="0" smtClean="0">
                        <a:ln>
                          <a:noFill/>
                        </a:ln>
                        <a:solidFill>
                          <a:srgbClr val="000000"/>
                        </a:solidFill>
                        <a:effectLst/>
                        <a:latin typeface="Calibri" panose="020F0502020204030204" pitchFamily="34" charset="0"/>
                        <a:ea typeface="Gulim" panose="020B0600000101010101" pitchFamily="34" charset="-127"/>
                        <a:cs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Calibri" panose="020F0502020204030204" pitchFamily="34" charset="0"/>
                          <a:ea typeface="Gulim" panose="020B0600000101010101" pitchFamily="34" charset="-127"/>
                          <a:cs typeface="Calibri" panose="020F0502020204030204" pitchFamily="34" charset="0"/>
                        </a:rPr>
                        <a:t>yan.xin@huawei.com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5522">
                <a:tc>
                  <a:txBody>
                    <a:bodyPr/>
                    <a:lstStyle/>
                    <a:p>
                      <a:pPr algn="ctr"/>
                      <a:r>
                        <a:rPr lang="en-US" sz="1400" dirty="0" err="1" smtClean="0">
                          <a:latin typeface="Calibri" panose="020F0502020204030204" pitchFamily="34" charset="0"/>
                          <a:cs typeface="Calibri" panose="020F0502020204030204" pitchFamily="34" charset="0"/>
                        </a:rPr>
                        <a:t>Junghoon</a:t>
                      </a:r>
                      <a:r>
                        <a:rPr lang="en-US" sz="1400" dirty="0" smtClean="0">
                          <a:latin typeface="Calibri" panose="020F0502020204030204" pitchFamily="34" charset="0"/>
                          <a:cs typeface="Calibri" panose="020F0502020204030204" pitchFamily="34" charset="0"/>
                        </a:rPr>
                        <a:t> Suh</a:t>
                      </a:r>
                      <a:endParaRPr lang="en-US" sz="1400" dirty="0">
                        <a:latin typeface="Calibri" panose="020F0502020204030204" pitchFamily="34" charset="0"/>
                        <a:cs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p>
                      <a:endParaRPr 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lang="en-US" sz="1200" dirty="0" smtClean="0">
                          <a:latin typeface="Calibri" panose="020F0502020204030204" pitchFamily="34" charset="0"/>
                          <a:cs typeface="Calibri" panose="020F0502020204030204" pitchFamily="34" charset="0"/>
                        </a:rPr>
                        <a:t>Junghoon.Suh@huawei.com</a:t>
                      </a:r>
                      <a:endParaRPr lang="en-US" sz="1200" dirty="0">
                        <a:latin typeface="Calibri" panose="020F0502020204030204" pitchFamily="34" charset="0"/>
                        <a:cs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4984">
                <a:tc>
                  <a:txBody>
                    <a:bodyPr/>
                    <a:lstStyle/>
                    <a:p>
                      <a:pPr algn="ctr"/>
                      <a:r>
                        <a:rPr lang="en-US" sz="1400" dirty="0" err="1" smtClean="0">
                          <a:latin typeface="Calibri" panose="020F0502020204030204" pitchFamily="34" charset="0"/>
                          <a:cs typeface="Calibri" panose="020F0502020204030204" pitchFamily="34" charset="0"/>
                        </a:rPr>
                        <a:t>Mengshi</a:t>
                      </a:r>
                      <a:r>
                        <a:rPr lang="en-US" sz="1400" dirty="0" smtClean="0">
                          <a:latin typeface="Calibri" panose="020F0502020204030204" pitchFamily="34" charset="0"/>
                          <a:cs typeface="Calibri" panose="020F0502020204030204" pitchFamily="34" charset="0"/>
                        </a:rPr>
                        <a:t> Hu</a:t>
                      </a:r>
                      <a:endParaRPr lang="en-US" sz="1400" dirty="0">
                        <a:latin typeface="Calibri" panose="020F0502020204030204" pitchFamily="34" charset="0"/>
                        <a:cs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p>
                      <a:endParaRPr 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lang="en-US" sz="1200" dirty="0" smtClean="0">
                          <a:latin typeface="Calibri" panose="020F0502020204030204" pitchFamily="34" charset="0"/>
                          <a:cs typeface="Calibri" panose="020F0502020204030204" pitchFamily="34" charset="0"/>
                        </a:rPr>
                        <a:t>humengshi@huawei.com</a:t>
                      </a:r>
                      <a:endParaRPr lang="en-US" sz="1200" dirty="0">
                        <a:latin typeface="Calibri" panose="020F0502020204030204" pitchFamily="34" charset="0"/>
                        <a:cs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3951">
                <a:tc>
                  <a:txBody>
                    <a:bodyPr/>
                    <a:lstStyle/>
                    <a:p>
                      <a:pPr algn="ctr"/>
                      <a:endParaRPr lang="en-US" sz="1400" dirty="0">
                        <a:latin typeface="Calibri" panose="020F0502020204030204" pitchFamily="34" charset="0"/>
                        <a:cs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p>
                      <a:endParaRPr 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endParaRPr lang="en-US" sz="1200" dirty="0">
                        <a:latin typeface="Calibri" panose="020F0502020204030204" pitchFamily="34" charset="0"/>
                        <a:cs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5045">
                <a:tc>
                  <a:txBody>
                    <a:bodyPr/>
                    <a:lstStyle/>
                    <a:p>
                      <a:pPr algn="ctr"/>
                      <a:endParaRPr lang="en-US" sz="1400" dirty="0">
                        <a:latin typeface="Calibri" panose="020F0502020204030204" pitchFamily="34" charset="0"/>
                        <a:cs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p>
                      <a:endParaRPr 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endParaRPr lang="en-US" sz="1200" dirty="0">
                        <a:latin typeface="Calibri" panose="020F0502020204030204" pitchFamily="34" charset="0"/>
                        <a:cs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2737">
                <a:tc>
                  <a:txBody>
                    <a:bodyPr/>
                    <a:lstStyle/>
                    <a:p>
                      <a:pPr algn="ctr"/>
                      <a:endParaRPr lang="en-US" sz="1400" dirty="0">
                        <a:latin typeface="Calibri" panose="020F0502020204030204" pitchFamily="34" charset="0"/>
                        <a:cs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p>
                      <a:endParaRPr 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endParaRPr lang="en-US" sz="1200" dirty="0" smtClean="0">
                        <a:latin typeface="Calibri" panose="020F0502020204030204" pitchFamily="34" charset="0"/>
                        <a:cs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Footer Placeholder 4"/>
          <p:cNvSpPr>
            <a:spLocks noGrp="1"/>
          </p:cNvSpPr>
          <p:nvPr>
            <p:ph type="ftr" sz="quarter" idx="11"/>
          </p:nvPr>
        </p:nvSpPr>
        <p:spPr>
          <a:xfrm>
            <a:off x="6242076" y="6475413"/>
            <a:ext cx="2301849" cy="184666"/>
          </a:xfrm>
        </p:spPr>
        <p:txBody>
          <a:body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609600" y="533400"/>
            <a:ext cx="7772400" cy="685800"/>
          </a:xfrm>
        </p:spPr>
        <p:txBody>
          <a:bodyPr/>
          <a:lstStyle/>
          <a:p>
            <a:r>
              <a:rPr lang="fr-FR" altLang="ko-KR" dirty="0" smtClean="0">
                <a:ea typeface="Gulim" panose="020B0600000101010101" pitchFamily="34" charset="-127"/>
              </a:rPr>
              <a:t>Introduction</a:t>
            </a:r>
            <a:endParaRPr lang="ko-KR" altLang="en-US" dirty="0" smtClean="0">
              <a:ea typeface="Gulim" panose="020B0600000101010101" pitchFamily="34" charset="-127"/>
            </a:endParaRPr>
          </a:p>
        </p:txBody>
      </p:sp>
      <p:sp>
        <p:nvSpPr>
          <p:cNvPr id="5123" name="내용 개체 틀 2"/>
          <p:cNvSpPr>
            <a:spLocks noGrp="1"/>
          </p:cNvSpPr>
          <p:nvPr>
            <p:ph idx="1"/>
          </p:nvPr>
        </p:nvSpPr>
        <p:spPr>
          <a:xfrm>
            <a:off x="533400" y="1447801"/>
            <a:ext cx="8153400" cy="4800600"/>
          </a:xfrm>
        </p:spPr>
        <p:txBody>
          <a:bodyPr/>
          <a:lstStyle/>
          <a:p>
            <a:pPr>
              <a:buSzPct val="120000"/>
              <a:defRPr/>
            </a:pPr>
            <a:r>
              <a:rPr lang="en-GB" sz="2000" dirty="0" smtClean="0">
                <a:latin typeface="Calibri" panose="020F0502020204030204" pitchFamily="34" charset="0"/>
                <a:cs typeface="Calibri" panose="020F0502020204030204" pitchFamily="34" charset="0"/>
              </a:rPr>
              <a:t>One of outstanding topics in 802.11bf </a:t>
            </a:r>
            <a:r>
              <a:rPr lang="en-GB" sz="2000" dirty="0" smtClean="0">
                <a:latin typeface="Calibri" panose="020F0502020204030204" pitchFamily="34" charset="0"/>
                <a:cs typeface="Calibri" panose="020F0502020204030204" pitchFamily="34" charset="0"/>
              </a:rPr>
              <a:t>D0.2 </a:t>
            </a:r>
            <a:r>
              <a:rPr lang="en-GB" sz="2000" dirty="0" smtClean="0">
                <a:latin typeface="Calibri" panose="020F0502020204030204" pitchFamily="34" charset="0"/>
                <a:cs typeface="Calibri" panose="020F0502020204030204" pitchFamily="34" charset="0"/>
              </a:rPr>
              <a:t>is the NDP format for sensing. </a:t>
            </a:r>
            <a:endParaRPr lang="en-GB" sz="2000" dirty="0">
              <a:latin typeface="Calibri" panose="020F0502020204030204" pitchFamily="34" charset="0"/>
              <a:cs typeface="Calibri" panose="020F0502020204030204" pitchFamily="34" charset="0"/>
            </a:endParaRPr>
          </a:p>
          <a:p>
            <a:pPr>
              <a:spcBef>
                <a:spcPts val="600"/>
              </a:spcBef>
              <a:buSzPct val="120000"/>
              <a:defRPr/>
            </a:pPr>
            <a:r>
              <a:rPr lang="en-GB" sz="2000" dirty="0" smtClean="0">
                <a:latin typeface="Calibri" panose="020F0502020204030204" pitchFamily="34" charset="0"/>
                <a:cs typeface="Calibri" panose="020F0502020204030204" pitchFamily="34" charset="0"/>
              </a:rPr>
              <a:t>Based on the SENS </a:t>
            </a:r>
            <a:r>
              <a:rPr lang="en-GB" sz="2000" dirty="0">
                <a:latin typeface="Calibri" panose="020F0502020204030204" pitchFamily="34" charset="0"/>
                <a:cs typeface="Calibri" panose="020F0502020204030204" pitchFamily="34" charset="0"/>
              </a:rPr>
              <a:t>SG </a:t>
            </a:r>
            <a:r>
              <a:rPr lang="en-GB" sz="2000" dirty="0" smtClean="0">
                <a:latin typeface="Calibri" panose="020F0502020204030204" pitchFamily="34" charset="0"/>
                <a:cs typeface="Calibri" panose="020F0502020204030204" pitchFamily="34" charset="0"/>
              </a:rPr>
              <a:t>PAR [1], </a:t>
            </a:r>
            <a:r>
              <a:rPr lang="en-US" sz="2000" dirty="0" smtClean="0">
                <a:latin typeface="Calibri" panose="020F0502020204030204" pitchFamily="34" charset="0"/>
                <a:cs typeface="Calibri" panose="020F0502020204030204" pitchFamily="34" charset="0"/>
              </a:rPr>
              <a:t>an NDP format for 802.11bf sensing in  the </a:t>
            </a:r>
            <a:r>
              <a:rPr lang="en-US" sz="2000" dirty="0">
                <a:latin typeface="Calibri" panose="020F0502020204030204" pitchFamily="34" charset="0"/>
                <a:cs typeface="Calibri" panose="020F0502020204030204" pitchFamily="34" charset="0"/>
              </a:rPr>
              <a:t>sub-7 GHz </a:t>
            </a:r>
            <a:r>
              <a:rPr lang="en-US" sz="2000" dirty="0" smtClean="0">
                <a:latin typeface="Calibri" panose="020F0502020204030204" pitchFamily="34" charset="0"/>
                <a:cs typeface="Calibri" panose="020F0502020204030204" pitchFamily="34" charset="0"/>
              </a:rPr>
              <a:t>systems </a:t>
            </a:r>
            <a:r>
              <a:rPr lang="en-US" sz="2000" dirty="0">
                <a:latin typeface="Calibri" panose="020F0502020204030204" pitchFamily="34" charset="0"/>
                <a:cs typeface="Calibri" panose="020F0502020204030204" pitchFamily="34" charset="0"/>
              </a:rPr>
              <a:t>should be </a:t>
            </a:r>
            <a:r>
              <a:rPr lang="en-US" sz="2000" dirty="0" smtClean="0">
                <a:latin typeface="Calibri" panose="020F0502020204030204" pitchFamily="34" charset="0"/>
                <a:cs typeface="Calibri" panose="020F0502020204030204" pitchFamily="34" charset="0"/>
              </a:rPr>
              <a:t>selected from </a:t>
            </a:r>
            <a:r>
              <a:rPr lang="en-US" sz="2000" dirty="0">
                <a:latin typeface="Calibri" panose="020F0502020204030204" pitchFamily="34" charset="0"/>
                <a:cs typeface="Calibri" panose="020F0502020204030204" pitchFamily="34" charset="0"/>
              </a:rPr>
              <a:t>the NDP formats specified in 11ax, 11az, 11be amendments and the IEEE P802.11 revision standard</a:t>
            </a: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p>
            <a:pPr>
              <a:spcBef>
                <a:spcPts val="600"/>
              </a:spcBef>
              <a:buSzPct val="120000"/>
              <a:defRPr/>
            </a:pPr>
            <a:r>
              <a:rPr lang="en-GB" sz="2000" dirty="0" smtClean="0">
                <a:latin typeface="Calibri" panose="020F0502020204030204" pitchFamily="34" charset="0"/>
                <a:cs typeface="Calibri" panose="020F0502020204030204" pitchFamily="34" charset="0"/>
              </a:rPr>
              <a:t>Discussion on the pros </a:t>
            </a:r>
            <a:r>
              <a:rPr lang="en-GB" sz="2000" dirty="0" smtClean="0">
                <a:latin typeface="Calibri" panose="020F0502020204030204" pitchFamily="34" charset="0"/>
                <a:cs typeface="Calibri" panose="020F0502020204030204" pitchFamily="34" charset="0"/>
              </a:rPr>
              <a:t>and </a:t>
            </a:r>
            <a:r>
              <a:rPr lang="en-GB" sz="2000" dirty="0" smtClean="0">
                <a:latin typeface="Calibri" panose="020F0502020204030204" pitchFamily="34" charset="0"/>
                <a:cs typeface="Calibri" panose="020F0502020204030204" pitchFamily="34" charset="0"/>
              </a:rPr>
              <a:t>cons of alternative NDP formats for sensing has been extensively discussed in </a:t>
            </a:r>
            <a:r>
              <a:rPr lang="en-GB" sz="2000" dirty="0" err="1" smtClean="0">
                <a:latin typeface="Calibri" panose="020F0502020204030204" pitchFamily="34" charset="0"/>
                <a:cs typeface="Calibri" panose="020F0502020204030204" pitchFamily="34" charset="0"/>
              </a:rPr>
              <a:t>TGbf</a:t>
            </a:r>
            <a:r>
              <a:rPr lang="en-GB" sz="2000" dirty="0" smtClean="0">
                <a:latin typeface="Calibri" panose="020F0502020204030204" pitchFamily="34" charset="0"/>
                <a:cs typeface="Calibri" panose="020F0502020204030204" pitchFamily="34" charset="0"/>
              </a:rPr>
              <a:t> [2], [3]. No decision has been made yet on which type of NDP format shall be used in 802.11bf.</a:t>
            </a:r>
          </a:p>
          <a:p>
            <a:pPr>
              <a:spcBef>
                <a:spcPts val="600"/>
              </a:spcBef>
              <a:buSzPct val="120000"/>
              <a:defRPr/>
            </a:pPr>
            <a:r>
              <a:rPr lang="en-GB" sz="2000" dirty="0" err="1" smtClean="0">
                <a:latin typeface="Calibri" panose="020F0502020204030204" pitchFamily="34" charset="0"/>
                <a:cs typeface="Calibri" panose="020F0502020204030204" pitchFamily="34" charset="0"/>
              </a:rPr>
              <a:t>TGbf</a:t>
            </a:r>
            <a:r>
              <a:rPr lang="en-GB" sz="2000" dirty="0" smtClean="0">
                <a:latin typeface="Calibri" panose="020F0502020204030204" pitchFamily="34" charset="0"/>
                <a:cs typeface="Calibri" panose="020F0502020204030204" pitchFamily="34" charset="0"/>
              </a:rPr>
              <a:t> </a:t>
            </a:r>
            <a:r>
              <a:rPr lang="en-GB" sz="2000" dirty="0">
                <a:latin typeface="Calibri" panose="020F0502020204030204" pitchFamily="34" charset="0"/>
                <a:cs typeface="Calibri" panose="020F0502020204030204" pitchFamily="34" charset="0"/>
              </a:rPr>
              <a:t>should move forward </a:t>
            </a:r>
            <a:r>
              <a:rPr lang="en-GB" sz="2000" dirty="0" smtClean="0">
                <a:latin typeface="Calibri" panose="020F0502020204030204" pitchFamily="34" charset="0"/>
                <a:cs typeface="Calibri" panose="020F0502020204030204" pitchFamily="34" charset="0"/>
              </a:rPr>
              <a:t>on this topic since it impacts on the design of other parameters and features resulting in a potential risk for a delay of 802.11bf development.</a:t>
            </a:r>
          </a:p>
          <a:p>
            <a:pPr>
              <a:spcBef>
                <a:spcPts val="600"/>
              </a:spcBef>
              <a:buSzPct val="120000"/>
              <a:defRPr/>
            </a:pPr>
            <a:r>
              <a:rPr lang="en-GB" sz="2000" dirty="0" smtClean="0">
                <a:latin typeface="Calibri" panose="020F0502020204030204" pitchFamily="34" charset="0"/>
                <a:cs typeface="Calibri" panose="020F0502020204030204" pitchFamily="34" charset="0"/>
              </a:rPr>
              <a:t>This contribution recommends the NDP formats for 802.11bf.</a:t>
            </a:r>
          </a:p>
          <a:p>
            <a:pPr marL="0" indent="0">
              <a:buNone/>
            </a:pPr>
            <a:endParaRPr lang="en-US" sz="1800" b="0" dirty="0" smtClean="0">
              <a:solidFill>
                <a:srgbClr val="0000FF"/>
              </a:solidFill>
              <a:latin typeface="Calibri" panose="020F0502020204030204" pitchFamily="34" charset="0"/>
              <a:cs typeface="Calibri" panose="020F0502020204030204" pitchFamily="34" charset="0"/>
            </a:endParaRP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2</a:t>
            </a:fld>
            <a:endParaRPr lang="en-US" altLang="ko-KR" sz="1200" b="0"/>
          </a:p>
        </p:txBody>
      </p:sp>
      <p:sp>
        <p:nvSpPr>
          <p:cNvPr id="8" name="Footer Placeholder 4"/>
          <p:cNvSpPr>
            <a:spLocks noGrp="1"/>
          </p:cNvSpPr>
          <p:nvPr>
            <p:ph type="ftr" sz="quarter" idx="11"/>
          </p:nvPr>
        </p:nvSpPr>
        <p:spPr>
          <a:xfrm>
            <a:off x="6242076" y="6475413"/>
            <a:ext cx="2301849" cy="184666"/>
          </a:xfrm>
        </p:spPr>
        <p:txBody>
          <a:body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68960" y="654367"/>
            <a:ext cx="8194040" cy="750888"/>
          </a:xfrm>
        </p:spPr>
        <p:txBody>
          <a:bodyPr/>
          <a:lstStyle/>
          <a:p>
            <a:r>
              <a:rPr lang="fr-FR" altLang="ko-KR" sz="2800" dirty="0" smtClean="0">
                <a:ea typeface="Gulim" panose="020B0600000101010101" pitchFamily="34" charset="-127"/>
              </a:rPr>
              <a:t>HE (TB) </a:t>
            </a:r>
            <a:r>
              <a:rPr lang="fr-FR" altLang="ko-KR" sz="2800" dirty="0" err="1" smtClean="0">
                <a:ea typeface="Gulim" panose="020B0600000101010101" pitchFamily="34" charset="-127"/>
              </a:rPr>
              <a:t>Ranging</a:t>
            </a:r>
            <a:r>
              <a:rPr lang="fr-FR" altLang="ko-KR" sz="2800" dirty="0" smtClean="0">
                <a:ea typeface="Gulim" panose="020B0600000101010101" pitchFamily="34" charset="-127"/>
              </a:rPr>
              <a:t> NDP vs. EHT </a:t>
            </a:r>
            <a:r>
              <a:rPr lang="fr-FR" altLang="ko-KR" sz="2800" dirty="0" err="1">
                <a:ea typeface="Gulim" panose="020B0600000101010101" pitchFamily="34" charset="-127"/>
              </a:rPr>
              <a:t>S</a:t>
            </a:r>
            <a:r>
              <a:rPr lang="fr-FR" altLang="ko-KR" sz="2800" dirty="0" err="1" smtClean="0">
                <a:ea typeface="Gulim" panose="020B0600000101010101" pitchFamily="34" charset="-127"/>
              </a:rPr>
              <a:t>ounding</a:t>
            </a:r>
            <a:r>
              <a:rPr lang="fr-FR" altLang="ko-KR" sz="2800" dirty="0" smtClean="0">
                <a:ea typeface="Gulim" panose="020B0600000101010101" pitchFamily="34" charset="-127"/>
              </a:rPr>
              <a:t> NDP  </a:t>
            </a:r>
            <a:endParaRPr lang="ko-KR" altLang="en-US" sz="2800" dirty="0" smtClean="0">
              <a:ea typeface="Gulim" panose="020B0600000101010101" pitchFamily="34" charset="-127"/>
            </a:endParaRP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3</a:t>
            </a:fld>
            <a:endParaRPr lang="en-US" altLang="ko-KR" sz="1200" b="0"/>
          </a:p>
        </p:txBody>
      </p:sp>
      <p:sp>
        <p:nvSpPr>
          <p:cNvPr id="8" name="Footer Placeholder 4"/>
          <p:cNvSpPr>
            <a:spLocks noGrp="1"/>
          </p:cNvSpPr>
          <p:nvPr>
            <p:ph type="ftr" sz="quarter" idx="11"/>
          </p:nvPr>
        </p:nvSpPr>
        <p:spPr>
          <a:xfrm>
            <a:off x="6242076" y="6475413"/>
            <a:ext cx="2301849" cy="184666"/>
          </a:xfrm>
        </p:spPr>
        <p:txBody>
          <a:body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p:graphicFrame>
        <p:nvGraphicFramePr>
          <p:cNvPr id="2" name="Table 1"/>
          <p:cNvGraphicFramePr>
            <a:graphicFrameLocks noGrp="1"/>
          </p:cNvGraphicFramePr>
          <p:nvPr>
            <p:extLst>
              <p:ext uri="{D42A27DB-BD31-4B8C-83A1-F6EECF244321}">
                <p14:modId xmlns:p14="http://schemas.microsoft.com/office/powerpoint/2010/main" val="1023822588"/>
              </p:ext>
            </p:extLst>
          </p:nvPr>
        </p:nvGraphicFramePr>
        <p:xfrm>
          <a:off x="304800" y="1435735"/>
          <a:ext cx="8610600" cy="5100320"/>
        </p:xfrm>
        <a:graphic>
          <a:graphicData uri="http://schemas.openxmlformats.org/drawingml/2006/table">
            <a:tbl>
              <a:tblPr firstRow="1" bandRow="1">
                <a:tableStyleId>{F5AB1C69-6EDB-4FF4-983F-18BD219EF322}</a:tableStyleId>
              </a:tblPr>
              <a:tblGrid>
                <a:gridCol w="2667001"/>
                <a:gridCol w="3073399"/>
                <a:gridCol w="2870200"/>
              </a:tblGrid>
              <a:tr h="370840">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b="1" dirty="0" smtClean="0">
                          <a:solidFill>
                            <a:schemeClr val="tx1"/>
                          </a:solidFill>
                        </a:rPr>
                        <a:t>HE (TB) Ranging NDP </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smtClean="0">
                          <a:solidFill>
                            <a:schemeClr val="tx1"/>
                          </a:solidFill>
                        </a:rPr>
                        <a:t>EHT Sounding NDP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b="1" dirty="0" smtClean="0">
                          <a:solidFill>
                            <a:schemeClr val="tx1"/>
                          </a:solidFill>
                        </a:rPr>
                        <a:t>Support</a:t>
                      </a:r>
                      <a:r>
                        <a:rPr lang="en-US" b="1" baseline="0" dirty="0" smtClean="0">
                          <a:solidFill>
                            <a:schemeClr val="tx1"/>
                          </a:solidFill>
                        </a:rPr>
                        <a:t> of PPDU BWs</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20, 40, 80, and 160 MHz</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20, 40,</a:t>
                      </a:r>
                      <a:r>
                        <a:rPr lang="en-US" sz="1600" baseline="0" dirty="0" smtClean="0">
                          <a:solidFill>
                            <a:schemeClr val="tx1"/>
                          </a:solidFill>
                        </a:rPr>
                        <a:t> 80, 160, and </a:t>
                      </a:r>
                      <a:r>
                        <a:rPr lang="en-US" sz="1600" dirty="0" smtClean="0">
                          <a:solidFill>
                            <a:schemeClr val="tx1"/>
                          </a:solidFill>
                        </a:rPr>
                        <a:t>320 MHz</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b="1" dirty="0" smtClean="0">
                          <a:solidFill>
                            <a:schemeClr val="tx1"/>
                          </a:solidFill>
                        </a:rPr>
                        <a:t>Support of preamble puncturing</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ctr">
                        <a:buNone/>
                      </a:pPr>
                      <a:r>
                        <a:rPr lang="en-US" sz="1600" dirty="0" smtClean="0">
                          <a:solidFill>
                            <a:schemeClr val="tx1"/>
                          </a:solidFill>
                        </a:rPr>
                        <a:t>Not supportive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a:buNone/>
                      </a:pPr>
                      <a:r>
                        <a:rPr lang="en-US" sz="1600" dirty="0" smtClean="0">
                          <a:solidFill>
                            <a:schemeClr val="tx1"/>
                          </a:solidFill>
                        </a:rPr>
                        <a:t>Supportive of preamble puncturing with 20 MHz or 40 MHz resolution   </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0040">
                <a:tc>
                  <a:txBody>
                    <a:bodyPr/>
                    <a:lstStyle/>
                    <a:p>
                      <a:r>
                        <a:rPr lang="en-US" b="1" dirty="0" smtClean="0">
                          <a:solidFill>
                            <a:schemeClr val="tx1"/>
                          </a:solidFill>
                        </a:rPr>
                        <a:t>Support of LTF repetition</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a:buNone/>
                      </a:pPr>
                      <a:r>
                        <a:rPr lang="en-US" sz="1600" dirty="0" smtClean="0">
                          <a:solidFill>
                            <a:schemeClr val="tx1"/>
                          </a:solidFill>
                        </a:rPr>
                        <a:t>Supportive of</a:t>
                      </a:r>
                      <a:r>
                        <a:rPr lang="en-US" sz="1600" baseline="0" dirty="0" smtClean="0">
                          <a:solidFill>
                            <a:schemeClr val="tx1"/>
                          </a:solidFill>
                        </a:rPr>
                        <a:t> LTF repetition (up to 8 HE LTF Repetition Blocks, each of which can include up to 8 HE LTF symbols)</a:t>
                      </a: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None/>
                      </a:pPr>
                      <a:r>
                        <a:rPr lang="en-US" sz="1600" dirty="0" smtClean="0">
                          <a:solidFill>
                            <a:schemeClr val="tx1"/>
                          </a:solidFill>
                        </a:rPr>
                        <a:t>Indirectly supportive of LTF repetition. Support </a:t>
                      </a:r>
                      <a:r>
                        <a:rPr lang="en-US" sz="1600" baseline="0" dirty="0" smtClean="0">
                          <a:solidFill>
                            <a:schemeClr val="tx1"/>
                          </a:solidFill>
                        </a:rPr>
                        <a:t>maximum 16 EHT-LTF symbols (when m</a:t>
                      </a:r>
                      <a:r>
                        <a:rPr lang="en-US" sz="1600" dirty="0" smtClean="0">
                          <a:solidFill>
                            <a:schemeClr val="tx1"/>
                          </a:solidFill>
                        </a:rPr>
                        <a:t>aximum N_STS=8</a:t>
                      </a:r>
                      <a:r>
                        <a:rPr lang="en-US" sz="1600" baseline="0" dirty="0" smtClean="0">
                          <a:solidFill>
                            <a:schemeClr val="tx1"/>
                          </a:solidFill>
                        </a:rPr>
                        <a:t>). (note: this is equivalent to a repetition factor of 2 in HE (TB) Ranging NDP) Supporting additional EHT-LTF is optional.</a:t>
                      </a: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3400">
                <a:tc>
                  <a:txBody>
                    <a:bodyPr/>
                    <a:lstStyle/>
                    <a:p>
                      <a:r>
                        <a:rPr lang="en-US" b="1" dirty="0" smtClean="0">
                          <a:solidFill>
                            <a:schemeClr val="tx1"/>
                          </a:solidFill>
                        </a:rPr>
                        <a:t>Support of </a:t>
                      </a:r>
                      <a:r>
                        <a:rPr lang="en-US" b="1" baseline="0" dirty="0" smtClean="0">
                          <a:solidFill>
                            <a:schemeClr val="tx1"/>
                          </a:solidFill>
                        </a:rPr>
                        <a:t>NDP transmissions for both I2R and R2I</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a:buNone/>
                      </a:pPr>
                      <a:r>
                        <a:rPr lang="en-US" sz="1600" dirty="0" smtClean="0">
                          <a:solidFill>
                            <a:schemeClr val="tx1"/>
                          </a:solidFill>
                        </a:rPr>
                        <a:t>Supportive of NDP transmissions for both I2R and R2I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None/>
                      </a:pPr>
                      <a:r>
                        <a:rPr lang="en-US" sz="1600" dirty="0" smtClean="0">
                          <a:solidFill>
                            <a:schemeClr val="tx1"/>
                          </a:solidFill>
                        </a:rPr>
                        <a:t>EHT</a:t>
                      </a:r>
                      <a:r>
                        <a:rPr lang="en-US" sz="1600" baseline="0" dirty="0" smtClean="0">
                          <a:solidFill>
                            <a:schemeClr val="tx1"/>
                          </a:solidFill>
                        </a:rPr>
                        <a:t> Sounding NDP is implemented only for DL.</a:t>
                      </a: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3400">
                <a:tc>
                  <a:txBody>
                    <a:bodyPr/>
                    <a:lstStyle/>
                    <a:p>
                      <a:r>
                        <a:rPr lang="en-US" b="1" dirty="0" smtClean="0">
                          <a:solidFill>
                            <a:schemeClr val="tx1"/>
                          </a:solidFill>
                        </a:rPr>
                        <a:t>STA supporting level</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a:buNone/>
                      </a:pPr>
                      <a:r>
                        <a:rPr lang="en-US" sz="1600" dirty="0" smtClean="0">
                          <a:solidFill>
                            <a:schemeClr val="tx1"/>
                          </a:solidFill>
                        </a:rPr>
                        <a:t>An HE STA may support </a:t>
                      </a:r>
                      <a:r>
                        <a:rPr lang="en-US" sz="1600" baseline="0" dirty="0" smtClean="0">
                          <a:solidFill>
                            <a:schemeClr val="tx1"/>
                          </a:solidFill>
                        </a:rPr>
                        <a:t>HE (TB) Ranging NDP. </a:t>
                      </a: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None/>
                      </a:pPr>
                      <a:r>
                        <a:rPr lang="en-US" sz="1600" dirty="0" smtClean="0">
                          <a:solidFill>
                            <a:schemeClr val="tx1"/>
                          </a:solidFill>
                        </a:rPr>
                        <a:t>An EHT</a:t>
                      </a:r>
                      <a:r>
                        <a:rPr lang="en-US" sz="1600" baseline="0" dirty="0" smtClean="0">
                          <a:solidFill>
                            <a:schemeClr val="tx1"/>
                          </a:solidFill>
                        </a:rPr>
                        <a:t> STA shall support EHT sounding NDP.</a:t>
                      </a: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994319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13080" y="533400"/>
            <a:ext cx="8194040" cy="750888"/>
          </a:xfrm>
        </p:spPr>
        <p:txBody>
          <a:bodyPr/>
          <a:lstStyle/>
          <a:p>
            <a:r>
              <a:rPr lang="fr-FR" altLang="ko-KR" sz="2800" dirty="0" smtClean="0">
                <a:ea typeface="Gulim" panose="020B0600000101010101" pitchFamily="34" charset="-127"/>
              </a:rPr>
              <a:t>Discussion (1)</a:t>
            </a:r>
            <a:endParaRPr lang="ko-KR" altLang="en-US" sz="2800" dirty="0" smtClean="0">
              <a:ea typeface="Gulim" panose="020B0600000101010101" pitchFamily="34" charset="-127"/>
            </a:endParaRP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4</a:t>
            </a:fld>
            <a:endParaRPr lang="en-US" altLang="ko-KR" sz="1200" b="0"/>
          </a:p>
        </p:txBody>
      </p:sp>
      <p:sp>
        <p:nvSpPr>
          <p:cNvPr id="8" name="Footer Placeholder 4"/>
          <p:cNvSpPr>
            <a:spLocks noGrp="1"/>
          </p:cNvSpPr>
          <p:nvPr>
            <p:ph type="ftr" sz="quarter" idx="11"/>
          </p:nvPr>
        </p:nvSpPr>
        <p:spPr>
          <a:xfrm>
            <a:off x="6242076" y="6475413"/>
            <a:ext cx="2301849" cy="184666"/>
          </a:xfrm>
        </p:spPr>
        <p:txBody>
          <a:body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p:sp>
        <p:nvSpPr>
          <p:cNvPr id="6" name="내용 개체 틀 2"/>
          <p:cNvSpPr>
            <a:spLocks noGrp="1"/>
          </p:cNvSpPr>
          <p:nvPr>
            <p:ph idx="1"/>
          </p:nvPr>
        </p:nvSpPr>
        <p:spPr>
          <a:xfrm>
            <a:off x="457200" y="1142999"/>
            <a:ext cx="8534400" cy="5514975"/>
          </a:xfrm>
        </p:spPr>
        <p:txBody>
          <a:bodyPr/>
          <a:lstStyle/>
          <a:p>
            <a:pPr>
              <a:buSzPct val="120000"/>
              <a:defRPr/>
            </a:pPr>
            <a:r>
              <a:rPr lang="en-GB" sz="2000" dirty="0" smtClean="0">
                <a:latin typeface="Calibri" panose="020F0502020204030204" pitchFamily="34" charset="0"/>
                <a:cs typeface="Calibri" panose="020F0502020204030204" pitchFamily="34" charset="0"/>
              </a:rPr>
              <a:t>The following requirements on NDP for 802.11bf sub-7 GHz sensing should be considered:</a:t>
            </a:r>
          </a:p>
          <a:p>
            <a:pPr marL="568325" indent="-568325">
              <a:buSzPct val="120000"/>
              <a:buNone/>
              <a:defRPr/>
            </a:pPr>
            <a:r>
              <a:rPr lang="en-GB" sz="2000" dirty="0">
                <a:latin typeface="Calibri" panose="020F0502020204030204" pitchFamily="34" charset="0"/>
                <a:cs typeface="Calibri" panose="020F0502020204030204" pitchFamily="34" charset="0"/>
              </a:rPr>
              <a:t> </a:t>
            </a:r>
            <a:r>
              <a:rPr lang="en-GB" sz="2000" dirty="0" smtClean="0">
                <a:latin typeface="Calibri" panose="020F0502020204030204" pitchFamily="34" charset="0"/>
                <a:cs typeface="Calibri" panose="020F0502020204030204" pitchFamily="34" charset="0"/>
              </a:rPr>
              <a:t>     -   a sensing NDP can be transmitted over the maximum frequency resource available so far for sub-7 GHz WLAN, i.e., 320 MHz</a:t>
            </a:r>
          </a:p>
          <a:p>
            <a:pPr marL="568325" indent="-568325">
              <a:buSzPct val="120000"/>
              <a:buNone/>
              <a:defRPr/>
            </a:pPr>
            <a:r>
              <a:rPr lang="en-GB" sz="2000" dirty="0">
                <a:latin typeface="Calibri" panose="020F0502020204030204" pitchFamily="34" charset="0"/>
                <a:cs typeface="Calibri" panose="020F0502020204030204" pitchFamily="34" charset="0"/>
              </a:rPr>
              <a:t> </a:t>
            </a:r>
            <a:r>
              <a:rPr lang="en-GB" sz="2000" dirty="0" smtClean="0">
                <a:latin typeface="Calibri" panose="020F0502020204030204" pitchFamily="34" charset="0"/>
                <a:cs typeface="Calibri" panose="020F0502020204030204" pitchFamily="34" charset="0"/>
              </a:rPr>
              <a:t>     -   preamble puncturing can be deployed for efficient sensing measurement and sensing measurement feedback transmissions</a:t>
            </a:r>
          </a:p>
          <a:p>
            <a:pPr marL="568325" indent="-568325">
              <a:buSzPct val="120000"/>
              <a:buNone/>
              <a:defRPr/>
            </a:pPr>
            <a:r>
              <a:rPr lang="en-GB" sz="2000" dirty="0">
                <a:latin typeface="Calibri" panose="020F0502020204030204" pitchFamily="34" charset="0"/>
                <a:cs typeface="Calibri" panose="020F0502020204030204" pitchFamily="34" charset="0"/>
              </a:rPr>
              <a:t> </a:t>
            </a:r>
            <a:r>
              <a:rPr lang="en-GB" sz="2000" dirty="0" smtClean="0">
                <a:latin typeface="Calibri" panose="020F0502020204030204" pitchFamily="34" charset="0"/>
                <a:cs typeface="Calibri" panose="020F0502020204030204" pitchFamily="34" charset="0"/>
              </a:rPr>
              <a:t>     -   flexible LTF </a:t>
            </a:r>
            <a:r>
              <a:rPr lang="en-GB" sz="2000" dirty="0" smtClean="0">
                <a:latin typeface="Calibri" panose="020F0502020204030204" pitchFamily="34" charset="0"/>
                <a:cs typeface="Calibri" panose="020F0502020204030204" pitchFamily="34" charset="0"/>
              </a:rPr>
              <a:t>configurations </a:t>
            </a:r>
            <a:r>
              <a:rPr lang="en-GB" sz="2000" dirty="0" smtClean="0">
                <a:latin typeface="Calibri" panose="020F0502020204030204" pitchFamily="34" charset="0"/>
                <a:cs typeface="Calibri" panose="020F0502020204030204" pitchFamily="34" charset="0"/>
              </a:rPr>
              <a:t>can be achievable by a sensing NDP  </a:t>
            </a:r>
          </a:p>
          <a:p>
            <a:pPr marL="568325" indent="-568325">
              <a:buSzPct val="120000"/>
              <a:buNone/>
              <a:defRPr/>
            </a:pPr>
            <a:r>
              <a:rPr lang="en-GB" sz="2000" dirty="0">
                <a:latin typeface="Calibri" panose="020F0502020204030204" pitchFamily="34" charset="0"/>
                <a:cs typeface="Calibri" panose="020F0502020204030204" pitchFamily="34" charset="0"/>
              </a:rPr>
              <a:t> </a:t>
            </a:r>
            <a:r>
              <a:rPr lang="en-GB" sz="2000" dirty="0" smtClean="0">
                <a:latin typeface="Calibri" panose="020F0502020204030204" pitchFamily="34" charset="0"/>
                <a:cs typeface="Calibri" panose="020F0502020204030204" pitchFamily="34" charset="0"/>
              </a:rPr>
              <a:t>     -   sensing NDP is available for I2R and R2I transmissions    </a:t>
            </a:r>
          </a:p>
          <a:p>
            <a:pPr>
              <a:buSzPct val="120000"/>
              <a:defRPr/>
            </a:pPr>
            <a:r>
              <a:rPr lang="en-US" sz="2000" dirty="0">
                <a:latin typeface="Calibri" panose="020F0502020204030204" pitchFamily="34" charset="0"/>
                <a:cs typeface="Calibri" panose="020F0502020204030204" pitchFamily="34" charset="0"/>
              </a:rPr>
              <a:t>36.1.1 Introduction to the EHT </a:t>
            </a:r>
            <a:r>
              <a:rPr lang="en-US" sz="2000" dirty="0" smtClean="0">
                <a:latin typeface="Calibri" panose="020F0502020204030204" pitchFamily="34" charset="0"/>
                <a:cs typeface="Calibri" panose="020F0502020204030204" pitchFamily="34" charset="0"/>
              </a:rPr>
              <a:t>PHY [4]</a:t>
            </a:r>
            <a:endParaRPr lang="en-US" sz="2000" dirty="0">
              <a:latin typeface="Calibri" panose="020F0502020204030204" pitchFamily="34" charset="0"/>
              <a:cs typeface="Calibri" panose="020F0502020204030204" pitchFamily="34" charset="0"/>
            </a:endParaRPr>
          </a:p>
          <a:p>
            <a:pPr marL="0" indent="0">
              <a:spcBef>
                <a:spcPts val="0"/>
              </a:spcBef>
              <a:buSzPct val="120000"/>
              <a:buNone/>
              <a:defRPr/>
            </a:pPr>
            <a:r>
              <a:rPr lang="en-GB" sz="2000" dirty="0">
                <a:latin typeface="Calibri" panose="020F0502020204030204" pitchFamily="34" charset="0"/>
                <a:cs typeface="Calibri" panose="020F0502020204030204" pitchFamily="34" charset="0"/>
              </a:rPr>
              <a:t> </a:t>
            </a:r>
            <a:r>
              <a:rPr lang="en-GB" sz="2000" dirty="0" smtClean="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An EHT STA shall support the following features:</a:t>
            </a:r>
            <a:endParaRPr lang="en-GB" sz="2000" dirty="0" smtClean="0">
              <a:latin typeface="Calibri" panose="020F0502020204030204" pitchFamily="34" charset="0"/>
              <a:cs typeface="Calibri" panose="020F0502020204030204" pitchFamily="34" charset="0"/>
            </a:endParaRPr>
          </a:p>
          <a:p>
            <a:pPr marL="0" indent="0">
              <a:spcBef>
                <a:spcPts val="0"/>
              </a:spcBef>
              <a:buNone/>
            </a:pPr>
            <a:r>
              <a:rPr lang="en-US" sz="1800" b="0" dirty="0" smtClean="0">
                <a:latin typeface="Calibri" panose="020F0502020204030204" pitchFamily="34" charset="0"/>
                <a:cs typeface="Calibri" panose="020F0502020204030204" pitchFamily="34" charset="0"/>
              </a:rPr>
              <a:t>      </a:t>
            </a:r>
            <a:r>
              <a:rPr lang="en-US" sz="1800" b="0" dirty="0">
                <a:latin typeface="Calibri" panose="020F0502020204030204" pitchFamily="34" charset="0"/>
                <a:cs typeface="Calibri" panose="020F0502020204030204" pitchFamily="34" charset="0"/>
              </a:rPr>
              <a:t>-  Single spatial stream </a:t>
            </a:r>
            <a:r>
              <a:rPr lang="en-US" sz="1800" b="0" dirty="0" smtClean="0">
                <a:latin typeface="Calibri" panose="020F0502020204030204" pitchFamily="34" charset="0"/>
                <a:cs typeface="Calibri" panose="020F0502020204030204" pitchFamily="34" charset="0"/>
              </a:rPr>
              <a:t>EHT-MCSs 0 </a:t>
            </a:r>
            <a:r>
              <a:rPr lang="en-US" sz="1800" b="0" dirty="0">
                <a:latin typeface="Calibri" panose="020F0502020204030204" pitchFamily="34" charset="0"/>
                <a:cs typeface="Calibri" panose="020F0502020204030204" pitchFamily="34" charset="0"/>
              </a:rPr>
              <a:t>to 7 (transmit and receive) in all supported </a:t>
            </a:r>
            <a:endParaRPr lang="en-US" sz="1800" b="0" dirty="0" smtClean="0">
              <a:latin typeface="Calibri" panose="020F0502020204030204" pitchFamily="34" charset="0"/>
              <a:cs typeface="Calibri" panose="020F0502020204030204" pitchFamily="34" charset="0"/>
            </a:endParaRPr>
          </a:p>
          <a:p>
            <a:pPr marL="0" indent="0">
              <a:spcBef>
                <a:spcPts val="0"/>
              </a:spcBef>
              <a:buNone/>
            </a:pPr>
            <a:r>
              <a:rPr lang="en-US" sz="1800" b="0" dirty="0">
                <a:latin typeface="Calibri" panose="020F0502020204030204" pitchFamily="34" charset="0"/>
                <a:cs typeface="Calibri" panose="020F0502020204030204" pitchFamily="34" charset="0"/>
              </a:rPr>
              <a:t> </a:t>
            </a:r>
            <a:r>
              <a:rPr lang="en-US" sz="1800" b="0" dirty="0" smtClean="0">
                <a:latin typeface="Calibri" panose="020F0502020204030204" pitchFamily="34" charset="0"/>
                <a:cs typeface="Calibri" panose="020F0502020204030204" pitchFamily="34" charset="0"/>
              </a:rPr>
              <a:t>        channel </a:t>
            </a:r>
            <a:r>
              <a:rPr lang="en-US" sz="1800" b="0" dirty="0">
                <a:latin typeface="Calibri" panose="020F0502020204030204" pitchFamily="34" charset="0"/>
                <a:cs typeface="Calibri" panose="020F0502020204030204" pitchFamily="34" charset="0"/>
              </a:rPr>
              <a:t>widths and RU and MRU sizes of EHT PPDU</a:t>
            </a:r>
            <a:r>
              <a:rPr lang="en-US" sz="1800" b="0" dirty="0" smtClean="0">
                <a:latin typeface="Calibri" panose="020F0502020204030204" pitchFamily="34" charset="0"/>
                <a:cs typeface="Calibri" panose="020F0502020204030204" pitchFamily="34" charset="0"/>
              </a:rPr>
              <a:t>.</a:t>
            </a:r>
          </a:p>
          <a:p>
            <a:pPr marL="0" indent="0">
              <a:spcBef>
                <a:spcPts val="0"/>
              </a:spcBef>
              <a:buNone/>
            </a:pPr>
            <a:r>
              <a:rPr lang="en-US" sz="1800" b="0" dirty="0">
                <a:latin typeface="Calibri" panose="020F0502020204030204" pitchFamily="34" charset="0"/>
                <a:cs typeface="Calibri" panose="020F0502020204030204" pitchFamily="34" charset="0"/>
              </a:rPr>
              <a:t> </a:t>
            </a:r>
            <a:r>
              <a:rPr lang="en-US" sz="1800" b="0" dirty="0" smtClean="0">
                <a:latin typeface="Calibri" panose="020F0502020204030204" pitchFamily="34" charset="0"/>
                <a:cs typeface="Calibri" panose="020F0502020204030204" pitchFamily="34" charset="0"/>
              </a:rPr>
              <a:t>     </a:t>
            </a:r>
            <a:r>
              <a:rPr lang="en-US" sz="1800" b="0" dirty="0">
                <a:latin typeface="Calibri" panose="020F0502020204030204" pitchFamily="34" charset="0"/>
                <a:cs typeface="Calibri" panose="020F0502020204030204" pitchFamily="34" charset="0"/>
              </a:rPr>
              <a:t>-  Single spatial stream </a:t>
            </a:r>
            <a:r>
              <a:rPr lang="en-US" sz="1800" b="0" dirty="0" smtClean="0">
                <a:latin typeface="Calibri" panose="020F0502020204030204" pitchFamily="34" charset="0"/>
                <a:cs typeface="Calibri" panose="020F0502020204030204" pitchFamily="34" charset="0"/>
              </a:rPr>
              <a:t>EHT-MCSs 8 </a:t>
            </a:r>
            <a:r>
              <a:rPr lang="en-US" sz="1800" b="0" dirty="0">
                <a:latin typeface="Calibri" panose="020F0502020204030204" pitchFamily="34" charset="0"/>
                <a:cs typeface="Calibri" panose="020F0502020204030204" pitchFamily="34" charset="0"/>
              </a:rPr>
              <a:t>and 9 (transmit and receive) in all supported </a:t>
            </a:r>
            <a:endParaRPr lang="en-US" sz="1800" b="0" dirty="0" smtClean="0">
              <a:latin typeface="Calibri" panose="020F0502020204030204" pitchFamily="34" charset="0"/>
              <a:cs typeface="Calibri" panose="020F0502020204030204" pitchFamily="34" charset="0"/>
            </a:endParaRPr>
          </a:p>
          <a:p>
            <a:pPr marL="0" indent="0">
              <a:spcBef>
                <a:spcPts val="0"/>
              </a:spcBef>
              <a:buNone/>
            </a:pPr>
            <a:r>
              <a:rPr lang="en-US" sz="1800" b="0" dirty="0">
                <a:latin typeface="Calibri" panose="020F0502020204030204" pitchFamily="34" charset="0"/>
                <a:cs typeface="Calibri" panose="020F0502020204030204" pitchFamily="34" charset="0"/>
              </a:rPr>
              <a:t> </a:t>
            </a:r>
            <a:r>
              <a:rPr lang="en-US" sz="1800" b="0" dirty="0" smtClean="0">
                <a:latin typeface="Calibri" panose="020F0502020204030204" pitchFamily="34" charset="0"/>
                <a:cs typeface="Calibri" panose="020F0502020204030204" pitchFamily="34" charset="0"/>
              </a:rPr>
              <a:t>        channel </a:t>
            </a:r>
            <a:r>
              <a:rPr lang="en-US" sz="1800" b="0" dirty="0">
                <a:latin typeface="Calibri" panose="020F0502020204030204" pitchFamily="34" charset="0"/>
                <a:cs typeface="Calibri" panose="020F0502020204030204" pitchFamily="34" charset="0"/>
              </a:rPr>
              <a:t>widths and RU and MRU sizes of EHT PPDU if the STA is not a 20</a:t>
            </a:r>
          </a:p>
          <a:p>
            <a:pPr marL="0" indent="0">
              <a:spcBef>
                <a:spcPts val="0"/>
              </a:spcBef>
              <a:buNone/>
            </a:pPr>
            <a:r>
              <a:rPr lang="en-US" sz="1800" b="0" dirty="0">
                <a:latin typeface="Calibri" panose="020F0502020204030204" pitchFamily="34" charset="0"/>
                <a:cs typeface="Calibri" panose="020F0502020204030204" pitchFamily="34" charset="0"/>
              </a:rPr>
              <a:t> </a:t>
            </a:r>
            <a:r>
              <a:rPr lang="en-US" sz="1800" b="0" dirty="0" smtClean="0">
                <a:latin typeface="Calibri" panose="020F0502020204030204" pitchFamily="34" charset="0"/>
                <a:cs typeface="Calibri" panose="020F0502020204030204" pitchFamily="34" charset="0"/>
              </a:rPr>
              <a:t>        MHz-only </a:t>
            </a:r>
            <a:r>
              <a:rPr lang="en-US" sz="1800" b="0" dirty="0">
                <a:latin typeface="Calibri" panose="020F0502020204030204" pitchFamily="34" charset="0"/>
                <a:cs typeface="Calibri" panose="020F0502020204030204" pitchFamily="34" charset="0"/>
              </a:rPr>
              <a:t>non-AP STA</a:t>
            </a:r>
            <a:r>
              <a:rPr lang="en-US" sz="1800" b="0" dirty="0" smtClean="0">
                <a:latin typeface="Calibri" panose="020F0502020204030204" pitchFamily="34" charset="0"/>
                <a:cs typeface="Calibri" panose="020F0502020204030204" pitchFamily="34" charset="0"/>
              </a:rPr>
              <a:t>.</a:t>
            </a:r>
          </a:p>
          <a:p>
            <a:pPr marL="0" indent="0">
              <a:spcBef>
                <a:spcPts val="0"/>
              </a:spcBef>
              <a:buNone/>
            </a:pPr>
            <a:r>
              <a:rPr lang="en-US" sz="1800" b="0" dirty="0">
                <a:latin typeface="Calibri" panose="020F0502020204030204" pitchFamily="34" charset="0"/>
                <a:cs typeface="Calibri" panose="020F0502020204030204" pitchFamily="34" charset="0"/>
              </a:rPr>
              <a:t>      -  </a:t>
            </a:r>
            <a:r>
              <a:rPr lang="en-US" sz="1800" b="0" dirty="0" smtClean="0">
                <a:latin typeface="Calibri" panose="020F0502020204030204" pitchFamily="34" charset="0"/>
                <a:cs typeface="Calibri" panose="020F0502020204030204" pitchFamily="34" charset="0"/>
              </a:rPr>
              <a:t>20 MHz </a:t>
            </a:r>
            <a:r>
              <a:rPr lang="en-US" sz="1800" b="0" dirty="0">
                <a:latin typeface="Calibri" panose="020F0502020204030204" pitchFamily="34" charset="0"/>
                <a:cs typeface="Calibri" panose="020F0502020204030204" pitchFamily="34" charset="0"/>
              </a:rPr>
              <a:t>channel width and all RU and MRU sizes and locations applicable to the </a:t>
            </a:r>
            <a:r>
              <a:rPr lang="en-US" sz="1800" b="0" dirty="0" smtClean="0">
                <a:latin typeface="Calibri" panose="020F0502020204030204" pitchFamily="34" charset="0"/>
                <a:cs typeface="Calibri" panose="020F0502020204030204" pitchFamily="34" charset="0"/>
              </a:rPr>
              <a:t>20  </a:t>
            </a:r>
          </a:p>
          <a:p>
            <a:pPr marL="0" indent="0">
              <a:spcBef>
                <a:spcPts val="0"/>
              </a:spcBef>
              <a:buNone/>
            </a:pPr>
            <a:r>
              <a:rPr lang="en-US" sz="1800" b="0" dirty="0">
                <a:latin typeface="Calibri" panose="020F0502020204030204" pitchFamily="34" charset="0"/>
                <a:cs typeface="Calibri" panose="020F0502020204030204" pitchFamily="34" charset="0"/>
              </a:rPr>
              <a:t> </a:t>
            </a:r>
            <a:r>
              <a:rPr lang="en-US" sz="1800" b="0" dirty="0" smtClean="0">
                <a:latin typeface="Calibri" panose="020F0502020204030204" pitchFamily="34" charset="0"/>
                <a:cs typeface="Calibri" panose="020F0502020204030204" pitchFamily="34" charset="0"/>
              </a:rPr>
              <a:t>        MHz </a:t>
            </a:r>
            <a:r>
              <a:rPr lang="en-US" sz="1800" b="0" dirty="0">
                <a:latin typeface="Calibri" panose="020F0502020204030204" pitchFamily="34" charset="0"/>
                <a:cs typeface="Calibri" panose="020F0502020204030204" pitchFamily="34" charset="0"/>
              </a:rPr>
              <a:t>channel width in the </a:t>
            </a:r>
            <a:r>
              <a:rPr lang="en-US" sz="1800" b="0" dirty="0" smtClean="0">
                <a:latin typeface="Calibri" panose="020F0502020204030204" pitchFamily="34" charset="0"/>
                <a:cs typeface="Calibri" panose="020F0502020204030204" pitchFamily="34" charset="0"/>
              </a:rPr>
              <a:t>2.4 GHz</a:t>
            </a:r>
            <a:r>
              <a:rPr lang="en-US" sz="1800" b="0" dirty="0">
                <a:latin typeface="Calibri" panose="020F0502020204030204" pitchFamily="34" charset="0"/>
                <a:cs typeface="Calibri" panose="020F0502020204030204" pitchFamily="34" charset="0"/>
              </a:rPr>
              <a:t>, </a:t>
            </a:r>
            <a:r>
              <a:rPr lang="en-US" sz="1800" b="0" dirty="0" smtClean="0">
                <a:latin typeface="Calibri" panose="020F0502020204030204" pitchFamily="34" charset="0"/>
                <a:cs typeface="Calibri" panose="020F0502020204030204" pitchFamily="34" charset="0"/>
              </a:rPr>
              <a:t>5 GHz</a:t>
            </a:r>
            <a:r>
              <a:rPr lang="en-US" sz="1800" b="0" dirty="0">
                <a:latin typeface="Calibri" panose="020F0502020204030204" pitchFamily="34" charset="0"/>
                <a:cs typeface="Calibri" panose="020F0502020204030204" pitchFamily="34" charset="0"/>
              </a:rPr>
              <a:t>, and </a:t>
            </a:r>
            <a:r>
              <a:rPr lang="en-US" sz="1800" b="0" dirty="0" smtClean="0">
                <a:latin typeface="Calibri" panose="020F0502020204030204" pitchFamily="34" charset="0"/>
                <a:cs typeface="Calibri" panose="020F0502020204030204" pitchFamily="34" charset="0"/>
              </a:rPr>
              <a:t>6 GHz </a:t>
            </a:r>
            <a:r>
              <a:rPr lang="en-US" sz="1800" b="0" dirty="0">
                <a:latin typeface="Calibri" panose="020F0502020204030204" pitchFamily="34" charset="0"/>
                <a:cs typeface="Calibri" panose="020F0502020204030204" pitchFamily="34" charset="0"/>
              </a:rPr>
              <a:t>bands (transmit and receive).</a:t>
            </a:r>
            <a:endParaRPr lang="en-US" sz="1800" b="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596904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68960" y="654367"/>
            <a:ext cx="8194040" cy="750888"/>
          </a:xfrm>
        </p:spPr>
        <p:txBody>
          <a:bodyPr/>
          <a:lstStyle/>
          <a:p>
            <a:r>
              <a:rPr lang="fr-FR" altLang="ko-KR" sz="2800" dirty="0" smtClean="0">
                <a:ea typeface="Gulim" panose="020B0600000101010101" pitchFamily="34" charset="-127"/>
              </a:rPr>
              <a:t>Discussion (2)  </a:t>
            </a:r>
            <a:endParaRPr lang="ko-KR" altLang="en-US" sz="2800" dirty="0" smtClean="0">
              <a:ea typeface="Gulim" panose="020B0600000101010101" pitchFamily="34" charset="-127"/>
            </a:endParaRP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5</a:t>
            </a:fld>
            <a:endParaRPr lang="en-US" altLang="ko-KR" sz="1200" b="0"/>
          </a:p>
        </p:txBody>
      </p:sp>
      <p:sp>
        <p:nvSpPr>
          <p:cNvPr id="8" name="Footer Placeholder 4"/>
          <p:cNvSpPr>
            <a:spLocks noGrp="1"/>
          </p:cNvSpPr>
          <p:nvPr>
            <p:ph type="ftr" sz="quarter" idx="11"/>
          </p:nvPr>
        </p:nvSpPr>
        <p:spPr>
          <a:xfrm>
            <a:off x="6242076" y="6475413"/>
            <a:ext cx="2301849" cy="184666"/>
          </a:xfrm>
        </p:spPr>
        <p:txBody>
          <a:body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p:sp>
        <p:nvSpPr>
          <p:cNvPr id="6" name="내용 개체 틀 2"/>
          <p:cNvSpPr>
            <a:spLocks noGrp="1"/>
          </p:cNvSpPr>
          <p:nvPr>
            <p:ph idx="1"/>
          </p:nvPr>
        </p:nvSpPr>
        <p:spPr>
          <a:xfrm>
            <a:off x="533400" y="1447801"/>
            <a:ext cx="8153400" cy="4800600"/>
          </a:xfrm>
        </p:spPr>
        <p:txBody>
          <a:bodyPr/>
          <a:lstStyle/>
          <a:p>
            <a:pPr>
              <a:buSzPct val="120000"/>
              <a:defRPr/>
            </a:pPr>
            <a:r>
              <a:rPr lang="en-GB" sz="2000" dirty="0" smtClean="0">
                <a:latin typeface="Calibri" panose="020F0502020204030204" pitchFamily="34" charset="0"/>
                <a:cs typeface="Calibri" panose="020F0502020204030204" pitchFamily="34" charset="0"/>
              </a:rPr>
              <a:t>Based on the comparison of HE (TB) Ranging NDP and EHT Sounding NDP on the previous slide, neither HE (TB) Ranging NDP nor EHT Sounding NDP can fully satisfy the requirements above. </a:t>
            </a:r>
          </a:p>
          <a:p>
            <a:pPr>
              <a:buSzPct val="120000"/>
              <a:defRPr/>
            </a:pPr>
            <a:r>
              <a:rPr lang="en-GB" sz="2000" dirty="0" smtClean="0">
                <a:latin typeface="Calibri" panose="020F0502020204030204" pitchFamily="34" charset="0"/>
                <a:cs typeface="Calibri" panose="020F0502020204030204" pitchFamily="34" charset="0"/>
              </a:rPr>
              <a:t>Recommend to take both </a:t>
            </a:r>
            <a:r>
              <a:rPr lang="en-GB" sz="2000" dirty="0">
                <a:latin typeface="Calibri" panose="020F0502020204030204" pitchFamily="34" charset="0"/>
                <a:cs typeface="Calibri" panose="020F0502020204030204" pitchFamily="34" charset="0"/>
              </a:rPr>
              <a:t>HE (TB) Ranging NDP and EHT Sounding </a:t>
            </a:r>
            <a:r>
              <a:rPr lang="en-GB" sz="2000" dirty="0" smtClean="0">
                <a:latin typeface="Calibri" panose="020F0502020204030204" pitchFamily="34" charset="0"/>
                <a:cs typeface="Calibri" panose="020F0502020204030204" pitchFamily="34" charset="0"/>
              </a:rPr>
              <a:t>NDP </a:t>
            </a:r>
            <a:r>
              <a:rPr lang="en-GB" sz="2000" dirty="0">
                <a:latin typeface="Calibri" panose="020F0502020204030204" pitchFamily="34" charset="0"/>
                <a:cs typeface="Calibri" panose="020F0502020204030204" pitchFamily="34" charset="0"/>
              </a:rPr>
              <a:t>into account </a:t>
            </a:r>
            <a:r>
              <a:rPr lang="en-GB" sz="2000" dirty="0" smtClean="0">
                <a:latin typeface="Calibri" panose="020F0502020204030204" pitchFamily="34" charset="0"/>
                <a:cs typeface="Calibri" panose="020F0502020204030204" pitchFamily="34" charset="0"/>
              </a:rPr>
              <a:t>in 802.11bf</a:t>
            </a:r>
            <a:endParaRPr lang="en-GB" sz="2000" dirty="0">
              <a:latin typeface="Calibri" panose="020F0502020204030204" pitchFamily="34" charset="0"/>
              <a:cs typeface="Calibri" panose="020F0502020204030204" pitchFamily="34" charset="0"/>
            </a:endParaRPr>
          </a:p>
          <a:p>
            <a:pPr marL="0" indent="0">
              <a:buNone/>
            </a:pPr>
            <a:endParaRPr lang="en-US" sz="1800" b="0" dirty="0" smtClean="0">
              <a:solidFill>
                <a:srgbClr val="0000FF"/>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965749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SP1</a:t>
            </a:r>
            <a:endParaRPr lang="en-CA" dirty="0"/>
          </a:p>
        </p:txBody>
      </p:sp>
      <p:sp>
        <p:nvSpPr>
          <p:cNvPr id="3" name="Content Placeholder 2"/>
          <p:cNvSpPr>
            <a:spLocks noGrp="1"/>
          </p:cNvSpPr>
          <p:nvPr>
            <p:ph idx="1"/>
          </p:nvPr>
        </p:nvSpPr>
        <p:spPr>
          <a:xfrm>
            <a:off x="496093" y="1752600"/>
            <a:ext cx="8228013" cy="4343400"/>
          </a:xfrm>
        </p:spPr>
        <p:txBody>
          <a:bodyPr/>
          <a:lstStyle/>
          <a:p>
            <a:pPr marL="0" indent="0">
              <a:buNone/>
            </a:pPr>
            <a:r>
              <a:rPr lang="en-CA" sz="2000" dirty="0" smtClean="0">
                <a:latin typeface="Calibri" panose="020F0502020204030204" pitchFamily="34" charset="0"/>
                <a:cs typeface="Calibri" panose="020F0502020204030204" pitchFamily="34" charset="0"/>
              </a:rPr>
              <a:t>Do you agree to include the following text in 802.11bf SFD? </a:t>
            </a:r>
          </a:p>
          <a:p>
            <a:pPr marL="233363" indent="-233363">
              <a:buNone/>
            </a:pPr>
            <a:r>
              <a:rPr lang="en-CA" sz="2000" dirty="0" smtClean="0">
                <a:latin typeface="Calibri" panose="020F0502020204030204" pitchFamily="34" charset="0"/>
                <a:cs typeface="Calibri" panose="020F0502020204030204" pitchFamily="34" charset="0"/>
              </a:rPr>
              <a:t>-  To use the HE Ranging NDP and HE TB Ranging NDP formats for 802.11bf sub-7 GHz sensing when PPDU BW ≤ 160 MHz </a:t>
            </a:r>
          </a:p>
          <a:p>
            <a:pPr marL="233363" indent="-233363">
              <a:buFontTx/>
              <a:buChar char="-"/>
            </a:pPr>
            <a:r>
              <a:rPr lang="en-CA" sz="2000" dirty="0" smtClean="0">
                <a:latin typeface="Calibri" panose="020F0502020204030204" pitchFamily="34" charset="0"/>
                <a:cs typeface="Calibri" panose="020F0502020204030204" pitchFamily="34" charset="0"/>
              </a:rPr>
              <a:t>To use the EHT sounding NDP format (including specified preamble puncturing) for 802.11bf sub-7 GHz sensing when PPDU BW = 320 MHz</a:t>
            </a:r>
          </a:p>
          <a:p>
            <a:pPr marL="339725" indent="0">
              <a:buNone/>
            </a:pPr>
            <a:endParaRPr lang="en-CA" sz="2000" dirty="0" smtClean="0">
              <a:latin typeface="Calibri" panose="020F0502020204030204" pitchFamily="34" charset="0"/>
              <a:cs typeface="Calibri" panose="020F0502020204030204" pitchFamily="34" charset="0"/>
            </a:endParaRPr>
          </a:p>
          <a:p>
            <a:pPr marL="339725" indent="0">
              <a:buNone/>
            </a:pPr>
            <a:r>
              <a:rPr lang="en-CA" sz="2000" dirty="0" smtClean="0">
                <a:latin typeface="Calibri" panose="020F0502020204030204" pitchFamily="34" charset="0"/>
                <a:cs typeface="Calibri" panose="020F0502020204030204" pitchFamily="34" charset="0"/>
              </a:rPr>
              <a:t>Yes:</a:t>
            </a:r>
          </a:p>
          <a:p>
            <a:pPr marL="339725" indent="0">
              <a:buNone/>
            </a:pPr>
            <a:r>
              <a:rPr lang="en-CA" sz="2000" dirty="0" smtClean="0">
                <a:latin typeface="Calibri" panose="020F0502020204030204" pitchFamily="34" charset="0"/>
                <a:cs typeface="Calibri" panose="020F0502020204030204" pitchFamily="34" charset="0"/>
              </a:rPr>
              <a:t>No:</a:t>
            </a:r>
          </a:p>
          <a:p>
            <a:pPr marL="339725" indent="0">
              <a:buNone/>
            </a:pPr>
            <a:r>
              <a:rPr lang="en-CA" sz="2000" dirty="0" smtClean="0">
                <a:latin typeface="Calibri" panose="020F0502020204030204" pitchFamily="34" charset="0"/>
                <a:cs typeface="Calibri" panose="020F0502020204030204" pitchFamily="34" charset="0"/>
              </a:rPr>
              <a:t>Abstain:</a:t>
            </a:r>
            <a:endParaRPr lang="en-CA" sz="2000" dirty="0">
              <a:latin typeface="Calibri" panose="020F0502020204030204" pitchFamily="34" charset="0"/>
              <a:cs typeface="Calibri" panose="020F0502020204030204" pitchFamily="34" charset="0"/>
            </a:endParaRPr>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6</a:t>
            </a:fld>
            <a:endParaRPr lang="en-US" altLang="ko-KR"/>
          </a:p>
        </p:txBody>
      </p:sp>
      <p:sp>
        <p:nvSpPr>
          <p:cNvPr id="7" name="Footer Placeholder 4"/>
          <p:cNvSpPr>
            <a:spLocks noGrp="1"/>
          </p:cNvSpPr>
          <p:nvPr>
            <p:ph type="ftr" sz="quarter" idx="11"/>
          </p:nvPr>
        </p:nvSpPr>
        <p:spPr>
          <a:xfrm>
            <a:off x="6242076" y="6475413"/>
            <a:ext cx="2301849" cy="184666"/>
          </a:xfrm>
        </p:spPr>
        <p:txBody>
          <a:body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p:spTree>
    <p:extLst>
      <p:ext uri="{BB962C8B-B14F-4D97-AF65-F5344CB8AC3E}">
        <p14:creationId xmlns:p14="http://schemas.microsoft.com/office/powerpoint/2010/main" val="32207169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SP2</a:t>
            </a:r>
            <a:endParaRPr lang="en-CA" dirty="0"/>
          </a:p>
        </p:txBody>
      </p:sp>
      <p:sp>
        <p:nvSpPr>
          <p:cNvPr id="3" name="Content Placeholder 2"/>
          <p:cNvSpPr>
            <a:spLocks noGrp="1"/>
          </p:cNvSpPr>
          <p:nvPr>
            <p:ph idx="1"/>
          </p:nvPr>
        </p:nvSpPr>
        <p:spPr>
          <a:xfrm>
            <a:off x="496093" y="1752600"/>
            <a:ext cx="8228013" cy="4343400"/>
          </a:xfrm>
        </p:spPr>
        <p:txBody>
          <a:bodyPr/>
          <a:lstStyle/>
          <a:p>
            <a:pPr marL="0" indent="0">
              <a:buNone/>
            </a:pPr>
            <a:r>
              <a:rPr lang="en-CA" sz="2000" dirty="0" smtClean="0">
                <a:latin typeface="Calibri" panose="020F0502020204030204" pitchFamily="34" charset="0"/>
                <a:cs typeface="Calibri" panose="020F0502020204030204" pitchFamily="34" charset="0"/>
              </a:rPr>
              <a:t>Do you agree to include the following text in 802.11bf SFD? </a:t>
            </a:r>
          </a:p>
          <a:p>
            <a:pPr marL="0" indent="0">
              <a:buNone/>
            </a:pPr>
            <a:r>
              <a:rPr lang="en-CA" sz="2000" dirty="0" smtClean="0">
                <a:latin typeface="Calibri" panose="020F0502020204030204" pitchFamily="34" charset="0"/>
                <a:cs typeface="Calibri" panose="020F0502020204030204" pitchFamily="34" charset="0"/>
              </a:rPr>
              <a:t>Optionally </a:t>
            </a:r>
            <a:r>
              <a:rPr lang="en-CA" sz="2000" dirty="0">
                <a:latin typeface="Calibri" panose="020F0502020204030204" pitchFamily="34" charset="0"/>
                <a:cs typeface="Calibri" panose="020F0502020204030204" pitchFamily="34" charset="0"/>
              </a:rPr>
              <a:t>to use the EHT sounding NDP format </a:t>
            </a:r>
            <a:r>
              <a:rPr lang="en-CA" sz="2000" dirty="0" smtClean="0">
                <a:latin typeface="Calibri" panose="020F0502020204030204" pitchFamily="34" charset="0"/>
                <a:cs typeface="Calibri" panose="020F0502020204030204" pitchFamily="34" charset="0"/>
              </a:rPr>
              <a:t>(only for preamble puncturing) </a:t>
            </a:r>
            <a:r>
              <a:rPr lang="en-CA" sz="2000" dirty="0">
                <a:latin typeface="Calibri" panose="020F0502020204030204" pitchFamily="34" charset="0"/>
                <a:cs typeface="Calibri" panose="020F0502020204030204" pitchFamily="34" charset="0"/>
              </a:rPr>
              <a:t>for 802.11bf sub-7 GHz sensing when PPDU BW ≤ 160 </a:t>
            </a:r>
            <a:r>
              <a:rPr lang="en-CA" sz="2000" dirty="0" smtClean="0">
                <a:latin typeface="Calibri" panose="020F0502020204030204" pitchFamily="34" charset="0"/>
                <a:cs typeface="Calibri" panose="020F0502020204030204" pitchFamily="34" charset="0"/>
              </a:rPr>
              <a:t>MHz</a:t>
            </a:r>
          </a:p>
          <a:p>
            <a:pPr marL="0" indent="0">
              <a:buNone/>
            </a:pPr>
            <a:endParaRPr lang="en-CA" sz="2000" dirty="0" smtClean="0">
              <a:latin typeface="Calibri" panose="020F0502020204030204" pitchFamily="34" charset="0"/>
              <a:cs typeface="Calibri" panose="020F0502020204030204" pitchFamily="34" charset="0"/>
            </a:endParaRPr>
          </a:p>
          <a:p>
            <a:pPr marL="0" indent="0">
              <a:buNone/>
            </a:pPr>
            <a:r>
              <a:rPr lang="en-CA" sz="2000" dirty="0" smtClean="0">
                <a:latin typeface="Calibri" panose="020F0502020204030204" pitchFamily="34" charset="0"/>
                <a:cs typeface="Calibri" panose="020F0502020204030204" pitchFamily="34" charset="0"/>
              </a:rPr>
              <a:t>Note: HE </a:t>
            </a:r>
            <a:r>
              <a:rPr lang="en-CA" sz="2000" dirty="0">
                <a:latin typeface="Calibri" panose="020F0502020204030204" pitchFamily="34" charset="0"/>
                <a:cs typeface="Calibri" panose="020F0502020204030204" pitchFamily="34" charset="0"/>
              </a:rPr>
              <a:t>Ranging NDP and HE TB Ranging NDP formats </a:t>
            </a:r>
            <a:r>
              <a:rPr lang="en-CA" sz="2000" dirty="0" smtClean="0">
                <a:latin typeface="Calibri" panose="020F0502020204030204" pitchFamily="34" charset="0"/>
                <a:cs typeface="Calibri" panose="020F0502020204030204" pitchFamily="34" charset="0"/>
              </a:rPr>
              <a:t>are used for </a:t>
            </a:r>
            <a:r>
              <a:rPr lang="en-CA" sz="2000" dirty="0">
                <a:latin typeface="Calibri" panose="020F0502020204030204" pitchFamily="34" charset="0"/>
                <a:cs typeface="Calibri" panose="020F0502020204030204" pitchFamily="34" charset="0"/>
              </a:rPr>
              <a:t>802.11bf sub-7 GHz sensing when PPDU BW ≤ 160 MHz</a:t>
            </a:r>
            <a:r>
              <a:rPr lang="en-CA" sz="2000" dirty="0" smtClean="0">
                <a:latin typeface="Calibri" panose="020F0502020204030204" pitchFamily="34" charset="0"/>
                <a:cs typeface="Calibri" panose="020F0502020204030204" pitchFamily="34" charset="0"/>
              </a:rPr>
              <a:t> without preamble puncturing.</a:t>
            </a:r>
            <a:endParaRPr lang="en-CA" sz="2000" dirty="0">
              <a:latin typeface="Calibri" panose="020F0502020204030204" pitchFamily="34" charset="0"/>
              <a:cs typeface="Calibri" panose="020F0502020204030204" pitchFamily="34" charset="0"/>
            </a:endParaRPr>
          </a:p>
          <a:p>
            <a:pPr marL="0" indent="0">
              <a:buNone/>
            </a:pPr>
            <a:endParaRPr lang="en-CA" sz="2000" dirty="0" smtClean="0">
              <a:latin typeface="Calibri" panose="020F0502020204030204" pitchFamily="34" charset="0"/>
              <a:cs typeface="Calibri" panose="020F0502020204030204" pitchFamily="34" charset="0"/>
            </a:endParaRPr>
          </a:p>
          <a:p>
            <a:pPr marL="339725" indent="0">
              <a:buNone/>
            </a:pPr>
            <a:r>
              <a:rPr lang="en-CA" sz="2000" dirty="0" smtClean="0">
                <a:latin typeface="Calibri" panose="020F0502020204030204" pitchFamily="34" charset="0"/>
                <a:cs typeface="Calibri" panose="020F0502020204030204" pitchFamily="34" charset="0"/>
              </a:rPr>
              <a:t>Yes:</a:t>
            </a:r>
          </a:p>
          <a:p>
            <a:pPr marL="339725" indent="0">
              <a:buNone/>
            </a:pPr>
            <a:r>
              <a:rPr lang="en-CA" sz="2000" dirty="0" smtClean="0">
                <a:latin typeface="Calibri" panose="020F0502020204030204" pitchFamily="34" charset="0"/>
                <a:cs typeface="Calibri" panose="020F0502020204030204" pitchFamily="34" charset="0"/>
              </a:rPr>
              <a:t>No:</a:t>
            </a:r>
          </a:p>
          <a:p>
            <a:pPr marL="339725" indent="0">
              <a:buNone/>
            </a:pPr>
            <a:r>
              <a:rPr lang="en-CA" sz="2000" dirty="0" smtClean="0">
                <a:latin typeface="Calibri" panose="020F0502020204030204" pitchFamily="34" charset="0"/>
                <a:cs typeface="Calibri" panose="020F0502020204030204" pitchFamily="34" charset="0"/>
              </a:rPr>
              <a:t>Abstain:</a:t>
            </a:r>
            <a:endParaRPr lang="en-CA" sz="2000" dirty="0">
              <a:latin typeface="Calibri" panose="020F0502020204030204" pitchFamily="34" charset="0"/>
              <a:cs typeface="Calibri" panose="020F0502020204030204" pitchFamily="34" charset="0"/>
            </a:endParaRPr>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7</a:t>
            </a:fld>
            <a:endParaRPr lang="en-US" altLang="ko-KR"/>
          </a:p>
        </p:txBody>
      </p:sp>
      <p:sp>
        <p:nvSpPr>
          <p:cNvPr id="7" name="Footer Placeholder 4"/>
          <p:cNvSpPr>
            <a:spLocks noGrp="1"/>
          </p:cNvSpPr>
          <p:nvPr>
            <p:ph type="ftr" sz="quarter" idx="11"/>
          </p:nvPr>
        </p:nvSpPr>
        <p:spPr>
          <a:xfrm>
            <a:off x="6242076" y="6475413"/>
            <a:ext cx="2301849" cy="184666"/>
          </a:xfrm>
        </p:spPr>
        <p:txBody>
          <a:body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p:spTree>
    <p:extLst>
      <p:ext uri="{BB962C8B-B14F-4D97-AF65-F5344CB8AC3E}">
        <p14:creationId xmlns:p14="http://schemas.microsoft.com/office/powerpoint/2010/main" val="32757617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7387"/>
          </a:xfrm>
        </p:spPr>
        <p:txBody>
          <a:bodyPr/>
          <a:lstStyle/>
          <a:p>
            <a:r>
              <a:rPr lang="en-US" altLang="zh-CN" dirty="0" smtClean="0"/>
              <a:t>References</a:t>
            </a:r>
            <a:endParaRPr lang="zh-CN" altLang="en-US" dirty="0"/>
          </a:p>
        </p:txBody>
      </p:sp>
      <p:sp>
        <p:nvSpPr>
          <p:cNvPr id="3" name="Content Placeholder 2"/>
          <p:cNvSpPr>
            <a:spLocks noGrp="1"/>
          </p:cNvSpPr>
          <p:nvPr>
            <p:ph idx="1"/>
          </p:nvPr>
        </p:nvSpPr>
        <p:spPr>
          <a:xfrm>
            <a:off x="696912" y="1524000"/>
            <a:ext cx="7847013" cy="4572000"/>
          </a:xfrm>
        </p:spPr>
        <p:txBody>
          <a:bodyPr/>
          <a:lstStyle/>
          <a:p>
            <a:pPr marL="339725" indent="-339725">
              <a:buNone/>
            </a:pPr>
            <a:r>
              <a:rPr lang="en-US" altLang="zh-CN" sz="2000" b="0" dirty="0" smtClean="0">
                <a:latin typeface="Calibri" panose="020F0502020204030204" pitchFamily="34" charset="0"/>
                <a:cs typeface="Calibri" panose="020F0502020204030204" pitchFamily="34" charset="0"/>
              </a:rPr>
              <a:t>[1] </a:t>
            </a:r>
            <a:r>
              <a:rPr lang="en-US" sz="2000" b="0" dirty="0">
                <a:latin typeface="Calibri" panose="020F0502020204030204" pitchFamily="34" charset="0"/>
                <a:cs typeface="Calibri" panose="020F0502020204030204" pitchFamily="34" charset="0"/>
              </a:rPr>
              <a:t>IEEE </a:t>
            </a:r>
            <a:r>
              <a:rPr lang="en-US" sz="2000" b="0" dirty="0" smtClean="0">
                <a:latin typeface="Calibri" panose="020F0502020204030204" pitchFamily="34" charset="0"/>
                <a:cs typeface="Calibri" panose="020F0502020204030204" pitchFamily="34" charset="0"/>
              </a:rPr>
              <a:t>802.11-19/2103r12</a:t>
            </a:r>
            <a:r>
              <a:rPr lang="en-US" sz="2000" b="0" dirty="0">
                <a:latin typeface="Calibri" panose="020F0502020204030204" pitchFamily="34" charset="0"/>
                <a:cs typeface="Calibri" panose="020F0502020204030204" pitchFamily="34" charset="0"/>
              </a:rPr>
              <a:t>, </a:t>
            </a:r>
            <a:r>
              <a:rPr lang="en-US" sz="2000" b="0" dirty="0" smtClean="0">
                <a:latin typeface="Calibri" panose="020F0502020204030204" pitchFamily="34" charset="0"/>
                <a:cs typeface="Calibri" panose="020F0502020204030204" pitchFamily="34" charset="0"/>
              </a:rPr>
              <a:t>802.11 SENS SG proposed PAR.</a:t>
            </a:r>
            <a:endParaRPr lang="en-US" altLang="zh-CN" sz="2000" b="0" dirty="0" smtClean="0">
              <a:latin typeface="Calibri" panose="020F0502020204030204" pitchFamily="34" charset="0"/>
              <a:cs typeface="Calibri" panose="020F0502020204030204" pitchFamily="34" charset="0"/>
            </a:endParaRPr>
          </a:p>
          <a:p>
            <a:pPr marL="0" indent="0">
              <a:buNone/>
            </a:pPr>
            <a:r>
              <a:rPr lang="en-US" sz="2000" b="0" dirty="0" smtClean="0">
                <a:latin typeface="Calibri" panose="020F0502020204030204" pitchFamily="34" charset="0"/>
                <a:cs typeface="Calibri" panose="020F0502020204030204" pitchFamily="34" charset="0"/>
              </a:rPr>
              <a:t>[2</a:t>
            </a:r>
            <a:r>
              <a:rPr lang="en-US" sz="2000" b="0" dirty="0">
                <a:latin typeface="Calibri" panose="020F0502020204030204" pitchFamily="34" charset="0"/>
                <a:cs typeface="Calibri" panose="020F0502020204030204" pitchFamily="34" charset="0"/>
              </a:rPr>
              <a:t>] IEEE 802.11-22/0415r2, NDP Selection for </a:t>
            </a:r>
            <a:r>
              <a:rPr lang="en-US" sz="2000" b="0" dirty="0" smtClean="0">
                <a:latin typeface="Calibri" panose="020F0502020204030204" pitchFamily="34" charset="0"/>
                <a:cs typeface="Calibri" panose="020F0502020204030204" pitchFamily="34" charset="0"/>
              </a:rPr>
              <a:t>802.11bf.</a:t>
            </a:r>
          </a:p>
          <a:p>
            <a:pPr marL="0" indent="0">
              <a:buNone/>
            </a:pPr>
            <a:r>
              <a:rPr lang="en-US" sz="2000" b="0" dirty="0">
                <a:latin typeface="Calibri" panose="020F0502020204030204" pitchFamily="34" charset="0"/>
                <a:cs typeface="Calibri" panose="020F0502020204030204" pitchFamily="34" charset="0"/>
              </a:rPr>
              <a:t>[3] </a:t>
            </a:r>
            <a:r>
              <a:rPr lang="en-US" sz="2000" b="0" dirty="0" smtClean="0">
                <a:latin typeface="Calibri" panose="020F0502020204030204" pitchFamily="34" charset="0"/>
                <a:cs typeface="Calibri" panose="020F0502020204030204" pitchFamily="34" charset="0"/>
              </a:rPr>
              <a:t>IEEE 802.11-22/0421r0, Discussion </a:t>
            </a:r>
            <a:r>
              <a:rPr lang="en-US" sz="2000" b="0" dirty="0">
                <a:latin typeface="Calibri" panose="020F0502020204030204" pitchFamily="34" charset="0"/>
                <a:cs typeface="Calibri" panose="020F0502020204030204" pitchFamily="34" charset="0"/>
              </a:rPr>
              <a:t>on the NDP format for </a:t>
            </a:r>
            <a:r>
              <a:rPr lang="en-US" sz="2000" b="0" dirty="0" smtClean="0">
                <a:latin typeface="Calibri" panose="020F0502020204030204" pitchFamily="34" charset="0"/>
                <a:cs typeface="Calibri" panose="020F0502020204030204" pitchFamily="34" charset="0"/>
              </a:rPr>
              <a:t>sensing.</a:t>
            </a:r>
          </a:p>
          <a:p>
            <a:pPr marL="0" indent="0">
              <a:buNone/>
            </a:pPr>
            <a:r>
              <a:rPr lang="en-US" sz="2000" b="0" dirty="0" smtClean="0">
                <a:latin typeface="Calibri" panose="020F0502020204030204" pitchFamily="34" charset="0"/>
                <a:cs typeface="Calibri" panose="020F0502020204030204" pitchFamily="34" charset="0"/>
              </a:rPr>
              <a:t>[4] </a:t>
            </a:r>
            <a:r>
              <a:rPr lang="en-US" sz="2000" b="0" dirty="0">
                <a:latin typeface="Calibri" panose="020F0502020204030204" pitchFamily="34" charset="0"/>
                <a:cs typeface="Calibri" panose="020F0502020204030204" pitchFamily="34" charset="0"/>
              </a:rPr>
              <a:t>IEEE </a:t>
            </a:r>
            <a:r>
              <a:rPr lang="en-US" sz="2000" b="0" dirty="0" smtClean="0">
                <a:latin typeface="Calibri" panose="020F0502020204030204" pitchFamily="34" charset="0"/>
                <a:cs typeface="Calibri" panose="020F0502020204030204" pitchFamily="34" charset="0"/>
              </a:rPr>
              <a:t>P802.11be/D2.0.</a:t>
            </a:r>
            <a:endParaRPr lang="en-US" sz="2000" b="0" dirty="0">
              <a:latin typeface="Calibri" panose="020F0502020204030204" pitchFamily="34" charset="0"/>
              <a:cs typeface="Calibri" panose="020F0502020204030204" pitchFamily="34" charset="0"/>
            </a:endParaRPr>
          </a:p>
          <a:p>
            <a:pPr marL="0" indent="0">
              <a:buNone/>
            </a:pPr>
            <a:r>
              <a:rPr lang="en-US" sz="2000" b="0" dirty="0" smtClean="0">
                <a:latin typeface="Calibri" panose="020F0502020204030204" pitchFamily="34" charset="0"/>
                <a:cs typeface="Calibri" panose="020F0502020204030204" pitchFamily="34" charset="0"/>
              </a:rPr>
              <a:t>[5] </a:t>
            </a:r>
            <a:r>
              <a:rPr lang="en-US" sz="2000" b="0" dirty="0">
                <a:latin typeface="Calibri" panose="020F0502020204030204" pitchFamily="34" charset="0"/>
                <a:cs typeface="Calibri" panose="020F0502020204030204" pitchFamily="34" charset="0"/>
              </a:rPr>
              <a:t>IEEE </a:t>
            </a:r>
            <a:r>
              <a:rPr lang="en-US" sz="2000" b="0" dirty="0" smtClean="0">
                <a:latin typeface="Calibri" panose="020F0502020204030204" pitchFamily="34" charset="0"/>
                <a:cs typeface="Calibri" panose="020F0502020204030204" pitchFamily="34" charset="0"/>
              </a:rPr>
              <a:t>P802.11az/D5.0</a:t>
            </a:r>
            <a:endParaRPr lang="en-US" sz="2000" b="0" dirty="0">
              <a:latin typeface="Calibri" panose="020F0502020204030204" pitchFamily="34" charset="0"/>
              <a:cs typeface="Calibri" panose="020F0502020204030204" pitchFamily="34" charset="0"/>
            </a:endParaRPr>
          </a:p>
          <a:p>
            <a:pPr marL="0" indent="0">
              <a:buNone/>
            </a:pPr>
            <a:endParaRPr lang="en-US" sz="2000" b="0" dirty="0" smtClean="0">
              <a:latin typeface="Calibri" panose="020F0502020204030204" pitchFamily="34" charset="0"/>
              <a:cs typeface="Calibri" panose="020F0502020204030204" pitchFamily="34" charset="0"/>
            </a:endParaRPr>
          </a:p>
          <a:p>
            <a:pPr marL="0" indent="0">
              <a:buNone/>
            </a:pPr>
            <a:endParaRPr lang="en-US" sz="2000" b="0" dirty="0">
              <a:latin typeface="Calibri" panose="020F0502020204030204" pitchFamily="34" charset="0"/>
              <a:cs typeface="Calibri" panose="020F0502020204030204" pitchFamily="34" charset="0"/>
            </a:endParaRPr>
          </a:p>
          <a:p>
            <a:pPr marL="0" indent="0">
              <a:buNone/>
            </a:pPr>
            <a:endParaRPr lang="en-US" altLang="zh-CN" sz="2000" b="0" dirty="0" smtClean="0">
              <a:latin typeface="Calibri" panose="020F0502020204030204" pitchFamily="34" charset="0"/>
              <a:cs typeface="Calibri" panose="020F0502020204030204" pitchFamily="34" charset="0"/>
            </a:endParaRPr>
          </a:p>
          <a:p>
            <a:pPr marL="0" indent="0">
              <a:buNone/>
            </a:pPr>
            <a:endParaRPr lang="en-US" altLang="zh-CN" sz="2000" b="0" dirty="0">
              <a:latin typeface="Calibri" panose="020F0502020204030204" pitchFamily="34" charset="0"/>
              <a:cs typeface="Calibri" panose="020F0502020204030204" pitchFamily="34" charset="0"/>
            </a:endParaRPr>
          </a:p>
          <a:p>
            <a:pPr marL="0" indent="0">
              <a:buNone/>
            </a:pPr>
            <a:endParaRPr lang="en-US" altLang="zh-CN" b="0" dirty="0" smtClean="0">
              <a:latin typeface="Calibri" panose="020F0502020204030204" pitchFamily="34" charset="0"/>
              <a:cs typeface="Calibri" panose="020F0502020204030204" pitchFamily="34" charset="0"/>
            </a:endParaRPr>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8</a:t>
            </a:fld>
            <a:endParaRPr lang="en-US" altLang="ko-KR"/>
          </a:p>
        </p:txBody>
      </p:sp>
      <p:sp>
        <p:nvSpPr>
          <p:cNvPr id="7" name="Footer Placeholder 4"/>
          <p:cNvSpPr>
            <a:spLocks noGrp="1"/>
          </p:cNvSpPr>
          <p:nvPr>
            <p:ph type="ftr" sz="quarter" idx="11"/>
          </p:nvPr>
        </p:nvSpPr>
        <p:spPr>
          <a:xfrm>
            <a:off x="6242076" y="6475413"/>
            <a:ext cx="2301849" cy="184666"/>
          </a:xfrm>
        </p:spPr>
        <p:txBody>
          <a:body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p:spTree>
    <p:extLst>
      <p:ext uri="{BB962C8B-B14F-4D97-AF65-F5344CB8AC3E}">
        <p14:creationId xmlns:p14="http://schemas.microsoft.com/office/powerpoint/2010/main" val="102452151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216592</TotalTime>
  <Words>918</Words>
  <Application>Microsoft Office PowerPoint</Application>
  <PresentationFormat>On-screen Show (4:3)</PresentationFormat>
  <Paragraphs>107</Paragraphs>
  <Slides>8</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vt:i4>
      </vt:variant>
    </vt:vector>
  </HeadingPairs>
  <TitlesOfParts>
    <vt:vector size="17" baseType="lpstr">
      <vt:lpstr>Arial Unicode MS</vt:lpstr>
      <vt:lpstr>굴림</vt:lpstr>
      <vt:lpstr>굴림</vt:lpstr>
      <vt:lpstr>맑은 고딕</vt:lpstr>
      <vt:lpstr>MS Gothic</vt:lpstr>
      <vt:lpstr>Arial</vt:lpstr>
      <vt:lpstr>Calibri</vt:lpstr>
      <vt:lpstr>Times New Roman</vt:lpstr>
      <vt:lpstr>802-11-Submission</vt:lpstr>
      <vt:lpstr>NDP formats for 802.11bf</vt:lpstr>
      <vt:lpstr>Introduction</vt:lpstr>
      <vt:lpstr>HE (TB) Ranging NDP vs. EHT Sounding NDP  </vt:lpstr>
      <vt:lpstr>Discussion (1)</vt:lpstr>
      <vt:lpstr>Discussion (2)  </vt:lpstr>
      <vt:lpstr>SP1</vt:lpstr>
      <vt:lpstr>SP2</vt:lpstr>
      <vt:lpstr>References</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Yan Xin</cp:lastModifiedBy>
  <cp:revision>3734</cp:revision>
  <cp:lastPrinted>2019-10-30T14:42:18Z</cp:lastPrinted>
  <dcterms:created xsi:type="dcterms:W3CDTF">2007-05-21T21:00:37Z</dcterms:created>
  <dcterms:modified xsi:type="dcterms:W3CDTF">2022-08-23T21:46:53Z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(2)A56q1VWb31HeONRT4KPsYNh/hp5DyC+ahE2YERZ3WFOcgCI2nj85EHasTXXRokWDp6kHsF/C
8xxCohD9ok8Tu1lVri3JyCdeDIF4qy45Zu49dRHHD08pJ10mrcRqp3EHsVO/5+t+8nhQbXUP
WFHTuirM+kgLYor0+xO0YDC18ciH74YvCfEDHLZR7c3PjPGndqabkeYXcXFaBuZOidGsR55J
lSR8e70t+AbOlg+832</vt:lpwstr>
  </property>
  <property fmtid="{D5CDD505-2E9C-101B-9397-08002B2CF9AE}" pid="3" name="_2015_ms_pID_7253431">
    <vt:lpwstr>cnUm6lU5sDl21P7OhygWk9SPgEtKEGf9QcGOiBlyXtUtds6cFKvhbe
FU9z4KkMJGIZEGeYxuEV+9SjN9SPqENYF/FpC8IVBGFL2MyXv4mWbDxI92SPSNMxs6Bv6aEY
eAEEz0ytyy05WLxPLOyNzjkiyKY+lSRalUn6DPioM/vAjZ/Rhe8+YXIOrbOdePWY5wQ=</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1578421453</vt:lpwstr>
  </property>
</Properties>
</file>