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5"/>
  </p:notesMasterIdLst>
  <p:handoutMasterIdLst>
    <p:handoutMasterId r:id="rId16"/>
  </p:handoutMasterIdLst>
  <p:sldIdLst>
    <p:sldId id="256" r:id="rId3"/>
    <p:sldId id="265" r:id="rId4"/>
    <p:sldId id="292" r:id="rId5"/>
    <p:sldId id="320" r:id="rId6"/>
    <p:sldId id="301" r:id="rId7"/>
    <p:sldId id="296" r:id="rId8"/>
    <p:sldId id="309" r:id="rId9"/>
    <p:sldId id="311" r:id="rId10"/>
    <p:sldId id="319" r:id="rId11"/>
    <p:sldId id="314" r:id="rId12"/>
    <p:sldId id="299" r:id="rId13"/>
    <p:sldId id="321"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ng Wei" initials="DW" lastIdx="1" clrIdx="0">
    <p:extLst>
      <p:ext uri="{19B8F6BF-5375-455C-9EA6-DF929625EA0E}">
        <p15:presenceInfo xmlns:p15="http://schemas.microsoft.com/office/powerpoint/2012/main" userId="S::dong.wei@nxp.com::ea308294-7d91-451f-8b46-bb4248f0267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01" autoAdjust="0"/>
    <p:restoredTop sz="94662" autoAdjust="0"/>
  </p:normalViewPr>
  <p:slideViewPr>
    <p:cSldViewPr>
      <p:cViewPr varScale="1">
        <p:scale>
          <a:sx n="108" d="100"/>
          <a:sy n="108" d="100"/>
        </p:scale>
        <p:origin x="138" y="13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10" d="100"/>
        <a:sy n="110" d="100"/>
      </p:scale>
      <p:origin x="0" y="0"/>
    </p:cViewPr>
  </p:sorterViewPr>
  <p:notesViewPr>
    <p:cSldViewPr>
      <p:cViewPr varScale="1">
        <p:scale>
          <a:sx n="81" d="100"/>
          <a:sy n="81" d="100"/>
        </p:scale>
        <p:origin x="374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802.11-21/1445r0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August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Dong Wei, NXP Semiconductors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802.11-21/1445r0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August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Dong Wei, NXP Semiconductors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36140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957071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26227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55599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6223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8231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63205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96492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76377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226712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5975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7" name="Date Placeholder 6">
            <a:extLst>
              <a:ext uri="{FF2B5EF4-FFF2-40B4-BE49-F238E27FC236}">
                <a16:creationId xmlns:a16="http://schemas.microsoft.com/office/drawing/2014/main" id="{92C5305E-6BC5-43C4-AB2B-7793B5D15857}"/>
              </a:ext>
            </a:extLst>
          </p:cNvPr>
          <p:cNvSpPr>
            <a:spLocks noGrp="1"/>
          </p:cNvSpPr>
          <p:nvPr>
            <p:ph type="dt" idx="10"/>
          </p:nvPr>
        </p:nvSpPr>
        <p:spPr/>
        <p:txBody>
          <a:bodyPr/>
          <a:lstStyle/>
          <a:p>
            <a:r>
              <a:rPr lang="en-US" dirty="0"/>
              <a:t>July 2022</a:t>
            </a:r>
            <a:endParaRPr lang="en-GB" dirty="0"/>
          </a:p>
        </p:txBody>
      </p:sp>
      <p:sp>
        <p:nvSpPr>
          <p:cNvPr id="8" name="Footer Placeholder 7">
            <a:extLst>
              <a:ext uri="{FF2B5EF4-FFF2-40B4-BE49-F238E27FC236}">
                <a16:creationId xmlns:a16="http://schemas.microsoft.com/office/drawing/2014/main" id="{CD391F52-BBD4-4A0B-AECD-630D64024202}"/>
              </a:ext>
            </a:extLst>
          </p:cNvPr>
          <p:cNvSpPr>
            <a:spLocks noGrp="1"/>
          </p:cNvSpPr>
          <p:nvPr>
            <p:ph type="ftr" idx="11"/>
          </p:nvPr>
        </p:nvSpPr>
        <p:spPr/>
        <p:txBody>
          <a:bodyPr/>
          <a:lstStyle/>
          <a:p>
            <a:r>
              <a:rPr lang="en-GB"/>
              <a:t>Dong Wei, NXP Semiconductors</a:t>
            </a:r>
            <a:endParaRPr lang="en-GB" dirty="0"/>
          </a:p>
        </p:txBody>
      </p:sp>
      <p:sp>
        <p:nvSpPr>
          <p:cNvPr id="9" name="Slide Number Placeholder 8">
            <a:extLst>
              <a:ext uri="{FF2B5EF4-FFF2-40B4-BE49-F238E27FC236}">
                <a16:creationId xmlns:a16="http://schemas.microsoft.com/office/drawing/2014/main" id="{5A0B4433-FB3A-4464-BB14-40DEE2105378}"/>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4B234-59E6-498A-B723-A446F2457D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201E239-5A76-4CE9-A32D-D79059430B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391BB3-3453-4144-BED5-9D83E6DF2C31}"/>
              </a:ext>
            </a:extLst>
          </p:cNvPr>
          <p:cNvSpPr>
            <a:spLocks noGrp="1"/>
          </p:cNvSpPr>
          <p:nvPr>
            <p:ph type="dt" sz="half" idx="10"/>
          </p:nvPr>
        </p:nvSpPr>
        <p:spPr/>
        <p:txBody>
          <a:bodyPr/>
          <a:lstStyle/>
          <a:p>
            <a:fld id="{AD9E45E3-470B-4C27-B1BE-CC0CCDC3D715}" type="datetimeFigureOut">
              <a:rPr lang="en-US" smtClean="0"/>
              <a:t>9/29/2022</a:t>
            </a:fld>
            <a:endParaRPr lang="en-US"/>
          </a:p>
        </p:txBody>
      </p:sp>
      <p:sp>
        <p:nvSpPr>
          <p:cNvPr id="5" name="Footer Placeholder 4">
            <a:extLst>
              <a:ext uri="{FF2B5EF4-FFF2-40B4-BE49-F238E27FC236}">
                <a16:creationId xmlns:a16="http://schemas.microsoft.com/office/drawing/2014/main" id="{8A558034-75FD-4F0B-AD9A-4548ED0AFB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26F0E3-E065-491E-BC27-4D390C9B1B1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3777127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665D5-8EA9-423A-9A19-CB005440A1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BFEDCE-4C84-4F6C-B774-D913E6FE5C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BC73CB-9A1D-4045-8024-AF65F65ABB5D}"/>
              </a:ext>
            </a:extLst>
          </p:cNvPr>
          <p:cNvSpPr>
            <a:spLocks noGrp="1"/>
          </p:cNvSpPr>
          <p:nvPr>
            <p:ph type="dt" sz="half" idx="10"/>
          </p:nvPr>
        </p:nvSpPr>
        <p:spPr/>
        <p:txBody>
          <a:bodyPr/>
          <a:lstStyle/>
          <a:p>
            <a:fld id="{AD9E45E3-470B-4C27-B1BE-CC0CCDC3D715}" type="datetimeFigureOut">
              <a:rPr lang="en-US" smtClean="0"/>
              <a:t>9/29/2022</a:t>
            </a:fld>
            <a:endParaRPr lang="en-US"/>
          </a:p>
        </p:txBody>
      </p:sp>
      <p:sp>
        <p:nvSpPr>
          <p:cNvPr id="5" name="Footer Placeholder 4">
            <a:extLst>
              <a:ext uri="{FF2B5EF4-FFF2-40B4-BE49-F238E27FC236}">
                <a16:creationId xmlns:a16="http://schemas.microsoft.com/office/drawing/2014/main" id="{68D7C41E-8333-421F-A6C9-301580214C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8E4D10-13BC-4E90-A2C5-C74921C4DB0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8023785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0C78B-AD75-400D-924F-B9991CB993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C652CB-52F2-4D1B-B2FE-54461B7BC8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369495-9FCE-43C4-8BD4-EAD8473223A7}"/>
              </a:ext>
            </a:extLst>
          </p:cNvPr>
          <p:cNvSpPr>
            <a:spLocks noGrp="1"/>
          </p:cNvSpPr>
          <p:nvPr>
            <p:ph type="dt" sz="half" idx="10"/>
          </p:nvPr>
        </p:nvSpPr>
        <p:spPr/>
        <p:txBody>
          <a:bodyPr/>
          <a:lstStyle/>
          <a:p>
            <a:fld id="{AD9E45E3-470B-4C27-B1BE-CC0CCDC3D715}" type="datetimeFigureOut">
              <a:rPr lang="en-US" smtClean="0"/>
              <a:t>9/29/2022</a:t>
            </a:fld>
            <a:endParaRPr lang="en-US"/>
          </a:p>
        </p:txBody>
      </p:sp>
      <p:sp>
        <p:nvSpPr>
          <p:cNvPr id="5" name="Footer Placeholder 4">
            <a:extLst>
              <a:ext uri="{FF2B5EF4-FFF2-40B4-BE49-F238E27FC236}">
                <a16:creationId xmlns:a16="http://schemas.microsoft.com/office/drawing/2014/main" id="{7DD4112B-BB1A-4F11-A778-92B240141B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96760E-74EB-4D6C-92AC-1280F41306B7}"/>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5440336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97B6C-E72D-4E7A-8556-AAAF913BEE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880EBB-44D5-4DB4-9B41-093E763316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88F875-E634-4579-8AF7-D8ED727D6C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20C61F-FCD5-4683-8675-235ABE100BFF}"/>
              </a:ext>
            </a:extLst>
          </p:cNvPr>
          <p:cNvSpPr>
            <a:spLocks noGrp="1"/>
          </p:cNvSpPr>
          <p:nvPr>
            <p:ph type="dt" sz="half" idx="10"/>
          </p:nvPr>
        </p:nvSpPr>
        <p:spPr/>
        <p:txBody>
          <a:bodyPr/>
          <a:lstStyle/>
          <a:p>
            <a:fld id="{AD9E45E3-470B-4C27-B1BE-CC0CCDC3D715}" type="datetimeFigureOut">
              <a:rPr lang="en-US" smtClean="0"/>
              <a:t>9/29/2022</a:t>
            </a:fld>
            <a:endParaRPr lang="en-US"/>
          </a:p>
        </p:txBody>
      </p:sp>
      <p:sp>
        <p:nvSpPr>
          <p:cNvPr id="6" name="Footer Placeholder 5">
            <a:extLst>
              <a:ext uri="{FF2B5EF4-FFF2-40B4-BE49-F238E27FC236}">
                <a16:creationId xmlns:a16="http://schemas.microsoft.com/office/drawing/2014/main" id="{814D3117-3F19-4E4C-9D42-E7556EC8C0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E1E923-B287-442B-BA1C-0C82A38EAAB0}"/>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2165029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18F41-F77F-45E4-8856-716B37F5EA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7BD594-9272-4ABB-9464-87DB8F7E7D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0D8A1B-E4AF-4E49-99DD-8DDBFF45F5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3510B84-DE9B-408E-846A-5E531E3E14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FD9BA5-5987-4DB4-9E0D-7C930B799C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7067D1-D556-491B-ADCC-E30228E6C6A9}"/>
              </a:ext>
            </a:extLst>
          </p:cNvPr>
          <p:cNvSpPr>
            <a:spLocks noGrp="1"/>
          </p:cNvSpPr>
          <p:nvPr>
            <p:ph type="dt" sz="half" idx="10"/>
          </p:nvPr>
        </p:nvSpPr>
        <p:spPr/>
        <p:txBody>
          <a:bodyPr/>
          <a:lstStyle/>
          <a:p>
            <a:fld id="{AD9E45E3-470B-4C27-B1BE-CC0CCDC3D715}" type="datetimeFigureOut">
              <a:rPr lang="en-US" smtClean="0"/>
              <a:t>9/29/2022</a:t>
            </a:fld>
            <a:endParaRPr lang="en-US"/>
          </a:p>
        </p:txBody>
      </p:sp>
      <p:sp>
        <p:nvSpPr>
          <p:cNvPr id="8" name="Footer Placeholder 7">
            <a:extLst>
              <a:ext uri="{FF2B5EF4-FFF2-40B4-BE49-F238E27FC236}">
                <a16:creationId xmlns:a16="http://schemas.microsoft.com/office/drawing/2014/main" id="{FA7D0445-EA9B-4908-B54C-16DACBD958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C0A5371-2622-4930-BCBD-64D88972B015}"/>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78134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89F5B-F022-4341-99E7-BB7FD009AFC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750C8AE-1D9C-4559-A0BF-D32027A98989}"/>
              </a:ext>
            </a:extLst>
          </p:cNvPr>
          <p:cNvSpPr>
            <a:spLocks noGrp="1"/>
          </p:cNvSpPr>
          <p:nvPr>
            <p:ph type="dt" sz="half" idx="10"/>
          </p:nvPr>
        </p:nvSpPr>
        <p:spPr/>
        <p:txBody>
          <a:bodyPr/>
          <a:lstStyle/>
          <a:p>
            <a:fld id="{AD9E45E3-470B-4C27-B1BE-CC0CCDC3D715}" type="datetimeFigureOut">
              <a:rPr lang="en-US" smtClean="0"/>
              <a:t>9/29/2022</a:t>
            </a:fld>
            <a:endParaRPr lang="en-US"/>
          </a:p>
        </p:txBody>
      </p:sp>
      <p:sp>
        <p:nvSpPr>
          <p:cNvPr id="4" name="Footer Placeholder 3">
            <a:extLst>
              <a:ext uri="{FF2B5EF4-FFF2-40B4-BE49-F238E27FC236}">
                <a16:creationId xmlns:a16="http://schemas.microsoft.com/office/drawing/2014/main" id="{C055D32F-56C4-44E1-8FE9-E73FDF16053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83DD04-0D27-4A5F-9AE4-6CD9A18F9EBF}"/>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939791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FBD930-C4A2-44E8-9D66-CCEC20B36D53}"/>
              </a:ext>
            </a:extLst>
          </p:cNvPr>
          <p:cNvSpPr>
            <a:spLocks noGrp="1"/>
          </p:cNvSpPr>
          <p:nvPr>
            <p:ph type="dt" sz="half" idx="10"/>
          </p:nvPr>
        </p:nvSpPr>
        <p:spPr/>
        <p:txBody>
          <a:bodyPr/>
          <a:lstStyle/>
          <a:p>
            <a:fld id="{AD9E45E3-470B-4C27-B1BE-CC0CCDC3D715}" type="datetimeFigureOut">
              <a:rPr lang="en-US" smtClean="0"/>
              <a:t>9/29/2022</a:t>
            </a:fld>
            <a:endParaRPr lang="en-US"/>
          </a:p>
        </p:txBody>
      </p:sp>
      <p:sp>
        <p:nvSpPr>
          <p:cNvPr id="3" name="Footer Placeholder 2">
            <a:extLst>
              <a:ext uri="{FF2B5EF4-FFF2-40B4-BE49-F238E27FC236}">
                <a16:creationId xmlns:a16="http://schemas.microsoft.com/office/drawing/2014/main" id="{CE16437B-3A18-413A-B84A-9A9E7BA62F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1E3BF1-64E1-4BA0-97D4-F3E03ECC936D}"/>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1256922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DE1D3-8870-4F6E-80A0-7D23BFCE86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23E0A9-41D8-4944-A6F1-7E356B3F98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32E2F1-F656-480F-AD27-A84F6ED5FF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14EF20-139A-463C-8A08-1B13C420CCD8}"/>
              </a:ext>
            </a:extLst>
          </p:cNvPr>
          <p:cNvSpPr>
            <a:spLocks noGrp="1"/>
          </p:cNvSpPr>
          <p:nvPr>
            <p:ph type="dt" sz="half" idx="10"/>
          </p:nvPr>
        </p:nvSpPr>
        <p:spPr/>
        <p:txBody>
          <a:bodyPr/>
          <a:lstStyle/>
          <a:p>
            <a:fld id="{AD9E45E3-470B-4C27-B1BE-CC0CCDC3D715}" type="datetimeFigureOut">
              <a:rPr lang="en-US" smtClean="0"/>
              <a:t>9/29/2022</a:t>
            </a:fld>
            <a:endParaRPr lang="en-US"/>
          </a:p>
        </p:txBody>
      </p:sp>
      <p:sp>
        <p:nvSpPr>
          <p:cNvPr id="6" name="Footer Placeholder 5">
            <a:extLst>
              <a:ext uri="{FF2B5EF4-FFF2-40B4-BE49-F238E27FC236}">
                <a16:creationId xmlns:a16="http://schemas.microsoft.com/office/drawing/2014/main" id="{1E665CAD-E283-44AA-9C73-6C4057411E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2D345D-704D-4C44-9BEE-37723255E2A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5030365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A96C6-C18E-4720-BDBF-5BCA153DAE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2D2308-2ABD-4688-8B56-196BEC9013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2123FB4-3A5C-41B7-BD62-5B86910EA8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368317-79CF-4371-9796-D8F81EAC8F29}"/>
              </a:ext>
            </a:extLst>
          </p:cNvPr>
          <p:cNvSpPr>
            <a:spLocks noGrp="1"/>
          </p:cNvSpPr>
          <p:nvPr>
            <p:ph type="dt" sz="half" idx="10"/>
          </p:nvPr>
        </p:nvSpPr>
        <p:spPr/>
        <p:txBody>
          <a:bodyPr/>
          <a:lstStyle/>
          <a:p>
            <a:fld id="{AD9E45E3-470B-4C27-B1BE-CC0CCDC3D715}" type="datetimeFigureOut">
              <a:rPr lang="en-US" smtClean="0"/>
              <a:t>9/29/2022</a:t>
            </a:fld>
            <a:endParaRPr lang="en-US"/>
          </a:p>
        </p:txBody>
      </p:sp>
      <p:sp>
        <p:nvSpPr>
          <p:cNvPr id="6" name="Footer Placeholder 5">
            <a:extLst>
              <a:ext uri="{FF2B5EF4-FFF2-40B4-BE49-F238E27FC236}">
                <a16:creationId xmlns:a16="http://schemas.microsoft.com/office/drawing/2014/main" id="{C5394AEC-11DD-4CFB-91EA-83411BFBF1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43516A-45E6-4CDA-9629-423928A28F03}"/>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309713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BFE36-9BBD-47D1-9479-F13477BF27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C60AE6-7846-4EF7-8E6E-20B554C87DE1}"/>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5928C7FA-0899-4B0F-8CDA-D01AB6223FC7}"/>
              </a:ext>
            </a:extLst>
          </p:cNvPr>
          <p:cNvSpPr>
            <a:spLocks noGrp="1"/>
          </p:cNvSpPr>
          <p:nvPr>
            <p:ph type="ftr" idx="11"/>
          </p:nvPr>
        </p:nvSpPr>
        <p:spPr/>
        <p:txBody>
          <a:bodyPr/>
          <a:lstStyle/>
          <a:p>
            <a:r>
              <a:rPr lang="en-GB"/>
              <a:t>Dong Wei, NXP Semiconductors</a:t>
            </a:r>
            <a:endParaRPr lang="en-GB" dirty="0"/>
          </a:p>
        </p:txBody>
      </p:sp>
      <p:sp>
        <p:nvSpPr>
          <p:cNvPr id="5" name="Slide Number Placeholder 4">
            <a:extLst>
              <a:ext uri="{FF2B5EF4-FFF2-40B4-BE49-F238E27FC236}">
                <a16:creationId xmlns:a16="http://schemas.microsoft.com/office/drawing/2014/main" id="{B92DE2B1-D9C3-4C50-B70B-F39BC15DCB0B}"/>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extLst>
      <p:ext uri="{BB962C8B-B14F-4D97-AF65-F5344CB8AC3E}">
        <p14:creationId xmlns:p14="http://schemas.microsoft.com/office/powerpoint/2010/main" val="25910053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A66C5-DF51-43EC-979B-6A1A3A9F76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AB73C8D-3A81-4FE0-8AEE-4B695CFD5D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BEE11F-8951-48C1-B130-ABC36587458E}"/>
              </a:ext>
            </a:extLst>
          </p:cNvPr>
          <p:cNvSpPr>
            <a:spLocks noGrp="1"/>
          </p:cNvSpPr>
          <p:nvPr>
            <p:ph type="dt" sz="half" idx="10"/>
          </p:nvPr>
        </p:nvSpPr>
        <p:spPr/>
        <p:txBody>
          <a:bodyPr/>
          <a:lstStyle/>
          <a:p>
            <a:fld id="{AD9E45E3-470B-4C27-B1BE-CC0CCDC3D715}" type="datetimeFigureOut">
              <a:rPr lang="en-US" smtClean="0"/>
              <a:t>9/29/2022</a:t>
            </a:fld>
            <a:endParaRPr lang="en-US"/>
          </a:p>
        </p:txBody>
      </p:sp>
      <p:sp>
        <p:nvSpPr>
          <p:cNvPr id="5" name="Footer Placeholder 4">
            <a:extLst>
              <a:ext uri="{FF2B5EF4-FFF2-40B4-BE49-F238E27FC236}">
                <a16:creationId xmlns:a16="http://schemas.microsoft.com/office/drawing/2014/main" id="{E74EFC93-E09B-4A1A-B9C3-38E9FE54BD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101EE-D583-4716-9E68-5AEDFA985CAC}"/>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6972917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9F189B-F597-4F62-9EA2-7584AB3BCE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8492DA-5523-428B-81EA-982AF9A10E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9C7963-0528-464A-8442-DD1EA07D32D6}"/>
              </a:ext>
            </a:extLst>
          </p:cNvPr>
          <p:cNvSpPr>
            <a:spLocks noGrp="1"/>
          </p:cNvSpPr>
          <p:nvPr>
            <p:ph type="dt" sz="half" idx="10"/>
          </p:nvPr>
        </p:nvSpPr>
        <p:spPr/>
        <p:txBody>
          <a:bodyPr/>
          <a:lstStyle/>
          <a:p>
            <a:fld id="{AD9E45E3-470B-4C27-B1BE-CC0CCDC3D715}" type="datetimeFigureOut">
              <a:rPr lang="en-US" smtClean="0"/>
              <a:t>9/29/2022</a:t>
            </a:fld>
            <a:endParaRPr lang="en-US"/>
          </a:p>
        </p:txBody>
      </p:sp>
      <p:sp>
        <p:nvSpPr>
          <p:cNvPr id="5" name="Footer Placeholder 4">
            <a:extLst>
              <a:ext uri="{FF2B5EF4-FFF2-40B4-BE49-F238E27FC236}">
                <a16:creationId xmlns:a16="http://schemas.microsoft.com/office/drawing/2014/main" id="{130B366B-5E41-4193-99FC-1E64DCCD8E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44ABBF-7B93-4829-B6C6-3E1ECDBFB508}"/>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924467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3319770F-406B-435D-BADB-AF4EE600548B}"/>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FA55EDEC-A13B-453E-8C2D-BD6637B04682}"/>
              </a:ext>
            </a:extLst>
          </p:cNvPr>
          <p:cNvSpPr>
            <a:spLocks noGrp="1"/>
          </p:cNvSpPr>
          <p:nvPr>
            <p:ph type="ftr" idx="11"/>
          </p:nvPr>
        </p:nvSpPr>
        <p:spPr/>
        <p:txBody>
          <a:bodyPr/>
          <a:lstStyle/>
          <a:p>
            <a:r>
              <a:rPr lang="en-GB"/>
              <a:t>Dong Wei, NXP Semiconductors</a:t>
            </a:r>
            <a:endParaRPr lang="en-GB" dirty="0"/>
          </a:p>
        </p:txBody>
      </p:sp>
      <p:sp>
        <p:nvSpPr>
          <p:cNvPr id="7" name="Slide Number Placeholder 6">
            <a:extLst>
              <a:ext uri="{FF2B5EF4-FFF2-40B4-BE49-F238E27FC236}">
                <a16:creationId xmlns:a16="http://schemas.microsoft.com/office/drawing/2014/main" id="{D6282F09-BD7E-45CA-A28B-F2F74C79FD30}"/>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2021</a:t>
            </a:r>
            <a:endParaRPr lang="en-GB" dirty="0"/>
          </a:p>
        </p:txBody>
      </p:sp>
      <p:sp>
        <p:nvSpPr>
          <p:cNvPr id="6" name="Footer Placeholder 5"/>
          <p:cNvSpPr>
            <a:spLocks noGrp="1"/>
          </p:cNvSpPr>
          <p:nvPr>
            <p:ph type="ftr" idx="11"/>
          </p:nvPr>
        </p:nvSpPr>
        <p:spPr/>
        <p:txBody>
          <a:bodyPr/>
          <a:lstStyle>
            <a:lvl1pPr>
              <a:defRPr/>
            </a:lvl1pPr>
          </a:lstStyle>
          <a:p>
            <a:r>
              <a:rPr lang="en-GB"/>
              <a:t>Dong Wei, NXP Semiconductors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Dong Wei, NXP Semiconductors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2021</a:t>
            </a:r>
            <a:endParaRPr lang="en-GB" dirty="0"/>
          </a:p>
        </p:txBody>
      </p:sp>
      <p:sp>
        <p:nvSpPr>
          <p:cNvPr id="4" name="Footer Placeholder 3"/>
          <p:cNvSpPr>
            <a:spLocks noGrp="1"/>
          </p:cNvSpPr>
          <p:nvPr>
            <p:ph type="ftr" idx="11"/>
          </p:nvPr>
        </p:nvSpPr>
        <p:spPr/>
        <p:txBody>
          <a:bodyPr/>
          <a:lstStyle>
            <a:lvl1pPr>
              <a:defRPr/>
            </a:lvl1pPr>
          </a:lstStyle>
          <a:p>
            <a:r>
              <a:rPr lang="en-GB"/>
              <a:t>Dong Wei, NXP Semiconductors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2021</a:t>
            </a:r>
            <a:endParaRPr lang="en-GB" dirty="0"/>
          </a:p>
        </p:txBody>
      </p:sp>
      <p:sp>
        <p:nvSpPr>
          <p:cNvPr id="3" name="Footer Placeholder 2"/>
          <p:cNvSpPr>
            <a:spLocks noGrp="1"/>
          </p:cNvSpPr>
          <p:nvPr>
            <p:ph type="ftr" idx="11"/>
          </p:nvPr>
        </p:nvSpPr>
        <p:spPr/>
        <p:txBody>
          <a:bodyPr/>
          <a:lstStyle>
            <a:lvl1pPr>
              <a:defRPr/>
            </a:lvl1pPr>
          </a:lstStyle>
          <a:p>
            <a:r>
              <a:rPr lang="en-GB"/>
              <a:t>Dong Wei, NXP Semiconductors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Dong Wei, NXP Semiconductors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802.11-22/1368r4</a:t>
            </a:r>
          </a:p>
        </p:txBody>
      </p:sp>
    </p:spTree>
  </p:cSld>
  <p:clrMap bg1="lt1" tx1="dk1" bg2="lt2" tx2="dk2" accent1="accent1" accent2="accent2" accent3="accent3" accent4="accent4" accent5="accent5" accent6="accent6" hlink="hlink" folHlink="folHlink"/>
  <p:sldLayoutIdLst>
    <p:sldLayoutId id="2147483649" r:id="rId1"/>
    <p:sldLayoutId id="2147483672" r:id="rId2"/>
    <p:sldLayoutId id="2147483650" r:id="rId3"/>
    <p:sldLayoutId id="2147483651" r:id="rId4"/>
    <p:sldLayoutId id="2147483652" r:id="rId5"/>
    <p:sldLayoutId id="2147483653" r:id="rId6"/>
    <p:sldLayoutId id="2147483654" r:id="rId7"/>
    <p:sldLayoutId id="2147483655" r:id="rId8"/>
    <p:sldLayoutId id="2147483658" r:id="rId9"/>
    <p:sldLayoutId id="2147483659"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97BE04-4F0B-49AC-8F2E-ACAC7FF575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0F32D8C-940C-44BB-A85B-F1AEE6C3B1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CFC3A4-F17A-49F8-9D05-CAF9A5056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9E45E3-470B-4C27-B1BE-CC0CCDC3D715}" type="datetimeFigureOut">
              <a:rPr lang="en-US" smtClean="0"/>
              <a:t>9/29/2022</a:t>
            </a:fld>
            <a:endParaRPr lang="en-US"/>
          </a:p>
        </p:txBody>
      </p:sp>
      <p:sp>
        <p:nvSpPr>
          <p:cNvPr id="5" name="Footer Placeholder 4">
            <a:extLst>
              <a:ext uri="{FF2B5EF4-FFF2-40B4-BE49-F238E27FC236}">
                <a16:creationId xmlns:a16="http://schemas.microsoft.com/office/drawing/2014/main" id="{2AA86319-68FE-474B-A62B-E7A76744FC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B3B778-C8BE-4714-B1CD-34A582FAD6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B2730-37B7-4B4A-95E5-7E23081A2B48}" type="slidenum">
              <a:rPr lang="en-US" smtClean="0"/>
              <a:t>‹#›</a:t>
            </a:fld>
            <a:endParaRPr lang="en-US"/>
          </a:p>
        </p:txBody>
      </p:sp>
    </p:spTree>
    <p:extLst>
      <p:ext uri="{BB962C8B-B14F-4D97-AF65-F5344CB8AC3E}">
        <p14:creationId xmlns:p14="http://schemas.microsoft.com/office/powerpoint/2010/main" val="27040257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On Responder-to-Responder Sensing Measurement</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2022-09-27</a:t>
            </a:r>
          </a:p>
        </p:txBody>
      </p:sp>
      <p:sp>
        <p:nvSpPr>
          <p:cNvPr id="6" name="Date Placeholder 3"/>
          <p:cNvSpPr>
            <a:spLocks noGrp="1"/>
          </p:cNvSpPr>
          <p:nvPr>
            <p:ph type="dt" idx="10"/>
          </p:nvPr>
        </p:nvSpPr>
        <p:spPr>
          <a:xfrm>
            <a:off x="929217" y="333375"/>
            <a:ext cx="2499764" cy="273050"/>
          </a:xfrm>
        </p:spPr>
        <p:txBody>
          <a:bodyPr/>
          <a:lstStyle/>
          <a:p>
            <a:r>
              <a:rPr lang="en-US" dirty="0"/>
              <a:t>September 2022</a:t>
            </a:r>
            <a:endParaRPr lang="en-GB" dirty="0"/>
          </a:p>
        </p:txBody>
      </p:sp>
      <p:sp>
        <p:nvSpPr>
          <p:cNvPr id="7" name="Footer Placeholder 4"/>
          <p:cNvSpPr>
            <a:spLocks noGrp="1"/>
          </p:cNvSpPr>
          <p:nvPr>
            <p:ph type="ftr" idx="11"/>
          </p:nvPr>
        </p:nvSpPr>
        <p:spPr>
          <a:xfrm>
            <a:off x="7143757" y="6475414"/>
            <a:ext cx="4246027" cy="180975"/>
          </a:xfrm>
        </p:spPr>
        <p:txBody>
          <a:bodyPr/>
          <a:lstStyle/>
          <a:p>
            <a:r>
              <a:rPr lang="en-GB" dirty="0"/>
              <a:t>Dong Wei, NXP Semiconductors</a:t>
            </a:r>
          </a:p>
        </p:txBody>
      </p:sp>
      <p:sp>
        <p:nvSpPr>
          <p:cNvPr id="8" name="Slide Number Placeholder 5"/>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9875835"/>
              </p:ext>
            </p:extLst>
          </p:nvPr>
        </p:nvGraphicFramePr>
        <p:xfrm>
          <a:off x="1009650" y="2411413"/>
          <a:ext cx="10240963" cy="2493962"/>
        </p:xfrm>
        <a:graphic>
          <a:graphicData uri="http://schemas.openxmlformats.org/presentationml/2006/ole">
            <mc:AlternateContent xmlns:mc="http://schemas.openxmlformats.org/markup-compatibility/2006">
              <mc:Choice xmlns:v="urn:schemas-microsoft-com:vml" Requires="v">
                <p:oleObj spid="_x0000_s1782" name="Document" r:id="rId4" imgW="10407274" imgH="2551849" progId="Word.Document.8">
                  <p:embed/>
                </p:oleObj>
              </mc:Choice>
              <mc:Fallback>
                <p:oleObj name="Document" r:id="rId4" imgW="10407274" imgH="2551849" progId="Word.Document.8">
                  <p:embed/>
                  <p:pic>
                    <p:nvPicPr>
                      <p:cNvPr id="0" name="Picture 3"/>
                      <p:cNvPicPr>
                        <a:picLocks noChangeAspect="1" noChangeArrowheads="1"/>
                      </p:cNvPicPr>
                      <p:nvPr/>
                    </p:nvPicPr>
                    <p:blipFill>
                      <a:blip r:embed="rId5"/>
                      <a:srcRect/>
                      <a:stretch>
                        <a:fillRect/>
                      </a:stretch>
                    </p:blipFill>
                    <p:spPr bwMode="auto">
                      <a:xfrm>
                        <a:off x="1009650" y="2411413"/>
                        <a:ext cx="10240963" cy="2493962"/>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latin typeface="Times New Roman" panose="02020603050405020304" pitchFamily="18" charset="0"/>
                <a:ea typeface="Times New Roman" panose="02020603050405020304" pitchFamily="18" charset="0"/>
              </a:rPr>
              <a:t>User Info Field Format</a:t>
            </a:r>
            <a:endParaRPr lang="en-GB" sz="2800" dirty="0"/>
          </a:p>
        </p:txBody>
      </p:sp>
      <p:sp>
        <p:nvSpPr>
          <p:cNvPr id="9218" name="Rectangle 2"/>
          <p:cNvSpPr>
            <a:spLocks noGrp="1" noChangeArrowheads="1"/>
          </p:cNvSpPr>
          <p:nvPr>
            <p:ph idx="1"/>
          </p:nvPr>
        </p:nvSpPr>
        <p:spPr>
          <a:xfrm>
            <a:off x="914399" y="1830390"/>
            <a:ext cx="10820401" cy="3254919"/>
          </a:xfrm>
          <a:ln/>
        </p:spPr>
        <p:txBody>
          <a:bodyPr/>
          <a:lstStyle/>
          <a:p>
            <a:pPr marL="285750" indent="-285750">
              <a:buFont typeface="Arial" panose="020B0604020202020204" pitchFamily="34" charset="0"/>
              <a:buChar char="•"/>
            </a:pPr>
            <a:r>
              <a:rPr lang="en-GB" sz="1800" dirty="0">
                <a:latin typeface="Times New Roman" panose="02020603050405020304" pitchFamily="18" charset="0"/>
                <a:ea typeface="Times New Roman" panose="02020603050405020304" pitchFamily="18" charset="0"/>
              </a:rPr>
              <a:t>Rationale:</a:t>
            </a:r>
          </a:p>
          <a:p>
            <a:pPr marL="685800" lvl="1">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Each responder only needs to parse one User Info field, consistent with typical implementations</a:t>
            </a:r>
          </a:p>
          <a:p>
            <a:pPr marL="685800" lvl="1">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No restriction on the order of User Info list</a:t>
            </a:r>
          </a:p>
          <a:p>
            <a:pPr marL="685800" lvl="1">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Each SR2SR sensing receiver obtains the information required for its measurement report.</a:t>
            </a:r>
          </a:p>
          <a:p>
            <a:pPr marL="285750" indent="-285750">
              <a:buFont typeface="Arial" panose="020B0604020202020204" pitchFamily="34" charset="0"/>
              <a:buChar char="•"/>
            </a:pPr>
            <a:r>
              <a:rPr lang="en-GB" sz="1800" u="sng" dirty="0">
                <a:latin typeface="Times New Roman" panose="02020603050405020304" pitchFamily="18" charset="0"/>
                <a:ea typeface="Times New Roman" panose="02020603050405020304" pitchFamily="18" charset="0"/>
              </a:rPr>
              <a:t>Proposal</a:t>
            </a:r>
            <a:r>
              <a:rPr lang="en-GB" sz="1800" dirty="0">
                <a:latin typeface="Times New Roman" panose="02020603050405020304" pitchFamily="18" charset="0"/>
                <a:ea typeface="Times New Roman" panose="02020603050405020304" pitchFamily="18" charset="0"/>
              </a:rPr>
              <a:t> – One User Info field for each SR2SR sensing responder</a:t>
            </a:r>
            <a:r>
              <a:rPr lang="en-GB" sz="1800" dirty="0">
                <a:effectLst/>
                <a:latin typeface="Times New Roman" panose="02020603050405020304" pitchFamily="18" charset="0"/>
                <a:ea typeface="Times New Roman" panose="02020603050405020304" pitchFamily="18" charset="0"/>
              </a:rPr>
              <a:t>:</a:t>
            </a:r>
            <a:endParaRPr lang="en-US" sz="1600" b="1" dirty="0">
              <a:latin typeface="Times New Roman" panose="02020603050405020304" pitchFamily="18" charset="0"/>
              <a:ea typeface="Times New Roman" panose="02020603050405020304" pitchFamily="18" charset="0"/>
            </a:endParaRPr>
          </a:p>
          <a:p>
            <a:pPr marL="685800" lvl="1">
              <a:buFont typeface="Arial" panose="020B0604020202020204" pitchFamily="34" charset="0"/>
              <a:buChar char="•"/>
            </a:pPr>
            <a:r>
              <a:rPr lang="en-US" sz="1600" b="1" dirty="0">
                <a:latin typeface="Times New Roman" panose="02020603050405020304" pitchFamily="18" charset="0"/>
                <a:ea typeface="Times New Roman" panose="02020603050405020304" pitchFamily="18" charset="0"/>
              </a:rPr>
              <a:t>AID12/USID12: AID/USID of the SR2SR sensing responder</a:t>
            </a:r>
          </a:p>
          <a:p>
            <a:pPr marL="685800" lvl="1">
              <a:buFont typeface="Arial" panose="020B0604020202020204" pitchFamily="34" charset="0"/>
              <a:buChar char="•"/>
            </a:pPr>
            <a:r>
              <a:rPr lang="en-US" sz="1600" b="1" dirty="0">
                <a:latin typeface="Times New Roman" panose="02020603050405020304" pitchFamily="18" charset="0"/>
                <a:ea typeface="Times New Roman" panose="02020603050405020304" pitchFamily="18" charset="0"/>
              </a:rPr>
              <a:t>One reserved bit (e.g., B12) is used to indicate the role of the responder as an SR2SR sensing transmitter/receiver.</a:t>
            </a:r>
          </a:p>
          <a:p>
            <a:pPr marL="1085850" lvl="2">
              <a:buFont typeface="Arial" panose="020B0604020202020204" pitchFamily="34" charset="0"/>
              <a:buChar char="•"/>
            </a:pPr>
            <a:r>
              <a:rPr lang="en-US" sz="1400" b="1" dirty="0">
                <a:latin typeface="Times New Roman" panose="02020603050405020304" pitchFamily="18" charset="0"/>
                <a:ea typeface="Times New Roman" panose="02020603050405020304" pitchFamily="18" charset="0"/>
              </a:rPr>
              <a:t>If the bit is 0, the responder is the SR2SR sensing transmitter; </a:t>
            </a:r>
          </a:p>
          <a:p>
            <a:pPr marL="1085850" lvl="2">
              <a:buFont typeface="Arial" panose="020B0604020202020204" pitchFamily="34" charset="0"/>
              <a:buChar char="•"/>
            </a:pPr>
            <a:r>
              <a:rPr lang="en-US" sz="1400" b="1" dirty="0">
                <a:latin typeface="Times New Roman" panose="02020603050405020304" pitchFamily="18" charset="0"/>
                <a:ea typeface="Times New Roman" panose="02020603050405020304" pitchFamily="18" charset="0"/>
              </a:rPr>
              <a:t>If the bit is 1, the responder is an SR2SR sensing receiver and the User Info field contains the AID/USID of the SR2SR sensing transmitter, </a:t>
            </a:r>
            <a:r>
              <a:rPr lang="en-US" sz="1400" b="1" dirty="0">
                <a:effectLst/>
                <a:latin typeface="Times New Roman" panose="02020603050405020304" pitchFamily="18" charset="0"/>
                <a:ea typeface="Times New Roman" panose="02020603050405020304" pitchFamily="18" charset="0"/>
              </a:rPr>
              <a:t>Measurement Setup ID, and </a:t>
            </a:r>
            <a:r>
              <a:rPr lang="en-US" sz="1400" b="1" dirty="0">
                <a:latin typeface="Times New Roman" panose="02020603050405020304" pitchFamily="18" charset="0"/>
                <a:ea typeface="Times New Roman" panose="02020603050405020304" pitchFamily="18" charset="0"/>
              </a:rPr>
              <a:t>Measurement Instance ID.</a:t>
            </a:r>
            <a:endParaRPr lang="en-US" sz="1400" b="1"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September 2022</a:t>
            </a:r>
            <a:endParaRPr lang="en-GB" dirty="0"/>
          </a:p>
        </p:txBody>
      </p:sp>
      <p:pic>
        <p:nvPicPr>
          <p:cNvPr id="9" name="Picture 8">
            <a:extLst>
              <a:ext uri="{FF2B5EF4-FFF2-40B4-BE49-F238E27FC236}">
                <a16:creationId xmlns:a16="http://schemas.microsoft.com/office/drawing/2014/main" id="{0626CFDE-46D9-4F3B-9AFC-1A9E68C828CC}"/>
              </a:ext>
            </a:extLst>
          </p:cNvPr>
          <p:cNvPicPr>
            <a:picLocks noChangeAspect="1"/>
          </p:cNvPicPr>
          <p:nvPr/>
        </p:nvPicPr>
        <p:blipFill>
          <a:blip r:embed="rId3"/>
          <a:stretch>
            <a:fillRect/>
          </a:stretch>
        </p:blipFill>
        <p:spPr>
          <a:xfrm>
            <a:off x="1047178" y="5249991"/>
            <a:ext cx="5810822" cy="922209"/>
          </a:xfrm>
          <a:prstGeom prst="rect">
            <a:avLst/>
          </a:prstGeom>
        </p:spPr>
      </p:pic>
      <p:sp>
        <p:nvSpPr>
          <p:cNvPr id="10" name="Rectangle 2">
            <a:extLst>
              <a:ext uri="{FF2B5EF4-FFF2-40B4-BE49-F238E27FC236}">
                <a16:creationId xmlns:a16="http://schemas.microsoft.com/office/drawing/2014/main" id="{699BD42D-DC79-45F6-86BB-FC56CC92B540}"/>
              </a:ext>
            </a:extLst>
          </p:cNvPr>
          <p:cNvSpPr txBox="1">
            <a:spLocks noChangeArrowheads="1"/>
          </p:cNvSpPr>
          <p:nvPr/>
        </p:nvSpPr>
        <p:spPr bwMode="auto">
          <a:xfrm>
            <a:off x="1371600" y="6172199"/>
            <a:ext cx="5257801" cy="26389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050" b="1" kern="0" dirty="0">
                <a:latin typeface="Arial" panose="020B0604020202020204" pitchFamily="34" charset="0"/>
                <a:ea typeface="Times New Roman" panose="02020603050405020304" pitchFamily="18" charset="0"/>
                <a:cs typeface="Arial" panose="020B0604020202020204" pitchFamily="34" charset="0"/>
              </a:rPr>
              <a:t>User Info field format for passive sounding subvariant of ranging </a:t>
            </a:r>
            <a:r>
              <a:rPr lang="en-US" sz="1050" kern="0" dirty="0">
                <a:latin typeface="Arial" panose="020B0604020202020204" pitchFamily="34" charset="0"/>
                <a:ea typeface="Times New Roman" panose="02020603050405020304" pitchFamily="18" charset="0"/>
                <a:cs typeface="Arial" panose="020B0604020202020204" pitchFamily="34" charset="0"/>
              </a:rPr>
              <a:t>trigger frame</a:t>
            </a:r>
            <a:r>
              <a:rPr lang="en-US" sz="1050" b="1" kern="0" dirty="0">
                <a:latin typeface="Arial" panose="020B0604020202020204" pitchFamily="34" charset="0"/>
                <a:ea typeface="Times New Roman" panose="02020603050405020304" pitchFamily="18" charset="0"/>
                <a:cs typeface="Arial" panose="020B0604020202020204" pitchFamily="34" charset="0"/>
              </a:rPr>
              <a:t> </a:t>
            </a:r>
            <a:endParaRPr lang="en-GB" sz="1050" b="1" kern="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7978485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 1</a:t>
            </a:r>
          </a:p>
        </p:txBody>
      </p:sp>
      <p:sp>
        <p:nvSpPr>
          <p:cNvPr id="9218" name="Rectangle 2"/>
          <p:cNvSpPr>
            <a:spLocks noGrp="1" noChangeArrowheads="1"/>
          </p:cNvSpPr>
          <p:nvPr>
            <p:ph idx="1"/>
          </p:nvPr>
        </p:nvSpPr>
        <p:spPr>
          <a:xfrm>
            <a:off x="914401" y="1752600"/>
            <a:ext cx="10361084" cy="4419599"/>
          </a:xfrm>
          <a:ln/>
        </p:spPr>
        <p:txBody>
          <a:bodyPr/>
          <a:lstStyle/>
          <a:p>
            <a:pPr>
              <a:buFont typeface="Times New Roman" pitchFamily="16" charset="0"/>
              <a:buChar char="•"/>
            </a:pPr>
            <a:r>
              <a:rPr lang="en-US" sz="1800" dirty="0"/>
              <a:t>Do you agree with the following?</a:t>
            </a:r>
          </a:p>
          <a:p>
            <a:pPr marL="688975" lvl="1" indent="-288925">
              <a:buFont typeface="Times New Roman" pitchFamily="16" charset="0"/>
              <a:buChar char="•"/>
            </a:pPr>
            <a:r>
              <a:rPr lang="en-US" sz="1600" b="1" i="0" u="none" strike="noStrike" baseline="0" dirty="0">
                <a:latin typeface="TimesNewRoman"/>
              </a:rPr>
              <a:t>Add a </a:t>
            </a:r>
            <a:r>
              <a:rPr lang="en-US" sz="1600" b="1" dirty="0">
                <a:latin typeface="TimesNewRoman"/>
              </a:rPr>
              <a:t>Sensing-Responder-to-Sensing-Responder (SR2SR) sounding phase to the </a:t>
            </a:r>
            <a:r>
              <a:rPr lang="en-US" sz="1600" b="1" i="0" u="none" strike="noStrike" baseline="0" dirty="0">
                <a:latin typeface="TimesNewRoman"/>
              </a:rPr>
              <a:t>TB </a:t>
            </a:r>
            <a:r>
              <a:rPr lang="en-US" sz="1600" b="1" dirty="0">
                <a:latin typeface="TimesNewRoman"/>
              </a:rPr>
              <a:t>sensing measurement instance. </a:t>
            </a:r>
          </a:p>
          <a:p>
            <a:pPr marL="685800" lvl="1">
              <a:buFont typeface="Arial" panose="020B0604020202020204" pitchFamily="34" charset="0"/>
              <a:buChar char="•"/>
            </a:pPr>
            <a:r>
              <a:rPr lang="en-US" sz="1600" b="1" dirty="0">
                <a:latin typeface="TimesNewRoman"/>
              </a:rPr>
              <a:t>In an SR2SR sounding phase, there is one SR2SR sensing transmitter and one or more SR2SR sensing receivers.  The AP shall transmit an SR2SR Sensing TF to the SR2SR sensing responders.</a:t>
            </a:r>
          </a:p>
          <a:p>
            <a:pPr marL="1085850" lvl="2">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The SR2SR Sensing TF assigns the roles of </a:t>
            </a:r>
            <a:r>
              <a:rPr lang="en-US" sz="1400" b="1" dirty="0">
                <a:latin typeface="TimesNewRoman"/>
              </a:rPr>
              <a:t>the SR2SR sensing responders.</a:t>
            </a:r>
            <a:endParaRPr lang="en-GB" sz="1400" b="1" dirty="0">
              <a:latin typeface="Times New Roman" panose="02020603050405020304" pitchFamily="18" charset="0"/>
              <a:ea typeface="Times New Roman" panose="02020603050405020304" pitchFamily="18" charset="0"/>
            </a:endParaRPr>
          </a:p>
          <a:p>
            <a:pPr marL="1085850" lvl="2">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An SIFS time after receiving the TF, the SR2SR sensing transmitter shall respond with an SR2SR Sensing NDP. The SR2SR NDP is the HE Ranging NDP (i.e., an HE SU PPDU without the Data field).</a:t>
            </a:r>
          </a:p>
          <a:p>
            <a:pPr marL="1085850" lvl="2">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Upon receiving of the NDP, each SR2SR sensing receiver measures the CSI.</a:t>
            </a:r>
          </a:p>
          <a:p>
            <a:pPr marL="685800" lvl="1">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During a reporting phase, the Report subvariant of the Sensing TF is transmitted by the AP to solicitate transmissions of sensing measurement report frames by the STAs whose roles are SR2SR sensing receivers in one or more of the </a:t>
            </a:r>
            <a:r>
              <a:rPr lang="en-US" sz="1600" b="1" dirty="0">
                <a:latin typeface="TimesNewRoman"/>
              </a:rPr>
              <a:t>SR2SR sounding phases</a:t>
            </a:r>
            <a:r>
              <a:rPr lang="en-GB" sz="1600" b="1" dirty="0">
                <a:latin typeface="Times New Roman" panose="02020603050405020304" pitchFamily="18" charset="0"/>
                <a:ea typeface="Times New Roman" panose="02020603050405020304" pitchFamily="18" charset="0"/>
              </a:rPr>
              <a:t>.</a:t>
            </a:r>
            <a:endParaRPr lang="en-GB" sz="1600" b="1" i="1" dirty="0">
              <a:solidFill>
                <a:schemeClr val="tx2"/>
              </a:solidFill>
              <a:latin typeface="CST Gill Sans"/>
            </a:endParaRPr>
          </a:p>
          <a:p>
            <a:pPr marL="457200" lvl="1" indent="0"/>
            <a:endParaRPr lang="en-US" sz="1600" b="1" kern="0" dirty="0">
              <a:solidFill>
                <a:srgbClr val="000000"/>
              </a:solidFill>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1"/>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Dong Wei, NXP Semiconductors</a:t>
            </a:r>
            <a:endParaRPr lang="en-GB" dirty="0"/>
          </a:p>
        </p:txBody>
      </p:sp>
      <p:sp>
        <p:nvSpPr>
          <p:cNvPr id="4" name="Date Placeholder 3"/>
          <p:cNvSpPr>
            <a:spLocks noGrp="1"/>
          </p:cNvSpPr>
          <p:nvPr>
            <p:ph type="dt" idx="10"/>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2022</a:t>
            </a:r>
            <a:endParaRPr lang="en-GB" dirty="0"/>
          </a:p>
        </p:txBody>
      </p:sp>
    </p:spTree>
    <p:extLst>
      <p:ext uri="{BB962C8B-B14F-4D97-AF65-F5344CB8AC3E}">
        <p14:creationId xmlns:p14="http://schemas.microsoft.com/office/powerpoint/2010/main" val="655906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 2</a:t>
            </a:r>
          </a:p>
        </p:txBody>
      </p:sp>
      <p:sp>
        <p:nvSpPr>
          <p:cNvPr id="9218" name="Rectangle 2"/>
          <p:cNvSpPr>
            <a:spLocks noGrp="1" noChangeArrowheads="1"/>
          </p:cNvSpPr>
          <p:nvPr>
            <p:ph idx="1"/>
          </p:nvPr>
        </p:nvSpPr>
        <p:spPr>
          <a:xfrm>
            <a:off x="914401" y="1752600"/>
            <a:ext cx="10361084" cy="4419599"/>
          </a:xfrm>
          <a:ln/>
        </p:spPr>
        <p:txBody>
          <a:bodyPr/>
          <a:lstStyle/>
          <a:p>
            <a:pPr>
              <a:buFont typeface="Times New Roman" pitchFamily="16" charset="0"/>
              <a:buChar char="•"/>
            </a:pPr>
            <a:r>
              <a:rPr lang="en-US" sz="1800" dirty="0"/>
              <a:t>Do you agree with the following?</a:t>
            </a:r>
          </a:p>
          <a:p>
            <a:pPr marL="685800" lvl="1">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The SR2SR Sensing trigger frame (TF) is a variant of the Passive Sounding Ranging TF. </a:t>
            </a:r>
          </a:p>
          <a:p>
            <a:pPr marL="1085850" lvl="2">
              <a:buFont typeface="Arial" panose="020B0604020202020204" pitchFamily="34" charset="0"/>
              <a:buChar char="•"/>
            </a:pPr>
            <a:r>
              <a:rPr lang="en-US" sz="1400" b="1" dirty="0">
                <a:latin typeface="Times New Roman" panose="02020603050405020304" pitchFamily="18" charset="0"/>
                <a:ea typeface="Times New Roman" panose="02020603050405020304" pitchFamily="18" charset="0"/>
              </a:rPr>
              <a:t>The Trigger Dependent Common Info subfield has 2 bytes and one of the reserved bits (B4) is used to indicate ranging/sensing.</a:t>
            </a:r>
            <a:endParaRPr lang="en-GB" sz="1400" b="1" dirty="0">
              <a:latin typeface="Times New Roman" panose="02020603050405020304" pitchFamily="18" charset="0"/>
              <a:ea typeface="Times New Roman" panose="02020603050405020304" pitchFamily="18" charset="0"/>
            </a:endParaRPr>
          </a:p>
          <a:p>
            <a:pPr marL="1085850" lvl="2">
              <a:buFont typeface="Arial" panose="020B0604020202020204" pitchFamily="34" charset="0"/>
              <a:buChar char="•"/>
            </a:pPr>
            <a:r>
              <a:rPr lang="en-US" sz="1400" b="1" dirty="0">
                <a:effectLst/>
                <a:latin typeface="Times New Roman" panose="02020603050405020304" pitchFamily="18" charset="0"/>
                <a:ea typeface="Times New Roman" panose="02020603050405020304" pitchFamily="18" charset="0"/>
              </a:rPr>
              <a:t>The SR2SR sensing TF has two or more User Info fields.</a:t>
            </a:r>
          </a:p>
          <a:p>
            <a:pPr marL="1085850" lvl="2">
              <a:buFont typeface="Arial" panose="020B0604020202020204" pitchFamily="34" charset="0"/>
              <a:buChar char="•"/>
            </a:pPr>
            <a:r>
              <a:rPr lang="en-US" sz="1400" b="1" dirty="0">
                <a:latin typeface="Times New Roman" panose="02020603050405020304" pitchFamily="18" charset="0"/>
                <a:ea typeface="Times New Roman" panose="02020603050405020304" pitchFamily="18" charset="0"/>
              </a:rPr>
              <a:t>One of the</a:t>
            </a:r>
            <a:r>
              <a:rPr lang="en-US" sz="1400" b="1" dirty="0">
                <a:effectLst/>
                <a:latin typeface="Times New Roman" panose="02020603050405020304" pitchFamily="18" charset="0"/>
                <a:ea typeface="Times New Roman" panose="02020603050405020304" pitchFamily="18" charset="0"/>
              </a:rPr>
              <a:t> User Info fields is addressed to the SR2SR sensing transmitter and</a:t>
            </a:r>
            <a:r>
              <a:rPr lang="en-US" sz="1400" b="1" dirty="0">
                <a:latin typeface="Times New Roman" panose="02020603050405020304" pitchFamily="18" charset="0"/>
                <a:ea typeface="Times New Roman" panose="02020603050405020304" pitchFamily="18" charset="0"/>
              </a:rPr>
              <a:t> the other </a:t>
            </a:r>
            <a:r>
              <a:rPr lang="en-US" sz="1400" b="1" dirty="0">
                <a:effectLst/>
                <a:latin typeface="Times New Roman" panose="02020603050405020304" pitchFamily="18" charset="0"/>
                <a:ea typeface="Times New Roman" panose="02020603050405020304" pitchFamily="18" charset="0"/>
              </a:rPr>
              <a:t>User Info field(s) are addressed to the SR2SR sensing receiver(s). </a:t>
            </a:r>
          </a:p>
          <a:p>
            <a:pPr marL="1085850" lvl="2">
              <a:buFont typeface="Arial" panose="020B0604020202020204" pitchFamily="34" charset="0"/>
              <a:buChar char="•"/>
            </a:pPr>
            <a:r>
              <a:rPr lang="en-US" sz="1400" b="1" dirty="0">
                <a:latin typeface="Times New Roman" panose="02020603050405020304" pitchFamily="18" charset="0"/>
                <a:ea typeface="Times New Roman" panose="02020603050405020304" pitchFamily="18" charset="0"/>
              </a:rPr>
              <a:t>One reserved bit (e.g., B12) of each User Info field is used to indicate the role of the corresponding SR2SR responder.</a:t>
            </a:r>
          </a:p>
          <a:p>
            <a:pPr marL="1543050" lvl="3">
              <a:buFont typeface="Arial" panose="020B0604020202020204" pitchFamily="34" charset="0"/>
              <a:buChar char="•"/>
            </a:pPr>
            <a:r>
              <a:rPr lang="en-US" sz="1400" b="1" dirty="0">
                <a:latin typeface="Times New Roman" panose="02020603050405020304" pitchFamily="18" charset="0"/>
                <a:ea typeface="Times New Roman" panose="02020603050405020304" pitchFamily="18" charset="0"/>
              </a:rPr>
              <a:t>If the bit is 0, the responder is assigned as the SR2SR sensing transmitter; </a:t>
            </a:r>
          </a:p>
          <a:p>
            <a:pPr marL="1543050" lvl="3">
              <a:buFont typeface="Arial" panose="020B0604020202020204" pitchFamily="34" charset="0"/>
              <a:buChar char="•"/>
            </a:pPr>
            <a:r>
              <a:rPr lang="en-US" sz="1400" b="1" dirty="0">
                <a:latin typeface="Times New Roman" panose="02020603050405020304" pitchFamily="18" charset="0"/>
                <a:ea typeface="Times New Roman" panose="02020603050405020304" pitchFamily="18" charset="0"/>
              </a:rPr>
              <a:t>If the bit is 1, the responder is assigned as an SR2SR sensing receiver. </a:t>
            </a:r>
          </a:p>
          <a:p>
            <a:pPr marL="1085850" lvl="2">
              <a:buFont typeface="Arial" panose="020B0604020202020204" pitchFamily="34" charset="0"/>
              <a:buChar char="•"/>
            </a:pPr>
            <a:r>
              <a:rPr lang="en-US" sz="1400" b="1" dirty="0">
                <a:latin typeface="Times New Roman" panose="02020603050405020304" pitchFamily="18" charset="0"/>
                <a:ea typeface="Times New Roman" panose="02020603050405020304" pitchFamily="18" charset="0"/>
              </a:rPr>
              <a:t>The inclusion of the AID/USID of the SR2SR sensing transmitter, </a:t>
            </a:r>
            <a:r>
              <a:rPr lang="en-US" sz="1400" b="1" dirty="0">
                <a:effectLst/>
                <a:latin typeface="Times New Roman" panose="02020603050405020304" pitchFamily="18" charset="0"/>
                <a:ea typeface="Times New Roman" panose="02020603050405020304" pitchFamily="18" charset="0"/>
              </a:rPr>
              <a:t>Measurement Setup ID, and </a:t>
            </a:r>
            <a:r>
              <a:rPr lang="en-US" sz="1400" b="1" dirty="0">
                <a:latin typeface="Times New Roman" panose="02020603050405020304" pitchFamily="18" charset="0"/>
                <a:ea typeface="Times New Roman" panose="02020603050405020304" pitchFamily="18" charset="0"/>
              </a:rPr>
              <a:t>Measurement Instance ID is TBD.</a:t>
            </a:r>
            <a:endParaRPr lang="en-US" sz="1400" b="1" dirty="0">
              <a:effectLst/>
              <a:latin typeface="Times New Roman" panose="02020603050405020304" pitchFamily="18" charset="0"/>
              <a:ea typeface="Times New Roman" panose="02020603050405020304" pitchFamily="18" charset="0"/>
            </a:endParaRPr>
          </a:p>
          <a:p>
            <a:pPr marL="457200" lvl="1" indent="0"/>
            <a:endParaRPr lang="en-US" sz="1600" b="1" kern="0" dirty="0">
              <a:solidFill>
                <a:srgbClr val="000000"/>
              </a:solidFill>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1"/>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Dong Wei, NXP Semiconductors</a:t>
            </a:r>
            <a:endParaRPr lang="en-GB" dirty="0"/>
          </a:p>
        </p:txBody>
      </p:sp>
      <p:sp>
        <p:nvSpPr>
          <p:cNvPr id="4" name="Date Placeholder 3"/>
          <p:cNvSpPr>
            <a:spLocks noGrp="1"/>
          </p:cNvSpPr>
          <p:nvPr>
            <p:ph type="dt" idx="10"/>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2022</a:t>
            </a:r>
            <a:endParaRPr lang="en-GB" dirty="0"/>
          </a:p>
        </p:txBody>
      </p:sp>
    </p:spTree>
    <p:extLst>
      <p:ext uri="{BB962C8B-B14F-4D97-AF65-F5344CB8AC3E}">
        <p14:creationId xmlns:p14="http://schemas.microsoft.com/office/powerpoint/2010/main" val="8802794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Introduction</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2000" dirty="0">
                <a:effectLst/>
                <a:latin typeface="Times New Roman" panose="02020603050405020304" pitchFamily="18" charset="0"/>
                <a:ea typeface="SimSun" panose="02010600030101010101" pitchFamily="2" charset="-122"/>
              </a:rPr>
              <a:t>The current draft contains the following statement: </a:t>
            </a:r>
          </a:p>
          <a:p>
            <a:pPr marL="339725" indent="0"/>
            <a:r>
              <a:rPr lang="en-GB" sz="2000" dirty="0">
                <a:effectLst/>
                <a:latin typeface="Times New Roman" panose="02020603050405020304" pitchFamily="18" charset="0"/>
                <a:ea typeface="SimSun" panose="02010600030101010101" pitchFamily="2" charset="-122"/>
              </a:rPr>
              <a:t>“</a:t>
            </a:r>
            <a:r>
              <a:rPr lang="en-GB" sz="2000" dirty="0">
                <a:solidFill>
                  <a:srgbClr val="0070C0"/>
                </a:solidFill>
                <a:effectLst/>
                <a:latin typeface="Times New Roman" panose="02020603050405020304" pitchFamily="18" charset="0"/>
                <a:ea typeface="SimSun" panose="02010600030101010101" pitchFamily="2" charset="-122"/>
              </a:rPr>
              <a:t>The WLAN sensing procedure initiated by an AP optionally allows a sensing responder to measure CSI using an NDP transmitted by another sensing responder.</a:t>
            </a:r>
            <a:r>
              <a:rPr lang="en-GB" sz="2000" dirty="0">
                <a:effectLst/>
                <a:latin typeface="Times New Roman" panose="02020603050405020304" pitchFamily="18" charset="0"/>
                <a:ea typeface="SimSun" panose="02010600030101010101" pitchFamily="2" charset="-122"/>
              </a:rPr>
              <a:t>”</a:t>
            </a:r>
            <a:endParaRPr lang="en-GB" sz="2000" dirty="0">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GB" sz="2000" dirty="0"/>
              <a:t>This contribution proposes a Sensing-Responder-to-Sensing-Responder (SR2SR) sounding phase for SR2SR sensing measurement.</a:t>
            </a:r>
          </a:p>
          <a:p>
            <a:pPr lvl="1">
              <a:buFont typeface="Times New Roman" pitchFamily="16" charset="0"/>
              <a:buChar char="•"/>
            </a:pPr>
            <a:r>
              <a:rPr lang="en-GB" sz="1800" b="1" dirty="0"/>
              <a:t>The goal is to make as few changes as possible to the current WLAN sensing procedure.</a:t>
            </a:r>
            <a:endParaRPr lang="en-GB" sz="1600" b="1" dirty="0"/>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2</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September 2022</a:t>
            </a:r>
            <a:endParaRPr lang="en-GB" dirty="0"/>
          </a:p>
        </p:txBody>
      </p:sp>
    </p:spTree>
    <p:extLst>
      <p:ext uri="{BB962C8B-B14F-4D97-AF65-F5344CB8AC3E}">
        <p14:creationId xmlns:p14="http://schemas.microsoft.com/office/powerpoint/2010/main" val="13645960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Discussion (I)  </a:t>
            </a:r>
          </a:p>
        </p:txBody>
      </p:sp>
      <p:sp>
        <p:nvSpPr>
          <p:cNvPr id="9218" name="Rectangle 2"/>
          <p:cNvSpPr>
            <a:spLocks noGrp="1" noChangeArrowheads="1"/>
          </p:cNvSpPr>
          <p:nvPr>
            <p:ph idx="1"/>
          </p:nvPr>
        </p:nvSpPr>
        <p:spPr>
          <a:xfrm>
            <a:off x="914400" y="1981201"/>
            <a:ext cx="10668000" cy="4267199"/>
          </a:xfrm>
          <a:ln/>
        </p:spPr>
        <p:txBody>
          <a:bodyPr/>
          <a:lstStyle/>
          <a:p>
            <a:pPr marL="285750" indent="-285750" algn="l">
              <a:buFont typeface="Arial" panose="020B0604020202020204" pitchFamily="34" charset="0"/>
              <a:buChar char="•"/>
            </a:pPr>
            <a:r>
              <a:rPr lang="en-US" sz="1800" i="0" u="none" strike="noStrike" baseline="0" dirty="0">
                <a:latin typeface="TimesNewRoman"/>
              </a:rPr>
              <a:t>During the sensing measurement setup, the </a:t>
            </a:r>
            <a:r>
              <a:rPr lang="en-US" sz="1800" dirty="0">
                <a:latin typeface="TimesNewRoman"/>
              </a:rPr>
              <a:t>STA</a:t>
            </a:r>
            <a:r>
              <a:rPr lang="en-US" sz="1800" i="0" u="none" strike="noStrike" baseline="0" dirty="0">
                <a:latin typeface="TimesNewRoman"/>
              </a:rPr>
              <a:t>s declare their capabilities of </a:t>
            </a:r>
            <a:r>
              <a:rPr lang="en-US" sz="1800" dirty="0">
                <a:latin typeface="TimesNewRoman"/>
              </a:rPr>
              <a:t>SR2SR</a:t>
            </a:r>
            <a:r>
              <a:rPr lang="en-US" sz="1800" i="0" u="none" strike="noStrike" baseline="0" dirty="0">
                <a:latin typeface="TimesNewRoman"/>
              </a:rPr>
              <a:t> sensing. The AP (i.e., the SR2SR sensing initiator) and </a:t>
            </a:r>
            <a:r>
              <a:rPr lang="en-US" sz="1800" dirty="0">
                <a:latin typeface="TimesNewRoman"/>
              </a:rPr>
              <a:t>the non-AP STA</a:t>
            </a:r>
            <a:r>
              <a:rPr lang="en-US" sz="1800" i="0" u="none" strike="noStrike" baseline="0" dirty="0">
                <a:latin typeface="TimesNewRoman"/>
              </a:rPr>
              <a:t>s negotiated and agreed </a:t>
            </a:r>
            <a:r>
              <a:rPr lang="en-US" sz="1800" dirty="0">
                <a:latin typeface="TimesNewRoman"/>
              </a:rPr>
              <a:t>u</a:t>
            </a:r>
            <a:r>
              <a:rPr lang="en-US" sz="1800" i="0" u="none" strike="noStrike" baseline="0" dirty="0">
                <a:latin typeface="TimesNewRoman"/>
              </a:rPr>
              <a:t>pon the </a:t>
            </a:r>
            <a:r>
              <a:rPr lang="en-US" sz="1800" dirty="0" err="1">
                <a:latin typeface="TimesNewRoman"/>
              </a:rPr>
              <a:t>STA</a:t>
            </a:r>
            <a:r>
              <a:rPr lang="en-US" sz="1800" i="0" u="none" strike="noStrike" baseline="0" dirty="0" err="1">
                <a:latin typeface="TimesNewRoman"/>
              </a:rPr>
              <a:t>s’</a:t>
            </a:r>
            <a:r>
              <a:rPr lang="en-US" sz="1800" i="0" u="none" strike="noStrike" baseline="0" dirty="0">
                <a:latin typeface="TimesNewRoman"/>
              </a:rPr>
              <a:t> roles in the SR2SR sensing measurement. </a:t>
            </a:r>
          </a:p>
          <a:p>
            <a:pPr marL="285750" indent="-285750">
              <a:buFont typeface="Arial" panose="020B0604020202020204" pitchFamily="34" charset="0"/>
              <a:buChar char="•"/>
            </a:pPr>
            <a:r>
              <a:rPr lang="en-US" sz="1800" dirty="0">
                <a:latin typeface="TimesNewRoman"/>
              </a:rPr>
              <a:t>An SR2SR sounding phase is one of the phases in TB </a:t>
            </a:r>
            <a:r>
              <a:rPr lang="en-US" sz="1800" b="1" dirty="0">
                <a:latin typeface="TimesNewRoman"/>
              </a:rPr>
              <a:t>sensing measurement instance.</a:t>
            </a:r>
            <a:endParaRPr lang="en-US" sz="1800" dirty="0">
              <a:latin typeface="TimesNewRoman"/>
            </a:endParaRPr>
          </a:p>
          <a:p>
            <a:pPr marL="685800" lvl="1">
              <a:buFont typeface="Arial" panose="020B0604020202020204" pitchFamily="34" charset="0"/>
              <a:buChar char="•"/>
            </a:pPr>
            <a:r>
              <a:rPr lang="en-US" sz="1600" b="1" dirty="0">
                <a:latin typeface="TimesNewRoman"/>
              </a:rPr>
              <a:t>An SR2SR sounding phase is a variant of the trigger frame (TF) sounding phase.</a:t>
            </a:r>
          </a:p>
          <a:p>
            <a:pPr marL="685800" lvl="1">
              <a:buFont typeface="Arial" panose="020B0604020202020204" pitchFamily="34" charset="0"/>
              <a:buChar char="•"/>
            </a:pPr>
            <a:r>
              <a:rPr lang="en-US" sz="1600" b="1" dirty="0">
                <a:latin typeface="TimesNewRoman"/>
              </a:rPr>
              <a:t>In each SR2SR sounding phase, there is one SR2SR sensing transmitter and one or more SR2SR sensing receivers.</a:t>
            </a:r>
          </a:p>
          <a:p>
            <a:pPr marL="685800" lvl="1">
              <a:buFont typeface="Arial" panose="020B0604020202020204" pitchFamily="34" charset="0"/>
              <a:buChar char="•"/>
            </a:pPr>
            <a:r>
              <a:rPr lang="en-US" sz="1600" b="1" dirty="0">
                <a:latin typeface="TimesNewRoman"/>
              </a:rPr>
              <a:t>An SR2SR sensing responder may have different roles in different SR2SR sounding phases.</a:t>
            </a:r>
          </a:p>
          <a:p>
            <a:pPr marL="285750" indent="-285750" algn="l">
              <a:buFont typeface="Arial" panose="020B0604020202020204" pitchFamily="34" charset="0"/>
              <a:buChar char="•"/>
            </a:pPr>
            <a:r>
              <a:rPr lang="en-GB" sz="1800" dirty="0">
                <a:latin typeface="Times New Roman" panose="02020603050405020304" pitchFamily="18" charset="0"/>
                <a:ea typeface="Times New Roman" panose="02020603050405020304" pitchFamily="18" charset="0"/>
              </a:rPr>
              <a:t>The passive sounding ranging TF is reused as the SR2SR subvariant of the Sensing TF. </a:t>
            </a:r>
          </a:p>
          <a:p>
            <a:pPr marL="685800" lvl="1">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The TF assigns the SR2SR sensing role of each responder.</a:t>
            </a:r>
          </a:p>
          <a:p>
            <a:pPr marL="0" indent="0"/>
            <a:endParaRPr lang="en-GB" sz="1800"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September 2022</a:t>
            </a:r>
            <a:endParaRPr lang="en-GB" dirty="0"/>
          </a:p>
        </p:txBody>
      </p:sp>
    </p:spTree>
    <p:extLst>
      <p:ext uri="{BB962C8B-B14F-4D97-AF65-F5344CB8AC3E}">
        <p14:creationId xmlns:p14="http://schemas.microsoft.com/office/powerpoint/2010/main" val="1587472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Discussion (II)  </a:t>
            </a:r>
          </a:p>
        </p:txBody>
      </p:sp>
      <p:sp>
        <p:nvSpPr>
          <p:cNvPr id="9218" name="Rectangle 2"/>
          <p:cNvSpPr>
            <a:spLocks noGrp="1" noChangeArrowheads="1"/>
          </p:cNvSpPr>
          <p:nvPr>
            <p:ph idx="1"/>
          </p:nvPr>
        </p:nvSpPr>
        <p:spPr>
          <a:xfrm>
            <a:off x="914400" y="1981201"/>
            <a:ext cx="10668000" cy="4267199"/>
          </a:xfrm>
          <a:ln/>
        </p:spPr>
        <p:txBody>
          <a:bodyPr/>
          <a:lstStyle/>
          <a:p>
            <a:pPr marL="285750" indent="-285750">
              <a:buFont typeface="Arial" panose="020B0604020202020204" pitchFamily="34" charset="0"/>
              <a:buChar char="•"/>
            </a:pPr>
            <a:r>
              <a:rPr lang="en-GB" sz="1800" dirty="0">
                <a:latin typeface="Times New Roman" panose="02020603050405020304" pitchFamily="18" charset="0"/>
                <a:ea typeface="Times New Roman" panose="02020603050405020304" pitchFamily="18" charset="0"/>
              </a:rPr>
              <a:t>Upon receiving of the SR2SR Sensing TF, </a:t>
            </a:r>
            <a:r>
              <a:rPr lang="en-GB" sz="1800" b="1" dirty="0">
                <a:latin typeface="Times New Roman" panose="02020603050405020304" pitchFamily="18" charset="0"/>
                <a:ea typeface="Times New Roman" panose="02020603050405020304" pitchFamily="18" charset="0"/>
              </a:rPr>
              <a:t>the SR2SR sensing transmitter</a:t>
            </a:r>
            <a:r>
              <a:rPr lang="en-GB" sz="1800" dirty="0">
                <a:latin typeface="Times New Roman" panose="02020603050405020304" pitchFamily="18" charset="0"/>
                <a:ea typeface="Times New Roman" panose="02020603050405020304" pitchFamily="18" charset="0"/>
              </a:rPr>
              <a:t> responds with an SR2SR NDP. </a:t>
            </a:r>
          </a:p>
          <a:p>
            <a:pPr marL="685800" lvl="1">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The SR2SR NDP is an HE Ranging NDP (i.e., an HE SU PPDU without the Data field).</a:t>
            </a:r>
          </a:p>
          <a:p>
            <a:pPr marL="285750" indent="-285750">
              <a:buFont typeface="Arial" panose="020B0604020202020204" pitchFamily="34" charset="0"/>
              <a:buChar char="•"/>
            </a:pPr>
            <a:r>
              <a:rPr lang="en-GB" sz="1800" dirty="0">
                <a:latin typeface="Times New Roman" panose="02020603050405020304" pitchFamily="18" charset="0"/>
                <a:ea typeface="Times New Roman" panose="02020603050405020304" pitchFamily="18" charset="0"/>
              </a:rPr>
              <a:t>During a reporting phase, the Report subvariant of the Sensing TF is transmitted by the AP to solicitate transmissions of sensing measurement report frames by the STAs whose roles are SR2SR sensing receivers in one or more of the </a:t>
            </a:r>
            <a:r>
              <a:rPr lang="en-US" sz="1800" dirty="0">
                <a:latin typeface="TimesNewRoman"/>
              </a:rPr>
              <a:t>SR2SR sounding phases</a:t>
            </a:r>
            <a:r>
              <a:rPr lang="en-GB" sz="1800" dirty="0">
                <a:latin typeface="Times New Roman" panose="02020603050405020304" pitchFamily="18" charset="0"/>
                <a:ea typeface="Times New Roman" panose="02020603050405020304" pitchFamily="18" charset="0"/>
              </a:rPr>
              <a:t>.</a:t>
            </a:r>
          </a:p>
          <a:p>
            <a:pPr marL="685800" lvl="1">
              <a:buFont typeface="Arial" panose="020B0604020202020204" pitchFamily="34" charset="0"/>
              <a:buChar char="•"/>
            </a:pPr>
            <a:r>
              <a:rPr lang="en-US" sz="1600" b="1" dirty="0"/>
              <a:t>Parameters needed for a self-contained measurement report:</a:t>
            </a:r>
          </a:p>
          <a:p>
            <a:pPr marL="1085850" lvl="2">
              <a:buFont typeface="Arial" panose="020B0604020202020204" pitchFamily="34" charset="0"/>
              <a:buChar char="•"/>
            </a:pPr>
            <a:r>
              <a:rPr lang="en-US" sz="1400" b="1" dirty="0"/>
              <a:t>Measurement Setup ID</a:t>
            </a:r>
          </a:p>
          <a:p>
            <a:pPr marL="1085850" lvl="2">
              <a:buFont typeface="Arial" panose="020B0604020202020204" pitchFamily="34" charset="0"/>
              <a:buChar char="•"/>
            </a:pPr>
            <a:r>
              <a:rPr lang="en-US" sz="1400" b="1" dirty="0"/>
              <a:t>Measurement Instance ID</a:t>
            </a:r>
          </a:p>
          <a:p>
            <a:pPr marL="1085850" lvl="2">
              <a:buFont typeface="Arial" panose="020B0604020202020204" pitchFamily="34" charset="0"/>
              <a:buChar char="•"/>
            </a:pPr>
            <a:r>
              <a:rPr lang="en-US" sz="1400" b="1" dirty="0"/>
              <a:t>AID/USID of the SR2SR Sensing Transmitter</a:t>
            </a:r>
          </a:p>
          <a:p>
            <a:pPr marL="1085850" lvl="2">
              <a:buFont typeface="Arial" panose="020B0604020202020204" pitchFamily="34" charset="0"/>
              <a:buChar char="•"/>
            </a:pPr>
            <a:r>
              <a:rPr lang="en-US" sz="1400" b="1" dirty="0"/>
              <a:t>AID/USID of the SR2SR Sensing Receiver</a:t>
            </a:r>
          </a:p>
          <a:p>
            <a:pPr marL="0" indent="0"/>
            <a:endParaRPr lang="en-GB" sz="1800" i="1" dirty="0">
              <a:solidFill>
                <a:schemeClr val="tx2"/>
              </a:solidFill>
              <a:latin typeface="CST Gill Sans"/>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September 2022</a:t>
            </a:r>
            <a:endParaRPr lang="en-GB" dirty="0"/>
          </a:p>
        </p:txBody>
      </p:sp>
    </p:spTree>
    <p:extLst>
      <p:ext uri="{BB962C8B-B14F-4D97-AF65-F5344CB8AC3E}">
        <p14:creationId xmlns:p14="http://schemas.microsoft.com/office/powerpoint/2010/main" val="42145357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Example 1: A Single SR2SR Channel</a:t>
            </a:r>
          </a:p>
        </p:txBody>
      </p:sp>
      <p:sp>
        <p:nvSpPr>
          <p:cNvPr id="9218" name="Rectangle 2"/>
          <p:cNvSpPr>
            <a:spLocks noGrp="1" noChangeArrowheads="1"/>
          </p:cNvSpPr>
          <p:nvPr>
            <p:ph idx="1"/>
          </p:nvPr>
        </p:nvSpPr>
        <p:spPr>
          <a:xfrm>
            <a:off x="914401" y="1676400"/>
            <a:ext cx="10361084" cy="2668468"/>
          </a:xfrm>
          <a:ln/>
        </p:spPr>
        <p:txBody>
          <a:bodyPr/>
          <a:lstStyle/>
          <a:p>
            <a:pPr marL="285750" indent="-285750">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The CSI from STA 1 to STA 2 is to be measured. </a:t>
            </a:r>
            <a:endParaRPr lang="en-GB" sz="1600" dirty="0">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The following TB </a:t>
            </a:r>
            <a:r>
              <a:rPr lang="en-GB" sz="1600" dirty="0">
                <a:effectLst/>
                <a:latin typeface="Times New Roman" panose="02020603050405020304" pitchFamily="18" charset="0"/>
                <a:ea typeface="Times New Roman" panose="02020603050405020304" pitchFamily="18" charset="0"/>
              </a:rPr>
              <a:t>sensing measurement instance consists of a polling phase, an SR2SR sounding phase, and a reporting phase. </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T</a:t>
            </a:r>
            <a:r>
              <a:rPr lang="en-GB" sz="1600" dirty="0">
                <a:effectLst/>
                <a:latin typeface="Times New Roman" panose="02020603050405020304" pitchFamily="18" charset="0"/>
                <a:ea typeface="Times New Roman" panose="02020603050405020304" pitchFamily="18" charset="0"/>
              </a:rPr>
              <a:t>he SR2SR </a:t>
            </a:r>
            <a:r>
              <a:rPr lang="en-GB" sz="1600" dirty="0">
                <a:latin typeface="Times New Roman" panose="02020603050405020304" pitchFamily="18" charset="0"/>
                <a:ea typeface="Times New Roman" panose="02020603050405020304" pitchFamily="18" charset="0"/>
              </a:rPr>
              <a:t>S</a:t>
            </a:r>
            <a:r>
              <a:rPr lang="en-GB" sz="1600" dirty="0">
                <a:effectLst/>
                <a:latin typeface="Times New Roman" panose="02020603050405020304" pitchFamily="18" charset="0"/>
                <a:ea typeface="Times New Roman" panose="02020603050405020304" pitchFamily="18" charset="0"/>
              </a:rPr>
              <a:t>ensing </a:t>
            </a:r>
            <a:r>
              <a:rPr lang="en-GB" sz="1600" dirty="0">
                <a:latin typeface="Times New Roman" panose="02020603050405020304" pitchFamily="18" charset="0"/>
                <a:ea typeface="Times New Roman" panose="02020603050405020304" pitchFamily="18" charset="0"/>
              </a:rPr>
              <a:t>Trigger frame (TF)</a:t>
            </a:r>
            <a:r>
              <a:rPr lang="en-GB" sz="1600" dirty="0">
                <a:effectLst/>
                <a:latin typeface="Times New Roman" panose="02020603050405020304" pitchFamily="18" charset="0"/>
                <a:ea typeface="Times New Roman" panose="02020603050405020304" pitchFamily="18" charset="0"/>
              </a:rPr>
              <a:t> </a:t>
            </a:r>
            <a:r>
              <a:rPr lang="en-GB" sz="1600" dirty="0">
                <a:latin typeface="Times New Roman" panose="02020603050405020304" pitchFamily="18" charset="0"/>
                <a:ea typeface="Times New Roman" panose="02020603050405020304" pitchFamily="18" charset="0"/>
              </a:rPr>
              <a:t>assigns</a:t>
            </a:r>
            <a:r>
              <a:rPr lang="en-GB" sz="1600" dirty="0">
                <a:effectLst/>
                <a:latin typeface="Times New Roman" panose="02020603050405020304" pitchFamily="18" charset="0"/>
                <a:ea typeface="Times New Roman" panose="02020603050405020304" pitchFamily="18" charset="0"/>
              </a:rPr>
              <a:t> the roles of SR2SR responders in the current </a:t>
            </a:r>
            <a:r>
              <a:rPr lang="en-GB" sz="1600" dirty="0">
                <a:latin typeface="Times New Roman" panose="02020603050405020304" pitchFamily="18" charset="0"/>
                <a:ea typeface="Times New Roman" panose="02020603050405020304" pitchFamily="18" charset="0"/>
              </a:rPr>
              <a:t>SR2SR</a:t>
            </a:r>
            <a:r>
              <a:rPr lang="en-GB" sz="1600" dirty="0">
                <a:effectLst/>
                <a:latin typeface="Times New Roman" panose="02020603050405020304" pitchFamily="18" charset="0"/>
                <a:ea typeface="Times New Roman" panose="02020603050405020304" pitchFamily="18" charset="0"/>
              </a:rPr>
              <a:t> sounding phase: STA 1 is </a:t>
            </a:r>
            <a:r>
              <a:rPr lang="en-GB" sz="1600" dirty="0">
                <a:latin typeface="Times New Roman" panose="02020603050405020304" pitchFamily="18" charset="0"/>
                <a:ea typeface="Times New Roman" panose="02020603050405020304" pitchFamily="18" charset="0"/>
              </a:rPr>
              <a:t>an</a:t>
            </a:r>
            <a:r>
              <a:rPr lang="en-GB" sz="1600" dirty="0">
                <a:effectLst/>
                <a:latin typeface="Times New Roman" panose="02020603050405020304" pitchFamily="18" charset="0"/>
                <a:ea typeface="Times New Roman" panose="02020603050405020304" pitchFamily="18" charset="0"/>
              </a:rPr>
              <a:t> SR2SR sensing transmitter and STA 2 is </a:t>
            </a:r>
            <a:r>
              <a:rPr lang="en-GB" sz="1600" dirty="0">
                <a:latin typeface="Times New Roman" panose="02020603050405020304" pitchFamily="18" charset="0"/>
                <a:ea typeface="Times New Roman" panose="02020603050405020304" pitchFamily="18" charset="0"/>
              </a:rPr>
              <a:t>an SR2SR sensing receiver. </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Upon receiving of the SR2SR Sensing TF, STA 1 responds with an SR2SR NDP (i.e., an HE Ranging NDP).</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Upon receiving of the NDP, STA 2 measures the CSI from STA 1 to STA 2. </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Upon receiving of the Report Sensing TF, STA 2 transmits the measurement result in a Measurement Report frame.</a:t>
            </a:r>
            <a:endParaRPr lang="en-GB" sz="1600"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September 2022</a:t>
            </a:r>
            <a:endParaRPr lang="en-GB" dirty="0"/>
          </a:p>
        </p:txBody>
      </p:sp>
      <p:cxnSp>
        <p:nvCxnSpPr>
          <p:cNvPr id="7" name="Straight Connector 6">
            <a:extLst>
              <a:ext uri="{FF2B5EF4-FFF2-40B4-BE49-F238E27FC236}">
                <a16:creationId xmlns:a16="http://schemas.microsoft.com/office/drawing/2014/main" id="{BCAA4040-902C-4382-AA47-1CD1FF64E970}"/>
              </a:ext>
            </a:extLst>
          </p:cNvPr>
          <p:cNvCxnSpPr>
            <a:cxnSpLocks/>
          </p:cNvCxnSpPr>
          <p:nvPr/>
        </p:nvCxnSpPr>
        <p:spPr bwMode="auto">
          <a:xfrm flipV="1">
            <a:off x="1100769" y="5000597"/>
            <a:ext cx="8046720" cy="657"/>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8" name="Straight Connector 7">
            <a:extLst>
              <a:ext uri="{FF2B5EF4-FFF2-40B4-BE49-F238E27FC236}">
                <a16:creationId xmlns:a16="http://schemas.microsoft.com/office/drawing/2014/main" id="{BD699EB9-2883-4068-9FB3-25B35C5992E2}"/>
              </a:ext>
            </a:extLst>
          </p:cNvPr>
          <p:cNvCxnSpPr>
            <a:cxnSpLocks/>
          </p:cNvCxnSpPr>
          <p:nvPr/>
        </p:nvCxnSpPr>
        <p:spPr bwMode="auto">
          <a:xfrm flipV="1">
            <a:off x="1100765" y="5576976"/>
            <a:ext cx="804672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9" name="TextBox 8">
            <a:extLst>
              <a:ext uri="{FF2B5EF4-FFF2-40B4-BE49-F238E27FC236}">
                <a16:creationId xmlns:a16="http://schemas.microsoft.com/office/drawing/2014/main" id="{B03D7FEA-7F2C-419F-8E80-72A3F0952E17}"/>
              </a:ext>
            </a:extLst>
          </p:cNvPr>
          <p:cNvSpPr txBox="1"/>
          <p:nvPr/>
        </p:nvSpPr>
        <p:spPr>
          <a:xfrm>
            <a:off x="1018630" y="4810763"/>
            <a:ext cx="599181"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a:t>
            </a:r>
          </a:p>
        </p:txBody>
      </p:sp>
      <p:sp>
        <p:nvSpPr>
          <p:cNvPr id="10" name="TextBox 9">
            <a:extLst>
              <a:ext uri="{FF2B5EF4-FFF2-40B4-BE49-F238E27FC236}">
                <a16:creationId xmlns:a16="http://schemas.microsoft.com/office/drawing/2014/main" id="{02D4D94F-0DAF-49E6-864A-BD880BF1FC0B}"/>
              </a:ext>
            </a:extLst>
          </p:cNvPr>
          <p:cNvSpPr txBox="1"/>
          <p:nvPr/>
        </p:nvSpPr>
        <p:spPr>
          <a:xfrm>
            <a:off x="1000607" y="5395213"/>
            <a:ext cx="734320"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1</a:t>
            </a:r>
          </a:p>
        </p:txBody>
      </p:sp>
      <p:sp>
        <p:nvSpPr>
          <p:cNvPr id="11" name="Rectangle 10">
            <a:extLst>
              <a:ext uri="{FF2B5EF4-FFF2-40B4-BE49-F238E27FC236}">
                <a16:creationId xmlns:a16="http://schemas.microsoft.com/office/drawing/2014/main" id="{24055F02-BD73-4BAC-8D28-D9A0824590E4}"/>
              </a:ext>
            </a:extLst>
          </p:cNvPr>
          <p:cNvSpPr/>
          <p:nvPr/>
        </p:nvSpPr>
        <p:spPr bwMode="auto">
          <a:xfrm>
            <a:off x="2853032" y="524325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12" name="Rectangle 11">
            <a:extLst>
              <a:ext uri="{FF2B5EF4-FFF2-40B4-BE49-F238E27FC236}">
                <a16:creationId xmlns:a16="http://schemas.microsoft.com/office/drawing/2014/main" id="{8F56E439-1D11-425C-ADDC-A84CA7F93D55}"/>
              </a:ext>
            </a:extLst>
          </p:cNvPr>
          <p:cNvSpPr/>
          <p:nvPr/>
        </p:nvSpPr>
        <p:spPr bwMode="auto">
          <a:xfrm>
            <a:off x="1567938" y="4657480"/>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Poll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13" name="Straight Connector 12">
            <a:extLst>
              <a:ext uri="{FF2B5EF4-FFF2-40B4-BE49-F238E27FC236}">
                <a16:creationId xmlns:a16="http://schemas.microsoft.com/office/drawing/2014/main" id="{B049FE46-BE65-42ED-9995-4EB38BA3ECA0}"/>
              </a:ext>
            </a:extLst>
          </p:cNvPr>
          <p:cNvCxnSpPr>
            <a:cxnSpLocks/>
          </p:cNvCxnSpPr>
          <p:nvPr/>
        </p:nvCxnSpPr>
        <p:spPr bwMode="auto">
          <a:xfrm flipV="1">
            <a:off x="1100839" y="6166306"/>
            <a:ext cx="804672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14" name="TextBox 13">
            <a:extLst>
              <a:ext uri="{FF2B5EF4-FFF2-40B4-BE49-F238E27FC236}">
                <a16:creationId xmlns:a16="http://schemas.microsoft.com/office/drawing/2014/main" id="{28DBF79D-4C1B-491F-BABA-ECB0D383B722}"/>
              </a:ext>
            </a:extLst>
          </p:cNvPr>
          <p:cNvSpPr txBox="1"/>
          <p:nvPr/>
        </p:nvSpPr>
        <p:spPr>
          <a:xfrm>
            <a:off x="990600" y="5970867"/>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a:t>
            </a:r>
            <a:r>
              <a:rPr lang="en-US" sz="900" b="1" kern="0" dirty="0">
                <a:solidFill>
                  <a:srgbClr val="00B0F0"/>
                </a:solidFill>
                <a:latin typeface="Arial" panose="020B0604020202020204" pitchFamily="34" charset="0"/>
                <a:cs typeface="Arial" panose="020B0604020202020204" pitchFamily="34" charset="0"/>
              </a:rPr>
              <a:t>2</a:t>
            </a:r>
            <a:endPar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990097FB-9056-40CC-A616-1B2351D95019}"/>
              </a:ext>
            </a:extLst>
          </p:cNvPr>
          <p:cNvSpPr/>
          <p:nvPr/>
        </p:nvSpPr>
        <p:spPr bwMode="auto">
          <a:xfrm>
            <a:off x="2847707" y="582542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cxnSp>
        <p:nvCxnSpPr>
          <p:cNvPr id="16" name="Straight Arrow Connector 15">
            <a:extLst>
              <a:ext uri="{FF2B5EF4-FFF2-40B4-BE49-F238E27FC236}">
                <a16:creationId xmlns:a16="http://schemas.microsoft.com/office/drawing/2014/main" id="{8DC850C8-93B0-4C79-8129-B7CE8537D17C}"/>
              </a:ext>
            </a:extLst>
          </p:cNvPr>
          <p:cNvCxnSpPr>
            <a:cxnSpLocks/>
          </p:cNvCxnSpPr>
          <p:nvPr/>
        </p:nvCxnSpPr>
        <p:spPr>
          <a:xfrm>
            <a:off x="2209800" y="5009270"/>
            <a:ext cx="0" cy="11594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8BCADF6-94C5-4A93-9D62-822B2CDFFCE6}"/>
              </a:ext>
            </a:extLst>
          </p:cNvPr>
          <p:cNvCxnSpPr>
            <a:cxnSpLocks/>
          </p:cNvCxnSpPr>
          <p:nvPr/>
        </p:nvCxnSpPr>
        <p:spPr>
          <a:xfrm>
            <a:off x="1905000" y="500927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73926225-7CC3-47AF-A857-6F3B8A835225}"/>
              </a:ext>
            </a:extLst>
          </p:cNvPr>
          <p:cNvCxnSpPr>
            <a:cxnSpLocks/>
          </p:cNvCxnSpPr>
          <p:nvPr/>
        </p:nvCxnSpPr>
        <p:spPr>
          <a:xfrm flipV="1">
            <a:off x="5791200" y="5000598"/>
            <a:ext cx="0" cy="232757"/>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098D69D9-A07F-498F-B95B-433D2747CC0B}"/>
              </a:ext>
            </a:extLst>
          </p:cNvPr>
          <p:cNvCxnSpPr>
            <a:cxnSpLocks/>
          </p:cNvCxnSpPr>
          <p:nvPr/>
        </p:nvCxnSpPr>
        <p:spPr>
          <a:xfrm flipH="1" flipV="1">
            <a:off x="3066083" y="5000597"/>
            <a:ext cx="0" cy="247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35D4C53-90D6-44ED-809A-8F5DA4B6D9CE}"/>
              </a:ext>
            </a:extLst>
          </p:cNvPr>
          <p:cNvSpPr txBox="1"/>
          <p:nvPr/>
        </p:nvSpPr>
        <p:spPr>
          <a:xfrm>
            <a:off x="2459797" y="622662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5" name="Straight Arrow Connector 24">
            <a:extLst>
              <a:ext uri="{FF2B5EF4-FFF2-40B4-BE49-F238E27FC236}">
                <a16:creationId xmlns:a16="http://schemas.microsoft.com/office/drawing/2014/main" id="{8B04413C-8999-4B8D-B853-2277224CB73E}"/>
              </a:ext>
            </a:extLst>
          </p:cNvPr>
          <p:cNvCxnSpPr/>
          <p:nvPr/>
        </p:nvCxnSpPr>
        <p:spPr bwMode="auto">
          <a:xfrm>
            <a:off x="2479937" y="625168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6" name="Straight Arrow Connector 25">
            <a:extLst>
              <a:ext uri="{FF2B5EF4-FFF2-40B4-BE49-F238E27FC236}">
                <a16:creationId xmlns:a16="http://schemas.microsoft.com/office/drawing/2014/main" id="{E15F6C83-C7C8-47F1-B5D5-2A4F904491CB}"/>
              </a:ext>
            </a:extLst>
          </p:cNvPr>
          <p:cNvCxnSpPr/>
          <p:nvPr/>
        </p:nvCxnSpPr>
        <p:spPr bwMode="auto">
          <a:xfrm>
            <a:off x="3767748" y="6259034"/>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7" name="TextBox 26">
            <a:extLst>
              <a:ext uri="{FF2B5EF4-FFF2-40B4-BE49-F238E27FC236}">
                <a16:creationId xmlns:a16="http://schemas.microsoft.com/office/drawing/2014/main" id="{DE522A29-C640-4F02-BA61-E77F7E63E63F}"/>
              </a:ext>
            </a:extLst>
          </p:cNvPr>
          <p:cNvSpPr txBox="1"/>
          <p:nvPr/>
        </p:nvSpPr>
        <p:spPr>
          <a:xfrm>
            <a:off x="3737929" y="6245581"/>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8" name="Straight Arrow Connector 27">
            <a:extLst>
              <a:ext uri="{FF2B5EF4-FFF2-40B4-BE49-F238E27FC236}">
                <a16:creationId xmlns:a16="http://schemas.microsoft.com/office/drawing/2014/main" id="{B68C1B67-9428-4CD6-8990-AE92E722C7AF}"/>
              </a:ext>
            </a:extLst>
          </p:cNvPr>
          <p:cNvCxnSpPr>
            <a:cxnSpLocks/>
          </p:cNvCxnSpPr>
          <p:nvPr/>
        </p:nvCxnSpPr>
        <p:spPr>
          <a:xfrm flipH="1">
            <a:off x="4755949" y="5001254"/>
            <a:ext cx="1" cy="11650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FA9F6B68-89B4-42FE-9598-A6E9C08E2117}"/>
              </a:ext>
            </a:extLst>
          </p:cNvPr>
          <p:cNvCxnSpPr/>
          <p:nvPr/>
        </p:nvCxnSpPr>
        <p:spPr bwMode="auto">
          <a:xfrm>
            <a:off x="5072098" y="6255986"/>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D992ADD8-2030-4682-98A6-D97331347045}"/>
              </a:ext>
            </a:extLst>
          </p:cNvPr>
          <p:cNvSpPr txBox="1"/>
          <p:nvPr/>
        </p:nvSpPr>
        <p:spPr>
          <a:xfrm>
            <a:off x="5053296" y="6242533"/>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2" name="Rectangle 31">
            <a:extLst>
              <a:ext uri="{FF2B5EF4-FFF2-40B4-BE49-F238E27FC236}">
                <a16:creationId xmlns:a16="http://schemas.microsoft.com/office/drawing/2014/main" id="{C8676B3E-A090-47D3-B6D7-A7B3F7549A4B}"/>
              </a:ext>
            </a:extLst>
          </p:cNvPr>
          <p:cNvSpPr/>
          <p:nvPr/>
        </p:nvSpPr>
        <p:spPr bwMode="auto">
          <a:xfrm>
            <a:off x="4146546" y="4664480"/>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SR2SR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4" name="Straight Arrow Connector 33">
            <a:extLst>
              <a:ext uri="{FF2B5EF4-FFF2-40B4-BE49-F238E27FC236}">
                <a16:creationId xmlns:a16="http://schemas.microsoft.com/office/drawing/2014/main" id="{F15513A9-51C0-41CB-BA3C-C5B3FFACA430}"/>
              </a:ext>
            </a:extLst>
          </p:cNvPr>
          <p:cNvCxnSpPr>
            <a:cxnSpLocks/>
          </p:cNvCxnSpPr>
          <p:nvPr/>
        </p:nvCxnSpPr>
        <p:spPr>
          <a:xfrm>
            <a:off x="4475660" y="4998206"/>
            <a:ext cx="0" cy="5688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BD1B3024-70D0-4D36-A9F6-E32BEDF01768}"/>
              </a:ext>
            </a:extLst>
          </p:cNvPr>
          <p:cNvSpPr/>
          <p:nvPr/>
        </p:nvSpPr>
        <p:spPr bwMode="auto">
          <a:xfrm>
            <a:off x="6750235" y="4662644"/>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Report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6" name="Straight Arrow Connector 35">
            <a:extLst>
              <a:ext uri="{FF2B5EF4-FFF2-40B4-BE49-F238E27FC236}">
                <a16:creationId xmlns:a16="http://schemas.microsoft.com/office/drawing/2014/main" id="{5E31014F-1906-4571-BB58-9DFD721F7C85}"/>
              </a:ext>
            </a:extLst>
          </p:cNvPr>
          <p:cNvCxnSpPr/>
          <p:nvPr/>
        </p:nvCxnSpPr>
        <p:spPr bwMode="auto">
          <a:xfrm>
            <a:off x="6373760"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70E49E24-7083-471A-995D-6347C70FBA32}"/>
              </a:ext>
            </a:extLst>
          </p:cNvPr>
          <p:cNvSpPr txBox="1"/>
          <p:nvPr/>
        </p:nvSpPr>
        <p:spPr>
          <a:xfrm>
            <a:off x="6354958"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38" name="Straight Arrow Connector 37">
            <a:extLst>
              <a:ext uri="{FF2B5EF4-FFF2-40B4-BE49-F238E27FC236}">
                <a16:creationId xmlns:a16="http://schemas.microsoft.com/office/drawing/2014/main" id="{E687F521-0674-4FF1-BF9C-DDD46558786D}"/>
              </a:ext>
            </a:extLst>
          </p:cNvPr>
          <p:cNvCxnSpPr/>
          <p:nvPr/>
        </p:nvCxnSpPr>
        <p:spPr bwMode="auto">
          <a:xfrm>
            <a:off x="7676400" y="6259619"/>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9" name="TextBox 38">
            <a:extLst>
              <a:ext uri="{FF2B5EF4-FFF2-40B4-BE49-F238E27FC236}">
                <a16:creationId xmlns:a16="http://schemas.microsoft.com/office/drawing/2014/main" id="{A2AF90B8-E1B1-4266-B806-8FAD4477858E}"/>
              </a:ext>
            </a:extLst>
          </p:cNvPr>
          <p:cNvSpPr txBox="1"/>
          <p:nvPr/>
        </p:nvSpPr>
        <p:spPr>
          <a:xfrm>
            <a:off x="7657598" y="6237375"/>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0" name="Rectangle 39">
            <a:extLst>
              <a:ext uri="{FF2B5EF4-FFF2-40B4-BE49-F238E27FC236}">
                <a16:creationId xmlns:a16="http://schemas.microsoft.com/office/drawing/2014/main" id="{5945A585-0987-4B35-B853-12AF7579249E}"/>
              </a:ext>
            </a:extLst>
          </p:cNvPr>
          <p:cNvSpPr/>
          <p:nvPr/>
        </p:nvSpPr>
        <p:spPr bwMode="auto">
          <a:xfrm>
            <a:off x="8065197" y="582542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Measurement Report Frame</a:t>
            </a:r>
          </a:p>
        </p:txBody>
      </p:sp>
      <p:cxnSp>
        <p:nvCxnSpPr>
          <p:cNvPr id="41" name="Straight Arrow Connector 40">
            <a:extLst>
              <a:ext uri="{FF2B5EF4-FFF2-40B4-BE49-F238E27FC236}">
                <a16:creationId xmlns:a16="http://schemas.microsoft.com/office/drawing/2014/main" id="{C2CDD5E5-28C9-48C0-BCEB-4B3B769885F4}"/>
              </a:ext>
            </a:extLst>
          </p:cNvPr>
          <p:cNvCxnSpPr>
            <a:cxnSpLocks/>
          </p:cNvCxnSpPr>
          <p:nvPr/>
        </p:nvCxnSpPr>
        <p:spPr>
          <a:xfrm>
            <a:off x="6096000" y="5540820"/>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B4076E11-54B5-42F0-8910-7DA1AF7A151B}"/>
              </a:ext>
            </a:extLst>
          </p:cNvPr>
          <p:cNvCxnSpPr>
            <a:cxnSpLocks/>
          </p:cNvCxnSpPr>
          <p:nvPr/>
        </p:nvCxnSpPr>
        <p:spPr>
          <a:xfrm>
            <a:off x="7239000" y="5001138"/>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E2AFEF0A-8332-4CEB-870B-9F92D8C6B530}"/>
              </a:ext>
            </a:extLst>
          </p:cNvPr>
          <p:cNvCxnSpPr>
            <a:cxnSpLocks/>
          </p:cNvCxnSpPr>
          <p:nvPr/>
        </p:nvCxnSpPr>
        <p:spPr>
          <a:xfrm flipV="1">
            <a:off x="8368230" y="4998206"/>
            <a:ext cx="0" cy="8321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C6CE232F-1A33-4967-967E-452B90B35B63}"/>
              </a:ext>
            </a:extLst>
          </p:cNvPr>
          <p:cNvSpPr/>
          <p:nvPr/>
        </p:nvSpPr>
        <p:spPr bwMode="auto">
          <a:xfrm>
            <a:off x="5453893" y="5252383"/>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SR2SR NDP</a:t>
            </a:r>
          </a:p>
        </p:txBody>
      </p:sp>
      <p:cxnSp>
        <p:nvCxnSpPr>
          <p:cNvPr id="49" name="Straight Arrow Connector 48">
            <a:extLst>
              <a:ext uri="{FF2B5EF4-FFF2-40B4-BE49-F238E27FC236}">
                <a16:creationId xmlns:a16="http://schemas.microsoft.com/office/drawing/2014/main" id="{22600109-F8A1-465A-9558-17C7B007F539}"/>
              </a:ext>
            </a:extLst>
          </p:cNvPr>
          <p:cNvCxnSpPr>
            <a:cxnSpLocks/>
          </p:cNvCxnSpPr>
          <p:nvPr/>
        </p:nvCxnSpPr>
        <p:spPr>
          <a:xfrm flipV="1">
            <a:off x="3505200" y="5009270"/>
            <a:ext cx="0" cy="8321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Rectangle 44">
            <a:extLst>
              <a:ext uri="{FF2B5EF4-FFF2-40B4-BE49-F238E27FC236}">
                <a16:creationId xmlns:a16="http://schemas.microsoft.com/office/drawing/2014/main" id="{14D25119-D6A6-420F-8BAA-70ECCC16CB90}"/>
              </a:ext>
            </a:extLst>
          </p:cNvPr>
          <p:cNvSpPr/>
          <p:nvPr/>
        </p:nvSpPr>
        <p:spPr bwMode="auto">
          <a:xfrm>
            <a:off x="1501728" y="4571999"/>
            <a:ext cx="2369923" cy="1848019"/>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Rectangle 45">
            <a:extLst>
              <a:ext uri="{FF2B5EF4-FFF2-40B4-BE49-F238E27FC236}">
                <a16:creationId xmlns:a16="http://schemas.microsoft.com/office/drawing/2014/main" id="{F640BED4-C555-4D6E-934A-8531D9556953}"/>
              </a:ext>
            </a:extLst>
          </p:cNvPr>
          <p:cNvSpPr/>
          <p:nvPr/>
        </p:nvSpPr>
        <p:spPr bwMode="auto">
          <a:xfrm>
            <a:off x="4083800" y="4571999"/>
            <a:ext cx="2408917" cy="1836679"/>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Rectangle 47">
            <a:extLst>
              <a:ext uri="{FF2B5EF4-FFF2-40B4-BE49-F238E27FC236}">
                <a16:creationId xmlns:a16="http://schemas.microsoft.com/office/drawing/2014/main" id="{F4E2A054-3E98-4A5F-9C76-BE789B807478}"/>
              </a:ext>
            </a:extLst>
          </p:cNvPr>
          <p:cNvSpPr/>
          <p:nvPr/>
        </p:nvSpPr>
        <p:spPr bwMode="auto">
          <a:xfrm>
            <a:off x="6697877" y="4572000"/>
            <a:ext cx="2369923" cy="1848019"/>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TextBox 49">
            <a:extLst>
              <a:ext uri="{FF2B5EF4-FFF2-40B4-BE49-F238E27FC236}">
                <a16:creationId xmlns:a16="http://schemas.microsoft.com/office/drawing/2014/main" id="{444A0141-210F-454E-87EB-4AADB90E869C}"/>
              </a:ext>
            </a:extLst>
          </p:cNvPr>
          <p:cNvSpPr txBox="1"/>
          <p:nvPr/>
        </p:nvSpPr>
        <p:spPr>
          <a:xfrm>
            <a:off x="4600575" y="4341168"/>
            <a:ext cx="153410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SR2SR sounding phase</a:t>
            </a:r>
          </a:p>
        </p:txBody>
      </p:sp>
      <p:sp>
        <p:nvSpPr>
          <p:cNvPr id="51" name="TextBox 50">
            <a:extLst>
              <a:ext uri="{FF2B5EF4-FFF2-40B4-BE49-F238E27FC236}">
                <a16:creationId xmlns:a16="http://schemas.microsoft.com/office/drawing/2014/main" id="{ACCD4E8F-FF9F-4C51-96EC-5D815B5A01C1}"/>
              </a:ext>
            </a:extLst>
          </p:cNvPr>
          <p:cNvSpPr txBox="1"/>
          <p:nvPr/>
        </p:nvSpPr>
        <p:spPr>
          <a:xfrm>
            <a:off x="7307361" y="4341168"/>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reporting phase</a:t>
            </a:r>
          </a:p>
        </p:txBody>
      </p:sp>
      <p:sp>
        <p:nvSpPr>
          <p:cNvPr id="52" name="TextBox 51">
            <a:extLst>
              <a:ext uri="{FF2B5EF4-FFF2-40B4-BE49-F238E27FC236}">
                <a16:creationId xmlns:a16="http://schemas.microsoft.com/office/drawing/2014/main" id="{438FCD12-5AF8-4E9D-93A2-220F6AEFB67C}"/>
              </a:ext>
            </a:extLst>
          </p:cNvPr>
          <p:cNvSpPr txBox="1"/>
          <p:nvPr/>
        </p:nvSpPr>
        <p:spPr>
          <a:xfrm>
            <a:off x="2238375" y="4341168"/>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polling phase</a:t>
            </a:r>
          </a:p>
        </p:txBody>
      </p:sp>
    </p:spTree>
    <p:extLst>
      <p:ext uri="{BB962C8B-B14F-4D97-AF65-F5344CB8AC3E}">
        <p14:creationId xmlns:p14="http://schemas.microsoft.com/office/powerpoint/2010/main" val="2997417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Example 2: Two SR2SR Channels</a:t>
            </a:r>
          </a:p>
        </p:txBody>
      </p:sp>
      <p:sp>
        <p:nvSpPr>
          <p:cNvPr id="9218" name="Rectangle 2"/>
          <p:cNvSpPr>
            <a:spLocks noGrp="1" noChangeArrowheads="1"/>
          </p:cNvSpPr>
          <p:nvPr>
            <p:ph idx="1"/>
          </p:nvPr>
        </p:nvSpPr>
        <p:spPr>
          <a:xfrm>
            <a:off x="914401" y="1676401"/>
            <a:ext cx="10361084" cy="597240"/>
          </a:xfrm>
          <a:ln/>
        </p:spPr>
        <p:txBody>
          <a:bodyPr/>
          <a:lstStyle/>
          <a:p>
            <a:pPr marL="285750" indent="-285750">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The CSI from STA 1 to STA 2 and from STA 1 to STA 3 are to be measured. </a:t>
            </a:r>
          </a:p>
          <a:p>
            <a:pPr marL="0" indent="0"/>
            <a:endParaRPr lang="en-GB" sz="1600"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September 2022</a:t>
            </a:r>
            <a:endParaRPr lang="en-GB" dirty="0"/>
          </a:p>
        </p:txBody>
      </p:sp>
      <p:cxnSp>
        <p:nvCxnSpPr>
          <p:cNvPr id="7" name="Straight Connector 6">
            <a:extLst>
              <a:ext uri="{FF2B5EF4-FFF2-40B4-BE49-F238E27FC236}">
                <a16:creationId xmlns:a16="http://schemas.microsoft.com/office/drawing/2014/main" id="{BCAA4040-902C-4382-AA47-1CD1FF64E970}"/>
              </a:ext>
            </a:extLst>
          </p:cNvPr>
          <p:cNvCxnSpPr>
            <a:cxnSpLocks/>
          </p:cNvCxnSpPr>
          <p:nvPr/>
        </p:nvCxnSpPr>
        <p:spPr bwMode="auto">
          <a:xfrm flipV="1">
            <a:off x="1100769" y="4412777"/>
            <a:ext cx="8046720" cy="657"/>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8" name="Straight Connector 7">
            <a:extLst>
              <a:ext uri="{FF2B5EF4-FFF2-40B4-BE49-F238E27FC236}">
                <a16:creationId xmlns:a16="http://schemas.microsoft.com/office/drawing/2014/main" id="{BD699EB9-2883-4068-9FB3-25B35C5992E2}"/>
              </a:ext>
            </a:extLst>
          </p:cNvPr>
          <p:cNvCxnSpPr>
            <a:cxnSpLocks/>
          </p:cNvCxnSpPr>
          <p:nvPr/>
        </p:nvCxnSpPr>
        <p:spPr bwMode="auto">
          <a:xfrm flipV="1">
            <a:off x="1100765" y="4989156"/>
            <a:ext cx="804672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9" name="TextBox 8">
            <a:extLst>
              <a:ext uri="{FF2B5EF4-FFF2-40B4-BE49-F238E27FC236}">
                <a16:creationId xmlns:a16="http://schemas.microsoft.com/office/drawing/2014/main" id="{B03D7FEA-7F2C-419F-8E80-72A3F0952E17}"/>
              </a:ext>
            </a:extLst>
          </p:cNvPr>
          <p:cNvSpPr txBox="1"/>
          <p:nvPr/>
        </p:nvSpPr>
        <p:spPr>
          <a:xfrm>
            <a:off x="1018630" y="4222943"/>
            <a:ext cx="599181"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a:t>
            </a:r>
          </a:p>
        </p:txBody>
      </p:sp>
      <p:sp>
        <p:nvSpPr>
          <p:cNvPr id="10" name="TextBox 9">
            <a:extLst>
              <a:ext uri="{FF2B5EF4-FFF2-40B4-BE49-F238E27FC236}">
                <a16:creationId xmlns:a16="http://schemas.microsoft.com/office/drawing/2014/main" id="{02D4D94F-0DAF-49E6-864A-BD880BF1FC0B}"/>
              </a:ext>
            </a:extLst>
          </p:cNvPr>
          <p:cNvSpPr txBox="1"/>
          <p:nvPr/>
        </p:nvSpPr>
        <p:spPr>
          <a:xfrm>
            <a:off x="1000607" y="4807393"/>
            <a:ext cx="734320"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1</a:t>
            </a:r>
          </a:p>
        </p:txBody>
      </p:sp>
      <p:sp>
        <p:nvSpPr>
          <p:cNvPr id="11" name="Rectangle 10">
            <a:extLst>
              <a:ext uri="{FF2B5EF4-FFF2-40B4-BE49-F238E27FC236}">
                <a16:creationId xmlns:a16="http://schemas.microsoft.com/office/drawing/2014/main" id="{24055F02-BD73-4BAC-8D28-D9A0824590E4}"/>
              </a:ext>
            </a:extLst>
          </p:cNvPr>
          <p:cNvSpPr/>
          <p:nvPr/>
        </p:nvSpPr>
        <p:spPr bwMode="auto">
          <a:xfrm>
            <a:off x="2853032" y="465543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12" name="Rectangle 11">
            <a:extLst>
              <a:ext uri="{FF2B5EF4-FFF2-40B4-BE49-F238E27FC236}">
                <a16:creationId xmlns:a16="http://schemas.microsoft.com/office/drawing/2014/main" id="{8F56E439-1D11-425C-ADDC-A84CA7F93D55}"/>
              </a:ext>
            </a:extLst>
          </p:cNvPr>
          <p:cNvSpPr/>
          <p:nvPr/>
        </p:nvSpPr>
        <p:spPr bwMode="auto">
          <a:xfrm>
            <a:off x="1567938" y="4069660"/>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Poll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13" name="Straight Connector 12">
            <a:extLst>
              <a:ext uri="{FF2B5EF4-FFF2-40B4-BE49-F238E27FC236}">
                <a16:creationId xmlns:a16="http://schemas.microsoft.com/office/drawing/2014/main" id="{B049FE46-BE65-42ED-9995-4EB38BA3ECA0}"/>
              </a:ext>
            </a:extLst>
          </p:cNvPr>
          <p:cNvCxnSpPr>
            <a:cxnSpLocks/>
          </p:cNvCxnSpPr>
          <p:nvPr/>
        </p:nvCxnSpPr>
        <p:spPr bwMode="auto">
          <a:xfrm flipV="1">
            <a:off x="1100839" y="5578486"/>
            <a:ext cx="804672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14" name="TextBox 13">
            <a:extLst>
              <a:ext uri="{FF2B5EF4-FFF2-40B4-BE49-F238E27FC236}">
                <a16:creationId xmlns:a16="http://schemas.microsoft.com/office/drawing/2014/main" id="{28DBF79D-4C1B-491F-BABA-ECB0D383B722}"/>
              </a:ext>
            </a:extLst>
          </p:cNvPr>
          <p:cNvSpPr txBox="1"/>
          <p:nvPr/>
        </p:nvSpPr>
        <p:spPr>
          <a:xfrm>
            <a:off x="990600" y="5383047"/>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a:t>
            </a:r>
            <a:r>
              <a:rPr lang="en-US" sz="900" b="1" kern="0" dirty="0">
                <a:solidFill>
                  <a:srgbClr val="00B0F0"/>
                </a:solidFill>
                <a:latin typeface="Arial" panose="020B0604020202020204" pitchFamily="34" charset="0"/>
                <a:cs typeface="Arial" panose="020B0604020202020204" pitchFamily="34" charset="0"/>
              </a:rPr>
              <a:t>2</a:t>
            </a:r>
            <a:endPar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990097FB-9056-40CC-A616-1B2351D95019}"/>
              </a:ext>
            </a:extLst>
          </p:cNvPr>
          <p:cNvSpPr/>
          <p:nvPr/>
        </p:nvSpPr>
        <p:spPr bwMode="auto">
          <a:xfrm>
            <a:off x="5454716" y="464820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SR2SR NDP</a:t>
            </a:r>
          </a:p>
        </p:txBody>
      </p:sp>
      <p:cxnSp>
        <p:nvCxnSpPr>
          <p:cNvPr id="16" name="Straight Arrow Connector 15">
            <a:extLst>
              <a:ext uri="{FF2B5EF4-FFF2-40B4-BE49-F238E27FC236}">
                <a16:creationId xmlns:a16="http://schemas.microsoft.com/office/drawing/2014/main" id="{8DC850C8-93B0-4C79-8129-B7CE8537D17C}"/>
              </a:ext>
            </a:extLst>
          </p:cNvPr>
          <p:cNvCxnSpPr>
            <a:cxnSpLocks/>
          </p:cNvCxnSpPr>
          <p:nvPr/>
        </p:nvCxnSpPr>
        <p:spPr>
          <a:xfrm>
            <a:off x="2014399" y="4413434"/>
            <a:ext cx="0" cy="11594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8BCADF6-94C5-4A93-9D62-822B2CDFFCE6}"/>
              </a:ext>
            </a:extLst>
          </p:cNvPr>
          <p:cNvCxnSpPr>
            <a:cxnSpLocks/>
          </p:cNvCxnSpPr>
          <p:nvPr/>
        </p:nvCxnSpPr>
        <p:spPr>
          <a:xfrm>
            <a:off x="1760961" y="442145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73926225-7CC3-47AF-A857-6F3B8A835225}"/>
              </a:ext>
            </a:extLst>
          </p:cNvPr>
          <p:cNvCxnSpPr>
            <a:cxnSpLocks/>
          </p:cNvCxnSpPr>
          <p:nvPr/>
        </p:nvCxnSpPr>
        <p:spPr>
          <a:xfrm flipV="1">
            <a:off x="3326185" y="4410386"/>
            <a:ext cx="0" cy="8321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098D69D9-A07F-498F-B95B-433D2747CC0B}"/>
              </a:ext>
            </a:extLst>
          </p:cNvPr>
          <p:cNvCxnSpPr>
            <a:cxnSpLocks/>
          </p:cNvCxnSpPr>
          <p:nvPr/>
        </p:nvCxnSpPr>
        <p:spPr>
          <a:xfrm flipH="1" flipV="1">
            <a:off x="3066083" y="4412777"/>
            <a:ext cx="0" cy="247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35D4C53-90D6-44ED-809A-8F5DA4B6D9CE}"/>
              </a:ext>
            </a:extLst>
          </p:cNvPr>
          <p:cNvSpPr txBox="1"/>
          <p:nvPr/>
        </p:nvSpPr>
        <p:spPr>
          <a:xfrm>
            <a:off x="2459797" y="622662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2" name="Straight Connector 21">
            <a:extLst>
              <a:ext uri="{FF2B5EF4-FFF2-40B4-BE49-F238E27FC236}">
                <a16:creationId xmlns:a16="http://schemas.microsoft.com/office/drawing/2014/main" id="{121A9BF4-A5A0-474B-8343-96397BB0F1B2}"/>
              </a:ext>
            </a:extLst>
          </p:cNvPr>
          <p:cNvCxnSpPr>
            <a:cxnSpLocks/>
          </p:cNvCxnSpPr>
          <p:nvPr/>
        </p:nvCxnSpPr>
        <p:spPr bwMode="auto">
          <a:xfrm flipV="1">
            <a:off x="1100839" y="6176062"/>
            <a:ext cx="804672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23" name="TextBox 22">
            <a:extLst>
              <a:ext uri="{FF2B5EF4-FFF2-40B4-BE49-F238E27FC236}">
                <a16:creationId xmlns:a16="http://schemas.microsoft.com/office/drawing/2014/main" id="{2B7E62D9-4DAA-4F03-AFD1-A24E23BCCCE3}"/>
              </a:ext>
            </a:extLst>
          </p:cNvPr>
          <p:cNvSpPr txBox="1"/>
          <p:nvPr/>
        </p:nvSpPr>
        <p:spPr>
          <a:xfrm>
            <a:off x="998616" y="5980626"/>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3</a:t>
            </a:r>
          </a:p>
        </p:txBody>
      </p:sp>
      <p:sp>
        <p:nvSpPr>
          <p:cNvPr id="24" name="Rectangle 23">
            <a:extLst>
              <a:ext uri="{FF2B5EF4-FFF2-40B4-BE49-F238E27FC236}">
                <a16:creationId xmlns:a16="http://schemas.microsoft.com/office/drawing/2014/main" id="{A97584CE-D407-43C8-98CF-776554176DDA}"/>
              </a:ext>
            </a:extLst>
          </p:cNvPr>
          <p:cNvSpPr/>
          <p:nvPr/>
        </p:nvSpPr>
        <p:spPr bwMode="auto">
          <a:xfrm>
            <a:off x="8059333" y="584845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Measurement Report Frame</a:t>
            </a:r>
          </a:p>
        </p:txBody>
      </p:sp>
      <p:cxnSp>
        <p:nvCxnSpPr>
          <p:cNvPr id="25" name="Straight Arrow Connector 24">
            <a:extLst>
              <a:ext uri="{FF2B5EF4-FFF2-40B4-BE49-F238E27FC236}">
                <a16:creationId xmlns:a16="http://schemas.microsoft.com/office/drawing/2014/main" id="{8B04413C-8999-4B8D-B853-2277224CB73E}"/>
              </a:ext>
            </a:extLst>
          </p:cNvPr>
          <p:cNvCxnSpPr/>
          <p:nvPr/>
        </p:nvCxnSpPr>
        <p:spPr bwMode="auto">
          <a:xfrm>
            <a:off x="2479937" y="625168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6" name="Straight Arrow Connector 25">
            <a:extLst>
              <a:ext uri="{FF2B5EF4-FFF2-40B4-BE49-F238E27FC236}">
                <a16:creationId xmlns:a16="http://schemas.microsoft.com/office/drawing/2014/main" id="{E15F6C83-C7C8-47F1-B5D5-2A4F904491CB}"/>
              </a:ext>
            </a:extLst>
          </p:cNvPr>
          <p:cNvCxnSpPr/>
          <p:nvPr/>
        </p:nvCxnSpPr>
        <p:spPr bwMode="auto">
          <a:xfrm>
            <a:off x="3767748" y="6259034"/>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7" name="TextBox 26">
            <a:extLst>
              <a:ext uri="{FF2B5EF4-FFF2-40B4-BE49-F238E27FC236}">
                <a16:creationId xmlns:a16="http://schemas.microsoft.com/office/drawing/2014/main" id="{DE522A29-C640-4F02-BA61-E77F7E63E63F}"/>
              </a:ext>
            </a:extLst>
          </p:cNvPr>
          <p:cNvSpPr txBox="1"/>
          <p:nvPr/>
        </p:nvSpPr>
        <p:spPr>
          <a:xfrm>
            <a:off x="3737929" y="6245581"/>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8" name="Straight Arrow Connector 27">
            <a:extLst>
              <a:ext uri="{FF2B5EF4-FFF2-40B4-BE49-F238E27FC236}">
                <a16:creationId xmlns:a16="http://schemas.microsoft.com/office/drawing/2014/main" id="{B68C1B67-9428-4CD6-8990-AE92E722C7AF}"/>
              </a:ext>
            </a:extLst>
          </p:cNvPr>
          <p:cNvCxnSpPr>
            <a:cxnSpLocks/>
          </p:cNvCxnSpPr>
          <p:nvPr/>
        </p:nvCxnSpPr>
        <p:spPr>
          <a:xfrm flipH="1">
            <a:off x="4837723" y="4414367"/>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FA9F6B68-89B4-42FE-9598-A6E9C08E2117}"/>
              </a:ext>
            </a:extLst>
          </p:cNvPr>
          <p:cNvCxnSpPr/>
          <p:nvPr/>
        </p:nvCxnSpPr>
        <p:spPr bwMode="auto">
          <a:xfrm>
            <a:off x="5072098" y="6255986"/>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D992ADD8-2030-4682-98A6-D97331347045}"/>
              </a:ext>
            </a:extLst>
          </p:cNvPr>
          <p:cNvSpPr txBox="1"/>
          <p:nvPr/>
        </p:nvSpPr>
        <p:spPr>
          <a:xfrm>
            <a:off x="5053296" y="6242533"/>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2" name="Rectangle 31">
            <a:extLst>
              <a:ext uri="{FF2B5EF4-FFF2-40B4-BE49-F238E27FC236}">
                <a16:creationId xmlns:a16="http://schemas.microsoft.com/office/drawing/2014/main" id="{C8676B3E-A090-47D3-B6D7-A7B3F7549A4B}"/>
              </a:ext>
            </a:extLst>
          </p:cNvPr>
          <p:cNvSpPr/>
          <p:nvPr/>
        </p:nvSpPr>
        <p:spPr bwMode="auto">
          <a:xfrm>
            <a:off x="4146546" y="4076660"/>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SR2SR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3" name="Straight Arrow Connector 32">
            <a:extLst>
              <a:ext uri="{FF2B5EF4-FFF2-40B4-BE49-F238E27FC236}">
                <a16:creationId xmlns:a16="http://schemas.microsoft.com/office/drawing/2014/main" id="{8A43A74F-052A-45A1-9902-90206F96794B}"/>
              </a:ext>
            </a:extLst>
          </p:cNvPr>
          <p:cNvCxnSpPr>
            <a:cxnSpLocks/>
          </p:cNvCxnSpPr>
          <p:nvPr/>
        </p:nvCxnSpPr>
        <p:spPr>
          <a:xfrm flipH="1">
            <a:off x="2291694" y="4408513"/>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F15513A9-51C0-41CB-BA3C-C5B3FFACA430}"/>
              </a:ext>
            </a:extLst>
          </p:cNvPr>
          <p:cNvCxnSpPr>
            <a:cxnSpLocks/>
          </p:cNvCxnSpPr>
          <p:nvPr/>
        </p:nvCxnSpPr>
        <p:spPr>
          <a:xfrm>
            <a:off x="4603948" y="4400657"/>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BD1B3024-70D0-4D36-A9F6-E32BEDF01768}"/>
              </a:ext>
            </a:extLst>
          </p:cNvPr>
          <p:cNvSpPr/>
          <p:nvPr/>
        </p:nvSpPr>
        <p:spPr bwMode="auto">
          <a:xfrm>
            <a:off x="6750235" y="4074824"/>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Report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6" name="Straight Arrow Connector 35">
            <a:extLst>
              <a:ext uri="{FF2B5EF4-FFF2-40B4-BE49-F238E27FC236}">
                <a16:creationId xmlns:a16="http://schemas.microsoft.com/office/drawing/2014/main" id="{5E31014F-1906-4571-BB58-9DFD721F7C85}"/>
              </a:ext>
            </a:extLst>
          </p:cNvPr>
          <p:cNvCxnSpPr/>
          <p:nvPr/>
        </p:nvCxnSpPr>
        <p:spPr bwMode="auto">
          <a:xfrm>
            <a:off x="6373760"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70E49E24-7083-471A-995D-6347C70FBA32}"/>
              </a:ext>
            </a:extLst>
          </p:cNvPr>
          <p:cNvSpPr txBox="1"/>
          <p:nvPr/>
        </p:nvSpPr>
        <p:spPr>
          <a:xfrm>
            <a:off x="6354958"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38" name="Straight Arrow Connector 37">
            <a:extLst>
              <a:ext uri="{FF2B5EF4-FFF2-40B4-BE49-F238E27FC236}">
                <a16:creationId xmlns:a16="http://schemas.microsoft.com/office/drawing/2014/main" id="{E687F521-0674-4FF1-BF9C-DDD46558786D}"/>
              </a:ext>
            </a:extLst>
          </p:cNvPr>
          <p:cNvCxnSpPr/>
          <p:nvPr/>
        </p:nvCxnSpPr>
        <p:spPr bwMode="auto">
          <a:xfrm>
            <a:off x="7676400" y="6259619"/>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9" name="TextBox 38">
            <a:extLst>
              <a:ext uri="{FF2B5EF4-FFF2-40B4-BE49-F238E27FC236}">
                <a16:creationId xmlns:a16="http://schemas.microsoft.com/office/drawing/2014/main" id="{A2AF90B8-E1B1-4266-B806-8FAD4477858E}"/>
              </a:ext>
            </a:extLst>
          </p:cNvPr>
          <p:cNvSpPr txBox="1"/>
          <p:nvPr/>
        </p:nvSpPr>
        <p:spPr>
          <a:xfrm>
            <a:off x="7657598" y="6237375"/>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0" name="Rectangle 39">
            <a:extLst>
              <a:ext uri="{FF2B5EF4-FFF2-40B4-BE49-F238E27FC236}">
                <a16:creationId xmlns:a16="http://schemas.microsoft.com/office/drawing/2014/main" id="{5945A585-0987-4B35-B853-12AF7579249E}"/>
              </a:ext>
            </a:extLst>
          </p:cNvPr>
          <p:cNvSpPr/>
          <p:nvPr/>
        </p:nvSpPr>
        <p:spPr bwMode="auto">
          <a:xfrm>
            <a:off x="8065197" y="523760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Measurement Report Frame</a:t>
            </a:r>
          </a:p>
        </p:txBody>
      </p:sp>
      <p:cxnSp>
        <p:nvCxnSpPr>
          <p:cNvPr id="41" name="Straight Arrow Connector 40">
            <a:extLst>
              <a:ext uri="{FF2B5EF4-FFF2-40B4-BE49-F238E27FC236}">
                <a16:creationId xmlns:a16="http://schemas.microsoft.com/office/drawing/2014/main" id="{C2CDD5E5-28C9-48C0-BCEB-4B3B769885F4}"/>
              </a:ext>
            </a:extLst>
          </p:cNvPr>
          <p:cNvCxnSpPr>
            <a:cxnSpLocks/>
          </p:cNvCxnSpPr>
          <p:nvPr/>
        </p:nvCxnSpPr>
        <p:spPr>
          <a:xfrm>
            <a:off x="5922733" y="4990615"/>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34B79F18-BEE6-40CB-BC03-355D6267DA0A}"/>
              </a:ext>
            </a:extLst>
          </p:cNvPr>
          <p:cNvCxnSpPr>
            <a:cxnSpLocks/>
          </p:cNvCxnSpPr>
          <p:nvPr/>
        </p:nvCxnSpPr>
        <p:spPr>
          <a:xfrm flipH="1">
            <a:off x="7323591" y="4407574"/>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B4076E11-54B5-42F0-8910-7DA1AF7A151B}"/>
              </a:ext>
            </a:extLst>
          </p:cNvPr>
          <p:cNvCxnSpPr>
            <a:cxnSpLocks/>
          </p:cNvCxnSpPr>
          <p:nvPr/>
        </p:nvCxnSpPr>
        <p:spPr>
          <a:xfrm>
            <a:off x="7054735" y="4413318"/>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E2AFEF0A-8332-4CEB-870B-9F92D8C6B530}"/>
              </a:ext>
            </a:extLst>
          </p:cNvPr>
          <p:cNvCxnSpPr>
            <a:cxnSpLocks/>
          </p:cNvCxnSpPr>
          <p:nvPr/>
        </p:nvCxnSpPr>
        <p:spPr>
          <a:xfrm flipV="1">
            <a:off x="8368230" y="4410386"/>
            <a:ext cx="0" cy="8321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7A8E483F-B79E-478B-8C16-10FBB927FB7A}"/>
              </a:ext>
            </a:extLst>
          </p:cNvPr>
          <p:cNvCxnSpPr>
            <a:cxnSpLocks/>
          </p:cNvCxnSpPr>
          <p:nvPr/>
        </p:nvCxnSpPr>
        <p:spPr>
          <a:xfrm flipV="1">
            <a:off x="8710730" y="4421543"/>
            <a:ext cx="0" cy="14210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8F77A3F9-06E6-4B6B-A527-C61CABBF048C}"/>
              </a:ext>
            </a:extLst>
          </p:cNvPr>
          <p:cNvSpPr/>
          <p:nvPr/>
        </p:nvSpPr>
        <p:spPr bwMode="auto">
          <a:xfrm>
            <a:off x="2867693" y="524761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49" name="Rectangle 48">
            <a:extLst>
              <a:ext uri="{FF2B5EF4-FFF2-40B4-BE49-F238E27FC236}">
                <a16:creationId xmlns:a16="http://schemas.microsoft.com/office/drawing/2014/main" id="{9CC7F82E-6722-4E17-A165-1A764BF305EC}"/>
              </a:ext>
            </a:extLst>
          </p:cNvPr>
          <p:cNvSpPr/>
          <p:nvPr/>
        </p:nvSpPr>
        <p:spPr bwMode="auto">
          <a:xfrm>
            <a:off x="2867693" y="584845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cxnSp>
        <p:nvCxnSpPr>
          <p:cNvPr id="50" name="Straight Arrow Connector 49">
            <a:extLst>
              <a:ext uri="{FF2B5EF4-FFF2-40B4-BE49-F238E27FC236}">
                <a16:creationId xmlns:a16="http://schemas.microsoft.com/office/drawing/2014/main" id="{D8322A94-BBFF-4F55-A267-50316F030F2F}"/>
              </a:ext>
            </a:extLst>
          </p:cNvPr>
          <p:cNvCxnSpPr>
            <a:cxnSpLocks/>
          </p:cNvCxnSpPr>
          <p:nvPr/>
        </p:nvCxnSpPr>
        <p:spPr>
          <a:xfrm flipV="1">
            <a:off x="3581400" y="4419600"/>
            <a:ext cx="0" cy="14210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82F09636-D60A-4E76-A29F-D0A5A433EA13}"/>
              </a:ext>
            </a:extLst>
          </p:cNvPr>
          <p:cNvCxnSpPr>
            <a:cxnSpLocks/>
          </p:cNvCxnSpPr>
          <p:nvPr/>
        </p:nvCxnSpPr>
        <p:spPr>
          <a:xfrm flipH="1" flipV="1">
            <a:off x="5715000" y="4403386"/>
            <a:ext cx="0" cy="24777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DCF77953-65B6-40D2-9793-11E25D1C14C3}"/>
              </a:ext>
            </a:extLst>
          </p:cNvPr>
          <p:cNvCxnSpPr>
            <a:cxnSpLocks/>
          </p:cNvCxnSpPr>
          <p:nvPr/>
        </p:nvCxnSpPr>
        <p:spPr>
          <a:xfrm>
            <a:off x="6145742" y="4997522"/>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95753A81-ED87-42F6-ABBE-08818F7BF927}"/>
              </a:ext>
            </a:extLst>
          </p:cNvPr>
          <p:cNvCxnSpPr>
            <a:cxnSpLocks/>
          </p:cNvCxnSpPr>
          <p:nvPr/>
        </p:nvCxnSpPr>
        <p:spPr>
          <a:xfrm>
            <a:off x="4389120" y="442145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89F8D8DE-2C72-47FB-8FB9-8F3E2CEC0B2A}"/>
              </a:ext>
            </a:extLst>
          </p:cNvPr>
          <p:cNvSpPr/>
          <p:nvPr/>
        </p:nvSpPr>
        <p:spPr bwMode="auto">
          <a:xfrm>
            <a:off x="1501729" y="3962401"/>
            <a:ext cx="2341754" cy="2457618"/>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Rectangle 54">
            <a:extLst>
              <a:ext uri="{FF2B5EF4-FFF2-40B4-BE49-F238E27FC236}">
                <a16:creationId xmlns:a16="http://schemas.microsoft.com/office/drawing/2014/main" id="{21F34388-DA97-4A4A-90A2-67BF47EFF5F4}"/>
              </a:ext>
            </a:extLst>
          </p:cNvPr>
          <p:cNvSpPr/>
          <p:nvPr/>
        </p:nvSpPr>
        <p:spPr bwMode="auto">
          <a:xfrm>
            <a:off x="4074746" y="3954557"/>
            <a:ext cx="2341754" cy="2457618"/>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Rectangle 55">
            <a:extLst>
              <a:ext uri="{FF2B5EF4-FFF2-40B4-BE49-F238E27FC236}">
                <a16:creationId xmlns:a16="http://schemas.microsoft.com/office/drawing/2014/main" id="{C1430110-090B-4640-8513-A66419B3E5DA}"/>
              </a:ext>
            </a:extLst>
          </p:cNvPr>
          <p:cNvSpPr/>
          <p:nvPr/>
        </p:nvSpPr>
        <p:spPr bwMode="auto">
          <a:xfrm>
            <a:off x="6676784" y="3952790"/>
            <a:ext cx="2341754" cy="2457618"/>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TextBox 57">
            <a:extLst>
              <a:ext uri="{FF2B5EF4-FFF2-40B4-BE49-F238E27FC236}">
                <a16:creationId xmlns:a16="http://schemas.microsoft.com/office/drawing/2014/main" id="{C2EB14A8-E891-46D9-BF2A-F067AD96A70F}"/>
              </a:ext>
            </a:extLst>
          </p:cNvPr>
          <p:cNvSpPr txBox="1"/>
          <p:nvPr/>
        </p:nvSpPr>
        <p:spPr>
          <a:xfrm>
            <a:off x="4600575" y="3731568"/>
            <a:ext cx="1495423"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SR2SR sounding phase</a:t>
            </a:r>
          </a:p>
        </p:txBody>
      </p:sp>
      <p:sp>
        <p:nvSpPr>
          <p:cNvPr id="59" name="TextBox 58">
            <a:extLst>
              <a:ext uri="{FF2B5EF4-FFF2-40B4-BE49-F238E27FC236}">
                <a16:creationId xmlns:a16="http://schemas.microsoft.com/office/drawing/2014/main" id="{A08F5B17-E0C4-4946-A692-13A0A33CCF8F}"/>
              </a:ext>
            </a:extLst>
          </p:cNvPr>
          <p:cNvSpPr txBox="1"/>
          <p:nvPr/>
        </p:nvSpPr>
        <p:spPr>
          <a:xfrm>
            <a:off x="7307361" y="3731568"/>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reporting phase</a:t>
            </a:r>
          </a:p>
        </p:txBody>
      </p:sp>
      <p:sp>
        <p:nvSpPr>
          <p:cNvPr id="60" name="TextBox 59">
            <a:extLst>
              <a:ext uri="{FF2B5EF4-FFF2-40B4-BE49-F238E27FC236}">
                <a16:creationId xmlns:a16="http://schemas.microsoft.com/office/drawing/2014/main" id="{753BACCE-F11C-4E31-9283-E508ECA2150C}"/>
              </a:ext>
            </a:extLst>
          </p:cNvPr>
          <p:cNvSpPr txBox="1"/>
          <p:nvPr/>
        </p:nvSpPr>
        <p:spPr>
          <a:xfrm>
            <a:off x="2238375" y="3731568"/>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polling phase</a:t>
            </a:r>
          </a:p>
        </p:txBody>
      </p:sp>
    </p:spTree>
    <p:extLst>
      <p:ext uri="{BB962C8B-B14F-4D97-AF65-F5344CB8AC3E}">
        <p14:creationId xmlns:p14="http://schemas.microsoft.com/office/powerpoint/2010/main" val="31132178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Example 3: Two SR2SR Sounding Phases</a:t>
            </a:r>
          </a:p>
        </p:txBody>
      </p:sp>
      <p:sp>
        <p:nvSpPr>
          <p:cNvPr id="9218" name="Rectangle 2"/>
          <p:cNvSpPr>
            <a:spLocks noGrp="1" noChangeArrowheads="1"/>
          </p:cNvSpPr>
          <p:nvPr>
            <p:ph idx="1"/>
          </p:nvPr>
        </p:nvSpPr>
        <p:spPr>
          <a:xfrm>
            <a:off x="914401" y="1676400"/>
            <a:ext cx="10353151" cy="959713"/>
          </a:xfrm>
          <a:ln/>
        </p:spPr>
        <p:txBody>
          <a:bodyPr/>
          <a:lstStyle/>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The following TB </a:t>
            </a:r>
            <a:r>
              <a:rPr lang="en-GB" sz="1600" dirty="0">
                <a:effectLst/>
                <a:latin typeface="Times New Roman" panose="02020603050405020304" pitchFamily="18" charset="0"/>
                <a:ea typeface="Times New Roman" panose="02020603050405020304" pitchFamily="18" charset="0"/>
              </a:rPr>
              <a:t>sensing measurement instance consists of a polling phase, two SR2SR sounding phases, and a reporting phase. </a:t>
            </a:r>
          </a:p>
          <a:p>
            <a:pPr marL="285750" indent="-285750">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The CSI from STA 1 to STA 2 and from STA 3 to STA 4 are to be measured. </a:t>
            </a:r>
          </a:p>
          <a:p>
            <a:pPr marL="0" indent="0"/>
            <a:endParaRPr lang="en-GB" sz="1600"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September 2022</a:t>
            </a:r>
            <a:endParaRPr lang="en-GB" dirty="0"/>
          </a:p>
        </p:txBody>
      </p:sp>
      <p:cxnSp>
        <p:nvCxnSpPr>
          <p:cNvPr id="7" name="Straight Connector 6">
            <a:extLst>
              <a:ext uri="{FF2B5EF4-FFF2-40B4-BE49-F238E27FC236}">
                <a16:creationId xmlns:a16="http://schemas.microsoft.com/office/drawing/2014/main" id="{BCAA4040-902C-4382-AA47-1CD1FF64E970}"/>
              </a:ext>
            </a:extLst>
          </p:cNvPr>
          <p:cNvCxnSpPr>
            <a:cxnSpLocks/>
          </p:cNvCxnSpPr>
          <p:nvPr/>
        </p:nvCxnSpPr>
        <p:spPr bwMode="auto">
          <a:xfrm flipV="1">
            <a:off x="987993" y="3826537"/>
            <a:ext cx="9144000" cy="657"/>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8" name="Straight Connector 7">
            <a:extLst>
              <a:ext uri="{FF2B5EF4-FFF2-40B4-BE49-F238E27FC236}">
                <a16:creationId xmlns:a16="http://schemas.microsoft.com/office/drawing/2014/main" id="{BD699EB9-2883-4068-9FB3-25B35C5992E2}"/>
              </a:ext>
            </a:extLst>
          </p:cNvPr>
          <p:cNvCxnSpPr>
            <a:cxnSpLocks/>
          </p:cNvCxnSpPr>
          <p:nvPr/>
        </p:nvCxnSpPr>
        <p:spPr bwMode="auto">
          <a:xfrm flipV="1">
            <a:off x="987989" y="4402916"/>
            <a:ext cx="91440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9" name="TextBox 8">
            <a:extLst>
              <a:ext uri="{FF2B5EF4-FFF2-40B4-BE49-F238E27FC236}">
                <a16:creationId xmlns:a16="http://schemas.microsoft.com/office/drawing/2014/main" id="{B03D7FEA-7F2C-419F-8E80-72A3F0952E17}"/>
              </a:ext>
            </a:extLst>
          </p:cNvPr>
          <p:cNvSpPr txBox="1"/>
          <p:nvPr/>
        </p:nvSpPr>
        <p:spPr>
          <a:xfrm>
            <a:off x="905854" y="3636703"/>
            <a:ext cx="599181"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a:t>
            </a:r>
          </a:p>
        </p:txBody>
      </p:sp>
      <p:sp>
        <p:nvSpPr>
          <p:cNvPr id="10" name="TextBox 9">
            <a:extLst>
              <a:ext uri="{FF2B5EF4-FFF2-40B4-BE49-F238E27FC236}">
                <a16:creationId xmlns:a16="http://schemas.microsoft.com/office/drawing/2014/main" id="{02D4D94F-0DAF-49E6-864A-BD880BF1FC0B}"/>
              </a:ext>
            </a:extLst>
          </p:cNvPr>
          <p:cNvSpPr txBox="1"/>
          <p:nvPr/>
        </p:nvSpPr>
        <p:spPr>
          <a:xfrm>
            <a:off x="887831" y="4221153"/>
            <a:ext cx="734320"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1</a:t>
            </a:r>
          </a:p>
        </p:txBody>
      </p:sp>
      <p:sp>
        <p:nvSpPr>
          <p:cNvPr id="11" name="Rectangle 10">
            <a:extLst>
              <a:ext uri="{FF2B5EF4-FFF2-40B4-BE49-F238E27FC236}">
                <a16:creationId xmlns:a16="http://schemas.microsoft.com/office/drawing/2014/main" id="{24055F02-BD73-4BAC-8D28-D9A0824590E4}"/>
              </a:ext>
            </a:extLst>
          </p:cNvPr>
          <p:cNvSpPr/>
          <p:nvPr/>
        </p:nvSpPr>
        <p:spPr bwMode="auto">
          <a:xfrm>
            <a:off x="2554224" y="4069190"/>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12" name="Rectangle 11">
            <a:extLst>
              <a:ext uri="{FF2B5EF4-FFF2-40B4-BE49-F238E27FC236}">
                <a16:creationId xmlns:a16="http://schemas.microsoft.com/office/drawing/2014/main" id="{8F56E439-1D11-425C-ADDC-A84CA7F93D55}"/>
              </a:ext>
            </a:extLst>
          </p:cNvPr>
          <p:cNvSpPr/>
          <p:nvPr/>
        </p:nvSpPr>
        <p:spPr bwMode="auto">
          <a:xfrm>
            <a:off x="1487424" y="3364548"/>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Poll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13" name="Straight Connector 12">
            <a:extLst>
              <a:ext uri="{FF2B5EF4-FFF2-40B4-BE49-F238E27FC236}">
                <a16:creationId xmlns:a16="http://schemas.microsoft.com/office/drawing/2014/main" id="{B049FE46-BE65-42ED-9995-4EB38BA3ECA0}"/>
              </a:ext>
            </a:extLst>
          </p:cNvPr>
          <p:cNvCxnSpPr>
            <a:cxnSpLocks/>
          </p:cNvCxnSpPr>
          <p:nvPr/>
        </p:nvCxnSpPr>
        <p:spPr bwMode="auto">
          <a:xfrm flipV="1">
            <a:off x="990600" y="4992246"/>
            <a:ext cx="91440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14" name="TextBox 13">
            <a:extLst>
              <a:ext uri="{FF2B5EF4-FFF2-40B4-BE49-F238E27FC236}">
                <a16:creationId xmlns:a16="http://schemas.microsoft.com/office/drawing/2014/main" id="{28DBF79D-4C1B-491F-BABA-ECB0D383B722}"/>
              </a:ext>
            </a:extLst>
          </p:cNvPr>
          <p:cNvSpPr txBox="1"/>
          <p:nvPr/>
        </p:nvSpPr>
        <p:spPr>
          <a:xfrm>
            <a:off x="877824" y="4796807"/>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a:t>
            </a:r>
            <a:r>
              <a:rPr lang="en-US" sz="900" b="1" kern="0" dirty="0">
                <a:solidFill>
                  <a:srgbClr val="00B0F0"/>
                </a:solidFill>
                <a:latin typeface="Arial" panose="020B0604020202020204" pitchFamily="34" charset="0"/>
                <a:cs typeface="Arial" panose="020B0604020202020204" pitchFamily="34" charset="0"/>
              </a:rPr>
              <a:t>2</a:t>
            </a:r>
            <a:endPar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990097FB-9056-40CC-A616-1B2351D95019}"/>
              </a:ext>
            </a:extLst>
          </p:cNvPr>
          <p:cNvSpPr/>
          <p:nvPr/>
        </p:nvSpPr>
        <p:spPr bwMode="auto">
          <a:xfrm>
            <a:off x="6743197" y="5248069"/>
            <a:ext cx="634962" cy="33350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SR2SR NDP</a:t>
            </a:r>
          </a:p>
        </p:txBody>
      </p:sp>
      <p:cxnSp>
        <p:nvCxnSpPr>
          <p:cNvPr id="16" name="Straight Arrow Connector 15">
            <a:extLst>
              <a:ext uri="{FF2B5EF4-FFF2-40B4-BE49-F238E27FC236}">
                <a16:creationId xmlns:a16="http://schemas.microsoft.com/office/drawing/2014/main" id="{8DC850C8-93B0-4C79-8129-B7CE8537D17C}"/>
              </a:ext>
            </a:extLst>
          </p:cNvPr>
          <p:cNvCxnSpPr>
            <a:cxnSpLocks/>
          </p:cNvCxnSpPr>
          <p:nvPr/>
        </p:nvCxnSpPr>
        <p:spPr>
          <a:xfrm>
            <a:off x="1768618" y="3830899"/>
            <a:ext cx="0" cy="11594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8BCADF6-94C5-4A93-9D62-822B2CDFFCE6}"/>
              </a:ext>
            </a:extLst>
          </p:cNvPr>
          <p:cNvCxnSpPr>
            <a:cxnSpLocks/>
          </p:cNvCxnSpPr>
          <p:nvPr/>
        </p:nvCxnSpPr>
        <p:spPr>
          <a:xfrm>
            <a:off x="1674745" y="3832749"/>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35D4C53-90D6-44ED-809A-8F5DA4B6D9CE}"/>
              </a:ext>
            </a:extLst>
          </p:cNvPr>
          <p:cNvSpPr txBox="1"/>
          <p:nvPr/>
        </p:nvSpPr>
        <p:spPr>
          <a:xfrm>
            <a:off x="2173224" y="622662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2" name="Straight Connector 21">
            <a:extLst>
              <a:ext uri="{FF2B5EF4-FFF2-40B4-BE49-F238E27FC236}">
                <a16:creationId xmlns:a16="http://schemas.microsoft.com/office/drawing/2014/main" id="{121A9BF4-A5A0-474B-8343-96397BB0F1B2}"/>
              </a:ext>
            </a:extLst>
          </p:cNvPr>
          <p:cNvCxnSpPr>
            <a:cxnSpLocks/>
          </p:cNvCxnSpPr>
          <p:nvPr/>
        </p:nvCxnSpPr>
        <p:spPr bwMode="auto">
          <a:xfrm flipV="1">
            <a:off x="988063" y="5589822"/>
            <a:ext cx="91440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23" name="TextBox 22">
            <a:extLst>
              <a:ext uri="{FF2B5EF4-FFF2-40B4-BE49-F238E27FC236}">
                <a16:creationId xmlns:a16="http://schemas.microsoft.com/office/drawing/2014/main" id="{2B7E62D9-4DAA-4F03-AFD1-A24E23BCCCE3}"/>
              </a:ext>
            </a:extLst>
          </p:cNvPr>
          <p:cNvSpPr txBox="1"/>
          <p:nvPr/>
        </p:nvSpPr>
        <p:spPr>
          <a:xfrm>
            <a:off x="885840" y="5394386"/>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3</a:t>
            </a:r>
          </a:p>
        </p:txBody>
      </p:sp>
      <p:sp>
        <p:nvSpPr>
          <p:cNvPr id="24" name="Rectangle 23">
            <a:extLst>
              <a:ext uri="{FF2B5EF4-FFF2-40B4-BE49-F238E27FC236}">
                <a16:creationId xmlns:a16="http://schemas.microsoft.com/office/drawing/2014/main" id="{A97584CE-D407-43C8-98CF-776554176DDA}"/>
              </a:ext>
            </a:extLst>
          </p:cNvPr>
          <p:cNvSpPr/>
          <p:nvPr/>
        </p:nvSpPr>
        <p:spPr bwMode="auto">
          <a:xfrm>
            <a:off x="8878823" y="5858778"/>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Measurement Report Frame</a:t>
            </a:r>
          </a:p>
        </p:txBody>
      </p:sp>
      <p:cxnSp>
        <p:nvCxnSpPr>
          <p:cNvPr id="25" name="Straight Arrow Connector 24">
            <a:extLst>
              <a:ext uri="{FF2B5EF4-FFF2-40B4-BE49-F238E27FC236}">
                <a16:creationId xmlns:a16="http://schemas.microsoft.com/office/drawing/2014/main" id="{8B04413C-8999-4B8D-B853-2277224CB73E}"/>
              </a:ext>
            </a:extLst>
          </p:cNvPr>
          <p:cNvCxnSpPr/>
          <p:nvPr/>
        </p:nvCxnSpPr>
        <p:spPr bwMode="auto">
          <a:xfrm>
            <a:off x="2193364" y="625168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6" name="Straight Arrow Connector 25">
            <a:extLst>
              <a:ext uri="{FF2B5EF4-FFF2-40B4-BE49-F238E27FC236}">
                <a16:creationId xmlns:a16="http://schemas.microsoft.com/office/drawing/2014/main" id="{E15F6C83-C7C8-47F1-B5D5-2A4F904491CB}"/>
              </a:ext>
            </a:extLst>
          </p:cNvPr>
          <p:cNvCxnSpPr/>
          <p:nvPr/>
        </p:nvCxnSpPr>
        <p:spPr bwMode="auto">
          <a:xfrm>
            <a:off x="3194452"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7" name="TextBox 26">
            <a:extLst>
              <a:ext uri="{FF2B5EF4-FFF2-40B4-BE49-F238E27FC236}">
                <a16:creationId xmlns:a16="http://schemas.microsoft.com/office/drawing/2014/main" id="{DE522A29-C640-4F02-BA61-E77F7E63E63F}"/>
              </a:ext>
            </a:extLst>
          </p:cNvPr>
          <p:cNvSpPr txBox="1"/>
          <p:nvPr/>
        </p:nvSpPr>
        <p:spPr>
          <a:xfrm>
            <a:off x="3164633"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8" name="Straight Arrow Connector 27">
            <a:extLst>
              <a:ext uri="{FF2B5EF4-FFF2-40B4-BE49-F238E27FC236}">
                <a16:creationId xmlns:a16="http://schemas.microsoft.com/office/drawing/2014/main" id="{B68C1B67-9428-4CD6-8990-AE92E722C7AF}"/>
              </a:ext>
            </a:extLst>
          </p:cNvPr>
          <p:cNvCxnSpPr>
            <a:cxnSpLocks/>
          </p:cNvCxnSpPr>
          <p:nvPr/>
        </p:nvCxnSpPr>
        <p:spPr>
          <a:xfrm>
            <a:off x="8231315" y="3827107"/>
            <a:ext cx="5246" cy="2356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FA9F6B68-89B4-42FE-9598-A6E9C08E2117}"/>
              </a:ext>
            </a:extLst>
          </p:cNvPr>
          <p:cNvCxnSpPr/>
          <p:nvPr/>
        </p:nvCxnSpPr>
        <p:spPr bwMode="auto">
          <a:xfrm>
            <a:off x="5336201"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D992ADD8-2030-4682-98A6-D97331347045}"/>
              </a:ext>
            </a:extLst>
          </p:cNvPr>
          <p:cNvSpPr txBox="1"/>
          <p:nvPr/>
        </p:nvSpPr>
        <p:spPr>
          <a:xfrm>
            <a:off x="5317399"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2" name="Rectangle 31">
            <a:extLst>
              <a:ext uri="{FF2B5EF4-FFF2-40B4-BE49-F238E27FC236}">
                <a16:creationId xmlns:a16="http://schemas.microsoft.com/office/drawing/2014/main" id="{C8676B3E-A090-47D3-B6D7-A7B3F7549A4B}"/>
              </a:ext>
            </a:extLst>
          </p:cNvPr>
          <p:cNvSpPr/>
          <p:nvPr/>
        </p:nvSpPr>
        <p:spPr bwMode="auto">
          <a:xfrm>
            <a:off x="7779551" y="3367631"/>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Report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3" name="Straight Arrow Connector 32">
            <a:extLst>
              <a:ext uri="{FF2B5EF4-FFF2-40B4-BE49-F238E27FC236}">
                <a16:creationId xmlns:a16="http://schemas.microsoft.com/office/drawing/2014/main" id="{8A43A74F-052A-45A1-9902-90206F96794B}"/>
              </a:ext>
            </a:extLst>
          </p:cNvPr>
          <p:cNvCxnSpPr>
            <a:cxnSpLocks/>
          </p:cNvCxnSpPr>
          <p:nvPr/>
        </p:nvCxnSpPr>
        <p:spPr>
          <a:xfrm flipH="1">
            <a:off x="1870842" y="3818873"/>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5E31014F-1906-4571-BB58-9DFD721F7C85}"/>
              </a:ext>
            </a:extLst>
          </p:cNvPr>
          <p:cNvCxnSpPr/>
          <p:nvPr/>
        </p:nvCxnSpPr>
        <p:spPr bwMode="auto">
          <a:xfrm>
            <a:off x="6391896"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70E49E24-7083-471A-995D-6347C70FBA32}"/>
              </a:ext>
            </a:extLst>
          </p:cNvPr>
          <p:cNvSpPr txBox="1"/>
          <p:nvPr/>
        </p:nvSpPr>
        <p:spPr>
          <a:xfrm>
            <a:off x="6373094"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0" name="Rectangle 39">
            <a:extLst>
              <a:ext uri="{FF2B5EF4-FFF2-40B4-BE49-F238E27FC236}">
                <a16:creationId xmlns:a16="http://schemas.microsoft.com/office/drawing/2014/main" id="{5945A585-0987-4B35-B853-12AF7579249E}"/>
              </a:ext>
            </a:extLst>
          </p:cNvPr>
          <p:cNvSpPr/>
          <p:nvPr/>
        </p:nvSpPr>
        <p:spPr bwMode="auto">
          <a:xfrm>
            <a:off x="8878823" y="4656663"/>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Measurement Report Frame</a:t>
            </a:r>
          </a:p>
        </p:txBody>
      </p:sp>
      <p:cxnSp>
        <p:nvCxnSpPr>
          <p:cNvPr id="41" name="Straight Arrow Connector 40">
            <a:extLst>
              <a:ext uri="{FF2B5EF4-FFF2-40B4-BE49-F238E27FC236}">
                <a16:creationId xmlns:a16="http://schemas.microsoft.com/office/drawing/2014/main" id="{C2CDD5E5-28C9-48C0-BCEB-4B3B769885F4}"/>
              </a:ext>
            </a:extLst>
          </p:cNvPr>
          <p:cNvCxnSpPr>
            <a:cxnSpLocks/>
          </p:cNvCxnSpPr>
          <p:nvPr/>
        </p:nvCxnSpPr>
        <p:spPr>
          <a:xfrm>
            <a:off x="4997359" y="4400159"/>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E2AFEF0A-8332-4CEB-870B-9F92D8C6B530}"/>
              </a:ext>
            </a:extLst>
          </p:cNvPr>
          <p:cNvCxnSpPr>
            <a:cxnSpLocks/>
          </p:cNvCxnSpPr>
          <p:nvPr/>
        </p:nvCxnSpPr>
        <p:spPr>
          <a:xfrm flipV="1">
            <a:off x="9183624" y="3824146"/>
            <a:ext cx="0" cy="8321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7A8E483F-B79E-478B-8C16-10FBB927FB7A}"/>
              </a:ext>
            </a:extLst>
          </p:cNvPr>
          <p:cNvCxnSpPr>
            <a:cxnSpLocks/>
          </p:cNvCxnSpPr>
          <p:nvPr/>
        </p:nvCxnSpPr>
        <p:spPr>
          <a:xfrm flipV="1">
            <a:off x="9477840" y="3826537"/>
            <a:ext cx="0" cy="20271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8F77A3F9-06E6-4B6B-A527-C61CABBF048C}"/>
              </a:ext>
            </a:extLst>
          </p:cNvPr>
          <p:cNvSpPr/>
          <p:nvPr/>
        </p:nvSpPr>
        <p:spPr bwMode="auto">
          <a:xfrm>
            <a:off x="2559685" y="4644912"/>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49" name="Rectangle 48">
            <a:extLst>
              <a:ext uri="{FF2B5EF4-FFF2-40B4-BE49-F238E27FC236}">
                <a16:creationId xmlns:a16="http://schemas.microsoft.com/office/drawing/2014/main" id="{9CC7F82E-6722-4E17-A165-1A764BF305EC}"/>
              </a:ext>
            </a:extLst>
          </p:cNvPr>
          <p:cNvSpPr/>
          <p:nvPr/>
        </p:nvSpPr>
        <p:spPr bwMode="auto">
          <a:xfrm>
            <a:off x="2557250" y="5249281"/>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cxnSp>
        <p:nvCxnSpPr>
          <p:cNvPr id="54" name="Straight Connector 53">
            <a:extLst>
              <a:ext uri="{FF2B5EF4-FFF2-40B4-BE49-F238E27FC236}">
                <a16:creationId xmlns:a16="http://schemas.microsoft.com/office/drawing/2014/main" id="{C0A55173-4544-4987-B354-5AB4CAA5F1EC}"/>
              </a:ext>
            </a:extLst>
          </p:cNvPr>
          <p:cNvCxnSpPr>
            <a:cxnSpLocks/>
          </p:cNvCxnSpPr>
          <p:nvPr/>
        </p:nvCxnSpPr>
        <p:spPr bwMode="auto">
          <a:xfrm flipV="1">
            <a:off x="980047" y="6191224"/>
            <a:ext cx="91440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55" name="TextBox 54">
            <a:extLst>
              <a:ext uri="{FF2B5EF4-FFF2-40B4-BE49-F238E27FC236}">
                <a16:creationId xmlns:a16="http://schemas.microsoft.com/office/drawing/2014/main" id="{5D01A6CD-BDB3-4DE4-B00C-2028F11B1577}"/>
              </a:ext>
            </a:extLst>
          </p:cNvPr>
          <p:cNvSpPr txBox="1"/>
          <p:nvPr/>
        </p:nvSpPr>
        <p:spPr>
          <a:xfrm>
            <a:off x="877824" y="5995788"/>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4</a:t>
            </a:r>
          </a:p>
        </p:txBody>
      </p:sp>
      <p:sp>
        <p:nvSpPr>
          <p:cNvPr id="57" name="Rectangle 56">
            <a:extLst>
              <a:ext uri="{FF2B5EF4-FFF2-40B4-BE49-F238E27FC236}">
                <a16:creationId xmlns:a16="http://schemas.microsoft.com/office/drawing/2014/main" id="{7332C213-F785-4024-BF20-D06F424AB138}"/>
              </a:ext>
            </a:extLst>
          </p:cNvPr>
          <p:cNvSpPr/>
          <p:nvPr/>
        </p:nvSpPr>
        <p:spPr bwMode="auto">
          <a:xfrm>
            <a:off x="2564952" y="5843512"/>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58" name="Rectangle 57">
            <a:extLst>
              <a:ext uri="{FF2B5EF4-FFF2-40B4-BE49-F238E27FC236}">
                <a16:creationId xmlns:a16="http://schemas.microsoft.com/office/drawing/2014/main" id="{2E3546CC-6203-49D4-B2EA-643334B99241}"/>
              </a:ext>
            </a:extLst>
          </p:cNvPr>
          <p:cNvSpPr/>
          <p:nvPr/>
        </p:nvSpPr>
        <p:spPr bwMode="auto">
          <a:xfrm>
            <a:off x="4677319" y="4069189"/>
            <a:ext cx="640080" cy="331905"/>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SR2SR NDP</a:t>
            </a:r>
          </a:p>
        </p:txBody>
      </p:sp>
      <p:cxnSp>
        <p:nvCxnSpPr>
          <p:cNvPr id="59" name="Straight Arrow Connector 58">
            <a:extLst>
              <a:ext uri="{FF2B5EF4-FFF2-40B4-BE49-F238E27FC236}">
                <a16:creationId xmlns:a16="http://schemas.microsoft.com/office/drawing/2014/main" id="{D2D0A30C-DDD8-4692-BC29-E9BD4FF6A0BB}"/>
              </a:ext>
            </a:extLst>
          </p:cNvPr>
          <p:cNvCxnSpPr>
            <a:cxnSpLocks/>
          </p:cNvCxnSpPr>
          <p:nvPr/>
        </p:nvCxnSpPr>
        <p:spPr>
          <a:xfrm flipH="1">
            <a:off x="5980581" y="3812887"/>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Rectangle 59">
            <a:extLst>
              <a:ext uri="{FF2B5EF4-FFF2-40B4-BE49-F238E27FC236}">
                <a16:creationId xmlns:a16="http://schemas.microsoft.com/office/drawing/2014/main" id="{3971B97F-E26F-465F-945C-19A0AF22412E}"/>
              </a:ext>
            </a:extLst>
          </p:cNvPr>
          <p:cNvSpPr/>
          <p:nvPr/>
        </p:nvSpPr>
        <p:spPr bwMode="auto">
          <a:xfrm>
            <a:off x="5709125" y="3364605"/>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SR2SR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61" name="Straight Arrow Connector 60">
            <a:extLst>
              <a:ext uri="{FF2B5EF4-FFF2-40B4-BE49-F238E27FC236}">
                <a16:creationId xmlns:a16="http://schemas.microsoft.com/office/drawing/2014/main" id="{32D9BA4D-1A3E-4408-8AEE-F00927CD53B8}"/>
              </a:ext>
            </a:extLst>
          </p:cNvPr>
          <p:cNvCxnSpPr>
            <a:cxnSpLocks/>
          </p:cNvCxnSpPr>
          <p:nvPr/>
        </p:nvCxnSpPr>
        <p:spPr>
          <a:xfrm>
            <a:off x="4002024" y="3819970"/>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E17E26CE-7DB9-4533-910E-45352A441499}"/>
              </a:ext>
            </a:extLst>
          </p:cNvPr>
          <p:cNvCxnSpPr>
            <a:cxnSpLocks/>
          </p:cNvCxnSpPr>
          <p:nvPr/>
        </p:nvCxnSpPr>
        <p:spPr>
          <a:xfrm>
            <a:off x="7063237" y="5589822"/>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AB04E435-4CBD-4101-9138-64E35FA40A71}"/>
              </a:ext>
            </a:extLst>
          </p:cNvPr>
          <p:cNvCxnSpPr>
            <a:cxnSpLocks/>
          </p:cNvCxnSpPr>
          <p:nvPr/>
        </p:nvCxnSpPr>
        <p:spPr>
          <a:xfrm>
            <a:off x="3849624" y="381997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58A1769A-37C2-44FD-B510-1E0989EAD7B9}"/>
              </a:ext>
            </a:extLst>
          </p:cNvPr>
          <p:cNvSpPr/>
          <p:nvPr/>
        </p:nvSpPr>
        <p:spPr bwMode="auto">
          <a:xfrm>
            <a:off x="3567498" y="3371899"/>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 SR2SR</a:t>
            </a:r>
          </a:p>
          <a:p>
            <a:pPr algn="ctr"/>
            <a:r>
              <a:rPr kumimoji="0" lang="en-US" sz="900" b="0" i="0" u="none" strike="noStrike" cap="none" normalizeH="0" baseline="0" dirty="0">
                <a:ln>
                  <a:noFill/>
                </a:ln>
                <a:solidFill>
                  <a:schemeClr val="tx1"/>
                </a:solidFill>
                <a:effectLst/>
                <a:latin typeface="Arial" charset="0"/>
                <a:ea typeface="ＭＳ Ｐゴシック" pitchFamily="-112" charset="-128"/>
              </a:rPr>
              <a:t>Sensing </a:t>
            </a:r>
            <a:r>
              <a:rPr lang="en-US" sz="900" dirty="0">
                <a:solidFill>
                  <a:schemeClr val="tx1"/>
                </a:solidFill>
                <a:latin typeface="Arial" charset="0"/>
                <a:ea typeface="ＭＳ Ｐゴシック" pitchFamily="-112" charset="-128"/>
              </a:rPr>
              <a:t>TF</a:t>
            </a:r>
            <a:endParaRPr kumimoji="0" lang="en-US" sz="900" b="0" i="0" u="none" strike="noStrike" cap="none" normalizeH="0" baseline="0" dirty="0">
              <a:ln>
                <a:noFill/>
              </a:ln>
              <a:solidFill>
                <a:schemeClr val="tx1"/>
              </a:solidFill>
              <a:effectLst/>
              <a:latin typeface="Arial" charset="0"/>
              <a:ea typeface="ＭＳ Ｐゴシック" pitchFamily="-112" charset="-128"/>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72" name="Straight Arrow Connector 71">
            <a:extLst>
              <a:ext uri="{FF2B5EF4-FFF2-40B4-BE49-F238E27FC236}">
                <a16:creationId xmlns:a16="http://schemas.microsoft.com/office/drawing/2014/main" id="{48424BE4-D532-44A5-A098-11F4B743F677}"/>
              </a:ext>
            </a:extLst>
          </p:cNvPr>
          <p:cNvCxnSpPr>
            <a:cxnSpLocks/>
          </p:cNvCxnSpPr>
          <p:nvPr/>
        </p:nvCxnSpPr>
        <p:spPr>
          <a:xfrm>
            <a:off x="1970500" y="3819970"/>
            <a:ext cx="5246" cy="2356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F19378E1-5771-4F5C-8E88-EEE008F27BBA}"/>
              </a:ext>
            </a:extLst>
          </p:cNvPr>
          <p:cNvCxnSpPr>
            <a:cxnSpLocks/>
          </p:cNvCxnSpPr>
          <p:nvPr/>
        </p:nvCxnSpPr>
        <p:spPr bwMode="auto">
          <a:xfrm>
            <a:off x="4261835"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6" name="TextBox 85">
            <a:extLst>
              <a:ext uri="{FF2B5EF4-FFF2-40B4-BE49-F238E27FC236}">
                <a16:creationId xmlns:a16="http://schemas.microsoft.com/office/drawing/2014/main" id="{8878325B-6279-45AB-8D52-FB8A007F560B}"/>
              </a:ext>
            </a:extLst>
          </p:cNvPr>
          <p:cNvSpPr txBox="1"/>
          <p:nvPr/>
        </p:nvSpPr>
        <p:spPr>
          <a:xfrm>
            <a:off x="4243033"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88" name="Straight Arrow Connector 87">
            <a:extLst>
              <a:ext uri="{FF2B5EF4-FFF2-40B4-BE49-F238E27FC236}">
                <a16:creationId xmlns:a16="http://schemas.microsoft.com/office/drawing/2014/main" id="{5E9E4640-F3E5-47F6-BA9F-47282EEB67E7}"/>
              </a:ext>
            </a:extLst>
          </p:cNvPr>
          <p:cNvCxnSpPr/>
          <p:nvPr/>
        </p:nvCxnSpPr>
        <p:spPr bwMode="auto">
          <a:xfrm>
            <a:off x="7402208"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9" name="TextBox 88">
            <a:extLst>
              <a:ext uri="{FF2B5EF4-FFF2-40B4-BE49-F238E27FC236}">
                <a16:creationId xmlns:a16="http://schemas.microsoft.com/office/drawing/2014/main" id="{423A178C-CAC6-4067-B9ED-49D6D1D7C907}"/>
              </a:ext>
            </a:extLst>
          </p:cNvPr>
          <p:cNvSpPr txBox="1"/>
          <p:nvPr/>
        </p:nvSpPr>
        <p:spPr>
          <a:xfrm>
            <a:off x="7383406"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90" name="Straight Arrow Connector 89">
            <a:extLst>
              <a:ext uri="{FF2B5EF4-FFF2-40B4-BE49-F238E27FC236}">
                <a16:creationId xmlns:a16="http://schemas.microsoft.com/office/drawing/2014/main" id="{78EE39D9-C5E4-4C63-A73A-C36CC3F4CB6F}"/>
              </a:ext>
            </a:extLst>
          </p:cNvPr>
          <p:cNvCxnSpPr/>
          <p:nvPr/>
        </p:nvCxnSpPr>
        <p:spPr bwMode="auto">
          <a:xfrm>
            <a:off x="8469336"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1" name="TextBox 90">
            <a:extLst>
              <a:ext uri="{FF2B5EF4-FFF2-40B4-BE49-F238E27FC236}">
                <a16:creationId xmlns:a16="http://schemas.microsoft.com/office/drawing/2014/main" id="{41B7025D-EFBC-4A4A-86A5-563F6B4E4EA9}"/>
              </a:ext>
            </a:extLst>
          </p:cNvPr>
          <p:cNvSpPr txBox="1"/>
          <p:nvPr/>
        </p:nvSpPr>
        <p:spPr>
          <a:xfrm>
            <a:off x="8450534"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 name="Rectangle 2">
            <a:extLst>
              <a:ext uri="{FF2B5EF4-FFF2-40B4-BE49-F238E27FC236}">
                <a16:creationId xmlns:a16="http://schemas.microsoft.com/office/drawing/2014/main" id="{E3B8AB46-9411-46BB-82EE-2F1DAAA5FFC9}"/>
              </a:ext>
            </a:extLst>
          </p:cNvPr>
          <p:cNvSpPr/>
          <p:nvPr/>
        </p:nvSpPr>
        <p:spPr bwMode="auto">
          <a:xfrm>
            <a:off x="1399579" y="3190880"/>
            <a:ext cx="1893809" cy="320991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Rectangle 63">
            <a:extLst>
              <a:ext uri="{FF2B5EF4-FFF2-40B4-BE49-F238E27FC236}">
                <a16:creationId xmlns:a16="http://schemas.microsoft.com/office/drawing/2014/main" id="{4CDD8E47-210E-4E7E-A97D-247D21E76733}"/>
              </a:ext>
            </a:extLst>
          </p:cNvPr>
          <p:cNvSpPr/>
          <p:nvPr/>
        </p:nvSpPr>
        <p:spPr bwMode="auto">
          <a:xfrm>
            <a:off x="3479813" y="3200400"/>
            <a:ext cx="1955201" cy="320039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Rectangle 69">
            <a:extLst>
              <a:ext uri="{FF2B5EF4-FFF2-40B4-BE49-F238E27FC236}">
                <a16:creationId xmlns:a16="http://schemas.microsoft.com/office/drawing/2014/main" id="{3DFABAF5-788A-4FAE-978E-063ADCB8C21B}"/>
              </a:ext>
            </a:extLst>
          </p:cNvPr>
          <p:cNvSpPr/>
          <p:nvPr/>
        </p:nvSpPr>
        <p:spPr bwMode="auto">
          <a:xfrm>
            <a:off x="5628223" y="3209930"/>
            <a:ext cx="1840615" cy="319086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Rectangle 70">
            <a:extLst>
              <a:ext uri="{FF2B5EF4-FFF2-40B4-BE49-F238E27FC236}">
                <a16:creationId xmlns:a16="http://schemas.microsoft.com/office/drawing/2014/main" id="{7325E1EC-921F-4B10-90E5-3DDA301C74C2}"/>
              </a:ext>
            </a:extLst>
          </p:cNvPr>
          <p:cNvSpPr/>
          <p:nvPr/>
        </p:nvSpPr>
        <p:spPr bwMode="auto">
          <a:xfrm>
            <a:off x="7710746" y="3222850"/>
            <a:ext cx="2161351" cy="317794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TextBox 73">
            <a:extLst>
              <a:ext uri="{FF2B5EF4-FFF2-40B4-BE49-F238E27FC236}">
                <a16:creationId xmlns:a16="http://schemas.microsoft.com/office/drawing/2014/main" id="{E1C7ADAF-4805-49A9-A8E5-0801A4864566}"/>
              </a:ext>
            </a:extLst>
          </p:cNvPr>
          <p:cNvSpPr txBox="1"/>
          <p:nvPr/>
        </p:nvSpPr>
        <p:spPr>
          <a:xfrm>
            <a:off x="5822985" y="2969568"/>
            <a:ext cx="1543974"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SR2SR sounding phase</a:t>
            </a:r>
          </a:p>
        </p:txBody>
      </p:sp>
      <p:sp>
        <p:nvSpPr>
          <p:cNvPr id="75" name="TextBox 74">
            <a:extLst>
              <a:ext uri="{FF2B5EF4-FFF2-40B4-BE49-F238E27FC236}">
                <a16:creationId xmlns:a16="http://schemas.microsoft.com/office/drawing/2014/main" id="{767B9468-424E-4A84-8B17-617CFB721AC1}"/>
              </a:ext>
            </a:extLst>
          </p:cNvPr>
          <p:cNvSpPr txBox="1"/>
          <p:nvPr/>
        </p:nvSpPr>
        <p:spPr>
          <a:xfrm>
            <a:off x="3773425" y="2971800"/>
            <a:ext cx="1543974"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SR2SR sounding phase</a:t>
            </a:r>
          </a:p>
        </p:txBody>
      </p:sp>
      <p:sp>
        <p:nvSpPr>
          <p:cNvPr id="76" name="TextBox 75">
            <a:extLst>
              <a:ext uri="{FF2B5EF4-FFF2-40B4-BE49-F238E27FC236}">
                <a16:creationId xmlns:a16="http://schemas.microsoft.com/office/drawing/2014/main" id="{DA87FF9F-59B9-4C4A-885E-9F65F303BE4C}"/>
              </a:ext>
            </a:extLst>
          </p:cNvPr>
          <p:cNvSpPr txBox="1"/>
          <p:nvPr/>
        </p:nvSpPr>
        <p:spPr>
          <a:xfrm>
            <a:off x="8297961" y="2971800"/>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reporting phase</a:t>
            </a:r>
          </a:p>
        </p:txBody>
      </p:sp>
      <p:sp>
        <p:nvSpPr>
          <p:cNvPr id="78" name="TextBox 77">
            <a:extLst>
              <a:ext uri="{FF2B5EF4-FFF2-40B4-BE49-F238E27FC236}">
                <a16:creationId xmlns:a16="http://schemas.microsoft.com/office/drawing/2014/main" id="{4FDB023F-65C4-4906-9705-9B37976A909E}"/>
              </a:ext>
            </a:extLst>
          </p:cNvPr>
          <p:cNvSpPr txBox="1"/>
          <p:nvPr/>
        </p:nvSpPr>
        <p:spPr>
          <a:xfrm>
            <a:off x="1896999" y="2971800"/>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polling phase</a:t>
            </a:r>
          </a:p>
        </p:txBody>
      </p:sp>
      <p:cxnSp>
        <p:nvCxnSpPr>
          <p:cNvPr id="79" name="Straight Arrow Connector 78">
            <a:extLst>
              <a:ext uri="{FF2B5EF4-FFF2-40B4-BE49-F238E27FC236}">
                <a16:creationId xmlns:a16="http://schemas.microsoft.com/office/drawing/2014/main" id="{79E021CE-6FCF-46CB-BDA1-29189A2C2FB4}"/>
              </a:ext>
            </a:extLst>
          </p:cNvPr>
          <p:cNvCxnSpPr>
            <a:cxnSpLocks/>
          </p:cNvCxnSpPr>
          <p:nvPr/>
        </p:nvCxnSpPr>
        <p:spPr>
          <a:xfrm>
            <a:off x="6150664" y="3819970"/>
            <a:ext cx="5246" cy="2356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F4F4734A-AA3D-4327-92FB-A60B28484310}"/>
              </a:ext>
            </a:extLst>
          </p:cNvPr>
          <p:cNvCxnSpPr>
            <a:cxnSpLocks/>
          </p:cNvCxnSpPr>
          <p:nvPr/>
        </p:nvCxnSpPr>
        <p:spPr>
          <a:xfrm>
            <a:off x="8040624" y="3835922"/>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01EE2F12-5A23-4E7E-91D7-FC3B5625CD45}"/>
              </a:ext>
            </a:extLst>
          </p:cNvPr>
          <p:cNvCxnSpPr>
            <a:cxnSpLocks/>
            <a:stCxn id="15" idx="0"/>
          </p:cNvCxnSpPr>
          <p:nvPr/>
        </p:nvCxnSpPr>
        <p:spPr>
          <a:xfrm flipV="1">
            <a:off x="7060678" y="3819971"/>
            <a:ext cx="2559" cy="1428098"/>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65BC6493-2BFB-49B0-A838-718B133EF16C}"/>
              </a:ext>
            </a:extLst>
          </p:cNvPr>
          <p:cNvCxnSpPr>
            <a:cxnSpLocks/>
            <a:stCxn id="58" idx="0"/>
          </p:cNvCxnSpPr>
          <p:nvPr/>
        </p:nvCxnSpPr>
        <p:spPr>
          <a:xfrm flipV="1">
            <a:off x="4997359" y="3819971"/>
            <a:ext cx="0" cy="249218"/>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0269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1"/>
            <a:ext cx="10591799" cy="1065213"/>
          </a:xfrm>
        </p:spPr>
        <p:txBody>
          <a:bodyPr/>
          <a:lstStyle/>
          <a:p>
            <a:r>
              <a:rPr lang="en-GB" sz="2800" dirty="0"/>
              <a:t>Example 4: Combination of NDPA, SR2SR and TF Sounding Phases</a:t>
            </a:r>
          </a:p>
        </p:txBody>
      </p:sp>
      <p:sp>
        <p:nvSpPr>
          <p:cNvPr id="9218" name="Rectangle 2"/>
          <p:cNvSpPr>
            <a:spLocks noGrp="1" noChangeArrowheads="1"/>
          </p:cNvSpPr>
          <p:nvPr>
            <p:ph idx="1"/>
          </p:nvPr>
        </p:nvSpPr>
        <p:spPr>
          <a:xfrm>
            <a:off x="914401" y="1676400"/>
            <a:ext cx="10353151" cy="555851"/>
          </a:xfrm>
          <a:ln/>
        </p:spPr>
        <p:txBody>
          <a:bodyPr/>
          <a:lstStyle/>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The following TB </a:t>
            </a:r>
            <a:r>
              <a:rPr lang="en-GB" sz="1600" dirty="0">
                <a:effectLst/>
                <a:latin typeface="Times New Roman" panose="02020603050405020304" pitchFamily="18" charset="0"/>
                <a:ea typeface="Times New Roman" panose="02020603050405020304" pitchFamily="18" charset="0"/>
              </a:rPr>
              <a:t>sensing measurement instance consists of a polling phase, an NDPA sounding phase, an SR2SR sounding phase, a TF sounding phase, and a reporting phase. </a:t>
            </a: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September 2022</a:t>
            </a:r>
            <a:endParaRPr lang="en-GB" dirty="0"/>
          </a:p>
        </p:txBody>
      </p:sp>
      <p:cxnSp>
        <p:nvCxnSpPr>
          <p:cNvPr id="7" name="Straight Connector 6">
            <a:extLst>
              <a:ext uri="{FF2B5EF4-FFF2-40B4-BE49-F238E27FC236}">
                <a16:creationId xmlns:a16="http://schemas.microsoft.com/office/drawing/2014/main" id="{BCAA4040-902C-4382-AA47-1CD1FF64E970}"/>
              </a:ext>
            </a:extLst>
          </p:cNvPr>
          <p:cNvCxnSpPr>
            <a:cxnSpLocks/>
          </p:cNvCxnSpPr>
          <p:nvPr/>
        </p:nvCxnSpPr>
        <p:spPr bwMode="auto">
          <a:xfrm flipV="1">
            <a:off x="719769" y="3826537"/>
            <a:ext cx="10972800" cy="657"/>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8" name="Straight Connector 7">
            <a:extLst>
              <a:ext uri="{FF2B5EF4-FFF2-40B4-BE49-F238E27FC236}">
                <a16:creationId xmlns:a16="http://schemas.microsoft.com/office/drawing/2014/main" id="{BD699EB9-2883-4068-9FB3-25B35C5992E2}"/>
              </a:ext>
            </a:extLst>
          </p:cNvPr>
          <p:cNvCxnSpPr>
            <a:cxnSpLocks/>
          </p:cNvCxnSpPr>
          <p:nvPr/>
        </p:nvCxnSpPr>
        <p:spPr bwMode="auto">
          <a:xfrm flipV="1">
            <a:off x="719765" y="4402916"/>
            <a:ext cx="10972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9" name="TextBox 8">
            <a:extLst>
              <a:ext uri="{FF2B5EF4-FFF2-40B4-BE49-F238E27FC236}">
                <a16:creationId xmlns:a16="http://schemas.microsoft.com/office/drawing/2014/main" id="{B03D7FEA-7F2C-419F-8E80-72A3F0952E17}"/>
              </a:ext>
            </a:extLst>
          </p:cNvPr>
          <p:cNvSpPr txBox="1"/>
          <p:nvPr/>
        </p:nvSpPr>
        <p:spPr>
          <a:xfrm>
            <a:off x="637630" y="3636703"/>
            <a:ext cx="599181"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a:t>
            </a:r>
          </a:p>
        </p:txBody>
      </p:sp>
      <p:sp>
        <p:nvSpPr>
          <p:cNvPr id="10" name="TextBox 9">
            <a:extLst>
              <a:ext uri="{FF2B5EF4-FFF2-40B4-BE49-F238E27FC236}">
                <a16:creationId xmlns:a16="http://schemas.microsoft.com/office/drawing/2014/main" id="{02D4D94F-0DAF-49E6-864A-BD880BF1FC0B}"/>
              </a:ext>
            </a:extLst>
          </p:cNvPr>
          <p:cNvSpPr txBox="1"/>
          <p:nvPr/>
        </p:nvSpPr>
        <p:spPr>
          <a:xfrm>
            <a:off x="619607" y="4221153"/>
            <a:ext cx="734320"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1</a:t>
            </a:r>
          </a:p>
        </p:txBody>
      </p:sp>
      <p:sp>
        <p:nvSpPr>
          <p:cNvPr id="11" name="Rectangle 10">
            <a:extLst>
              <a:ext uri="{FF2B5EF4-FFF2-40B4-BE49-F238E27FC236}">
                <a16:creationId xmlns:a16="http://schemas.microsoft.com/office/drawing/2014/main" id="{24055F02-BD73-4BAC-8D28-D9A0824590E4}"/>
              </a:ext>
            </a:extLst>
          </p:cNvPr>
          <p:cNvSpPr/>
          <p:nvPr/>
        </p:nvSpPr>
        <p:spPr bwMode="auto">
          <a:xfrm>
            <a:off x="2286000" y="4069190"/>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12" name="Rectangle 11">
            <a:extLst>
              <a:ext uri="{FF2B5EF4-FFF2-40B4-BE49-F238E27FC236}">
                <a16:creationId xmlns:a16="http://schemas.microsoft.com/office/drawing/2014/main" id="{8F56E439-1D11-425C-ADDC-A84CA7F93D55}"/>
              </a:ext>
            </a:extLst>
          </p:cNvPr>
          <p:cNvSpPr/>
          <p:nvPr/>
        </p:nvSpPr>
        <p:spPr bwMode="auto">
          <a:xfrm>
            <a:off x="1219200" y="3364548"/>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Poll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13" name="Straight Connector 12">
            <a:extLst>
              <a:ext uri="{FF2B5EF4-FFF2-40B4-BE49-F238E27FC236}">
                <a16:creationId xmlns:a16="http://schemas.microsoft.com/office/drawing/2014/main" id="{B049FE46-BE65-42ED-9995-4EB38BA3ECA0}"/>
              </a:ext>
            </a:extLst>
          </p:cNvPr>
          <p:cNvCxnSpPr>
            <a:cxnSpLocks/>
          </p:cNvCxnSpPr>
          <p:nvPr/>
        </p:nvCxnSpPr>
        <p:spPr bwMode="auto">
          <a:xfrm flipV="1">
            <a:off x="685800" y="4992246"/>
            <a:ext cx="10972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14" name="TextBox 13">
            <a:extLst>
              <a:ext uri="{FF2B5EF4-FFF2-40B4-BE49-F238E27FC236}">
                <a16:creationId xmlns:a16="http://schemas.microsoft.com/office/drawing/2014/main" id="{28DBF79D-4C1B-491F-BABA-ECB0D383B722}"/>
              </a:ext>
            </a:extLst>
          </p:cNvPr>
          <p:cNvSpPr txBox="1"/>
          <p:nvPr/>
        </p:nvSpPr>
        <p:spPr>
          <a:xfrm>
            <a:off x="609600" y="4796807"/>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a:t>
            </a:r>
            <a:r>
              <a:rPr lang="en-US" sz="900" b="1" kern="0" dirty="0">
                <a:solidFill>
                  <a:srgbClr val="00B0F0"/>
                </a:solidFill>
                <a:latin typeface="Arial" panose="020B0604020202020204" pitchFamily="34" charset="0"/>
                <a:cs typeface="Arial" panose="020B0604020202020204" pitchFamily="34" charset="0"/>
              </a:rPr>
              <a:t>2</a:t>
            </a:r>
            <a:endPar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990097FB-9056-40CC-A616-1B2351D95019}"/>
              </a:ext>
            </a:extLst>
          </p:cNvPr>
          <p:cNvSpPr/>
          <p:nvPr/>
        </p:nvSpPr>
        <p:spPr bwMode="auto">
          <a:xfrm>
            <a:off x="8566872" y="5843512"/>
            <a:ext cx="659178" cy="342722"/>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SR2SI NDP</a:t>
            </a:r>
          </a:p>
        </p:txBody>
      </p:sp>
      <p:cxnSp>
        <p:nvCxnSpPr>
          <p:cNvPr id="16" name="Straight Arrow Connector 15">
            <a:extLst>
              <a:ext uri="{FF2B5EF4-FFF2-40B4-BE49-F238E27FC236}">
                <a16:creationId xmlns:a16="http://schemas.microsoft.com/office/drawing/2014/main" id="{8DC850C8-93B0-4C79-8129-B7CE8537D17C}"/>
              </a:ext>
            </a:extLst>
          </p:cNvPr>
          <p:cNvCxnSpPr>
            <a:cxnSpLocks/>
          </p:cNvCxnSpPr>
          <p:nvPr/>
        </p:nvCxnSpPr>
        <p:spPr>
          <a:xfrm>
            <a:off x="1500394" y="3830899"/>
            <a:ext cx="0" cy="11594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8BCADF6-94C5-4A93-9D62-822B2CDFFCE6}"/>
              </a:ext>
            </a:extLst>
          </p:cNvPr>
          <p:cNvCxnSpPr>
            <a:cxnSpLocks/>
          </p:cNvCxnSpPr>
          <p:nvPr/>
        </p:nvCxnSpPr>
        <p:spPr>
          <a:xfrm>
            <a:off x="1406521" y="3832749"/>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35D4C53-90D6-44ED-809A-8F5DA4B6D9CE}"/>
              </a:ext>
            </a:extLst>
          </p:cNvPr>
          <p:cNvSpPr txBox="1"/>
          <p:nvPr/>
        </p:nvSpPr>
        <p:spPr>
          <a:xfrm>
            <a:off x="1905000" y="622662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2" name="Straight Connector 21">
            <a:extLst>
              <a:ext uri="{FF2B5EF4-FFF2-40B4-BE49-F238E27FC236}">
                <a16:creationId xmlns:a16="http://schemas.microsoft.com/office/drawing/2014/main" id="{121A9BF4-A5A0-474B-8343-96397BB0F1B2}"/>
              </a:ext>
            </a:extLst>
          </p:cNvPr>
          <p:cNvCxnSpPr>
            <a:cxnSpLocks/>
          </p:cNvCxnSpPr>
          <p:nvPr/>
        </p:nvCxnSpPr>
        <p:spPr bwMode="auto">
          <a:xfrm flipV="1">
            <a:off x="719839" y="5589822"/>
            <a:ext cx="10972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23" name="TextBox 22">
            <a:extLst>
              <a:ext uri="{FF2B5EF4-FFF2-40B4-BE49-F238E27FC236}">
                <a16:creationId xmlns:a16="http://schemas.microsoft.com/office/drawing/2014/main" id="{2B7E62D9-4DAA-4F03-AFD1-A24E23BCCCE3}"/>
              </a:ext>
            </a:extLst>
          </p:cNvPr>
          <p:cNvSpPr txBox="1"/>
          <p:nvPr/>
        </p:nvSpPr>
        <p:spPr>
          <a:xfrm>
            <a:off x="617616" y="5394386"/>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3</a:t>
            </a:r>
          </a:p>
        </p:txBody>
      </p:sp>
      <p:sp>
        <p:nvSpPr>
          <p:cNvPr id="24" name="Rectangle 23">
            <a:extLst>
              <a:ext uri="{FF2B5EF4-FFF2-40B4-BE49-F238E27FC236}">
                <a16:creationId xmlns:a16="http://schemas.microsoft.com/office/drawing/2014/main" id="{A97584CE-D407-43C8-98CF-776554176DDA}"/>
              </a:ext>
            </a:extLst>
          </p:cNvPr>
          <p:cNvSpPr/>
          <p:nvPr/>
        </p:nvSpPr>
        <p:spPr bwMode="auto">
          <a:xfrm>
            <a:off x="10661153" y="5252689"/>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Measurement Report Frame</a:t>
            </a:r>
          </a:p>
        </p:txBody>
      </p:sp>
      <p:cxnSp>
        <p:nvCxnSpPr>
          <p:cNvPr id="25" name="Straight Arrow Connector 24">
            <a:extLst>
              <a:ext uri="{FF2B5EF4-FFF2-40B4-BE49-F238E27FC236}">
                <a16:creationId xmlns:a16="http://schemas.microsoft.com/office/drawing/2014/main" id="{8B04413C-8999-4B8D-B853-2277224CB73E}"/>
              </a:ext>
            </a:extLst>
          </p:cNvPr>
          <p:cNvCxnSpPr/>
          <p:nvPr/>
        </p:nvCxnSpPr>
        <p:spPr bwMode="auto">
          <a:xfrm>
            <a:off x="1925140" y="625168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6" name="Straight Arrow Connector 25">
            <a:extLst>
              <a:ext uri="{FF2B5EF4-FFF2-40B4-BE49-F238E27FC236}">
                <a16:creationId xmlns:a16="http://schemas.microsoft.com/office/drawing/2014/main" id="{E15F6C83-C7C8-47F1-B5D5-2A4F904491CB}"/>
              </a:ext>
            </a:extLst>
          </p:cNvPr>
          <p:cNvCxnSpPr/>
          <p:nvPr/>
        </p:nvCxnSpPr>
        <p:spPr bwMode="auto">
          <a:xfrm>
            <a:off x="2926228"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7" name="TextBox 26">
            <a:extLst>
              <a:ext uri="{FF2B5EF4-FFF2-40B4-BE49-F238E27FC236}">
                <a16:creationId xmlns:a16="http://schemas.microsoft.com/office/drawing/2014/main" id="{DE522A29-C640-4F02-BA61-E77F7E63E63F}"/>
              </a:ext>
            </a:extLst>
          </p:cNvPr>
          <p:cNvSpPr txBox="1"/>
          <p:nvPr/>
        </p:nvSpPr>
        <p:spPr>
          <a:xfrm>
            <a:off x="2896409"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8" name="Straight Arrow Connector 27">
            <a:extLst>
              <a:ext uri="{FF2B5EF4-FFF2-40B4-BE49-F238E27FC236}">
                <a16:creationId xmlns:a16="http://schemas.microsoft.com/office/drawing/2014/main" id="{B68C1B67-9428-4CD6-8990-AE92E722C7AF}"/>
              </a:ext>
            </a:extLst>
          </p:cNvPr>
          <p:cNvCxnSpPr>
            <a:cxnSpLocks/>
          </p:cNvCxnSpPr>
          <p:nvPr/>
        </p:nvCxnSpPr>
        <p:spPr>
          <a:xfrm>
            <a:off x="7864412" y="3828127"/>
            <a:ext cx="5246" cy="2356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FA9F6B68-89B4-42FE-9598-A6E9C08E2117}"/>
              </a:ext>
            </a:extLst>
          </p:cNvPr>
          <p:cNvCxnSpPr/>
          <p:nvPr/>
        </p:nvCxnSpPr>
        <p:spPr bwMode="auto">
          <a:xfrm>
            <a:off x="5067977"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D992ADD8-2030-4682-98A6-D97331347045}"/>
              </a:ext>
            </a:extLst>
          </p:cNvPr>
          <p:cNvSpPr txBox="1"/>
          <p:nvPr/>
        </p:nvSpPr>
        <p:spPr>
          <a:xfrm>
            <a:off x="5049175"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2" name="Rectangle 31">
            <a:extLst>
              <a:ext uri="{FF2B5EF4-FFF2-40B4-BE49-F238E27FC236}">
                <a16:creationId xmlns:a16="http://schemas.microsoft.com/office/drawing/2014/main" id="{C8676B3E-A090-47D3-B6D7-A7B3F7549A4B}"/>
              </a:ext>
            </a:extLst>
          </p:cNvPr>
          <p:cNvSpPr/>
          <p:nvPr/>
        </p:nvSpPr>
        <p:spPr bwMode="auto">
          <a:xfrm>
            <a:off x="7511327" y="3367631"/>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lang="en-US" sz="900" dirty="0">
                <a:solidFill>
                  <a:schemeClr val="tx1"/>
                </a:solidFill>
                <a:latin typeface="Arial" charset="0"/>
                <a:ea typeface="ＭＳ Ｐゴシック" pitchFamily="-112" charset="-128"/>
              </a:rPr>
              <a:t>Sounding</a:t>
            </a:r>
            <a:r>
              <a:rPr kumimoji="0" lang="en-US" sz="900" b="0" i="0" u="none" strike="noStrike" cap="none" normalizeH="0" baseline="0" dirty="0">
                <a:ln>
                  <a:noFill/>
                </a:ln>
                <a:solidFill>
                  <a:schemeClr val="tx1"/>
                </a:solidFill>
                <a:effectLst/>
                <a:latin typeface="Arial" charset="0"/>
                <a:ea typeface="ＭＳ Ｐゴシック" pitchFamily="-112" charset="-128"/>
              </a:rPr>
              <a:t>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3" name="Straight Arrow Connector 32">
            <a:extLst>
              <a:ext uri="{FF2B5EF4-FFF2-40B4-BE49-F238E27FC236}">
                <a16:creationId xmlns:a16="http://schemas.microsoft.com/office/drawing/2014/main" id="{8A43A74F-052A-45A1-9902-90206F96794B}"/>
              </a:ext>
            </a:extLst>
          </p:cNvPr>
          <p:cNvCxnSpPr>
            <a:cxnSpLocks/>
          </p:cNvCxnSpPr>
          <p:nvPr/>
        </p:nvCxnSpPr>
        <p:spPr>
          <a:xfrm flipH="1">
            <a:off x="1602618" y="3818873"/>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BD1B3024-70D0-4D36-A9F6-E32BEDF01768}"/>
              </a:ext>
            </a:extLst>
          </p:cNvPr>
          <p:cNvSpPr/>
          <p:nvPr/>
        </p:nvSpPr>
        <p:spPr bwMode="auto">
          <a:xfrm>
            <a:off x="9623196" y="3371899"/>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Report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6" name="Straight Arrow Connector 35">
            <a:extLst>
              <a:ext uri="{FF2B5EF4-FFF2-40B4-BE49-F238E27FC236}">
                <a16:creationId xmlns:a16="http://schemas.microsoft.com/office/drawing/2014/main" id="{5E31014F-1906-4571-BB58-9DFD721F7C85}"/>
              </a:ext>
            </a:extLst>
          </p:cNvPr>
          <p:cNvCxnSpPr/>
          <p:nvPr/>
        </p:nvCxnSpPr>
        <p:spPr bwMode="auto">
          <a:xfrm>
            <a:off x="6123672"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70E49E24-7083-471A-995D-6347C70FBA32}"/>
              </a:ext>
            </a:extLst>
          </p:cNvPr>
          <p:cNvSpPr txBox="1"/>
          <p:nvPr/>
        </p:nvSpPr>
        <p:spPr>
          <a:xfrm>
            <a:off x="6104870"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38" name="Straight Arrow Connector 37">
            <a:extLst>
              <a:ext uri="{FF2B5EF4-FFF2-40B4-BE49-F238E27FC236}">
                <a16:creationId xmlns:a16="http://schemas.microsoft.com/office/drawing/2014/main" id="{E687F521-0674-4FF1-BF9C-DDD46558786D}"/>
              </a:ext>
            </a:extLst>
          </p:cNvPr>
          <p:cNvCxnSpPr/>
          <p:nvPr/>
        </p:nvCxnSpPr>
        <p:spPr bwMode="auto">
          <a:xfrm>
            <a:off x="10306630" y="6268412"/>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9" name="TextBox 38">
            <a:extLst>
              <a:ext uri="{FF2B5EF4-FFF2-40B4-BE49-F238E27FC236}">
                <a16:creationId xmlns:a16="http://schemas.microsoft.com/office/drawing/2014/main" id="{A2AF90B8-E1B1-4266-B806-8FAD4477858E}"/>
              </a:ext>
            </a:extLst>
          </p:cNvPr>
          <p:cNvSpPr txBox="1"/>
          <p:nvPr/>
        </p:nvSpPr>
        <p:spPr>
          <a:xfrm>
            <a:off x="10287828"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0" name="Rectangle 39">
            <a:extLst>
              <a:ext uri="{FF2B5EF4-FFF2-40B4-BE49-F238E27FC236}">
                <a16:creationId xmlns:a16="http://schemas.microsoft.com/office/drawing/2014/main" id="{5945A585-0987-4B35-B853-12AF7579249E}"/>
              </a:ext>
            </a:extLst>
          </p:cNvPr>
          <p:cNvSpPr/>
          <p:nvPr/>
        </p:nvSpPr>
        <p:spPr bwMode="auto">
          <a:xfrm>
            <a:off x="10661154" y="406196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Measurement Report Frame</a:t>
            </a:r>
          </a:p>
        </p:txBody>
      </p:sp>
      <p:cxnSp>
        <p:nvCxnSpPr>
          <p:cNvPr id="41" name="Straight Arrow Connector 40">
            <a:extLst>
              <a:ext uri="{FF2B5EF4-FFF2-40B4-BE49-F238E27FC236}">
                <a16:creationId xmlns:a16="http://schemas.microsoft.com/office/drawing/2014/main" id="{C2CDD5E5-28C9-48C0-BCEB-4B3B769885F4}"/>
              </a:ext>
            </a:extLst>
          </p:cNvPr>
          <p:cNvCxnSpPr>
            <a:cxnSpLocks/>
          </p:cNvCxnSpPr>
          <p:nvPr/>
        </p:nvCxnSpPr>
        <p:spPr>
          <a:xfrm>
            <a:off x="4715945" y="3804824"/>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34B79F18-BEE6-40CB-BC03-355D6267DA0A}"/>
              </a:ext>
            </a:extLst>
          </p:cNvPr>
          <p:cNvCxnSpPr>
            <a:cxnSpLocks/>
          </p:cNvCxnSpPr>
          <p:nvPr/>
        </p:nvCxnSpPr>
        <p:spPr>
          <a:xfrm flipH="1">
            <a:off x="10099889" y="3821334"/>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E2AFEF0A-8332-4CEB-870B-9F92D8C6B530}"/>
              </a:ext>
            </a:extLst>
          </p:cNvPr>
          <p:cNvCxnSpPr>
            <a:cxnSpLocks/>
          </p:cNvCxnSpPr>
          <p:nvPr/>
        </p:nvCxnSpPr>
        <p:spPr>
          <a:xfrm flipV="1">
            <a:off x="6802443" y="3824146"/>
            <a:ext cx="0" cy="832104"/>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7A8E483F-B79E-478B-8C16-10FBB927FB7A}"/>
              </a:ext>
            </a:extLst>
          </p:cNvPr>
          <p:cNvCxnSpPr>
            <a:cxnSpLocks/>
            <a:stCxn id="15" idx="0"/>
          </p:cNvCxnSpPr>
          <p:nvPr/>
        </p:nvCxnSpPr>
        <p:spPr>
          <a:xfrm flipV="1">
            <a:off x="8896461" y="3826538"/>
            <a:ext cx="9549" cy="201697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8F77A3F9-06E6-4B6B-A527-C61CABBF048C}"/>
              </a:ext>
            </a:extLst>
          </p:cNvPr>
          <p:cNvSpPr/>
          <p:nvPr/>
        </p:nvSpPr>
        <p:spPr bwMode="auto">
          <a:xfrm>
            <a:off x="2291461" y="4644912"/>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49" name="Rectangle 48">
            <a:extLst>
              <a:ext uri="{FF2B5EF4-FFF2-40B4-BE49-F238E27FC236}">
                <a16:creationId xmlns:a16="http://schemas.microsoft.com/office/drawing/2014/main" id="{9CC7F82E-6722-4E17-A165-1A764BF305EC}"/>
              </a:ext>
            </a:extLst>
          </p:cNvPr>
          <p:cNvSpPr/>
          <p:nvPr/>
        </p:nvSpPr>
        <p:spPr bwMode="auto">
          <a:xfrm>
            <a:off x="2289026" y="5249281"/>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cxnSp>
        <p:nvCxnSpPr>
          <p:cNvPr id="53" name="Straight Arrow Connector 52">
            <a:extLst>
              <a:ext uri="{FF2B5EF4-FFF2-40B4-BE49-F238E27FC236}">
                <a16:creationId xmlns:a16="http://schemas.microsoft.com/office/drawing/2014/main" id="{95753A81-ED87-42F6-ABBE-08818F7BF927}"/>
              </a:ext>
            </a:extLst>
          </p:cNvPr>
          <p:cNvCxnSpPr>
            <a:cxnSpLocks/>
          </p:cNvCxnSpPr>
          <p:nvPr/>
        </p:nvCxnSpPr>
        <p:spPr>
          <a:xfrm>
            <a:off x="9825778" y="383521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C0A55173-4544-4987-B354-5AB4CAA5F1EC}"/>
              </a:ext>
            </a:extLst>
          </p:cNvPr>
          <p:cNvCxnSpPr>
            <a:cxnSpLocks/>
          </p:cNvCxnSpPr>
          <p:nvPr/>
        </p:nvCxnSpPr>
        <p:spPr bwMode="auto">
          <a:xfrm flipV="1">
            <a:off x="711823" y="6191224"/>
            <a:ext cx="10972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55" name="TextBox 54">
            <a:extLst>
              <a:ext uri="{FF2B5EF4-FFF2-40B4-BE49-F238E27FC236}">
                <a16:creationId xmlns:a16="http://schemas.microsoft.com/office/drawing/2014/main" id="{5D01A6CD-BDB3-4DE4-B00C-2028F11B1577}"/>
              </a:ext>
            </a:extLst>
          </p:cNvPr>
          <p:cNvSpPr txBox="1"/>
          <p:nvPr/>
        </p:nvSpPr>
        <p:spPr>
          <a:xfrm>
            <a:off x="609600" y="5995788"/>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4</a:t>
            </a:r>
          </a:p>
        </p:txBody>
      </p:sp>
      <p:sp>
        <p:nvSpPr>
          <p:cNvPr id="57" name="Rectangle 56">
            <a:extLst>
              <a:ext uri="{FF2B5EF4-FFF2-40B4-BE49-F238E27FC236}">
                <a16:creationId xmlns:a16="http://schemas.microsoft.com/office/drawing/2014/main" id="{7332C213-F785-4024-BF20-D06F424AB138}"/>
              </a:ext>
            </a:extLst>
          </p:cNvPr>
          <p:cNvSpPr/>
          <p:nvPr/>
        </p:nvSpPr>
        <p:spPr bwMode="auto">
          <a:xfrm>
            <a:off x="2296728" y="5843512"/>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58" name="Rectangle 57">
            <a:extLst>
              <a:ext uri="{FF2B5EF4-FFF2-40B4-BE49-F238E27FC236}">
                <a16:creationId xmlns:a16="http://schemas.microsoft.com/office/drawing/2014/main" id="{2E3546CC-6203-49D4-B2EA-643334B99241}"/>
              </a:ext>
            </a:extLst>
          </p:cNvPr>
          <p:cNvSpPr/>
          <p:nvPr/>
        </p:nvSpPr>
        <p:spPr bwMode="auto">
          <a:xfrm>
            <a:off x="6489431" y="4644911"/>
            <a:ext cx="633051" cy="339333"/>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SR2SR NDP</a:t>
            </a:r>
          </a:p>
        </p:txBody>
      </p:sp>
      <p:cxnSp>
        <p:nvCxnSpPr>
          <p:cNvPr id="59" name="Straight Arrow Connector 58">
            <a:extLst>
              <a:ext uri="{FF2B5EF4-FFF2-40B4-BE49-F238E27FC236}">
                <a16:creationId xmlns:a16="http://schemas.microsoft.com/office/drawing/2014/main" id="{D2D0A30C-DDD8-4692-BC29-E9BD4FF6A0BB}"/>
              </a:ext>
            </a:extLst>
          </p:cNvPr>
          <p:cNvCxnSpPr>
            <a:cxnSpLocks/>
          </p:cNvCxnSpPr>
          <p:nvPr/>
        </p:nvCxnSpPr>
        <p:spPr>
          <a:xfrm flipH="1">
            <a:off x="5889817" y="3812887"/>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Rectangle 59">
            <a:extLst>
              <a:ext uri="{FF2B5EF4-FFF2-40B4-BE49-F238E27FC236}">
                <a16:creationId xmlns:a16="http://schemas.microsoft.com/office/drawing/2014/main" id="{3971B97F-E26F-465F-945C-19A0AF22412E}"/>
              </a:ext>
            </a:extLst>
          </p:cNvPr>
          <p:cNvSpPr/>
          <p:nvPr/>
        </p:nvSpPr>
        <p:spPr bwMode="auto">
          <a:xfrm>
            <a:off x="5440901" y="3364605"/>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SR2SR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61" name="Straight Arrow Connector 60">
            <a:extLst>
              <a:ext uri="{FF2B5EF4-FFF2-40B4-BE49-F238E27FC236}">
                <a16:creationId xmlns:a16="http://schemas.microsoft.com/office/drawing/2014/main" id="{32D9BA4D-1A3E-4408-8AEE-F00927CD53B8}"/>
              </a:ext>
            </a:extLst>
          </p:cNvPr>
          <p:cNvCxnSpPr>
            <a:cxnSpLocks/>
          </p:cNvCxnSpPr>
          <p:nvPr/>
        </p:nvCxnSpPr>
        <p:spPr>
          <a:xfrm>
            <a:off x="5715000" y="3819970"/>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E17E26CE-7DB9-4533-910E-45352A441499}"/>
              </a:ext>
            </a:extLst>
          </p:cNvPr>
          <p:cNvCxnSpPr>
            <a:cxnSpLocks/>
          </p:cNvCxnSpPr>
          <p:nvPr/>
        </p:nvCxnSpPr>
        <p:spPr>
          <a:xfrm>
            <a:off x="6802443" y="4984245"/>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AB04E435-4CBD-4101-9138-64E35FA40A71}"/>
              </a:ext>
            </a:extLst>
          </p:cNvPr>
          <p:cNvCxnSpPr>
            <a:cxnSpLocks/>
          </p:cNvCxnSpPr>
          <p:nvPr/>
        </p:nvCxnSpPr>
        <p:spPr>
          <a:xfrm>
            <a:off x="3657600" y="381997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45EF9D43-91B2-49FD-BED3-DE2E63CB5A6D}"/>
              </a:ext>
            </a:extLst>
          </p:cNvPr>
          <p:cNvCxnSpPr>
            <a:cxnSpLocks/>
          </p:cNvCxnSpPr>
          <p:nvPr/>
        </p:nvCxnSpPr>
        <p:spPr bwMode="auto">
          <a:xfrm>
            <a:off x="9316030"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7" name="TextBox 66">
            <a:extLst>
              <a:ext uri="{FF2B5EF4-FFF2-40B4-BE49-F238E27FC236}">
                <a16:creationId xmlns:a16="http://schemas.microsoft.com/office/drawing/2014/main" id="{DAC30EDD-6CC7-4963-8816-6DA5FBD42709}"/>
              </a:ext>
            </a:extLst>
          </p:cNvPr>
          <p:cNvSpPr txBox="1"/>
          <p:nvPr/>
        </p:nvSpPr>
        <p:spPr>
          <a:xfrm>
            <a:off x="9297228"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68" name="Rectangle 67">
            <a:extLst>
              <a:ext uri="{FF2B5EF4-FFF2-40B4-BE49-F238E27FC236}">
                <a16:creationId xmlns:a16="http://schemas.microsoft.com/office/drawing/2014/main" id="{58A1769A-37C2-44FD-B510-1E0989EAD7B9}"/>
              </a:ext>
            </a:extLst>
          </p:cNvPr>
          <p:cNvSpPr/>
          <p:nvPr/>
        </p:nvSpPr>
        <p:spPr bwMode="auto">
          <a:xfrm>
            <a:off x="3299274" y="3371899"/>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 Sensing NDPA</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sp>
        <p:nvSpPr>
          <p:cNvPr id="69" name="Rectangle 68">
            <a:extLst>
              <a:ext uri="{FF2B5EF4-FFF2-40B4-BE49-F238E27FC236}">
                <a16:creationId xmlns:a16="http://schemas.microsoft.com/office/drawing/2014/main" id="{5E62F8E9-8AE2-4E7B-A40F-68E7249B4680}"/>
              </a:ext>
            </a:extLst>
          </p:cNvPr>
          <p:cNvSpPr/>
          <p:nvPr/>
        </p:nvSpPr>
        <p:spPr bwMode="auto">
          <a:xfrm>
            <a:off x="4373045" y="3364548"/>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SI2SR</a:t>
            </a:r>
          </a:p>
          <a:p>
            <a:pPr algn="ctr"/>
            <a:r>
              <a:rPr kumimoji="0" lang="en-US" sz="900" b="0" i="0" u="none" strike="noStrike" cap="none" normalizeH="0" baseline="0" dirty="0">
                <a:ln>
                  <a:noFill/>
                </a:ln>
                <a:solidFill>
                  <a:schemeClr val="tx1"/>
                </a:solidFill>
                <a:effectLst/>
                <a:latin typeface="Arial" charset="0"/>
                <a:ea typeface="ＭＳ Ｐゴシック" pitchFamily="-112" charset="-128"/>
              </a:rPr>
              <a:t>NDP</a:t>
            </a:r>
          </a:p>
        </p:txBody>
      </p:sp>
      <p:cxnSp>
        <p:nvCxnSpPr>
          <p:cNvPr id="72" name="Straight Arrow Connector 71">
            <a:extLst>
              <a:ext uri="{FF2B5EF4-FFF2-40B4-BE49-F238E27FC236}">
                <a16:creationId xmlns:a16="http://schemas.microsoft.com/office/drawing/2014/main" id="{48424BE4-D532-44A5-A098-11F4B743F677}"/>
              </a:ext>
            </a:extLst>
          </p:cNvPr>
          <p:cNvCxnSpPr>
            <a:cxnSpLocks/>
          </p:cNvCxnSpPr>
          <p:nvPr/>
        </p:nvCxnSpPr>
        <p:spPr>
          <a:xfrm>
            <a:off x="1702276" y="3819970"/>
            <a:ext cx="5246" cy="2356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F19378E1-5771-4F5C-8E88-EEE008F27BBA}"/>
              </a:ext>
            </a:extLst>
          </p:cNvPr>
          <p:cNvCxnSpPr>
            <a:cxnSpLocks/>
          </p:cNvCxnSpPr>
          <p:nvPr/>
        </p:nvCxnSpPr>
        <p:spPr bwMode="auto">
          <a:xfrm>
            <a:off x="3993611"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6" name="TextBox 85">
            <a:extLst>
              <a:ext uri="{FF2B5EF4-FFF2-40B4-BE49-F238E27FC236}">
                <a16:creationId xmlns:a16="http://schemas.microsoft.com/office/drawing/2014/main" id="{8878325B-6279-45AB-8D52-FB8A007F560B}"/>
              </a:ext>
            </a:extLst>
          </p:cNvPr>
          <p:cNvSpPr txBox="1"/>
          <p:nvPr/>
        </p:nvSpPr>
        <p:spPr>
          <a:xfrm>
            <a:off x="3974809"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88" name="Straight Arrow Connector 87">
            <a:extLst>
              <a:ext uri="{FF2B5EF4-FFF2-40B4-BE49-F238E27FC236}">
                <a16:creationId xmlns:a16="http://schemas.microsoft.com/office/drawing/2014/main" id="{5E9E4640-F3E5-47F6-BA9F-47282EEB67E7}"/>
              </a:ext>
            </a:extLst>
          </p:cNvPr>
          <p:cNvCxnSpPr/>
          <p:nvPr/>
        </p:nvCxnSpPr>
        <p:spPr bwMode="auto">
          <a:xfrm>
            <a:off x="7133984"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9" name="TextBox 88">
            <a:extLst>
              <a:ext uri="{FF2B5EF4-FFF2-40B4-BE49-F238E27FC236}">
                <a16:creationId xmlns:a16="http://schemas.microsoft.com/office/drawing/2014/main" id="{423A178C-CAC6-4067-B9ED-49D6D1D7C907}"/>
              </a:ext>
            </a:extLst>
          </p:cNvPr>
          <p:cNvSpPr txBox="1"/>
          <p:nvPr/>
        </p:nvSpPr>
        <p:spPr>
          <a:xfrm>
            <a:off x="7115182"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90" name="Straight Arrow Connector 89">
            <a:extLst>
              <a:ext uri="{FF2B5EF4-FFF2-40B4-BE49-F238E27FC236}">
                <a16:creationId xmlns:a16="http://schemas.microsoft.com/office/drawing/2014/main" id="{78EE39D9-C5E4-4C63-A73A-C36CC3F4CB6F}"/>
              </a:ext>
            </a:extLst>
          </p:cNvPr>
          <p:cNvCxnSpPr/>
          <p:nvPr/>
        </p:nvCxnSpPr>
        <p:spPr bwMode="auto">
          <a:xfrm>
            <a:off x="8201112"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1" name="TextBox 90">
            <a:extLst>
              <a:ext uri="{FF2B5EF4-FFF2-40B4-BE49-F238E27FC236}">
                <a16:creationId xmlns:a16="http://schemas.microsoft.com/office/drawing/2014/main" id="{41B7025D-EFBC-4A4A-86A5-563F6B4E4EA9}"/>
              </a:ext>
            </a:extLst>
          </p:cNvPr>
          <p:cNvSpPr txBox="1"/>
          <p:nvPr/>
        </p:nvSpPr>
        <p:spPr>
          <a:xfrm>
            <a:off x="8182310"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 name="Rectangle 2">
            <a:extLst>
              <a:ext uri="{FF2B5EF4-FFF2-40B4-BE49-F238E27FC236}">
                <a16:creationId xmlns:a16="http://schemas.microsoft.com/office/drawing/2014/main" id="{E3B8AB46-9411-46BB-82EE-2F1DAAA5FFC9}"/>
              </a:ext>
            </a:extLst>
          </p:cNvPr>
          <p:cNvSpPr/>
          <p:nvPr/>
        </p:nvSpPr>
        <p:spPr bwMode="auto">
          <a:xfrm>
            <a:off x="1131355" y="3190880"/>
            <a:ext cx="1893809" cy="320991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Rectangle 63">
            <a:extLst>
              <a:ext uri="{FF2B5EF4-FFF2-40B4-BE49-F238E27FC236}">
                <a16:creationId xmlns:a16="http://schemas.microsoft.com/office/drawing/2014/main" id="{4CDD8E47-210E-4E7E-A97D-247D21E76733}"/>
              </a:ext>
            </a:extLst>
          </p:cNvPr>
          <p:cNvSpPr/>
          <p:nvPr/>
        </p:nvSpPr>
        <p:spPr bwMode="auto">
          <a:xfrm>
            <a:off x="3211589" y="3200400"/>
            <a:ext cx="1955201" cy="320039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Rectangle 69">
            <a:extLst>
              <a:ext uri="{FF2B5EF4-FFF2-40B4-BE49-F238E27FC236}">
                <a16:creationId xmlns:a16="http://schemas.microsoft.com/office/drawing/2014/main" id="{3DFABAF5-788A-4FAE-978E-063ADCB8C21B}"/>
              </a:ext>
            </a:extLst>
          </p:cNvPr>
          <p:cNvSpPr/>
          <p:nvPr/>
        </p:nvSpPr>
        <p:spPr bwMode="auto">
          <a:xfrm>
            <a:off x="5359999" y="3209930"/>
            <a:ext cx="1840615" cy="319086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Rectangle 70">
            <a:extLst>
              <a:ext uri="{FF2B5EF4-FFF2-40B4-BE49-F238E27FC236}">
                <a16:creationId xmlns:a16="http://schemas.microsoft.com/office/drawing/2014/main" id="{7325E1EC-921F-4B10-90E5-3DDA301C74C2}"/>
              </a:ext>
            </a:extLst>
          </p:cNvPr>
          <p:cNvSpPr/>
          <p:nvPr/>
        </p:nvSpPr>
        <p:spPr bwMode="auto">
          <a:xfrm>
            <a:off x="7442523" y="3200400"/>
            <a:ext cx="1870864" cy="320039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3" name="Rectangle 72">
            <a:extLst>
              <a:ext uri="{FF2B5EF4-FFF2-40B4-BE49-F238E27FC236}">
                <a16:creationId xmlns:a16="http://schemas.microsoft.com/office/drawing/2014/main" id="{BAE23470-C5C8-4A1A-95B4-5B5B75BA20AE}"/>
              </a:ext>
            </a:extLst>
          </p:cNvPr>
          <p:cNvSpPr/>
          <p:nvPr/>
        </p:nvSpPr>
        <p:spPr bwMode="auto">
          <a:xfrm>
            <a:off x="9550999" y="3200400"/>
            <a:ext cx="2107601" cy="320039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TextBox 73">
            <a:extLst>
              <a:ext uri="{FF2B5EF4-FFF2-40B4-BE49-F238E27FC236}">
                <a16:creationId xmlns:a16="http://schemas.microsoft.com/office/drawing/2014/main" id="{E1C7ADAF-4805-49A9-A8E5-0801A4864566}"/>
              </a:ext>
            </a:extLst>
          </p:cNvPr>
          <p:cNvSpPr txBox="1"/>
          <p:nvPr/>
        </p:nvSpPr>
        <p:spPr>
          <a:xfrm>
            <a:off x="5554760" y="2969568"/>
            <a:ext cx="1579223"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SR2SR sounding phase</a:t>
            </a:r>
          </a:p>
        </p:txBody>
      </p:sp>
      <p:sp>
        <p:nvSpPr>
          <p:cNvPr id="75" name="TextBox 74">
            <a:extLst>
              <a:ext uri="{FF2B5EF4-FFF2-40B4-BE49-F238E27FC236}">
                <a16:creationId xmlns:a16="http://schemas.microsoft.com/office/drawing/2014/main" id="{767B9468-424E-4A84-8B17-617CFB721AC1}"/>
              </a:ext>
            </a:extLst>
          </p:cNvPr>
          <p:cNvSpPr txBox="1"/>
          <p:nvPr/>
        </p:nvSpPr>
        <p:spPr>
          <a:xfrm>
            <a:off x="3505200" y="2971800"/>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900" b="1" kern="0" dirty="0">
                <a:solidFill>
                  <a:srgbClr val="7030A0"/>
                </a:solidFill>
                <a:latin typeface="Arial" panose="020B0604020202020204" pitchFamily="34" charset="0"/>
                <a:cs typeface="Arial" panose="020B0604020202020204" pitchFamily="34" charset="0"/>
              </a:rPr>
              <a:t>NDPA</a:t>
            </a: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 sounding phase</a:t>
            </a:r>
          </a:p>
        </p:txBody>
      </p:sp>
      <p:sp>
        <p:nvSpPr>
          <p:cNvPr id="76" name="TextBox 75">
            <a:extLst>
              <a:ext uri="{FF2B5EF4-FFF2-40B4-BE49-F238E27FC236}">
                <a16:creationId xmlns:a16="http://schemas.microsoft.com/office/drawing/2014/main" id="{DA87FF9F-59B9-4C4A-885E-9F65F303BE4C}"/>
              </a:ext>
            </a:extLst>
          </p:cNvPr>
          <p:cNvSpPr txBox="1"/>
          <p:nvPr/>
        </p:nvSpPr>
        <p:spPr>
          <a:xfrm>
            <a:off x="7696200" y="2971800"/>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900" b="1" kern="0" dirty="0">
                <a:solidFill>
                  <a:srgbClr val="7030A0"/>
                </a:solidFill>
                <a:latin typeface="Arial" panose="020B0604020202020204" pitchFamily="34" charset="0"/>
                <a:cs typeface="Arial" panose="020B0604020202020204" pitchFamily="34" charset="0"/>
              </a:rPr>
              <a:t>TF</a:t>
            </a: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 sounding phase</a:t>
            </a:r>
          </a:p>
        </p:txBody>
      </p:sp>
      <p:sp>
        <p:nvSpPr>
          <p:cNvPr id="77" name="TextBox 76">
            <a:extLst>
              <a:ext uri="{FF2B5EF4-FFF2-40B4-BE49-F238E27FC236}">
                <a16:creationId xmlns:a16="http://schemas.microsoft.com/office/drawing/2014/main" id="{4B3D720D-AC78-4BCB-B334-01B4906BB89D}"/>
              </a:ext>
            </a:extLst>
          </p:cNvPr>
          <p:cNvSpPr txBox="1"/>
          <p:nvPr/>
        </p:nvSpPr>
        <p:spPr>
          <a:xfrm>
            <a:off x="10126761" y="2971800"/>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reporting phase</a:t>
            </a:r>
          </a:p>
        </p:txBody>
      </p:sp>
      <p:sp>
        <p:nvSpPr>
          <p:cNvPr id="78" name="TextBox 77">
            <a:extLst>
              <a:ext uri="{FF2B5EF4-FFF2-40B4-BE49-F238E27FC236}">
                <a16:creationId xmlns:a16="http://schemas.microsoft.com/office/drawing/2014/main" id="{4FDB023F-65C4-4906-9705-9B37976A909E}"/>
              </a:ext>
            </a:extLst>
          </p:cNvPr>
          <p:cNvSpPr txBox="1"/>
          <p:nvPr/>
        </p:nvSpPr>
        <p:spPr>
          <a:xfrm>
            <a:off x="1628775" y="2971800"/>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polling phase</a:t>
            </a:r>
          </a:p>
        </p:txBody>
      </p:sp>
    </p:spTree>
    <p:extLst>
      <p:ext uri="{BB962C8B-B14F-4D97-AF65-F5344CB8AC3E}">
        <p14:creationId xmlns:p14="http://schemas.microsoft.com/office/powerpoint/2010/main" val="20096226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latin typeface="Times New Roman" panose="02020603050405020304" pitchFamily="18" charset="0"/>
                <a:ea typeface="Times New Roman" panose="02020603050405020304" pitchFamily="18" charset="0"/>
              </a:rPr>
              <a:t>SR2SR Subvariant of Sensing Trigger Frame</a:t>
            </a:r>
            <a:endParaRPr lang="en-GB" sz="2800" dirty="0"/>
          </a:p>
        </p:txBody>
      </p:sp>
      <p:sp>
        <p:nvSpPr>
          <p:cNvPr id="9218" name="Rectangle 2"/>
          <p:cNvSpPr>
            <a:spLocks noGrp="1" noChangeArrowheads="1"/>
          </p:cNvSpPr>
          <p:nvPr>
            <p:ph idx="1"/>
          </p:nvPr>
        </p:nvSpPr>
        <p:spPr>
          <a:xfrm>
            <a:off x="914399" y="1981200"/>
            <a:ext cx="6629401" cy="3104109"/>
          </a:xfrm>
          <a:ln/>
        </p:spPr>
        <p:txBody>
          <a:bodyPr/>
          <a:lstStyle/>
          <a:p>
            <a:pPr marL="285750" indent="-285750">
              <a:buFont typeface="Arial" panose="020B0604020202020204" pitchFamily="34" charset="0"/>
              <a:buChar char="•"/>
            </a:pPr>
            <a:r>
              <a:rPr lang="en-GB" sz="1800" u="sng" dirty="0">
                <a:latin typeface="Times New Roman" panose="02020603050405020304" pitchFamily="18" charset="0"/>
                <a:ea typeface="Times New Roman" panose="02020603050405020304" pitchFamily="18" charset="0"/>
              </a:rPr>
              <a:t>Proposal</a:t>
            </a:r>
            <a:r>
              <a:rPr lang="en-GB" sz="1800" dirty="0">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the Passive Sounding subvariant of Ranging TF be reused as the SR2SR sensing TF.</a:t>
            </a:r>
            <a:endParaRPr lang="en-US" sz="1600" b="1" dirty="0">
              <a:latin typeface="Times New Roman" panose="02020603050405020304" pitchFamily="18" charset="0"/>
              <a:ea typeface="Times New Roman" panose="02020603050405020304" pitchFamily="18" charset="0"/>
            </a:endParaRPr>
          </a:p>
          <a:p>
            <a:pPr marL="685800" lvl="1">
              <a:buFont typeface="Arial" panose="020B0604020202020204" pitchFamily="34" charset="0"/>
              <a:buChar char="•"/>
            </a:pPr>
            <a:r>
              <a:rPr lang="en-US" sz="1600" b="1" dirty="0">
                <a:latin typeface="Times New Roman" panose="02020603050405020304" pitchFamily="18" charset="0"/>
                <a:ea typeface="Times New Roman" panose="02020603050405020304" pitchFamily="18" charset="0"/>
              </a:rPr>
              <a:t>One of the reserved bits in the Trigger Dependent Common Info subfield of the TF (B4) is used to indicate ranging/sensing.</a:t>
            </a:r>
          </a:p>
          <a:p>
            <a:pPr marL="685800" lvl="1">
              <a:buFont typeface="Arial" panose="020B0604020202020204" pitchFamily="34" charset="0"/>
              <a:buChar char="•"/>
            </a:pPr>
            <a:r>
              <a:rPr lang="en-US" sz="1600" b="1" dirty="0">
                <a:latin typeface="Times New Roman" panose="02020603050405020304" pitchFamily="18" charset="0"/>
                <a:ea typeface="Times New Roman" panose="02020603050405020304" pitchFamily="18" charset="0"/>
              </a:rPr>
              <a:t>The Trigger Dependent Common Info subfield has 2 bytes, consistent with the passive sounding ranging trigger subtype. </a:t>
            </a:r>
          </a:p>
          <a:p>
            <a:pPr marL="685800" lvl="1">
              <a:buFont typeface="Arial" panose="020B0604020202020204" pitchFamily="34" charset="0"/>
              <a:buChar char="•"/>
            </a:pPr>
            <a:r>
              <a:rPr lang="en-US" sz="1600" b="1" dirty="0">
                <a:effectLst/>
                <a:latin typeface="Times New Roman" panose="02020603050405020304" pitchFamily="18" charset="0"/>
                <a:ea typeface="Times New Roman" panose="02020603050405020304" pitchFamily="18" charset="0"/>
              </a:rPr>
              <a:t>The SR2SR sensing TF has two or more User Info fields, one for each SR2SR sensing responder.</a:t>
            </a:r>
          </a:p>
          <a:p>
            <a:pPr marL="685800" lvl="1">
              <a:buFont typeface="Arial" panose="020B0604020202020204" pitchFamily="34" charset="0"/>
              <a:buChar char="•"/>
            </a:pPr>
            <a:r>
              <a:rPr lang="en-US" sz="1600" b="1" dirty="0">
                <a:latin typeface="Times New Roman" panose="02020603050405020304" pitchFamily="18" charset="0"/>
                <a:ea typeface="Times New Roman" panose="02020603050405020304" pitchFamily="18" charset="0"/>
              </a:rPr>
              <a:t>One of the</a:t>
            </a:r>
            <a:r>
              <a:rPr lang="en-US" sz="1600" b="1" dirty="0">
                <a:effectLst/>
                <a:latin typeface="Times New Roman" panose="02020603050405020304" pitchFamily="18" charset="0"/>
                <a:ea typeface="Times New Roman" panose="02020603050405020304" pitchFamily="18" charset="0"/>
              </a:rPr>
              <a:t> User Info fields is addressed to the SR2SR sensing transmitter and</a:t>
            </a:r>
            <a:r>
              <a:rPr lang="en-US" sz="1600" b="1" dirty="0">
                <a:latin typeface="Times New Roman" panose="02020603050405020304" pitchFamily="18" charset="0"/>
                <a:ea typeface="Times New Roman" panose="02020603050405020304" pitchFamily="18" charset="0"/>
              </a:rPr>
              <a:t> the other </a:t>
            </a:r>
            <a:r>
              <a:rPr lang="en-US" sz="1600" b="1" dirty="0">
                <a:effectLst/>
                <a:latin typeface="Times New Roman" panose="02020603050405020304" pitchFamily="18" charset="0"/>
                <a:ea typeface="Times New Roman" panose="02020603050405020304" pitchFamily="18" charset="0"/>
              </a:rPr>
              <a:t>User Info field(s) are addressed to the SR2SR sensing receiver(s). </a:t>
            </a: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September 2022</a:t>
            </a:r>
            <a:endParaRPr lang="en-GB" dirty="0"/>
          </a:p>
        </p:txBody>
      </p:sp>
      <p:graphicFrame>
        <p:nvGraphicFramePr>
          <p:cNvPr id="3" name="Table 6">
            <a:extLst>
              <a:ext uri="{FF2B5EF4-FFF2-40B4-BE49-F238E27FC236}">
                <a16:creationId xmlns:a16="http://schemas.microsoft.com/office/drawing/2014/main" id="{AAB6AD50-66FD-4AF5-9EB9-C20EB2571AE5}"/>
              </a:ext>
            </a:extLst>
          </p:cNvPr>
          <p:cNvGraphicFramePr>
            <a:graphicFrameLocks noGrp="1"/>
          </p:cNvGraphicFramePr>
          <p:nvPr/>
        </p:nvGraphicFramePr>
        <p:xfrm>
          <a:off x="8001000" y="3669670"/>
          <a:ext cx="3657599" cy="2426330"/>
        </p:xfrm>
        <a:graphic>
          <a:graphicData uri="http://schemas.openxmlformats.org/drawingml/2006/table">
            <a:tbl>
              <a:tblPr firstRow="1" bandRow="1">
                <a:tableStyleId>{5940675A-B579-460E-94D1-54222C63F5DA}</a:tableStyleId>
              </a:tblPr>
              <a:tblGrid>
                <a:gridCol w="1043877">
                  <a:extLst>
                    <a:ext uri="{9D8B030D-6E8A-4147-A177-3AD203B41FA5}">
                      <a16:colId xmlns:a16="http://schemas.microsoft.com/office/drawing/2014/main" val="2498822740"/>
                    </a:ext>
                  </a:extLst>
                </a:gridCol>
                <a:gridCol w="1306861">
                  <a:extLst>
                    <a:ext uri="{9D8B030D-6E8A-4147-A177-3AD203B41FA5}">
                      <a16:colId xmlns:a16="http://schemas.microsoft.com/office/drawing/2014/main" val="172303651"/>
                    </a:ext>
                  </a:extLst>
                </a:gridCol>
                <a:gridCol w="1306861">
                  <a:extLst>
                    <a:ext uri="{9D8B030D-6E8A-4147-A177-3AD203B41FA5}">
                      <a16:colId xmlns:a16="http://schemas.microsoft.com/office/drawing/2014/main" val="3713362671"/>
                    </a:ext>
                  </a:extLst>
                </a:gridCol>
              </a:tblGrid>
              <a:tr h="852752">
                <a:tc>
                  <a:txBody>
                    <a:bodyPr/>
                    <a:lstStyle/>
                    <a:p>
                      <a:pPr algn="ctr"/>
                      <a:r>
                        <a:rPr lang="en-US" sz="1100" b="1" dirty="0"/>
                        <a:t>Ranging Trigger Subtype subfield value</a:t>
                      </a:r>
                    </a:p>
                  </a:txBody>
                  <a:tcPr/>
                </a:tc>
                <a:tc>
                  <a:txBody>
                    <a:bodyPr/>
                    <a:lstStyle/>
                    <a:p>
                      <a:pPr algn="ctr"/>
                      <a:r>
                        <a:rPr lang="en-US" sz="1100" b="1" dirty="0"/>
                        <a:t>Ranging Trigger frame subvariant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0070C0"/>
                          </a:solidFill>
                        </a:rPr>
                        <a:t>Sensing Trigger frame subvariant </a:t>
                      </a:r>
                    </a:p>
                    <a:p>
                      <a:pPr algn="ctr"/>
                      <a:endParaRPr lang="en-US" sz="1100" b="1" dirty="0"/>
                    </a:p>
                  </a:txBody>
                  <a:tcPr/>
                </a:tc>
                <a:extLst>
                  <a:ext uri="{0D108BD9-81ED-4DB2-BD59-A6C34878D82A}">
                    <a16:rowId xmlns:a16="http://schemas.microsoft.com/office/drawing/2014/main" val="1661919420"/>
                  </a:ext>
                </a:extLst>
              </a:tr>
              <a:tr h="262263">
                <a:tc>
                  <a:txBody>
                    <a:bodyPr/>
                    <a:lstStyle/>
                    <a:p>
                      <a:pPr algn="ctr"/>
                      <a:r>
                        <a:rPr lang="en-US" sz="1100" dirty="0"/>
                        <a:t>0</a:t>
                      </a:r>
                    </a:p>
                  </a:txBody>
                  <a:tcPr/>
                </a:tc>
                <a:tc>
                  <a:txBody>
                    <a:bodyPr/>
                    <a:lstStyle/>
                    <a:p>
                      <a:pPr algn="ctr"/>
                      <a:r>
                        <a:rPr lang="en-US" sz="1100" dirty="0"/>
                        <a:t>Poll</a:t>
                      </a:r>
                    </a:p>
                  </a:txBody>
                  <a:tcPr/>
                </a:tc>
                <a:tc>
                  <a:txBody>
                    <a:bodyPr/>
                    <a:lstStyle/>
                    <a:p>
                      <a:pPr algn="ctr"/>
                      <a:r>
                        <a:rPr lang="en-US" sz="1100" dirty="0">
                          <a:solidFill>
                            <a:srgbClr val="0070C0"/>
                          </a:solidFill>
                        </a:rPr>
                        <a:t>Poll</a:t>
                      </a:r>
                    </a:p>
                  </a:txBody>
                  <a:tcPr/>
                </a:tc>
                <a:extLst>
                  <a:ext uri="{0D108BD9-81ED-4DB2-BD59-A6C34878D82A}">
                    <a16:rowId xmlns:a16="http://schemas.microsoft.com/office/drawing/2014/main" val="1769473243"/>
                  </a:ext>
                </a:extLst>
              </a:tr>
              <a:tr h="262263">
                <a:tc>
                  <a:txBody>
                    <a:bodyPr/>
                    <a:lstStyle/>
                    <a:p>
                      <a:pPr algn="ctr"/>
                      <a:r>
                        <a:rPr lang="en-US" sz="1100" dirty="0"/>
                        <a:t>1</a:t>
                      </a:r>
                    </a:p>
                  </a:txBody>
                  <a:tcPr/>
                </a:tc>
                <a:tc>
                  <a:txBody>
                    <a:bodyPr/>
                    <a:lstStyle/>
                    <a:p>
                      <a:pPr algn="ctr"/>
                      <a:r>
                        <a:rPr lang="en-US" sz="1100" dirty="0"/>
                        <a:t>Sounding</a:t>
                      </a:r>
                    </a:p>
                  </a:txBody>
                  <a:tcPr/>
                </a:tc>
                <a:tc>
                  <a:txBody>
                    <a:bodyPr/>
                    <a:lstStyle/>
                    <a:p>
                      <a:pPr algn="ctr"/>
                      <a:r>
                        <a:rPr lang="en-US" sz="1100" dirty="0">
                          <a:solidFill>
                            <a:srgbClr val="0070C0"/>
                          </a:solidFill>
                        </a:rPr>
                        <a:t>Sounding</a:t>
                      </a:r>
                    </a:p>
                  </a:txBody>
                  <a:tcPr/>
                </a:tc>
                <a:extLst>
                  <a:ext uri="{0D108BD9-81ED-4DB2-BD59-A6C34878D82A}">
                    <a16:rowId xmlns:a16="http://schemas.microsoft.com/office/drawing/2014/main" val="3928679005"/>
                  </a:ext>
                </a:extLst>
              </a:tr>
              <a:tr h="262263">
                <a:tc>
                  <a:txBody>
                    <a:bodyPr/>
                    <a:lstStyle/>
                    <a:p>
                      <a:pPr algn="ctr"/>
                      <a:r>
                        <a:rPr lang="en-US" sz="1100" dirty="0"/>
                        <a:t>2</a:t>
                      </a:r>
                    </a:p>
                  </a:txBody>
                  <a:tcPr/>
                </a:tc>
                <a:tc>
                  <a:txBody>
                    <a:bodyPr/>
                    <a:lstStyle/>
                    <a:p>
                      <a:pPr algn="ctr"/>
                      <a:r>
                        <a:rPr lang="en-US" sz="1100" dirty="0"/>
                        <a:t>Secure Sounding</a:t>
                      </a:r>
                    </a:p>
                  </a:txBody>
                  <a:tcPr/>
                </a:tc>
                <a:tc>
                  <a:txBody>
                    <a:bodyPr/>
                    <a:lstStyle/>
                    <a:p>
                      <a:pPr algn="ctr"/>
                      <a:r>
                        <a:rPr lang="en-US" sz="1100" dirty="0">
                          <a:solidFill>
                            <a:srgbClr val="0070C0"/>
                          </a:solidFill>
                        </a:rPr>
                        <a:t>Reserved</a:t>
                      </a:r>
                    </a:p>
                  </a:txBody>
                  <a:tcPr/>
                </a:tc>
                <a:extLst>
                  <a:ext uri="{0D108BD9-81ED-4DB2-BD59-A6C34878D82A}">
                    <a16:rowId xmlns:a16="http://schemas.microsoft.com/office/drawing/2014/main" val="1619373812"/>
                  </a:ext>
                </a:extLst>
              </a:tr>
              <a:tr h="262263">
                <a:tc>
                  <a:txBody>
                    <a:bodyPr/>
                    <a:lstStyle/>
                    <a:p>
                      <a:pPr algn="ctr"/>
                      <a:r>
                        <a:rPr lang="en-US" sz="1100" dirty="0"/>
                        <a:t>3</a:t>
                      </a:r>
                    </a:p>
                  </a:txBody>
                  <a:tcPr/>
                </a:tc>
                <a:tc>
                  <a:txBody>
                    <a:bodyPr/>
                    <a:lstStyle/>
                    <a:p>
                      <a:pPr algn="ctr"/>
                      <a:r>
                        <a:rPr lang="en-US" sz="1100" dirty="0"/>
                        <a:t>Report</a:t>
                      </a:r>
                    </a:p>
                  </a:txBody>
                  <a:tcPr/>
                </a:tc>
                <a:tc>
                  <a:txBody>
                    <a:bodyPr/>
                    <a:lstStyle/>
                    <a:p>
                      <a:pPr algn="ctr"/>
                      <a:r>
                        <a:rPr lang="en-US" sz="1100" dirty="0">
                          <a:solidFill>
                            <a:srgbClr val="0070C0"/>
                          </a:solidFill>
                        </a:rPr>
                        <a:t>Report</a:t>
                      </a:r>
                    </a:p>
                  </a:txBody>
                  <a:tcPr/>
                </a:tc>
                <a:extLst>
                  <a:ext uri="{0D108BD9-81ED-4DB2-BD59-A6C34878D82A}">
                    <a16:rowId xmlns:a16="http://schemas.microsoft.com/office/drawing/2014/main" val="617028716"/>
                  </a:ext>
                </a:extLst>
              </a:tr>
              <a:tr h="262263">
                <a:tc>
                  <a:txBody>
                    <a:bodyPr/>
                    <a:lstStyle/>
                    <a:p>
                      <a:pPr algn="ctr"/>
                      <a:r>
                        <a:rPr lang="en-US" sz="1100" dirty="0"/>
                        <a:t>4</a:t>
                      </a:r>
                    </a:p>
                  </a:txBody>
                  <a:tcPr/>
                </a:tc>
                <a:tc>
                  <a:txBody>
                    <a:bodyPr/>
                    <a:lstStyle/>
                    <a:p>
                      <a:pPr algn="ctr"/>
                      <a:r>
                        <a:rPr lang="en-US" sz="1100" dirty="0"/>
                        <a:t>Passive Sounding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rgbClr val="FF0000"/>
                          </a:solidFill>
                        </a:rPr>
                        <a:t>SR2SR</a:t>
                      </a:r>
                    </a:p>
                  </a:txBody>
                  <a:tcPr/>
                </a:tc>
                <a:extLst>
                  <a:ext uri="{0D108BD9-81ED-4DB2-BD59-A6C34878D82A}">
                    <a16:rowId xmlns:a16="http://schemas.microsoft.com/office/drawing/2014/main" val="1865882971"/>
                  </a:ext>
                </a:extLst>
              </a:tr>
              <a:tr h="262263">
                <a:tc>
                  <a:txBody>
                    <a:bodyPr/>
                    <a:lstStyle/>
                    <a:p>
                      <a:pPr algn="ctr"/>
                      <a:r>
                        <a:rPr lang="en-US" sz="1100" dirty="0"/>
                        <a:t>5 - 15</a:t>
                      </a:r>
                    </a:p>
                  </a:txBody>
                  <a:tcPr/>
                </a:tc>
                <a:tc>
                  <a:txBody>
                    <a:bodyPr/>
                    <a:lstStyle/>
                    <a:p>
                      <a:pPr algn="ctr"/>
                      <a:r>
                        <a:rPr lang="en-US" sz="1100" dirty="0"/>
                        <a:t>Reserved</a:t>
                      </a:r>
                    </a:p>
                  </a:txBody>
                  <a:tcPr/>
                </a:tc>
                <a:tc>
                  <a:txBody>
                    <a:bodyPr/>
                    <a:lstStyle/>
                    <a:p>
                      <a:pPr algn="ctr"/>
                      <a:r>
                        <a:rPr lang="en-US" sz="1100" dirty="0">
                          <a:solidFill>
                            <a:srgbClr val="0070C0"/>
                          </a:solidFill>
                        </a:rPr>
                        <a:t>Reserved</a:t>
                      </a:r>
                    </a:p>
                  </a:txBody>
                  <a:tcPr/>
                </a:tc>
                <a:extLst>
                  <a:ext uri="{0D108BD9-81ED-4DB2-BD59-A6C34878D82A}">
                    <a16:rowId xmlns:a16="http://schemas.microsoft.com/office/drawing/2014/main" val="3260923178"/>
                  </a:ext>
                </a:extLst>
              </a:tr>
            </a:tbl>
          </a:graphicData>
        </a:graphic>
      </p:graphicFrame>
      <p:graphicFrame>
        <p:nvGraphicFramePr>
          <p:cNvPr id="14" name="Table 6">
            <a:extLst>
              <a:ext uri="{FF2B5EF4-FFF2-40B4-BE49-F238E27FC236}">
                <a16:creationId xmlns:a16="http://schemas.microsoft.com/office/drawing/2014/main" id="{9BEF38F5-4161-4047-B67A-3DD9F4538588}"/>
              </a:ext>
            </a:extLst>
          </p:cNvPr>
          <p:cNvGraphicFramePr>
            <a:graphicFrameLocks noGrp="1"/>
          </p:cNvGraphicFramePr>
          <p:nvPr/>
        </p:nvGraphicFramePr>
        <p:xfrm>
          <a:off x="8001000" y="2271578"/>
          <a:ext cx="3505200" cy="869541"/>
        </p:xfrm>
        <a:graphic>
          <a:graphicData uri="http://schemas.openxmlformats.org/drawingml/2006/table">
            <a:tbl>
              <a:tblPr firstRow="1" bandRow="1">
                <a:tableStyleId>{5940675A-B579-460E-94D1-54222C63F5DA}</a:tableStyleId>
              </a:tblPr>
              <a:tblGrid>
                <a:gridCol w="1981200">
                  <a:extLst>
                    <a:ext uri="{9D8B030D-6E8A-4147-A177-3AD203B41FA5}">
                      <a16:colId xmlns:a16="http://schemas.microsoft.com/office/drawing/2014/main" val="2498822740"/>
                    </a:ext>
                  </a:extLst>
                </a:gridCol>
                <a:gridCol w="1524000">
                  <a:extLst>
                    <a:ext uri="{9D8B030D-6E8A-4147-A177-3AD203B41FA5}">
                      <a16:colId xmlns:a16="http://schemas.microsoft.com/office/drawing/2014/main" val="3713362671"/>
                    </a:ext>
                  </a:extLst>
                </a:gridCol>
              </a:tblGrid>
              <a:tr h="351381">
                <a:tc>
                  <a:txBody>
                    <a:bodyPr/>
                    <a:lstStyle/>
                    <a:p>
                      <a:pPr algn="ctr"/>
                      <a:r>
                        <a:rPr lang="en-US" sz="1100" b="1" dirty="0"/>
                        <a:t>Trigger Type subfield value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chemeClr val="tx2"/>
                          </a:solidFill>
                        </a:rPr>
                        <a:t>Trigger frame variant </a:t>
                      </a:r>
                    </a:p>
                  </a:txBody>
                  <a:tcPr anchor="ctr"/>
                </a:tc>
                <a:extLst>
                  <a:ext uri="{0D108BD9-81ED-4DB2-BD59-A6C34878D82A}">
                    <a16:rowId xmlns:a16="http://schemas.microsoft.com/office/drawing/2014/main" val="1661919420"/>
                  </a:ext>
                </a:extLst>
              </a:tr>
              <a:tr h="213338">
                <a:tc>
                  <a:txBody>
                    <a:bodyPr/>
                    <a:lstStyle/>
                    <a:p>
                      <a:pPr algn="l"/>
                      <a:r>
                        <a:rPr lang="en-US" sz="1100" dirty="0"/>
                        <a:t>8</a:t>
                      </a:r>
                    </a:p>
                  </a:txBody>
                  <a:tcPr/>
                </a:tc>
                <a:tc>
                  <a:txBody>
                    <a:bodyPr/>
                    <a:lstStyle/>
                    <a:p>
                      <a:pPr algn="l"/>
                      <a:r>
                        <a:rPr lang="en-US" sz="1100" dirty="0">
                          <a:solidFill>
                            <a:schemeClr val="tx2"/>
                          </a:solidFill>
                        </a:rPr>
                        <a:t>Ranging</a:t>
                      </a:r>
                      <a:r>
                        <a:rPr lang="en-US" sz="1100" dirty="0">
                          <a:solidFill>
                            <a:srgbClr val="0070C0"/>
                          </a:solidFill>
                        </a:rPr>
                        <a:t>/Sensing</a:t>
                      </a:r>
                    </a:p>
                  </a:txBody>
                  <a:tcPr/>
                </a:tc>
                <a:extLst>
                  <a:ext uri="{0D108BD9-81ED-4DB2-BD59-A6C34878D82A}">
                    <a16:rowId xmlns:a16="http://schemas.microsoft.com/office/drawing/2014/main" val="1769473243"/>
                  </a:ext>
                </a:extLst>
              </a:tr>
              <a:tr h="213338">
                <a:tc>
                  <a:txBody>
                    <a:bodyPr/>
                    <a:lstStyle/>
                    <a:p>
                      <a:pPr algn="l"/>
                      <a:r>
                        <a:rPr lang="en-US" sz="1100" dirty="0"/>
                        <a:t>9 - 15</a:t>
                      </a:r>
                    </a:p>
                  </a:txBody>
                  <a:tcPr/>
                </a:tc>
                <a:tc>
                  <a:txBody>
                    <a:bodyPr/>
                    <a:lstStyle/>
                    <a:p>
                      <a:pPr algn="l"/>
                      <a:r>
                        <a:rPr lang="en-US" sz="1100" dirty="0">
                          <a:solidFill>
                            <a:schemeClr val="tx2"/>
                          </a:solidFill>
                        </a:rPr>
                        <a:t>Reserved</a:t>
                      </a:r>
                    </a:p>
                  </a:txBody>
                  <a:tcPr/>
                </a:tc>
                <a:extLst>
                  <a:ext uri="{0D108BD9-81ED-4DB2-BD59-A6C34878D82A}">
                    <a16:rowId xmlns:a16="http://schemas.microsoft.com/office/drawing/2014/main" val="3260923178"/>
                  </a:ext>
                </a:extLst>
              </a:tr>
            </a:tbl>
          </a:graphicData>
        </a:graphic>
      </p:graphicFrame>
      <p:graphicFrame>
        <p:nvGraphicFramePr>
          <p:cNvPr id="12" name="表格 8">
            <a:extLst>
              <a:ext uri="{FF2B5EF4-FFF2-40B4-BE49-F238E27FC236}">
                <a16:creationId xmlns:a16="http://schemas.microsoft.com/office/drawing/2014/main" id="{E7CE9CE4-BC27-48F7-AF4C-6057F1C5E338}"/>
              </a:ext>
            </a:extLst>
          </p:cNvPr>
          <p:cNvGraphicFramePr>
            <a:graphicFrameLocks noGrp="1"/>
          </p:cNvGraphicFramePr>
          <p:nvPr>
            <p:extLst>
              <p:ext uri="{D42A27DB-BD31-4B8C-83A1-F6EECF244321}">
                <p14:modId xmlns:p14="http://schemas.microsoft.com/office/powerpoint/2010/main" val="2041226999"/>
              </p:ext>
            </p:extLst>
          </p:nvPr>
        </p:nvGraphicFramePr>
        <p:xfrm>
          <a:off x="304800" y="5099809"/>
          <a:ext cx="5985085" cy="1072391"/>
        </p:xfrm>
        <a:graphic>
          <a:graphicData uri="http://schemas.openxmlformats.org/drawingml/2006/table">
            <a:tbl>
              <a:tblPr firstRow="1" bandRow="1">
                <a:tableStyleId>{5C22544A-7EE6-4342-B048-85BDC9FD1C3A}</a:tableStyleId>
              </a:tblPr>
              <a:tblGrid>
                <a:gridCol w="1197017">
                  <a:extLst>
                    <a:ext uri="{9D8B030D-6E8A-4147-A177-3AD203B41FA5}">
                      <a16:colId xmlns:a16="http://schemas.microsoft.com/office/drawing/2014/main" val="20000"/>
                    </a:ext>
                  </a:extLst>
                </a:gridCol>
                <a:gridCol w="1197017">
                  <a:extLst>
                    <a:ext uri="{9D8B030D-6E8A-4147-A177-3AD203B41FA5}">
                      <a16:colId xmlns:a16="http://schemas.microsoft.com/office/drawing/2014/main" val="20001"/>
                    </a:ext>
                  </a:extLst>
                </a:gridCol>
                <a:gridCol w="1197017">
                  <a:extLst>
                    <a:ext uri="{9D8B030D-6E8A-4147-A177-3AD203B41FA5}">
                      <a16:colId xmlns:a16="http://schemas.microsoft.com/office/drawing/2014/main" val="20002"/>
                    </a:ext>
                  </a:extLst>
                </a:gridCol>
                <a:gridCol w="1197017">
                  <a:extLst>
                    <a:ext uri="{9D8B030D-6E8A-4147-A177-3AD203B41FA5}">
                      <a16:colId xmlns:a16="http://schemas.microsoft.com/office/drawing/2014/main" val="20003"/>
                    </a:ext>
                  </a:extLst>
                </a:gridCol>
                <a:gridCol w="1197017">
                  <a:extLst>
                    <a:ext uri="{9D8B030D-6E8A-4147-A177-3AD203B41FA5}">
                      <a16:colId xmlns:a16="http://schemas.microsoft.com/office/drawing/2014/main" val="1388223656"/>
                    </a:ext>
                  </a:extLst>
                </a:gridCol>
              </a:tblGrid>
              <a:tr h="331714">
                <a:tc>
                  <a:txBody>
                    <a:bodyPr/>
                    <a:lstStyle/>
                    <a:p>
                      <a:pPr algn="ct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b="0" dirty="0">
                          <a:solidFill>
                            <a:schemeClr val="tx1"/>
                          </a:solidFill>
                        </a:rPr>
                        <a:t>B0                B3</a:t>
                      </a:r>
                      <a:endParaRPr lang="zh-CN" altLang="en-US" sz="1000" b="0"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b="0" dirty="0">
                          <a:solidFill>
                            <a:schemeClr val="tx1"/>
                          </a:solidFill>
                        </a:rPr>
                        <a:t>B4</a:t>
                      </a:r>
                      <a:endParaRPr lang="zh-CN" altLang="en-US" sz="1000" b="0"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b="0" dirty="0">
                          <a:solidFill>
                            <a:schemeClr val="tx1"/>
                          </a:solidFill>
                        </a:rPr>
                        <a:t>B5                B9</a:t>
                      </a:r>
                      <a:endParaRPr lang="zh-CN" altLang="en-US" sz="1000" b="0"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b="0" dirty="0">
                          <a:solidFill>
                            <a:schemeClr val="tx1"/>
                          </a:solidFill>
                        </a:rPr>
                        <a:t>B10             B15</a:t>
                      </a:r>
                      <a:endParaRPr lang="zh-CN" altLang="en-US" sz="1000" b="0"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08963">
                <a:tc>
                  <a:txBody>
                    <a:bodyPr/>
                    <a:lstStyle/>
                    <a:p>
                      <a:pPr algn="ct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dirty="0">
                          <a:solidFill>
                            <a:schemeClr val="tx1"/>
                          </a:solidFill>
                        </a:rPr>
                        <a:t>Sensing Trigger Subtype</a:t>
                      </a:r>
                      <a:endParaRPr lang="zh-CN"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strike="sngStrike" dirty="0">
                          <a:solidFill>
                            <a:schemeClr val="tx1"/>
                          </a:solidFill>
                        </a:rPr>
                        <a:t>Reserved</a:t>
                      </a:r>
                    </a:p>
                    <a:p>
                      <a:pPr algn="ctr"/>
                      <a:r>
                        <a:rPr lang="en-US" altLang="zh-CN" sz="1000" strike="noStrike" dirty="0">
                          <a:solidFill>
                            <a:srgbClr val="FF0000"/>
                          </a:solidFill>
                        </a:rPr>
                        <a:t>Ranging/Sensing</a:t>
                      </a:r>
                      <a:endParaRPr lang="zh-CN" altLang="en-US" sz="1000" strike="noStrike"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a:solidFill>
                            <a:schemeClr val="tx1"/>
                          </a:solidFill>
                        </a:rPr>
                        <a:t>Reserved</a:t>
                      </a:r>
                      <a:r>
                        <a:rPr lang="en-US" altLang="zh-CN" sz="1000" dirty="0">
                          <a:solidFill>
                            <a:srgbClr val="FF0000"/>
                          </a:solidFill>
                        </a:rPr>
                        <a:t> </a:t>
                      </a:r>
                      <a:endParaRPr lang="zh-CN" altLang="en-US" sz="10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dirty="0">
                          <a:solidFill>
                            <a:schemeClr val="tx1"/>
                          </a:solidFill>
                        </a:rPr>
                        <a:t>Sounding Dialog Token Number</a:t>
                      </a:r>
                      <a:endParaRPr lang="zh-CN"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31714">
                <a:tc>
                  <a:txBody>
                    <a:bodyPr/>
                    <a:lstStyle/>
                    <a:p>
                      <a:pPr algn="r"/>
                      <a:r>
                        <a:rPr lang="en-US" altLang="zh-CN" sz="1000" dirty="0">
                          <a:solidFill>
                            <a:schemeClr val="tx1"/>
                          </a:solidFill>
                        </a:rPr>
                        <a:t>                  Bits</a:t>
                      </a: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dirty="0">
                          <a:solidFill>
                            <a:schemeClr val="tx1"/>
                          </a:solidFill>
                        </a:rPr>
                        <a:t>4 </a:t>
                      </a: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dirty="0">
                          <a:solidFill>
                            <a:schemeClr val="tx1"/>
                          </a:solidFill>
                        </a:rPr>
                        <a:t>1</a:t>
                      </a: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dirty="0">
                          <a:solidFill>
                            <a:schemeClr val="tx1"/>
                          </a:solidFill>
                        </a:rPr>
                        <a:t>5</a:t>
                      </a: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dirty="0">
                          <a:solidFill>
                            <a:schemeClr val="tx1"/>
                          </a:solidFill>
                        </a:rPr>
                        <a:t>6</a:t>
                      </a: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13" name="Rectangle 2">
            <a:extLst>
              <a:ext uri="{FF2B5EF4-FFF2-40B4-BE49-F238E27FC236}">
                <a16:creationId xmlns:a16="http://schemas.microsoft.com/office/drawing/2014/main" id="{82DB4076-ACE0-4E77-BDC8-31365D0CE267}"/>
              </a:ext>
            </a:extLst>
          </p:cNvPr>
          <p:cNvSpPr txBox="1">
            <a:spLocks noChangeArrowheads="1"/>
          </p:cNvSpPr>
          <p:nvPr/>
        </p:nvSpPr>
        <p:spPr bwMode="auto">
          <a:xfrm>
            <a:off x="1143000" y="6113463"/>
            <a:ext cx="5336123" cy="3635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000" kern="0" dirty="0">
                <a:latin typeface="Arial" panose="020B0604020202020204" pitchFamily="34" charset="0"/>
                <a:ea typeface="Times New Roman" panose="02020603050405020304" pitchFamily="18" charset="0"/>
                <a:cs typeface="Arial" panose="020B0604020202020204" pitchFamily="34" charset="0"/>
              </a:rPr>
              <a:t>Trigger Dependent Common</a:t>
            </a:r>
            <a:r>
              <a:rPr lang="en-US" sz="1000" b="1" kern="0" dirty="0">
                <a:latin typeface="Arial" panose="020B0604020202020204" pitchFamily="34" charset="0"/>
                <a:ea typeface="Times New Roman" panose="02020603050405020304" pitchFamily="18" charset="0"/>
                <a:cs typeface="Arial" panose="020B0604020202020204" pitchFamily="34" charset="0"/>
              </a:rPr>
              <a:t> Info subfield format of the SR2SR </a:t>
            </a:r>
            <a:r>
              <a:rPr lang="en-US" sz="1000" kern="0" dirty="0">
                <a:latin typeface="Arial" panose="020B0604020202020204" pitchFamily="34" charset="0"/>
                <a:ea typeface="Times New Roman" panose="02020603050405020304" pitchFamily="18" charset="0"/>
                <a:cs typeface="Arial" panose="020B0604020202020204" pitchFamily="34" charset="0"/>
              </a:rPr>
              <a:t>S</a:t>
            </a:r>
            <a:r>
              <a:rPr lang="en-US" sz="1000" b="1" kern="0" dirty="0">
                <a:latin typeface="Arial" panose="020B0604020202020204" pitchFamily="34" charset="0"/>
                <a:ea typeface="Times New Roman" panose="02020603050405020304" pitchFamily="18" charset="0"/>
                <a:cs typeface="Arial" panose="020B0604020202020204" pitchFamily="34" charset="0"/>
              </a:rPr>
              <a:t>ensing T</a:t>
            </a:r>
            <a:r>
              <a:rPr lang="en-US" sz="1000" kern="0" dirty="0">
                <a:latin typeface="Arial" panose="020B0604020202020204" pitchFamily="34" charset="0"/>
                <a:ea typeface="Times New Roman" panose="02020603050405020304" pitchFamily="18" charset="0"/>
                <a:cs typeface="Arial" panose="020B0604020202020204" pitchFamily="34" charset="0"/>
              </a:rPr>
              <a:t>rigger frame</a:t>
            </a:r>
            <a:r>
              <a:rPr lang="en-US" sz="1000" b="1" kern="0" dirty="0">
                <a:latin typeface="Arial" panose="020B0604020202020204" pitchFamily="34" charset="0"/>
                <a:ea typeface="Times New Roman" panose="02020603050405020304" pitchFamily="18" charset="0"/>
                <a:cs typeface="Arial" panose="020B0604020202020204" pitchFamily="34" charset="0"/>
              </a:rPr>
              <a:t> </a:t>
            </a:r>
            <a:endParaRPr lang="en-GB" sz="1000" b="1" kern="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365411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1763</Words>
  <Application>Microsoft Office PowerPoint</Application>
  <PresentationFormat>Widescreen</PresentationFormat>
  <Paragraphs>302</Paragraphs>
  <Slides>12</Slides>
  <Notes>12</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12</vt:i4>
      </vt:variant>
    </vt:vector>
  </HeadingPairs>
  <TitlesOfParts>
    <vt:vector size="21" baseType="lpstr">
      <vt:lpstr>CST Gill Sans</vt:lpstr>
      <vt:lpstr>TimesNewRoman</vt:lpstr>
      <vt:lpstr>Arial</vt:lpstr>
      <vt:lpstr>Calibri</vt:lpstr>
      <vt:lpstr>Calibri Light</vt:lpstr>
      <vt:lpstr>Times New Roman</vt:lpstr>
      <vt:lpstr>Office Theme</vt:lpstr>
      <vt:lpstr>Custom Design</vt:lpstr>
      <vt:lpstr>Document</vt:lpstr>
      <vt:lpstr>On Responder-to-Responder Sensing Measurement</vt:lpstr>
      <vt:lpstr>Introduction</vt:lpstr>
      <vt:lpstr>Discussion (I)  </vt:lpstr>
      <vt:lpstr>Discussion (II)  </vt:lpstr>
      <vt:lpstr>Example 1: A Single SR2SR Channel</vt:lpstr>
      <vt:lpstr>Example 2: Two SR2SR Channels</vt:lpstr>
      <vt:lpstr>Example 3: Two SR2SR Sounding Phases</vt:lpstr>
      <vt:lpstr>Example 4: Combination of NDPA, SR2SR and TF Sounding Phases</vt:lpstr>
      <vt:lpstr>SR2SR Subvariant of Sensing Trigger Frame</vt:lpstr>
      <vt:lpstr>User Info Field Format</vt:lpstr>
      <vt:lpstr>SP 1</vt:lpstr>
      <vt:lpstr>SP 2</vt:lpstr>
    </vt:vector>
  </TitlesOfParts>
  <Company>NXP Semiconductors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Requirements for Sensing Transmitters</dc:title>
  <dc:creator>Dong Wei</dc:creator>
  <cp:lastModifiedBy>Dong Wei</cp:lastModifiedBy>
  <cp:revision>760</cp:revision>
  <cp:lastPrinted>1601-01-01T00:00:00Z</cp:lastPrinted>
  <dcterms:created xsi:type="dcterms:W3CDTF">2021-08-26T21:34:44Z</dcterms:created>
  <dcterms:modified xsi:type="dcterms:W3CDTF">2022-09-30T04:33:13Z</dcterms:modified>
</cp:coreProperties>
</file>