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56" r:id="rId3"/>
    <p:sldId id="265" r:id="rId4"/>
    <p:sldId id="292" r:id="rId5"/>
    <p:sldId id="320" r:id="rId6"/>
    <p:sldId id="301" r:id="rId7"/>
    <p:sldId id="296" r:id="rId8"/>
    <p:sldId id="309" r:id="rId9"/>
    <p:sldId id="311" r:id="rId10"/>
    <p:sldId id="319" r:id="rId11"/>
    <p:sldId id="314" r:id="rId12"/>
    <p:sldId id="299" r:id="rId13"/>
    <p:sldId id="32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1" autoAdjust="0"/>
    <p:restoredTop sz="94662" autoAdjust="0"/>
  </p:normalViewPr>
  <p:slideViewPr>
    <p:cSldViewPr>
      <p:cViewPr varScale="1">
        <p:scale>
          <a:sx n="98" d="100"/>
          <a:sy n="98" d="100"/>
        </p:scale>
        <p:origin x="9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36140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26227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8231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3205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76377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2671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597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dirty="0"/>
              <a:t>July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9/27/2022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802.11-22/1368r3</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9/27/2022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Responder-to-Responder Sensing Measurement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2022-09-27</a:t>
            </a:r>
          </a:p>
        </p:txBody>
      </p:sp>
      <p:sp>
        <p:nvSpPr>
          <p:cNvPr id="6"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779"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latin typeface="Times New Roman" panose="02020603050405020304" pitchFamily="18" charset="0"/>
                <a:ea typeface="Times New Roman" panose="02020603050405020304" pitchFamily="18" charset="0"/>
              </a:rPr>
              <a:t>User Info Field Format</a:t>
            </a:r>
            <a:endParaRPr lang="en-GB" sz="2800" dirty="0"/>
          </a:p>
        </p:txBody>
      </p:sp>
      <p:sp>
        <p:nvSpPr>
          <p:cNvPr id="9218" name="Rectangle 2"/>
          <p:cNvSpPr>
            <a:spLocks noGrp="1" noChangeArrowheads="1"/>
          </p:cNvSpPr>
          <p:nvPr>
            <p:ph idx="1"/>
          </p:nvPr>
        </p:nvSpPr>
        <p:spPr>
          <a:xfrm>
            <a:off x="914399" y="1830390"/>
            <a:ext cx="10820401" cy="3254919"/>
          </a:xfrm>
          <a:ln/>
        </p:spPr>
        <p:txBody>
          <a:bodyPr/>
          <a:lstStyle/>
          <a:p>
            <a:pPr marL="285750" indent="-285750">
              <a:buFont typeface="Arial" panose="020B0604020202020204" pitchFamily="34" charset="0"/>
              <a:buChar char="•"/>
            </a:pPr>
            <a:r>
              <a:rPr lang="en-GB" sz="1800" dirty="0">
                <a:latin typeface="Times New Roman" panose="02020603050405020304" pitchFamily="18" charset="0"/>
                <a:ea typeface="Times New Roman" panose="02020603050405020304" pitchFamily="18" charset="0"/>
              </a:rPr>
              <a:t>Rationale:</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Each responder only needs to parse one User Info field, consistent with typical implementations</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No restriction on the order of User Info list</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Each SR2SR sensing receiver obtains the information required for its measurement report.</a:t>
            </a:r>
          </a:p>
          <a:p>
            <a:pPr marL="285750" indent="-285750">
              <a:buFont typeface="Arial" panose="020B0604020202020204" pitchFamily="34" charset="0"/>
              <a:buChar char="•"/>
            </a:pPr>
            <a:r>
              <a:rPr lang="en-GB" sz="1800" u="sng" dirty="0">
                <a:latin typeface="Times New Roman" panose="02020603050405020304" pitchFamily="18" charset="0"/>
                <a:ea typeface="Times New Roman" panose="02020603050405020304" pitchFamily="18" charset="0"/>
              </a:rPr>
              <a:t>Proposal</a:t>
            </a:r>
            <a:r>
              <a:rPr lang="en-GB" sz="1800" dirty="0">
                <a:latin typeface="Times New Roman" panose="02020603050405020304" pitchFamily="18" charset="0"/>
                <a:ea typeface="Times New Roman" panose="02020603050405020304" pitchFamily="18" charset="0"/>
              </a:rPr>
              <a:t> – One User Info field for each SR2SR sensing responder</a:t>
            </a:r>
            <a:r>
              <a:rPr lang="en-GB" sz="1800" dirty="0">
                <a:effectLst/>
                <a:latin typeface="Times New Roman" panose="02020603050405020304" pitchFamily="18" charset="0"/>
                <a:ea typeface="Times New Roman" panose="02020603050405020304" pitchFamily="18" charset="0"/>
              </a:rPr>
              <a:t>:</a:t>
            </a:r>
            <a:endParaRPr lang="en-US" sz="1600" b="1" dirty="0">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AID12/USID12: AID/USID of the SR2SR sensing responder</a:t>
            </a: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One reserved bit (e.g., B12) is used to indicate the role of the responder as an SR2SR sensing transmitter/receiver.</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If the bit is 0, the responder is the SR2SR sensing transmitter; </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If the bit is 1, the responder is an SR2SR sensing receiver and the User Info field contains the AID/USID of the SR2SR sensing transmitter, </a:t>
            </a:r>
            <a:r>
              <a:rPr lang="en-US" sz="1400" b="1" dirty="0">
                <a:effectLst/>
                <a:latin typeface="Times New Roman" panose="02020603050405020304" pitchFamily="18" charset="0"/>
                <a:ea typeface="Times New Roman" panose="02020603050405020304" pitchFamily="18" charset="0"/>
              </a:rPr>
              <a:t>Measurement Setup ID, and </a:t>
            </a:r>
            <a:r>
              <a:rPr lang="en-US" sz="1400" b="1" dirty="0">
                <a:latin typeface="Times New Roman" panose="02020603050405020304" pitchFamily="18" charset="0"/>
                <a:ea typeface="Times New Roman" panose="02020603050405020304" pitchFamily="18" charset="0"/>
              </a:rPr>
              <a:t>Measurement Instance ID.</a:t>
            </a:r>
            <a:endParaRPr lang="en-US" sz="1400" b="1"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pic>
        <p:nvPicPr>
          <p:cNvPr id="9" name="Picture 8">
            <a:extLst>
              <a:ext uri="{FF2B5EF4-FFF2-40B4-BE49-F238E27FC236}">
                <a16:creationId xmlns:a16="http://schemas.microsoft.com/office/drawing/2014/main" id="{0626CFDE-46D9-4F3B-9AFC-1A9E68C828CC}"/>
              </a:ext>
            </a:extLst>
          </p:cNvPr>
          <p:cNvPicPr>
            <a:picLocks noChangeAspect="1"/>
          </p:cNvPicPr>
          <p:nvPr/>
        </p:nvPicPr>
        <p:blipFill>
          <a:blip r:embed="rId3"/>
          <a:stretch>
            <a:fillRect/>
          </a:stretch>
        </p:blipFill>
        <p:spPr>
          <a:xfrm>
            <a:off x="1047178" y="5249991"/>
            <a:ext cx="5810822" cy="922209"/>
          </a:xfrm>
          <a:prstGeom prst="rect">
            <a:avLst/>
          </a:prstGeom>
        </p:spPr>
      </p:pic>
      <p:sp>
        <p:nvSpPr>
          <p:cNvPr id="10" name="Rectangle 2">
            <a:extLst>
              <a:ext uri="{FF2B5EF4-FFF2-40B4-BE49-F238E27FC236}">
                <a16:creationId xmlns:a16="http://schemas.microsoft.com/office/drawing/2014/main" id="{699BD42D-DC79-45F6-86BB-FC56CC92B540}"/>
              </a:ext>
            </a:extLst>
          </p:cNvPr>
          <p:cNvSpPr txBox="1">
            <a:spLocks noChangeArrowheads="1"/>
          </p:cNvSpPr>
          <p:nvPr/>
        </p:nvSpPr>
        <p:spPr bwMode="auto">
          <a:xfrm>
            <a:off x="1371600" y="6172199"/>
            <a:ext cx="5257801" cy="26389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50" b="1" kern="0" dirty="0">
                <a:latin typeface="Arial" panose="020B0604020202020204" pitchFamily="34" charset="0"/>
                <a:ea typeface="Times New Roman" panose="02020603050405020304" pitchFamily="18" charset="0"/>
                <a:cs typeface="Arial" panose="020B0604020202020204" pitchFamily="34" charset="0"/>
              </a:rPr>
              <a:t>User Info field format for passive sounding subvariant of ranging </a:t>
            </a:r>
            <a:r>
              <a:rPr lang="en-US" sz="1050" kern="0" dirty="0">
                <a:latin typeface="Arial" panose="020B0604020202020204" pitchFamily="34" charset="0"/>
                <a:ea typeface="Times New Roman" panose="02020603050405020304" pitchFamily="18" charset="0"/>
                <a:cs typeface="Arial" panose="020B0604020202020204" pitchFamily="34" charset="0"/>
              </a:rPr>
              <a:t>trigger frame</a:t>
            </a:r>
            <a:r>
              <a:rPr lang="en-US" sz="1050" b="1" kern="0" dirty="0">
                <a:latin typeface="Arial" panose="020B0604020202020204" pitchFamily="34" charset="0"/>
                <a:ea typeface="Times New Roman" panose="02020603050405020304" pitchFamily="18" charset="0"/>
                <a:cs typeface="Arial" panose="020B0604020202020204" pitchFamily="34" charset="0"/>
              </a:rPr>
              <a:t> </a:t>
            </a:r>
            <a:endParaRPr lang="en-GB" sz="1050" b="1" kern="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978485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1</a:t>
            </a:r>
          </a:p>
        </p:txBody>
      </p:sp>
      <p:sp>
        <p:nvSpPr>
          <p:cNvPr id="9218" name="Rectangle 2"/>
          <p:cNvSpPr>
            <a:spLocks noGrp="1" noChangeArrowheads="1"/>
          </p:cNvSpPr>
          <p:nvPr>
            <p:ph idx="1"/>
          </p:nvPr>
        </p:nvSpPr>
        <p:spPr>
          <a:xfrm>
            <a:off x="914401" y="1752600"/>
            <a:ext cx="10361084" cy="4419599"/>
          </a:xfrm>
          <a:ln/>
        </p:spPr>
        <p:txBody>
          <a:bodyPr/>
          <a:lstStyle/>
          <a:p>
            <a:pPr>
              <a:buFont typeface="Times New Roman" pitchFamily="16" charset="0"/>
              <a:buChar char="•"/>
            </a:pPr>
            <a:r>
              <a:rPr lang="en-US" sz="1800" dirty="0"/>
              <a:t>Do you agree with the following?</a:t>
            </a:r>
          </a:p>
          <a:p>
            <a:pPr marL="688975" lvl="1" indent="-288925">
              <a:buFont typeface="Times New Roman" pitchFamily="16" charset="0"/>
              <a:buChar char="•"/>
            </a:pPr>
            <a:r>
              <a:rPr lang="en-US" sz="1600" b="1" i="0" u="none" strike="noStrike" baseline="0" dirty="0">
                <a:latin typeface="TimesNewRoman"/>
              </a:rPr>
              <a:t>TB </a:t>
            </a:r>
            <a:r>
              <a:rPr lang="en-US" sz="1600" b="1" dirty="0">
                <a:latin typeface="TimesNewRoman"/>
              </a:rPr>
              <a:t>sensing measurement instance includes one or more of the following phases: polling phase, NDPA sounding phase, trigger frame (TF) sounding phase, Sensing-Responder-to-Sensing-Responder (SR2SR) sounding phase, and reporting phase. </a:t>
            </a:r>
          </a:p>
          <a:p>
            <a:pPr marL="685800" lvl="1">
              <a:buFont typeface="Arial" panose="020B0604020202020204" pitchFamily="34" charset="0"/>
              <a:buChar char="•"/>
            </a:pPr>
            <a:r>
              <a:rPr lang="en-US" sz="1600" b="1" dirty="0">
                <a:latin typeface="TimesNewRoman"/>
              </a:rPr>
              <a:t>In an SR2SR sounding phase, there is one SR2SR sensing transmitter and one or more SR2SR sensing receivers.  The AP shall transmit an SR2SR Sensing TF to the SR2SR sensing responders.</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SR2SR Sensing TF assigns the roles of </a:t>
            </a:r>
            <a:r>
              <a:rPr lang="en-US" sz="1400" b="1" dirty="0">
                <a:latin typeface="TimesNewRoman"/>
              </a:rPr>
              <a:t>the SR2SR sensing responders.</a:t>
            </a:r>
            <a:endParaRPr lang="en-GB" sz="1400" b="1" dirty="0">
              <a:latin typeface="Times New Roman" panose="02020603050405020304" pitchFamily="18" charset="0"/>
              <a:ea typeface="Times New Roman" panose="02020603050405020304" pitchFamily="18" charset="0"/>
            </a:endParaRP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An SIFS time after receiving the TF, the SR2SR sensing transmitter shall respond with an SR2SR Sensing NDP. The SR2SR NDP is the HE Ranging NDP (i.e., an HE SU PPDU without the Data field).</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Upon receiving of the NDP, each SR2SR sensing receiver measures the CSI.</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SR2SR sensing receivers in one or more of the </a:t>
            </a:r>
            <a:r>
              <a:rPr lang="en-US" sz="1600" b="1" dirty="0">
                <a:latin typeface="TimesNewRoman"/>
              </a:rPr>
              <a:t>SR2SR sounding phases</a:t>
            </a:r>
            <a:r>
              <a:rPr lang="en-GB" sz="1600" b="1" dirty="0">
                <a:latin typeface="Times New Roman" panose="02020603050405020304" pitchFamily="18" charset="0"/>
                <a:ea typeface="Times New Roman" panose="02020603050405020304" pitchFamily="18" charset="0"/>
              </a:rPr>
              <a:t>.</a:t>
            </a:r>
            <a:endParaRPr lang="en-GB" sz="1600" b="1" i="1" dirty="0">
              <a:solidFill>
                <a:schemeClr val="tx2"/>
              </a:solidFill>
              <a:latin typeface="CST Gill Sans"/>
            </a:endParaRP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Dong Wei, NXP Semiconductors</a:t>
            </a:r>
            <a:endParaRPr lang="en-GB" dirty="0"/>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Tree>
    <p:extLst>
      <p:ext uri="{BB962C8B-B14F-4D97-AF65-F5344CB8AC3E}">
        <p14:creationId xmlns:p14="http://schemas.microsoft.com/office/powerpoint/2010/main" val="655906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2</a:t>
            </a:r>
          </a:p>
        </p:txBody>
      </p:sp>
      <p:sp>
        <p:nvSpPr>
          <p:cNvPr id="9218" name="Rectangle 2"/>
          <p:cNvSpPr>
            <a:spLocks noGrp="1" noChangeArrowheads="1"/>
          </p:cNvSpPr>
          <p:nvPr>
            <p:ph idx="1"/>
          </p:nvPr>
        </p:nvSpPr>
        <p:spPr>
          <a:xfrm>
            <a:off x="914401" y="1752600"/>
            <a:ext cx="10361084" cy="4419599"/>
          </a:xfrm>
          <a:ln/>
        </p:spPr>
        <p:txBody>
          <a:bodyPr/>
          <a:lstStyle/>
          <a:p>
            <a:pPr>
              <a:buFont typeface="Times New Roman" pitchFamily="16" charset="0"/>
              <a:buChar char="•"/>
            </a:pPr>
            <a:r>
              <a:rPr lang="en-US" sz="1800" dirty="0"/>
              <a:t>Do you agree with the following?</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The SR2SR Sensing trigger frame (TF) is a variant of the Passive Sounding Ranging TF. </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The Trigger Dependent Common Info subfield has 2 bytes and one of the reserved bits (B4) is used to indicate ranging/sensing.</a:t>
            </a:r>
            <a:endParaRPr lang="en-GB" sz="1400" b="1" dirty="0">
              <a:latin typeface="Times New Roman" panose="02020603050405020304" pitchFamily="18" charset="0"/>
              <a:ea typeface="Times New Roman" panose="02020603050405020304" pitchFamily="18" charset="0"/>
            </a:endParaRPr>
          </a:p>
          <a:p>
            <a:pPr marL="1085850" lvl="2">
              <a:buFont typeface="Arial" panose="020B0604020202020204" pitchFamily="34" charset="0"/>
              <a:buChar char="•"/>
            </a:pPr>
            <a:r>
              <a:rPr lang="en-US" sz="1400" b="1" dirty="0">
                <a:effectLst/>
                <a:latin typeface="Times New Roman" panose="02020603050405020304" pitchFamily="18" charset="0"/>
                <a:ea typeface="Times New Roman" panose="02020603050405020304" pitchFamily="18" charset="0"/>
              </a:rPr>
              <a:t>The SR2SR sensing TF has two or more User Info fields.</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One of the</a:t>
            </a:r>
            <a:r>
              <a:rPr lang="en-US" sz="1400" b="1" dirty="0">
                <a:effectLst/>
                <a:latin typeface="Times New Roman" panose="02020603050405020304" pitchFamily="18" charset="0"/>
                <a:ea typeface="Times New Roman" panose="02020603050405020304" pitchFamily="18" charset="0"/>
              </a:rPr>
              <a:t> User Info fields is addressed to the SR2SR sensing transmitter and</a:t>
            </a:r>
            <a:r>
              <a:rPr lang="en-US" sz="1400" b="1" dirty="0">
                <a:latin typeface="Times New Roman" panose="02020603050405020304" pitchFamily="18" charset="0"/>
                <a:ea typeface="Times New Roman" panose="02020603050405020304" pitchFamily="18" charset="0"/>
              </a:rPr>
              <a:t> the other </a:t>
            </a:r>
            <a:r>
              <a:rPr lang="en-US" sz="1400" b="1" dirty="0">
                <a:effectLst/>
                <a:latin typeface="Times New Roman" panose="02020603050405020304" pitchFamily="18" charset="0"/>
                <a:ea typeface="Times New Roman" panose="02020603050405020304" pitchFamily="18" charset="0"/>
              </a:rPr>
              <a:t>User Info field(s) are addressed to the SR2SR sensing receiver(s). </a:t>
            </a:r>
          </a:p>
          <a:p>
            <a:pPr marL="1085850" lvl="2">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One reserved bit (e.g., B12) of each User Info field is used to indicate the role of </a:t>
            </a:r>
            <a:r>
              <a:rPr lang="en-US" sz="1400" b="1">
                <a:latin typeface="Times New Roman" panose="02020603050405020304" pitchFamily="18" charset="0"/>
                <a:ea typeface="Times New Roman" panose="02020603050405020304" pitchFamily="18" charset="0"/>
              </a:rPr>
              <a:t>the corresponding SR2SR responder.</a:t>
            </a:r>
            <a:endParaRPr lang="en-US" sz="1400" b="1" dirty="0">
              <a:latin typeface="Times New Roman" panose="02020603050405020304" pitchFamily="18" charset="0"/>
              <a:ea typeface="Times New Roman" panose="02020603050405020304" pitchFamily="18" charset="0"/>
            </a:endParaRPr>
          </a:p>
          <a:p>
            <a:pPr marL="1543050" lvl="3">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If the bit is 0, the responder is assigned as the SR2SR sensing transmitter; </a:t>
            </a:r>
          </a:p>
          <a:p>
            <a:pPr marL="1543050" lvl="3">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If the bit is 1, the responder is assigned as an SR2SR sensing receiver and the User Info field contains the AID/USID of the SR2SR sensing transmitter, </a:t>
            </a:r>
            <a:r>
              <a:rPr lang="en-US" sz="1400" b="1" dirty="0">
                <a:effectLst/>
                <a:latin typeface="Times New Roman" panose="02020603050405020304" pitchFamily="18" charset="0"/>
                <a:ea typeface="Times New Roman" panose="02020603050405020304" pitchFamily="18" charset="0"/>
              </a:rPr>
              <a:t>Measurement Setup ID, and </a:t>
            </a:r>
            <a:r>
              <a:rPr lang="en-US" sz="1400" b="1" dirty="0">
                <a:latin typeface="Times New Roman" panose="02020603050405020304" pitchFamily="18" charset="0"/>
                <a:ea typeface="Times New Roman" panose="02020603050405020304" pitchFamily="18" charset="0"/>
              </a:rPr>
              <a:t>Measurement Instance ID.</a:t>
            </a:r>
            <a:endParaRPr lang="en-US" sz="1400" b="1" dirty="0">
              <a:effectLst/>
              <a:latin typeface="Times New Roman" panose="02020603050405020304" pitchFamily="18" charset="0"/>
              <a:ea typeface="Times New Roman" panose="02020603050405020304" pitchFamily="18" charset="0"/>
            </a:endParaRP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Dong Wei, NXP Semiconductors</a:t>
            </a:r>
            <a:endParaRPr lang="en-GB" dirty="0"/>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2022</a:t>
            </a:r>
            <a:endParaRPr lang="en-GB" dirty="0"/>
          </a:p>
        </p:txBody>
      </p:sp>
    </p:spTree>
    <p:extLst>
      <p:ext uri="{BB962C8B-B14F-4D97-AF65-F5344CB8AC3E}">
        <p14:creationId xmlns:p14="http://schemas.microsoft.com/office/powerpoint/2010/main" val="8802794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effectLst/>
                <a:latin typeface="Times New Roman" panose="02020603050405020304" pitchFamily="18" charset="0"/>
                <a:ea typeface="SimSun" panose="02010600030101010101" pitchFamily="2" charset="-122"/>
              </a:rPr>
              <a:t>The current draft contains the following statement: </a:t>
            </a:r>
          </a:p>
          <a:p>
            <a:pPr marL="339725" indent="0"/>
            <a:r>
              <a:rPr lang="en-GB" sz="2000" dirty="0">
                <a:effectLst/>
                <a:latin typeface="Times New Roman" panose="02020603050405020304" pitchFamily="18" charset="0"/>
                <a:ea typeface="SimSun" panose="02010600030101010101" pitchFamily="2" charset="-122"/>
              </a:rPr>
              <a:t>“</a:t>
            </a:r>
            <a:r>
              <a:rPr lang="en-GB" sz="2000" dirty="0">
                <a:solidFill>
                  <a:srgbClr val="0070C0"/>
                </a:solidFill>
                <a:effectLst/>
                <a:latin typeface="Times New Roman" panose="02020603050405020304" pitchFamily="18" charset="0"/>
                <a:ea typeface="SimSun" panose="02010600030101010101" pitchFamily="2" charset="-122"/>
              </a:rPr>
              <a:t>The WLAN sensing procedure initiated by an AP optionally allows a sensing responder to measure CSI using an NDP transmitted by another sensing responder.</a:t>
            </a:r>
            <a:r>
              <a:rPr lang="en-GB" sz="2000" dirty="0">
                <a:effectLst/>
                <a:latin typeface="Times New Roman" panose="02020603050405020304" pitchFamily="18" charset="0"/>
                <a:ea typeface="SimSun" panose="02010600030101010101" pitchFamily="2" charset="-122"/>
              </a:rPr>
              <a:t>”</a:t>
            </a:r>
            <a:endParaRPr lang="en-GB" sz="20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2000" dirty="0"/>
              <a:t>This contribution proposes a Sensing-Responder-to-Sensing-Responder (SR2SR) sounding phase for SR2SR sensing measurement.</a:t>
            </a:r>
          </a:p>
          <a:p>
            <a:pPr lvl="1">
              <a:buFont typeface="Times New Roman" pitchFamily="16" charset="0"/>
              <a:buChar char="•"/>
            </a:pPr>
            <a:r>
              <a:rPr lang="en-GB" sz="1800" b="1" dirty="0"/>
              <a:t>The goal is to make as few changes as possible to the current WLAN sensing procedure.</a:t>
            </a:r>
            <a:endParaRPr lang="en-GB" sz="16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Discussion (I)  </a:t>
            </a:r>
          </a:p>
        </p:txBody>
      </p:sp>
      <p:sp>
        <p:nvSpPr>
          <p:cNvPr id="9218" name="Rectangle 2"/>
          <p:cNvSpPr>
            <a:spLocks noGrp="1" noChangeArrowheads="1"/>
          </p:cNvSpPr>
          <p:nvPr>
            <p:ph idx="1"/>
          </p:nvPr>
        </p:nvSpPr>
        <p:spPr>
          <a:xfrm>
            <a:off x="914400" y="1981201"/>
            <a:ext cx="10668000" cy="4267199"/>
          </a:xfrm>
          <a:ln/>
        </p:spPr>
        <p:txBody>
          <a:bodyPr/>
          <a:lstStyle/>
          <a:p>
            <a:pPr marL="285750" indent="-285750" algn="l">
              <a:buFont typeface="Arial" panose="020B0604020202020204" pitchFamily="34" charset="0"/>
              <a:buChar char="•"/>
            </a:pPr>
            <a:r>
              <a:rPr lang="en-US" sz="1800" i="0" u="none" strike="noStrike" baseline="0" dirty="0">
                <a:latin typeface="TimesNewRoman"/>
              </a:rPr>
              <a:t>During the sensing measurement setup, the </a:t>
            </a:r>
            <a:r>
              <a:rPr lang="en-US" sz="1800" dirty="0">
                <a:latin typeface="TimesNewRoman"/>
              </a:rPr>
              <a:t>STA</a:t>
            </a:r>
            <a:r>
              <a:rPr lang="en-US" sz="1800" i="0" u="none" strike="noStrike" baseline="0" dirty="0">
                <a:latin typeface="TimesNewRoman"/>
              </a:rPr>
              <a:t>s declare their capabilities of </a:t>
            </a:r>
            <a:r>
              <a:rPr lang="en-US" sz="1800" dirty="0">
                <a:latin typeface="TimesNewRoman"/>
              </a:rPr>
              <a:t>SR2SR</a:t>
            </a:r>
            <a:r>
              <a:rPr lang="en-US" sz="1800" i="0" u="none" strike="noStrike" baseline="0" dirty="0">
                <a:latin typeface="TimesNewRoman"/>
              </a:rPr>
              <a:t> sensing. The AP (i.e., the SR2SR sensing initiator) and </a:t>
            </a:r>
            <a:r>
              <a:rPr lang="en-US" sz="1800" dirty="0">
                <a:latin typeface="TimesNewRoman"/>
              </a:rPr>
              <a:t>the non-AP STA</a:t>
            </a:r>
            <a:r>
              <a:rPr lang="en-US" sz="1800" i="0" u="none" strike="noStrike" baseline="0" dirty="0">
                <a:latin typeface="TimesNewRoman"/>
              </a:rPr>
              <a:t>s negotiated and agreed </a:t>
            </a:r>
            <a:r>
              <a:rPr lang="en-US" sz="1800" dirty="0">
                <a:latin typeface="TimesNewRoman"/>
              </a:rPr>
              <a:t>u</a:t>
            </a:r>
            <a:r>
              <a:rPr lang="en-US" sz="1800" i="0" u="none" strike="noStrike" baseline="0" dirty="0">
                <a:latin typeface="TimesNewRoman"/>
              </a:rPr>
              <a:t>pon the </a:t>
            </a:r>
            <a:r>
              <a:rPr lang="en-US" sz="1800" dirty="0" err="1">
                <a:latin typeface="TimesNewRoman"/>
              </a:rPr>
              <a:t>STA</a:t>
            </a:r>
            <a:r>
              <a:rPr lang="en-US" sz="1800" i="0" u="none" strike="noStrike" baseline="0" dirty="0" err="1">
                <a:latin typeface="TimesNewRoman"/>
              </a:rPr>
              <a:t>s’</a:t>
            </a:r>
            <a:r>
              <a:rPr lang="en-US" sz="1800" i="0" u="none" strike="noStrike" baseline="0" dirty="0">
                <a:latin typeface="TimesNewRoman"/>
              </a:rPr>
              <a:t> roles in the SR2SR sensing measurement. </a:t>
            </a:r>
          </a:p>
          <a:p>
            <a:pPr marL="285750" indent="-285750">
              <a:buFont typeface="Arial" panose="020B0604020202020204" pitchFamily="34" charset="0"/>
              <a:buChar char="•"/>
            </a:pPr>
            <a:r>
              <a:rPr lang="en-US" sz="1800" dirty="0">
                <a:latin typeface="TimesNewRoman"/>
              </a:rPr>
              <a:t>An SR2SR sounding phase is one of the phases in TB </a:t>
            </a:r>
            <a:r>
              <a:rPr lang="en-US" sz="1800" b="1" dirty="0">
                <a:latin typeface="TimesNewRoman"/>
              </a:rPr>
              <a:t>sensing measurement instance.</a:t>
            </a:r>
            <a:endParaRPr lang="en-US" sz="1800" dirty="0">
              <a:latin typeface="TimesNewRoman"/>
            </a:endParaRPr>
          </a:p>
          <a:p>
            <a:pPr marL="685800" lvl="1">
              <a:buFont typeface="Arial" panose="020B0604020202020204" pitchFamily="34" charset="0"/>
              <a:buChar char="•"/>
            </a:pPr>
            <a:r>
              <a:rPr lang="en-US" sz="1600" b="1" dirty="0">
                <a:latin typeface="TimesNewRoman"/>
              </a:rPr>
              <a:t>An SR2SR sounding phase is a variant of the trigger frame (TF) sounding phase.</a:t>
            </a:r>
          </a:p>
          <a:p>
            <a:pPr marL="685800" lvl="1">
              <a:buFont typeface="Arial" panose="020B0604020202020204" pitchFamily="34" charset="0"/>
              <a:buChar char="•"/>
            </a:pPr>
            <a:r>
              <a:rPr lang="en-US" sz="1600" b="1" dirty="0">
                <a:latin typeface="TimesNewRoman"/>
              </a:rPr>
              <a:t>In each SR2SR sounding phase, there is one SR2SR sensing transmitter and one or more SR2SR sensing receivers.</a:t>
            </a:r>
          </a:p>
          <a:p>
            <a:pPr marL="685800" lvl="1">
              <a:buFont typeface="Arial" panose="020B0604020202020204" pitchFamily="34" charset="0"/>
              <a:buChar char="•"/>
            </a:pPr>
            <a:r>
              <a:rPr lang="en-US" sz="1600" b="1" dirty="0">
                <a:latin typeface="TimesNewRoman"/>
              </a:rPr>
              <a:t>An SR2SR sensing responder may have different roles in different SR2SR sounding phases.</a:t>
            </a:r>
          </a:p>
          <a:p>
            <a:pPr marL="285750" indent="-285750" algn="l">
              <a:buFont typeface="Arial" panose="020B0604020202020204" pitchFamily="34" charset="0"/>
              <a:buChar char="•"/>
            </a:pPr>
            <a:r>
              <a:rPr lang="en-GB" sz="1800" dirty="0">
                <a:latin typeface="Times New Roman" panose="02020603050405020304" pitchFamily="18" charset="0"/>
                <a:ea typeface="Times New Roman" panose="02020603050405020304" pitchFamily="18" charset="0"/>
              </a:rPr>
              <a:t>The passive sounding ranging TF is reused as the SR2SR subvariant of the Sensing TF. </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The TF assigns the SR2SR sensing role of each responder.</a:t>
            </a:r>
          </a:p>
          <a:p>
            <a:pPr marL="0" indent="0"/>
            <a:endParaRPr lang="en-GB" sz="18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Discussion (II)  </a:t>
            </a:r>
          </a:p>
        </p:txBody>
      </p:sp>
      <p:sp>
        <p:nvSpPr>
          <p:cNvPr id="9218" name="Rectangle 2"/>
          <p:cNvSpPr>
            <a:spLocks noGrp="1" noChangeArrowheads="1"/>
          </p:cNvSpPr>
          <p:nvPr>
            <p:ph idx="1"/>
          </p:nvPr>
        </p:nvSpPr>
        <p:spPr>
          <a:xfrm>
            <a:off x="914400" y="1981201"/>
            <a:ext cx="10668000" cy="4267199"/>
          </a:xfrm>
          <a:ln/>
        </p:spPr>
        <p:txBody>
          <a:bodyPr/>
          <a:lstStyle/>
          <a:p>
            <a:pPr marL="285750" indent="-285750">
              <a:buFont typeface="Arial" panose="020B0604020202020204" pitchFamily="34" charset="0"/>
              <a:buChar char="•"/>
            </a:pPr>
            <a:r>
              <a:rPr lang="en-GB" sz="1800" dirty="0">
                <a:latin typeface="Times New Roman" panose="02020603050405020304" pitchFamily="18" charset="0"/>
                <a:ea typeface="Times New Roman" panose="02020603050405020304" pitchFamily="18" charset="0"/>
              </a:rPr>
              <a:t>Upon receiving of the SR2SR Sensing TF, </a:t>
            </a:r>
            <a:r>
              <a:rPr lang="en-GB" sz="1800" b="1" dirty="0">
                <a:latin typeface="Times New Roman" panose="02020603050405020304" pitchFamily="18" charset="0"/>
                <a:ea typeface="Times New Roman" panose="02020603050405020304" pitchFamily="18" charset="0"/>
              </a:rPr>
              <a:t>the SR2SR sensing transmitter</a:t>
            </a:r>
            <a:r>
              <a:rPr lang="en-GB" sz="1800" dirty="0">
                <a:latin typeface="Times New Roman" panose="02020603050405020304" pitchFamily="18" charset="0"/>
                <a:ea typeface="Times New Roman" panose="02020603050405020304" pitchFamily="18" charset="0"/>
              </a:rPr>
              <a:t> responds with an SR2SR NDP. </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The SR2SR NDP is an HE Ranging NDP (i.e., an HE SU PPDU without the Data field).</a:t>
            </a:r>
          </a:p>
          <a:p>
            <a:pPr marL="285750" indent="-285750">
              <a:buFont typeface="Arial" panose="020B0604020202020204" pitchFamily="34" charset="0"/>
              <a:buChar char="•"/>
            </a:pPr>
            <a:r>
              <a:rPr lang="en-GB" sz="1800"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SR2SR sensing receivers in one or more of the </a:t>
            </a:r>
            <a:r>
              <a:rPr lang="en-US" sz="1800" dirty="0">
                <a:latin typeface="TimesNewRoman"/>
              </a:rPr>
              <a:t>SR2SR sounding phases</a:t>
            </a:r>
            <a:r>
              <a:rPr lang="en-GB" sz="1800" dirty="0">
                <a:latin typeface="Times New Roman" panose="02020603050405020304" pitchFamily="18" charset="0"/>
                <a:ea typeface="Times New Roman" panose="02020603050405020304" pitchFamily="18" charset="0"/>
              </a:rPr>
              <a:t>.</a:t>
            </a:r>
          </a:p>
          <a:p>
            <a:pPr marL="685800" lvl="1">
              <a:buFont typeface="Arial" panose="020B0604020202020204" pitchFamily="34" charset="0"/>
              <a:buChar char="•"/>
            </a:pPr>
            <a:r>
              <a:rPr lang="en-US" sz="1600" b="1" dirty="0"/>
              <a:t>Parameters needed for a self-contained measurement report:</a:t>
            </a:r>
          </a:p>
          <a:p>
            <a:pPr marL="1085850" lvl="2">
              <a:buFont typeface="Arial" panose="020B0604020202020204" pitchFamily="34" charset="0"/>
              <a:buChar char="•"/>
            </a:pPr>
            <a:r>
              <a:rPr lang="en-US" sz="1400" b="1" dirty="0"/>
              <a:t>Measurement Setup ID</a:t>
            </a:r>
          </a:p>
          <a:p>
            <a:pPr marL="1085850" lvl="2">
              <a:buFont typeface="Arial" panose="020B0604020202020204" pitchFamily="34" charset="0"/>
              <a:buChar char="•"/>
            </a:pPr>
            <a:r>
              <a:rPr lang="en-US" sz="1400" b="1" dirty="0"/>
              <a:t>Measurement Instance ID</a:t>
            </a:r>
          </a:p>
          <a:p>
            <a:pPr marL="1085850" lvl="2">
              <a:buFont typeface="Arial" panose="020B0604020202020204" pitchFamily="34" charset="0"/>
              <a:buChar char="•"/>
            </a:pPr>
            <a:r>
              <a:rPr lang="en-US" sz="1400" b="1" dirty="0"/>
              <a:t>AID/USID of the SR2SR Sensing Transmitter</a:t>
            </a:r>
          </a:p>
          <a:p>
            <a:pPr marL="1085850" lvl="2">
              <a:buFont typeface="Arial" panose="020B0604020202020204" pitchFamily="34" charset="0"/>
              <a:buChar char="•"/>
            </a:pPr>
            <a:r>
              <a:rPr lang="en-US" sz="1400" b="1" dirty="0"/>
              <a:t>AID/USID of the SR2SR Sensing Receiver</a:t>
            </a:r>
          </a:p>
          <a:p>
            <a:pPr marL="0" indent="0"/>
            <a:endParaRPr lang="en-GB" sz="1800" i="1" dirty="0">
              <a:solidFill>
                <a:schemeClr val="tx2"/>
              </a:solidFill>
              <a:latin typeface="CST Gill Sans"/>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42145357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1: A Single SR2SR Channel</a:t>
            </a:r>
          </a:p>
        </p:txBody>
      </p:sp>
      <p:sp>
        <p:nvSpPr>
          <p:cNvPr id="9218" name="Rectangle 2"/>
          <p:cNvSpPr>
            <a:spLocks noGrp="1" noChangeArrowheads="1"/>
          </p:cNvSpPr>
          <p:nvPr>
            <p:ph idx="1"/>
          </p:nvPr>
        </p:nvSpPr>
        <p:spPr>
          <a:xfrm>
            <a:off x="914401" y="1676400"/>
            <a:ext cx="10361084" cy="2668468"/>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is to be measured. </a:t>
            </a:r>
            <a:endParaRPr lang="en-GB" sz="1600"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SR2SR sounding phase, and a reporting phase.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a:t>
            </a:r>
            <a:r>
              <a:rPr lang="en-GB" sz="1600" dirty="0">
                <a:effectLst/>
                <a:latin typeface="Times New Roman" panose="02020603050405020304" pitchFamily="18" charset="0"/>
                <a:ea typeface="Times New Roman" panose="02020603050405020304" pitchFamily="18" charset="0"/>
              </a:rPr>
              <a:t>he SR2SR </a:t>
            </a:r>
            <a:r>
              <a:rPr lang="en-GB" sz="1600" dirty="0">
                <a:latin typeface="Times New Roman" panose="02020603050405020304" pitchFamily="18" charset="0"/>
                <a:ea typeface="Times New Roman" panose="02020603050405020304" pitchFamily="18" charset="0"/>
              </a:rPr>
              <a:t>S</a:t>
            </a:r>
            <a:r>
              <a:rPr lang="en-GB" sz="1600" dirty="0">
                <a:effectLst/>
                <a:latin typeface="Times New Roman" panose="02020603050405020304" pitchFamily="18" charset="0"/>
                <a:ea typeface="Times New Roman" panose="02020603050405020304" pitchFamily="18" charset="0"/>
              </a:rPr>
              <a:t>ensing </a:t>
            </a:r>
            <a:r>
              <a:rPr lang="en-GB" sz="1600" dirty="0">
                <a:latin typeface="Times New Roman" panose="02020603050405020304" pitchFamily="18" charset="0"/>
                <a:ea typeface="Times New Roman" panose="02020603050405020304" pitchFamily="18" charset="0"/>
              </a:rPr>
              <a:t>Trigger frame (TF)</a:t>
            </a:r>
            <a:r>
              <a:rPr lang="en-GB" sz="1600" dirty="0">
                <a:effectLst/>
                <a:latin typeface="Times New Roman" panose="02020603050405020304" pitchFamily="18" charset="0"/>
                <a:ea typeface="Times New Roman" panose="02020603050405020304" pitchFamily="18" charset="0"/>
              </a:rPr>
              <a:t> </a:t>
            </a:r>
            <a:r>
              <a:rPr lang="en-GB" sz="1600" dirty="0">
                <a:latin typeface="Times New Roman" panose="02020603050405020304" pitchFamily="18" charset="0"/>
                <a:ea typeface="Times New Roman" panose="02020603050405020304" pitchFamily="18" charset="0"/>
              </a:rPr>
              <a:t>assigns</a:t>
            </a:r>
            <a:r>
              <a:rPr lang="en-GB" sz="1600" dirty="0">
                <a:effectLst/>
                <a:latin typeface="Times New Roman" panose="02020603050405020304" pitchFamily="18" charset="0"/>
                <a:ea typeface="Times New Roman" panose="02020603050405020304" pitchFamily="18" charset="0"/>
              </a:rPr>
              <a:t> the roles of SR2SR responders in the current </a:t>
            </a:r>
            <a:r>
              <a:rPr lang="en-GB" sz="1600" dirty="0">
                <a:latin typeface="Times New Roman" panose="02020603050405020304" pitchFamily="18" charset="0"/>
                <a:ea typeface="Times New Roman" panose="02020603050405020304" pitchFamily="18" charset="0"/>
              </a:rPr>
              <a:t>SR2SR</a:t>
            </a:r>
            <a:r>
              <a:rPr lang="en-GB" sz="1600" dirty="0">
                <a:effectLst/>
                <a:latin typeface="Times New Roman" panose="02020603050405020304" pitchFamily="18" charset="0"/>
                <a:ea typeface="Times New Roman" panose="02020603050405020304" pitchFamily="18" charset="0"/>
              </a:rPr>
              <a:t> sounding phase: STA 1 is </a:t>
            </a:r>
            <a:r>
              <a:rPr lang="en-GB" sz="1600" dirty="0">
                <a:latin typeface="Times New Roman" panose="02020603050405020304" pitchFamily="18" charset="0"/>
                <a:ea typeface="Times New Roman" panose="02020603050405020304" pitchFamily="18" charset="0"/>
              </a:rPr>
              <a:t>an</a:t>
            </a:r>
            <a:r>
              <a:rPr lang="en-GB" sz="1600" dirty="0">
                <a:effectLst/>
                <a:latin typeface="Times New Roman" panose="02020603050405020304" pitchFamily="18" charset="0"/>
                <a:ea typeface="Times New Roman" panose="02020603050405020304" pitchFamily="18" charset="0"/>
              </a:rPr>
              <a:t> SR2SR sensing transmitter and STA 2 is </a:t>
            </a:r>
            <a:r>
              <a:rPr lang="en-GB" sz="1600" dirty="0">
                <a:latin typeface="Times New Roman" panose="02020603050405020304" pitchFamily="18" charset="0"/>
                <a:ea typeface="Times New Roman" panose="02020603050405020304" pitchFamily="18" charset="0"/>
              </a:rPr>
              <a:t>an SR2SR sensing receiver.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SR2SR Sensing TF, STA 1 responds with an SR2SR NDP (i.e., an HE Ranging NDP).</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NDP, STA 2 measures the CSI from STA 1 to STA 2.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Report Sensing TF, STA 2 transmits the measurement result in a Measurement Report frame.</a:t>
            </a:r>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500059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557697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81076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539521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524325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657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616630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97086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284770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209800" y="5009270"/>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905000" y="50092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5791200" y="5000598"/>
            <a:ext cx="0" cy="232757"/>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500059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755949" y="5001254"/>
            <a:ext cx="1" cy="11650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664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SR2SR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475660" y="4998206"/>
            <a:ext cx="0" cy="5688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66264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6096000" y="5540820"/>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239000" y="500113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99820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C6CE232F-1A33-4967-967E-452B90B35B63}"/>
              </a:ext>
            </a:extLst>
          </p:cNvPr>
          <p:cNvSpPr/>
          <p:nvPr/>
        </p:nvSpPr>
        <p:spPr bwMode="auto">
          <a:xfrm>
            <a:off x="5453893" y="525238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49" name="Straight Arrow Connector 48">
            <a:extLst>
              <a:ext uri="{FF2B5EF4-FFF2-40B4-BE49-F238E27FC236}">
                <a16:creationId xmlns:a16="http://schemas.microsoft.com/office/drawing/2014/main" id="{22600109-F8A1-465A-9558-17C7B007F539}"/>
              </a:ext>
            </a:extLst>
          </p:cNvPr>
          <p:cNvCxnSpPr>
            <a:cxnSpLocks/>
          </p:cNvCxnSpPr>
          <p:nvPr/>
        </p:nvCxnSpPr>
        <p:spPr>
          <a:xfrm flipV="1">
            <a:off x="3505200" y="5009270"/>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14D25119-D6A6-420F-8BAA-70ECCC16CB90}"/>
              </a:ext>
            </a:extLst>
          </p:cNvPr>
          <p:cNvSpPr/>
          <p:nvPr/>
        </p:nvSpPr>
        <p:spPr bwMode="auto">
          <a:xfrm>
            <a:off x="1501728" y="4571999"/>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5">
            <a:extLst>
              <a:ext uri="{FF2B5EF4-FFF2-40B4-BE49-F238E27FC236}">
                <a16:creationId xmlns:a16="http://schemas.microsoft.com/office/drawing/2014/main" id="{F640BED4-C555-4D6E-934A-8531D9556953}"/>
              </a:ext>
            </a:extLst>
          </p:cNvPr>
          <p:cNvSpPr/>
          <p:nvPr/>
        </p:nvSpPr>
        <p:spPr bwMode="auto">
          <a:xfrm>
            <a:off x="4083800" y="4571999"/>
            <a:ext cx="2408917" cy="183667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7">
            <a:extLst>
              <a:ext uri="{FF2B5EF4-FFF2-40B4-BE49-F238E27FC236}">
                <a16:creationId xmlns:a16="http://schemas.microsoft.com/office/drawing/2014/main" id="{F4E2A054-3E98-4A5F-9C76-BE789B807478}"/>
              </a:ext>
            </a:extLst>
          </p:cNvPr>
          <p:cNvSpPr/>
          <p:nvPr/>
        </p:nvSpPr>
        <p:spPr bwMode="auto">
          <a:xfrm>
            <a:off x="6697877" y="4572000"/>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444A0141-210F-454E-87EB-4AADB90E869C}"/>
              </a:ext>
            </a:extLst>
          </p:cNvPr>
          <p:cNvSpPr txBox="1"/>
          <p:nvPr/>
        </p:nvSpPr>
        <p:spPr>
          <a:xfrm>
            <a:off x="4600575" y="4341168"/>
            <a:ext cx="153410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51" name="TextBox 50">
            <a:extLst>
              <a:ext uri="{FF2B5EF4-FFF2-40B4-BE49-F238E27FC236}">
                <a16:creationId xmlns:a16="http://schemas.microsoft.com/office/drawing/2014/main" id="{ACCD4E8F-FF9F-4C51-96EC-5D815B5A01C1}"/>
              </a:ext>
            </a:extLst>
          </p:cNvPr>
          <p:cNvSpPr txBox="1"/>
          <p:nvPr/>
        </p:nvSpPr>
        <p:spPr>
          <a:xfrm>
            <a:off x="7307361" y="43411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52" name="TextBox 51">
            <a:extLst>
              <a:ext uri="{FF2B5EF4-FFF2-40B4-BE49-F238E27FC236}">
                <a16:creationId xmlns:a16="http://schemas.microsoft.com/office/drawing/2014/main" id="{438FCD12-5AF8-4E9D-93A2-220F6AEFB67C}"/>
              </a:ext>
            </a:extLst>
          </p:cNvPr>
          <p:cNvSpPr txBox="1"/>
          <p:nvPr/>
        </p:nvSpPr>
        <p:spPr>
          <a:xfrm>
            <a:off x="2238375" y="43411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9974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2: Two SR2SR Channels</a:t>
            </a:r>
          </a:p>
        </p:txBody>
      </p:sp>
      <p:sp>
        <p:nvSpPr>
          <p:cNvPr id="9218" name="Rectangle 2"/>
          <p:cNvSpPr>
            <a:spLocks noGrp="1" noChangeArrowheads="1"/>
          </p:cNvSpPr>
          <p:nvPr>
            <p:ph idx="1"/>
          </p:nvPr>
        </p:nvSpPr>
        <p:spPr>
          <a:xfrm>
            <a:off x="914401" y="1676401"/>
            <a:ext cx="10361084" cy="597240"/>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1 to STA 3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441277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498915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22294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480739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465543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069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557848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38304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5454716" y="4648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014399" y="4413434"/>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760961"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3326185"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441277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1100839" y="6176062"/>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998616" y="598062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05933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837723" y="441436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076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SR2SR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2291694" y="440851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603948" y="4400657"/>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07482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23760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5922733" y="499061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7323591" y="440757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054735" y="441331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8710730" y="4421543"/>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867693" y="524761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86769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0" name="Straight Arrow Connector 49">
            <a:extLst>
              <a:ext uri="{FF2B5EF4-FFF2-40B4-BE49-F238E27FC236}">
                <a16:creationId xmlns:a16="http://schemas.microsoft.com/office/drawing/2014/main" id="{D8322A94-BBFF-4F55-A267-50316F030F2F}"/>
              </a:ext>
            </a:extLst>
          </p:cNvPr>
          <p:cNvCxnSpPr>
            <a:cxnSpLocks/>
          </p:cNvCxnSpPr>
          <p:nvPr/>
        </p:nvCxnSpPr>
        <p:spPr>
          <a:xfrm flipV="1">
            <a:off x="3581400" y="4419600"/>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2F09636-D60A-4E76-A29F-D0A5A433EA13}"/>
              </a:ext>
            </a:extLst>
          </p:cNvPr>
          <p:cNvCxnSpPr>
            <a:cxnSpLocks/>
          </p:cNvCxnSpPr>
          <p:nvPr/>
        </p:nvCxnSpPr>
        <p:spPr>
          <a:xfrm flipH="1" flipV="1">
            <a:off x="5715000" y="4403386"/>
            <a:ext cx="0" cy="24777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DCF77953-65B6-40D2-9793-11E25D1C14C3}"/>
              </a:ext>
            </a:extLst>
          </p:cNvPr>
          <p:cNvCxnSpPr>
            <a:cxnSpLocks/>
          </p:cNvCxnSpPr>
          <p:nvPr/>
        </p:nvCxnSpPr>
        <p:spPr>
          <a:xfrm>
            <a:off x="6145742" y="49975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4389120"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89F8D8DE-2C72-47FB-8FB9-8F3E2CEC0B2A}"/>
              </a:ext>
            </a:extLst>
          </p:cNvPr>
          <p:cNvSpPr/>
          <p:nvPr/>
        </p:nvSpPr>
        <p:spPr bwMode="auto">
          <a:xfrm>
            <a:off x="1501729" y="3962401"/>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21F34388-DA97-4A4A-90A2-67BF47EFF5F4}"/>
              </a:ext>
            </a:extLst>
          </p:cNvPr>
          <p:cNvSpPr/>
          <p:nvPr/>
        </p:nvSpPr>
        <p:spPr bwMode="auto">
          <a:xfrm>
            <a:off x="4074746" y="3954557"/>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C1430110-090B-4640-8513-A66419B3E5DA}"/>
              </a:ext>
            </a:extLst>
          </p:cNvPr>
          <p:cNvSpPr/>
          <p:nvPr/>
        </p:nvSpPr>
        <p:spPr bwMode="auto">
          <a:xfrm>
            <a:off x="6676784" y="3952790"/>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C2EB14A8-E891-46D9-BF2A-F067AD96A70F}"/>
              </a:ext>
            </a:extLst>
          </p:cNvPr>
          <p:cNvSpPr txBox="1"/>
          <p:nvPr/>
        </p:nvSpPr>
        <p:spPr>
          <a:xfrm>
            <a:off x="4600575" y="3731568"/>
            <a:ext cx="1495423"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59" name="TextBox 58">
            <a:extLst>
              <a:ext uri="{FF2B5EF4-FFF2-40B4-BE49-F238E27FC236}">
                <a16:creationId xmlns:a16="http://schemas.microsoft.com/office/drawing/2014/main" id="{A08F5B17-E0C4-4946-A692-13A0A33CCF8F}"/>
              </a:ext>
            </a:extLst>
          </p:cNvPr>
          <p:cNvSpPr txBox="1"/>
          <p:nvPr/>
        </p:nvSpPr>
        <p:spPr>
          <a:xfrm>
            <a:off x="7307361" y="3731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60" name="TextBox 59">
            <a:extLst>
              <a:ext uri="{FF2B5EF4-FFF2-40B4-BE49-F238E27FC236}">
                <a16:creationId xmlns:a16="http://schemas.microsoft.com/office/drawing/2014/main" id="{753BACCE-F11C-4E31-9283-E508ECA2150C}"/>
              </a:ext>
            </a:extLst>
          </p:cNvPr>
          <p:cNvSpPr txBox="1"/>
          <p:nvPr/>
        </p:nvSpPr>
        <p:spPr>
          <a:xfrm>
            <a:off x="2238375" y="37315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3: Two SR2SR Sounding Phases</a:t>
            </a:r>
          </a:p>
        </p:txBody>
      </p:sp>
      <p:sp>
        <p:nvSpPr>
          <p:cNvPr id="9218" name="Rectangle 2"/>
          <p:cNvSpPr>
            <a:spLocks noGrp="1" noChangeArrowheads="1"/>
          </p:cNvSpPr>
          <p:nvPr>
            <p:ph idx="1"/>
          </p:nvPr>
        </p:nvSpPr>
        <p:spPr>
          <a:xfrm>
            <a:off x="914401" y="1676400"/>
            <a:ext cx="10353151" cy="959713"/>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two SR2SR sounding phases, and a reporting phase. </a:t>
            </a:r>
          </a:p>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3 to STA 4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987993" y="3826537"/>
            <a:ext cx="91440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987989" y="4402916"/>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905854"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887831"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554224"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487424"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990600" y="4992246"/>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877824"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6743197" y="5248069"/>
            <a:ext cx="634962" cy="33350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768618"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674745"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173224"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988063" y="5589822"/>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885840"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878823" y="5858778"/>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193364"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19445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164633"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8231315" y="382710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33620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31739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779551"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870842"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91896"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73094"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878823" y="465666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997359" y="4400159"/>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9183624" y="382414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9477840" y="3826537"/>
            <a:ext cx="0" cy="2027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559685"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557250"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980047" y="6191224"/>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877824"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564952"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4677319" y="4069189"/>
            <a:ext cx="640080" cy="331905"/>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980581"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709125"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SR2SR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4002024"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7063237" y="5589822"/>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849624"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58A1769A-37C2-44FD-B510-1E0989EAD7B9}"/>
              </a:ext>
            </a:extLst>
          </p:cNvPr>
          <p:cNvSpPr/>
          <p:nvPr/>
        </p:nvSpPr>
        <p:spPr bwMode="auto">
          <a:xfrm>
            <a:off x="3567498"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SR2SR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Sensing </a:t>
            </a:r>
            <a:r>
              <a:rPr lang="en-US" sz="900" dirty="0">
                <a:solidFill>
                  <a:schemeClr val="tx1"/>
                </a:solidFill>
                <a:latin typeface="Arial" charset="0"/>
                <a:ea typeface="ＭＳ Ｐゴシック" pitchFamily="-112" charset="-128"/>
              </a:rPr>
              <a:t>TF</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970500"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4261835"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4243033"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40220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383406"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469336"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450534"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399579"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479813"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628223"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710746" y="3222850"/>
            <a:ext cx="2161351" cy="317794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822985" y="2969568"/>
            <a:ext cx="1543974"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773425" y="2971800"/>
            <a:ext cx="1543974"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82979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896999"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cxnSp>
        <p:nvCxnSpPr>
          <p:cNvPr id="79" name="Straight Arrow Connector 78">
            <a:extLst>
              <a:ext uri="{FF2B5EF4-FFF2-40B4-BE49-F238E27FC236}">
                <a16:creationId xmlns:a16="http://schemas.microsoft.com/office/drawing/2014/main" id="{79E021CE-6FCF-46CB-BDA1-29189A2C2FB4}"/>
              </a:ext>
            </a:extLst>
          </p:cNvPr>
          <p:cNvCxnSpPr>
            <a:cxnSpLocks/>
          </p:cNvCxnSpPr>
          <p:nvPr/>
        </p:nvCxnSpPr>
        <p:spPr>
          <a:xfrm>
            <a:off x="6150664"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4F4734A-AA3D-4327-92FB-A60B28484310}"/>
              </a:ext>
            </a:extLst>
          </p:cNvPr>
          <p:cNvCxnSpPr>
            <a:cxnSpLocks/>
          </p:cNvCxnSpPr>
          <p:nvPr/>
        </p:nvCxnSpPr>
        <p:spPr>
          <a:xfrm>
            <a:off x="8040624" y="38359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01EE2F12-5A23-4E7E-91D7-FC3B5625CD45}"/>
              </a:ext>
            </a:extLst>
          </p:cNvPr>
          <p:cNvCxnSpPr>
            <a:cxnSpLocks/>
            <a:stCxn id="15" idx="0"/>
          </p:cNvCxnSpPr>
          <p:nvPr/>
        </p:nvCxnSpPr>
        <p:spPr>
          <a:xfrm flipV="1">
            <a:off x="7060678" y="3819971"/>
            <a:ext cx="2559" cy="142809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65BC6493-2BFB-49B0-A838-718B133EF16C}"/>
              </a:ext>
            </a:extLst>
          </p:cNvPr>
          <p:cNvCxnSpPr>
            <a:cxnSpLocks/>
            <a:stCxn id="58" idx="0"/>
          </p:cNvCxnSpPr>
          <p:nvPr/>
        </p:nvCxnSpPr>
        <p:spPr>
          <a:xfrm flipV="1">
            <a:off x="4997359" y="3819971"/>
            <a:ext cx="0" cy="24921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26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10591799" cy="1065213"/>
          </a:xfrm>
        </p:spPr>
        <p:txBody>
          <a:bodyPr/>
          <a:lstStyle/>
          <a:p>
            <a:r>
              <a:rPr lang="en-GB" sz="2800" dirty="0"/>
              <a:t>Example 4: Combination of NDPA, SR2SR and TF Sounding Phases</a:t>
            </a:r>
          </a:p>
        </p:txBody>
      </p:sp>
      <p:sp>
        <p:nvSpPr>
          <p:cNvPr id="9218" name="Rectangle 2"/>
          <p:cNvSpPr>
            <a:spLocks noGrp="1" noChangeArrowheads="1"/>
          </p:cNvSpPr>
          <p:nvPr>
            <p:ph idx="1"/>
          </p:nvPr>
        </p:nvSpPr>
        <p:spPr>
          <a:xfrm>
            <a:off x="914401" y="1676400"/>
            <a:ext cx="10353151" cy="555851"/>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NDPA sounding phase, an SR2SR sounding phase, a TF sounding phase, and a reporting phase. </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719769" y="3826537"/>
            <a:ext cx="109728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719765" y="440291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637630"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619607"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286000"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219200"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685800" y="499224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609600"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8566872" y="5843512"/>
            <a:ext cx="659178" cy="342722"/>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SR2SI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500394"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406521"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1905000"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719839" y="5589822"/>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617616"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10661153" y="525268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1925140"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292622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28964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7864412" y="382812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67977"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49175"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511327"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lang="en-US" sz="900" dirty="0">
                <a:solidFill>
                  <a:schemeClr val="tx1"/>
                </a:solidFill>
                <a:latin typeface="Arial" charset="0"/>
                <a:ea typeface="ＭＳ Ｐゴシック" pitchFamily="-112" charset="-128"/>
              </a:rPr>
              <a:t>Sounding</a:t>
            </a:r>
            <a:r>
              <a:rPr kumimoji="0" lang="en-US" sz="900" b="0" i="0" u="none" strike="noStrike" cap="none" normalizeH="0" baseline="0" dirty="0">
                <a:ln>
                  <a:noFill/>
                </a:ln>
                <a:solidFill>
                  <a:schemeClr val="tx1"/>
                </a:solidFill>
                <a:effectLst/>
                <a:latin typeface="Arial" charset="0"/>
                <a:ea typeface="ＭＳ Ｐゴシック" pitchFamily="-112" charset="-128"/>
              </a:rPr>
              <a: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602618"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9623196"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12367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10487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10306630" y="6268412"/>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102878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10661154" y="406196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715945" y="3804824"/>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10099889" y="382133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6802443" y="3824146"/>
            <a:ext cx="0" cy="8321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a:stCxn id="15" idx="0"/>
          </p:cNvCxnSpPr>
          <p:nvPr/>
        </p:nvCxnSpPr>
        <p:spPr>
          <a:xfrm flipV="1">
            <a:off x="8896461" y="3826538"/>
            <a:ext cx="9549" cy="20169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291461"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289026"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9825778" y="383521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711823" y="6191224"/>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609600"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296728"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6489431" y="4644911"/>
            <a:ext cx="633051" cy="339333"/>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SR2SR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889817"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440901"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SR2SR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5715000"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6802443" y="498424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657600"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45EF9D43-91B2-49FD-BED3-DE2E63CB5A6D}"/>
              </a:ext>
            </a:extLst>
          </p:cNvPr>
          <p:cNvCxnSpPr>
            <a:cxnSpLocks/>
          </p:cNvCxnSpPr>
          <p:nvPr/>
        </p:nvCxnSpPr>
        <p:spPr bwMode="auto">
          <a:xfrm>
            <a:off x="931603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7" name="TextBox 66">
            <a:extLst>
              <a:ext uri="{FF2B5EF4-FFF2-40B4-BE49-F238E27FC236}">
                <a16:creationId xmlns:a16="http://schemas.microsoft.com/office/drawing/2014/main" id="{DAC30EDD-6CC7-4963-8816-6DA5FBD42709}"/>
              </a:ext>
            </a:extLst>
          </p:cNvPr>
          <p:cNvSpPr txBox="1"/>
          <p:nvPr/>
        </p:nvSpPr>
        <p:spPr>
          <a:xfrm>
            <a:off x="92972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8" name="Rectangle 67">
            <a:extLst>
              <a:ext uri="{FF2B5EF4-FFF2-40B4-BE49-F238E27FC236}">
                <a16:creationId xmlns:a16="http://schemas.microsoft.com/office/drawing/2014/main" id="{58A1769A-37C2-44FD-B510-1E0989EAD7B9}"/>
              </a:ext>
            </a:extLst>
          </p:cNvPr>
          <p:cNvSpPr/>
          <p:nvPr/>
        </p:nvSpPr>
        <p:spPr bwMode="auto">
          <a:xfrm>
            <a:off x="3299274"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Sensing NDPA</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69" name="Rectangle 68">
            <a:extLst>
              <a:ext uri="{FF2B5EF4-FFF2-40B4-BE49-F238E27FC236}">
                <a16:creationId xmlns:a16="http://schemas.microsoft.com/office/drawing/2014/main" id="{5E62F8E9-8AE2-4E7B-A40F-68E7249B4680}"/>
              </a:ext>
            </a:extLst>
          </p:cNvPr>
          <p:cNvSpPr/>
          <p:nvPr/>
        </p:nvSpPr>
        <p:spPr bwMode="auto">
          <a:xfrm>
            <a:off x="4373045"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SI2SR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NDP</a:t>
            </a: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702276"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399361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39748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133984"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115182"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20111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18231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131355"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211589"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359999"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442523" y="3200400"/>
            <a:ext cx="1870864"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2">
            <a:extLst>
              <a:ext uri="{FF2B5EF4-FFF2-40B4-BE49-F238E27FC236}">
                <a16:creationId xmlns:a16="http://schemas.microsoft.com/office/drawing/2014/main" id="{BAE23470-C5C8-4A1A-95B4-5B5B75BA20AE}"/>
              </a:ext>
            </a:extLst>
          </p:cNvPr>
          <p:cNvSpPr/>
          <p:nvPr/>
        </p:nvSpPr>
        <p:spPr bwMode="auto">
          <a:xfrm>
            <a:off x="9550999" y="3200400"/>
            <a:ext cx="21076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554760" y="2969568"/>
            <a:ext cx="1579223"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SR2SR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505200"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NDPA</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7696200"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TF</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7" name="TextBox 76">
            <a:extLst>
              <a:ext uri="{FF2B5EF4-FFF2-40B4-BE49-F238E27FC236}">
                <a16:creationId xmlns:a16="http://schemas.microsoft.com/office/drawing/2014/main" id="{4B3D720D-AC78-4BCB-B334-01B4906BB89D}"/>
              </a:ext>
            </a:extLst>
          </p:cNvPr>
          <p:cNvSpPr txBox="1"/>
          <p:nvPr/>
        </p:nvSpPr>
        <p:spPr>
          <a:xfrm>
            <a:off x="101267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628775"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0096226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latin typeface="Times New Roman" panose="02020603050405020304" pitchFamily="18" charset="0"/>
                <a:ea typeface="Times New Roman" panose="02020603050405020304" pitchFamily="18" charset="0"/>
              </a:rPr>
              <a:t>SR2SR Subvariant of Sensing Trigger Frame</a:t>
            </a:r>
            <a:endParaRPr lang="en-GB" sz="2800" dirty="0"/>
          </a:p>
        </p:txBody>
      </p:sp>
      <p:sp>
        <p:nvSpPr>
          <p:cNvPr id="9218" name="Rectangle 2"/>
          <p:cNvSpPr>
            <a:spLocks noGrp="1" noChangeArrowheads="1"/>
          </p:cNvSpPr>
          <p:nvPr>
            <p:ph idx="1"/>
          </p:nvPr>
        </p:nvSpPr>
        <p:spPr>
          <a:xfrm>
            <a:off x="914399" y="1981200"/>
            <a:ext cx="6629401" cy="3104109"/>
          </a:xfrm>
          <a:ln/>
        </p:spPr>
        <p:txBody>
          <a:bodyPr/>
          <a:lstStyle/>
          <a:p>
            <a:pPr marL="285750" indent="-285750">
              <a:buFont typeface="Arial" panose="020B0604020202020204" pitchFamily="34" charset="0"/>
              <a:buChar char="•"/>
            </a:pPr>
            <a:r>
              <a:rPr lang="en-GB" sz="1800" u="sng" dirty="0">
                <a:latin typeface="Times New Roman" panose="02020603050405020304" pitchFamily="18" charset="0"/>
                <a:ea typeface="Times New Roman" panose="02020603050405020304" pitchFamily="18" charset="0"/>
              </a:rPr>
              <a:t>Proposal</a:t>
            </a:r>
            <a:r>
              <a:rPr lang="en-GB" sz="1800"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the Passive Sounding subvariant of Ranging TF be reused as the SR2SR sensing TF.</a:t>
            </a:r>
            <a:endParaRPr lang="en-US" sz="1600" b="1" dirty="0">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One of the reserved bits in the Trigger Dependent Common Info subfield of the TF (B4) is used to indicate ranging/sensing.</a:t>
            </a: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The Trigger Dependent Common Info subfield has 2 bytes, consistent with the passive sounding ranging trigger subtype. </a:t>
            </a:r>
          </a:p>
          <a:p>
            <a:pPr marL="685800" lvl="1">
              <a:buFont typeface="Arial" panose="020B0604020202020204" pitchFamily="34" charset="0"/>
              <a:buChar char="•"/>
            </a:pPr>
            <a:r>
              <a:rPr lang="en-US" sz="1600" b="1" dirty="0">
                <a:effectLst/>
                <a:latin typeface="Times New Roman" panose="02020603050405020304" pitchFamily="18" charset="0"/>
                <a:ea typeface="Times New Roman" panose="02020603050405020304" pitchFamily="18" charset="0"/>
              </a:rPr>
              <a:t>The SR2SR sensing TF has two or more User Info fields, one for each SR2SR sensing responder.</a:t>
            </a: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One of the</a:t>
            </a:r>
            <a:r>
              <a:rPr lang="en-US" sz="1600" b="1" dirty="0">
                <a:effectLst/>
                <a:latin typeface="Times New Roman" panose="02020603050405020304" pitchFamily="18" charset="0"/>
                <a:ea typeface="Times New Roman" panose="02020603050405020304" pitchFamily="18" charset="0"/>
              </a:rPr>
              <a:t> User Info fields is addressed to the SR2SR sensing transmitter and</a:t>
            </a:r>
            <a:r>
              <a:rPr lang="en-US" sz="1600" b="1" dirty="0">
                <a:latin typeface="Times New Roman" panose="02020603050405020304" pitchFamily="18" charset="0"/>
                <a:ea typeface="Times New Roman" panose="02020603050405020304" pitchFamily="18" charset="0"/>
              </a:rPr>
              <a:t> the other </a:t>
            </a:r>
            <a:r>
              <a:rPr lang="en-US" sz="1600" b="1" dirty="0">
                <a:effectLst/>
                <a:latin typeface="Times New Roman" panose="02020603050405020304" pitchFamily="18" charset="0"/>
                <a:ea typeface="Times New Roman" panose="02020603050405020304" pitchFamily="18" charset="0"/>
              </a:rPr>
              <a:t>User Info field(s) are addressed to the SR2SR sensing receiver(s). </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September 2022</a:t>
            </a:r>
            <a:endParaRPr lang="en-GB" dirty="0"/>
          </a:p>
        </p:txBody>
      </p:sp>
      <p:graphicFrame>
        <p:nvGraphicFramePr>
          <p:cNvPr id="3" name="Table 6">
            <a:extLst>
              <a:ext uri="{FF2B5EF4-FFF2-40B4-BE49-F238E27FC236}">
                <a16:creationId xmlns:a16="http://schemas.microsoft.com/office/drawing/2014/main" id="{AAB6AD50-66FD-4AF5-9EB9-C20EB2571AE5}"/>
              </a:ext>
            </a:extLst>
          </p:cNvPr>
          <p:cNvGraphicFramePr>
            <a:graphicFrameLocks noGrp="1"/>
          </p:cNvGraphicFramePr>
          <p:nvPr/>
        </p:nvGraphicFramePr>
        <p:xfrm>
          <a:off x="8001000" y="3669670"/>
          <a:ext cx="3657599" cy="2426330"/>
        </p:xfrm>
        <a:graphic>
          <a:graphicData uri="http://schemas.openxmlformats.org/drawingml/2006/table">
            <a:tbl>
              <a:tblPr firstRow="1" bandRow="1">
                <a:tableStyleId>{5940675A-B579-460E-94D1-54222C63F5DA}</a:tableStyleId>
              </a:tblPr>
              <a:tblGrid>
                <a:gridCol w="1043877">
                  <a:extLst>
                    <a:ext uri="{9D8B030D-6E8A-4147-A177-3AD203B41FA5}">
                      <a16:colId xmlns:a16="http://schemas.microsoft.com/office/drawing/2014/main" val="2498822740"/>
                    </a:ext>
                  </a:extLst>
                </a:gridCol>
                <a:gridCol w="1306861">
                  <a:extLst>
                    <a:ext uri="{9D8B030D-6E8A-4147-A177-3AD203B41FA5}">
                      <a16:colId xmlns:a16="http://schemas.microsoft.com/office/drawing/2014/main" val="172303651"/>
                    </a:ext>
                  </a:extLst>
                </a:gridCol>
                <a:gridCol w="1306861">
                  <a:extLst>
                    <a:ext uri="{9D8B030D-6E8A-4147-A177-3AD203B41FA5}">
                      <a16:colId xmlns:a16="http://schemas.microsoft.com/office/drawing/2014/main" val="3713362671"/>
                    </a:ext>
                  </a:extLst>
                </a:gridCol>
              </a:tblGrid>
              <a:tr h="852752">
                <a:tc>
                  <a:txBody>
                    <a:bodyPr/>
                    <a:lstStyle/>
                    <a:p>
                      <a:pPr algn="ctr"/>
                      <a:r>
                        <a:rPr lang="en-US" sz="1100" b="1" dirty="0"/>
                        <a:t>Ranging Trigger Subtype subfield value</a:t>
                      </a:r>
                    </a:p>
                  </a:txBody>
                  <a:tcPr/>
                </a:tc>
                <a:tc>
                  <a:txBody>
                    <a:bodyPr/>
                    <a:lstStyle/>
                    <a:p>
                      <a:pPr algn="ctr"/>
                      <a:r>
                        <a:rPr lang="en-US" sz="1100" b="1" dirty="0"/>
                        <a:t>Ranging Trigger frame subvariant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70C0"/>
                          </a:solidFill>
                        </a:rPr>
                        <a:t>Sensing Trigger frame subvariant </a:t>
                      </a:r>
                    </a:p>
                    <a:p>
                      <a:pPr algn="ctr"/>
                      <a:endParaRPr lang="en-US" sz="1100" b="1" dirty="0"/>
                    </a:p>
                  </a:txBody>
                  <a:tcPr/>
                </a:tc>
                <a:extLst>
                  <a:ext uri="{0D108BD9-81ED-4DB2-BD59-A6C34878D82A}">
                    <a16:rowId xmlns:a16="http://schemas.microsoft.com/office/drawing/2014/main" val="1661919420"/>
                  </a:ext>
                </a:extLst>
              </a:tr>
              <a:tr h="262263">
                <a:tc>
                  <a:txBody>
                    <a:bodyPr/>
                    <a:lstStyle/>
                    <a:p>
                      <a:pPr algn="ctr"/>
                      <a:r>
                        <a:rPr lang="en-US" sz="1100" dirty="0"/>
                        <a:t>0</a:t>
                      </a:r>
                    </a:p>
                  </a:txBody>
                  <a:tcPr/>
                </a:tc>
                <a:tc>
                  <a:txBody>
                    <a:bodyPr/>
                    <a:lstStyle/>
                    <a:p>
                      <a:pPr algn="ctr"/>
                      <a:r>
                        <a:rPr lang="en-US" sz="1100" dirty="0"/>
                        <a:t>Poll</a:t>
                      </a:r>
                    </a:p>
                  </a:txBody>
                  <a:tcPr/>
                </a:tc>
                <a:tc>
                  <a:txBody>
                    <a:bodyPr/>
                    <a:lstStyle/>
                    <a:p>
                      <a:pPr algn="ctr"/>
                      <a:r>
                        <a:rPr lang="en-US" sz="1100" dirty="0">
                          <a:solidFill>
                            <a:srgbClr val="0070C0"/>
                          </a:solidFill>
                        </a:rPr>
                        <a:t>Poll</a:t>
                      </a:r>
                    </a:p>
                  </a:txBody>
                  <a:tcPr/>
                </a:tc>
                <a:extLst>
                  <a:ext uri="{0D108BD9-81ED-4DB2-BD59-A6C34878D82A}">
                    <a16:rowId xmlns:a16="http://schemas.microsoft.com/office/drawing/2014/main" val="1769473243"/>
                  </a:ext>
                </a:extLst>
              </a:tr>
              <a:tr h="262263">
                <a:tc>
                  <a:txBody>
                    <a:bodyPr/>
                    <a:lstStyle/>
                    <a:p>
                      <a:pPr algn="ctr"/>
                      <a:r>
                        <a:rPr lang="en-US" sz="1100" dirty="0"/>
                        <a:t>1</a:t>
                      </a:r>
                    </a:p>
                  </a:txBody>
                  <a:tcPr/>
                </a:tc>
                <a:tc>
                  <a:txBody>
                    <a:bodyPr/>
                    <a:lstStyle/>
                    <a:p>
                      <a:pPr algn="ctr"/>
                      <a:r>
                        <a:rPr lang="en-US" sz="1100" dirty="0"/>
                        <a:t>Sounding</a:t>
                      </a:r>
                    </a:p>
                  </a:txBody>
                  <a:tcPr/>
                </a:tc>
                <a:tc>
                  <a:txBody>
                    <a:bodyPr/>
                    <a:lstStyle/>
                    <a:p>
                      <a:pPr algn="ctr"/>
                      <a:r>
                        <a:rPr lang="en-US" sz="1100" dirty="0">
                          <a:solidFill>
                            <a:srgbClr val="0070C0"/>
                          </a:solidFill>
                        </a:rPr>
                        <a:t>Sounding</a:t>
                      </a:r>
                    </a:p>
                  </a:txBody>
                  <a:tcPr/>
                </a:tc>
                <a:extLst>
                  <a:ext uri="{0D108BD9-81ED-4DB2-BD59-A6C34878D82A}">
                    <a16:rowId xmlns:a16="http://schemas.microsoft.com/office/drawing/2014/main" val="3928679005"/>
                  </a:ext>
                </a:extLst>
              </a:tr>
              <a:tr h="262263">
                <a:tc>
                  <a:txBody>
                    <a:bodyPr/>
                    <a:lstStyle/>
                    <a:p>
                      <a:pPr algn="ctr"/>
                      <a:r>
                        <a:rPr lang="en-US" sz="1100" dirty="0"/>
                        <a:t>2</a:t>
                      </a:r>
                    </a:p>
                  </a:txBody>
                  <a:tcPr/>
                </a:tc>
                <a:tc>
                  <a:txBody>
                    <a:bodyPr/>
                    <a:lstStyle/>
                    <a:p>
                      <a:pPr algn="ctr"/>
                      <a:r>
                        <a:rPr lang="en-US" sz="1100" dirty="0"/>
                        <a:t>Secure Sounding</a:t>
                      </a:r>
                    </a:p>
                  </a:txBody>
                  <a:tcPr/>
                </a:tc>
                <a:tc>
                  <a:txBody>
                    <a:bodyPr/>
                    <a:lstStyle/>
                    <a:p>
                      <a:pPr algn="ctr"/>
                      <a:r>
                        <a:rPr lang="en-US" sz="1100" dirty="0">
                          <a:solidFill>
                            <a:srgbClr val="0070C0"/>
                          </a:solidFill>
                        </a:rPr>
                        <a:t>Reserved</a:t>
                      </a:r>
                    </a:p>
                  </a:txBody>
                  <a:tcPr/>
                </a:tc>
                <a:extLst>
                  <a:ext uri="{0D108BD9-81ED-4DB2-BD59-A6C34878D82A}">
                    <a16:rowId xmlns:a16="http://schemas.microsoft.com/office/drawing/2014/main" val="1619373812"/>
                  </a:ext>
                </a:extLst>
              </a:tr>
              <a:tr h="262263">
                <a:tc>
                  <a:txBody>
                    <a:bodyPr/>
                    <a:lstStyle/>
                    <a:p>
                      <a:pPr algn="ctr"/>
                      <a:r>
                        <a:rPr lang="en-US" sz="1100" dirty="0"/>
                        <a:t>3</a:t>
                      </a:r>
                    </a:p>
                  </a:txBody>
                  <a:tcPr/>
                </a:tc>
                <a:tc>
                  <a:txBody>
                    <a:bodyPr/>
                    <a:lstStyle/>
                    <a:p>
                      <a:pPr algn="ctr"/>
                      <a:r>
                        <a:rPr lang="en-US" sz="1100" dirty="0"/>
                        <a:t>Report</a:t>
                      </a:r>
                    </a:p>
                  </a:txBody>
                  <a:tcPr/>
                </a:tc>
                <a:tc>
                  <a:txBody>
                    <a:bodyPr/>
                    <a:lstStyle/>
                    <a:p>
                      <a:pPr algn="ctr"/>
                      <a:r>
                        <a:rPr lang="en-US" sz="1100" dirty="0">
                          <a:solidFill>
                            <a:srgbClr val="0070C0"/>
                          </a:solidFill>
                        </a:rPr>
                        <a:t>Report</a:t>
                      </a:r>
                    </a:p>
                  </a:txBody>
                  <a:tcPr/>
                </a:tc>
                <a:extLst>
                  <a:ext uri="{0D108BD9-81ED-4DB2-BD59-A6C34878D82A}">
                    <a16:rowId xmlns:a16="http://schemas.microsoft.com/office/drawing/2014/main" val="617028716"/>
                  </a:ext>
                </a:extLst>
              </a:tr>
              <a:tr h="262263">
                <a:tc>
                  <a:txBody>
                    <a:bodyPr/>
                    <a:lstStyle/>
                    <a:p>
                      <a:pPr algn="ctr"/>
                      <a:r>
                        <a:rPr lang="en-US" sz="1100" dirty="0"/>
                        <a:t>4</a:t>
                      </a:r>
                    </a:p>
                  </a:txBody>
                  <a:tcPr/>
                </a:tc>
                <a:tc>
                  <a:txBody>
                    <a:bodyPr/>
                    <a:lstStyle/>
                    <a:p>
                      <a:pPr algn="ctr"/>
                      <a:r>
                        <a:rPr lang="en-US" sz="1100" dirty="0"/>
                        <a:t>Passive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rPr>
                        <a:t>SR2SR</a:t>
                      </a:r>
                    </a:p>
                  </a:txBody>
                  <a:tcPr/>
                </a:tc>
                <a:extLst>
                  <a:ext uri="{0D108BD9-81ED-4DB2-BD59-A6C34878D82A}">
                    <a16:rowId xmlns:a16="http://schemas.microsoft.com/office/drawing/2014/main" val="1865882971"/>
                  </a:ext>
                </a:extLst>
              </a:tr>
              <a:tr h="262263">
                <a:tc>
                  <a:txBody>
                    <a:bodyPr/>
                    <a:lstStyle/>
                    <a:p>
                      <a:pPr algn="ctr"/>
                      <a:r>
                        <a:rPr lang="en-US" sz="1100" dirty="0"/>
                        <a:t>5 - 15</a:t>
                      </a:r>
                    </a:p>
                  </a:txBody>
                  <a:tcPr/>
                </a:tc>
                <a:tc>
                  <a:txBody>
                    <a:bodyPr/>
                    <a:lstStyle/>
                    <a:p>
                      <a:pPr algn="ctr"/>
                      <a:r>
                        <a:rPr lang="en-US" sz="1100" dirty="0"/>
                        <a:t>Reserved</a:t>
                      </a:r>
                    </a:p>
                  </a:txBody>
                  <a:tcPr/>
                </a:tc>
                <a:tc>
                  <a:txBody>
                    <a:bodyPr/>
                    <a:lstStyle/>
                    <a:p>
                      <a:pPr algn="ctr"/>
                      <a:r>
                        <a:rPr lang="en-US" sz="1100" dirty="0">
                          <a:solidFill>
                            <a:srgbClr val="0070C0"/>
                          </a:solidFill>
                        </a:rPr>
                        <a:t>Reserved</a:t>
                      </a:r>
                    </a:p>
                  </a:txBody>
                  <a:tcPr/>
                </a:tc>
                <a:extLst>
                  <a:ext uri="{0D108BD9-81ED-4DB2-BD59-A6C34878D82A}">
                    <a16:rowId xmlns:a16="http://schemas.microsoft.com/office/drawing/2014/main" val="3260923178"/>
                  </a:ext>
                </a:extLst>
              </a:tr>
            </a:tbl>
          </a:graphicData>
        </a:graphic>
      </p:graphicFrame>
      <p:graphicFrame>
        <p:nvGraphicFramePr>
          <p:cNvPr id="14" name="Table 6">
            <a:extLst>
              <a:ext uri="{FF2B5EF4-FFF2-40B4-BE49-F238E27FC236}">
                <a16:creationId xmlns:a16="http://schemas.microsoft.com/office/drawing/2014/main" id="{9BEF38F5-4161-4047-B67A-3DD9F4538588}"/>
              </a:ext>
            </a:extLst>
          </p:cNvPr>
          <p:cNvGraphicFramePr>
            <a:graphicFrameLocks noGrp="1"/>
          </p:cNvGraphicFramePr>
          <p:nvPr/>
        </p:nvGraphicFramePr>
        <p:xfrm>
          <a:off x="8001000" y="2271578"/>
          <a:ext cx="3505200" cy="869541"/>
        </p:xfrm>
        <a:graphic>
          <a:graphicData uri="http://schemas.openxmlformats.org/drawingml/2006/table">
            <a:tbl>
              <a:tblPr firstRow="1" bandRow="1">
                <a:tableStyleId>{5940675A-B579-460E-94D1-54222C63F5DA}</a:tableStyleId>
              </a:tblPr>
              <a:tblGrid>
                <a:gridCol w="1981200">
                  <a:extLst>
                    <a:ext uri="{9D8B030D-6E8A-4147-A177-3AD203B41FA5}">
                      <a16:colId xmlns:a16="http://schemas.microsoft.com/office/drawing/2014/main" val="2498822740"/>
                    </a:ext>
                  </a:extLst>
                </a:gridCol>
                <a:gridCol w="1524000">
                  <a:extLst>
                    <a:ext uri="{9D8B030D-6E8A-4147-A177-3AD203B41FA5}">
                      <a16:colId xmlns:a16="http://schemas.microsoft.com/office/drawing/2014/main" val="3713362671"/>
                    </a:ext>
                  </a:extLst>
                </a:gridCol>
              </a:tblGrid>
              <a:tr h="351381">
                <a:tc>
                  <a:txBody>
                    <a:bodyPr/>
                    <a:lstStyle/>
                    <a:p>
                      <a:pPr algn="ctr"/>
                      <a:r>
                        <a:rPr lang="en-US" sz="1100" b="1" dirty="0"/>
                        <a:t>Trigger Type subfield value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2"/>
                          </a:solidFill>
                        </a:rPr>
                        <a:t>Trigger frame variant </a:t>
                      </a:r>
                    </a:p>
                  </a:txBody>
                  <a:tcPr anchor="ctr"/>
                </a:tc>
                <a:extLst>
                  <a:ext uri="{0D108BD9-81ED-4DB2-BD59-A6C34878D82A}">
                    <a16:rowId xmlns:a16="http://schemas.microsoft.com/office/drawing/2014/main" val="1661919420"/>
                  </a:ext>
                </a:extLst>
              </a:tr>
              <a:tr h="213338">
                <a:tc>
                  <a:txBody>
                    <a:bodyPr/>
                    <a:lstStyle/>
                    <a:p>
                      <a:pPr algn="l"/>
                      <a:r>
                        <a:rPr lang="en-US" sz="1100" dirty="0"/>
                        <a:t>8</a:t>
                      </a:r>
                    </a:p>
                  </a:txBody>
                  <a:tcPr/>
                </a:tc>
                <a:tc>
                  <a:txBody>
                    <a:bodyPr/>
                    <a:lstStyle/>
                    <a:p>
                      <a:pPr algn="l"/>
                      <a:r>
                        <a:rPr lang="en-US" sz="1100" dirty="0">
                          <a:solidFill>
                            <a:schemeClr val="tx2"/>
                          </a:solidFill>
                        </a:rPr>
                        <a:t>Ranging</a:t>
                      </a:r>
                      <a:r>
                        <a:rPr lang="en-US" sz="1100" dirty="0">
                          <a:solidFill>
                            <a:srgbClr val="0070C0"/>
                          </a:solidFill>
                        </a:rPr>
                        <a:t>/Sensing</a:t>
                      </a:r>
                    </a:p>
                  </a:txBody>
                  <a:tcPr/>
                </a:tc>
                <a:extLst>
                  <a:ext uri="{0D108BD9-81ED-4DB2-BD59-A6C34878D82A}">
                    <a16:rowId xmlns:a16="http://schemas.microsoft.com/office/drawing/2014/main" val="1769473243"/>
                  </a:ext>
                </a:extLst>
              </a:tr>
              <a:tr h="213338">
                <a:tc>
                  <a:txBody>
                    <a:bodyPr/>
                    <a:lstStyle/>
                    <a:p>
                      <a:pPr algn="l"/>
                      <a:r>
                        <a:rPr lang="en-US" sz="1100" dirty="0"/>
                        <a:t>9 - 15</a:t>
                      </a:r>
                    </a:p>
                  </a:txBody>
                  <a:tcPr/>
                </a:tc>
                <a:tc>
                  <a:txBody>
                    <a:bodyPr/>
                    <a:lstStyle/>
                    <a:p>
                      <a:pPr algn="l"/>
                      <a:r>
                        <a:rPr lang="en-US" sz="1100" dirty="0">
                          <a:solidFill>
                            <a:schemeClr val="tx2"/>
                          </a:solidFill>
                        </a:rPr>
                        <a:t>Reserved</a:t>
                      </a:r>
                    </a:p>
                  </a:txBody>
                  <a:tcPr/>
                </a:tc>
                <a:extLst>
                  <a:ext uri="{0D108BD9-81ED-4DB2-BD59-A6C34878D82A}">
                    <a16:rowId xmlns:a16="http://schemas.microsoft.com/office/drawing/2014/main" val="3260923178"/>
                  </a:ext>
                </a:extLst>
              </a:tr>
            </a:tbl>
          </a:graphicData>
        </a:graphic>
      </p:graphicFrame>
      <p:graphicFrame>
        <p:nvGraphicFramePr>
          <p:cNvPr id="12" name="表格 8">
            <a:extLst>
              <a:ext uri="{FF2B5EF4-FFF2-40B4-BE49-F238E27FC236}">
                <a16:creationId xmlns:a16="http://schemas.microsoft.com/office/drawing/2014/main" id="{E7CE9CE4-BC27-48F7-AF4C-6057F1C5E338}"/>
              </a:ext>
            </a:extLst>
          </p:cNvPr>
          <p:cNvGraphicFramePr>
            <a:graphicFrameLocks noGrp="1"/>
          </p:cNvGraphicFramePr>
          <p:nvPr>
            <p:extLst>
              <p:ext uri="{D42A27DB-BD31-4B8C-83A1-F6EECF244321}">
                <p14:modId xmlns:p14="http://schemas.microsoft.com/office/powerpoint/2010/main" val="2041226999"/>
              </p:ext>
            </p:extLst>
          </p:nvPr>
        </p:nvGraphicFramePr>
        <p:xfrm>
          <a:off x="304800" y="5099809"/>
          <a:ext cx="5985085" cy="1072391"/>
        </p:xfrm>
        <a:graphic>
          <a:graphicData uri="http://schemas.openxmlformats.org/drawingml/2006/table">
            <a:tbl>
              <a:tblPr firstRow="1" bandRow="1">
                <a:tableStyleId>{5C22544A-7EE6-4342-B048-85BDC9FD1C3A}</a:tableStyleId>
              </a:tblPr>
              <a:tblGrid>
                <a:gridCol w="1197017">
                  <a:extLst>
                    <a:ext uri="{9D8B030D-6E8A-4147-A177-3AD203B41FA5}">
                      <a16:colId xmlns:a16="http://schemas.microsoft.com/office/drawing/2014/main" val="20000"/>
                    </a:ext>
                  </a:extLst>
                </a:gridCol>
                <a:gridCol w="1197017">
                  <a:extLst>
                    <a:ext uri="{9D8B030D-6E8A-4147-A177-3AD203B41FA5}">
                      <a16:colId xmlns:a16="http://schemas.microsoft.com/office/drawing/2014/main" val="20001"/>
                    </a:ext>
                  </a:extLst>
                </a:gridCol>
                <a:gridCol w="1197017">
                  <a:extLst>
                    <a:ext uri="{9D8B030D-6E8A-4147-A177-3AD203B41FA5}">
                      <a16:colId xmlns:a16="http://schemas.microsoft.com/office/drawing/2014/main" val="20002"/>
                    </a:ext>
                  </a:extLst>
                </a:gridCol>
                <a:gridCol w="1197017">
                  <a:extLst>
                    <a:ext uri="{9D8B030D-6E8A-4147-A177-3AD203B41FA5}">
                      <a16:colId xmlns:a16="http://schemas.microsoft.com/office/drawing/2014/main" val="20003"/>
                    </a:ext>
                  </a:extLst>
                </a:gridCol>
                <a:gridCol w="1197017">
                  <a:extLst>
                    <a:ext uri="{9D8B030D-6E8A-4147-A177-3AD203B41FA5}">
                      <a16:colId xmlns:a16="http://schemas.microsoft.com/office/drawing/2014/main" val="1388223656"/>
                    </a:ext>
                  </a:extLst>
                </a:gridCol>
              </a:tblGrid>
              <a:tr h="331714">
                <a:tc>
                  <a:txBody>
                    <a:bodyPr/>
                    <a:lstStyle/>
                    <a:p>
                      <a:pPr algn="ct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B0                B3</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B4</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B5                B9</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B10             B15</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08963">
                <a:tc>
                  <a:txBody>
                    <a:bodyPr/>
                    <a:lstStyle/>
                    <a:p>
                      <a:pPr algn="ct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Sensing Trigger Subtype</a:t>
                      </a:r>
                      <a:endParaRPr lang="zh-CN"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strike="sngStrike" dirty="0">
                          <a:solidFill>
                            <a:schemeClr val="tx1"/>
                          </a:solidFill>
                        </a:rPr>
                        <a:t>Reserved</a:t>
                      </a:r>
                    </a:p>
                    <a:p>
                      <a:pPr algn="ctr"/>
                      <a:r>
                        <a:rPr lang="en-US" altLang="zh-CN" sz="1000" strike="noStrike" dirty="0">
                          <a:solidFill>
                            <a:srgbClr val="FF0000"/>
                          </a:solidFill>
                        </a:rPr>
                        <a:t>Ranging/Sensing</a:t>
                      </a:r>
                      <a:endParaRPr lang="zh-CN" altLang="en-US" sz="1000" strike="no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a:solidFill>
                            <a:schemeClr val="tx1"/>
                          </a:solidFill>
                        </a:rPr>
                        <a:t>Reserved</a:t>
                      </a:r>
                      <a:r>
                        <a:rPr lang="en-US" altLang="zh-CN" sz="1000" dirty="0">
                          <a:solidFill>
                            <a:srgbClr val="FF0000"/>
                          </a:solidFill>
                        </a:rPr>
                        <a:t> </a:t>
                      </a:r>
                      <a:endParaRPr lang="zh-CN" altLang="en-US" sz="10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a:solidFill>
                            <a:schemeClr val="tx1"/>
                          </a:solidFill>
                        </a:rPr>
                        <a:t>Sounding Dialog Token Number</a:t>
                      </a:r>
                      <a:endParaRPr lang="zh-CN"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1714">
                <a:tc>
                  <a:txBody>
                    <a:bodyPr/>
                    <a:lstStyle/>
                    <a:p>
                      <a:pPr algn="r"/>
                      <a:r>
                        <a:rPr lang="en-US" altLang="zh-CN" sz="1000" dirty="0">
                          <a:solidFill>
                            <a:schemeClr val="tx1"/>
                          </a:solidFill>
                        </a:rPr>
                        <a:t>                  Bits</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4 </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1</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5</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6</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13" name="Rectangle 2">
            <a:extLst>
              <a:ext uri="{FF2B5EF4-FFF2-40B4-BE49-F238E27FC236}">
                <a16:creationId xmlns:a16="http://schemas.microsoft.com/office/drawing/2014/main" id="{82DB4076-ACE0-4E77-BDC8-31365D0CE267}"/>
              </a:ext>
            </a:extLst>
          </p:cNvPr>
          <p:cNvSpPr txBox="1">
            <a:spLocks noChangeArrowheads="1"/>
          </p:cNvSpPr>
          <p:nvPr/>
        </p:nvSpPr>
        <p:spPr bwMode="auto">
          <a:xfrm>
            <a:off x="1143000" y="6113463"/>
            <a:ext cx="5336123" cy="3635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00" kern="0" dirty="0">
                <a:latin typeface="Arial" panose="020B0604020202020204" pitchFamily="34" charset="0"/>
                <a:ea typeface="Times New Roman" panose="02020603050405020304" pitchFamily="18" charset="0"/>
                <a:cs typeface="Arial" panose="020B0604020202020204" pitchFamily="34" charset="0"/>
              </a:rPr>
              <a:t>Trigger Dependent Common</a:t>
            </a:r>
            <a:r>
              <a:rPr lang="en-US" sz="1000" b="1" kern="0" dirty="0">
                <a:latin typeface="Arial" panose="020B0604020202020204" pitchFamily="34" charset="0"/>
                <a:ea typeface="Times New Roman" panose="02020603050405020304" pitchFamily="18" charset="0"/>
                <a:cs typeface="Arial" panose="020B0604020202020204" pitchFamily="34" charset="0"/>
              </a:rPr>
              <a:t> Info subfield format of the SR2SR </a:t>
            </a:r>
            <a:r>
              <a:rPr lang="en-US" sz="1000" kern="0" dirty="0">
                <a:latin typeface="Arial" panose="020B0604020202020204" pitchFamily="34" charset="0"/>
                <a:ea typeface="Times New Roman" panose="02020603050405020304" pitchFamily="18" charset="0"/>
                <a:cs typeface="Arial" panose="020B0604020202020204" pitchFamily="34" charset="0"/>
              </a:rPr>
              <a:t>S</a:t>
            </a:r>
            <a:r>
              <a:rPr lang="en-US" sz="1000" b="1" kern="0" dirty="0">
                <a:latin typeface="Arial" panose="020B0604020202020204" pitchFamily="34" charset="0"/>
                <a:ea typeface="Times New Roman" panose="02020603050405020304" pitchFamily="18" charset="0"/>
                <a:cs typeface="Arial" panose="020B0604020202020204" pitchFamily="34" charset="0"/>
              </a:rPr>
              <a:t>ensing T</a:t>
            </a:r>
            <a:r>
              <a:rPr lang="en-US" sz="1000" kern="0" dirty="0">
                <a:latin typeface="Arial" panose="020B0604020202020204" pitchFamily="34" charset="0"/>
                <a:ea typeface="Times New Roman" panose="02020603050405020304" pitchFamily="18" charset="0"/>
                <a:cs typeface="Arial" panose="020B0604020202020204" pitchFamily="34" charset="0"/>
              </a:rPr>
              <a:t>rigger frame</a:t>
            </a:r>
            <a:r>
              <a:rPr lang="en-US" sz="1000" b="1" kern="0" dirty="0">
                <a:latin typeface="Arial" panose="020B0604020202020204" pitchFamily="34" charset="0"/>
                <a:ea typeface="Times New Roman" panose="02020603050405020304" pitchFamily="18" charset="0"/>
                <a:cs typeface="Arial" panose="020B0604020202020204" pitchFamily="34" charset="0"/>
              </a:rPr>
              <a:t> </a:t>
            </a:r>
            <a:endParaRPr lang="en-GB" sz="1000" b="1" kern="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365411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1787</Words>
  <Application>Microsoft Office PowerPoint</Application>
  <PresentationFormat>Widescreen</PresentationFormat>
  <Paragraphs>301</Paragraphs>
  <Slides>12</Slides>
  <Notes>12</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21" baseType="lpstr">
      <vt:lpstr>CST Gill Sans</vt:lpstr>
      <vt:lpstr>TimesNewRoman</vt:lpstr>
      <vt:lpstr>Arial</vt:lpstr>
      <vt:lpstr>Calibri</vt:lpstr>
      <vt:lpstr>Calibri Light</vt:lpstr>
      <vt:lpstr>Times New Roman</vt:lpstr>
      <vt:lpstr>Office Theme</vt:lpstr>
      <vt:lpstr>Custom Design</vt:lpstr>
      <vt:lpstr>Document</vt:lpstr>
      <vt:lpstr>On Responder-to-Responder Sensing Measurement</vt:lpstr>
      <vt:lpstr>Introduction</vt:lpstr>
      <vt:lpstr>Discussion (I)  </vt:lpstr>
      <vt:lpstr>Discussion (II)  </vt:lpstr>
      <vt:lpstr>Example 1: A Single SR2SR Channel</vt:lpstr>
      <vt:lpstr>Example 2: Two SR2SR Channels</vt:lpstr>
      <vt:lpstr>Example 3: Two SR2SR Sounding Phases</vt:lpstr>
      <vt:lpstr>Example 4: Combination of NDPA, SR2SR and TF Sounding Phases</vt:lpstr>
      <vt:lpstr>SR2SR Subvariant of Sensing Trigger Frame</vt:lpstr>
      <vt:lpstr>User Info Field Format</vt:lpstr>
      <vt:lpstr>SP 1</vt:lpstr>
      <vt:lpstr>SP 2</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757</cp:revision>
  <cp:lastPrinted>1601-01-01T00:00:00Z</cp:lastPrinted>
  <dcterms:created xsi:type="dcterms:W3CDTF">2021-08-26T21:34:44Z</dcterms:created>
  <dcterms:modified xsi:type="dcterms:W3CDTF">2022-09-28T00:45:31Z</dcterms:modified>
</cp:coreProperties>
</file>