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3"/>
  </p:notesMasterIdLst>
  <p:handoutMasterIdLst>
    <p:handoutMasterId r:id="rId14"/>
  </p:handoutMasterIdLst>
  <p:sldIdLst>
    <p:sldId id="256" r:id="rId3"/>
    <p:sldId id="265" r:id="rId4"/>
    <p:sldId id="292" r:id="rId5"/>
    <p:sldId id="301" r:id="rId6"/>
    <p:sldId id="296" r:id="rId7"/>
    <p:sldId id="309" r:id="rId8"/>
    <p:sldId id="311" r:id="rId9"/>
    <p:sldId id="314" r:id="rId10"/>
    <p:sldId id="315" r:id="rId11"/>
    <p:sldId id="299"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00" autoAdjust="0"/>
    <p:restoredTop sz="94662" autoAdjust="0"/>
  </p:normalViewPr>
  <p:slideViewPr>
    <p:cSldViewPr>
      <p:cViewPr varScale="1">
        <p:scale>
          <a:sx n="101" d="100"/>
          <a:sy n="101" d="100"/>
        </p:scale>
        <p:origin x="138" y="3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3205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76377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2671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36140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29353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dirty="0"/>
              <a:t>July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8/21/2022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802.11-22/1368r2</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8/21/2022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Responder-to-Responder Sensing Measurement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2022-08-18</a:t>
            </a:r>
          </a:p>
        </p:txBody>
      </p:sp>
      <p:sp>
        <p:nvSpPr>
          <p:cNvPr id="6"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678"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a:t>
            </a:r>
          </a:p>
        </p:txBody>
      </p:sp>
      <p:sp>
        <p:nvSpPr>
          <p:cNvPr id="9218" name="Rectangle 2"/>
          <p:cNvSpPr>
            <a:spLocks noGrp="1" noChangeArrowheads="1"/>
          </p:cNvSpPr>
          <p:nvPr>
            <p:ph idx="1"/>
          </p:nvPr>
        </p:nvSpPr>
        <p:spPr>
          <a:xfrm>
            <a:off x="914401" y="1752600"/>
            <a:ext cx="10361084" cy="4419599"/>
          </a:xfrm>
          <a:ln/>
        </p:spPr>
        <p:txBody>
          <a:bodyPr/>
          <a:lstStyle/>
          <a:p>
            <a:pPr>
              <a:buFont typeface="Times New Roman" pitchFamily="16" charset="0"/>
              <a:buChar char="•"/>
            </a:pPr>
            <a:r>
              <a:rPr lang="en-US" sz="1800" dirty="0"/>
              <a:t>Do you agree with the following?</a:t>
            </a:r>
          </a:p>
          <a:p>
            <a:pPr marL="688975" lvl="1" indent="-288925">
              <a:buFont typeface="Times New Roman" pitchFamily="16" charset="0"/>
              <a:buChar char="•"/>
            </a:pPr>
            <a:r>
              <a:rPr lang="en-US" sz="1600" b="1" i="0" u="none" strike="noStrike" baseline="0" dirty="0">
                <a:latin typeface="TimesNewRoman"/>
              </a:rPr>
              <a:t>TB </a:t>
            </a:r>
            <a:r>
              <a:rPr lang="en-US" sz="1600" b="1" dirty="0">
                <a:latin typeface="TimesNewRoman"/>
              </a:rPr>
              <a:t>sensing measurement instance includes one or more of the following phases: Polling phase, NDPA sounding phase, trigger frame (TF) sounding phase, Responder-to-Responder (R2R) sounding phase, and reporting phase. </a:t>
            </a:r>
          </a:p>
          <a:p>
            <a:pPr marL="685800" lvl="1">
              <a:buFont typeface="Arial" panose="020B0604020202020204" pitchFamily="34" charset="0"/>
              <a:buChar char="•"/>
            </a:pPr>
            <a:r>
              <a:rPr lang="en-US" sz="1600" b="1" dirty="0">
                <a:latin typeface="TimesNewRoman"/>
              </a:rPr>
              <a:t>In each R2R sounding phase, there is one R2R sensing transmitter and one or more R2R sensing receivers.  The AP shall transmit one R2R Sensing TF.</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R2R Sensing TF is a variant of the Passive Sounding Ranging TF. </a:t>
            </a:r>
          </a:p>
          <a:p>
            <a:pPr marL="1543050" lvl="3">
              <a:buFont typeface="Arial" panose="020B0604020202020204" pitchFamily="34" charset="0"/>
              <a:buChar char="•"/>
            </a:pPr>
            <a:r>
              <a:rPr lang="en-US" sz="1200" b="1" dirty="0">
                <a:latin typeface="Times New Roman" panose="02020603050405020304" pitchFamily="18" charset="0"/>
                <a:ea typeface="Times New Roman" panose="02020603050405020304" pitchFamily="18" charset="0"/>
              </a:rPr>
              <a:t>One of the reserved bits in the Trigger Dependent Common Info subfield of the Passive Sounding Ranging TF (B4) is used to indicate R2R sounding.</a:t>
            </a:r>
            <a:endParaRPr lang="en-GB" sz="1200" b="1" dirty="0">
              <a:latin typeface="Times New Roman" panose="02020603050405020304" pitchFamily="18" charset="0"/>
              <a:ea typeface="Times New Roman" panose="02020603050405020304" pitchFamily="18" charset="0"/>
            </a:endParaRPr>
          </a:p>
          <a:p>
            <a:pPr marL="1543050" lvl="3">
              <a:buFont typeface="Arial" panose="020B0604020202020204" pitchFamily="34" charset="0"/>
              <a:buChar char="•"/>
            </a:pPr>
            <a:r>
              <a:rPr lang="en-GB" sz="1200" b="1" dirty="0">
                <a:latin typeface="Times New Roman" panose="02020603050405020304" pitchFamily="18" charset="0"/>
                <a:ea typeface="Times New Roman" panose="02020603050405020304" pitchFamily="18" charset="0"/>
              </a:rPr>
              <a:t>The first User Info field is addressed to the R2R sensing transmitter and the remaining User Info field(s) addressed to the R2R sensing receiver(s).</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An SIFS time after receiving the TF, the R2R sensing transmitter shall respond with an R2R Sensing NDP. The R2R Sensing NDP is the HE Ranging NDP (i.e., an HE SU PPDU without the Data field).</a:t>
            </a:r>
          </a:p>
          <a:p>
            <a:pPr marL="1085850" lvl="2">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Upon receiving of the NDP, each R2R sensing receiver measures the CSI.</a:t>
            </a:r>
          </a:p>
          <a:p>
            <a:pPr marL="685800" lvl="1">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R2R sensing receivers in one or more of the </a:t>
            </a:r>
            <a:r>
              <a:rPr lang="en-US" sz="1600" b="1" dirty="0">
                <a:latin typeface="TimesNewRoman"/>
              </a:rPr>
              <a:t>R2R sounding phases</a:t>
            </a:r>
            <a:r>
              <a:rPr lang="en-GB" sz="1600" b="1" dirty="0">
                <a:latin typeface="Times New Roman" panose="02020603050405020304" pitchFamily="18" charset="0"/>
                <a:ea typeface="Times New Roman" panose="02020603050405020304" pitchFamily="18" charset="0"/>
              </a:rPr>
              <a:t>.</a:t>
            </a:r>
            <a:endParaRPr lang="en-GB" sz="1600" b="1" i="1" dirty="0">
              <a:solidFill>
                <a:schemeClr val="tx2"/>
              </a:solidFill>
              <a:latin typeface="CST Gill Sans"/>
            </a:endParaRP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1"/>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Dong Wei, NXP Semiconductors</a:t>
            </a:r>
            <a:endParaRPr lang="en-GB" dirty="0"/>
          </a:p>
        </p:txBody>
      </p:sp>
      <p:sp>
        <p:nvSpPr>
          <p:cNvPr id="4" name="Date Placeholder 3"/>
          <p:cNvSpPr>
            <a:spLocks noGrp="1"/>
          </p:cNvSpPr>
          <p:nvPr>
            <p:ph type="dt" idx="10"/>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August 2022</a:t>
            </a:r>
            <a:endParaRPr lang="en-GB" dirty="0"/>
          </a:p>
        </p:txBody>
      </p:sp>
    </p:spTree>
    <p:extLst>
      <p:ext uri="{BB962C8B-B14F-4D97-AF65-F5344CB8AC3E}">
        <p14:creationId xmlns:p14="http://schemas.microsoft.com/office/powerpoint/2010/main" val="655906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2000" dirty="0">
                <a:effectLst/>
                <a:latin typeface="Times New Roman" panose="02020603050405020304" pitchFamily="18" charset="0"/>
                <a:ea typeface="SimSun" panose="02010600030101010101" pitchFamily="2" charset="-122"/>
              </a:rPr>
              <a:t>The current draft contains the following statement: </a:t>
            </a:r>
          </a:p>
          <a:p>
            <a:pPr marL="339725" indent="0"/>
            <a:r>
              <a:rPr lang="en-GB" sz="2000" dirty="0">
                <a:effectLst/>
                <a:latin typeface="Times New Roman" panose="02020603050405020304" pitchFamily="18" charset="0"/>
                <a:ea typeface="SimSun" panose="02010600030101010101" pitchFamily="2" charset="-122"/>
              </a:rPr>
              <a:t>“</a:t>
            </a:r>
            <a:r>
              <a:rPr lang="en-GB" sz="2000" dirty="0">
                <a:solidFill>
                  <a:srgbClr val="0070C0"/>
                </a:solidFill>
                <a:effectLst/>
                <a:latin typeface="Times New Roman" panose="02020603050405020304" pitchFamily="18" charset="0"/>
                <a:ea typeface="SimSun" panose="02010600030101010101" pitchFamily="2" charset="-122"/>
              </a:rPr>
              <a:t>The WLAN sensing procedure initiated by an AP optionally allows a sensing responder to measure CSI using an NDP transmitted by another sensing responder.</a:t>
            </a:r>
            <a:r>
              <a:rPr lang="en-GB" sz="2000" dirty="0">
                <a:effectLst/>
                <a:latin typeface="Times New Roman" panose="02020603050405020304" pitchFamily="18" charset="0"/>
                <a:ea typeface="SimSun" panose="02010600030101010101" pitchFamily="2" charset="-122"/>
              </a:rPr>
              <a:t>”</a:t>
            </a:r>
            <a:endParaRPr lang="en-GB" sz="20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2000" dirty="0"/>
              <a:t>This contribution proposes a Responder-to-Responder (R2R) sounding phase for R2R sensing measurement.</a:t>
            </a:r>
          </a:p>
          <a:p>
            <a:pPr lvl="1">
              <a:buFont typeface="Times New Roman" pitchFamily="16" charset="0"/>
              <a:buChar char="•"/>
            </a:pPr>
            <a:r>
              <a:rPr lang="en-GB" sz="1800" b="1" dirty="0"/>
              <a:t>The goal is to make as few changes as possible to the current WLAN sensing procedure.</a:t>
            </a:r>
            <a:endParaRPr lang="en-GB" sz="16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Discussion  </a:t>
            </a:r>
          </a:p>
        </p:txBody>
      </p:sp>
      <p:sp>
        <p:nvSpPr>
          <p:cNvPr id="9218" name="Rectangle 2"/>
          <p:cNvSpPr>
            <a:spLocks noGrp="1" noChangeArrowheads="1"/>
          </p:cNvSpPr>
          <p:nvPr>
            <p:ph idx="1"/>
          </p:nvPr>
        </p:nvSpPr>
        <p:spPr>
          <a:xfrm>
            <a:off x="914400" y="1981201"/>
            <a:ext cx="10668000" cy="4267199"/>
          </a:xfrm>
          <a:ln/>
        </p:spPr>
        <p:txBody>
          <a:bodyPr/>
          <a:lstStyle/>
          <a:p>
            <a:pPr marL="285750" indent="-285750" algn="l">
              <a:buFont typeface="Arial" panose="020B0604020202020204" pitchFamily="34" charset="0"/>
              <a:buChar char="•"/>
            </a:pPr>
            <a:r>
              <a:rPr lang="en-US" sz="1600" i="0" u="none" strike="noStrike" baseline="0" dirty="0">
                <a:latin typeface="TimesNewRoman"/>
              </a:rPr>
              <a:t>During the sensing measurement setup, the </a:t>
            </a:r>
            <a:r>
              <a:rPr lang="en-US" sz="1600" dirty="0">
                <a:latin typeface="TimesNewRoman"/>
              </a:rPr>
              <a:t>STA</a:t>
            </a:r>
            <a:r>
              <a:rPr lang="en-US" sz="1600" i="0" u="none" strike="noStrike" baseline="0" dirty="0">
                <a:latin typeface="TimesNewRoman"/>
              </a:rPr>
              <a:t>s declare their capabilities of </a:t>
            </a:r>
            <a:r>
              <a:rPr lang="en-US" sz="1600" dirty="0">
                <a:latin typeface="TimesNewRoman"/>
              </a:rPr>
              <a:t>R2R</a:t>
            </a:r>
            <a:r>
              <a:rPr lang="en-US" sz="1600" i="0" u="none" strike="noStrike" baseline="0" dirty="0">
                <a:latin typeface="TimesNewRoman"/>
              </a:rPr>
              <a:t> sensing. The AP (i.e., the R2R sensing initiator) and </a:t>
            </a:r>
            <a:r>
              <a:rPr lang="en-US" sz="1600" dirty="0">
                <a:latin typeface="TimesNewRoman"/>
              </a:rPr>
              <a:t>the non-AP STA</a:t>
            </a:r>
            <a:r>
              <a:rPr lang="en-US" sz="1600" i="0" u="none" strike="noStrike" baseline="0" dirty="0">
                <a:latin typeface="TimesNewRoman"/>
              </a:rPr>
              <a:t>s negotiated and agreed </a:t>
            </a:r>
            <a:r>
              <a:rPr lang="en-US" sz="1600" dirty="0">
                <a:latin typeface="TimesNewRoman"/>
              </a:rPr>
              <a:t>u</a:t>
            </a:r>
            <a:r>
              <a:rPr lang="en-US" sz="1600" i="0" u="none" strike="noStrike" baseline="0" dirty="0">
                <a:latin typeface="TimesNewRoman"/>
              </a:rPr>
              <a:t>pon the </a:t>
            </a:r>
            <a:r>
              <a:rPr lang="en-US" sz="1600" dirty="0" err="1">
                <a:latin typeface="TimesNewRoman"/>
              </a:rPr>
              <a:t>STA</a:t>
            </a:r>
            <a:r>
              <a:rPr lang="en-US" sz="1600" i="0" u="none" strike="noStrike" baseline="0" dirty="0" err="1">
                <a:latin typeface="TimesNewRoman"/>
              </a:rPr>
              <a:t>s’</a:t>
            </a:r>
            <a:r>
              <a:rPr lang="en-US" sz="1600" i="0" u="none" strike="noStrike" baseline="0" dirty="0">
                <a:latin typeface="TimesNewRoman"/>
              </a:rPr>
              <a:t> roles in the R2R sensing measurement. </a:t>
            </a:r>
          </a:p>
          <a:p>
            <a:pPr marL="285750" indent="-285750">
              <a:buFont typeface="Arial" panose="020B0604020202020204" pitchFamily="34" charset="0"/>
              <a:buChar char="•"/>
            </a:pPr>
            <a:r>
              <a:rPr lang="en-US" sz="1600" dirty="0">
                <a:latin typeface="TimesNewRoman"/>
              </a:rPr>
              <a:t>An R2R sounding phase is one of the phases in TB </a:t>
            </a:r>
            <a:r>
              <a:rPr lang="en-US" sz="1600" b="1" dirty="0">
                <a:latin typeface="TimesNewRoman"/>
              </a:rPr>
              <a:t>sensing measurement instance.</a:t>
            </a:r>
            <a:endParaRPr lang="en-US" sz="1600" dirty="0">
              <a:latin typeface="TimesNewRoman"/>
            </a:endParaRPr>
          </a:p>
          <a:p>
            <a:pPr marL="685800" lvl="1">
              <a:buFont typeface="Arial" panose="020B0604020202020204" pitchFamily="34" charset="0"/>
              <a:buChar char="•"/>
            </a:pPr>
            <a:r>
              <a:rPr lang="en-US" sz="1400" b="1" dirty="0">
                <a:latin typeface="TimesNewRoman"/>
              </a:rPr>
              <a:t>An R2R sounding phase is a variant of the trigger frame (TF) sounding phase.</a:t>
            </a:r>
          </a:p>
          <a:p>
            <a:pPr marL="685800" lvl="1">
              <a:buFont typeface="Arial" panose="020B0604020202020204" pitchFamily="34" charset="0"/>
              <a:buChar char="•"/>
            </a:pPr>
            <a:r>
              <a:rPr lang="en-US" sz="1400" b="1" dirty="0">
                <a:latin typeface="TimesNewRoman"/>
              </a:rPr>
              <a:t>In each R2R sounding phase, there is one R2R sensing transmitter and one or more R2R sensing receivers.</a:t>
            </a:r>
          </a:p>
          <a:p>
            <a:pPr marL="685800" lvl="1">
              <a:buFont typeface="Arial" panose="020B0604020202020204" pitchFamily="34" charset="0"/>
              <a:buChar char="•"/>
            </a:pPr>
            <a:r>
              <a:rPr lang="en-US" sz="1400" b="1" dirty="0">
                <a:latin typeface="TimesNewRoman"/>
              </a:rPr>
              <a:t>An R2R sensing responder may have different roles in different R2R sounding phases.</a:t>
            </a:r>
          </a:p>
          <a:p>
            <a:pPr marL="285750" indent="-285750" algn="l">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passive sounding ranging trigger frame is reused as the R2R subvariant of the Sensing TF.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first User Info field is addressed to the R2R sensing transmitter.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remaining User Info field(s) are addressed to the R2R sensing receiver(s).</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R2R Sensing TF, </a:t>
            </a:r>
            <a:r>
              <a:rPr lang="en-GB" sz="1600" b="1" dirty="0">
                <a:latin typeface="Times New Roman" panose="02020603050405020304" pitchFamily="18" charset="0"/>
                <a:ea typeface="Times New Roman" panose="02020603050405020304" pitchFamily="18" charset="0"/>
              </a:rPr>
              <a:t>the R2R sensing transmitter</a:t>
            </a:r>
            <a:r>
              <a:rPr lang="en-GB" sz="1600" dirty="0">
                <a:latin typeface="Times New Roman" panose="02020603050405020304" pitchFamily="18" charset="0"/>
                <a:ea typeface="Times New Roman" panose="02020603050405020304" pitchFamily="18" charset="0"/>
              </a:rPr>
              <a:t> responds with an R2R Sensing NDP. </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The R2R Sensing NDP is an HE Ranging NDP (i.e., an HE SU PPDU without the Data field).</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During a reporting phase, the Report subvariant of the Sensing TF is transmitted by the AP to solicitate transmissions of sensing measurement report frames by the STAs whose roles are R2R sensing receivers in one or more of the </a:t>
            </a:r>
            <a:r>
              <a:rPr lang="en-US" sz="1600" dirty="0">
                <a:latin typeface="TimesNewRoman"/>
              </a:rPr>
              <a:t>R2R sounding phases</a:t>
            </a:r>
            <a:r>
              <a:rPr lang="en-GB" sz="1600" dirty="0">
                <a:latin typeface="Times New Roman" panose="02020603050405020304" pitchFamily="18" charset="0"/>
                <a:ea typeface="Times New Roman" panose="02020603050405020304" pitchFamily="18" charset="0"/>
              </a:rPr>
              <a:t>.</a:t>
            </a:r>
            <a:endParaRPr lang="en-GB" sz="1600" i="1" dirty="0">
              <a:solidFill>
                <a:schemeClr val="tx2"/>
              </a:solidFill>
              <a:latin typeface="CST Gill Sans"/>
            </a:endParaRPr>
          </a:p>
          <a:p>
            <a:pPr marL="0" indent="0"/>
            <a:endParaRPr lang="en-GB" sz="18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1: A Single Responder-to-Responder Channel</a:t>
            </a:r>
          </a:p>
        </p:txBody>
      </p:sp>
      <p:sp>
        <p:nvSpPr>
          <p:cNvPr id="9218" name="Rectangle 2"/>
          <p:cNvSpPr>
            <a:spLocks noGrp="1" noChangeArrowheads="1"/>
          </p:cNvSpPr>
          <p:nvPr>
            <p:ph idx="1"/>
          </p:nvPr>
        </p:nvSpPr>
        <p:spPr>
          <a:xfrm>
            <a:off x="914401" y="1676400"/>
            <a:ext cx="10361084" cy="2668468"/>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is to be measured. </a:t>
            </a:r>
            <a:endParaRPr lang="en-GB" sz="1600"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R2R sounding phase, and a reporting phase.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a:t>
            </a:r>
            <a:r>
              <a:rPr lang="en-GB" sz="1600" dirty="0">
                <a:effectLst/>
                <a:latin typeface="Times New Roman" panose="02020603050405020304" pitchFamily="18" charset="0"/>
                <a:ea typeface="Times New Roman" panose="02020603050405020304" pitchFamily="18" charset="0"/>
              </a:rPr>
              <a:t>he R2R </a:t>
            </a:r>
            <a:r>
              <a:rPr lang="en-GB" sz="1600" dirty="0">
                <a:latin typeface="Times New Roman" panose="02020603050405020304" pitchFamily="18" charset="0"/>
                <a:ea typeface="Times New Roman" panose="02020603050405020304" pitchFamily="18" charset="0"/>
              </a:rPr>
              <a:t>S</a:t>
            </a:r>
            <a:r>
              <a:rPr lang="en-GB" sz="1600" dirty="0">
                <a:effectLst/>
                <a:latin typeface="Times New Roman" panose="02020603050405020304" pitchFamily="18" charset="0"/>
                <a:ea typeface="Times New Roman" panose="02020603050405020304" pitchFamily="18" charset="0"/>
              </a:rPr>
              <a:t>ensing </a:t>
            </a:r>
            <a:r>
              <a:rPr lang="en-GB" sz="1600" dirty="0">
                <a:latin typeface="Times New Roman" panose="02020603050405020304" pitchFamily="18" charset="0"/>
                <a:ea typeface="Times New Roman" panose="02020603050405020304" pitchFamily="18" charset="0"/>
              </a:rPr>
              <a:t>Trigger frame (TF)</a:t>
            </a:r>
            <a:r>
              <a:rPr lang="en-GB" sz="1600" dirty="0">
                <a:effectLst/>
                <a:latin typeface="Times New Roman" panose="02020603050405020304" pitchFamily="18" charset="0"/>
                <a:ea typeface="Times New Roman" panose="02020603050405020304" pitchFamily="18" charset="0"/>
              </a:rPr>
              <a:t> </a:t>
            </a:r>
            <a:r>
              <a:rPr lang="en-GB" sz="1600" dirty="0">
                <a:latin typeface="Times New Roman" panose="02020603050405020304" pitchFamily="18" charset="0"/>
                <a:ea typeface="Times New Roman" panose="02020603050405020304" pitchFamily="18" charset="0"/>
              </a:rPr>
              <a:t>assigns</a:t>
            </a:r>
            <a:r>
              <a:rPr lang="en-GB" sz="1600" dirty="0">
                <a:effectLst/>
                <a:latin typeface="Times New Roman" panose="02020603050405020304" pitchFamily="18" charset="0"/>
                <a:ea typeface="Times New Roman" panose="02020603050405020304" pitchFamily="18" charset="0"/>
              </a:rPr>
              <a:t> the roles of R2R responders in the current </a:t>
            </a:r>
            <a:r>
              <a:rPr lang="en-GB" sz="1600" dirty="0">
                <a:latin typeface="Times New Roman" panose="02020603050405020304" pitchFamily="18" charset="0"/>
                <a:ea typeface="Times New Roman" panose="02020603050405020304" pitchFamily="18" charset="0"/>
              </a:rPr>
              <a:t>R2R</a:t>
            </a:r>
            <a:r>
              <a:rPr lang="en-GB" sz="1600" dirty="0">
                <a:effectLst/>
                <a:latin typeface="Times New Roman" panose="02020603050405020304" pitchFamily="18" charset="0"/>
                <a:ea typeface="Times New Roman" panose="02020603050405020304" pitchFamily="18" charset="0"/>
              </a:rPr>
              <a:t> sounding phase: STA 1 is </a:t>
            </a:r>
            <a:r>
              <a:rPr lang="en-GB" sz="1600" dirty="0">
                <a:latin typeface="Times New Roman" panose="02020603050405020304" pitchFamily="18" charset="0"/>
                <a:ea typeface="Times New Roman" panose="02020603050405020304" pitchFamily="18" charset="0"/>
              </a:rPr>
              <a:t>an</a:t>
            </a:r>
            <a:r>
              <a:rPr lang="en-GB" sz="1600" dirty="0">
                <a:effectLst/>
                <a:latin typeface="Times New Roman" panose="02020603050405020304" pitchFamily="18" charset="0"/>
                <a:ea typeface="Times New Roman" panose="02020603050405020304" pitchFamily="18" charset="0"/>
              </a:rPr>
              <a:t> R2R sensing transmitter and STA 2 is </a:t>
            </a:r>
            <a:r>
              <a:rPr lang="en-GB" sz="1600" dirty="0">
                <a:latin typeface="Times New Roman" panose="02020603050405020304" pitchFamily="18" charset="0"/>
                <a:ea typeface="Times New Roman" panose="02020603050405020304" pitchFamily="18" charset="0"/>
              </a:rPr>
              <a:t>an R2R sensing receiver.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R2R Sensing TF, STA 1 responds with an R2R Sensing NDP (i.e., an HE Ranging NDP).</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NDP, STA 2 measures the CSI from STA 1 to STA 2.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Upon receiving of the Report Sensing TF, STA 2 transmits the measurement result in a Measurement Report frame.</a:t>
            </a:r>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500059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557697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81076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539521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524325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657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616630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97086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284770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209800" y="5009270"/>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905000" y="50092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5791200" y="5000598"/>
            <a:ext cx="0" cy="232757"/>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500059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755949" y="5001254"/>
            <a:ext cx="1" cy="11650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66448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475660" y="4998206"/>
            <a:ext cx="0" cy="5688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66264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82542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6096000" y="5540820"/>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239000" y="500113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99820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C6CE232F-1A33-4967-967E-452B90B35B63}"/>
              </a:ext>
            </a:extLst>
          </p:cNvPr>
          <p:cNvSpPr/>
          <p:nvPr/>
        </p:nvSpPr>
        <p:spPr bwMode="auto">
          <a:xfrm>
            <a:off x="5453893" y="525238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49" name="Straight Arrow Connector 48">
            <a:extLst>
              <a:ext uri="{FF2B5EF4-FFF2-40B4-BE49-F238E27FC236}">
                <a16:creationId xmlns:a16="http://schemas.microsoft.com/office/drawing/2014/main" id="{22600109-F8A1-465A-9558-17C7B007F539}"/>
              </a:ext>
            </a:extLst>
          </p:cNvPr>
          <p:cNvCxnSpPr>
            <a:cxnSpLocks/>
          </p:cNvCxnSpPr>
          <p:nvPr/>
        </p:nvCxnSpPr>
        <p:spPr>
          <a:xfrm flipV="1">
            <a:off x="3505200" y="5009270"/>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14D25119-D6A6-420F-8BAA-70ECCC16CB90}"/>
              </a:ext>
            </a:extLst>
          </p:cNvPr>
          <p:cNvSpPr/>
          <p:nvPr/>
        </p:nvSpPr>
        <p:spPr bwMode="auto">
          <a:xfrm>
            <a:off x="1501728" y="4571999"/>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6" name="Rectangle 45">
            <a:extLst>
              <a:ext uri="{FF2B5EF4-FFF2-40B4-BE49-F238E27FC236}">
                <a16:creationId xmlns:a16="http://schemas.microsoft.com/office/drawing/2014/main" id="{F640BED4-C555-4D6E-934A-8531D9556953}"/>
              </a:ext>
            </a:extLst>
          </p:cNvPr>
          <p:cNvSpPr/>
          <p:nvPr/>
        </p:nvSpPr>
        <p:spPr bwMode="auto">
          <a:xfrm>
            <a:off x="4083800" y="4571999"/>
            <a:ext cx="2408917" cy="183667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8" name="Rectangle 47">
            <a:extLst>
              <a:ext uri="{FF2B5EF4-FFF2-40B4-BE49-F238E27FC236}">
                <a16:creationId xmlns:a16="http://schemas.microsoft.com/office/drawing/2014/main" id="{F4E2A054-3E98-4A5F-9C76-BE789B807478}"/>
              </a:ext>
            </a:extLst>
          </p:cNvPr>
          <p:cNvSpPr/>
          <p:nvPr/>
        </p:nvSpPr>
        <p:spPr bwMode="auto">
          <a:xfrm>
            <a:off x="6697877" y="4572000"/>
            <a:ext cx="2369923" cy="1848019"/>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a:extLst>
              <a:ext uri="{FF2B5EF4-FFF2-40B4-BE49-F238E27FC236}">
                <a16:creationId xmlns:a16="http://schemas.microsoft.com/office/drawing/2014/main" id="{444A0141-210F-454E-87EB-4AADB90E869C}"/>
              </a:ext>
            </a:extLst>
          </p:cNvPr>
          <p:cNvSpPr txBox="1"/>
          <p:nvPr/>
        </p:nvSpPr>
        <p:spPr>
          <a:xfrm>
            <a:off x="4600575" y="43411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51" name="TextBox 50">
            <a:extLst>
              <a:ext uri="{FF2B5EF4-FFF2-40B4-BE49-F238E27FC236}">
                <a16:creationId xmlns:a16="http://schemas.microsoft.com/office/drawing/2014/main" id="{ACCD4E8F-FF9F-4C51-96EC-5D815B5A01C1}"/>
              </a:ext>
            </a:extLst>
          </p:cNvPr>
          <p:cNvSpPr txBox="1"/>
          <p:nvPr/>
        </p:nvSpPr>
        <p:spPr>
          <a:xfrm>
            <a:off x="7307361" y="43411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52" name="TextBox 51">
            <a:extLst>
              <a:ext uri="{FF2B5EF4-FFF2-40B4-BE49-F238E27FC236}">
                <a16:creationId xmlns:a16="http://schemas.microsoft.com/office/drawing/2014/main" id="{438FCD12-5AF8-4E9D-93A2-220F6AEFB67C}"/>
              </a:ext>
            </a:extLst>
          </p:cNvPr>
          <p:cNvSpPr txBox="1"/>
          <p:nvPr/>
        </p:nvSpPr>
        <p:spPr>
          <a:xfrm>
            <a:off x="2238375" y="43411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997417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2: Two Responder-to-Responder Channels</a:t>
            </a:r>
          </a:p>
        </p:txBody>
      </p:sp>
      <p:sp>
        <p:nvSpPr>
          <p:cNvPr id="9218" name="Rectangle 2"/>
          <p:cNvSpPr>
            <a:spLocks noGrp="1" noChangeArrowheads="1"/>
          </p:cNvSpPr>
          <p:nvPr>
            <p:ph idx="1"/>
          </p:nvPr>
        </p:nvSpPr>
        <p:spPr>
          <a:xfrm>
            <a:off x="914401" y="1676401"/>
            <a:ext cx="10361084" cy="597240"/>
          </a:xfrm>
          <a:ln/>
        </p:spPr>
        <p:txBody>
          <a:bodyPr/>
          <a:lstStyle/>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1 to STA 3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1100769" y="4412777"/>
            <a:ext cx="804672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1100765" y="498915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1018630" y="422294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1000607" y="480739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853032" y="465543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567938" y="4069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1100839" y="5578486"/>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990600" y="538304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5454716" y="4648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2014399" y="4413434"/>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760961"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3926225-7CC3-47AF-A857-6F3B8A835225}"/>
              </a:ext>
            </a:extLst>
          </p:cNvPr>
          <p:cNvCxnSpPr>
            <a:cxnSpLocks/>
          </p:cNvCxnSpPr>
          <p:nvPr/>
        </p:nvCxnSpPr>
        <p:spPr>
          <a:xfrm flipV="1">
            <a:off x="3326185"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98D69D9-A07F-498F-B95B-433D2747CC0B}"/>
              </a:ext>
            </a:extLst>
          </p:cNvPr>
          <p:cNvCxnSpPr>
            <a:cxnSpLocks/>
          </p:cNvCxnSpPr>
          <p:nvPr/>
        </p:nvCxnSpPr>
        <p:spPr>
          <a:xfrm flipH="1" flipV="1">
            <a:off x="3066083" y="4412777"/>
            <a:ext cx="0" cy="247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459797"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1100839" y="6176062"/>
            <a:ext cx="804672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998616" y="598062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05933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479937"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767748" y="6259034"/>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737929" y="6245581"/>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flipH="1">
            <a:off x="4837723" y="441436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72098" y="6255986"/>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53296" y="6242533"/>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4146546" y="4076660"/>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2291694" y="440851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F15513A9-51C0-41CB-BA3C-C5B3FFACA430}"/>
              </a:ext>
            </a:extLst>
          </p:cNvPr>
          <p:cNvCxnSpPr>
            <a:cxnSpLocks/>
          </p:cNvCxnSpPr>
          <p:nvPr/>
        </p:nvCxnSpPr>
        <p:spPr>
          <a:xfrm>
            <a:off x="4603948" y="4400657"/>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6750235" y="4074824"/>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7376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5495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7676400" y="6259619"/>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7657598" y="6237375"/>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065197" y="523760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5922733" y="499061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7323591" y="440757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B4076E11-54B5-42F0-8910-7DA1AF7A151B}"/>
              </a:ext>
            </a:extLst>
          </p:cNvPr>
          <p:cNvCxnSpPr>
            <a:cxnSpLocks/>
          </p:cNvCxnSpPr>
          <p:nvPr/>
        </p:nvCxnSpPr>
        <p:spPr>
          <a:xfrm>
            <a:off x="7054735" y="4413318"/>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8368230" y="441038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8710730" y="4421543"/>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867693" y="524761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867693" y="5848454"/>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0" name="Straight Arrow Connector 49">
            <a:extLst>
              <a:ext uri="{FF2B5EF4-FFF2-40B4-BE49-F238E27FC236}">
                <a16:creationId xmlns:a16="http://schemas.microsoft.com/office/drawing/2014/main" id="{D8322A94-BBFF-4F55-A267-50316F030F2F}"/>
              </a:ext>
            </a:extLst>
          </p:cNvPr>
          <p:cNvCxnSpPr>
            <a:cxnSpLocks/>
          </p:cNvCxnSpPr>
          <p:nvPr/>
        </p:nvCxnSpPr>
        <p:spPr>
          <a:xfrm flipV="1">
            <a:off x="3581400" y="4419600"/>
            <a:ext cx="0" cy="14210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82F09636-D60A-4E76-A29F-D0A5A433EA13}"/>
              </a:ext>
            </a:extLst>
          </p:cNvPr>
          <p:cNvCxnSpPr>
            <a:cxnSpLocks/>
          </p:cNvCxnSpPr>
          <p:nvPr/>
        </p:nvCxnSpPr>
        <p:spPr>
          <a:xfrm flipH="1" flipV="1">
            <a:off x="5715000" y="4403386"/>
            <a:ext cx="0" cy="24777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DCF77953-65B6-40D2-9793-11E25D1C14C3}"/>
              </a:ext>
            </a:extLst>
          </p:cNvPr>
          <p:cNvCxnSpPr>
            <a:cxnSpLocks/>
          </p:cNvCxnSpPr>
          <p:nvPr/>
        </p:nvCxnSpPr>
        <p:spPr>
          <a:xfrm>
            <a:off x="6145742" y="49975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4389120" y="442145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4" name="Rectangle 53">
            <a:extLst>
              <a:ext uri="{FF2B5EF4-FFF2-40B4-BE49-F238E27FC236}">
                <a16:creationId xmlns:a16="http://schemas.microsoft.com/office/drawing/2014/main" id="{89F8D8DE-2C72-47FB-8FB9-8F3E2CEC0B2A}"/>
              </a:ext>
            </a:extLst>
          </p:cNvPr>
          <p:cNvSpPr/>
          <p:nvPr/>
        </p:nvSpPr>
        <p:spPr bwMode="auto">
          <a:xfrm>
            <a:off x="1501729" y="3962401"/>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5" name="Rectangle 54">
            <a:extLst>
              <a:ext uri="{FF2B5EF4-FFF2-40B4-BE49-F238E27FC236}">
                <a16:creationId xmlns:a16="http://schemas.microsoft.com/office/drawing/2014/main" id="{21F34388-DA97-4A4A-90A2-67BF47EFF5F4}"/>
              </a:ext>
            </a:extLst>
          </p:cNvPr>
          <p:cNvSpPr/>
          <p:nvPr/>
        </p:nvSpPr>
        <p:spPr bwMode="auto">
          <a:xfrm>
            <a:off x="4074746" y="3954557"/>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Rectangle 55">
            <a:extLst>
              <a:ext uri="{FF2B5EF4-FFF2-40B4-BE49-F238E27FC236}">
                <a16:creationId xmlns:a16="http://schemas.microsoft.com/office/drawing/2014/main" id="{C1430110-090B-4640-8513-A66419B3E5DA}"/>
              </a:ext>
            </a:extLst>
          </p:cNvPr>
          <p:cNvSpPr/>
          <p:nvPr/>
        </p:nvSpPr>
        <p:spPr bwMode="auto">
          <a:xfrm>
            <a:off x="6676784" y="3952790"/>
            <a:ext cx="2341754" cy="2457618"/>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TextBox 57">
            <a:extLst>
              <a:ext uri="{FF2B5EF4-FFF2-40B4-BE49-F238E27FC236}">
                <a16:creationId xmlns:a16="http://schemas.microsoft.com/office/drawing/2014/main" id="{C2EB14A8-E891-46D9-BF2A-F067AD96A70F}"/>
              </a:ext>
            </a:extLst>
          </p:cNvPr>
          <p:cNvSpPr txBox="1"/>
          <p:nvPr/>
        </p:nvSpPr>
        <p:spPr>
          <a:xfrm>
            <a:off x="4600575" y="37315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59" name="TextBox 58">
            <a:extLst>
              <a:ext uri="{FF2B5EF4-FFF2-40B4-BE49-F238E27FC236}">
                <a16:creationId xmlns:a16="http://schemas.microsoft.com/office/drawing/2014/main" id="{A08F5B17-E0C4-4946-A692-13A0A33CCF8F}"/>
              </a:ext>
            </a:extLst>
          </p:cNvPr>
          <p:cNvSpPr txBox="1"/>
          <p:nvPr/>
        </p:nvSpPr>
        <p:spPr>
          <a:xfrm>
            <a:off x="7307361" y="3731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60" name="TextBox 59">
            <a:extLst>
              <a:ext uri="{FF2B5EF4-FFF2-40B4-BE49-F238E27FC236}">
                <a16:creationId xmlns:a16="http://schemas.microsoft.com/office/drawing/2014/main" id="{753BACCE-F11C-4E31-9283-E508ECA2150C}"/>
              </a:ext>
            </a:extLst>
          </p:cNvPr>
          <p:cNvSpPr txBox="1"/>
          <p:nvPr/>
        </p:nvSpPr>
        <p:spPr>
          <a:xfrm>
            <a:off x="2238375" y="3731568"/>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3: Two R2R Sounding Phases</a:t>
            </a:r>
          </a:p>
        </p:txBody>
      </p:sp>
      <p:sp>
        <p:nvSpPr>
          <p:cNvPr id="9218" name="Rectangle 2"/>
          <p:cNvSpPr>
            <a:spLocks noGrp="1" noChangeArrowheads="1"/>
          </p:cNvSpPr>
          <p:nvPr>
            <p:ph idx="1"/>
          </p:nvPr>
        </p:nvSpPr>
        <p:spPr>
          <a:xfrm>
            <a:off x="914401" y="1676400"/>
            <a:ext cx="10353151" cy="959713"/>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two R2R sounding phases, and a reporting phase. </a:t>
            </a:r>
          </a:p>
          <a:p>
            <a:pPr marL="285750" indent="-285750">
              <a:buFont typeface="Arial" panose="020B0604020202020204" pitchFamily="34" charset="0"/>
              <a:buChar char="•"/>
            </a:pPr>
            <a:r>
              <a:rPr lang="en-GB" sz="1600" dirty="0">
                <a:effectLst/>
                <a:latin typeface="Times New Roman" panose="02020603050405020304" pitchFamily="18" charset="0"/>
                <a:ea typeface="Times New Roman" panose="02020603050405020304" pitchFamily="18" charset="0"/>
              </a:rPr>
              <a:t>The CSI from STA 1 to STA 2 and from STA 3 to STA 4 are to be measured. </a:t>
            </a:r>
          </a:p>
          <a:p>
            <a:pPr marL="0" indent="0"/>
            <a:endParaRPr lang="en-GB" sz="1600"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987993" y="3826537"/>
            <a:ext cx="91440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987989" y="4402916"/>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905854"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887831"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554224"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487424"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990600" y="4992246"/>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877824"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6743197" y="5124376"/>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768618"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674745"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2173224"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988063" y="5589822"/>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885840"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8878823" y="5858778"/>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2193364"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319445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3164633"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8231315" y="382710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33620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31739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779551"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870842"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391896"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373094"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8878823" y="4656663"/>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997359" y="4400159"/>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9183624" y="3824146"/>
            <a:ext cx="0" cy="8321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V="1">
            <a:off x="9477840" y="3826537"/>
            <a:ext cx="0" cy="20271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559685"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557250"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980047" y="6191224"/>
            <a:ext cx="91440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877824"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564952"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4677319" y="3943895"/>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980581"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709125"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4002024"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7063237" y="5589822"/>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849624"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58A1769A-37C2-44FD-B510-1E0989EAD7B9}"/>
              </a:ext>
            </a:extLst>
          </p:cNvPr>
          <p:cNvSpPr/>
          <p:nvPr/>
        </p:nvSpPr>
        <p:spPr bwMode="auto">
          <a:xfrm>
            <a:off x="3567498"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R2R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Sensing </a:t>
            </a:r>
            <a:r>
              <a:rPr lang="en-US" sz="900" dirty="0">
                <a:solidFill>
                  <a:schemeClr val="tx1"/>
                </a:solidFill>
                <a:latin typeface="Arial" charset="0"/>
                <a:ea typeface="ＭＳ Ｐゴシック" pitchFamily="-112" charset="-128"/>
              </a:rPr>
              <a:t>TF</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970500"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4261835"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4243033"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40220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383406"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469336"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450534"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399579"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479813"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628223"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710746" y="3222850"/>
            <a:ext cx="2161351" cy="317794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822985" y="2969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773424"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82979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896999"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cxnSp>
        <p:nvCxnSpPr>
          <p:cNvPr id="79" name="Straight Arrow Connector 78">
            <a:extLst>
              <a:ext uri="{FF2B5EF4-FFF2-40B4-BE49-F238E27FC236}">
                <a16:creationId xmlns:a16="http://schemas.microsoft.com/office/drawing/2014/main" id="{79E021CE-6FCF-46CB-BDA1-29189A2C2FB4}"/>
              </a:ext>
            </a:extLst>
          </p:cNvPr>
          <p:cNvCxnSpPr>
            <a:cxnSpLocks/>
          </p:cNvCxnSpPr>
          <p:nvPr/>
        </p:nvCxnSpPr>
        <p:spPr>
          <a:xfrm>
            <a:off x="6150664"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F4F4734A-AA3D-4327-92FB-A60B28484310}"/>
              </a:ext>
            </a:extLst>
          </p:cNvPr>
          <p:cNvCxnSpPr>
            <a:cxnSpLocks/>
          </p:cNvCxnSpPr>
          <p:nvPr/>
        </p:nvCxnSpPr>
        <p:spPr>
          <a:xfrm>
            <a:off x="8040624" y="3835922"/>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01EE2F12-5A23-4E7E-91D7-FC3B5625CD45}"/>
              </a:ext>
            </a:extLst>
          </p:cNvPr>
          <p:cNvCxnSpPr>
            <a:cxnSpLocks/>
          </p:cNvCxnSpPr>
          <p:nvPr/>
        </p:nvCxnSpPr>
        <p:spPr>
          <a:xfrm flipV="1">
            <a:off x="7063237" y="3819970"/>
            <a:ext cx="0" cy="130368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65BC6493-2BFB-49B0-A838-718B133EF16C}"/>
              </a:ext>
            </a:extLst>
          </p:cNvPr>
          <p:cNvCxnSpPr>
            <a:cxnSpLocks/>
          </p:cNvCxnSpPr>
          <p:nvPr/>
        </p:nvCxnSpPr>
        <p:spPr>
          <a:xfrm flipV="1">
            <a:off x="4997359" y="3819970"/>
            <a:ext cx="0" cy="123926"/>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026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Example 4: Combination of NDPA, R2R and TF Sounding Phases</a:t>
            </a:r>
          </a:p>
        </p:txBody>
      </p:sp>
      <p:sp>
        <p:nvSpPr>
          <p:cNvPr id="9218" name="Rectangle 2"/>
          <p:cNvSpPr>
            <a:spLocks noGrp="1" noChangeArrowheads="1"/>
          </p:cNvSpPr>
          <p:nvPr>
            <p:ph idx="1"/>
          </p:nvPr>
        </p:nvSpPr>
        <p:spPr>
          <a:xfrm>
            <a:off x="914401" y="1676400"/>
            <a:ext cx="10353151" cy="555851"/>
          </a:xfrm>
          <a:ln/>
        </p:spPr>
        <p:txBody>
          <a:bodyPr/>
          <a:lstStyle/>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The following TB </a:t>
            </a:r>
            <a:r>
              <a:rPr lang="en-GB" sz="1600" dirty="0">
                <a:effectLst/>
                <a:latin typeface="Times New Roman" panose="02020603050405020304" pitchFamily="18" charset="0"/>
                <a:ea typeface="Times New Roman" panose="02020603050405020304" pitchFamily="18" charset="0"/>
              </a:rPr>
              <a:t>sensing measurement instance consists of a polling phase, an NDPA sounding phase, an R2R sounding phase, a TF sounding phase, and a reporting phase. </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cxnSp>
        <p:nvCxnSpPr>
          <p:cNvPr id="7" name="Straight Connector 6">
            <a:extLst>
              <a:ext uri="{FF2B5EF4-FFF2-40B4-BE49-F238E27FC236}">
                <a16:creationId xmlns:a16="http://schemas.microsoft.com/office/drawing/2014/main" id="{BCAA4040-902C-4382-AA47-1CD1FF64E970}"/>
              </a:ext>
            </a:extLst>
          </p:cNvPr>
          <p:cNvCxnSpPr>
            <a:cxnSpLocks/>
          </p:cNvCxnSpPr>
          <p:nvPr/>
        </p:nvCxnSpPr>
        <p:spPr bwMode="auto">
          <a:xfrm flipV="1">
            <a:off x="719769" y="3826537"/>
            <a:ext cx="10972800" cy="657"/>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8" name="Straight Connector 7">
            <a:extLst>
              <a:ext uri="{FF2B5EF4-FFF2-40B4-BE49-F238E27FC236}">
                <a16:creationId xmlns:a16="http://schemas.microsoft.com/office/drawing/2014/main" id="{BD699EB9-2883-4068-9FB3-25B35C5992E2}"/>
              </a:ext>
            </a:extLst>
          </p:cNvPr>
          <p:cNvCxnSpPr>
            <a:cxnSpLocks/>
          </p:cNvCxnSpPr>
          <p:nvPr/>
        </p:nvCxnSpPr>
        <p:spPr bwMode="auto">
          <a:xfrm flipV="1">
            <a:off x="719765" y="440291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9" name="TextBox 8">
            <a:extLst>
              <a:ext uri="{FF2B5EF4-FFF2-40B4-BE49-F238E27FC236}">
                <a16:creationId xmlns:a16="http://schemas.microsoft.com/office/drawing/2014/main" id="{B03D7FEA-7F2C-419F-8E80-72A3F0952E17}"/>
              </a:ext>
            </a:extLst>
          </p:cNvPr>
          <p:cNvSpPr txBox="1"/>
          <p:nvPr/>
        </p:nvSpPr>
        <p:spPr>
          <a:xfrm>
            <a:off x="637630" y="3636703"/>
            <a:ext cx="599181"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10" name="TextBox 9">
            <a:extLst>
              <a:ext uri="{FF2B5EF4-FFF2-40B4-BE49-F238E27FC236}">
                <a16:creationId xmlns:a16="http://schemas.microsoft.com/office/drawing/2014/main" id="{02D4D94F-0DAF-49E6-864A-BD880BF1FC0B}"/>
              </a:ext>
            </a:extLst>
          </p:cNvPr>
          <p:cNvSpPr txBox="1"/>
          <p:nvPr/>
        </p:nvSpPr>
        <p:spPr>
          <a:xfrm>
            <a:off x="619607" y="4221153"/>
            <a:ext cx="734320"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1</a:t>
            </a:r>
          </a:p>
        </p:txBody>
      </p:sp>
      <p:sp>
        <p:nvSpPr>
          <p:cNvPr id="11" name="Rectangle 10">
            <a:extLst>
              <a:ext uri="{FF2B5EF4-FFF2-40B4-BE49-F238E27FC236}">
                <a16:creationId xmlns:a16="http://schemas.microsoft.com/office/drawing/2014/main" id="{24055F02-BD73-4BAC-8D28-D9A0824590E4}"/>
              </a:ext>
            </a:extLst>
          </p:cNvPr>
          <p:cNvSpPr/>
          <p:nvPr/>
        </p:nvSpPr>
        <p:spPr bwMode="auto">
          <a:xfrm>
            <a:off x="2286000" y="4069190"/>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12" name="Rectangle 11">
            <a:extLst>
              <a:ext uri="{FF2B5EF4-FFF2-40B4-BE49-F238E27FC236}">
                <a16:creationId xmlns:a16="http://schemas.microsoft.com/office/drawing/2014/main" id="{8F56E439-1D11-425C-ADDC-A84CA7F93D55}"/>
              </a:ext>
            </a:extLst>
          </p:cNvPr>
          <p:cNvSpPr/>
          <p:nvPr/>
        </p:nvSpPr>
        <p:spPr bwMode="auto">
          <a:xfrm>
            <a:off x="1219200"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Poll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13" name="Straight Connector 12">
            <a:extLst>
              <a:ext uri="{FF2B5EF4-FFF2-40B4-BE49-F238E27FC236}">
                <a16:creationId xmlns:a16="http://schemas.microsoft.com/office/drawing/2014/main" id="{B049FE46-BE65-42ED-9995-4EB38BA3ECA0}"/>
              </a:ext>
            </a:extLst>
          </p:cNvPr>
          <p:cNvCxnSpPr>
            <a:cxnSpLocks/>
          </p:cNvCxnSpPr>
          <p:nvPr/>
        </p:nvCxnSpPr>
        <p:spPr bwMode="auto">
          <a:xfrm flipV="1">
            <a:off x="685800" y="4992246"/>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14" name="TextBox 13">
            <a:extLst>
              <a:ext uri="{FF2B5EF4-FFF2-40B4-BE49-F238E27FC236}">
                <a16:creationId xmlns:a16="http://schemas.microsoft.com/office/drawing/2014/main" id="{28DBF79D-4C1B-491F-BABA-ECB0D383B722}"/>
              </a:ext>
            </a:extLst>
          </p:cNvPr>
          <p:cNvSpPr txBox="1"/>
          <p:nvPr/>
        </p:nvSpPr>
        <p:spPr>
          <a:xfrm>
            <a:off x="609600" y="4796807"/>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a:t>
            </a:r>
            <a:r>
              <a:rPr lang="en-US" sz="900" b="1" kern="0" dirty="0">
                <a:solidFill>
                  <a:srgbClr val="00B0F0"/>
                </a:solidFill>
                <a:latin typeface="Arial" panose="020B0604020202020204" pitchFamily="34" charset="0"/>
                <a:cs typeface="Arial" panose="020B0604020202020204" pitchFamily="34" charset="0"/>
              </a:rPr>
              <a:t>2</a:t>
            </a:r>
            <a:endPar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990097FB-9056-40CC-A616-1B2351D95019}"/>
              </a:ext>
            </a:extLst>
          </p:cNvPr>
          <p:cNvSpPr/>
          <p:nvPr/>
        </p:nvSpPr>
        <p:spPr bwMode="auto">
          <a:xfrm>
            <a:off x="8585970" y="5729034"/>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R2I Sensing NDP</a:t>
            </a:r>
          </a:p>
        </p:txBody>
      </p:sp>
      <p:cxnSp>
        <p:nvCxnSpPr>
          <p:cNvPr id="16" name="Straight Arrow Connector 15">
            <a:extLst>
              <a:ext uri="{FF2B5EF4-FFF2-40B4-BE49-F238E27FC236}">
                <a16:creationId xmlns:a16="http://schemas.microsoft.com/office/drawing/2014/main" id="{8DC850C8-93B0-4C79-8129-B7CE8537D17C}"/>
              </a:ext>
            </a:extLst>
          </p:cNvPr>
          <p:cNvCxnSpPr>
            <a:cxnSpLocks/>
          </p:cNvCxnSpPr>
          <p:nvPr/>
        </p:nvCxnSpPr>
        <p:spPr>
          <a:xfrm>
            <a:off x="1500394" y="3830899"/>
            <a:ext cx="0" cy="11594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8BCADF6-94C5-4A93-9D62-822B2CDFFCE6}"/>
              </a:ext>
            </a:extLst>
          </p:cNvPr>
          <p:cNvCxnSpPr>
            <a:cxnSpLocks/>
          </p:cNvCxnSpPr>
          <p:nvPr/>
        </p:nvCxnSpPr>
        <p:spPr>
          <a:xfrm>
            <a:off x="1406521" y="3832749"/>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35D4C53-90D6-44ED-809A-8F5DA4B6D9CE}"/>
              </a:ext>
            </a:extLst>
          </p:cNvPr>
          <p:cNvSpPr txBox="1"/>
          <p:nvPr/>
        </p:nvSpPr>
        <p:spPr>
          <a:xfrm>
            <a:off x="1905000" y="622662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2" name="Straight Connector 21">
            <a:extLst>
              <a:ext uri="{FF2B5EF4-FFF2-40B4-BE49-F238E27FC236}">
                <a16:creationId xmlns:a16="http://schemas.microsoft.com/office/drawing/2014/main" id="{121A9BF4-A5A0-474B-8343-96397BB0F1B2}"/>
              </a:ext>
            </a:extLst>
          </p:cNvPr>
          <p:cNvCxnSpPr>
            <a:cxnSpLocks/>
          </p:cNvCxnSpPr>
          <p:nvPr/>
        </p:nvCxnSpPr>
        <p:spPr bwMode="auto">
          <a:xfrm flipV="1">
            <a:off x="719839" y="5589822"/>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3" name="TextBox 22">
            <a:extLst>
              <a:ext uri="{FF2B5EF4-FFF2-40B4-BE49-F238E27FC236}">
                <a16:creationId xmlns:a16="http://schemas.microsoft.com/office/drawing/2014/main" id="{2B7E62D9-4DAA-4F03-AFD1-A24E23BCCCE3}"/>
              </a:ext>
            </a:extLst>
          </p:cNvPr>
          <p:cNvSpPr txBox="1"/>
          <p:nvPr/>
        </p:nvSpPr>
        <p:spPr>
          <a:xfrm>
            <a:off x="617616" y="5394386"/>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3</a:t>
            </a:r>
          </a:p>
        </p:txBody>
      </p:sp>
      <p:sp>
        <p:nvSpPr>
          <p:cNvPr id="24" name="Rectangle 23">
            <a:extLst>
              <a:ext uri="{FF2B5EF4-FFF2-40B4-BE49-F238E27FC236}">
                <a16:creationId xmlns:a16="http://schemas.microsoft.com/office/drawing/2014/main" id="{A97584CE-D407-43C8-98CF-776554176DDA}"/>
              </a:ext>
            </a:extLst>
          </p:cNvPr>
          <p:cNvSpPr/>
          <p:nvPr/>
        </p:nvSpPr>
        <p:spPr bwMode="auto">
          <a:xfrm>
            <a:off x="10661153" y="5252689"/>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Measurement Report Frame</a:t>
            </a:r>
          </a:p>
        </p:txBody>
      </p:sp>
      <p:cxnSp>
        <p:nvCxnSpPr>
          <p:cNvPr id="25" name="Straight Arrow Connector 24">
            <a:extLst>
              <a:ext uri="{FF2B5EF4-FFF2-40B4-BE49-F238E27FC236}">
                <a16:creationId xmlns:a16="http://schemas.microsoft.com/office/drawing/2014/main" id="{8B04413C-8999-4B8D-B853-2277224CB73E}"/>
              </a:ext>
            </a:extLst>
          </p:cNvPr>
          <p:cNvCxnSpPr/>
          <p:nvPr/>
        </p:nvCxnSpPr>
        <p:spPr bwMode="auto">
          <a:xfrm>
            <a:off x="1925140" y="625168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6" name="Straight Arrow Connector 25">
            <a:extLst>
              <a:ext uri="{FF2B5EF4-FFF2-40B4-BE49-F238E27FC236}">
                <a16:creationId xmlns:a16="http://schemas.microsoft.com/office/drawing/2014/main" id="{E15F6C83-C7C8-47F1-B5D5-2A4F904491CB}"/>
              </a:ext>
            </a:extLst>
          </p:cNvPr>
          <p:cNvCxnSpPr/>
          <p:nvPr/>
        </p:nvCxnSpPr>
        <p:spPr bwMode="auto">
          <a:xfrm>
            <a:off x="2926228"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DE522A29-C640-4F02-BA61-E77F7E63E63F}"/>
              </a:ext>
            </a:extLst>
          </p:cNvPr>
          <p:cNvSpPr txBox="1"/>
          <p:nvPr/>
        </p:nvSpPr>
        <p:spPr>
          <a:xfrm>
            <a:off x="28964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28" name="Straight Arrow Connector 27">
            <a:extLst>
              <a:ext uri="{FF2B5EF4-FFF2-40B4-BE49-F238E27FC236}">
                <a16:creationId xmlns:a16="http://schemas.microsoft.com/office/drawing/2014/main" id="{B68C1B67-9428-4CD6-8990-AE92E722C7AF}"/>
              </a:ext>
            </a:extLst>
          </p:cNvPr>
          <p:cNvCxnSpPr>
            <a:cxnSpLocks/>
          </p:cNvCxnSpPr>
          <p:nvPr/>
        </p:nvCxnSpPr>
        <p:spPr>
          <a:xfrm>
            <a:off x="7864412" y="3828127"/>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A9F6B68-89B4-42FE-9598-A6E9C08E2117}"/>
              </a:ext>
            </a:extLst>
          </p:cNvPr>
          <p:cNvCxnSpPr/>
          <p:nvPr/>
        </p:nvCxnSpPr>
        <p:spPr bwMode="auto">
          <a:xfrm>
            <a:off x="5067977"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D992ADD8-2030-4682-98A6-D97331347045}"/>
              </a:ext>
            </a:extLst>
          </p:cNvPr>
          <p:cNvSpPr txBox="1"/>
          <p:nvPr/>
        </p:nvSpPr>
        <p:spPr>
          <a:xfrm>
            <a:off x="5049175"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2" name="Rectangle 31">
            <a:extLst>
              <a:ext uri="{FF2B5EF4-FFF2-40B4-BE49-F238E27FC236}">
                <a16:creationId xmlns:a16="http://schemas.microsoft.com/office/drawing/2014/main" id="{C8676B3E-A090-47D3-B6D7-A7B3F7549A4B}"/>
              </a:ext>
            </a:extLst>
          </p:cNvPr>
          <p:cNvSpPr/>
          <p:nvPr/>
        </p:nvSpPr>
        <p:spPr bwMode="auto">
          <a:xfrm>
            <a:off x="7511327" y="3367631"/>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lang="en-US" sz="900" dirty="0">
                <a:solidFill>
                  <a:schemeClr val="tx1"/>
                </a:solidFill>
                <a:latin typeface="Arial" charset="0"/>
                <a:ea typeface="ＭＳ Ｐゴシック" pitchFamily="-112" charset="-128"/>
              </a:rPr>
              <a:t>Sounding</a:t>
            </a:r>
            <a:r>
              <a:rPr kumimoji="0" lang="en-US" sz="900" b="0" i="0" u="none" strike="noStrike" cap="none" normalizeH="0" baseline="0" dirty="0">
                <a:ln>
                  <a:noFill/>
                </a:ln>
                <a:solidFill>
                  <a:schemeClr val="tx1"/>
                </a:solidFill>
                <a:effectLst/>
                <a:latin typeface="Arial" charset="0"/>
                <a:ea typeface="ＭＳ Ｐゴシック" pitchFamily="-112" charset="-128"/>
              </a:rPr>
              <a: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3" name="Straight Arrow Connector 32">
            <a:extLst>
              <a:ext uri="{FF2B5EF4-FFF2-40B4-BE49-F238E27FC236}">
                <a16:creationId xmlns:a16="http://schemas.microsoft.com/office/drawing/2014/main" id="{8A43A74F-052A-45A1-9902-90206F96794B}"/>
              </a:ext>
            </a:extLst>
          </p:cNvPr>
          <p:cNvCxnSpPr>
            <a:cxnSpLocks/>
          </p:cNvCxnSpPr>
          <p:nvPr/>
        </p:nvCxnSpPr>
        <p:spPr>
          <a:xfrm flipH="1">
            <a:off x="1602618" y="3818873"/>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BD1B3024-70D0-4D36-A9F6-E32BEDF01768}"/>
              </a:ext>
            </a:extLst>
          </p:cNvPr>
          <p:cNvSpPr/>
          <p:nvPr/>
        </p:nvSpPr>
        <p:spPr bwMode="auto">
          <a:xfrm>
            <a:off x="9623196"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Report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36" name="Straight Arrow Connector 35">
            <a:extLst>
              <a:ext uri="{FF2B5EF4-FFF2-40B4-BE49-F238E27FC236}">
                <a16:creationId xmlns:a16="http://schemas.microsoft.com/office/drawing/2014/main" id="{5E31014F-1906-4571-BB58-9DFD721F7C85}"/>
              </a:ext>
            </a:extLst>
          </p:cNvPr>
          <p:cNvCxnSpPr/>
          <p:nvPr/>
        </p:nvCxnSpPr>
        <p:spPr bwMode="auto">
          <a:xfrm>
            <a:off x="612367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70E49E24-7083-471A-995D-6347C70FBA32}"/>
              </a:ext>
            </a:extLst>
          </p:cNvPr>
          <p:cNvSpPr txBox="1"/>
          <p:nvPr/>
        </p:nvSpPr>
        <p:spPr>
          <a:xfrm>
            <a:off x="610487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38" name="Straight Arrow Connector 37">
            <a:extLst>
              <a:ext uri="{FF2B5EF4-FFF2-40B4-BE49-F238E27FC236}">
                <a16:creationId xmlns:a16="http://schemas.microsoft.com/office/drawing/2014/main" id="{E687F521-0674-4FF1-BF9C-DDD46558786D}"/>
              </a:ext>
            </a:extLst>
          </p:cNvPr>
          <p:cNvCxnSpPr/>
          <p:nvPr/>
        </p:nvCxnSpPr>
        <p:spPr bwMode="auto">
          <a:xfrm>
            <a:off x="10306630" y="6268412"/>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A2AF90B8-E1B1-4266-B806-8FAD4477858E}"/>
              </a:ext>
            </a:extLst>
          </p:cNvPr>
          <p:cNvSpPr txBox="1"/>
          <p:nvPr/>
        </p:nvSpPr>
        <p:spPr>
          <a:xfrm>
            <a:off x="102878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5945A585-0987-4B35-B853-12AF7579249E}"/>
              </a:ext>
            </a:extLst>
          </p:cNvPr>
          <p:cNvSpPr/>
          <p:nvPr/>
        </p:nvSpPr>
        <p:spPr bwMode="auto">
          <a:xfrm>
            <a:off x="10661154" y="406196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Measurement Report Frame</a:t>
            </a:r>
          </a:p>
        </p:txBody>
      </p:sp>
      <p:cxnSp>
        <p:nvCxnSpPr>
          <p:cNvPr id="41" name="Straight Arrow Connector 40">
            <a:extLst>
              <a:ext uri="{FF2B5EF4-FFF2-40B4-BE49-F238E27FC236}">
                <a16:creationId xmlns:a16="http://schemas.microsoft.com/office/drawing/2014/main" id="{C2CDD5E5-28C9-48C0-BCEB-4B3B769885F4}"/>
              </a:ext>
            </a:extLst>
          </p:cNvPr>
          <p:cNvCxnSpPr>
            <a:cxnSpLocks/>
          </p:cNvCxnSpPr>
          <p:nvPr/>
        </p:nvCxnSpPr>
        <p:spPr>
          <a:xfrm>
            <a:off x="4715945" y="3804824"/>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34B79F18-BEE6-40CB-BC03-355D6267DA0A}"/>
              </a:ext>
            </a:extLst>
          </p:cNvPr>
          <p:cNvCxnSpPr>
            <a:cxnSpLocks/>
          </p:cNvCxnSpPr>
          <p:nvPr/>
        </p:nvCxnSpPr>
        <p:spPr>
          <a:xfrm flipH="1">
            <a:off x="10099889" y="3821334"/>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E2AFEF0A-8332-4CEB-870B-9F92D8C6B530}"/>
              </a:ext>
            </a:extLst>
          </p:cNvPr>
          <p:cNvCxnSpPr>
            <a:cxnSpLocks/>
          </p:cNvCxnSpPr>
          <p:nvPr/>
        </p:nvCxnSpPr>
        <p:spPr>
          <a:xfrm flipV="1">
            <a:off x="6802443" y="3824146"/>
            <a:ext cx="0" cy="832104"/>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7A8E483F-B79E-478B-8C16-10FBB927FB7A}"/>
              </a:ext>
            </a:extLst>
          </p:cNvPr>
          <p:cNvCxnSpPr>
            <a:cxnSpLocks/>
          </p:cNvCxnSpPr>
          <p:nvPr/>
        </p:nvCxnSpPr>
        <p:spPr>
          <a:xfrm flipH="1" flipV="1">
            <a:off x="8906010" y="3826537"/>
            <a:ext cx="10584" cy="18906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8F77A3F9-06E6-4B6B-A527-C61CABBF048C}"/>
              </a:ext>
            </a:extLst>
          </p:cNvPr>
          <p:cNvSpPr/>
          <p:nvPr/>
        </p:nvSpPr>
        <p:spPr bwMode="auto">
          <a:xfrm>
            <a:off x="2291461" y="46449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49" name="Rectangle 48">
            <a:extLst>
              <a:ext uri="{FF2B5EF4-FFF2-40B4-BE49-F238E27FC236}">
                <a16:creationId xmlns:a16="http://schemas.microsoft.com/office/drawing/2014/main" id="{9CC7F82E-6722-4E17-A165-1A764BF305EC}"/>
              </a:ext>
            </a:extLst>
          </p:cNvPr>
          <p:cNvSpPr/>
          <p:nvPr/>
        </p:nvSpPr>
        <p:spPr bwMode="auto">
          <a:xfrm>
            <a:off x="2289026" y="5249281"/>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cxnSp>
        <p:nvCxnSpPr>
          <p:cNvPr id="53" name="Straight Arrow Connector 52">
            <a:extLst>
              <a:ext uri="{FF2B5EF4-FFF2-40B4-BE49-F238E27FC236}">
                <a16:creationId xmlns:a16="http://schemas.microsoft.com/office/drawing/2014/main" id="{95753A81-ED87-42F6-ABBE-08818F7BF927}"/>
              </a:ext>
            </a:extLst>
          </p:cNvPr>
          <p:cNvCxnSpPr>
            <a:cxnSpLocks/>
          </p:cNvCxnSpPr>
          <p:nvPr/>
        </p:nvCxnSpPr>
        <p:spPr>
          <a:xfrm>
            <a:off x="9825778" y="383521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0A55173-4544-4987-B354-5AB4CAA5F1EC}"/>
              </a:ext>
            </a:extLst>
          </p:cNvPr>
          <p:cNvCxnSpPr>
            <a:cxnSpLocks/>
          </p:cNvCxnSpPr>
          <p:nvPr/>
        </p:nvCxnSpPr>
        <p:spPr bwMode="auto">
          <a:xfrm flipV="1">
            <a:off x="711823" y="6191224"/>
            <a:ext cx="10972800"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55" name="TextBox 54">
            <a:extLst>
              <a:ext uri="{FF2B5EF4-FFF2-40B4-BE49-F238E27FC236}">
                <a16:creationId xmlns:a16="http://schemas.microsoft.com/office/drawing/2014/main" id="{5D01A6CD-BDB3-4DE4-B00C-2028F11B1577}"/>
              </a:ext>
            </a:extLst>
          </p:cNvPr>
          <p:cNvSpPr txBox="1"/>
          <p:nvPr/>
        </p:nvSpPr>
        <p:spPr>
          <a:xfrm>
            <a:off x="609600" y="5995788"/>
            <a:ext cx="513738"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 4</a:t>
            </a:r>
          </a:p>
        </p:txBody>
      </p:sp>
      <p:sp>
        <p:nvSpPr>
          <p:cNvPr id="57" name="Rectangle 56">
            <a:extLst>
              <a:ext uri="{FF2B5EF4-FFF2-40B4-BE49-F238E27FC236}">
                <a16:creationId xmlns:a16="http://schemas.microsoft.com/office/drawing/2014/main" id="{7332C213-F785-4024-BF20-D06F424AB138}"/>
              </a:ext>
            </a:extLst>
          </p:cNvPr>
          <p:cNvSpPr/>
          <p:nvPr/>
        </p:nvSpPr>
        <p:spPr bwMode="auto">
          <a:xfrm>
            <a:off x="2296728" y="5843512"/>
            <a:ext cx="640080"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CTS-to-self</a:t>
            </a:r>
          </a:p>
        </p:txBody>
      </p:sp>
      <p:sp>
        <p:nvSpPr>
          <p:cNvPr id="58" name="Rectangle 57">
            <a:extLst>
              <a:ext uri="{FF2B5EF4-FFF2-40B4-BE49-F238E27FC236}">
                <a16:creationId xmlns:a16="http://schemas.microsoft.com/office/drawing/2014/main" id="{2E3546CC-6203-49D4-B2EA-643334B99241}"/>
              </a:ext>
            </a:extLst>
          </p:cNvPr>
          <p:cNvSpPr/>
          <p:nvPr/>
        </p:nvSpPr>
        <p:spPr bwMode="auto">
          <a:xfrm>
            <a:off x="6482403" y="4527045"/>
            <a:ext cx="640080" cy="457200"/>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panose="020B0604020202020204" pitchFamily="34" charset="0"/>
                <a:ea typeface="ＭＳ Ｐゴシック" pitchFamily="-112" charset="-128"/>
                <a:cs typeface="Arial" panose="020B0604020202020204" pitchFamily="34" charset="0"/>
              </a:rPr>
              <a:t>R2R Sensing NDP</a:t>
            </a:r>
          </a:p>
        </p:txBody>
      </p:sp>
      <p:cxnSp>
        <p:nvCxnSpPr>
          <p:cNvPr id="59" name="Straight Arrow Connector 58">
            <a:extLst>
              <a:ext uri="{FF2B5EF4-FFF2-40B4-BE49-F238E27FC236}">
                <a16:creationId xmlns:a16="http://schemas.microsoft.com/office/drawing/2014/main" id="{D2D0A30C-DDD8-4692-BC29-E9BD4FF6A0BB}"/>
              </a:ext>
            </a:extLst>
          </p:cNvPr>
          <p:cNvCxnSpPr>
            <a:cxnSpLocks/>
          </p:cNvCxnSpPr>
          <p:nvPr/>
        </p:nvCxnSpPr>
        <p:spPr>
          <a:xfrm flipH="1">
            <a:off x="5889817" y="3812887"/>
            <a:ext cx="2643" cy="17725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a:extLst>
              <a:ext uri="{FF2B5EF4-FFF2-40B4-BE49-F238E27FC236}">
                <a16:creationId xmlns:a16="http://schemas.microsoft.com/office/drawing/2014/main" id="{3971B97F-E26F-465F-945C-19A0AF22412E}"/>
              </a:ext>
            </a:extLst>
          </p:cNvPr>
          <p:cNvSpPr/>
          <p:nvPr/>
        </p:nvSpPr>
        <p:spPr bwMode="auto">
          <a:xfrm>
            <a:off x="5440901" y="3364605"/>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a:ln>
                  <a:noFill/>
                </a:ln>
                <a:solidFill>
                  <a:schemeClr val="tx1"/>
                </a:solidFill>
                <a:effectLst/>
                <a:latin typeface="Arial" charset="0"/>
                <a:ea typeface="ＭＳ Ｐゴシック" pitchFamily="-112" charset="-128"/>
              </a:rPr>
              <a:t>R2R Sensing TF</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61" name="Straight Arrow Connector 60">
            <a:extLst>
              <a:ext uri="{FF2B5EF4-FFF2-40B4-BE49-F238E27FC236}">
                <a16:creationId xmlns:a16="http://schemas.microsoft.com/office/drawing/2014/main" id="{32D9BA4D-1A3E-4408-8AEE-F00927CD53B8}"/>
              </a:ext>
            </a:extLst>
          </p:cNvPr>
          <p:cNvCxnSpPr>
            <a:cxnSpLocks/>
          </p:cNvCxnSpPr>
          <p:nvPr/>
        </p:nvCxnSpPr>
        <p:spPr>
          <a:xfrm>
            <a:off x="5715000" y="3819970"/>
            <a:ext cx="0" cy="11625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17E26CE-7DB9-4533-910E-45352A441499}"/>
              </a:ext>
            </a:extLst>
          </p:cNvPr>
          <p:cNvCxnSpPr>
            <a:cxnSpLocks/>
          </p:cNvCxnSpPr>
          <p:nvPr/>
        </p:nvCxnSpPr>
        <p:spPr>
          <a:xfrm>
            <a:off x="6802443" y="4984245"/>
            <a:ext cx="0" cy="60645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AB04E435-4CBD-4101-9138-64E35FA40A71}"/>
              </a:ext>
            </a:extLst>
          </p:cNvPr>
          <p:cNvCxnSpPr>
            <a:cxnSpLocks/>
          </p:cNvCxnSpPr>
          <p:nvPr/>
        </p:nvCxnSpPr>
        <p:spPr>
          <a:xfrm>
            <a:off x="3657600" y="3819970"/>
            <a:ext cx="0" cy="5760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45EF9D43-91B2-49FD-BED3-DE2E63CB5A6D}"/>
              </a:ext>
            </a:extLst>
          </p:cNvPr>
          <p:cNvCxnSpPr>
            <a:cxnSpLocks/>
          </p:cNvCxnSpPr>
          <p:nvPr/>
        </p:nvCxnSpPr>
        <p:spPr bwMode="auto">
          <a:xfrm>
            <a:off x="9316030"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7" name="TextBox 66">
            <a:extLst>
              <a:ext uri="{FF2B5EF4-FFF2-40B4-BE49-F238E27FC236}">
                <a16:creationId xmlns:a16="http://schemas.microsoft.com/office/drawing/2014/main" id="{DAC30EDD-6CC7-4963-8816-6DA5FBD42709}"/>
              </a:ext>
            </a:extLst>
          </p:cNvPr>
          <p:cNvSpPr txBox="1"/>
          <p:nvPr/>
        </p:nvSpPr>
        <p:spPr>
          <a:xfrm>
            <a:off x="9297228"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68" name="Rectangle 67">
            <a:extLst>
              <a:ext uri="{FF2B5EF4-FFF2-40B4-BE49-F238E27FC236}">
                <a16:creationId xmlns:a16="http://schemas.microsoft.com/office/drawing/2014/main" id="{58A1769A-37C2-44FD-B510-1E0989EAD7B9}"/>
              </a:ext>
            </a:extLst>
          </p:cNvPr>
          <p:cNvSpPr/>
          <p:nvPr/>
        </p:nvSpPr>
        <p:spPr bwMode="auto">
          <a:xfrm>
            <a:off x="3299274" y="3371899"/>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 Sensing NDPA</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69" name="Rectangle 68">
            <a:extLst>
              <a:ext uri="{FF2B5EF4-FFF2-40B4-BE49-F238E27FC236}">
                <a16:creationId xmlns:a16="http://schemas.microsoft.com/office/drawing/2014/main" id="{5E62F8E9-8AE2-4E7B-A40F-68E7249B4680}"/>
              </a:ext>
            </a:extLst>
          </p:cNvPr>
          <p:cNvSpPr/>
          <p:nvPr/>
        </p:nvSpPr>
        <p:spPr bwMode="auto">
          <a:xfrm>
            <a:off x="4373045" y="3364548"/>
            <a:ext cx="685800" cy="457200"/>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a:r>
              <a:rPr kumimoji="0" lang="en-US" sz="900" b="0" i="0" u="none" strike="noStrike" cap="none" normalizeH="0" baseline="0" dirty="0">
                <a:ln>
                  <a:noFill/>
                </a:ln>
                <a:solidFill>
                  <a:schemeClr val="tx1"/>
                </a:solidFill>
                <a:effectLst/>
                <a:latin typeface="Arial" charset="0"/>
                <a:ea typeface="ＭＳ Ｐゴシック" pitchFamily="-112" charset="-128"/>
              </a:rPr>
              <a:t>I2R</a:t>
            </a:r>
          </a:p>
          <a:p>
            <a:pPr algn="ctr"/>
            <a:r>
              <a:rPr kumimoji="0" lang="en-US" sz="900" b="0" i="0" u="none" strike="noStrike" cap="none" normalizeH="0" baseline="0" dirty="0">
                <a:ln>
                  <a:noFill/>
                </a:ln>
                <a:solidFill>
                  <a:schemeClr val="tx1"/>
                </a:solidFill>
                <a:effectLst/>
                <a:latin typeface="Arial" charset="0"/>
                <a:ea typeface="ＭＳ Ｐゴシック" pitchFamily="-112" charset="-128"/>
              </a:rPr>
              <a:t>Sensing NDP</a:t>
            </a:r>
          </a:p>
          <a:p>
            <a:pPr marL="0" marR="0" indent="0" algn="ct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cxnSp>
        <p:nvCxnSpPr>
          <p:cNvPr id="72" name="Straight Arrow Connector 71">
            <a:extLst>
              <a:ext uri="{FF2B5EF4-FFF2-40B4-BE49-F238E27FC236}">
                <a16:creationId xmlns:a16="http://schemas.microsoft.com/office/drawing/2014/main" id="{48424BE4-D532-44A5-A098-11F4B743F677}"/>
              </a:ext>
            </a:extLst>
          </p:cNvPr>
          <p:cNvCxnSpPr>
            <a:cxnSpLocks/>
          </p:cNvCxnSpPr>
          <p:nvPr/>
        </p:nvCxnSpPr>
        <p:spPr>
          <a:xfrm>
            <a:off x="1702276" y="3819970"/>
            <a:ext cx="5246" cy="23569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F19378E1-5771-4F5C-8E88-EEE008F27BBA}"/>
              </a:ext>
            </a:extLst>
          </p:cNvPr>
          <p:cNvCxnSpPr>
            <a:cxnSpLocks/>
          </p:cNvCxnSpPr>
          <p:nvPr/>
        </p:nvCxnSpPr>
        <p:spPr bwMode="auto">
          <a:xfrm>
            <a:off x="3993611"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6" name="TextBox 85">
            <a:extLst>
              <a:ext uri="{FF2B5EF4-FFF2-40B4-BE49-F238E27FC236}">
                <a16:creationId xmlns:a16="http://schemas.microsoft.com/office/drawing/2014/main" id="{8878325B-6279-45AB-8D52-FB8A007F560B}"/>
              </a:ext>
            </a:extLst>
          </p:cNvPr>
          <p:cNvSpPr txBox="1"/>
          <p:nvPr/>
        </p:nvSpPr>
        <p:spPr>
          <a:xfrm>
            <a:off x="3974809"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88" name="Straight Arrow Connector 87">
            <a:extLst>
              <a:ext uri="{FF2B5EF4-FFF2-40B4-BE49-F238E27FC236}">
                <a16:creationId xmlns:a16="http://schemas.microsoft.com/office/drawing/2014/main" id="{5E9E4640-F3E5-47F6-BA9F-47282EEB67E7}"/>
              </a:ext>
            </a:extLst>
          </p:cNvPr>
          <p:cNvCxnSpPr/>
          <p:nvPr/>
        </p:nvCxnSpPr>
        <p:spPr bwMode="auto">
          <a:xfrm>
            <a:off x="7133984"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9" name="TextBox 88">
            <a:extLst>
              <a:ext uri="{FF2B5EF4-FFF2-40B4-BE49-F238E27FC236}">
                <a16:creationId xmlns:a16="http://schemas.microsoft.com/office/drawing/2014/main" id="{423A178C-CAC6-4067-B9ED-49D6D1D7C907}"/>
              </a:ext>
            </a:extLst>
          </p:cNvPr>
          <p:cNvSpPr txBox="1"/>
          <p:nvPr/>
        </p:nvSpPr>
        <p:spPr>
          <a:xfrm>
            <a:off x="7115182"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cxnSp>
        <p:nvCxnSpPr>
          <p:cNvPr id="90" name="Straight Arrow Connector 89">
            <a:extLst>
              <a:ext uri="{FF2B5EF4-FFF2-40B4-BE49-F238E27FC236}">
                <a16:creationId xmlns:a16="http://schemas.microsoft.com/office/drawing/2014/main" id="{78EE39D9-C5E4-4C63-A73A-C36CC3F4CB6F}"/>
              </a:ext>
            </a:extLst>
          </p:cNvPr>
          <p:cNvCxnSpPr/>
          <p:nvPr/>
        </p:nvCxnSpPr>
        <p:spPr bwMode="auto">
          <a:xfrm>
            <a:off x="8201112" y="6259621"/>
            <a:ext cx="36576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1" name="TextBox 90">
            <a:extLst>
              <a:ext uri="{FF2B5EF4-FFF2-40B4-BE49-F238E27FC236}">
                <a16:creationId xmlns:a16="http://schemas.microsoft.com/office/drawing/2014/main" id="{41B7025D-EFBC-4A4A-86A5-563F6B4E4EA9}"/>
              </a:ext>
            </a:extLst>
          </p:cNvPr>
          <p:cNvSpPr txBox="1"/>
          <p:nvPr/>
        </p:nvSpPr>
        <p:spPr>
          <a:xfrm>
            <a:off x="8182310" y="62461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3" name="Rectangle 2">
            <a:extLst>
              <a:ext uri="{FF2B5EF4-FFF2-40B4-BE49-F238E27FC236}">
                <a16:creationId xmlns:a16="http://schemas.microsoft.com/office/drawing/2014/main" id="{E3B8AB46-9411-46BB-82EE-2F1DAAA5FFC9}"/>
              </a:ext>
            </a:extLst>
          </p:cNvPr>
          <p:cNvSpPr/>
          <p:nvPr/>
        </p:nvSpPr>
        <p:spPr bwMode="auto">
          <a:xfrm>
            <a:off x="1131355" y="3190880"/>
            <a:ext cx="1893809" cy="320991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a:extLst>
              <a:ext uri="{FF2B5EF4-FFF2-40B4-BE49-F238E27FC236}">
                <a16:creationId xmlns:a16="http://schemas.microsoft.com/office/drawing/2014/main" id="{4CDD8E47-210E-4E7E-A97D-247D21E76733}"/>
              </a:ext>
            </a:extLst>
          </p:cNvPr>
          <p:cNvSpPr/>
          <p:nvPr/>
        </p:nvSpPr>
        <p:spPr bwMode="auto">
          <a:xfrm>
            <a:off x="3211589" y="3200400"/>
            <a:ext cx="19552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Rectangle 69">
            <a:extLst>
              <a:ext uri="{FF2B5EF4-FFF2-40B4-BE49-F238E27FC236}">
                <a16:creationId xmlns:a16="http://schemas.microsoft.com/office/drawing/2014/main" id="{3DFABAF5-788A-4FAE-978E-063ADCB8C21B}"/>
              </a:ext>
            </a:extLst>
          </p:cNvPr>
          <p:cNvSpPr/>
          <p:nvPr/>
        </p:nvSpPr>
        <p:spPr bwMode="auto">
          <a:xfrm>
            <a:off x="5359999" y="3209930"/>
            <a:ext cx="1840615" cy="319086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1" name="Rectangle 70">
            <a:extLst>
              <a:ext uri="{FF2B5EF4-FFF2-40B4-BE49-F238E27FC236}">
                <a16:creationId xmlns:a16="http://schemas.microsoft.com/office/drawing/2014/main" id="{7325E1EC-921F-4B10-90E5-3DDA301C74C2}"/>
              </a:ext>
            </a:extLst>
          </p:cNvPr>
          <p:cNvSpPr/>
          <p:nvPr/>
        </p:nvSpPr>
        <p:spPr bwMode="auto">
          <a:xfrm>
            <a:off x="7442523" y="3200400"/>
            <a:ext cx="1870864"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3" name="Rectangle 72">
            <a:extLst>
              <a:ext uri="{FF2B5EF4-FFF2-40B4-BE49-F238E27FC236}">
                <a16:creationId xmlns:a16="http://schemas.microsoft.com/office/drawing/2014/main" id="{BAE23470-C5C8-4A1A-95B4-5B5B75BA20AE}"/>
              </a:ext>
            </a:extLst>
          </p:cNvPr>
          <p:cNvSpPr/>
          <p:nvPr/>
        </p:nvSpPr>
        <p:spPr bwMode="auto">
          <a:xfrm>
            <a:off x="9550999" y="3200400"/>
            <a:ext cx="2107601" cy="320039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4" name="TextBox 73">
            <a:extLst>
              <a:ext uri="{FF2B5EF4-FFF2-40B4-BE49-F238E27FC236}">
                <a16:creationId xmlns:a16="http://schemas.microsoft.com/office/drawing/2014/main" id="{E1C7ADAF-4805-49A9-A8E5-0801A4864566}"/>
              </a:ext>
            </a:extLst>
          </p:cNvPr>
          <p:cNvSpPr txBox="1"/>
          <p:nvPr/>
        </p:nvSpPr>
        <p:spPr>
          <a:xfrm>
            <a:off x="5554761" y="2969568"/>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R2R sounding phase</a:t>
            </a:r>
          </a:p>
        </p:txBody>
      </p:sp>
      <p:sp>
        <p:nvSpPr>
          <p:cNvPr id="75" name="TextBox 74">
            <a:extLst>
              <a:ext uri="{FF2B5EF4-FFF2-40B4-BE49-F238E27FC236}">
                <a16:creationId xmlns:a16="http://schemas.microsoft.com/office/drawing/2014/main" id="{767B9468-424E-4A84-8B17-617CFB721AC1}"/>
              </a:ext>
            </a:extLst>
          </p:cNvPr>
          <p:cNvSpPr txBox="1"/>
          <p:nvPr/>
        </p:nvSpPr>
        <p:spPr>
          <a:xfrm>
            <a:off x="3505200"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NDPA</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6" name="TextBox 75">
            <a:extLst>
              <a:ext uri="{FF2B5EF4-FFF2-40B4-BE49-F238E27FC236}">
                <a16:creationId xmlns:a16="http://schemas.microsoft.com/office/drawing/2014/main" id="{DA87FF9F-59B9-4C4A-885E-9F65F303BE4C}"/>
              </a:ext>
            </a:extLst>
          </p:cNvPr>
          <p:cNvSpPr txBox="1"/>
          <p:nvPr/>
        </p:nvSpPr>
        <p:spPr>
          <a:xfrm>
            <a:off x="7696200"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kern="0" dirty="0">
                <a:solidFill>
                  <a:srgbClr val="7030A0"/>
                </a:solidFill>
                <a:latin typeface="Arial" panose="020B0604020202020204" pitchFamily="34" charset="0"/>
                <a:cs typeface="Arial" panose="020B0604020202020204" pitchFamily="34" charset="0"/>
              </a:rPr>
              <a:t>TF</a:t>
            </a: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 sounding phase</a:t>
            </a:r>
          </a:p>
        </p:txBody>
      </p:sp>
      <p:sp>
        <p:nvSpPr>
          <p:cNvPr id="77" name="TextBox 76">
            <a:extLst>
              <a:ext uri="{FF2B5EF4-FFF2-40B4-BE49-F238E27FC236}">
                <a16:creationId xmlns:a16="http://schemas.microsoft.com/office/drawing/2014/main" id="{4B3D720D-AC78-4BCB-B334-01B4906BB89D}"/>
              </a:ext>
            </a:extLst>
          </p:cNvPr>
          <p:cNvSpPr txBox="1"/>
          <p:nvPr/>
        </p:nvSpPr>
        <p:spPr>
          <a:xfrm>
            <a:off x="10126761" y="2971800"/>
            <a:ext cx="1379439"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reporting phase</a:t>
            </a:r>
          </a:p>
        </p:txBody>
      </p:sp>
      <p:sp>
        <p:nvSpPr>
          <p:cNvPr id="78" name="TextBox 77">
            <a:extLst>
              <a:ext uri="{FF2B5EF4-FFF2-40B4-BE49-F238E27FC236}">
                <a16:creationId xmlns:a16="http://schemas.microsoft.com/office/drawing/2014/main" id="{4FDB023F-65C4-4906-9705-9B37976A909E}"/>
              </a:ext>
            </a:extLst>
          </p:cNvPr>
          <p:cNvSpPr txBox="1"/>
          <p:nvPr/>
        </p:nvSpPr>
        <p:spPr>
          <a:xfrm>
            <a:off x="1628775" y="2971800"/>
            <a:ext cx="1419225"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7030A0"/>
                </a:solidFill>
                <a:effectLst/>
                <a:uLnTx/>
                <a:uFillTx/>
                <a:latin typeface="Arial" panose="020B0604020202020204" pitchFamily="34" charset="0"/>
                <a:cs typeface="Arial" panose="020B0604020202020204" pitchFamily="34" charset="0"/>
              </a:rPr>
              <a:t>polling phase</a:t>
            </a:r>
          </a:p>
        </p:txBody>
      </p:sp>
    </p:spTree>
    <p:extLst>
      <p:ext uri="{BB962C8B-B14F-4D97-AF65-F5344CB8AC3E}">
        <p14:creationId xmlns:p14="http://schemas.microsoft.com/office/powerpoint/2010/main" val="20096226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latin typeface="Times New Roman" panose="02020603050405020304" pitchFamily="18" charset="0"/>
                <a:ea typeface="Times New Roman" panose="02020603050405020304" pitchFamily="18" charset="0"/>
              </a:rPr>
              <a:t>R2R Subvariant of Sensing Trigger Frame</a:t>
            </a:r>
            <a:endParaRPr lang="en-GB" sz="2800" dirty="0"/>
          </a:p>
        </p:txBody>
      </p:sp>
      <p:sp>
        <p:nvSpPr>
          <p:cNvPr id="9218" name="Rectangle 2"/>
          <p:cNvSpPr>
            <a:spLocks noGrp="1" noChangeArrowheads="1"/>
          </p:cNvSpPr>
          <p:nvPr>
            <p:ph idx="1"/>
          </p:nvPr>
        </p:nvSpPr>
        <p:spPr>
          <a:xfrm>
            <a:off x="914399" y="1981200"/>
            <a:ext cx="6629401" cy="3104109"/>
          </a:xfrm>
          <a:ln/>
        </p:spPr>
        <p:txBody>
          <a:bodyPr/>
          <a:lstStyle/>
          <a:p>
            <a:pPr marL="285750" indent="-285750">
              <a:buFont typeface="Arial" panose="020B0604020202020204" pitchFamily="34" charset="0"/>
              <a:buChar char="•"/>
            </a:pPr>
            <a:r>
              <a:rPr lang="en-GB" sz="1600" u="sng" dirty="0">
                <a:latin typeface="Times New Roman" panose="02020603050405020304" pitchFamily="18" charset="0"/>
                <a:ea typeface="Times New Roman" panose="02020603050405020304" pitchFamily="18" charset="0"/>
              </a:rPr>
              <a:t>Proposal</a:t>
            </a:r>
            <a:r>
              <a:rPr lang="en-GB" sz="1600" dirty="0">
                <a:latin typeface="Times New Roman" panose="02020603050405020304" pitchFamily="18" charset="0"/>
                <a:ea typeface="Times New Roman" panose="02020603050405020304" pitchFamily="18" charset="0"/>
              </a:rPr>
              <a:t>: </a:t>
            </a:r>
            <a:r>
              <a:rPr lang="en-GB" sz="1600" dirty="0">
                <a:effectLst/>
                <a:latin typeface="Times New Roman" panose="02020603050405020304" pitchFamily="18" charset="0"/>
                <a:ea typeface="Times New Roman" panose="02020603050405020304" pitchFamily="18" charset="0"/>
              </a:rPr>
              <a:t>the Passive Sounding subvariant of Ranging TF be reused as the R2R sensing TF.</a:t>
            </a:r>
            <a:endParaRPr lang="en-US" sz="1400" b="1" dirty="0">
              <a:latin typeface="Times New Roman" panose="02020603050405020304" pitchFamily="18" charset="0"/>
              <a:ea typeface="Times New Roman" panose="02020603050405020304" pitchFamily="18" charset="0"/>
            </a:endParaRPr>
          </a:p>
          <a:p>
            <a:pPr marL="685800" lvl="1">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One of the reserved bits in the Trigger Dependent Common Info subfield of the Passive Sounding Ranging TF (B4) is used to indicate R2R sounding.</a:t>
            </a:r>
          </a:p>
          <a:p>
            <a:pPr marL="685800" lvl="1">
              <a:buFont typeface="Arial" panose="020B0604020202020204" pitchFamily="34" charset="0"/>
              <a:buChar char="•"/>
            </a:pPr>
            <a:r>
              <a:rPr lang="en-US" sz="1400" b="1" dirty="0">
                <a:effectLst/>
                <a:latin typeface="Times New Roman" panose="02020603050405020304" pitchFamily="18" charset="0"/>
                <a:ea typeface="Times New Roman" panose="02020603050405020304" pitchFamily="18" charset="0"/>
              </a:rPr>
              <a:t>The R2R sensing TF has two or more User Info fields.</a:t>
            </a:r>
          </a:p>
          <a:p>
            <a:pPr marL="685800" lvl="1">
              <a:buFont typeface="Arial" panose="020B0604020202020204" pitchFamily="34" charset="0"/>
              <a:buChar char="•"/>
            </a:pPr>
            <a:r>
              <a:rPr lang="en-US" sz="1400" b="1" dirty="0">
                <a:effectLst/>
                <a:latin typeface="Times New Roman" panose="02020603050405020304" pitchFamily="18" charset="0"/>
                <a:ea typeface="Times New Roman" panose="02020603050405020304" pitchFamily="18" charset="0"/>
              </a:rPr>
              <a:t>The first User Info field is addressed to the R2R sensing transmitter.</a:t>
            </a:r>
          </a:p>
          <a:p>
            <a:pPr marL="685800" lvl="1">
              <a:buFont typeface="Arial" panose="020B0604020202020204" pitchFamily="34" charset="0"/>
              <a:buChar char="•"/>
            </a:pPr>
            <a:r>
              <a:rPr lang="en-US" sz="1400" b="1" dirty="0">
                <a:latin typeface="Times New Roman" panose="02020603050405020304" pitchFamily="18" charset="0"/>
                <a:ea typeface="Times New Roman" panose="02020603050405020304" pitchFamily="18" charset="0"/>
              </a:rPr>
              <a:t>The remaining </a:t>
            </a:r>
            <a:r>
              <a:rPr lang="en-US" sz="1400" b="1" dirty="0">
                <a:effectLst/>
                <a:latin typeface="Times New Roman" panose="02020603050405020304" pitchFamily="18" charset="0"/>
                <a:ea typeface="Times New Roman" panose="02020603050405020304" pitchFamily="18" charset="0"/>
              </a:rPr>
              <a:t>User Info field(s) are addressed to the R2R sensing receiver(s). </a:t>
            </a:r>
          </a:p>
          <a:p>
            <a:pPr marL="285750">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Issues to be solved:</a:t>
            </a:r>
          </a:p>
          <a:p>
            <a:pPr marL="685800" lvl="1">
              <a:buFont typeface="Arial" panose="020B0604020202020204" pitchFamily="34" charset="0"/>
              <a:buChar char="•"/>
            </a:pPr>
            <a:r>
              <a:rPr lang="en-GB" sz="1400" b="1" dirty="0">
                <a:effectLst/>
                <a:latin typeface="Times New Roman" panose="02020603050405020304" pitchFamily="18" charset="0"/>
                <a:ea typeface="Times New Roman" panose="02020603050405020304" pitchFamily="18" charset="0"/>
              </a:rPr>
              <a:t>Format of Trigger </a:t>
            </a:r>
            <a:r>
              <a:rPr lang="en-GB" sz="1400" b="1" dirty="0">
                <a:latin typeface="Times New Roman" panose="02020603050405020304" pitchFamily="18" charset="0"/>
                <a:ea typeface="Times New Roman" panose="02020603050405020304" pitchFamily="18" charset="0"/>
              </a:rPr>
              <a:t>D</a:t>
            </a:r>
            <a:r>
              <a:rPr lang="en-GB" sz="1400" b="1" dirty="0">
                <a:effectLst/>
                <a:latin typeface="Times New Roman" panose="02020603050405020304" pitchFamily="18" charset="0"/>
                <a:ea typeface="Times New Roman" panose="02020603050405020304" pitchFamily="18" charset="0"/>
              </a:rPr>
              <a:t>ependent </a:t>
            </a:r>
            <a:r>
              <a:rPr lang="en-GB" sz="1400" b="1" dirty="0">
                <a:latin typeface="Times New Roman" panose="02020603050405020304" pitchFamily="18" charset="0"/>
                <a:ea typeface="Times New Roman" panose="02020603050405020304" pitchFamily="18" charset="0"/>
              </a:rPr>
              <a:t>C</a:t>
            </a:r>
            <a:r>
              <a:rPr lang="en-GB" sz="1400" b="1" dirty="0">
                <a:effectLst/>
                <a:latin typeface="Times New Roman" panose="02020603050405020304" pitchFamily="18" charset="0"/>
                <a:ea typeface="Times New Roman" panose="02020603050405020304" pitchFamily="18" charset="0"/>
              </a:rPr>
              <a:t>ommon </a:t>
            </a:r>
            <a:r>
              <a:rPr lang="en-GB" sz="1400" b="1" dirty="0">
                <a:latin typeface="Times New Roman" panose="02020603050405020304" pitchFamily="18" charset="0"/>
                <a:ea typeface="Times New Roman" panose="02020603050405020304" pitchFamily="18" charset="0"/>
              </a:rPr>
              <a:t>I</a:t>
            </a:r>
            <a:r>
              <a:rPr lang="en-GB" sz="1400" b="1" dirty="0">
                <a:effectLst/>
                <a:latin typeface="Times New Roman" panose="02020603050405020304" pitchFamily="18" charset="0"/>
                <a:ea typeface="Times New Roman" panose="02020603050405020304" pitchFamily="18" charset="0"/>
              </a:rPr>
              <a:t>nfo subfield</a:t>
            </a:r>
          </a:p>
          <a:p>
            <a:pPr marL="685800" lvl="1">
              <a:buFont typeface="Arial" panose="020B0604020202020204" pitchFamily="34" charset="0"/>
              <a:buChar char="•"/>
            </a:pPr>
            <a:r>
              <a:rPr lang="en-GB" sz="1400" b="1" dirty="0">
                <a:latin typeface="Times New Roman" panose="02020603050405020304" pitchFamily="18" charset="0"/>
                <a:ea typeface="Times New Roman" panose="02020603050405020304" pitchFamily="18" charset="0"/>
              </a:rPr>
              <a:t>Format of User Info field</a:t>
            </a:r>
            <a:endParaRPr lang="en-GB" sz="1400" b="1" dirty="0">
              <a:effectLst/>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graphicFrame>
        <p:nvGraphicFramePr>
          <p:cNvPr id="3" name="Table 6">
            <a:extLst>
              <a:ext uri="{FF2B5EF4-FFF2-40B4-BE49-F238E27FC236}">
                <a16:creationId xmlns:a16="http://schemas.microsoft.com/office/drawing/2014/main" id="{AAB6AD50-66FD-4AF5-9EB9-C20EB2571AE5}"/>
              </a:ext>
            </a:extLst>
          </p:cNvPr>
          <p:cNvGraphicFramePr>
            <a:graphicFrameLocks noGrp="1"/>
          </p:cNvGraphicFramePr>
          <p:nvPr>
            <p:extLst>
              <p:ext uri="{D42A27DB-BD31-4B8C-83A1-F6EECF244321}">
                <p14:modId xmlns:p14="http://schemas.microsoft.com/office/powerpoint/2010/main" val="2007370959"/>
              </p:ext>
            </p:extLst>
          </p:nvPr>
        </p:nvGraphicFramePr>
        <p:xfrm>
          <a:off x="8001000" y="3669670"/>
          <a:ext cx="3657599" cy="2426330"/>
        </p:xfrm>
        <a:graphic>
          <a:graphicData uri="http://schemas.openxmlformats.org/drawingml/2006/table">
            <a:tbl>
              <a:tblPr firstRow="1" bandRow="1">
                <a:tableStyleId>{5940675A-B579-460E-94D1-54222C63F5DA}</a:tableStyleId>
              </a:tblPr>
              <a:tblGrid>
                <a:gridCol w="1043877">
                  <a:extLst>
                    <a:ext uri="{9D8B030D-6E8A-4147-A177-3AD203B41FA5}">
                      <a16:colId xmlns:a16="http://schemas.microsoft.com/office/drawing/2014/main" val="2498822740"/>
                    </a:ext>
                  </a:extLst>
                </a:gridCol>
                <a:gridCol w="1306861">
                  <a:extLst>
                    <a:ext uri="{9D8B030D-6E8A-4147-A177-3AD203B41FA5}">
                      <a16:colId xmlns:a16="http://schemas.microsoft.com/office/drawing/2014/main" val="172303651"/>
                    </a:ext>
                  </a:extLst>
                </a:gridCol>
                <a:gridCol w="1306861">
                  <a:extLst>
                    <a:ext uri="{9D8B030D-6E8A-4147-A177-3AD203B41FA5}">
                      <a16:colId xmlns:a16="http://schemas.microsoft.com/office/drawing/2014/main" val="3713362671"/>
                    </a:ext>
                  </a:extLst>
                </a:gridCol>
              </a:tblGrid>
              <a:tr h="852752">
                <a:tc>
                  <a:txBody>
                    <a:bodyPr/>
                    <a:lstStyle/>
                    <a:p>
                      <a:pPr algn="ctr"/>
                      <a:r>
                        <a:rPr lang="en-US" sz="1100" b="1" dirty="0"/>
                        <a:t>Ranging Trigger Subtype subfield value</a:t>
                      </a:r>
                    </a:p>
                  </a:txBody>
                  <a:tcPr/>
                </a:tc>
                <a:tc>
                  <a:txBody>
                    <a:bodyPr/>
                    <a:lstStyle/>
                    <a:p>
                      <a:pPr algn="ctr"/>
                      <a:r>
                        <a:rPr lang="en-US" sz="1100" b="1" dirty="0"/>
                        <a:t>Ranging Trigger frame subvariant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0070C0"/>
                          </a:solidFill>
                        </a:rPr>
                        <a:t>Sensing Trigger frame subvariant </a:t>
                      </a:r>
                    </a:p>
                    <a:p>
                      <a:pPr algn="ctr"/>
                      <a:endParaRPr lang="en-US" sz="1100" b="1" dirty="0"/>
                    </a:p>
                  </a:txBody>
                  <a:tcPr/>
                </a:tc>
                <a:extLst>
                  <a:ext uri="{0D108BD9-81ED-4DB2-BD59-A6C34878D82A}">
                    <a16:rowId xmlns:a16="http://schemas.microsoft.com/office/drawing/2014/main" val="1661919420"/>
                  </a:ext>
                </a:extLst>
              </a:tr>
              <a:tr h="262263">
                <a:tc>
                  <a:txBody>
                    <a:bodyPr/>
                    <a:lstStyle/>
                    <a:p>
                      <a:pPr algn="ctr"/>
                      <a:r>
                        <a:rPr lang="en-US" sz="1100" dirty="0"/>
                        <a:t>0</a:t>
                      </a:r>
                    </a:p>
                  </a:txBody>
                  <a:tcPr/>
                </a:tc>
                <a:tc>
                  <a:txBody>
                    <a:bodyPr/>
                    <a:lstStyle/>
                    <a:p>
                      <a:pPr algn="ctr"/>
                      <a:r>
                        <a:rPr lang="en-US" sz="1100" dirty="0"/>
                        <a:t>Poll</a:t>
                      </a:r>
                    </a:p>
                  </a:txBody>
                  <a:tcPr/>
                </a:tc>
                <a:tc>
                  <a:txBody>
                    <a:bodyPr/>
                    <a:lstStyle/>
                    <a:p>
                      <a:pPr algn="ctr"/>
                      <a:r>
                        <a:rPr lang="en-US" sz="1100" dirty="0">
                          <a:solidFill>
                            <a:srgbClr val="0070C0"/>
                          </a:solidFill>
                        </a:rPr>
                        <a:t>Poll</a:t>
                      </a:r>
                    </a:p>
                  </a:txBody>
                  <a:tcPr/>
                </a:tc>
                <a:extLst>
                  <a:ext uri="{0D108BD9-81ED-4DB2-BD59-A6C34878D82A}">
                    <a16:rowId xmlns:a16="http://schemas.microsoft.com/office/drawing/2014/main" val="1769473243"/>
                  </a:ext>
                </a:extLst>
              </a:tr>
              <a:tr h="262263">
                <a:tc>
                  <a:txBody>
                    <a:bodyPr/>
                    <a:lstStyle/>
                    <a:p>
                      <a:pPr algn="ctr"/>
                      <a:r>
                        <a:rPr lang="en-US" sz="1100" dirty="0"/>
                        <a:t>1</a:t>
                      </a:r>
                    </a:p>
                  </a:txBody>
                  <a:tcPr/>
                </a:tc>
                <a:tc>
                  <a:txBody>
                    <a:bodyPr/>
                    <a:lstStyle/>
                    <a:p>
                      <a:pPr algn="ctr"/>
                      <a:r>
                        <a:rPr lang="en-US" sz="1100" dirty="0"/>
                        <a:t>Sounding</a:t>
                      </a:r>
                    </a:p>
                  </a:txBody>
                  <a:tcPr/>
                </a:tc>
                <a:tc>
                  <a:txBody>
                    <a:bodyPr/>
                    <a:lstStyle/>
                    <a:p>
                      <a:pPr algn="ctr"/>
                      <a:r>
                        <a:rPr lang="en-US" sz="1100" dirty="0">
                          <a:solidFill>
                            <a:srgbClr val="0070C0"/>
                          </a:solidFill>
                        </a:rPr>
                        <a:t>Sounding</a:t>
                      </a:r>
                    </a:p>
                  </a:txBody>
                  <a:tcPr/>
                </a:tc>
                <a:extLst>
                  <a:ext uri="{0D108BD9-81ED-4DB2-BD59-A6C34878D82A}">
                    <a16:rowId xmlns:a16="http://schemas.microsoft.com/office/drawing/2014/main" val="3928679005"/>
                  </a:ext>
                </a:extLst>
              </a:tr>
              <a:tr h="262263">
                <a:tc>
                  <a:txBody>
                    <a:bodyPr/>
                    <a:lstStyle/>
                    <a:p>
                      <a:pPr algn="ctr"/>
                      <a:r>
                        <a:rPr lang="en-US" sz="1100" dirty="0"/>
                        <a:t>2</a:t>
                      </a:r>
                    </a:p>
                  </a:txBody>
                  <a:tcPr/>
                </a:tc>
                <a:tc>
                  <a:txBody>
                    <a:bodyPr/>
                    <a:lstStyle/>
                    <a:p>
                      <a:pPr algn="ctr"/>
                      <a:r>
                        <a:rPr lang="en-US" sz="1100" dirty="0"/>
                        <a:t>Secure Sounding</a:t>
                      </a:r>
                    </a:p>
                  </a:txBody>
                  <a:tcPr/>
                </a:tc>
                <a:tc>
                  <a:txBody>
                    <a:bodyPr/>
                    <a:lstStyle/>
                    <a:p>
                      <a:pPr algn="ctr"/>
                      <a:r>
                        <a:rPr lang="en-US" sz="1100" dirty="0">
                          <a:solidFill>
                            <a:srgbClr val="0070C0"/>
                          </a:solidFill>
                        </a:rPr>
                        <a:t>Reserved</a:t>
                      </a:r>
                    </a:p>
                  </a:txBody>
                  <a:tcPr/>
                </a:tc>
                <a:extLst>
                  <a:ext uri="{0D108BD9-81ED-4DB2-BD59-A6C34878D82A}">
                    <a16:rowId xmlns:a16="http://schemas.microsoft.com/office/drawing/2014/main" val="1619373812"/>
                  </a:ext>
                </a:extLst>
              </a:tr>
              <a:tr h="262263">
                <a:tc>
                  <a:txBody>
                    <a:bodyPr/>
                    <a:lstStyle/>
                    <a:p>
                      <a:pPr algn="ctr"/>
                      <a:r>
                        <a:rPr lang="en-US" sz="1100" dirty="0"/>
                        <a:t>3</a:t>
                      </a:r>
                    </a:p>
                  </a:txBody>
                  <a:tcPr/>
                </a:tc>
                <a:tc>
                  <a:txBody>
                    <a:bodyPr/>
                    <a:lstStyle/>
                    <a:p>
                      <a:pPr algn="ctr"/>
                      <a:r>
                        <a:rPr lang="en-US" sz="1100" dirty="0"/>
                        <a:t>Report</a:t>
                      </a:r>
                    </a:p>
                  </a:txBody>
                  <a:tcPr/>
                </a:tc>
                <a:tc>
                  <a:txBody>
                    <a:bodyPr/>
                    <a:lstStyle/>
                    <a:p>
                      <a:pPr algn="ctr"/>
                      <a:r>
                        <a:rPr lang="en-US" sz="1100" dirty="0">
                          <a:solidFill>
                            <a:srgbClr val="0070C0"/>
                          </a:solidFill>
                        </a:rPr>
                        <a:t>Report</a:t>
                      </a:r>
                    </a:p>
                  </a:txBody>
                  <a:tcPr/>
                </a:tc>
                <a:extLst>
                  <a:ext uri="{0D108BD9-81ED-4DB2-BD59-A6C34878D82A}">
                    <a16:rowId xmlns:a16="http://schemas.microsoft.com/office/drawing/2014/main" val="617028716"/>
                  </a:ext>
                </a:extLst>
              </a:tr>
              <a:tr h="262263">
                <a:tc>
                  <a:txBody>
                    <a:bodyPr/>
                    <a:lstStyle/>
                    <a:p>
                      <a:pPr algn="ctr"/>
                      <a:r>
                        <a:rPr lang="en-US" sz="1100" dirty="0"/>
                        <a:t>4</a:t>
                      </a:r>
                    </a:p>
                  </a:txBody>
                  <a:tcPr/>
                </a:tc>
                <a:tc>
                  <a:txBody>
                    <a:bodyPr/>
                    <a:lstStyle/>
                    <a:p>
                      <a:pPr algn="ctr"/>
                      <a:r>
                        <a:rPr lang="en-US" sz="1100" dirty="0"/>
                        <a:t>Passive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rPr>
                        <a:t>R2R</a:t>
                      </a:r>
                    </a:p>
                  </a:txBody>
                  <a:tcPr/>
                </a:tc>
                <a:extLst>
                  <a:ext uri="{0D108BD9-81ED-4DB2-BD59-A6C34878D82A}">
                    <a16:rowId xmlns:a16="http://schemas.microsoft.com/office/drawing/2014/main" val="1865882971"/>
                  </a:ext>
                </a:extLst>
              </a:tr>
              <a:tr h="262263">
                <a:tc>
                  <a:txBody>
                    <a:bodyPr/>
                    <a:lstStyle/>
                    <a:p>
                      <a:pPr algn="ctr"/>
                      <a:r>
                        <a:rPr lang="en-US" sz="1100" dirty="0"/>
                        <a:t>5 - 15</a:t>
                      </a:r>
                    </a:p>
                  </a:txBody>
                  <a:tcPr/>
                </a:tc>
                <a:tc>
                  <a:txBody>
                    <a:bodyPr/>
                    <a:lstStyle/>
                    <a:p>
                      <a:pPr algn="ctr"/>
                      <a:r>
                        <a:rPr lang="en-US" sz="1100" dirty="0"/>
                        <a:t>Reserved</a:t>
                      </a:r>
                    </a:p>
                  </a:txBody>
                  <a:tcPr/>
                </a:tc>
                <a:tc>
                  <a:txBody>
                    <a:bodyPr/>
                    <a:lstStyle/>
                    <a:p>
                      <a:pPr algn="ctr"/>
                      <a:r>
                        <a:rPr lang="en-US" sz="1100" dirty="0">
                          <a:solidFill>
                            <a:srgbClr val="0070C0"/>
                          </a:solidFill>
                        </a:rPr>
                        <a:t>Reserved</a:t>
                      </a:r>
                    </a:p>
                  </a:txBody>
                  <a:tcPr/>
                </a:tc>
                <a:extLst>
                  <a:ext uri="{0D108BD9-81ED-4DB2-BD59-A6C34878D82A}">
                    <a16:rowId xmlns:a16="http://schemas.microsoft.com/office/drawing/2014/main" val="3260923178"/>
                  </a:ext>
                </a:extLst>
              </a:tr>
            </a:tbl>
          </a:graphicData>
        </a:graphic>
      </p:graphicFrame>
      <p:graphicFrame>
        <p:nvGraphicFramePr>
          <p:cNvPr id="14" name="Table 6">
            <a:extLst>
              <a:ext uri="{FF2B5EF4-FFF2-40B4-BE49-F238E27FC236}">
                <a16:creationId xmlns:a16="http://schemas.microsoft.com/office/drawing/2014/main" id="{9BEF38F5-4161-4047-B67A-3DD9F4538588}"/>
              </a:ext>
            </a:extLst>
          </p:cNvPr>
          <p:cNvGraphicFramePr>
            <a:graphicFrameLocks noGrp="1"/>
          </p:cNvGraphicFramePr>
          <p:nvPr>
            <p:extLst>
              <p:ext uri="{D42A27DB-BD31-4B8C-83A1-F6EECF244321}">
                <p14:modId xmlns:p14="http://schemas.microsoft.com/office/powerpoint/2010/main" val="983862230"/>
              </p:ext>
            </p:extLst>
          </p:nvPr>
        </p:nvGraphicFramePr>
        <p:xfrm>
          <a:off x="8001000" y="2271578"/>
          <a:ext cx="3505200" cy="869541"/>
        </p:xfrm>
        <a:graphic>
          <a:graphicData uri="http://schemas.openxmlformats.org/drawingml/2006/table">
            <a:tbl>
              <a:tblPr firstRow="1" bandRow="1">
                <a:tableStyleId>{5940675A-B579-460E-94D1-54222C63F5DA}</a:tableStyleId>
              </a:tblPr>
              <a:tblGrid>
                <a:gridCol w="1981200">
                  <a:extLst>
                    <a:ext uri="{9D8B030D-6E8A-4147-A177-3AD203B41FA5}">
                      <a16:colId xmlns:a16="http://schemas.microsoft.com/office/drawing/2014/main" val="2498822740"/>
                    </a:ext>
                  </a:extLst>
                </a:gridCol>
                <a:gridCol w="1524000">
                  <a:extLst>
                    <a:ext uri="{9D8B030D-6E8A-4147-A177-3AD203B41FA5}">
                      <a16:colId xmlns:a16="http://schemas.microsoft.com/office/drawing/2014/main" val="3713362671"/>
                    </a:ext>
                  </a:extLst>
                </a:gridCol>
              </a:tblGrid>
              <a:tr h="351381">
                <a:tc>
                  <a:txBody>
                    <a:bodyPr/>
                    <a:lstStyle/>
                    <a:p>
                      <a:pPr algn="ctr"/>
                      <a:r>
                        <a:rPr lang="en-US" sz="1100" b="1" dirty="0"/>
                        <a:t>Trigger Type subfield value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2"/>
                          </a:solidFill>
                        </a:rPr>
                        <a:t>Trigger frame variant </a:t>
                      </a:r>
                    </a:p>
                  </a:txBody>
                  <a:tcPr anchor="ctr"/>
                </a:tc>
                <a:extLst>
                  <a:ext uri="{0D108BD9-81ED-4DB2-BD59-A6C34878D82A}">
                    <a16:rowId xmlns:a16="http://schemas.microsoft.com/office/drawing/2014/main" val="1661919420"/>
                  </a:ext>
                </a:extLst>
              </a:tr>
              <a:tr h="213338">
                <a:tc>
                  <a:txBody>
                    <a:bodyPr/>
                    <a:lstStyle/>
                    <a:p>
                      <a:pPr algn="l"/>
                      <a:r>
                        <a:rPr lang="en-US" sz="1100" dirty="0"/>
                        <a:t>8</a:t>
                      </a:r>
                    </a:p>
                  </a:txBody>
                  <a:tcPr/>
                </a:tc>
                <a:tc>
                  <a:txBody>
                    <a:bodyPr/>
                    <a:lstStyle/>
                    <a:p>
                      <a:pPr algn="l"/>
                      <a:r>
                        <a:rPr lang="en-US" sz="1100" dirty="0">
                          <a:solidFill>
                            <a:schemeClr val="tx2"/>
                          </a:solidFill>
                        </a:rPr>
                        <a:t>Ranging</a:t>
                      </a:r>
                      <a:r>
                        <a:rPr lang="en-US" sz="1100" dirty="0">
                          <a:solidFill>
                            <a:srgbClr val="0070C0"/>
                          </a:solidFill>
                        </a:rPr>
                        <a:t>/Sensing</a:t>
                      </a:r>
                    </a:p>
                  </a:txBody>
                  <a:tcPr/>
                </a:tc>
                <a:extLst>
                  <a:ext uri="{0D108BD9-81ED-4DB2-BD59-A6C34878D82A}">
                    <a16:rowId xmlns:a16="http://schemas.microsoft.com/office/drawing/2014/main" val="1769473243"/>
                  </a:ext>
                </a:extLst>
              </a:tr>
              <a:tr h="213338">
                <a:tc>
                  <a:txBody>
                    <a:bodyPr/>
                    <a:lstStyle/>
                    <a:p>
                      <a:pPr algn="l"/>
                      <a:r>
                        <a:rPr lang="en-US" sz="1100" dirty="0"/>
                        <a:t>9 - 15</a:t>
                      </a:r>
                    </a:p>
                  </a:txBody>
                  <a:tcPr/>
                </a:tc>
                <a:tc>
                  <a:txBody>
                    <a:bodyPr/>
                    <a:lstStyle/>
                    <a:p>
                      <a:pPr algn="l"/>
                      <a:r>
                        <a:rPr lang="en-US" sz="1100" dirty="0">
                          <a:solidFill>
                            <a:schemeClr val="tx2"/>
                          </a:solidFill>
                        </a:rPr>
                        <a:t>Reserved</a:t>
                      </a:r>
                    </a:p>
                  </a:txBody>
                  <a:tcPr/>
                </a:tc>
                <a:extLst>
                  <a:ext uri="{0D108BD9-81ED-4DB2-BD59-A6C34878D82A}">
                    <a16:rowId xmlns:a16="http://schemas.microsoft.com/office/drawing/2014/main" val="3260923178"/>
                  </a:ext>
                </a:extLst>
              </a:tr>
            </a:tbl>
          </a:graphicData>
        </a:graphic>
      </p:graphicFrame>
      <p:pic>
        <p:nvPicPr>
          <p:cNvPr id="9" name="Picture 8">
            <a:extLst>
              <a:ext uri="{FF2B5EF4-FFF2-40B4-BE49-F238E27FC236}">
                <a16:creationId xmlns:a16="http://schemas.microsoft.com/office/drawing/2014/main" id="{0626CFDE-46D9-4F3B-9AFC-1A9E68C828CC}"/>
              </a:ext>
            </a:extLst>
          </p:cNvPr>
          <p:cNvPicPr>
            <a:picLocks noChangeAspect="1"/>
          </p:cNvPicPr>
          <p:nvPr/>
        </p:nvPicPr>
        <p:blipFill>
          <a:blip r:embed="rId3"/>
          <a:stretch>
            <a:fillRect/>
          </a:stretch>
        </p:blipFill>
        <p:spPr>
          <a:xfrm>
            <a:off x="1047178" y="5249991"/>
            <a:ext cx="5810822" cy="922209"/>
          </a:xfrm>
          <a:prstGeom prst="rect">
            <a:avLst/>
          </a:prstGeom>
        </p:spPr>
      </p:pic>
      <p:sp>
        <p:nvSpPr>
          <p:cNvPr id="10" name="Rectangle 2">
            <a:extLst>
              <a:ext uri="{FF2B5EF4-FFF2-40B4-BE49-F238E27FC236}">
                <a16:creationId xmlns:a16="http://schemas.microsoft.com/office/drawing/2014/main" id="{699BD42D-DC79-45F6-86BB-FC56CC92B540}"/>
              </a:ext>
            </a:extLst>
          </p:cNvPr>
          <p:cNvSpPr txBox="1">
            <a:spLocks noChangeArrowheads="1"/>
          </p:cNvSpPr>
          <p:nvPr/>
        </p:nvSpPr>
        <p:spPr bwMode="auto">
          <a:xfrm>
            <a:off x="1371600" y="6172199"/>
            <a:ext cx="5257801" cy="26389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50" b="1" kern="0" dirty="0">
                <a:latin typeface="Arial" panose="020B0604020202020204" pitchFamily="34" charset="0"/>
                <a:ea typeface="Times New Roman" panose="02020603050405020304" pitchFamily="18" charset="0"/>
                <a:cs typeface="Arial" panose="020B0604020202020204" pitchFamily="34" charset="0"/>
              </a:rPr>
              <a:t>User Info field format for passive sounding subvariant of ranging </a:t>
            </a:r>
            <a:r>
              <a:rPr lang="en-US" sz="1050" kern="0" dirty="0">
                <a:latin typeface="Arial" panose="020B0604020202020204" pitchFamily="34" charset="0"/>
                <a:ea typeface="Times New Roman" panose="02020603050405020304" pitchFamily="18" charset="0"/>
                <a:cs typeface="Arial" panose="020B0604020202020204" pitchFamily="34" charset="0"/>
              </a:rPr>
              <a:t>trigger frame</a:t>
            </a:r>
            <a:r>
              <a:rPr lang="en-US" sz="1050" b="1" kern="0" dirty="0">
                <a:latin typeface="Arial" panose="020B0604020202020204" pitchFamily="34" charset="0"/>
                <a:ea typeface="Times New Roman" panose="02020603050405020304" pitchFamily="18" charset="0"/>
                <a:cs typeface="Arial" panose="020B0604020202020204" pitchFamily="34" charset="0"/>
              </a:rPr>
              <a:t> </a:t>
            </a:r>
            <a:endParaRPr lang="en-GB" sz="1050" b="1" kern="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7978485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latin typeface="Times New Roman" panose="02020603050405020304" pitchFamily="18" charset="0"/>
                <a:ea typeface="Times New Roman" panose="02020603050405020304" pitchFamily="18" charset="0"/>
              </a:rPr>
              <a:t>R2R Subvariant of Sensing Trigger Frame (cont’d)</a:t>
            </a:r>
            <a:endParaRPr lang="en-GB" sz="2800"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August 2022</a:t>
            </a:r>
            <a:endParaRPr lang="en-GB" dirty="0"/>
          </a:p>
        </p:txBody>
      </p:sp>
      <p:sp>
        <p:nvSpPr>
          <p:cNvPr id="13" name="Rectangle 2">
            <a:extLst>
              <a:ext uri="{FF2B5EF4-FFF2-40B4-BE49-F238E27FC236}">
                <a16:creationId xmlns:a16="http://schemas.microsoft.com/office/drawing/2014/main" id="{A979F872-1DBF-4047-86C6-CC9A74032296}"/>
              </a:ext>
            </a:extLst>
          </p:cNvPr>
          <p:cNvSpPr txBox="1">
            <a:spLocks noChangeArrowheads="1"/>
          </p:cNvSpPr>
          <p:nvPr/>
        </p:nvSpPr>
        <p:spPr bwMode="auto">
          <a:xfrm>
            <a:off x="6553200" y="5791200"/>
            <a:ext cx="5336123" cy="3635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00" kern="0" dirty="0">
                <a:latin typeface="Arial" panose="020B0604020202020204" pitchFamily="34" charset="0"/>
                <a:ea typeface="Times New Roman" panose="02020603050405020304" pitchFamily="18" charset="0"/>
                <a:cs typeface="Arial" panose="020B0604020202020204" pitchFamily="34" charset="0"/>
              </a:rPr>
              <a:t>Trigger Dependent Common</a:t>
            </a:r>
            <a:r>
              <a:rPr lang="en-US" sz="1000" b="1" kern="0" dirty="0">
                <a:latin typeface="Arial" panose="020B0604020202020204" pitchFamily="34" charset="0"/>
                <a:ea typeface="Times New Roman" panose="02020603050405020304" pitchFamily="18" charset="0"/>
                <a:cs typeface="Arial" panose="020B0604020202020204" pitchFamily="34" charset="0"/>
              </a:rPr>
              <a:t> Info subfield format of the R2R </a:t>
            </a:r>
            <a:r>
              <a:rPr lang="en-US" sz="1000" kern="0" dirty="0">
                <a:latin typeface="Arial" panose="020B0604020202020204" pitchFamily="34" charset="0"/>
                <a:ea typeface="Times New Roman" panose="02020603050405020304" pitchFamily="18" charset="0"/>
                <a:cs typeface="Arial" panose="020B0604020202020204" pitchFamily="34" charset="0"/>
              </a:rPr>
              <a:t>S</a:t>
            </a:r>
            <a:r>
              <a:rPr lang="en-US" sz="1000" b="1" kern="0" dirty="0">
                <a:latin typeface="Arial" panose="020B0604020202020204" pitchFamily="34" charset="0"/>
                <a:ea typeface="Times New Roman" panose="02020603050405020304" pitchFamily="18" charset="0"/>
                <a:cs typeface="Arial" panose="020B0604020202020204" pitchFamily="34" charset="0"/>
              </a:rPr>
              <a:t>ensing T</a:t>
            </a:r>
            <a:r>
              <a:rPr lang="en-US" sz="1000" kern="0" dirty="0">
                <a:latin typeface="Arial" panose="020B0604020202020204" pitchFamily="34" charset="0"/>
                <a:ea typeface="Times New Roman" panose="02020603050405020304" pitchFamily="18" charset="0"/>
                <a:cs typeface="Arial" panose="020B0604020202020204" pitchFamily="34" charset="0"/>
              </a:rPr>
              <a:t>rigger frame</a:t>
            </a:r>
            <a:r>
              <a:rPr lang="en-US" sz="1000" b="1" kern="0" dirty="0">
                <a:latin typeface="Arial" panose="020B0604020202020204" pitchFamily="34" charset="0"/>
                <a:ea typeface="Times New Roman" panose="02020603050405020304" pitchFamily="18" charset="0"/>
                <a:cs typeface="Arial" panose="020B0604020202020204" pitchFamily="34" charset="0"/>
              </a:rPr>
              <a:t> </a:t>
            </a:r>
            <a:endParaRPr lang="en-GB" sz="1000" b="1" kern="0" dirty="0">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10" name="表格 8">
            <a:extLst>
              <a:ext uri="{FF2B5EF4-FFF2-40B4-BE49-F238E27FC236}">
                <a16:creationId xmlns:a16="http://schemas.microsoft.com/office/drawing/2014/main" id="{F30F4B89-00C7-4D30-915D-5D6DDE8EAEE0}"/>
              </a:ext>
            </a:extLst>
          </p:cNvPr>
          <p:cNvGraphicFramePr>
            <a:graphicFrameLocks noGrp="1"/>
          </p:cNvGraphicFramePr>
          <p:nvPr/>
        </p:nvGraphicFramePr>
        <p:xfrm>
          <a:off x="5749715" y="4745979"/>
          <a:ext cx="5985085" cy="1072391"/>
        </p:xfrm>
        <a:graphic>
          <a:graphicData uri="http://schemas.openxmlformats.org/drawingml/2006/table">
            <a:tbl>
              <a:tblPr firstRow="1" bandRow="1">
                <a:tableStyleId>{5C22544A-7EE6-4342-B048-85BDC9FD1C3A}</a:tableStyleId>
              </a:tblPr>
              <a:tblGrid>
                <a:gridCol w="1197017">
                  <a:extLst>
                    <a:ext uri="{9D8B030D-6E8A-4147-A177-3AD203B41FA5}">
                      <a16:colId xmlns:a16="http://schemas.microsoft.com/office/drawing/2014/main" val="20000"/>
                    </a:ext>
                  </a:extLst>
                </a:gridCol>
                <a:gridCol w="1197017">
                  <a:extLst>
                    <a:ext uri="{9D8B030D-6E8A-4147-A177-3AD203B41FA5}">
                      <a16:colId xmlns:a16="http://schemas.microsoft.com/office/drawing/2014/main" val="20001"/>
                    </a:ext>
                  </a:extLst>
                </a:gridCol>
                <a:gridCol w="1197017">
                  <a:extLst>
                    <a:ext uri="{9D8B030D-6E8A-4147-A177-3AD203B41FA5}">
                      <a16:colId xmlns:a16="http://schemas.microsoft.com/office/drawing/2014/main" val="20002"/>
                    </a:ext>
                  </a:extLst>
                </a:gridCol>
                <a:gridCol w="1197017">
                  <a:extLst>
                    <a:ext uri="{9D8B030D-6E8A-4147-A177-3AD203B41FA5}">
                      <a16:colId xmlns:a16="http://schemas.microsoft.com/office/drawing/2014/main" val="20003"/>
                    </a:ext>
                  </a:extLst>
                </a:gridCol>
                <a:gridCol w="1197017">
                  <a:extLst>
                    <a:ext uri="{9D8B030D-6E8A-4147-A177-3AD203B41FA5}">
                      <a16:colId xmlns:a16="http://schemas.microsoft.com/office/drawing/2014/main" val="1388223656"/>
                    </a:ext>
                  </a:extLst>
                </a:gridCol>
              </a:tblGrid>
              <a:tr h="331714">
                <a:tc>
                  <a:txBody>
                    <a:bodyPr/>
                    <a:lstStyle/>
                    <a:p>
                      <a:pPr algn="ct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B0                B3</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B4</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B5                B9</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B10             B15</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08963">
                <a:tc>
                  <a:txBody>
                    <a:bodyPr/>
                    <a:lstStyle/>
                    <a:p>
                      <a:pPr algn="ct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Sensing Trigger Subtype</a:t>
                      </a:r>
                      <a:endParaRPr lang="zh-CN"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strike="sngStrike" dirty="0">
                          <a:solidFill>
                            <a:schemeClr val="tx1"/>
                          </a:solidFill>
                        </a:rPr>
                        <a:t>Reserved</a:t>
                      </a:r>
                    </a:p>
                    <a:p>
                      <a:pPr algn="ctr"/>
                      <a:r>
                        <a:rPr lang="en-US" altLang="zh-CN" sz="1000" strike="noStrike" dirty="0">
                          <a:solidFill>
                            <a:srgbClr val="FF0000"/>
                          </a:solidFill>
                        </a:rPr>
                        <a:t>R2R Sounding</a:t>
                      </a:r>
                      <a:endParaRPr lang="zh-CN" altLang="en-US" sz="1000" strike="no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a:solidFill>
                            <a:srgbClr val="FF0000"/>
                          </a:solidFill>
                        </a:rPr>
                        <a:t>Reserved </a:t>
                      </a:r>
                      <a:endParaRPr lang="zh-CN" altLang="en-US" sz="10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a:solidFill>
                            <a:schemeClr val="tx1"/>
                          </a:solidFill>
                        </a:rPr>
                        <a:t>Sounding Dialog Token Number</a:t>
                      </a:r>
                      <a:endParaRPr lang="zh-CN"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1714">
                <a:tc>
                  <a:txBody>
                    <a:bodyPr/>
                    <a:lstStyle/>
                    <a:p>
                      <a:pPr algn="r"/>
                      <a:r>
                        <a:rPr lang="en-US" altLang="zh-CN" sz="1000" dirty="0">
                          <a:solidFill>
                            <a:schemeClr val="tx1"/>
                          </a:solidFill>
                        </a:rPr>
                        <a:t>                  Bits</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4 </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1</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5</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6</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pic>
        <p:nvPicPr>
          <p:cNvPr id="9" name="Picture 8">
            <a:extLst>
              <a:ext uri="{FF2B5EF4-FFF2-40B4-BE49-F238E27FC236}">
                <a16:creationId xmlns:a16="http://schemas.microsoft.com/office/drawing/2014/main" id="{52884102-5C58-4916-AF25-919584FE71A8}"/>
              </a:ext>
            </a:extLst>
          </p:cNvPr>
          <p:cNvPicPr>
            <a:picLocks noChangeAspect="1"/>
          </p:cNvPicPr>
          <p:nvPr/>
        </p:nvPicPr>
        <p:blipFill>
          <a:blip r:embed="rId3"/>
          <a:stretch>
            <a:fillRect/>
          </a:stretch>
        </p:blipFill>
        <p:spPr>
          <a:xfrm>
            <a:off x="328613" y="3095625"/>
            <a:ext cx="5614988" cy="1628775"/>
          </a:xfrm>
          <a:prstGeom prst="rect">
            <a:avLst/>
          </a:prstGeom>
        </p:spPr>
      </p:pic>
      <p:sp>
        <p:nvSpPr>
          <p:cNvPr id="14" name="Rectangle 2">
            <a:extLst>
              <a:ext uri="{FF2B5EF4-FFF2-40B4-BE49-F238E27FC236}">
                <a16:creationId xmlns:a16="http://schemas.microsoft.com/office/drawing/2014/main" id="{A2E2F4BE-8F92-477E-9A29-D01313DD0F59}"/>
              </a:ext>
            </a:extLst>
          </p:cNvPr>
          <p:cNvSpPr txBox="1">
            <a:spLocks noChangeArrowheads="1"/>
          </p:cNvSpPr>
          <p:nvPr/>
        </p:nvSpPr>
        <p:spPr bwMode="auto">
          <a:xfrm>
            <a:off x="6553200" y="3370263"/>
            <a:ext cx="5336123" cy="3635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000" kern="0" dirty="0">
                <a:latin typeface="Arial" panose="020B0604020202020204" pitchFamily="34" charset="0"/>
                <a:ea typeface="Times New Roman" panose="02020603050405020304" pitchFamily="18" charset="0"/>
                <a:cs typeface="Arial" panose="020B0604020202020204" pitchFamily="34" charset="0"/>
              </a:rPr>
              <a:t>Trigger Dependent Common</a:t>
            </a:r>
            <a:r>
              <a:rPr lang="en-US" sz="1000" b="1" kern="0" dirty="0">
                <a:latin typeface="Arial" panose="020B0604020202020204" pitchFamily="34" charset="0"/>
                <a:ea typeface="Times New Roman" panose="02020603050405020304" pitchFamily="18" charset="0"/>
                <a:cs typeface="Arial" panose="020B0604020202020204" pitchFamily="34" charset="0"/>
              </a:rPr>
              <a:t> Info subfield format of the R2R </a:t>
            </a:r>
            <a:r>
              <a:rPr lang="en-US" sz="1000" kern="0" dirty="0">
                <a:latin typeface="Arial" panose="020B0604020202020204" pitchFamily="34" charset="0"/>
                <a:ea typeface="Times New Roman" panose="02020603050405020304" pitchFamily="18" charset="0"/>
                <a:cs typeface="Arial" panose="020B0604020202020204" pitchFamily="34" charset="0"/>
              </a:rPr>
              <a:t>S</a:t>
            </a:r>
            <a:r>
              <a:rPr lang="en-US" sz="1000" b="1" kern="0" dirty="0">
                <a:latin typeface="Arial" panose="020B0604020202020204" pitchFamily="34" charset="0"/>
                <a:ea typeface="Times New Roman" panose="02020603050405020304" pitchFamily="18" charset="0"/>
                <a:cs typeface="Arial" panose="020B0604020202020204" pitchFamily="34" charset="0"/>
              </a:rPr>
              <a:t>ensing T</a:t>
            </a:r>
            <a:r>
              <a:rPr lang="en-US" sz="1000" kern="0" dirty="0">
                <a:latin typeface="Arial" panose="020B0604020202020204" pitchFamily="34" charset="0"/>
                <a:ea typeface="Times New Roman" panose="02020603050405020304" pitchFamily="18" charset="0"/>
                <a:cs typeface="Arial" panose="020B0604020202020204" pitchFamily="34" charset="0"/>
              </a:rPr>
              <a:t>rigger frame</a:t>
            </a:r>
            <a:r>
              <a:rPr lang="en-US" sz="1000" b="1" kern="0" dirty="0">
                <a:latin typeface="Arial" panose="020B0604020202020204" pitchFamily="34" charset="0"/>
                <a:ea typeface="Times New Roman" panose="02020603050405020304" pitchFamily="18" charset="0"/>
                <a:cs typeface="Arial" panose="020B0604020202020204" pitchFamily="34" charset="0"/>
              </a:rPr>
              <a:t> </a:t>
            </a:r>
            <a:endParaRPr lang="en-GB" sz="1000" b="1" kern="0" dirty="0">
              <a:latin typeface="Arial" panose="020B0604020202020204" pitchFamily="34" charset="0"/>
              <a:ea typeface="Times New Roman" panose="02020603050405020304" pitchFamily="18" charset="0"/>
              <a:cs typeface="Arial" panose="020B0604020202020204" pitchFamily="34" charset="0"/>
            </a:endParaRPr>
          </a:p>
        </p:txBody>
      </p:sp>
      <p:graphicFrame>
        <p:nvGraphicFramePr>
          <p:cNvPr id="15" name="表格 8">
            <a:extLst>
              <a:ext uri="{FF2B5EF4-FFF2-40B4-BE49-F238E27FC236}">
                <a16:creationId xmlns:a16="http://schemas.microsoft.com/office/drawing/2014/main" id="{E2EE28A8-FF03-421D-9072-530DAA8C1A4B}"/>
              </a:ext>
            </a:extLst>
          </p:cNvPr>
          <p:cNvGraphicFramePr>
            <a:graphicFrameLocks noGrp="1"/>
          </p:cNvGraphicFramePr>
          <p:nvPr>
            <p:extLst>
              <p:ext uri="{D42A27DB-BD31-4B8C-83A1-F6EECF244321}">
                <p14:modId xmlns:p14="http://schemas.microsoft.com/office/powerpoint/2010/main" val="3301215176"/>
              </p:ext>
            </p:extLst>
          </p:nvPr>
        </p:nvGraphicFramePr>
        <p:xfrm>
          <a:off x="5749715" y="2307579"/>
          <a:ext cx="4788068" cy="1072391"/>
        </p:xfrm>
        <a:graphic>
          <a:graphicData uri="http://schemas.openxmlformats.org/drawingml/2006/table">
            <a:tbl>
              <a:tblPr firstRow="1" bandRow="1">
                <a:tableStyleId>{5C22544A-7EE6-4342-B048-85BDC9FD1C3A}</a:tableStyleId>
              </a:tblPr>
              <a:tblGrid>
                <a:gridCol w="1197017">
                  <a:extLst>
                    <a:ext uri="{9D8B030D-6E8A-4147-A177-3AD203B41FA5}">
                      <a16:colId xmlns:a16="http://schemas.microsoft.com/office/drawing/2014/main" val="20000"/>
                    </a:ext>
                  </a:extLst>
                </a:gridCol>
                <a:gridCol w="1197017">
                  <a:extLst>
                    <a:ext uri="{9D8B030D-6E8A-4147-A177-3AD203B41FA5}">
                      <a16:colId xmlns:a16="http://schemas.microsoft.com/office/drawing/2014/main" val="20001"/>
                    </a:ext>
                  </a:extLst>
                </a:gridCol>
                <a:gridCol w="1197017">
                  <a:extLst>
                    <a:ext uri="{9D8B030D-6E8A-4147-A177-3AD203B41FA5}">
                      <a16:colId xmlns:a16="http://schemas.microsoft.com/office/drawing/2014/main" val="20002"/>
                    </a:ext>
                  </a:extLst>
                </a:gridCol>
                <a:gridCol w="1197017">
                  <a:extLst>
                    <a:ext uri="{9D8B030D-6E8A-4147-A177-3AD203B41FA5}">
                      <a16:colId xmlns:a16="http://schemas.microsoft.com/office/drawing/2014/main" val="20003"/>
                    </a:ext>
                  </a:extLst>
                </a:gridCol>
              </a:tblGrid>
              <a:tr h="331714">
                <a:tc>
                  <a:txBody>
                    <a:bodyPr/>
                    <a:lstStyle/>
                    <a:p>
                      <a:pPr algn="ct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B0                B3</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B4</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b="0" dirty="0">
                          <a:solidFill>
                            <a:schemeClr val="tx1"/>
                          </a:solidFill>
                        </a:rPr>
                        <a:t>B5                B7</a:t>
                      </a:r>
                      <a:endParaRPr lang="zh-CN" altLang="en-US" sz="1000" b="0" dirty="0">
                        <a:solidFill>
                          <a:schemeClr val="tx1"/>
                        </a:solidFill>
                      </a:endParaRPr>
                    </a:p>
                  </a:txBody>
                  <a:tcPr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08963">
                <a:tc>
                  <a:txBody>
                    <a:bodyPr/>
                    <a:lstStyle/>
                    <a:p>
                      <a:pPr algn="ct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Sensing Trigger Subtype</a:t>
                      </a:r>
                      <a:endParaRPr lang="zh-CN"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strike="sngStrike" dirty="0">
                          <a:solidFill>
                            <a:schemeClr val="tx1"/>
                          </a:solidFill>
                        </a:rPr>
                        <a:t>Reserved</a:t>
                      </a:r>
                    </a:p>
                    <a:p>
                      <a:pPr algn="ctr"/>
                      <a:r>
                        <a:rPr lang="en-US" altLang="zh-CN" sz="1000" strike="noStrike" dirty="0">
                          <a:solidFill>
                            <a:srgbClr val="FF0000"/>
                          </a:solidFill>
                        </a:rPr>
                        <a:t>R2R Sounding</a:t>
                      </a:r>
                      <a:endParaRPr lang="zh-CN" altLang="en-US" sz="1000" strike="noStrike"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000" dirty="0">
                          <a:solidFill>
                            <a:srgbClr val="002060"/>
                          </a:solidFill>
                        </a:rPr>
                        <a:t>Token</a:t>
                      </a:r>
                      <a:r>
                        <a:rPr lang="en-US" altLang="zh-CN" sz="1000" dirty="0">
                          <a:solidFill>
                            <a:srgbClr val="FF0000"/>
                          </a:solidFill>
                        </a:rPr>
                        <a:t> </a:t>
                      </a:r>
                      <a:endParaRPr lang="zh-CN" altLang="en-US" sz="10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31714">
                <a:tc>
                  <a:txBody>
                    <a:bodyPr/>
                    <a:lstStyle/>
                    <a:p>
                      <a:pPr algn="r"/>
                      <a:r>
                        <a:rPr lang="en-US" altLang="zh-CN" sz="1000" dirty="0">
                          <a:solidFill>
                            <a:schemeClr val="tx1"/>
                          </a:solidFill>
                        </a:rPr>
                        <a:t>                  Bits</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4 </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1</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altLang="zh-CN" sz="1000" dirty="0">
                          <a:solidFill>
                            <a:schemeClr val="tx1"/>
                          </a:solidFill>
                        </a:rPr>
                        <a:t>3</a:t>
                      </a:r>
                      <a:endParaRPr lang="zh-CN" altLang="en-US" sz="10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16" name="Rectangle 2">
            <a:extLst>
              <a:ext uri="{FF2B5EF4-FFF2-40B4-BE49-F238E27FC236}">
                <a16:creationId xmlns:a16="http://schemas.microsoft.com/office/drawing/2014/main" id="{D5F728A8-0F54-486A-B9D5-DD989A1A2820}"/>
              </a:ext>
            </a:extLst>
          </p:cNvPr>
          <p:cNvSpPr txBox="1">
            <a:spLocks noChangeArrowheads="1"/>
          </p:cNvSpPr>
          <p:nvPr/>
        </p:nvSpPr>
        <p:spPr bwMode="auto">
          <a:xfrm>
            <a:off x="6553199" y="1998663"/>
            <a:ext cx="4788067" cy="3635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100" b="1" kern="0" dirty="0">
                <a:solidFill>
                  <a:srgbClr val="0070C0"/>
                </a:solidFill>
                <a:latin typeface="Arial" panose="020B0604020202020204" pitchFamily="34" charset="0"/>
                <a:ea typeface="Times New Roman" panose="02020603050405020304" pitchFamily="18" charset="0"/>
                <a:cs typeface="Arial" panose="020B0604020202020204" pitchFamily="34" charset="0"/>
              </a:rPr>
              <a:t>Option 1 (1-byte): consistent with other sensing trigger subtypes </a:t>
            </a:r>
            <a:endParaRPr lang="en-GB" sz="1100" b="1" kern="0" dirty="0">
              <a:solidFill>
                <a:srgbClr val="0070C0"/>
              </a:solidFill>
              <a:latin typeface="Arial" panose="020B0604020202020204" pitchFamily="34" charset="0"/>
              <a:ea typeface="Times New Roman" panose="02020603050405020304" pitchFamily="18" charset="0"/>
              <a:cs typeface="Arial" panose="020B0604020202020204" pitchFamily="34" charset="0"/>
            </a:endParaRPr>
          </a:p>
        </p:txBody>
      </p:sp>
      <p:sp>
        <p:nvSpPr>
          <p:cNvPr id="17" name="Rectangle 2">
            <a:extLst>
              <a:ext uri="{FF2B5EF4-FFF2-40B4-BE49-F238E27FC236}">
                <a16:creationId xmlns:a16="http://schemas.microsoft.com/office/drawing/2014/main" id="{E6851DA1-2A3E-4653-8A58-50F404C84864}"/>
              </a:ext>
            </a:extLst>
          </p:cNvPr>
          <p:cNvSpPr txBox="1">
            <a:spLocks noChangeArrowheads="1"/>
          </p:cNvSpPr>
          <p:nvPr/>
        </p:nvSpPr>
        <p:spPr bwMode="auto">
          <a:xfrm>
            <a:off x="6553199" y="4437063"/>
            <a:ext cx="5310187" cy="3635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100" b="1" kern="0" dirty="0">
                <a:solidFill>
                  <a:srgbClr val="0070C0"/>
                </a:solidFill>
                <a:latin typeface="Arial" panose="020B0604020202020204" pitchFamily="34" charset="0"/>
                <a:ea typeface="Times New Roman" panose="02020603050405020304" pitchFamily="18" charset="0"/>
                <a:cs typeface="Arial" panose="020B0604020202020204" pitchFamily="34" charset="0"/>
              </a:rPr>
              <a:t>Option </a:t>
            </a:r>
            <a:r>
              <a:rPr lang="en-US" sz="1100" kern="0" dirty="0">
                <a:solidFill>
                  <a:srgbClr val="0070C0"/>
                </a:solidFill>
                <a:latin typeface="Arial" panose="020B0604020202020204" pitchFamily="34" charset="0"/>
                <a:ea typeface="Times New Roman" panose="02020603050405020304" pitchFamily="18" charset="0"/>
                <a:cs typeface="Arial" panose="020B0604020202020204" pitchFamily="34" charset="0"/>
              </a:rPr>
              <a:t>2 (2-byte)</a:t>
            </a:r>
            <a:r>
              <a:rPr lang="en-US" sz="1100" b="1" kern="0" dirty="0">
                <a:solidFill>
                  <a:srgbClr val="0070C0"/>
                </a:solidFill>
                <a:latin typeface="Arial" panose="020B0604020202020204" pitchFamily="34" charset="0"/>
                <a:ea typeface="Times New Roman" panose="02020603050405020304" pitchFamily="18" charset="0"/>
                <a:cs typeface="Arial" panose="020B0604020202020204" pitchFamily="34" charset="0"/>
              </a:rPr>
              <a:t>: consistent with passive sounding ranging trigger subtype </a:t>
            </a:r>
            <a:endParaRPr lang="en-GB" sz="1100" b="1" kern="0" dirty="0">
              <a:solidFill>
                <a:srgbClr val="0070C0"/>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72289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1517</Words>
  <Application>Microsoft Office PowerPoint</Application>
  <PresentationFormat>Widescreen</PresentationFormat>
  <Paragraphs>283</Paragraphs>
  <Slides>10</Slides>
  <Notes>10</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9" baseType="lpstr">
      <vt:lpstr>CST Gill Sans</vt:lpstr>
      <vt:lpstr>TimesNewRoman</vt:lpstr>
      <vt:lpstr>Arial</vt:lpstr>
      <vt:lpstr>Calibri</vt:lpstr>
      <vt:lpstr>Calibri Light</vt:lpstr>
      <vt:lpstr>Times New Roman</vt:lpstr>
      <vt:lpstr>Office Theme</vt:lpstr>
      <vt:lpstr>Custom Design</vt:lpstr>
      <vt:lpstr>Document</vt:lpstr>
      <vt:lpstr>On Responder-to-Responder Sensing Measurement</vt:lpstr>
      <vt:lpstr>Introduction</vt:lpstr>
      <vt:lpstr>Discussion  </vt:lpstr>
      <vt:lpstr>Example 1: A Single Responder-to-Responder Channel</vt:lpstr>
      <vt:lpstr>Example 2: Two Responder-to-Responder Channels</vt:lpstr>
      <vt:lpstr>Example 3: Two R2R Sounding Phases</vt:lpstr>
      <vt:lpstr>Example 4: Combination of NDPA, R2R and TF Sounding Phases</vt:lpstr>
      <vt:lpstr>R2R Subvariant of Sensing Trigger Frame</vt:lpstr>
      <vt:lpstr>R2R Subvariant of Sensing Trigger Frame (cont’d)</vt:lpstr>
      <vt:lpstr>SP</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667</cp:revision>
  <cp:lastPrinted>1601-01-01T00:00:00Z</cp:lastPrinted>
  <dcterms:created xsi:type="dcterms:W3CDTF">2021-08-26T21:34:44Z</dcterms:created>
  <dcterms:modified xsi:type="dcterms:W3CDTF">2022-08-22T04:35:42Z</dcterms:modified>
</cp:coreProperties>
</file>