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8" r:id="rId3"/>
    <p:sldId id="260" r:id="rId4"/>
    <p:sldId id="307" r:id="rId5"/>
    <p:sldId id="298" r:id="rId6"/>
    <p:sldId id="313" r:id="rId7"/>
    <p:sldId id="311" r:id="rId8"/>
    <p:sldId id="312" r:id="rId9"/>
    <p:sldId id="314" r:id="rId10"/>
    <p:sldId id="316" r:id="rId11"/>
    <p:sldId id="300" r:id="rId12"/>
    <p:sldId id="319" r:id="rId13"/>
    <p:sldId id="320" r:id="rId14"/>
    <p:sldId id="323" r:id="rId15"/>
    <p:sldId id="324" r:id="rId16"/>
    <p:sldId id="302" r:id="rId17"/>
    <p:sldId id="289" r:id="rId1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6424" autoAdjust="0"/>
  </p:normalViewPr>
  <p:slideViewPr>
    <p:cSldViewPr snapToGrid="0">
      <p:cViewPr varScale="1">
        <p:scale>
          <a:sx n="116" d="100"/>
          <a:sy n="116" d="100"/>
        </p:scale>
        <p:origin x="12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25F15-29E7-4C24-AFAF-FA21DA4AB2CD}" type="datetimeFigureOut">
              <a:rPr lang="zh-CN" altLang="en-US" smtClean="0"/>
              <a:t>2022/8/16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DA85-2AD1-42A3-8105-4EDB5DD2662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5000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F3062-872A-4238-B808-360B24AB5EBB}" type="datetimeFigureOut">
              <a:rPr lang="zh-CN" altLang="en-US" smtClean="0"/>
              <a:t>2022/8/16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418A-43FA-471F-8DA8-F294F9A4F0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281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705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5927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需要杨老师确认</a:t>
            </a:r>
            <a:r>
              <a:rPr lang="en-US" altLang="zh-CN" dirty="0"/>
              <a:t>1/3 BSS</a:t>
            </a:r>
            <a:r>
              <a:rPr lang="zh-CN" altLang="en-US" dirty="0"/>
              <a:t>在同一信道是否可行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116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SU</a:t>
            </a:r>
            <a:r>
              <a:rPr lang="zh-CN" altLang="en-US" dirty="0"/>
              <a:t>这部分我没写词，可以根据</a:t>
            </a:r>
            <a:r>
              <a:rPr lang="en-US" altLang="zh-CN" dirty="0"/>
              <a:t>MU</a:t>
            </a:r>
            <a:r>
              <a:rPr lang="zh-CN" altLang="en-US" dirty="0"/>
              <a:t>部分写，套进数据就可以，如果觉得不好解释，可以不</a:t>
            </a:r>
            <a:r>
              <a:rPr lang="en-US" altLang="zh-CN" dirty="0"/>
              <a:t>show SU</a:t>
            </a:r>
            <a:r>
              <a:rPr lang="zh-CN" altLang="en-US" dirty="0"/>
              <a:t>的结果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9483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SU</a:t>
            </a:r>
            <a:r>
              <a:rPr lang="zh-CN" altLang="en-US" dirty="0"/>
              <a:t>这部分我没写词，可以根据</a:t>
            </a:r>
            <a:r>
              <a:rPr lang="en-US" altLang="zh-CN" dirty="0"/>
              <a:t>MU</a:t>
            </a:r>
            <a:r>
              <a:rPr lang="zh-CN" altLang="en-US" dirty="0"/>
              <a:t>部分写，套进数据就可以，如果觉得不好解释，可以不</a:t>
            </a:r>
            <a:r>
              <a:rPr lang="en-US" altLang="zh-CN" dirty="0"/>
              <a:t>show SU</a:t>
            </a:r>
            <a:r>
              <a:rPr lang="zh-CN" altLang="en-US" dirty="0"/>
              <a:t>的结果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5418A-43FA-471F-8DA8-F294F9A4F06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013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640" y="6475413"/>
            <a:ext cx="1740285" cy="553998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08045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12901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43447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288921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48051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7832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38415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4509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7622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307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74562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fld id="{D0575E00-F21E-44AB-8288-8B9991574529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802.11-22/1348-00-00be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01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ARs/P802_11be_PAR_Detai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1"/>
          <p:cNvSpPr txBox="1">
            <a:spLocks/>
          </p:cNvSpPr>
          <p:nvPr/>
        </p:nvSpPr>
        <p:spPr bwMode="auto">
          <a:xfrm>
            <a:off x="962025" y="52268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dirty="0"/>
              <a:t>CR for PAR low latency verification</a:t>
            </a:r>
            <a:endParaRPr lang="zh-CN" altLang="en-US" kern="0" dirty="0"/>
          </a:p>
        </p:txBody>
      </p:sp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878899"/>
              </p:ext>
            </p:extLst>
          </p:nvPr>
        </p:nvGraphicFramePr>
        <p:xfrm>
          <a:off x="1152525" y="2998720"/>
          <a:ext cx="7391400" cy="24352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4443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Yousi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Lin</a:t>
                      </a:r>
                      <a:endParaRPr 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 Technologies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H3 building, Huawei Base, </a:t>
                      </a:r>
                      <a:r>
                        <a:rPr lang="en-US" sz="1100" dirty="0" err="1" smtClean="0"/>
                        <a:t>Bantian</a:t>
                      </a:r>
                      <a:r>
                        <a:rPr lang="en-US" sz="1100" dirty="0" smtClean="0"/>
                        <a:t>, </a:t>
                      </a:r>
                      <a:r>
                        <a:rPr lang="en-US" sz="1100" dirty="0" err="1" smtClean="0"/>
                        <a:t>Longgang</a:t>
                      </a:r>
                      <a:r>
                        <a:rPr lang="en-US" sz="1100" dirty="0" smtClean="0"/>
                        <a:t>, Shenzhen, Guangdong, China, 518129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linyousi@huawei.com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5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Yunbo</a:t>
                      </a:r>
                      <a:r>
                        <a:rPr lang="en-US" altLang="zh-CN" sz="11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Li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Gan</a:t>
                      </a:r>
                      <a:endParaRPr lang="en-US" altLang="zh-CN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Yuchen Guo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3172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Guogang</a:t>
                      </a:r>
                      <a:r>
                        <a:rPr lang="en-US" altLang="zh-CN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Huang</a:t>
                      </a:r>
                      <a:endParaRPr lang="zh-CN" altLang="en-US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0220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5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685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0287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17145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057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24003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2743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2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GB" altLang="en-US" sz="2000" kern="0" dirty="0"/>
              <a:t>Date:</a:t>
            </a:r>
            <a:r>
              <a:rPr lang="en-GB" altLang="en-US" sz="2000" b="0" kern="0" dirty="0"/>
              <a:t> </a:t>
            </a:r>
            <a:r>
              <a:rPr lang="en-GB" altLang="en-US" sz="2000" b="0" kern="0" dirty="0" smtClean="0"/>
              <a:t>2022-08-16</a:t>
            </a:r>
            <a:endParaRPr lang="en-GB" altLang="en-US" sz="2000" b="0" kern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795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005016" y="685800"/>
            <a:ext cx="7453184" cy="1066800"/>
          </a:xfrm>
        </p:spPr>
        <p:txBody>
          <a:bodyPr/>
          <a:lstStyle/>
          <a:p>
            <a:r>
              <a:rPr lang="en-US" altLang="zh-CN" dirty="0"/>
              <a:t>Delay performance comparison under UL OFDMA</a:t>
            </a:r>
            <a:endParaRPr lang="zh-CN" altLang="en-US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sz="1400" dirty="0"/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17%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/>
              <a:t>on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timeout rate remains 0 when the traffic rate increases from 1 to 10 Mbps.</a:t>
            </a:r>
            <a:endParaRPr lang="zh-CN" altLang="en-US" sz="14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7369"/>
              </p:ext>
            </p:extLst>
          </p:nvPr>
        </p:nvGraphicFramePr>
        <p:xfrm>
          <a:off x="4742935" y="3689273"/>
          <a:ext cx="3715265" cy="1252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0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7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3" y="2751438"/>
            <a:ext cx="4538032" cy="3402227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10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0201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Case 2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495194"/>
            <a:ext cx="7772400" cy="4814990"/>
          </a:xfrm>
        </p:spPr>
        <p:txBody>
          <a:bodyPr/>
          <a:lstStyle/>
          <a:p>
            <a:r>
              <a:rPr lang="en-US" altLang="zh-CN" sz="2000" dirty="0"/>
              <a:t>Compare the latency performance for 11ax and 11be in in DL/UL SU and DL/UL OFDMA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b="0" dirty="0"/>
              <a:t>In the two settings, the bandwidth in </a:t>
            </a:r>
            <a:r>
              <a:rPr lang="en-US" altLang="zh-CN" sz="2000" b="0" dirty="0" smtClean="0"/>
              <a:t>11be </a:t>
            </a:r>
            <a:r>
              <a:rPr lang="en-US" altLang="zh-CN" sz="2000" b="0" dirty="0"/>
              <a:t>is doubled compared to </a:t>
            </a:r>
            <a:r>
              <a:rPr lang="en-US" altLang="zh-CN" sz="2000" b="0" dirty="0" smtClean="0"/>
              <a:t>11ax</a:t>
            </a:r>
            <a:r>
              <a:rPr lang="en-US" altLang="zh-CN" sz="2000" b="0" dirty="0"/>
              <a:t>. To compensate for this, we set other parameters </a:t>
            </a:r>
            <a:r>
              <a:rPr lang="en-US" altLang="zh-CN" sz="2000" b="0" dirty="0" smtClean="0"/>
              <a:t>as follows:</a:t>
            </a:r>
            <a:endParaRPr lang="en-US" altLang="zh-CN" sz="2000" b="0" dirty="0"/>
          </a:p>
          <a:p>
            <a:pPr lvl="1"/>
            <a:r>
              <a:rPr lang="en-US" altLang="zh-CN" sz="1600" dirty="0"/>
              <a:t>5 BSSs are using the same channel, each BSS has 1 AP or AP MLD in it.</a:t>
            </a:r>
          </a:p>
          <a:p>
            <a:pPr lvl="1"/>
            <a:r>
              <a:rPr lang="en-US" altLang="zh-CN" sz="1600" dirty="0"/>
              <a:t>In </a:t>
            </a:r>
            <a:r>
              <a:rPr lang="en-US" altLang="zh-CN" sz="1600" dirty="0" smtClean="0"/>
              <a:t>11ax</a:t>
            </a:r>
            <a:r>
              <a:rPr lang="en-US" altLang="zh-CN" sz="1600" dirty="0"/>
              <a:t>, each AP has 2 associated STAs.</a:t>
            </a:r>
          </a:p>
          <a:p>
            <a:pPr lvl="1"/>
            <a:r>
              <a:rPr lang="en-US" altLang="zh-CN" sz="1600" dirty="0"/>
              <a:t>In </a:t>
            </a:r>
            <a:r>
              <a:rPr lang="en-US" altLang="zh-CN" sz="1600" dirty="0" smtClean="0"/>
              <a:t>11be</a:t>
            </a:r>
            <a:r>
              <a:rPr lang="en-US" altLang="zh-CN" sz="1600" dirty="0"/>
              <a:t>, each AP MLD has 4 associated non-AP MLDs.</a:t>
            </a:r>
          </a:p>
          <a:p>
            <a:pPr lvl="1"/>
            <a:r>
              <a:rPr lang="en-US" altLang="zh-CN" sz="1600" dirty="0"/>
              <a:t>Other simulation parameters are the same as in Case 1.</a:t>
            </a:r>
          </a:p>
          <a:p>
            <a:pPr lvl="1"/>
            <a:endParaRPr lang="en-US" altLang="zh-CN" sz="1600" dirty="0"/>
          </a:p>
          <a:p>
            <a:endParaRPr lang="en-US" altLang="zh-CN" sz="2000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772242"/>
              </p:ext>
            </p:extLst>
          </p:nvPr>
        </p:nvGraphicFramePr>
        <p:xfrm>
          <a:off x="4944268" y="2561994"/>
          <a:ext cx="3400663" cy="10170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90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94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1919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Version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Link #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Bandwidth (MHz) per link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893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ax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893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be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160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3701158"/>
              </p:ext>
            </p:extLst>
          </p:nvPr>
        </p:nvGraphicFramePr>
        <p:xfrm>
          <a:off x="1114702" y="2568157"/>
          <a:ext cx="3400663" cy="1017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1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07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676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21481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Version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Link #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Bandwidth (MHz) per link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86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ax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1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80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372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be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80</a:t>
                      </a:r>
                      <a:endParaRPr lang="zh-CN" alt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01434" y="2223440"/>
            <a:ext cx="1647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Setting 1</a:t>
            </a:r>
            <a:endParaRPr lang="zh-CN" alt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4831000" y="2223440"/>
            <a:ext cx="16475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/>
              <a:t>Setting 2</a:t>
            </a:r>
            <a:endParaRPr lang="zh-CN" altLang="en-US" sz="16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11</a:t>
            </a:fld>
            <a:endParaRPr lang="zh-CN" alt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5676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3" y="3119195"/>
            <a:ext cx="4278252" cy="32074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58579" y="685800"/>
            <a:ext cx="7426842" cy="1066800"/>
          </a:xfrm>
        </p:spPr>
        <p:txBody>
          <a:bodyPr/>
          <a:lstStyle/>
          <a:p>
            <a:r>
              <a:rPr lang="en-US" altLang="zh-CN" dirty="0"/>
              <a:t>Delay performance comparison under DL SU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 </a:t>
            </a:r>
            <a:r>
              <a:rPr lang="en-US" altLang="zh-CN" sz="1400" dirty="0">
                <a:solidFill>
                  <a:srgbClr val="000000"/>
                </a:solidFill>
              </a:rPr>
              <a:t>achieves 3%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</a:t>
            </a:r>
            <a:r>
              <a:rPr lang="en-US" altLang="zh-CN" sz="1400" dirty="0" smtClean="0">
                <a:solidFill>
                  <a:srgbClr val="FF0000"/>
                </a:solidFill>
              </a:rPr>
              <a:t>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>
                <a:solidFill>
                  <a:schemeClr val="tx2"/>
                </a:solidFill>
              </a:rPr>
              <a:t>on</a:t>
            </a:r>
            <a:r>
              <a:rPr lang="en-US" altLang="zh-CN" sz="1400" dirty="0" smtClean="0">
                <a:solidFill>
                  <a:srgbClr val="FF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160MHz </a:t>
            </a:r>
            <a:r>
              <a:rPr lang="en-US" altLang="zh-CN" sz="1400" dirty="0">
                <a:solidFill>
                  <a:srgbClr val="000000"/>
                </a:solidFill>
              </a:rPr>
              <a:t>achieves 3%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>
                <a:solidFill>
                  <a:schemeClr val="tx2"/>
                </a:solidFill>
              </a:rPr>
              <a:t>on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timeout rate remains 0 when the traffic rate increases from 1 to 10 Mbps.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/>
          </p:nvPr>
        </p:nvGraphicFramePr>
        <p:xfrm>
          <a:off x="4615010" y="3838832"/>
          <a:ext cx="3715265" cy="1252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0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7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12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5215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5" y="3203758"/>
            <a:ext cx="4485624" cy="336293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6204" y="685800"/>
            <a:ext cx="7411996" cy="1066800"/>
          </a:xfrm>
        </p:spPr>
        <p:txBody>
          <a:bodyPr/>
          <a:lstStyle/>
          <a:p>
            <a:r>
              <a:rPr lang="en-US" altLang="zh-CN" dirty="0"/>
              <a:t>Delay performance comparison under UL SU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08504"/>
            <a:ext cx="7772400" cy="4287496"/>
          </a:xfrm>
        </p:spPr>
        <p:txBody>
          <a:bodyPr/>
          <a:lstStyle/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11%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</a:t>
            </a:r>
            <a:r>
              <a:rPr lang="en-US" altLang="zh-CN" sz="1400" dirty="0" smtClean="0">
                <a:solidFill>
                  <a:srgbClr val="FF0000"/>
                </a:solidFill>
              </a:rPr>
              <a:t>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/>
              <a:t>on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160MHz </a:t>
            </a:r>
            <a:r>
              <a:rPr lang="en-US" altLang="zh-CN" sz="1400" dirty="0">
                <a:solidFill>
                  <a:srgbClr val="000000"/>
                </a:solidFill>
              </a:rPr>
              <a:t>achieves 12%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/>
              <a:t>o</a:t>
            </a:r>
            <a:r>
              <a:rPr lang="en-US" altLang="zh-CN" sz="1400" dirty="0" smtClean="0"/>
              <a:t>n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r>
              <a:rPr lang="en-US" altLang="zh-CN" sz="1400" dirty="0">
                <a:solidFill>
                  <a:srgbClr val="000000"/>
                </a:solidFill>
              </a:rPr>
              <a:t>The timeout rate remains less than 1% when the traffic rate increases from 1 to 10 Mbps.</a:t>
            </a:r>
            <a:endParaRPr lang="zh-CN" altLang="en-US" sz="14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7460701"/>
              </p:ext>
            </p:extLst>
          </p:nvPr>
        </p:nvGraphicFramePr>
        <p:xfrm>
          <a:off x="4603866" y="3707028"/>
          <a:ext cx="3715265" cy="14625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2497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4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13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06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69" y="3108602"/>
            <a:ext cx="4373739" cy="3279054"/>
          </a:xfrm>
          <a:prstGeom prst="rect">
            <a:avLst/>
          </a:prstGeom>
        </p:spPr>
      </p:pic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021492" y="685800"/>
            <a:ext cx="7436708" cy="1066800"/>
          </a:xfrm>
        </p:spPr>
        <p:txBody>
          <a:bodyPr/>
          <a:lstStyle/>
          <a:p>
            <a:r>
              <a:rPr lang="en-US" altLang="zh-CN" dirty="0"/>
              <a:t>Delay performance comparison under DL OFDMA</a:t>
            </a:r>
            <a:endParaRPr lang="zh-CN" alt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85800" y="1760838"/>
            <a:ext cx="7772400" cy="4114800"/>
          </a:xfrm>
        </p:spPr>
        <p:txBody>
          <a:bodyPr/>
          <a:lstStyle/>
          <a:p>
            <a:r>
              <a:rPr lang="en-US" altLang="zh-CN" sz="1400" dirty="0"/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28%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</a:t>
            </a:r>
            <a:r>
              <a:rPr lang="en-US" altLang="zh-CN" sz="1400" dirty="0" smtClean="0">
                <a:solidFill>
                  <a:srgbClr val="FF0000"/>
                </a:solidFill>
              </a:rPr>
              <a:t>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on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160MHz </a:t>
            </a:r>
            <a:r>
              <a:rPr lang="en-US" altLang="zh-CN" sz="1400" dirty="0">
                <a:solidFill>
                  <a:srgbClr val="000000"/>
                </a:solidFill>
              </a:rPr>
              <a:t>achieves 29%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>
                <a:solidFill>
                  <a:srgbClr val="000000"/>
                </a:solidFill>
              </a:rPr>
              <a:t> on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timeout rate remains 0 when the traffic rate increases from 1 to 10 Mbps.</a:t>
            </a:r>
            <a:endParaRPr lang="zh-CN" altLang="en-US" sz="1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/>
          </p:nvPr>
        </p:nvGraphicFramePr>
        <p:xfrm>
          <a:off x="4742935" y="3810000"/>
          <a:ext cx="3715265" cy="1252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0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7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14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0183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5" y="3105318"/>
            <a:ext cx="4307747" cy="3229579"/>
          </a:xfrm>
          <a:prstGeom prst="rect">
            <a:avLst/>
          </a:prstGeom>
        </p:spPr>
      </p:pic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1037968" y="685800"/>
            <a:ext cx="7420232" cy="1066800"/>
          </a:xfrm>
        </p:spPr>
        <p:txBody>
          <a:bodyPr/>
          <a:lstStyle/>
          <a:p>
            <a:r>
              <a:rPr lang="en-US" altLang="zh-CN" dirty="0"/>
              <a:t>Delay performance comparison under UL OFDMA</a:t>
            </a:r>
            <a:endParaRPr lang="zh-CN" altLang="en-US" dirty="0"/>
          </a:p>
        </p:txBody>
      </p:sp>
      <p:sp>
        <p:nvSpPr>
          <p:cNvPr id="5" name="内容占位符 2"/>
          <p:cNvSpPr>
            <a:spLocks noGrp="1"/>
          </p:cNvSpPr>
          <p:nvPr>
            <p:ph idx="1"/>
          </p:nvPr>
        </p:nvSpPr>
        <p:spPr>
          <a:xfrm>
            <a:off x="685800" y="1689539"/>
            <a:ext cx="7772400" cy="4114800"/>
          </a:xfrm>
        </p:spPr>
        <p:txBody>
          <a:bodyPr/>
          <a:lstStyle/>
          <a:p>
            <a:r>
              <a:rPr lang="en-US" altLang="zh-CN" sz="1400" dirty="0"/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20%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</a:t>
            </a:r>
            <a:r>
              <a:rPr lang="en-US" altLang="zh-CN" sz="1400" dirty="0" smtClean="0">
                <a:solidFill>
                  <a:srgbClr val="FF0000"/>
                </a:solidFill>
              </a:rPr>
              <a:t>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>
                <a:solidFill>
                  <a:srgbClr val="000000"/>
                </a:solidFill>
              </a:rPr>
              <a:t>on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160MHz </a:t>
            </a:r>
            <a:r>
              <a:rPr lang="en-US" altLang="zh-CN" sz="1400" dirty="0">
                <a:solidFill>
                  <a:srgbClr val="000000"/>
                </a:solidFill>
              </a:rPr>
              <a:t>achieves 21%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>
                <a:solidFill>
                  <a:srgbClr val="000000"/>
                </a:solidFill>
              </a:rPr>
              <a:t>on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timeout rate remains 0 when the traffic rate increases from 1 to 10 Mbps.</a:t>
            </a:r>
            <a:endParaRPr lang="zh-CN" altLang="en-US" sz="14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/>
          </p:nvPr>
        </p:nvGraphicFramePr>
        <p:xfrm>
          <a:off x="4742935" y="3689273"/>
          <a:ext cx="3715265" cy="1252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0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7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15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7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b="0" dirty="0"/>
              <a:t>The contribution provides simulation results to show how much delay improvement can be achieved by applying Multi-Link operation. </a:t>
            </a:r>
          </a:p>
          <a:p>
            <a:r>
              <a:rPr lang="en-US" altLang="zh-CN" sz="2000" b="0" dirty="0"/>
              <a:t>In Case 1, simulations on </a:t>
            </a:r>
            <a:r>
              <a:rPr lang="en-US" altLang="zh-CN" sz="2000" b="0" dirty="0" smtClean="0"/>
              <a:t>11ax </a:t>
            </a:r>
            <a:r>
              <a:rPr lang="en-US" altLang="zh-CN" sz="2000" b="0" dirty="0"/>
              <a:t>and </a:t>
            </a:r>
            <a:r>
              <a:rPr lang="en-US" altLang="zh-CN" sz="2000" b="0" dirty="0" smtClean="0"/>
              <a:t>11be </a:t>
            </a:r>
            <a:r>
              <a:rPr lang="en-US" altLang="zh-CN" sz="2000" b="0" dirty="0"/>
              <a:t>use the same bandwidth </a:t>
            </a:r>
            <a:r>
              <a:rPr lang="en-US" altLang="zh-CN" sz="2000" b="0" dirty="0" smtClean="0"/>
              <a:t>resource and the </a:t>
            </a:r>
            <a:r>
              <a:rPr lang="en-US" altLang="zh-CN" sz="2000" b="0" dirty="0"/>
              <a:t>same number of STAs (non-AP MLDs in </a:t>
            </a:r>
            <a:r>
              <a:rPr lang="en-US" altLang="zh-CN" sz="2000" b="0" dirty="0" smtClean="0"/>
              <a:t>11be</a:t>
            </a:r>
            <a:r>
              <a:rPr lang="en-US" altLang="zh-CN" sz="2000" b="0" dirty="0"/>
              <a:t>), </a:t>
            </a:r>
            <a:r>
              <a:rPr lang="en-US" altLang="zh-CN" sz="2000" b="0" dirty="0" smtClean="0"/>
              <a:t>showing that the </a:t>
            </a:r>
            <a:r>
              <a:rPr lang="en-US" altLang="zh-CN" sz="2000" b="0" dirty="0"/>
              <a:t>delay of </a:t>
            </a:r>
            <a:r>
              <a:rPr lang="en-US" altLang="zh-CN" sz="2000" b="0" dirty="0" smtClean="0"/>
              <a:t>11be </a:t>
            </a:r>
            <a:r>
              <a:rPr lang="en-US" altLang="zh-CN" sz="2000" b="0" dirty="0"/>
              <a:t>is reduced around </a:t>
            </a:r>
            <a:r>
              <a:rPr lang="en-US" altLang="zh-CN" sz="2000" dirty="0"/>
              <a:t>32%</a:t>
            </a:r>
            <a:r>
              <a:rPr lang="en-US" altLang="zh-CN" sz="2000" b="0" dirty="0"/>
              <a:t> compared to the delay of </a:t>
            </a:r>
            <a:r>
              <a:rPr lang="en-US" altLang="zh-CN" sz="2000" b="0" dirty="0" smtClean="0"/>
              <a:t>11ax.</a:t>
            </a:r>
            <a:endParaRPr lang="en-US" altLang="zh-CN" sz="2000" b="0" dirty="0"/>
          </a:p>
          <a:p>
            <a:r>
              <a:rPr lang="en-US" altLang="zh-CN" sz="2000" b="0" dirty="0"/>
              <a:t>In Case 2, the bandwidth resource used in simulations </a:t>
            </a:r>
            <a:r>
              <a:rPr lang="en-US" altLang="zh-CN" sz="2000" b="0" dirty="0" smtClean="0"/>
              <a:t>of 11be </a:t>
            </a:r>
            <a:r>
              <a:rPr lang="en-US" altLang="zh-CN" sz="2000" b="0" dirty="0"/>
              <a:t>is twice </a:t>
            </a:r>
            <a:r>
              <a:rPr lang="en-US" altLang="zh-CN" sz="2000" b="0" dirty="0" smtClean="0"/>
              <a:t>the </a:t>
            </a:r>
            <a:r>
              <a:rPr lang="en-US" altLang="zh-CN" sz="2000" b="0" dirty="0"/>
              <a:t>bandwidth used in simulations </a:t>
            </a:r>
            <a:r>
              <a:rPr lang="en-US" altLang="zh-CN" sz="2000" b="0" dirty="0" smtClean="0"/>
              <a:t>of 11ax</a:t>
            </a:r>
            <a:r>
              <a:rPr lang="en-US" altLang="zh-CN" sz="2000" b="0" dirty="0"/>
              <a:t>, hence the number of STAs in </a:t>
            </a:r>
            <a:r>
              <a:rPr lang="en-US" altLang="zh-CN" sz="2000" b="0" dirty="0" smtClean="0"/>
              <a:t>11ax </a:t>
            </a:r>
            <a:r>
              <a:rPr lang="en-US" altLang="zh-CN" sz="2000" b="0" dirty="0"/>
              <a:t>simulations is reduced to </a:t>
            </a:r>
            <a:r>
              <a:rPr lang="en-US" altLang="zh-CN" sz="2000" b="0" dirty="0" smtClean="0"/>
              <a:t>half </a:t>
            </a:r>
            <a:r>
              <a:rPr lang="en-US" altLang="zh-CN" sz="2000" b="0" dirty="0"/>
              <a:t>of the number of non-AP MLDs in </a:t>
            </a:r>
            <a:r>
              <a:rPr lang="en-US" altLang="zh-CN" sz="2000" b="0" dirty="0" smtClean="0"/>
              <a:t>11be simulations, </a:t>
            </a:r>
            <a:r>
              <a:rPr lang="en-US" altLang="zh-CN" sz="2000" b="0" dirty="0"/>
              <a:t>to compensate for the difference </a:t>
            </a:r>
            <a:r>
              <a:rPr lang="en-US" altLang="zh-CN" sz="2000" b="0" dirty="0" smtClean="0"/>
              <a:t>in </a:t>
            </a:r>
            <a:r>
              <a:rPr lang="en-US" altLang="zh-CN" sz="2000" b="0" dirty="0"/>
              <a:t>bandwidth </a:t>
            </a:r>
            <a:r>
              <a:rPr lang="en-US" altLang="zh-CN" sz="2000" b="0" dirty="0" smtClean="0"/>
              <a:t>resources. </a:t>
            </a:r>
            <a:r>
              <a:rPr lang="en-US" altLang="zh-CN" sz="2000" b="0" dirty="0"/>
              <a:t>In </a:t>
            </a:r>
            <a:r>
              <a:rPr lang="en-US" altLang="zh-CN" sz="2000" b="0" dirty="0" smtClean="0"/>
              <a:t>this </a:t>
            </a:r>
            <a:r>
              <a:rPr lang="en-US" altLang="zh-CN" sz="2000" b="0" dirty="0"/>
              <a:t>case, the delay of </a:t>
            </a:r>
            <a:r>
              <a:rPr lang="en-US" altLang="zh-CN" sz="2000" b="0" dirty="0" smtClean="0"/>
              <a:t>11be </a:t>
            </a:r>
            <a:r>
              <a:rPr lang="en-US" altLang="zh-CN" sz="2000" b="0" dirty="0"/>
              <a:t>is reduced around </a:t>
            </a:r>
            <a:r>
              <a:rPr lang="en-US" altLang="zh-CN" sz="2000" dirty="0"/>
              <a:t>19%</a:t>
            </a:r>
            <a:r>
              <a:rPr lang="en-US" altLang="zh-CN" sz="2000" b="0" dirty="0"/>
              <a:t> compared to the delay of </a:t>
            </a:r>
            <a:r>
              <a:rPr lang="en-US" altLang="zh-CN" sz="2000" b="0" dirty="0" smtClean="0"/>
              <a:t>11ax.</a:t>
            </a:r>
            <a:endParaRPr lang="en-US" altLang="zh-CN" sz="2000" b="0" dirty="0"/>
          </a:p>
          <a:p>
            <a:pPr marL="0" indent="0">
              <a:buNone/>
            </a:pPr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16</a:t>
            </a:fld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0597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</a:t>
            </a:r>
            <a:r>
              <a:rPr lang="en-US" altLang="zh-CN" dirty="0" smtClean="0">
                <a:solidFill>
                  <a:schemeClr val="tx1"/>
                </a:solidFill>
              </a:rPr>
              <a:t>ces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altLang="zh-CN" dirty="0"/>
              <a:t>11-18-1231-06-802.11 EHT Proposed </a:t>
            </a:r>
            <a:r>
              <a:rPr lang="en-GB" altLang="zh-CN" dirty="0" smtClean="0"/>
              <a:t>PAR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TW" dirty="0" smtClean="0"/>
              <a:t>11-14-0980-16-00ax-simulation-scenarios.docx</a:t>
            </a:r>
            <a:endParaRPr lang="en-US" altLang="zh-TW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17</a:t>
            </a:fld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413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568522"/>
              </p:ext>
            </p:extLst>
          </p:nvPr>
        </p:nvGraphicFramePr>
        <p:xfrm>
          <a:off x="1222487" y="1883891"/>
          <a:ext cx="6287135" cy="2651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02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4038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799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7030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239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1397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CID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Clause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Pg/Ln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Comment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Proposed Change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Resolution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9700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10890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 dirty="0">
                          <a:effectLst/>
                        </a:rPr>
                        <a:t>0.0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100" dirty="0">
                          <a:effectLst/>
                        </a:rPr>
                        <a:t>Simulations are needed to verify whether the proposed PAR on latency can be achieved.</a:t>
                      </a:r>
                      <a:endParaRPr lang="zh-CN" sz="1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GB" sz="1100">
                          <a:effectLst/>
                        </a:rPr>
                        <a:t>As in comment</a:t>
                      </a:r>
                      <a:endParaRPr lang="zh-CN" sz="1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Rejected.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altLang="zh-CN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100" dirty="0">
                          <a:effectLst/>
                        </a:rPr>
                        <a:t>Note to commenter. This comment is rejected since it does not result in a change to the draft.</a:t>
                      </a:r>
                      <a:endParaRPr lang="zh-CN" sz="1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 </a:t>
                      </a:r>
                      <a:endParaRPr lang="zh-CN" sz="1100" dirty="0">
                        <a:effectLst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P</a:t>
                      </a:r>
                      <a:r>
                        <a:rPr lang="en-US" altLang="zh-CN" sz="1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lease refer to </a:t>
                      </a: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doc.: IEEE 802.11-22/1348r0 </a:t>
                      </a:r>
                      <a:r>
                        <a:rPr lang="en-US" altLang="zh-CN" sz="11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for </a:t>
                      </a:r>
                      <a:r>
                        <a:rPr lang="en-US" altLang="zh-CN" sz="1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detailed simulation results.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/>
              <a:t>CID 10890</a:t>
            </a:r>
            <a:endParaRPr lang="zh-CN" altLang="en-US"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860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/>
              <a:t>Doc: 11-18-1231-06-802.11 EHT Proposed </a:t>
            </a:r>
            <a:r>
              <a:rPr lang="en-GB" altLang="zh-CN" dirty="0" smtClean="0"/>
              <a:t>PAR [1]</a:t>
            </a:r>
            <a:endParaRPr lang="en-GB" altLang="zh-CN" dirty="0"/>
          </a:p>
          <a:p>
            <a:pPr lvl="1"/>
            <a:r>
              <a:rPr lang="en-GB" altLang="zh-CN" sz="1800" dirty="0"/>
              <a:t>Capable of supporting a maximum throughput of at least </a:t>
            </a:r>
            <a:r>
              <a:rPr lang="en-GB" altLang="zh-CN" sz="1800" b="1" dirty="0"/>
              <a:t>30 </a:t>
            </a:r>
            <a:r>
              <a:rPr lang="en-GB" altLang="zh-CN" sz="1800" b="1" dirty="0" err="1"/>
              <a:t>Gbps</a:t>
            </a:r>
            <a:r>
              <a:rPr lang="en-GB" altLang="zh-CN" sz="1800" dirty="0"/>
              <a:t>, as measured at the MAC data service access point (SAP), with carrier frequency operation between 1 and 7.250 GHz while ensuring backward compatibility and coexistence with legacy IEEE Std. 802.11 compliant devices operating in the 2.4 GHz, 5 GHz, and 6 GHz bands</a:t>
            </a:r>
          </a:p>
          <a:p>
            <a:pPr lvl="1"/>
            <a:r>
              <a:rPr lang="en-GB" altLang="zh-CN" sz="1800" dirty="0"/>
              <a:t>At least one mode of operation capable of </a:t>
            </a:r>
            <a:r>
              <a:rPr lang="en-GB" altLang="zh-CN" sz="1800" dirty="0">
                <a:solidFill>
                  <a:srgbClr val="FF0000"/>
                </a:solidFill>
              </a:rPr>
              <a:t>improved worst case latency and jitter</a:t>
            </a:r>
            <a:r>
              <a:rPr lang="en-GB" altLang="zh-CN" sz="1800" dirty="0" smtClean="0"/>
              <a:t>.</a:t>
            </a:r>
          </a:p>
          <a:p>
            <a:pPr lvl="1"/>
            <a:endParaRPr lang="en-GB" altLang="zh-CN" sz="1800" dirty="0" smtClean="0"/>
          </a:p>
          <a:p>
            <a:pPr marL="457200" lvl="1" indent="0">
              <a:buNone/>
            </a:pPr>
            <a:r>
              <a:rPr lang="en-GB" altLang="zh-CN" sz="1600" dirty="0" smtClean="0"/>
              <a:t>Please also refer to </a:t>
            </a:r>
            <a:r>
              <a:rPr lang="en-GB" altLang="zh-CN" sz="1600" dirty="0" smtClean="0">
                <a:hlinkClick r:id="rId2"/>
              </a:rPr>
              <a:t>https</a:t>
            </a:r>
            <a:r>
              <a:rPr lang="en-GB" altLang="zh-CN" sz="1600" dirty="0">
                <a:hlinkClick r:id="rId2"/>
              </a:rPr>
              <a:t>://</a:t>
            </a:r>
            <a:r>
              <a:rPr lang="en-GB" altLang="zh-CN" sz="1600" dirty="0" smtClean="0">
                <a:hlinkClick r:id="rId2"/>
              </a:rPr>
              <a:t>www.ieee802.org/11/PARs/P802_11be_PAR_Detail.pdf</a:t>
            </a:r>
            <a:r>
              <a:rPr lang="en-GB" altLang="zh-CN" sz="1600" dirty="0" smtClean="0"/>
              <a:t> for the details of 11be PAR.</a:t>
            </a:r>
            <a:endParaRPr lang="zh-CN" altLang="zh-CN" sz="160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067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Latency verification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It needs </a:t>
            </a:r>
            <a:r>
              <a:rPr lang="en-US" altLang="zh-CN" sz="2000" dirty="0" smtClean="0"/>
              <a:t>verifying </a:t>
            </a:r>
            <a:r>
              <a:rPr lang="en-US" altLang="zh-CN" sz="2000" dirty="0"/>
              <a:t>to see whether there is </a:t>
            </a:r>
            <a:r>
              <a:rPr lang="en-US" altLang="zh-CN" sz="2000" dirty="0" smtClean="0"/>
              <a:t>an improvement </a:t>
            </a:r>
            <a:r>
              <a:rPr lang="en-US" altLang="zh-CN" sz="2000" dirty="0"/>
              <a:t>in </a:t>
            </a:r>
            <a:r>
              <a:rPr lang="en-US" altLang="zh-CN" sz="2000" dirty="0" smtClean="0"/>
              <a:t>the delay </a:t>
            </a:r>
            <a:r>
              <a:rPr lang="en-US" altLang="zh-CN" sz="2000" dirty="0"/>
              <a:t>of the data delivery </a:t>
            </a:r>
          </a:p>
          <a:p>
            <a:pPr lvl="1"/>
            <a:r>
              <a:rPr lang="en-US" altLang="zh-CN" sz="1600" dirty="0"/>
              <a:t>The delay is defined as the duration from the time when data is passed to the STA’s MAC layer for </a:t>
            </a:r>
            <a:r>
              <a:rPr lang="en-US" altLang="zh-CN" sz="1600" dirty="0" smtClean="0"/>
              <a:t>transmission, </a:t>
            </a:r>
            <a:r>
              <a:rPr lang="en-US" altLang="zh-CN" sz="1600" dirty="0"/>
              <a:t>till the reception of its expected immediate response at the STA’s MAC layer.</a:t>
            </a:r>
          </a:p>
          <a:p>
            <a:r>
              <a:rPr lang="en-US" altLang="zh-CN" sz="2000" dirty="0"/>
              <a:t>Multi-Link operation is considered as one of the most important </a:t>
            </a:r>
            <a:r>
              <a:rPr lang="en-US" altLang="zh-CN" sz="2000" dirty="0" smtClean="0"/>
              <a:t>features </a:t>
            </a:r>
            <a:r>
              <a:rPr lang="en-US" altLang="zh-CN" sz="2000" dirty="0"/>
              <a:t>in 11be </a:t>
            </a:r>
          </a:p>
          <a:p>
            <a:pPr lvl="1"/>
            <a:r>
              <a:rPr lang="en-US" altLang="zh-CN" sz="1600" dirty="0"/>
              <a:t>The latency verification will be done </a:t>
            </a:r>
            <a:r>
              <a:rPr lang="en-US" altLang="zh-CN" sz="1600" dirty="0" smtClean="0"/>
              <a:t>using </a:t>
            </a:r>
            <a:r>
              <a:rPr lang="en-US" altLang="zh-CN" sz="1600" b="1" dirty="0"/>
              <a:t>Multi-Link operation </a:t>
            </a:r>
            <a:r>
              <a:rPr lang="en-US" altLang="zh-CN" sz="1600" dirty="0"/>
              <a:t>to see how much latency gain can be achieved.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4</a:t>
            </a:fld>
            <a:endParaRPr lang="zh-CN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24363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812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Setup Parameters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1622" y="1902674"/>
            <a:ext cx="4298092" cy="4114800"/>
          </a:xfrm>
        </p:spPr>
        <p:txBody>
          <a:bodyPr/>
          <a:lstStyle/>
          <a:p>
            <a:r>
              <a:rPr lang="en-US" altLang="zh-CN" sz="2000" dirty="0"/>
              <a:t>The topology is based on </a:t>
            </a:r>
            <a:r>
              <a:rPr lang="en-US" altLang="zh-CN" sz="2000" dirty="0" smtClean="0"/>
              <a:t>a residential </a:t>
            </a:r>
            <a:r>
              <a:rPr lang="en-US" altLang="zh-CN" sz="2000" dirty="0"/>
              <a:t>scenario </a:t>
            </a:r>
            <a:r>
              <a:rPr lang="en-US" altLang="zh-CN" sz="2000" dirty="0" smtClean="0"/>
              <a:t>from </a:t>
            </a:r>
            <a:r>
              <a:rPr lang="en-US" altLang="zh-CN" sz="2000" dirty="0"/>
              <a:t>the 11ax simulation scenarios document </a:t>
            </a:r>
            <a:r>
              <a:rPr lang="en-US" altLang="zh-CN" sz="2000" dirty="0" smtClean="0"/>
              <a:t>[2].</a:t>
            </a:r>
            <a:endParaRPr lang="en-US" altLang="zh-CN" sz="2000" dirty="0"/>
          </a:p>
          <a:p>
            <a:pPr lvl="1"/>
            <a:r>
              <a:rPr lang="en-US" altLang="zh-CN" sz="1600" dirty="0"/>
              <a:t>2 floors, 3m height </a:t>
            </a:r>
            <a:r>
              <a:rPr lang="en-US" altLang="zh-CN" sz="1600" dirty="0" smtClean="0"/>
              <a:t>on </a:t>
            </a:r>
            <a:r>
              <a:rPr lang="en-US" altLang="zh-CN" sz="1600" dirty="0"/>
              <a:t>each floor. 2 x 10 apartments </a:t>
            </a:r>
            <a:r>
              <a:rPr lang="en-US" altLang="zh-CN" sz="1600" dirty="0" smtClean="0"/>
              <a:t>on </a:t>
            </a:r>
            <a:r>
              <a:rPr lang="en-US" altLang="zh-CN" sz="1600" dirty="0"/>
              <a:t>each floor. Apartment size:10m x 10m x 3m. 1/3</a:t>
            </a:r>
            <a:r>
              <a:rPr lang="zh-CN" altLang="en-US" sz="1600" dirty="0"/>
              <a:t> </a:t>
            </a:r>
            <a:r>
              <a:rPr lang="en-US" altLang="zh-CN" sz="1600" dirty="0"/>
              <a:t>of apartments will be using the same channel.</a:t>
            </a:r>
          </a:p>
          <a:p>
            <a:pPr lvl="1"/>
            <a:r>
              <a:rPr lang="en-US" altLang="zh-CN" sz="1600" dirty="0"/>
              <a:t>In this simulation, 5 BSSs using the same channel are analyzed with 2 to 4 </a:t>
            </a:r>
            <a:r>
              <a:rPr lang="en-US" altLang="zh-CN" sz="1600" dirty="0" smtClean="0"/>
              <a:t>STAs </a:t>
            </a:r>
            <a:r>
              <a:rPr lang="en-US" altLang="zh-CN" sz="1600" dirty="0"/>
              <a:t>in each BSS. </a:t>
            </a:r>
          </a:p>
          <a:p>
            <a:pPr lvl="2"/>
            <a:r>
              <a:rPr lang="en-US" altLang="zh-CN" sz="1400" dirty="0"/>
              <a:t>In MLO, each BSS has one AP MLD and 4 non-AP MLDs.</a:t>
            </a:r>
          </a:p>
          <a:p>
            <a:pPr lvl="1"/>
            <a:r>
              <a:rPr lang="en-US" altLang="zh-CN" sz="1600" dirty="0"/>
              <a:t>AP is at the center of the BSS. STA is randomly placed in the BSS.</a:t>
            </a:r>
          </a:p>
          <a:p>
            <a:pPr lvl="1"/>
            <a:endParaRPr lang="zh-CN" altLang="en-US" dirty="0"/>
          </a:p>
        </p:txBody>
      </p:sp>
      <p:graphicFrame>
        <p:nvGraphicFramePr>
          <p:cNvPr id="6" name="内容占位符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2452342"/>
              </p:ext>
            </p:extLst>
          </p:nvPr>
        </p:nvGraphicFramePr>
        <p:xfrm>
          <a:off x="4637903" y="1736782"/>
          <a:ext cx="4248000" cy="43053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18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86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effectLst/>
                        </a:rPr>
                        <a:t>Simulation</a:t>
                      </a:r>
                      <a:r>
                        <a:rPr lang="en-US" altLang="zh-CN" sz="900" kern="100" baseline="0" dirty="0">
                          <a:effectLst/>
                        </a:rPr>
                        <a:t> Setup </a:t>
                      </a:r>
                      <a:r>
                        <a:rPr lang="en-US" altLang="zh-CN" sz="900" kern="100" dirty="0">
                          <a:effectLst/>
                        </a:rPr>
                        <a:t>Parameters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Default</a:t>
                      </a:r>
                      <a:r>
                        <a:rPr lang="en-US" altLang="zh-CN" sz="900" kern="100" baseline="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value</a:t>
                      </a:r>
                      <a:endParaRPr lang="zh-CN" sz="900" kern="1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</a:rPr>
                        <a:t>Traffic type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UL</a:t>
                      </a:r>
                      <a:r>
                        <a:rPr lang="en-US" sz="900" kern="100" baseline="0" dirty="0">
                          <a:solidFill>
                            <a:schemeClr val="tx1"/>
                          </a:solidFill>
                          <a:effectLst/>
                        </a:rPr>
                        <a:t>/DL traffic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bg1"/>
                          </a:solidFill>
                          <a:effectLst/>
                        </a:rPr>
                        <a:t>Low Priority Traffic Rate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u="none" kern="100" dirty="0">
                          <a:solidFill>
                            <a:schemeClr val="tx1"/>
                          </a:solidFill>
                          <a:effectLst/>
                        </a:rPr>
                        <a:t>1e6-1e7 </a:t>
                      </a:r>
                      <a:r>
                        <a:rPr lang="en-US" altLang="zh-CN" sz="900" u="none" kern="100" dirty="0">
                          <a:solidFill>
                            <a:schemeClr val="tx1"/>
                          </a:solidFill>
                          <a:effectLst/>
                        </a:rPr>
                        <a:t>bps</a:t>
                      </a: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 (Uniform distribution)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</a:rPr>
                        <a:t>Packet size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1500 Byte per MPDU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bg1"/>
                          </a:solidFill>
                          <a:effectLst/>
                        </a:rPr>
                        <a:t>MCS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11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bg1"/>
                          </a:solidFill>
                          <a:effectLst/>
                        </a:rPr>
                        <a:t>NSS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en-US" sz="900" kern="100" baseline="0" dirty="0">
                          <a:solidFill>
                            <a:schemeClr val="tx1"/>
                          </a:solidFill>
                          <a:effectLst/>
                        </a:rPr>
                        <a:t> per STA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</a:rPr>
                        <a:t>Max</a:t>
                      </a:r>
                      <a:r>
                        <a:rPr lang="en-US" altLang="zh-CN" sz="900" kern="100" baseline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</a:rPr>
                        <a:t>aggregation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</a:rPr>
                        <a:t>256 MPDU per AMPDU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solidFill>
                            <a:schemeClr val="bg1"/>
                          </a:solidFill>
                          <a:effectLst/>
                        </a:rPr>
                        <a:t>CWmax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 err="1">
                          <a:solidFill>
                            <a:schemeClr val="bg1"/>
                          </a:solidFill>
                          <a:effectLst/>
                        </a:rPr>
                        <a:t>CWmin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bg1"/>
                          </a:solidFill>
                          <a:effectLst/>
                        </a:rPr>
                        <a:t>AIFS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34us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bg1"/>
                          </a:solidFill>
                          <a:effectLst/>
                        </a:rPr>
                        <a:t>The number of links in MLO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Retry</a:t>
                      </a:r>
                      <a:r>
                        <a:rPr lang="en-US" altLang="zh-CN" sz="900" kern="1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limit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10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lvl="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MSDULifeTime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20ms</a:t>
                      </a: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RU size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80MHz: 242 tone</a:t>
                      </a:r>
                      <a:endParaRPr lang="en-US" altLang="zh-CN" sz="900" kern="100" baseline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160MHz: 484 tone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AP MLD scheduling</a:t>
                      </a:r>
                      <a:r>
                        <a:rPr lang="en-US" altLang="zh-CN" sz="900" kern="100" baseline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algorithm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Round Robin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900" kern="100" dirty="0">
                          <a:solidFill>
                            <a:schemeClr val="bg1"/>
                          </a:solidFill>
                          <a:effectLst/>
                        </a:rPr>
                        <a:t>TXOP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tx1"/>
                          </a:solidFill>
                          <a:effectLst/>
                        </a:rPr>
                        <a:t>on (4.096ms)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32158"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solidFill>
                            <a:schemeClr val="bg1"/>
                          </a:solidFill>
                          <a:effectLst/>
                        </a:rPr>
                        <a:t>RTS/CTS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tc>
                  <a:txBody>
                    <a:bodyPr/>
                    <a:lstStyle/>
                    <a:p>
                      <a:pPr marL="127000" indent="266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900" kern="100" dirty="0">
                          <a:solidFill>
                            <a:schemeClr val="tx1"/>
                          </a:solidFill>
                          <a:effectLst/>
                        </a:rPr>
                        <a:t>on</a:t>
                      </a:r>
                      <a:endParaRPr lang="zh-CN" sz="9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55984" marR="55984" marT="0" marB="0" anchor="ctr"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</a:tbl>
          </a:graphicData>
        </a:graphic>
      </p:graphicFrame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5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1206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Simulation Case 1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604347"/>
            <a:ext cx="7772400" cy="4425749"/>
          </a:xfrm>
        </p:spPr>
        <p:txBody>
          <a:bodyPr/>
          <a:lstStyle/>
          <a:p>
            <a:r>
              <a:rPr lang="en-US" altLang="zh-CN" sz="2000" dirty="0"/>
              <a:t>Compare the latency performance for 11ax and 11be in DL/UL SU and DL/UL OFDMA</a:t>
            </a:r>
          </a:p>
          <a:p>
            <a:endParaRPr lang="en-US" altLang="zh-CN" sz="2000" dirty="0"/>
          </a:p>
          <a:p>
            <a:endParaRPr lang="en-US" altLang="zh-CN" sz="2000" dirty="0"/>
          </a:p>
          <a:p>
            <a:endParaRPr lang="en-US" altLang="zh-CN" sz="2000" dirty="0"/>
          </a:p>
          <a:p>
            <a:pPr marL="0" indent="0">
              <a:buNone/>
            </a:pPr>
            <a:endParaRPr lang="en-US" altLang="zh-CN" sz="2000" dirty="0"/>
          </a:p>
          <a:p>
            <a:pPr lvl="1"/>
            <a:r>
              <a:rPr lang="en-US" altLang="zh-CN" sz="1800" dirty="0" smtClean="0"/>
              <a:t>11ax </a:t>
            </a:r>
            <a:r>
              <a:rPr lang="en-US" altLang="zh-CN" sz="1800" dirty="0"/>
              <a:t>with single link of 160MHz </a:t>
            </a:r>
            <a:r>
              <a:rPr lang="en-US" altLang="zh-CN" sz="1800" dirty="0" err="1"/>
              <a:t>v.s</a:t>
            </a:r>
            <a:r>
              <a:rPr lang="en-US" altLang="zh-CN" sz="1800" dirty="0"/>
              <a:t>. </a:t>
            </a:r>
            <a:r>
              <a:rPr lang="en-US" altLang="zh-CN" sz="1800" dirty="0" smtClean="0"/>
              <a:t>11be </a:t>
            </a:r>
            <a:r>
              <a:rPr lang="en-US" altLang="zh-CN" sz="1800" dirty="0"/>
              <a:t>with two links of 80MHz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1600" dirty="0"/>
              <a:t>In this case, 5 BSSs are using the same channel, each BSS has 1 AP or AP MLD in it. In </a:t>
            </a:r>
            <a:r>
              <a:rPr lang="en-US" altLang="zh-CN" sz="1600" dirty="0" smtClean="0"/>
              <a:t>11ax</a:t>
            </a:r>
            <a:r>
              <a:rPr lang="en-US" altLang="zh-CN" sz="1600" dirty="0"/>
              <a:t>, each AP has 4 associated STAs. In </a:t>
            </a:r>
            <a:r>
              <a:rPr lang="en-US" altLang="zh-CN" sz="1600" dirty="0" smtClean="0"/>
              <a:t>11be</a:t>
            </a:r>
            <a:r>
              <a:rPr lang="en-US" altLang="zh-CN" sz="1600" dirty="0"/>
              <a:t>, each AP MLD has 4 associated non-AP MLDs.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1600" dirty="0"/>
          </a:p>
        </p:txBody>
      </p:sp>
      <p:graphicFrame>
        <p:nvGraphicFramePr>
          <p:cNvPr id="4" name="内容占位符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7640691"/>
              </p:ext>
            </p:extLst>
          </p:nvPr>
        </p:nvGraphicFramePr>
        <p:xfrm>
          <a:off x="1888030" y="2428159"/>
          <a:ext cx="5361269" cy="1007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0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04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53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5673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Version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Link #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Bandwidth (MHz) per</a:t>
                      </a:r>
                      <a:r>
                        <a:rPr lang="en-US" altLang="zh-CN" sz="1400" baseline="0" dirty="0"/>
                        <a:t> link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567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ax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160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567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be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80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6</a:t>
            </a:fld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959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7968" y="685800"/>
            <a:ext cx="7292307" cy="1066800"/>
          </a:xfrm>
        </p:spPr>
        <p:txBody>
          <a:bodyPr/>
          <a:lstStyle/>
          <a:p>
            <a:r>
              <a:rPr lang="en-US" altLang="zh-CN" dirty="0"/>
              <a:t>Delay performance comparison under DL SU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Vary the traffic rate to see the delay performance and timeout rate changings.</a:t>
            </a:r>
          </a:p>
          <a:p>
            <a:pPr lvl="1"/>
            <a:r>
              <a:rPr lang="en-US" altLang="zh-CN" sz="1400" dirty="0">
                <a:solidFill>
                  <a:srgbClr val="000000"/>
                </a:solidFill>
              </a:rPr>
              <a:t>Traffic rate is the packet generation rate for all links at the transmitter.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44% gain compared with </a:t>
            </a:r>
            <a:r>
              <a:rPr lang="en-US" altLang="zh-CN" sz="1400" dirty="0" smtClean="0">
                <a:solidFill>
                  <a:srgbClr val="FF0000"/>
                </a:solidFill>
              </a:rPr>
              <a:t>11ax </a:t>
            </a:r>
            <a:r>
              <a:rPr lang="en-US" altLang="zh-CN" sz="1400" dirty="0" smtClean="0">
                <a:solidFill>
                  <a:srgbClr val="FF0000"/>
                </a:solidFill>
              </a:rPr>
              <a:t>using </a:t>
            </a:r>
            <a:r>
              <a:rPr lang="en-US" altLang="zh-CN" sz="1400" dirty="0" smtClean="0">
                <a:solidFill>
                  <a:srgbClr val="FF0000"/>
                </a:solidFill>
              </a:rPr>
              <a:t>160MHz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/>
              <a:t>on</a:t>
            </a:r>
            <a:r>
              <a:rPr lang="en-US" altLang="zh-CN" sz="1400" dirty="0" smtClean="0">
                <a:solidFill>
                  <a:srgbClr val="000000"/>
                </a:solidFill>
              </a:rPr>
              <a:t> average</a:t>
            </a:r>
            <a:r>
              <a:rPr lang="en-US" altLang="zh-CN" sz="1400" dirty="0">
                <a:solidFill>
                  <a:srgbClr val="000000"/>
                </a:solidFill>
              </a:rPr>
              <a:t>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timeout rate remains 0 when the traffic rate increases from 1 to 10 Mbps.</a:t>
            </a:r>
            <a:endParaRPr lang="zh-CN" altLang="en-US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04149"/>
              </p:ext>
            </p:extLst>
          </p:nvPr>
        </p:nvGraphicFramePr>
        <p:xfrm>
          <a:off x="4615010" y="3838832"/>
          <a:ext cx="3715265" cy="1252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0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7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34" y="2998573"/>
            <a:ext cx="4406176" cy="3303373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47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162" y="685800"/>
            <a:ext cx="7412969" cy="1066800"/>
          </a:xfrm>
        </p:spPr>
        <p:txBody>
          <a:bodyPr/>
          <a:lstStyle/>
          <a:p>
            <a:r>
              <a:rPr lang="en-US" altLang="zh-CN" dirty="0"/>
              <a:t>Delay performance comparison under UL SU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808504"/>
            <a:ext cx="7772400" cy="4287496"/>
          </a:xfrm>
        </p:spPr>
        <p:txBody>
          <a:bodyPr/>
          <a:lstStyle/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47%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/>
              <a:t>on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r>
              <a:rPr lang="en-US" altLang="zh-CN" sz="1400" dirty="0">
                <a:solidFill>
                  <a:srgbClr val="000000"/>
                </a:solidFill>
              </a:rPr>
              <a:t>The timeout rate remains less than 1% when the traffic rate increases from 1 to 10 Mbps.</a:t>
            </a:r>
            <a:endParaRPr lang="zh-CN" altLang="en-US" sz="14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39664"/>
              </p:ext>
            </p:extLst>
          </p:nvPr>
        </p:nvGraphicFramePr>
        <p:xfrm>
          <a:off x="4603866" y="3278661"/>
          <a:ext cx="3715265" cy="26443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2497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1004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7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0.385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0.437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0.240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0.464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9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0.459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0.366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635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0.725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0.006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89" y="2817341"/>
            <a:ext cx="4373211" cy="3278659"/>
          </a:xfrm>
          <a:prstGeom prst="rect">
            <a:avLst/>
          </a:prstGeom>
        </p:spPr>
      </p:pic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6709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1021492" y="685800"/>
            <a:ext cx="7436708" cy="1066800"/>
          </a:xfrm>
        </p:spPr>
        <p:txBody>
          <a:bodyPr/>
          <a:lstStyle/>
          <a:p>
            <a:r>
              <a:rPr lang="en-US" altLang="zh-CN" dirty="0"/>
              <a:t>Delay performance comparison under DL OFDMA</a:t>
            </a:r>
            <a:endParaRPr lang="zh-CN" alt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zh-CN" sz="1400" dirty="0"/>
              <a:t>Vary the traffic rate to see the delay performance and timeout rate changings.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delay performance for </a:t>
            </a:r>
            <a:r>
              <a:rPr lang="en-US" altLang="zh-CN" sz="1400" dirty="0" smtClean="0">
                <a:solidFill>
                  <a:schemeClr val="accent2"/>
                </a:solidFill>
              </a:rPr>
              <a:t>11be using 80MHz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achieves 27% gain compared with </a:t>
            </a:r>
            <a:r>
              <a:rPr lang="en-US" altLang="zh-CN" sz="1400" dirty="0">
                <a:solidFill>
                  <a:srgbClr val="FF0000"/>
                </a:solidFill>
              </a:rPr>
              <a:t>11ax using 160MHz</a:t>
            </a:r>
            <a:r>
              <a:rPr lang="en-US" altLang="zh-CN" sz="1400" dirty="0">
                <a:solidFill>
                  <a:srgbClr val="000000"/>
                </a:solidFill>
              </a:rPr>
              <a:t> </a:t>
            </a:r>
            <a:r>
              <a:rPr lang="en-US" altLang="zh-CN" sz="1400" dirty="0" smtClean="0"/>
              <a:t>on</a:t>
            </a:r>
            <a:r>
              <a:rPr lang="en-US" altLang="zh-CN" sz="1400" dirty="0" smtClean="0">
                <a:solidFill>
                  <a:srgbClr val="000000"/>
                </a:solidFill>
              </a:rPr>
              <a:t> </a:t>
            </a:r>
            <a:r>
              <a:rPr lang="en-US" altLang="zh-CN" sz="1400" dirty="0">
                <a:solidFill>
                  <a:srgbClr val="000000"/>
                </a:solidFill>
              </a:rPr>
              <a:t>average.</a:t>
            </a:r>
          </a:p>
          <a:p>
            <a:pPr lvl="0"/>
            <a:r>
              <a:rPr lang="en-US" altLang="zh-CN" sz="1400" dirty="0">
                <a:solidFill>
                  <a:srgbClr val="000000"/>
                </a:solidFill>
              </a:rPr>
              <a:t>The timeout rate remains 0 when the traffic rate increases from 1 to 10 Mbps.</a:t>
            </a:r>
            <a:endParaRPr lang="zh-CN" altLang="en-US" sz="1400" dirty="0"/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447197"/>
              </p:ext>
            </p:extLst>
          </p:nvPr>
        </p:nvGraphicFramePr>
        <p:xfrm>
          <a:off x="4742935" y="3810000"/>
          <a:ext cx="3715265" cy="1252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08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98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35406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Timeout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rate/%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227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u="none" strike="noStrike" dirty="0">
                          <a:effectLst/>
                        </a:rPr>
                        <a:t>Traffic</a:t>
                      </a:r>
                      <a:r>
                        <a:rPr lang="en-US" altLang="zh-CN" sz="1200" b="1" u="none" strike="noStrike" baseline="0" dirty="0">
                          <a:effectLst/>
                        </a:rPr>
                        <a:t> </a:t>
                      </a:r>
                      <a:r>
                        <a:rPr lang="en-US" altLang="zh-CN" sz="1200" b="1" u="none" strike="noStrike" dirty="0">
                          <a:effectLst/>
                        </a:rPr>
                        <a:t>rate/Mbps</a:t>
                      </a:r>
                      <a:endParaRPr lang="en-US" altLang="zh-CN" sz="1200" b="1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baseline="0" dirty="0">
                          <a:effectLst/>
                        </a:rPr>
                        <a:t>ax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80MHz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ax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u="none" strike="noStrike" baseline="0" dirty="0">
                          <a:effectLst/>
                        </a:rPr>
                        <a:t>be 160MHz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44472"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u="none" strike="noStrike" dirty="0">
                          <a:effectLst/>
                        </a:rPr>
                        <a:t>1~10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SimSun" panose="02010600030101010101" pitchFamily="2" charset="-122"/>
                        <a:ea typeface="SimSun" panose="02010600030101010101" pitchFamily="2" charset="-122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SimSun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9" y="2819400"/>
            <a:ext cx="4535285" cy="3400168"/>
          </a:xfrm>
          <a:prstGeom prst="rect">
            <a:avLst/>
          </a:prstGeom>
        </p:spPr>
      </p:pic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75E00-F21E-44AB-8288-8B9991574529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2469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August 2022</a:t>
            </a:r>
            <a:endParaRPr lang="zh-CN" alt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803704" y="6475413"/>
            <a:ext cx="174022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 err="1" smtClean="0"/>
              <a:t>Yousi</a:t>
            </a:r>
            <a:r>
              <a:rPr lang="en-US" altLang="zh-CN" dirty="0" smtClean="0"/>
              <a:t> Lin, Huawei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133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" id="{CF158349-8E62-4E36-AEE3-E72424E4751D}" vid="{799AE7A2-DCD3-4CC6-B58E-A6575FF15567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</Template>
  <TotalTime>232744</TotalTime>
  <Words>1752</Words>
  <Application>Microsoft Office PowerPoint</Application>
  <PresentationFormat>全屏显示(4:3)</PresentationFormat>
  <Paragraphs>367</Paragraphs>
  <Slides>17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5" baseType="lpstr">
      <vt:lpstr>Malgun Gothic</vt:lpstr>
      <vt:lpstr>ＭＳ Ｐゴシック</vt:lpstr>
      <vt:lpstr>宋体</vt:lpstr>
      <vt:lpstr>宋体</vt:lpstr>
      <vt:lpstr>Calibri</vt:lpstr>
      <vt:lpstr>Times New Roman</vt:lpstr>
      <vt:lpstr>Wingdings</vt:lpstr>
      <vt:lpstr>IEEE</vt:lpstr>
      <vt:lpstr>PowerPoint 演示文稿</vt:lpstr>
      <vt:lpstr>CID 10890</vt:lpstr>
      <vt:lpstr>PAR</vt:lpstr>
      <vt:lpstr>Latency verification</vt:lpstr>
      <vt:lpstr>Simulation Setup Parameters</vt:lpstr>
      <vt:lpstr>Simulation Case 1 </vt:lpstr>
      <vt:lpstr>Delay performance comparison under DL SU</vt:lpstr>
      <vt:lpstr>Delay performance comparison under UL SU</vt:lpstr>
      <vt:lpstr>Delay performance comparison under DL OFDMA</vt:lpstr>
      <vt:lpstr>Delay performance comparison under UL OFDMA</vt:lpstr>
      <vt:lpstr>Simulation Case 2 </vt:lpstr>
      <vt:lpstr>Delay performance comparison under DL SU</vt:lpstr>
      <vt:lpstr>Delay performance comparison under UL SU</vt:lpstr>
      <vt:lpstr>Delay performance comparison under DL OFDMA</vt:lpstr>
      <vt:lpstr>Delay performance comparison under UL OFDMA</vt:lpstr>
      <vt:lpstr>Summary</vt:lpstr>
      <vt:lpstr>References 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liyiqing (C)</dc:creator>
  <cp:lastModifiedBy>linyousi</cp:lastModifiedBy>
  <cp:revision>353</cp:revision>
  <dcterms:created xsi:type="dcterms:W3CDTF">2021-04-01T07:10:06Z</dcterms:created>
  <dcterms:modified xsi:type="dcterms:W3CDTF">2022-08-17T02:43:52Z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(3)YSx193H5cyxmADqcYOwGsDkwmk3+V+RAIFdwN4XRDVLxXZDkdx6bKQkUHf6zZBg99MOOoCsf
8PeK8NbXrh2HucSlfO6C8blEW1VPpmH7jpNU3a6wPlwY/I9Gz5ZtNslaknyR2gnApVz8D+TJ
2hxrAFqf3wMQhDAxfneQUmOJbb+ykDvLGgAe0KXw77X4d0ZzrgtwZnuxVG+ptNQm33bZjLil
4Wpd5OqAZ98Kjzldw9</vt:lpwstr>
  </property>
  <property fmtid="{D5CDD505-2E9C-101B-9397-08002B2CF9AE}" pid="3" name="_2015_ms_pID_7253431">
    <vt:lpwstr>ePIQQR2j0P41lUwBMlPR3A3hbbuG2dB6XhwrrPcDfCqyfRFFQsCIN9
GwiUQ6bDEC1iZBhScn7h3PK/bcTFG1xhXFG28dB4d43/1HFm/eLvwyEXhBKxeMFVkLE7n9rE
ccS8e99gLHRE68G7DTDQiaJEGvd/atNi3/wfR5uGX3BA+h2PNBqoqHQn69fIV+FrBO3WEW1K
zoQfpOqtpWoLM+FPbHjZPEzuEBJ0nBRfzWq/</vt:lpwstr>
  </property>
  <property fmtid="{D5CDD505-2E9C-101B-9397-08002B2CF9AE}" pid="4" name="_2015_ms_pID_7253432">
    <vt:lpwstr>Yg==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1660638878</vt:lpwstr>
  </property>
</Properties>
</file>