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57" r:id="rId3"/>
    <p:sldId id="262" r:id="rId4"/>
    <p:sldId id="311" r:id="rId5"/>
    <p:sldId id="265" r:id="rId6"/>
    <p:sldId id="269" r:id="rId7"/>
    <p:sldId id="2367" r:id="rId8"/>
    <p:sldId id="275"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37" r:id="rId22"/>
    <p:sldId id="338" r:id="rId23"/>
    <p:sldId id="308" r:id="rId24"/>
    <p:sldId id="316" r:id="rId25"/>
    <p:sldId id="287" r:id="rId26"/>
    <p:sldId id="266" r:id="rId27"/>
    <p:sldId id="289" r:id="rId28"/>
    <p:sldId id="290" r:id="rId29"/>
    <p:sldId id="288" r:id="rId30"/>
    <p:sldId id="292" r:id="rId31"/>
    <p:sldId id="299" r:id="rId32"/>
    <p:sldId id="372" r:id="rId33"/>
    <p:sldId id="294" r:id="rId34"/>
    <p:sldId id="263" r:id="rId35"/>
    <p:sldId id="296" r:id="rId36"/>
    <p:sldId id="297" r:id="rId37"/>
    <p:sldId id="295" r:id="rId38"/>
    <p:sldId id="264"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33" autoAdjust="0"/>
    <p:restoredTop sz="94643"/>
  </p:normalViewPr>
  <p:slideViewPr>
    <p:cSldViewPr>
      <p:cViewPr varScale="1">
        <p:scale>
          <a:sx n="128" d="100"/>
          <a:sy n="128" d="100"/>
        </p:scale>
        <p:origin x="1520"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802.11-22/1300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dirty="0"/>
              <a:t>September 2022</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802.11-22/1300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dirty="0"/>
              <a:t>September 2022</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802.11-22/1300</a:t>
            </a:r>
            <a:endParaRPr lang="en-US"/>
          </a:p>
        </p:txBody>
      </p:sp>
      <p:sp>
        <p:nvSpPr>
          <p:cNvPr id="5" name="Rectangle 3"/>
          <p:cNvSpPr>
            <a:spLocks noGrp="1" noChangeArrowheads="1"/>
          </p:cNvSpPr>
          <p:nvPr>
            <p:ph type="dt"/>
          </p:nvPr>
        </p:nvSpPr>
        <p:spPr>
          <a:ln/>
        </p:spPr>
        <p:txBody>
          <a:bodyPr/>
          <a:lstStyle/>
          <a:p>
            <a:r>
              <a:rPr lang="en-GB" dirty="0"/>
              <a:t>September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802.11-22/1300</a:t>
            </a:r>
            <a:endParaRPr lang="en-US"/>
          </a:p>
        </p:txBody>
      </p:sp>
      <p:sp>
        <p:nvSpPr>
          <p:cNvPr id="5" name="Rectangle 3"/>
          <p:cNvSpPr>
            <a:spLocks noGrp="1" noChangeArrowheads="1"/>
          </p:cNvSpPr>
          <p:nvPr>
            <p:ph type="dt"/>
          </p:nvPr>
        </p:nvSpPr>
        <p:spPr>
          <a:ln/>
        </p:spPr>
        <p:txBody>
          <a:bodyPr/>
          <a:lstStyle/>
          <a:p>
            <a:r>
              <a:rPr lang="en-GB" dirty="0"/>
              <a:t>September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802.11-22/1300</a:t>
            </a:r>
            <a:endParaRPr lang="en-US"/>
          </a:p>
        </p:txBody>
      </p:sp>
      <p:sp>
        <p:nvSpPr>
          <p:cNvPr id="5" name="Rectangle 3"/>
          <p:cNvSpPr>
            <a:spLocks noGrp="1" noChangeArrowheads="1"/>
          </p:cNvSpPr>
          <p:nvPr>
            <p:ph type="dt"/>
          </p:nvPr>
        </p:nvSpPr>
        <p:spPr>
          <a:ln/>
        </p:spPr>
        <p:txBody>
          <a:bodyPr/>
          <a:lstStyle/>
          <a:p>
            <a:r>
              <a:rPr lang="en-GB" dirty="0"/>
              <a:t>September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802.11-22/1300</a:t>
            </a:r>
            <a:endParaRPr lang="en-US"/>
          </a:p>
        </p:txBody>
      </p:sp>
      <p:sp>
        <p:nvSpPr>
          <p:cNvPr id="5" name="Rectangle 3"/>
          <p:cNvSpPr>
            <a:spLocks noGrp="1" noChangeArrowheads="1"/>
          </p:cNvSpPr>
          <p:nvPr>
            <p:ph type="dt"/>
          </p:nvPr>
        </p:nvSpPr>
        <p:spPr>
          <a:ln/>
        </p:spPr>
        <p:txBody>
          <a:bodyPr/>
          <a:lstStyle/>
          <a:p>
            <a:r>
              <a:rPr lang="en-GB" dirty="0"/>
              <a:t>September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802.11-22/1300</a:t>
            </a:r>
            <a:endParaRPr lang="en-US"/>
          </a:p>
        </p:txBody>
      </p:sp>
      <p:sp>
        <p:nvSpPr>
          <p:cNvPr id="5" name="Rectangle 3"/>
          <p:cNvSpPr>
            <a:spLocks noGrp="1" noChangeArrowheads="1"/>
          </p:cNvSpPr>
          <p:nvPr>
            <p:ph type="dt"/>
          </p:nvPr>
        </p:nvSpPr>
        <p:spPr>
          <a:ln/>
        </p:spPr>
        <p:txBody>
          <a:bodyPr/>
          <a:lstStyle/>
          <a:p>
            <a:r>
              <a:rPr lang="en-GB" dirty="0"/>
              <a:t>September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September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2022</a:t>
            </a:r>
            <a:endParaRPr lang="en-GB" dirty="0"/>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2022</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2022</a:t>
            </a:r>
            <a:endParaRPr lang="en-GB" dirty="0"/>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2022</a:t>
            </a:r>
            <a:endParaRPr lang="en-GB" dirty="0"/>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802.11-22/1300r1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6" Type="http://schemas.openxmlformats.org/officeDocument/2006/relationships/hyperlink" Target="https://mentor.ieee.org/myproject/Public/mytools/mob/slideset.ppt" TargetMode="External"/><Relationship Id="rId5" Type="http://schemas.openxmlformats.org/officeDocument/2006/relationships/hyperlink" Target="https://standards.ieee.org/about/sasb/patcom/materials.html"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875259948"/>
              </p:ext>
            </p:extLst>
          </p:nvPr>
        </p:nvGraphicFramePr>
        <p:xfrm>
          <a:off x="504825" y="2290763"/>
          <a:ext cx="8078788" cy="2455862"/>
        </p:xfrm>
        <a:graphic>
          <a:graphicData uri="http://schemas.openxmlformats.org/presentationml/2006/ole">
            <mc:AlternateContent xmlns:mc="http://schemas.openxmlformats.org/markup-compatibility/2006">
              <mc:Choice xmlns:v="urn:schemas-microsoft-com:vml" Requires="v">
                <p:oleObj name="Document" r:id="rId3" imgW="8261444" imgH="2516318" progId="Word.Document.8">
                  <p:embed/>
                </p:oleObj>
              </mc:Choice>
              <mc:Fallback>
                <p:oleObj name="Document" r:id="rId3" imgW="8261444" imgH="2516318" progId="Word.Document.8">
                  <p:embed/>
                  <p:pic>
                    <p:nvPicPr>
                      <p:cNvPr id="0" name="Picture 4"/>
                      <p:cNvPicPr>
                        <a:picLocks noChangeAspect="1" noChangeArrowheads="1"/>
                      </p:cNvPicPr>
                      <p:nvPr/>
                    </p:nvPicPr>
                    <p:blipFill>
                      <a:blip r:embed="rId4"/>
                      <a:srcRect/>
                      <a:stretch>
                        <a:fillRect/>
                      </a:stretch>
                    </p:blipFill>
                    <p:spPr bwMode="auto">
                      <a:xfrm>
                        <a:off x="504825" y="2290763"/>
                        <a:ext cx="8078788" cy="24558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September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marL="576000" lvl="2" indent="-115200">
              <a:lnSpc>
                <a:spcPct val="80000"/>
              </a:lnSpc>
              <a:spcAft>
                <a:spcPts val="6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400" b="1" dirty="0">
                <a:latin typeface="Calibri" panose="020F0502020204030204" pitchFamily="34" charset="0"/>
                <a:cs typeface="Calibri" panose="020F0502020204030204" pitchFamily="34" charset="0"/>
              </a:rPr>
              <a:t>Technical considerations remain the primary focus.</a:t>
            </a:r>
            <a:endParaRPr lang="en-US" altLang="en-US" sz="1400" b="1" dirty="0">
              <a:latin typeface="Calibri" panose="020F0502020204030204" pitchFamily="34" charset="0"/>
              <a:cs typeface="Calibri" panose="020F0502020204030204" pitchFamily="34" charset="0"/>
            </a:endParaRP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defRPr/>
            </a:pPr>
            <a:r>
              <a:rPr lang="en-US" altLang="en-US" sz="11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sz="1100" dirty="0">
                <a:latin typeface="Calibri" panose="020F0502020204030204" pitchFamily="34" charset="0"/>
                <a:cs typeface="Calibri" panose="020F0502020204030204" pitchFamily="34" charset="0"/>
              </a:rPr>
              <a:t>For more details, see </a:t>
            </a:r>
            <a:r>
              <a:rPr lang="en-US" altLang="en-US" sz="1100" i="1" dirty="0">
                <a:latin typeface="Calibri" panose="020F0502020204030204" pitchFamily="34" charset="0"/>
                <a:cs typeface="Calibri" panose="020F0502020204030204" pitchFamily="34" charset="0"/>
              </a:rPr>
              <a:t>IEEE SA Standards Board Operations Manual</a:t>
            </a:r>
            <a:r>
              <a:rPr lang="en-US" altLang="en-US" sz="1100" dirty="0">
                <a:latin typeface="Calibri" panose="020F0502020204030204" pitchFamily="34" charset="0"/>
                <a:cs typeface="Calibri" panose="020F0502020204030204" pitchFamily="34" charset="0"/>
              </a:rPr>
              <a:t>, clause 5.3.10 and </a:t>
            </a:r>
            <a:br>
              <a:rPr lang="en-US" altLang="en-US" sz="1100" dirty="0">
                <a:latin typeface="Calibri" panose="020F0502020204030204" pitchFamily="34" charset="0"/>
                <a:cs typeface="Calibri" panose="020F0502020204030204" pitchFamily="34" charset="0"/>
              </a:rPr>
            </a:br>
            <a:r>
              <a:rPr lang="en-US" altLang="en-US" sz="1100" i="1" dirty="0">
                <a:latin typeface="Calibri" panose="020F0502020204030204" pitchFamily="34" charset="0"/>
                <a:cs typeface="Calibri" panose="020F0502020204030204" pitchFamily="34" charset="0"/>
              </a:rPr>
              <a:t>Antitrust and Competition Policy: What You Need to Know </a:t>
            </a:r>
            <a:r>
              <a:rPr lang="en-US" altLang="en-US" sz="1100" dirty="0">
                <a:latin typeface="Calibri" panose="020F0502020204030204" pitchFamily="34" charset="0"/>
                <a:cs typeface="Calibri" panose="020F0502020204030204" pitchFamily="34" charset="0"/>
              </a:rPr>
              <a:t>at http://</a:t>
            </a:r>
            <a:r>
              <a:rPr lang="en-US" altLang="en-US" sz="1100" dirty="0" err="1">
                <a:latin typeface="Calibri" panose="020F0502020204030204" pitchFamily="34" charset="0"/>
                <a:cs typeface="Calibri" panose="020F0502020204030204" pitchFamily="34" charset="0"/>
              </a:rPr>
              <a:t>standards.ieee.org</a:t>
            </a:r>
            <a:r>
              <a:rPr lang="en-US" altLang="en-US" sz="1100" dirty="0">
                <a:latin typeface="Calibri" panose="020F0502020204030204" pitchFamily="34" charset="0"/>
                <a:cs typeface="Calibri" panose="020F0502020204030204" pitchFamily="34" charset="0"/>
              </a:rPr>
              <a:t>/develop/policies/</a:t>
            </a:r>
            <a:r>
              <a:rPr lang="en-US" altLang="en-US" sz="1100" dirty="0" err="1">
                <a:latin typeface="Calibri" panose="020F0502020204030204" pitchFamily="34" charset="0"/>
                <a:cs typeface="Calibri" panose="020F0502020204030204" pitchFamily="34" charset="0"/>
              </a:rPr>
              <a:t>antitrust.pdf</a:t>
            </a:r>
            <a:br>
              <a:rPr lang="en-US" altLang="en-US" sz="1100" dirty="0">
                <a:latin typeface="Calibri" panose="020F0502020204030204" pitchFamily="34" charset="0"/>
                <a:cs typeface="Calibri" panose="020F0502020204030204" pitchFamily="34" charset="0"/>
              </a:rPr>
            </a:br>
            <a:endParaRPr lang="en-US" altLang="en-US" sz="1100" dirty="0">
              <a:latin typeface="Calibri" panose="020F0502020204030204" pitchFamily="34" charset="0"/>
              <a:cs typeface="Calibri" panose="020F0502020204030204" pitchFamily="34" charset="0"/>
            </a:endParaRPr>
          </a:p>
          <a:p>
            <a:pPr marL="0" indent="0">
              <a:lnSpc>
                <a:spcPct val="80000"/>
              </a:lnSpc>
              <a:spcBef>
                <a:spcPct val="20000"/>
              </a:spcBef>
              <a:spcAft>
                <a:spcPct val="40000"/>
              </a:spcAft>
              <a:buSzPct val="150000"/>
            </a:pPr>
            <a:endParaRPr lang="en-US" sz="1200" dirty="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360000">
              <a:lnSpc>
                <a:spcPct val="90000"/>
              </a:lnSpc>
              <a:defRPr/>
            </a:pPr>
            <a:r>
              <a:rPr lang="en-US" b="1" dirty="0">
                <a:latin typeface="Calibri" pitchFamily="-111" charset="0"/>
                <a:ea typeface="Calibri" pitchFamily="-111" charset="0"/>
                <a:cs typeface="Calibri" pitchFamily="-111" charset="0"/>
              </a:rPr>
              <a:t>	</a:t>
            </a:r>
            <a:r>
              <a:rPr lang="en-US" altLang="en-US" sz="1600" dirty="0">
                <a:cs typeface="Calibri" panose="020F0502020204030204" pitchFamily="34" charset="0"/>
              </a:rPr>
              <a:t>The patent policy and the procedures used to execute that policy are documented in the:</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Bylaws</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/develop/policies/bylaws/sect6-7.html#6) </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Operations Manual</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a:t>
            </a:r>
            <a:r>
              <a:rPr lang="en-US" altLang="en-US" sz="1200" b="1" dirty="0" err="1">
                <a:cs typeface="Calibri" panose="020F0502020204030204" pitchFamily="34" charset="0"/>
              </a:rPr>
              <a:t>opman</a:t>
            </a:r>
            <a:r>
              <a:rPr lang="en-US" altLang="en-US" sz="1200" b="1" dirty="0">
                <a:cs typeface="Calibri" panose="020F0502020204030204" pitchFamily="34" charset="0"/>
              </a:rPr>
              <a:t>/sect6.html#6.3)</a:t>
            </a:r>
          </a:p>
          <a:p>
            <a:pPr lvl="1">
              <a:lnSpc>
                <a:spcPct val="90000"/>
              </a:lnSpc>
              <a:defRPr/>
            </a:pPr>
            <a:endParaRPr lang="en-US" altLang="en-US" sz="1600" dirty="0"/>
          </a:p>
          <a:p>
            <a:pPr marL="360000" lvl="1" indent="0">
              <a:lnSpc>
                <a:spcPct val="90000"/>
              </a:lnSpc>
              <a:defRPr/>
            </a:pPr>
            <a:r>
              <a:rPr lang="en-US" altLang="en-US" sz="1600" b="1" dirty="0">
                <a:cs typeface="Calibri" panose="020F0502020204030204" pitchFamily="34" charset="0"/>
              </a:rPr>
              <a:t>Material about the patent policy is available at </a:t>
            </a:r>
            <a:r>
              <a:rPr lang="en-US" altLang="en-US" sz="1600" b="1" i="1" dirty="0">
                <a:cs typeface="Calibri" panose="020F0502020204030204" pitchFamily="34" charset="0"/>
              </a:rPr>
              <a:t>http://</a:t>
            </a:r>
            <a:r>
              <a:rPr lang="en-US" altLang="en-US" sz="1600" b="1" i="1" dirty="0" err="1">
                <a:cs typeface="Calibri" panose="020F0502020204030204" pitchFamily="34" charset="0"/>
              </a:rPr>
              <a:t>standards.ieee.org</a:t>
            </a:r>
            <a:r>
              <a:rPr lang="en-US" altLang="en-US" sz="1600" b="1" i="1" dirty="0">
                <a:cs typeface="Calibri" panose="020F0502020204030204" pitchFamily="34" charset="0"/>
              </a:rPr>
              <a:t>/about/</a:t>
            </a:r>
            <a:r>
              <a:rPr lang="en-US" altLang="en-US" sz="1600" b="1" i="1" dirty="0" err="1">
                <a:cs typeface="Calibri" panose="020F0502020204030204" pitchFamily="34" charset="0"/>
              </a:rPr>
              <a:t>sasb</a:t>
            </a:r>
            <a:r>
              <a:rPr lang="en-US" altLang="en-US" sz="1600" b="1" i="1" dirty="0">
                <a:cs typeface="Calibri" panose="020F0502020204030204" pitchFamily="34" charset="0"/>
              </a:rPr>
              <a:t>/</a:t>
            </a:r>
            <a:r>
              <a:rPr lang="en-US" altLang="en-US" sz="1600" b="1" i="1" dirty="0" err="1">
                <a:cs typeface="Calibri" panose="020F0502020204030204" pitchFamily="34" charset="0"/>
              </a:rPr>
              <a:t>patcom</a:t>
            </a:r>
            <a:r>
              <a:rPr lang="en-US" altLang="en-US" sz="1600" b="1" i="1" dirty="0">
                <a:cs typeface="Calibri" panose="020F0502020204030204" pitchFamily="34" charset="0"/>
              </a:rPr>
              <a:t>/</a:t>
            </a:r>
            <a:r>
              <a:rPr lang="en-US" altLang="en-US" sz="1600" b="1" i="1" dirty="0" err="1">
                <a:cs typeface="Calibri" panose="020F0502020204030204" pitchFamily="34" charset="0"/>
              </a:rPr>
              <a:t>materials.html</a:t>
            </a:r>
            <a:endParaRPr lang="en-US" altLang="en-US" sz="1600" b="1" i="1" dirty="0">
              <a:cs typeface="Calibri" panose="020F0502020204030204" pitchFamily="34" charset="0"/>
            </a:endParaRPr>
          </a:p>
          <a:p>
            <a:pPr lvl="1">
              <a:lnSpc>
                <a:spcPct val="90000"/>
              </a:lnSpc>
              <a:defRPr/>
            </a:pPr>
            <a:endParaRPr lang="en-US" altLang="en-US" sz="1600" b="1" i="1" dirty="0">
              <a:cs typeface="Calibri" panose="020F0502020204030204" pitchFamily="34" charset="0"/>
            </a:endParaRPr>
          </a:p>
          <a:p>
            <a:pPr lvl="1">
              <a:lnSpc>
                <a:spcPct val="90000"/>
              </a:lnSpc>
              <a:defRPr/>
            </a:pPr>
            <a:endParaRPr lang="en-US" altLang="en-US" sz="1600" b="1" dirty="0">
              <a:cs typeface="Calibri" panose="020F0502020204030204" pitchFamily="34" charset="0"/>
            </a:endParaRPr>
          </a:p>
          <a:p>
            <a:pPr marL="360000" algn="ctr">
              <a:lnSpc>
                <a:spcPct val="90000"/>
              </a:lnSpc>
              <a:defRPr/>
            </a:pPr>
            <a:r>
              <a:rPr lang="en-US" altLang="en-US" dirty="0">
                <a:cs typeface="Calibri" panose="020F0502020204030204" pitchFamily="34" charset="0"/>
              </a:rPr>
              <a:t>If you have questions, contact the IEEE SA Standards Board Patent Committee Administrator at </a:t>
            </a:r>
            <a:r>
              <a:rPr lang="en-US" altLang="en-US" dirty="0" err="1">
                <a:cs typeface="Calibri" panose="020F0502020204030204" pitchFamily="34" charset="0"/>
              </a:rPr>
              <a:t>patcom@ieee.org</a:t>
            </a:r>
            <a:endParaRPr lang="en-US" altLang="en-US" dirty="0">
              <a:cs typeface="Calibri" panose="020F0502020204030204" pitchFamily="34"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dirty="0"/>
              <a:t>Link to IEEE Disclosure of Affiliation </a:t>
            </a:r>
          </a:p>
          <a:p>
            <a:pPr lvl="1">
              <a:lnSpc>
                <a:spcPct val="90000"/>
              </a:lnSpc>
            </a:pPr>
            <a:r>
              <a:rPr lang="en-US" dirty="0">
                <a:hlinkClick r:id="rId2"/>
              </a:rPr>
              <a:t>http://standards.ieee.org/faqs/affiliationFAQ.html</a:t>
            </a:r>
            <a:endParaRPr lang="en-US" dirty="0"/>
          </a:p>
          <a:p>
            <a:pPr>
              <a:lnSpc>
                <a:spcPct val="90000"/>
              </a:lnSpc>
            </a:pPr>
            <a:r>
              <a:rPr lang="en-US" dirty="0"/>
              <a:t>Links to IEEE Antitrust Guidelines</a:t>
            </a:r>
          </a:p>
          <a:p>
            <a:pPr lvl="1">
              <a:lnSpc>
                <a:spcPct val="90000"/>
              </a:lnSpc>
            </a:pPr>
            <a:r>
              <a:rPr lang="en-US" dirty="0">
                <a:hlinkClick r:id="rId3"/>
              </a:rPr>
              <a:t>http://standards.ieee.org/resources/antitrust-guidelines.pdf</a:t>
            </a:r>
            <a:endParaRPr lang="en-US" dirty="0"/>
          </a:p>
          <a:p>
            <a:pPr>
              <a:lnSpc>
                <a:spcPct val="90000"/>
              </a:lnSpc>
            </a:pPr>
            <a:r>
              <a:rPr lang="en-US" dirty="0"/>
              <a:t>Link to IEEE Code of Ethics</a:t>
            </a:r>
          </a:p>
          <a:p>
            <a:pPr lvl="1">
              <a:lnSpc>
                <a:spcPct val="90000"/>
              </a:lnSpc>
            </a:pPr>
            <a:r>
              <a:rPr lang="en-US" dirty="0">
                <a:hlinkClick r:id="rId4"/>
              </a:rPr>
              <a:t>http://www.ieee.org/web/membership/ethics/code_ethics.html</a:t>
            </a:r>
            <a:r>
              <a:rPr lang="en-US" dirty="0"/>
              <a:t> </a:t>
            </a:r>
          </a:p>
          <a:p>
            <a:pPr>
              <a:lnSpc>
                <a:spcPct val="90000"/>
              </a:lnSpc>
            </a:pPr>
            <a:r>
              <a:rPr lang="en-US" dirty="0"/>
              <a:t>Link to IEEE Patent Policy</a:t>
            </a:r>
          </a:p>
          <a:p>
            <a:r>
              <a:rPr lang="en-GB" sz="2000" b="0" u="sng" dirty="0">
                <a:hlinkClick r:id="rId5"/>
              </a:rPr>
              <a:t>https://standards.ieee.org/about/sasb/patcom/materials.html</a:t>
            </a:r>
            <a:endParaRPr lang="en-GB" sz="2000" b="0" dirty="0"/>
          </a:p>
          <a:p>
            <a:r>
              <a:rPr lang="en-GB" sz="2000" b="0" u="sng" dirty="0">
                <a:hlinkClick r:id="rId6"/>
              </a:rPr>
              <a:t>https://mentor.ieee.org/myproject/Public/mytools/mob/slideset.ppt</a:t>
            </a:r>
            <a:endParaRPr lang="en-GB" sz="2000" b="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September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TG (11bc) for the September 2022 (mixed-mode interim)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September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Discuss and approve comment resolutions for comments received from the first SA ballot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2022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Mixed-mode meeting</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Xiaofei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(Cox)</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en-US" dirty="0">
                <a:sym typeface="Wingdings" pitchFamily="2" charset="2"/>
              </a:rPr>
              <a:t>No motion required</a:t>
            </a:r>
          </a:p>
          <a:p>
            <a:pPr>
              <a:buFont typeface="Arial" panose="020B0604020202020204" pitchFamily="34" charset="0"/>
              <a:buChar char="•"/>
            </a:pPr>
            <a:r>
              <a:rPr lang="en-US" dirty="0"/>
              <a:t>Tuesdays, 10:00h – 11.00h ET (1 hours)</a:t>
            </a:r>
          </a:p>
          <a:p>
            <a:pPr lvl="1">
              <a:buFont typeface="Arial" panose="020B0604020202020204" pitchFamily="34" charset="0"/>
              <a:buChar char="•"/>
            </a:pPr>
            <a:r>
              <a:rPr lang="en-US" dirty="0">
                <a:sym typeface="Wingdings" pitchFamily="2" charset="2"/>
              </a:rPr>
              <a:t>Telco have been announced with 10-day notice on the WG reflector</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2" y="797470"/>
            <a:ext cx="7770813" cy="903338"/>
          </a:xfrm>
        </p:spPr>
        <p:txBody>
          <a:bodyPr/>
          <a:lstStyle/>
          <a:p>
            <a:r>
              <a:rPr lang="en-US" sz="2000" dirty="0"/>
              <a:t>Current </a:t>
            </a:r>
            <a:r>
              <a:rPr lang="en-US" sz="2000" dirty="0" err="1"/>
              <a:t>TGbc</a:t>
            </a:r>
            <a:r>
              <a:rPr lang="en-US" sz="2000" dirty="0"/>
              <a:t> Schedule (Revision as of 2022-09-12)</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2" y="1844824"/>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rPr>
              <a:t>July				Editorial reviews completed: MEC &amp; MDR on D3.1</a:t>
            </a:r>
          </a:p>
          <a:p>
            <a:pPr marL="0" indent="0">
              <a:lnSpc>
                <a:spcPct val="80000"/>
              </a:lnSpc>
            </a:pPr>
            <a:r>
              <a:rPr lang="en-US" altLang="en-US" sz="1400" dirty="0">
                <a:solidFill>
                  <a:schemeClr val="tx1"/>
                </a:solidFill>
              </a:rPr>
              <a:t>				D4.0 WG Recirculation LB </a:t>
            </a:r>
          </a:p>
          <a:p>
            <a:pPr marL="0" indent="0">
              <a:lnSpc>
                <a:spcPct val="80000"/>
              </a:lnSpc>
            </a:pPr>
            <a:r>
              <a:rPr lang="en-US" altLang="en-US" sz="1400" dirty="0">
                <a:solidFill>
                  <a:schemeClr val="tx1"/>
                </a:solidFill>
              </a:rPr>
              <a:t>September 	2022		</a:t>
            </a:r>
            <a:r>
              <a:rPr lang="en-US" altLang="en-US" sz="1400" dirty="0">
                <a:solidFill>
                  <a:schemeClr val="tx1"/>
                </a:solidFill>
                <a:highlight>
                  <a:srgbClr val="FFFF00"/>
                </a:highlight>
              </a:rPr>
              <a:t>WG request EC for unconditional approval to forward</a:t>
            </a:r>
          </a:p>
          <a:p>
            <a:pPr marL="0" indent="0">
              <a:lnSpc>
                <a:spcPct val="80000"/>
              </a:lnSpc>
            </a:pPr>
            <a:r>
              <a:rPr lang="en-US" altLang="en-US" sz="1400" dirty="0">
                <a:solidFill>
                  <a:schemeClr val="tx1"/>
                </a:solidFill>
                <a:highlight>
                  <a:srgbClr val="FFFF00"/>
                </a:highlight>
              </a:rPr>
              <a:t>					draft D4.0 to SA ballot</a:t>
            </a:r>
          </a:p>
          <a:p>
            <a:pPr marL="0" indent="0">
              <a:lnSpc>
                <a:spcPct val="80000"/>
              </a:lnSpc>
            </a:pPr>
            <a:r>
              <a:rPr lang="en-US" altLang="en-US" sz="1400" dirty="0">
                <a:solidFill>
                  <a:schemeClr val="tx1"/>
                </a:solidFill>
                <a:highlight>
                  <a:srgbClr val="FFFF00"/>
                </a:highlight>
              </a:rPr>
              <a:t>Oct 4</a:t>
            </a:r>
            <a:r>
              <a:rPr lang="en-US" altLang="en-US" sz="1400" baseline="30000" dirty="0">
                <a:solidFill>
                  <a:schemeClr val="tx1"/>
                </a:solidFill>
                <a:highlight>
                  <a:srgbClr val="FFFF00"/>
                </a:highlight>
              </a:rPr>
              <a:t>th</a:t>
            </a:r>
            <a:r>
              <a:rPr lang="en-US" altLang="en-US" sz="1400" dirty="0">
                <a:solidFill>
                  <a:schemeClr val="tx1"/>
                </a:solidFill>
                <a:highlight>
                  <a:srgbClr val="FFFF00"/>
                </a:highlight>
              </a:rPr>
              <a:t>, 2022 (EC telco)	EC approval to go to SA Ballot (unconditional)</a:t>
            </a:r>
          </a:p>
          <a:p>
            <a:pPr marL="0" indent="0">
              <a:lnSpc>
                <a:spcPct val="80000"/>
              </a:lnSpc>
            </a:pPr>
            <a:r>
              <a:rPr lang="en-US" altLang="en-US" sz="1400" dirty="0">
                <a:solidFill>
                  <a:schemeClr val="tx1"/>
                </a:solidFill>
                <a:highlight>
                  <a:srgbClr val="FFFF00"/>
                </a:highlight>
              </a:rPr>
              <a:t>Oct. 6th			Initial SA Ballot (D4.0), Start of</a:t>
            </a:r>
          </a:p>
          <a:p>
            <a:pPr marL="0" indent="0">
              <a:lnSpc>
                <a:spcPct val="80000"/>
              </a:lnSpc>
            </a:pPr>
            <a:r>
              <a:rPr lang="en-US" altLang="en-US" sz="1400" dirty="0">
                <a:solidFill>
                  <a:schemeClr val="tx1"/>
                </a:solidFill>
              </a:rPr>
              <a:t>March 2023		Second SA Ballot</a:t>
            </a:r>
          </a:p>
          <a:p>
            <a:pPr marL="0" indent="0">
              <a:lnSpc>
                <a:spcPct val="80000"/>
              </a:lnSpc>
            </a:pPr>
            <a:r>
              <a:rPr lang="en-US" altLang="en-US" sz="1400" dirty="0">
                <a:solidFill>
                  <a:schemeClr val="tx1"/>
                </a:solidFill>
              </a:rPr>
              <a:t>July 2023			Third SA Ballot</a:t>
            </a:r>
          </a:p>
          <a:p>
            <a:pPr marL="0" indent="0">
              <a:lnSpc>
                <a:spcPct val="80000"/>
              </a:lnSpc>
            </a:pPr>
            <a:r>
              <a:rPr lang="en-US" altLang="en-US" sz="1400" dirty="0">
                <a:solidFill>
                  <a:schemeClr val="tx1"/>
                </a:solidFill>
              </a:rPr>
              <a:t>September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December</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2022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2022</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(Cox)</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 wireless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Marc Emmelmann (Koden-TI)</a:t>
            </a:r>
            <a:endParaRPr lang="en-GB" dirty="0"/>
          </a:p>
        </p:txBody>
      </p:sp>
      <p:sp>
        <p:nvSpPr>
          <p:cNvPr id="6" name="Date Placehold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91584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231</TotalTime>
  <Words>2551</Words>
  <Application>Microsoft Macintosh PowerPoint</Application>
  <PresentationFormat>On-screen Show (4:3)</PresentationFormat>
  <Paragraphs>340</Paragraphs>
  <Slides>38</Slides>
  <Notes>5</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5" baseType="lpstr">
      <vt:lpstr>Arial</vt:lpstr>
      <vt:lpstr>Arial Black</vt:lpstr>
      <vt:lpstr>Calibri</vt:lpstr>
      <vt:lpstr>Monotype Sorts</vt:lpstr>
      <vt:lpstr>Times New Roman</vt:lpstr>
      <vt:lpstr>802-11-BCS-Chair-Slides-Template</vt:lpstr>
      <vt:lpstr>Document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Registration for the September 802 wireless interim session</vt:lpstr>
      <vt:lpstr>Reminder to register attendance</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Current TGbc Schedule (Revision as of 2022-09-12)</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87</cp:revision>
  <cp:lastPrinted>1601-01-01T00:00:00Z</cp:lastPrinted>
  <dcterms:created xsi:type="dcterms:W3CDTF">2019-05-17T00:07:25Z</dcterms:created>
  <dcterms:modified xsi:type="dcterms:W3CDTF">2022-09-15T01:16:41Z</dcterms:modified>
  <cp:category/>
</cp:coreProperties>
</file>