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2"/>
  </p:notesMasterIdLst>
  <p:handoutMasterIdLst>
    <p:handoutMasterId r:id="rId33"/>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46" r:id="rId14"/>
    <p:sldId id="1229" r:id="rId15"/>
    <p:sldId id="885" r:id="rId16"/>
    <p:sldId id="935" r:id="rId17"/>
    <p:sldId id="1107" r:id="rId18"/>
    <p:sldId id="753" r:id="rId19"/>
    <p:sldId id="1142" r:id="rId20"/>
    <p:sldId id="1248" r:id="rId21"/>
    <p:sldId id="1188" r:id="rId22"/>
    <p:sldId id="1249" r:id="rId23"/>
    <p:sldId id="1232" r:id="rId24"/>
    <p:sldId id="1247" r:id="rId25"/>
    <p:sldId id="1181" r:id="rId26"/>
    <p:sldId id="1250" r:id="rId27"/>
    <p:sldId id="1251" r:id="rId28"/>
    <p:sldId id="1252" r:id="rId29"/>
    <p:sldId id="1253" r:id="rId30"/>
    <p:sldId id="1230" r:id="rId31"/>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27" autoAdjust="0"/>
    <p:restoredTop sz="95405"/>
  </p:normalViewPr>
  <p:slideViewPr>
    <p:cSldViewPr showGuides="1">
      <p:cViewPr varScale="1">
        <p:scale>
          <a:sx n="78" d="100"/>
          <a:sy n="78" d="100"/>
        </p:scale>
        <p:origin x="208"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May 2022</a:t>
            </a:r>
            <a:endParaRPr lang="en-US" dirty="0"/>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/1290</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ec/dcn/22/ec-22-0118-01-00EC-2022-july-ieee-802-mixed-mode-plenary-meeting-av-training.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1569-00-00bd-3rd-sa-ballot-cr-11bd-d6-0-ngv-ranging.docx" TargetMode="External"/><Relationship Id="rId2" Type="http://schemas.openxmlformats.org/officeDocument/2006/relationships/hyperlink" Target="https://mentor.ieee.org/802.11/dcn/22/11-22-0752-02-00bd-tgbd-editor-s-report.ppt" TargetMode="Externa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1575-00-00bd-ieee-802-11bd-july-august-2022-tc-meeting-minutes.docx" TargetMode="External"/><Relationship Id="rId2" Type="http://schemas.openxmlformats.org/officeDocument/2006/relationships/hyperlink" Target="https://mentor.ieee.org/802.11/dcn/22/11-22-1096-00-00bd-ieee-802-11bd-july-2022-plenary-meeting-minut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2/11-22-1458-03-00bd-resolutions-to-editorial-comments-in-sa3.docx" TargetMode="External"/><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2/11-22-1433-03-00bd-tgbd-sa3-comments.xls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1521-00-00bd-p802-11bd-report-to-ec-on-conditional-approval-to-forward-draft-to-revcom.ppt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Session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Interim</a:t>
            </a:r>
            <a:r>
              <a:rPr lang="en-US" altLang="en-US" kern="0" noProof="0" dirty="0" smtClean="0"/>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2022-8-18</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605"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Suggested Best Practices in Mix-mode Meetings</a:t>
            </a:r>
            <a:endParaRPr lang="zh-CN" altLang="en-US" dirty="0"/>
          </a:p>
        </p:txBody>
      </p:sp>
      <p:sp>
        <p:nvSpPr>
          <p:cNvPr id="3" name="内容占位符 2"/>
          <p:cNvSpPr>
            <a:spLocks noGrp="1"/>
          </p:cNvSpPr>
          <p:nvPr>
            <p:ph idx="1"/>
          </p:nvPr>
        </p:nvSpPr>
        <p:spPr/>
        <p:txBody>
          <a:bodyPr/>
          <a:lstStyle/>
          <a:p>
            <a:pPr marL="457200" indent="-457200">
              <a:buAutoNum type="arabicPeriod"/>
            </a:pPr>
            <a:r>
              <a:rPr lang="en-US" altLang="zh-CN" dirty="0"/>
              <a:t>One central laptop/computer per meeting connects at head table.</a:t>
            </a:r>
          </a:p>
          <a:p>
            <a:pPr marL="457200" indent="-457200">
              <a:buAutoNum type="arabicPeriod"/>
            </a:pPr>
            <a:r>
              <a:rPr lang="en-US" altLang="zh-CN" dirty="0"/>
              <a:t>Local speakers queue/speak only at microphone</a:t>
            </a:r>
          </a:p>
          <a:p>
            <a:pPr marL="457200" indent="-457200">
              <a:buAutoNum type="arabicPeriod"/>
            </a:pPr>
            <a:r>
              <a:rPr lang="en-US" altLang="zh-CN" dirty="0"/>
              <a:t>Presenters have chair (central laptop) share the presentation</a:t>
            </a:r>
          </a:p>
          <a:p>
            <a:pPr marL="457200" indent="-457200">
              <a:buAutoNum type="arabicPeriod"/>
            </a:pPr>
            <a:r>
              <a:rPr lang="en-US" altLang="zh-CN" dirty="0"/>
              <a:t>Local attendees when logged into WebEx SHOULD </a:t>
            </a:r>
            <a:r>
              <a:rPr lang="en-US" altLang="zh-CN" dirty="0">
                <a:solidFill>
                  <a:srgbClr val="C00000"/>
                </a:solidFill>
              </a:rPr>
              <a:t>NOT connect Audio.</a:t>
            </a:r>
          </a:p>
          <a:p>
            <a:pPr marL="457200" indent="-457200">
              <a:buAutoNum type="arabicPeriod"/>
            </a:pPr>
            <a:r>
              <a:rPr lang="en-US" altLang="zh-CN" dirty="0">
                <a:solidFill>
                  <a:schemeClr val="tx1"/>
                </a:solidFill>
              </a:rPr>
              <a:t>When Starting a meeting the host should do the following:</a:t>
            </a:r>
          </a:p>
          <a:p>
            <a:pPr marL="857250" lvl="1" indent="-457200">
              <a:buAutoNum type="arabicPeriod"/>
            </a:pPr>
            <a:r>
              <a:rPr lang="en-US" altLang="zh-CN" dirty="0">
                <a:solidFill>
                  <a:schemeClr val="tx1"/>
                </a:solidFill>
              </a:rPr>
              <a:t>Select “Meeting” -&gt; “Meeting Options” -&gt; [Disable] “Allow Participant to turn on Video”</a:t>
            </a:r>
          </a:p>
          <a:p>
            <a:pPr marL="857250" lvl="1" indent="-457200">
              <a:buAutoNum type="arabicPeriod"/>
            </a:pPr>
            <a:r>
              <a:rPr lang="en-US" altLang="zh-CN" dirty="0">
                <a:solidFill>
                  <a:schemeClr val="tx1"/>
                </a:solidFill>
              </a:rPr>
              <a:t>Select “Participant” -&gt; [Enable] “Mute on Entry”.</a:t>
            </a:r>
          </a:p>
          <a:p>
            <a:pPr marL="457200" indent="-457200">
              <a:buAutoNum type="arabicPeriod"/>
            </a:pPr>
            <a:r>
              <a:rPr lang="en-US" altLang="zh-CN" dirty="0">
                <a:solidFill>
                  <a:schemeClr val="tx1"/>
                </a:solidFill>
              </a:rPr>
              <a:t>Most rooms need only one USB port. Some will need an 1/8” speaker port</a:t>
            </a:r>
          </a:p>
          <a:p>
            <a:pPr marL="857250" lvl="1" indent="-457200">
              <a:buAutoNum type="arabicPeriod"/>
            </a:pPr>
            <a:r>
              <a:rPr lang="en-US" altLang="zh-CN" dirty="0">
                <a:solidFill>
                  <a:schemeClr val="tx1"/>
                </a:solidFill>
              </a:rPr>
              <a:t>If this is a problem in a room you’re assigned, let Dawn at Face to Face Events know</a:t>
            </a:r>
            <a:r>
              <a:rPr lang="en-US" altLang="zh-CN" dirty="0" smtClean="0">
                <a:solidFill>
                  <a:schemeClr val="tx1"/>
                </a:solidFill>
              </a:rPr>
              <a:t>.</a:t>
            </a:r>
            <a:endParaRPr lang="en-US" altLang="zh-CN" dirty="0">
              <a:solidFill>
                <a:schemeClr val="tx1"/>
              </a:solidFill>
            </a:endParaRPr>
          </a:p>
          <a:p>
            <a:pPr marL="857250" lvl="1" indent="-457200">
              <a:buAutoNum type="arabicPeriod"/>
            </a:pPr>
            <a:endParaRPr lang="en-US" altLang="zh-CN" dirty="0">
              <a:solidFill>
                <a:schemeClr val="tx1"/>
              </a:solidFill>
            </a:endParaRPr>
          </a:p>
          <a:p>
            <a:pPr marL="99695" indent="0"/>
            <a:endParaRPr lang="en-US" altLang="zh-CN" dirty="0" smtClean="0">
              <a:solidFill>
                <a:schemeClr val="tx1"/>
              </a:solidFill>
            </a:endParaRPr>
          </a:p>
          <a:p>
            <a:pPr marL="99695" indent="0"/>
            <a:r>
              <a:rPr lang="en-US" altLang="zh-CN" dirty="0" smtClean="0">
                <a:solidFill>
                  <a:schemeClr val="tx1"/>
                </a:solidFill>
              </a:rPr>
              <a:t>Reference:</a:t>
            </a:r>
          </a:p>
          <a:p>
            <a:pPr marL="99695" indent="0"/>
            <a:r>
              <a:rPr lang="en-US" altLang="zh-CN" b="0" u="sng" dirty="0">
                <a:hlinkClick r:id="rId2"/>
              </a:rPr>
              <a:t>https://</a:t>
            </a:r>
            <a:r>
              <a:rPr lang="en-US" altLang="zh-CN" b="0" u="sng" dirty="0" smtClean="0">
                <a:hlinkClick r:id="rId2"/>
              </a:rPr>
              <a:t>mentor.ieee.org/802-ec/dcn/22/ec-22-0118-01-00EC-2022-july-ieee-802-mixed-mode-plenary-meeting-av-training.pptx</a:t>
            </a:r>
            <a:endParaRPr lang="en-US" altLang="zh-CN" b="0" u="sng" dirty="0" smtClean="0"/>
          </a:p>
          <a:p>
            <a:pPr marL="99695" indent="0"/>
            <a:endParaRPr lang="en-US" altLang="zh-CN" b="0" u="sng"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dirty="0" smtClean="0"/>
              <a:t>Aug 2022</a:t>
            </a:r>
            <a:endParaRPr lang="en-US" dirty="0"/>
          </a:p>
        </p:txBody>
      </p:sp>
    </p:spTree>
    <p:extLst>
      <p:ext uri="{BB962C8B-B14F-4D97-AF65-F5344CB8AC3E}">
        <p14:creationId xmlns:p14="http://schemas.microsoft.com/office/powerpoint/2010/main" val="42154644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smtClean="0"/>
              <a:t>Registration for the September 802.11 interim session</a:t>
            </a:r>
            <a:endParaRPr lang="zh-CN" altLang="en-US" sz="3200" dirty="0"/>
          </a:p>
        </p:txBody>
      </p:sp>
      <p:sp>
        <p:nvSpPr>
          <p:cNvPr id="3" name="内容占位符 2"/>
          <p:cNvSpPr>
            <a:spLocks noGrp="1"/>
          </p:cNvSpPr>
          <p:nvPr>
            <p:ph idx="1"/>
          </p:nvPr>
        </p:nvSpPr>
        <p:spPr>
          <a:xfrm>
            <a:off x="762140" y="1981200"/>
            <a:ext cx="10820252" cy="4113213"/>
          </a:xfrm>
        </p:spPr>
        <p:txBody>
          <a:bodyPr/>
          <a:lstStyle/>
          <a:p>
            <a:pPr>
              <a:buFont typeface="Arial" panose="020B0604020202020204" pitchFamily="34" charset="0"/>
              <a:buChar char="•"/>
            </a:pPr>
            <a:r>
              <a:rPr lang="en-US" altLang="zh-CN" sz="2400" dirty="0"/>
              <a:t>This meeting is part of the September 802 wireless interim session</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You must pay the registration fee whether attending in-person or remotely</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have not already done so, you can register here: </a:t>
            </a:r>
            <a:r>
              <a:rPr lang="en-US" altLang="zh-CN" sz="2400" dirty="0">
                <a:hlinkClick r:id="rId2"/>
              </a:rPr>
              <a:t>https://web.cvent.com/event/ae5c1e5a-6074-492a-9cd7-16b5ddc15864/summary</a:t>
            </a:r>
            <a:endParaRPr lang="en-US" altLang="zh-CN" sz="2400" dirty="0"/>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do not intend to register for this session you must leave this meeting and, if you have logged attendance on IMAT, email the 802.11 chair or vice chairs to have your attendance cancelled</a:t>
            </a:r>
          </a:p>
          <a:p>
            <a:endParaRPr lang="zh-CN" alt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 2022</a:t>
            </a:r>
            <a:endParaRPr lang="en-US" dirty="0"/>
          </a:p>
        </p:txBody>
      </p:sp>
    </p:spTree>
    <p:extLst>
      <p:ext uri="{BB962C8B-B14F-4D97-AF65-F5344CB8AC3E}">
        <p14:creationId xmlns:p14="http://schemas.microsoft.com/office/powerpoint/2010/main" val="4340938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graphicFrame>
        <p:nvGraphicFramePr>
          <p:cNvPr id="8" name="表格 7"/>
          <p:cNvGraphicFramePr>
            <a:graphicFrameLocks noGrp="1"/>
          </p:cNvGraphicFramePr>
          <p:nvPr>
            <p:custDataLst>
              <p:tags r:id="rId1"/>
            </p:custDataLst>
            <p:extLst>
              <p:ext uri="{D42A27DB-BD31-4B8C-83A1-F6EECF244321}">
                <p14:modId xmlns:p14="http://schemas.microsoft.com/office/powerpoint/2010/main" val="1009677373"/>
              </p:ext>
            </p:extLst>
          </p:nvPr>
        </p:nvGraphicFramePr>
        <p:xfrm>
          <a:off x="750898" y="1600248"/>
          <a:ext cx="10668000" cy="4693920"/>
        </p:xfrm>
        <a:graphic>
          <a:graphicData uri="http://schemas.openxmlformats.org/drawingml/2006/table">
            <a:tbl>
              <a:tblPr firstRow="1" bandRow="1">
                <a:tableStyleId>{5C22544A-7EE6-4342-B048-85BDC9FD1C3A}</a:tableStyleId>
              </a:tblPr>
              <a:tblGrid>
                <a:gridCol w="2667068"/>
                <a:gridCol w="8000932"/>
              </a:tblGrid>
              <a:tr h="192026">
                <a:tc>
                  <a:txBody>
                    <a:bodyPr/>
                    <a:lstStyle/>
                    <a:p>
                      <a:r>
                        <a:rPr lang="en-US" altLang="zh-CN" sz="1200" dirty="0" smtClean="0"/>
                        <a:t>TG Documents</a:t>
                      </a:r>
                    </a:p>
                  </a:txBody>
                  <a:tcPr/>
                </a:tc>
                <a:tc>
                  <a:txBody>
                    <a:bodyPr/>
                    <a:lstStyle/>
                    <a:p>
                      <a:r>
                        <a:rPr lang="en-US" altLang="zh-CN" sz="1200" dirty="0" smtClean="0"/>
                        <a:t>Latest</a:t>
                      </a:r>
                      <a:r>
                        <a:rPr lang="en-US" altLang="zh-CN" sz="1200" baseline="0" dirty="0" smtClean="0"/>
                        <a:t> Revision</a:t>
                      </a:r>
                      <a:endParaRPr lang="en-US" altLang="zh-CN" sz="1200" dirty="0" smtClean="0"/>
                    </a:p>
                  </a:txBody>
                  <a:tcPr/>
                </a:tc>
              </a:tr>
              <a:tr h="160355">
                <a:tc>
                  <a:txBody>
                    <a:bodyPr/>
                    <a:lstStyle/>
                    <a:p>
                      <a:r>
                        <a:rPr lang="en-US" altLang="zh-CN" sz="1000" dirty="0" smtClean="0"/>
                        <a:t>Definition and requirements</a:t>
                      </a:r>
                    </a:p>
                  </a:txBody>
                  <a:tcPr/>
                </a:tc>
                <a:tc>
                  <a:txBody>
                    <a:bodyPr/>
                    <a:lstStyle/>
                    <a:p>
                      <a:r>
                        <a:rPr lang="en-US" altLang="zh-CN" sz="1000" dirty="0" smtClean="0"/>
                        <a:t>11-19/0202r1</a:t>
                      </a:r>
                    </a:p>
                  </a:txBody>
                  <a:tcPr/>
                </a:tc>
              </a:tr>
              <a:tr h="160689">
                <a:tc>
                  <a:txBody>
                    <a:bodyPr/>
                    <a:lstStyle/>
                    <a:p>
                      <a:r>
                        <a:rPr lang="en-US" altLang="zh-CN" sz="1000" dirty="0" smtClean="0"/>
                        <a:t>Selection Procedure document</a:t>
                      </a:r>
                    </a:p>
                  </a:txBody>
                  <a:tcPr/>
                </a:tc>
                <a:tc>
                  <a:txBody>
                    <a:bodyPr/>
                    <a:lstStyle/>
                    <a:p>
                      <a:r>
                        <a:rPr lang="en-US" altLang="zh-CN" sz="1000" dirty="0" smtClean="0">
                          <a:solidFill>
                            <a:schemeClr val="tx1"/>
                          </a:solidFill>
                        </a:rPr>
                        <a:t>11-19/0030r6</a:t>
                      </a:r>
                    </a:p>
                  </a:txBody>
                  <a:tcPr/>
                </a:tc>
              </a:tr>
              <a:tr h="160355">
                <a:tc>
                  <a:txBody>
                    <a:bodyPr/>
                    <a:lstStyle/>
                    <a:p>
                      <a:r>
                        <a:rPr lang="en-US" altLang="zh-CN" sz="1000" dirty="0" smtClean="0"/>
                        <a:t>Functional Requirement document</a:t>
                      </a:r>
                    </a:p>
                  </a:txBody>
                  <a:tcPr/>
                </a:tc>
                <a:tc>
                  <a:txBody>
                    <a:bodyPr/>
                    <a:lstStyle/>
                    <a:p>
                      <a:r>
                        <a:rPr lang="en-US" altLang="zh-CN" sz="1000" dirty="0" smtClean="0">
                          <a:solidFill>
                            <a:schemeClr val="tx1"/>
                          </a:solidFill>
                        </a:rPr>
                        <a:t>11-19/0495r3</a:t>
                      </a:r>
                    </a:p>
                  </a:txBody>
                  <a:tcPr/>
                </a:tc>
              </a:tr>
              <a:tr h="160355">
                <a:tc>
                  <a:txBody>
                    <a:bodyPr/>
                    <a:lstStyle/>
                    <a:p>
                      <a:r>
                        <a:rPr lang="en-US" altLang="zh-CN" sz="1000" dirty="0" smtClean="0"/>
                        <a:t>Spec Framework document</a:t>
                      </a:r>
                    </a:p>
                  </a:txBody>
                  <a:tcPr/>
                </a:tc>
                <a:tc>
                  <a:txBody>
                    <a:bodyPr/>
                    <a:lstStyle/>
                    <a:p>
                      <a:r>
                        <a:rPr lang="en-US" altLang="zh-CN" sz="1000" dirty="0" smtClean="0">
                          <a:solidFill>
                            <a:schemeClr val="tx1"/>
                          </a:solidFill>
                        </a:rPr>
                        <a:t>11-19/0497r7</a:t>
                      </a:r>
                    </a:p>
                  </a:txBody>
                  <a:tcPr/>
                </a:tc>
              </a:tr>
              <a:tr h="160689">
                <a:tc>
                  <a:txBody>
                    <a:bodyPr/>
                    <a:lstStyle/>
                    <a:p>
                      <a:r>
                        <a:rPr lang="en-US" altLang="zh-CN" sz="1000" dirty="0" smtClean="0"/>
                        <a:t>Liaison response to IEEE VT/ITS</a:t>
                      </a:r>
                      <a:r>
                        <a:rPr lang="en-US" altLang="zh-CN" sz="1000" baseline="0" dirty="0" smtClean="0"/>
                        <a:t> 1609 WG</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11-19/0437r3</a:t>
                      </a:r>
                    </a:p>
                  </a:txBody>
                  <a:tcPr/>
                </a:tc>
              </a:tr>
              <a:tr h="160355">
                <a:tc>
                  <a:txBody>
                    <a:bodyPr/>
                    <a:lstStyle/>
                    <a:p>
                      <a:r>
                        <a:rPr lang="en-US" altLang="zh-CN" sz="1000" dirty="0" smtClean="0"/>
                        <a:t>Liaison response</a:t>
                      </a:r>
                      <a:r>
                        <a:rPr lang="en-US" altLang="zh-CN" sz="1000" baseline="0" dirty="0" smtClean="0"/>
                        <a:t> to ITU-T CITS</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11-19/0843r0</a:t>
                      </a:r>
                    </a:p>
                  </a:txBody>
                  <a:tcPr/>
                </a:tc>
              </a:tr>
              <a:tr h="160689">
                <a:tc>
                  <a:txBody>
                    <a:bodyPr/>
                    <a:lstStyle/>
                    <a:p>
                      <a:r>
                        <a:rPr lang="en-US" altLang="zh-CN" sz="1000" dirty="0" err="1" smtClean="0"/>
                        <a:t>TBbd</a:t>
                      </a:r>
                      <a:r>
                        <a:rPr lang="en-US" altLang="zh-CN" sz="1000" baseline="0" dirty="0" smtClean="0"/>
                        <a:t> FRD/SFD Motion Booklet</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11-19/0514r14</a:t>
                      </a:r>
                    </a:p>
                  </a:txBody>
                  <a:tcPr/>
                </a:tc>
              </a:tr>
              <a:tr h="160355">
                <a:tc>
                  <a:txBody>
                    <a:bodyPr/>
                    <a:lstStyle/>
                    <a:p>
                      <a:r>
                        <a:rPr lang="en-US" altLang="zh-CN" sz="1000" dirty="0" err="1" smtClean="0"/>
                        <a:t>TGbd</a:t>
                      </a:r>
                      <a:r>
                        <a:rPr lang="en-US" altLang="zh-CN" sz="1000" dirty="0" smtClean="0"/>
                        <a:t> Use Case</a:t>
                      </a:r>
                      <a:r>
                        <a:rPr lang="en-US" altLang="zh-CN" sz="1000" baseline="0" dirty="0" smtClean="0"/>
                        <a:t> document</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11-19/1342r1</a:t>
                      </a:r>
                    </a:p>
                  </a:txBody>
                  <a:tcPr/>
                </a:tc>
              </a:tr>
              <a:tr h="160355">
                <a:tc>
                  <a:txBody>
                    <a:bodyPr/>
                    <a:lstStyle/>
                    <a:p>
                      <a:pPr>
                        <a:buNone/>
                      </a:pPr>
                      <a:r>
                        <a:rPr lang="en-US" altLang="zh-CN" sz="1000" dirty="0" smtClean="0"/>
                        <a:t>Teleconference/meeting </a:t>
                      </a:r>
                      <a:r>
                        <a:rPr lang="en-US" altLang="zh-CN" sz="1000" dirty="0"/>
                        <a:t>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sym typeface="+mn-ea"/>
                        </a:rPr>
                        <a:t>11-20/0774r10, </a:t>
                      </a:r>
                      <a:r>
                        <a:rPr lang="en-US" altLang="zh-CN" sz="1000" dirty="0" smtClean="0">
                          <a:solidFill>
                            <a:schemeClr val="tx1"/>
                          </a:solidFill>
                        </a:rPr>
                        <a:t>11-20/1164r7, 11-20/1352r9, 11-20/1561r7, 11-20/1806r2, 11-20/1891r0, 11-20/1923r11, 11-21/0177r2, 11-21/0207r8, 11-21/0595r3, 11-21/0597r7, 11-21/0904r1, 11-21/0941r2, 11-21/1303r4, 11-21/1326r8,</a:t>
                      </a:r>
                      <a:r>
                        <a:rPr lang="en-US" altLang="zh-CN" sz="1000" baseline="0" dirty="0" smtClean="0">
                          <a:solidFill>
                            <a:schemeClr val="tx1"/>
                          </a:solidFill>
                        </a:rPr>
                        <a:t> 11-21/1622r4, 11-21/1623r4, 11-21/1998r2, 11-21/1999r3, 11-21/2000r4, 11-22/0283r3, 11-22/0284r3, 11-22/0588r2, 11-22/0615r4, 11-22/0849r2, 11-22/1191r2</a:t>
                      </a:r>
                      <a:r>
                        <a:rPr lang="en-US" altLang="zh-CN" sz="1000" baseline="0" dirty="0" smtClean="0">
                          <a:solidFill>
                            <a:srgbClr val="0070C0"/>
                          </a:solidFill>
                        </a:rPr>
                        <a:t>, 11-22/1290r1</a:t>
                      </a:r>
                      <a:endParaRPr lang="en-US" altLang="zh-CN" sz="1000" dirty="0" smtClean="0">
                        <a:solidFill>
                          <a:srgbClr val="0070C0"/>
                        </a:solidFill>
                        <a:sym typeface="+mn-ea"/>
                      </a:endParaRPr>
                    </a:p>
                  </a:txBody>
                  <a:tcPr/>
                </a:tc>
              </a:tr>
              <a:tr h="160355">
                <a:tc>
                  <a:txBody>
                    <a:bodyPr/>
                    <a:lstStyle/>
                    <a:p>
                      <a:r>
                        <a:rPr lang="en-US" altLang="zh-CN" sz="1000" dirty="0" smtClean="0"/>
                        <a:t>Teleconference/meeting </a:t>
                      </a:r>
                      <a:r>
                        <a:rPr lang="en-US" altLang="zh-CN" sz="1000" dirty="0"/>
                        <a:t>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sym typeface="+mn-ea"/>
                        </a:rPr>
                        <a:t>11-20/0276r11, 11-20/1105r8, 11-20/1489r1, 11-20/1655r3, 11-20/1775r1, 11-20/1907r1, 11-21/0068r0,</a:t>
                      </a:r>
                      <a:r>
                        <a:rPr lang="en-US" altLang="zh-CN" sz="1000" baseline="0" dirty="0" smtClean="0">
                          <a:solidFill>
                            <a:schemeClr val="tx1"/>
                          </a:solidFill>
                          <a:sym typeface="+mn-ea"/>
                        </a:rPr>
                        <a:t> </a:t>
                      </a:r>
                      <a:r>
                        <a:rPr lang="en-US" altLang="zh-CN" sz="1000" dirty="0" smtClean="0">
                          <a:solidFill>
                            <a:schemeClr val="tx1"/>
                          </a:solidFill>
                          <a:sym typeface="+mn-ea"/>
                        </a:rPr>
                        <a:t>11-21/0117r0, 11-21/0327r0, 11-21/0453r0, 11-21/0454r0, 11-21/0565r0,</a:t>
                      </a:r>
                      <a:r>
                        <a:rPr lang="en-US" altLang="zh-CN" sz="1000" baseline="0" dirty="0" smtClean="0">
                          <a:solidFill>
                            <a:schemeClr val="tx1"/>
                          </a:solidFill>
                          <a:sym typeface="+mn-ea"/>
                        </a:rPr>
                        <a:t> 11-21/0655r0, 11-21/0806r0, 11-21/0889r0, 11-21/1138r0, 11-21/1468r0, 11-21/1544r0, 11-21/1769r0, 11/21/1863r0, 11-22/0167r0, 11-22/0416r0, 11-22/0500r0, 11-22/0635r0, 11-22/0778r0, 11-22/0896r0, </a:t>
                      </a:r>
                      <a:r>
                        <a:rPr lang="en-US" altLang="zh-CN" sz="1000" baseline="0" dirty="0" smtClean="0">
                          <a:solidFill>
                            <a:srgbClr val="0070C0"/>
                          </a:solidFill>
                          <a:sym typeface="+mn-ea"/>
                        </a:rPr>
                        <a:t>11-22/1096r0, 11-22/1575r0</a:t>
                      </a:r>
                      <a:endParaRPr lang="en-US" altLang="zh-CN" sz="1000" dirty="0" smtClean="0">
                        <a:solidFill>
                          <a:srgbClr val="0070C0"/>
                        </a:solidFill>
                        <a:sym typeface="+mn-ea"/>
                      </a:endParaRPr>
                    </a:p>
                  </a:txBody>
                  <a:tcPr/>
                </a:tc>
              </a:tr>
              <a:tr h="160355">
                <a:tc>
                  <a:txBody>
                    <a:bodyPr/>
                    <a:lstStyle/>
                    <a:p>
                      <a:pPr>
                        <a:buNone/>
                      </a:pPr>
                      <a:r>
                        <a:rPr lang="en-US" altLang="zh-CN" sz="10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11-19/2045r16 (D3.0), 11-22/0752r0</a:t>
                      </a:r>
                      <a:r>
                        <a:rPr lang="en-US" altLang="zh-CN" sz="1000" baseline="0" dirty="0" smtClean="0">
                          <a:solidFill>
                            <a:schemeClr val="tx1"/>
                          </a:solidFill>
                        </a:rPr>
                        <a:t> (SA1), </a:t>
                      </a:r>
                      <a:r>
                        <a:rPr lang="en-US" altLang="zh-CN" sz="1000" dirty="0" smtClean="0">
                          <a:solidFill>
                            <a:schemeClr val="tx1"/>
                          </a:solidFill>
                        </a:rPr>
                        <a:t>11-22/0752r1</a:t>
                      </a:r>
                      <a:r>
                        <a:rPr lang="en-US" altLang="zh-CN" sz="1000" baseline="0" dirty="0" smtClean="0">
                          <a:solidFill>
                            <a:schemeClr val="tx1"/>
                          </a:solidFill>
                        </a:rPr>
                        <a:t> (DA2), </a:t>
                      </a:r>
                      <a:r>
                        <a:rPr lang="en-US" altLang="zh-CN" sz="1000" dirty="0" smtClean="0">
                          <a:solidFill>
                            <a:srgbClr val="0070C0"/>
                          </a:solidFill>
                        </a:rPr>
                        <a:t>11-22/0752r2 (SA3)</a:t>
                      </a:r>
                    </a:p>
                  </a:txBody>
                  <a:tcPr/>
                </a:tc>
              </a:tr>
              <a:tr h="160689">
                <a:tc>
                  <a:txBody>
                    <a:bodyPr/>
                    <a:lstStyle/>
                    <a:p>
                      <a:pPr>
                        <a:buNone/>
                      </a:pPr>
                      <a:r>
                        <a:rPr lang="en-US" altLang="zh-CN" sz="10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11-20/0701r7 (D0.3), 11-20/1887r10 (LB251), 11-21/1296r6 (LB254), 11-21/2018r7 (LB259), 11-22/0561r2(LB261),</a:t>
                      </a:r>
                      <a:r>
                        <a:rPr lang="en-US" altLang="zh-CN" sz="1000" baseline="0" dirty="0" smtClean="0">
                          <a:solidFill>
                            <a:schemeClr val="tx1"/>
                          </a:solidFill>
                        </a:rPr>
                        <a:t> 11-22/0730r3(SA1), 11-22/0983r4 (SA2), </a:t>
                      </a:r>
                      <a:r>
                        <a:rPr lang="en-US" altLang="zh-CN" sz="1000" baseline="0" dirty="0" smtClean="0">
                          <a:solidFill>
                            <a:srgbClr val="0070C0"/>
                          </a:solidFill>
                        </a:rPr>
                        <a:t>11-22/1433r1 (SA3)</a:t>
                      </a:r>
                      <a:endParaRPr lang="en-US" altLang="zh-CN" sz="1000" dirty="0" smtClean="0">
                        <a:solidFill>
                          <a:srgbClr val="0070C0"/>
                        </a:solidFill>
                      </a:endParaRPr>
                    </a:p>
                  </a:txBody>
                  <a:tcPr/>
                </a:tc>
              </a:tr>
              <a:tr h="160689">
                <a:tc>
                  <a:txBody>
                    <a:bodyPr/>
                    <a:lstStyle/>
                    <a:p>
                      <a:pPr>
                        <a:buNone/>
                      </a:pPr>
                      <a:r>
                        <a:rPr lang="en-US" altLang="zh-CN" sz="1000" dirty="0" smtClean="0">
                          <a:solidFill>
                            <a:schemeClr val="tx1"/>
                          </a:solidFill>
                        </a:rPr>
                        <a:t>Coexistence</a:t>
                      </a:r>
                      <a:r>
                        <a:rPr lang="en-US" altLang="zh-CN" sz="1000" baseline="0" dirty="0" smtClean="0">
                          <a:solidFill>
                            <a:schemeClr val="tx1"/>
                          </a:solidFill>
                        </a:rPr>
                        <a:t> Assurance Document</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11-20/1564r5</a:t>
                      </a:r>
                    </a:p>
                  </a:txBody>
                  <a:tcPr/>
                </a:tc>
              </a:tr>
              <a:tr h="160689">
                <a:tc>
                  <a:txBody>
                    <a:bodyPr/>
                    <a:lstStyle/>
                    <a:p>
                      <a:pPr>
                        <a:buNone/>
                      </a:pPr>
                      <a:r>
                        <a:rPr lang="en-US" altLang="zh-CN" sz="1000" dirty="0" smtClean="0">
                          <a:solidFill>
                            <a:schemeClr val="tx1"/>
                          </a:solidFill>
                        </a:rPr>
                        <a:t>Report</a:t>
                      </a:r>
                      <a:r>
                        <a:rPr lang="en-US" altLang="zh-CN" sz="1000" baseline="0" dirty="0" smtClean="0">
                          <a:solidFill>
                            <a:schemeClr val="tx1"/>
                          </a:solidFill>
                        </a:rPr>
                        <a:t> to EC</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11-22/0411r5,</a:t>
                      </a:r>
                      <a:r>
                        <a:rPr lang="en-US" altLang="zh-CN" sz="1000" baseline="0" dirty="0" smtClean="0">
                          <a:solidFill>
                            <a:schemeClr val="tx1"/>
                          </a:solidFill>
                        </a:rPr>
                        <a:t> </a:t>
                      </a:r>
                      <a:r>
                        <a:rPr lang="en-US" altLang="zh-CN" sz="1000" baseline="0" dirty="0" smtClean="0">
                          <a:solidFill>
                            <a:srgbClr val="0070C0"/>
                          </a:solidFill>
                        </a:rPr>
                        <a:t>11-22/1521r1</a:t>
                      </a:r>
                      <a:endParaRPr lang="en-US" altLang="zh-CN" sz="1000" dirty="0" smtClean="0">
                        <a:solidFill>
                          <a:srgbClr val="0070C0"/>
                        </a:solidFill>
                      </a:endParaRPr>
                    </a:p>
                  </a:txBody>
                  <a:tcPr/>
                </a:tc>
              </a:tr>
              <a:tr h="160689">
                <a:tc>
                  <a:txBody>
                    <a:bodyPr/>
                    <a:lstStyle/>
                    <a:p>
                      <a:pPr>
                        <a:buNone/>
                      </a:pPr>
                      <a:r>
                        <a:rPr lang="en-US" altLang="zh-CN" sz="1000" dirty="0" smtClean="0">
                          <a:solidFill>
                            <a:schemeClr val="tx1"/>
                          </a:solidFill>
                        </a:rPr>
                        <a:t>MDR</a:t>
                      </a:r>
                      <a:r>
                        <a:rPr lang="en-US" altLang="zh-CN" sz="1000" baseline="0" dirty="0" smtClean="0">
                          <a:solidFill>
                            <a:schemeClr val="tx1"/>
                          </a:solidFill>
                        </a:rPr>
                        <a:t> Report</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11-22/0021r15</a:t>
                      </a:r>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D4.0 LB recirculation					Mar 2022</a:t>
            </a:r>
          </a:p>
          <a:p>
            <a:pPr lvl="1" defTabSz="337185">
              <a:buFont typeface="Arial" panose="020B0604020202020204" pitchFamily="34" charset="0"/>
              <a:buChar char="•"/>
              <a:defRPr/>
            </a:pPr>
            <a:r>
              <a:rPr lang="en-US" altLang="en-US" sz="2000" kern="0" dirty="0" smtClean="0">
                <a:solidFill>
                  <a:srgbClr val="00B050"/>
                </a:solidFill>
                <a:sym typeface="+mn-ea"/>
              </a:rPr>
              <a:t>Initial </a:t>
            </a:r>
            <a:r>
              <a:rPr lang="en-US" altLang="en-US" sz="2000" kern="0" dirty="0">
                <a:solidFill>
                  <a:srgbClr val="00B050"/>
                </a:solidFill>
                <a:sym typeface="+mn-ea"/>
              </a:rPr>
              <a:t>SA Ballot (D4.0)					</a:t>
            </a:r>
            <a:r>
              <a:rPr lang="en-US" altLang="en-US" sz="2000" kern="0" dirty="0">
                <a:solidFill>
                  <a:srgbClr val="00B050"/>
                </a:solidFill>
                <a:cs typeface="+mn-ea"/>
                <a:sym typeface="Wingdings" panose="05000000000000000000" pitchFamily="2" charset="2"/>
              </a:rPr>
              <a:t>Apr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sym typeface="+mn-ea"/>
              </a:rPr>
              <a:t>Nov</a:t>
            </a:r>
            <a:r>
              <a:rPr lang="en-US" altLang="en-US" sz="2000" kern="0" dirty="0" smtClean="0">
                <a:solidFill>
                  <a:schemeClr val="tx1"/>
                </a:solidFill>
                <a:cs typeface="+mn-ea"/>
                <a:sym typeface="Wingdings" panose="05000000000000000000" pitchFamily="2" charset="2"/>
              </a:rPr>
              <a:t> 2022  Sep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a:solidFill>
                  <a:schemeClr val="tx1"/>
                </a:solidFill>
                <a:cs typeface="+mn-ea"/>
                <a:sym typeface="Wingdings" panose="05000000000000000000" pitchFamily="2" charset="2"/>
              </a:rPr>
              <a:t>Nov </a:t>
            </a:r>
            <a:r>
              <a:rPr lang="en-US" altLang="en-US" sz="2000" kern="0" dirty="0" smtClean="0">
                <a:solidFill>
                  <a:schemeClr val="tx1"/>
                </a:solidFill>
                <a:cs typeface="+mn-ea"/>
                <a:sym typeface="Wingdings" panose="05000000000000000000" pitchFamily="2" charset="2"/>
              </a:rPr>
              <a:t>2022  Oct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11-22/1569, 3</a:t>
            </a:r>
            <a:r>
              <a:rPr lang="en-US" altLang="zh-CN" sz="1600" baseline="30000" dirty="0" smtClean="0">
                <a:solidFill>
                  <a:schemeClr val="tx1"/>
                </a:solidFill>
                <a:latin typeface="Calibri" panose="020F0502020204030204" pitchFamily="34" charset="0"/>
                <a:cs typeface="Calibri" panose="020F0502020204030204" pitchFamily="34" charset="0"/>
              </a:rPr>
              <a:t>rd</a:t>
            </a:r>
            <a:r>
              <a:rPr lang="en-US" altLang="zh-CN" sz="1600" dirty="0" smtClean="0">
                <a:solidFill>
                  <a:schemeClr val="tx1"/>
                </a:solidFill>
                <a:latin typeface="Calibri" panose="020F0502020204030204" pitchFamily="34" charset="0"/>
                <a:cs typeface="Calibri" panose="020F0502020204030204" pitchFamily="34" charset="0"/>
              </a:rPr>
              <a:t> SA Ballot CR 11bd D6.0 NGV Ranging, Stephan Sand (DLR)</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11-22/1458, resolutions to editorial comments in SA3, </a:t>
            </a:r>
            <a:r>
              <a:rPr lang="en-US" altLang="zh-CN" sz="1600" dirty="0" err="1" smtClean="0">
                <a:solidFill>
                  <a:schemeClr val="tx1"/>
                </a:solidFill>
                <a:latin typeface="Calibri" panose="020F0502020204030204" pitchFamily="34" charset="0"/>
                <a:cs typeface="Calibri" panose="020F0502020204030204" pitchFamily="34" charset="0"/>
              </a:rPr>
              <a:t>Yujin</a:t>
            </a:r>
            <a:r>
              <a:rPr lang="en-US" altLang="zh-CN" sz="1600" dirty="0" smtClean="0">
                <a:solidFill>
                  <a:schemeClr val="tx1"/>
                </a:solidFill>
                <a:latin typeface="Calibri" panose="020F0502020204030204" pitchFamily="34" charset="0"/>
                <a:cs typeface="Calibri" panose="020F0502020204030204" pitchFamily="34" charset="0"/>
              </a:rPr>
              <a:t> Noh (LGE)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err="1" smtClean="0"/>
              <a:t>TGbd</a:t>
            </a:r>
            <a:r>
              <a:rPr lang="en-US" altLang="zh-CN" sz="3200" dirty="0" smtClean="0"/>
              <a:t> Session Plan during IEEE 802.11 Sep interim 2022</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2132253" y="2252296"/>
            <a:ext cx="9143760" cy="2929258"/>
          </a:xfrm>
          <a:prstGeom prst="rect">
            <a:avLst/>
          </a:prstGeom>
          <a:noFill/>
          <a:ln w="9525">
            <a:noFill/>
          </a:ln>
        </p:spPr>
        <p:txBody>
          <a:bodyPr vert="horz" wrap="square" lIns="92160" tIns="46080" rIns="92160" bIns="46080" anchor="t" anchorCtr="0">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spcAft>
                <a:spcPts val="600"/>
              </a:spcAft>
              <a:buFont typeface="Arial" panose="020B0604020202020204" pitchFamily="34" charset="0"/>
              <a:buChar char="•"/>
            </a:pPr>
            <a:r>
              <a:rPr lang="en-US" altLang="zh-CN" sz="2800" dirty="0" smtClean="0">
                <a:solidFill>
                  <a:schemeClr val="tx1"/>
                </a:solidFill>
                <a:cs typeface="+mn-ea"/>
                <a:sym typeface="+mn-ea"/>
              </a:rPr>
              <a:t>Sep 12</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2022, 13:30 ~ 15:30, Hawaii time</a:t>
            </a:r>
          </a:p>
          <a:p>
            <a:pPr lvl="1">
              <a:spcAft>
                <a:spcPts val="600"/>
              </a:spcAft>
              <a:buFont typeface="Arial" panose="020B0604020202020204" pitchFamily="34" charset="0"/>
              <a:buChar char="•"/>
            </a:pPr>
            <a:r>
              <a:rPr lang="en-US" altLang="zh-CN" sz="3100" dirty="0">
                <a:solidFill>
                  <a:schemeClr val="tx1"/>
                </a:solidFill>
                <a:cs typeface="+mn-ea"/>
                <a:sym typeface="+mn-ea"/>
              </a:rPr>
              <a:t> </a:t>
            </a:r>
            <a:r>
              <a:rPr lang="en-US" altLang="zh-CN" sz="3100" dirty="0" smtClean="0">
                <a:solidFill>
                  <a:schemeClr val="tx1"/>
                </a:solidFill>
                <a:cs typeface="+mn-ea"/>
                <a:sym typeface="+mn-ea"/>
              </a:rPr>
              <a:t>Kona 2</a:t>
            </a:r>
          </a:p>
          <a:p>
            <a:pPr lvl="1">
              <a:spcAft>
                <a:spcPts val="600"/>
              </a:spcAft>
              <a:buFont typeface="Arial" panose="020B0604020202020204" pitchFamily="34" charset="0"/>
              <a:buChar char="•"/>
            </a:pPr>
            <a:r>
              <a:rPr lang="en-US" altLang="zh-CN" sz="2800" u="sng" dirty="0"/>
              <a:t>2342 580 4151</a:t>
            </a:r>
            <a:endParaRPr lang="en-US" altLang="zh-CN" sz="3100" dirty="0" smtClean="0">
              <a:solidFill>
                <a:schemeClr val="tx1"/>
              </a:solidFill>
              <a:cs typeface="+mn-ea"/>
              <a:sym typeface="+mn-ea"/>
            </a:endParaRPr>
          </a:p>
          <a:p>
            <a:pPr>
              <a:spcAft>
                <a:spcPts val="600"/>
              </a:spcAft>
              <a:buFont typeface="Arial" panose="020B0604020202020204" pitchFamily="34" charset="0"/>
              <a:buChar char="•"/>
            </a:pPr>
            <a:endParaRPr lang="en-US" altLang="zh-CN" sz="2800" dirty="0" smtClean="0">
              <a:solidFill>
                <a:schemeClr val="tx1"/>
              </a:solidFill>
              <a:cs typeface="+mn-ea"/>
              <a:sym typeface="+mn-ea"/>
            </a:endParaRPr>
          </a:p>
          <a:p>
            <a:pPr>
              <a:spcAft>
                <a:spcPts val="600"/>
              </a:spcAft>
              <a:buFont typeface="Arial" panose="020B0604020202020204" pitchFamily="34" charset="0"/>
              <a:buChar char="•"/>
            </a:pPr>
            <a:r>
              <a:rPr lang="en-US" altLang="zh-CN" sz="2800" dirty="0" smtClean="0">
                <a:solidFill>
                  <a:schemeClr val="tx1"/>
                </a:solidFill>
                <a:cs typeface="+mn-ea"/>
                <a:sym typeface="+mn-ea"/>
              </a:rPr>
              <a:t>Sep </a:t>
            </a:r>
            <a:r>
              <a:rPr lang="en-US" altLang="zh-CN" sz="2800" dirty="0">
                <a:solidFill>
                  <a:schemeClr val="tx1"/>
                </a:solidFill>
                <a:cs typeface="+mn-ea"/>
                <a:sym typeface="+mn-ea"/>
              </a:rPr>
              <a:t>15th, 2022, 13:30 ~ 15:30, Hawaii </a:t>
            </a:r>
            <a:r>
              <a:rPr lang="en-US" altLang="zh-CN" sz="2800" dirty="0" smtClean="0">
                <a:solidFill>
                  <a:schemeClr val="tx1"/>
                </a:solidFill>
                <a:cs typeface="+mn-ea"/>
                <a:sym typeface="+mn-ea"/>
              </a:rPr>
              <a:t>time</a:t>
            </a:r>
          </a:p>
          <a:p>
            <a:pPr lvl="1">
              <a:spcAft>
                <a:spcPts val="600"/>
              </a:spcAft>
              <a:buFont typeface="Arial" panose="020B0604020202020204" pitchFamily="34" charset="0"/>
              <a:buChar char="•"/>
            </a:pPr>
            <a:r>
              <a:rPr lang="en-US" altLang="zh-CN" sz="3100" dirty="0">
                <a:solidFill>
                  <a:schemeClr val="tx1"/>
                </a:solidFill>
                <a:cs typeface="+mn-ea"/>
                <a:sym typeface="+mn-ea"/>
              </a:rPr>
              <a:t> </a:t>
            </a:r>
            <a:r>
              <a:rPr lang="en-US" altLang="zh-CN" sz="3100" dirty="0" smtClean="0">
                <a:solidFill>
                  <a:schemeClr val="tx1"/>
                </a:solidFill>
                <a:cs typeface="+mn-ea"/>
                <a:sym typeface="+mn-ea"/>
              </a:rPr>
              <a:t>Kona 2</a:t>
            </a:r>
          </a:p>
          <a:p>
            <a:pPr lvl="1">
              <a:spcAft>
                <a:spcPts val="600"/>
              </a:spcAft>
              <a:buFont typeface="Arial" panose="020B0604020202020204" pitchFamily="34" charset="0"/>
              <a:buChar char="•"/>
            </a:pPr>
            <a:r>
              <a:rPr lang="zh-CN" altLang="en-US" sz="2800" dirty="0"/>
              <a:t> </a:t>
            </a:r>
            <a:r>
              <a:rPr lang="en-US" altLang="zh-CN" sz="2800" u="sng" dirty="0"/>
              <a:t>2333 737 8231</a:t>
            </a:r>
            <a:endParaRPr lang="en-US" altLang="zh-CN" sz="3100" dirty="0">
              <a:solidFill>
                <a:schemeClr val="tx1"/>
              </a:solidFill>
              <a:cs typeface="+mn-ea"/>
              <a:sym typeface="+mn-ea"/>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Sep Interim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12</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(LG Electronics)</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40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a:t>Approval of </a:t>
            </a:r>
            <a:r>
              <a:rPr lang="en-GB" altLang="en-US" dirty="0" err="1" smtClean="0"/>
              <a:t>TGbd</a:t>
            </a:r>
            <a:r>
              <a:rPr lang="en-GB" altLang="en-US" dirty="0" smtClean="0"/>
              <a:t> </a:t>
            </a:r>
            <a:r>
              <a:rPr lang="en-GB" altLang="en-US" dirty="0"/>
              <a:t>minutes</a:t>
            </a:r>
          </a:p>
          <a:p>
            <a:pPr eaLnBrk="0" hangingPunct="0">
              <a:defRPr/>
            </a:pPr>
            <a:r>
              <a:rPr lang="en-GB" altLang="en-US" dirty="0" smtClean="0"/>
              <a:t>2</a:t>
            </a:r>
            <a:r>
              <a:rPr lang="en-GB" altLang="en-US" baseline="30000" dirty="0" smtClean="0"/>
              <a:t>nd</a:t>
            </a:r>
            <a:r>
              <a:rPr lang="en-GB" altLang="en-US" dirty="0" smtClean="0"/>
              <a:t> round SA </a:t>
            </a:r>
            <a:r>
              <a:rPr lang="en-GB" altLang="en-US" dirty="0"/>
              <a:t>Ballot </a:t>
            </a:r>
            <a:r>
              <a:rPr lang="en-GB" altLang="en-US" dirty="0" smtClean="0"/>
              <a:t>Recirculation (SA3) result</a:t>
            </a:r>
          </a:p>
          <a:p>
            <a:pPr eaLnBrk="0" hangingPunct="0">
              <a:defRPr/>
            </a:pPr>
            <a:r>
              <a:rPr lang="en-US" altLang="en-GB" dirty="0" smtClean="0"/>
              <a:t>Tech Editor Report and CRC comment assignment </a:t>
            </a:r>
          </a:p>
          <a:p>
            <a:pPr lvl="1" eaLnBrk="0" hangingPunct="0">
              <a:defRPr/>
            </a:pPr>
            <a:r>
              <a:rPr lang="en-US" altLang="en-GB" dirty="0">
                <a:hlinkClick r:id="rId2"/>
              </a:rPr>
              <a:t>https://</a:t>
            </a:r>
            <a:r>
              <a:rPr lang="en-US" altLang="en-GB" dirty="0" smtClean="0">
                <a:hlinkClick r:id="rId2"/>
              </a:rPr>
              <a:t>mentor.ieee.org/802.11/dcn/22/11-22-0752-02-00bd-tgbd-editor-s-report.ppt</a:t>
            </a:r>
            <a:endParaRPr lang="en-US" altLang="en-GB" dirty="0" smtClean="0"/>
          </a:p>
          <a:p>
            <a:pPr eaLnBrk="0" hangingPunct="0">
              <a:defRPr/>
            </a:pPr>
            <a:r>
              <a:rPr lang="en-US" altLang="en-GB" dirty="0" smtClean="0"/>
              <a:t>CR discussion</a:t>
            </a:r>
          </a:p>
          <a:p>
            <a:pPr lvl="1" eaLnBrk="0" hangingPunct="0">
              <a:defRPr/>
            </a:pPr>
            <a:r>
              <a:rPr lang="en-US" altLang="en-GB" dirty="0">
                <a:hlinkClick r:id="rId3"/>
              </a:rPr>
              <a:t>https://mentor.ieee.org/802.11/dcn/22/11-22-1569-00-00bd-3rd-sa-ballot-cr-11bd-d6-0-ngv-ranging.docx</a:t>
            </a:r>
            <a:endParaRPr lang="en-US" altLang="en-GB" dirty="0"/>
          </a:p>
          <a:p>
            <a:pPr lvl="1" eaLnBrk="0" hangingPunct="0">
              <a:defRPr/>
            </a:pPr>
            <a:r>
              <a:rPr lang="en-US" altLang="en-GB" dirty="0" smtClean="0">
                <a:hlinkClick r:id="rId3"/>
              </a:rPr>
              <a:t>https</a:t>
            </a:r>
            <a:r>
              <a:rPr lang="en-US" altLang="en-GB" dirty="0">
                <a:hlinkClick r:id="rId3"/>
              </a:rPr>
              <a:t>://</a:t>
            </a:r>
            <a:r>
              <a:rPr lang="en-US" altLang="en-GB" dirty="0" smtClean="0">
                <a:hlinkClick r:id="rId3"/>
              </a:rPr>
              <a:t>mentor.ieee.org/802.11/dcn/22/11-22-1458-00-00bd-resolutions-to-editorial-comments-in-sa3.docx (deferred)</a:t>
            </a:r>
          </a:p>
          <a:p>
            <a:pPr eaLnBrk="0" hangingPunct="0">
              <a:defRPr/>
            </a:pPr>
            <a:r>
              <a:rPr lang="en-US" altLang="en-GB" dirty="0" smtClean="0"/>
              <a:t>Motions (deferred to 2</a:t>
            </a:r>
            <a:r>
              <a:rPr lang="en-US" altLang="en-GB" baseline="30000" dirty="0" smtClean="0"/>
              <a:t>nd</a:t>
            </a:r>
            <a:r>
              <a:rPr lang="en-US" altLang="en-GB" dirty="0" smtClean="0"/>
              <a:t> session)</a:t>
            </a:r>
            <a:endParaRPr lang="en-US" altLang="en-GB" dirty="0"/>
          </a:p>
          <a:p>
            <a:pPr lvl="1" eaLnBrk="0" hangingPunct="0">
              <a:defRPr/>
            </a:pPr>
            <a:r>
              <a:rPr lang="en-US" altLang="en-GB" dirty="0"/>
              <a:t>Approve CRs</a:t>
            </a:r>
          </a:p>
          <a:p>
            <a:pPr lvl="1" eaLnBrk="0" hangingPunct="0">
              <a:defRPr/>
            </a:pPr>
            <a:r>
              <a:rPr lang="en-US" altLang="en-GB" dirty="0" smtClean="0"/>
              <a:t>Approve </a:t>
            </a:r>
            <a:r>
              <a:rPr lang="en-US" altLang="en-GB" dirty="0"/>
              <a:t>the generation of D7.0 and a new SA </a:t>
            </a:r>
            <a:r>
              <a:rPr lang="en-US" altLang="en-GB" dirty="0" smtClean="0"/>
              <a:t>recirculation (Depending)</a:t>
            </a:r>
            <a:endParaRPr lang="en-US" altLang="en-GB" dirty="0"/>
          </a:p>
          <a:p>
            <a:pPr eaLnBrk="0" hangingPunct="0">
              <a:defRPr/>
            </a:pPr>
            <a:r>
              <a:rPr lang="en-US" altLang="en-GB" dirty="0" smtClean="0"/>
              <a:t>Revisit </a:t>
            </a:r>
            <a:r>
              <a:rPr lang="en-US" altLang="en-GB" dirty="0"/>
              <a:t>Timeline</a:t>
            </a: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426080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Approval of </a:t>
            </a:r>
            <a:r>
              <a:rPr lang="en-US" altLang="zh-CN" dirty="0" err="1"/>
              <a:t>TGbd</a:t>
            </a:r>
            <a:r>
              <a:rPr lang="en-US" altLang="zh-CN" dirty="0"/>
              <a:t> meeting minutes</a:t>
            </a:r>
            <a:endParaRPr lang="zh-CN" altLang="en-US" dirty="0"/>
          </a:p>
        </p:txBody>
      </p:sp>
      <p:sp>
        <p:nvSpPr>
          <p:cNvPr id="3" name="内容占位符 2"/>
          <p:cNvSpPr>
            <a:spLocks noGrp="1"/>
          </p:cNvSpPr>
          <p:nvPr>
            <p:ph idx="1"/>
          </p:nvPr>
        </p:nvSpPr>
        <p:spPr/>
        <p:txBody>
          <a:bodyPr/>
          <a:lstStyle/>
          <a:p>
            <a:r>
              <a:rPr lang="en-US" altLang="zh-CN" sz="2400" dirty="0" smtClean="0">
                <a:sym typeface="+mn-ea"/>
              </a:rPr>
              <a:t>Approve the </a:t>
            </a:r>
            <a:r>
              <a:rPr lang="en-US" altLang="zh-CN" sz="2400" dirty="0">
                <a:sym typeface="+mn-ea"/>
              </a:rPr>
              <a:t>following minutes for </a:t>
            </a:r>
            <a:r>
              <a:rPr lang="en-US" altLang="zh-CN" sz="2400" dirty="0" err="1">
                <a:sym typeface="+mn-ea"/>
              </a:rPr>
              <a:t>TGbd</a:t>
            </a:r>
            <a:r>
              <a:rPr lang="en-US" altLang="zh-CN" sz="2400" dirty="0">
                <a:sym typeface="+mn-ea"/>
              </a:rPr>
              <a:t> </a:t>
            </a:r>
            <a:r>
              <a:rPr lang="en-US" altLang="zh-CN" sz="2400" dirty="0" smtClean="0">
                <a:sym typeface="+mn-ea"/>
              </a:rPr>
              <a:t>sessions </a:t>
            </a:r>
            <a:r>
              <a:rPr lang="en-US" altLang="zh-CN" sz="2400" dirty="0">
                <a:sym typeface="+mn-ea"/>
              </a:rPr>
              <a:t>during IEEE 802.11 </a:t>
            </a:r>
            <a:r>
              <a:rPr lang="en-US" altLang="zh-CN" sz="2400" dirty="0" smtClean="0">
                <a:sym typeface="+mn-ea"/>
              </a:rPr>
              <a:t>Jul plenary </a:t>
            </a:r>
            <a:r>
              <a:rPr lang="en-US" altLang="zh-CN" sz="2400" dirty="0">
                <a:sym typeface="+mn-ea"/>
              </a:rPr>
              <a:t>week and </a:t>
            </a:r>
            <a:r>
              <a:rPr lang="en-US" altLang="zh-CN" sz="2400" dirty="0" smtClean="0">
                <a:sym typeface="+mn-ea"/>
              </a:rPr>
              <a:t>following </a:t>
            </a:r>
            <a:r>
              <a:rPr lang="en-US" altLang="zh-CN" sz="2400" dirty="0" err="1" smtClean="0">
                <a:sym typeface="+mn-ea"/>
              </a:rPr>
              <a:t>TGbd</a:t>
            </a:r>
            <a:r>
              <a:rPr lang="en-US" altLang="zh-CN" sz="2400" dirty="0" smtClean="0">
                <a:sym typeface="+mn-ea"/>
              </a:rPr>
              <a:t> teleconferences</a:t>
            </a:r>
            <a:r>
              <a:rPr lang="en-US" altLang="zh-CN" sz="2400" dirty="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mentor.ieee.org/802.11/dcn/22/11-22-1096-00-00bd-ieee-802-11bd-july-2022-plenary-meeting-minutes.docx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3"/>
              </a:rPr>
              <a:t>https://</a:t>
            </a:r>
            <a:r>
              <a:rPr lang="en-US" altLang="zh-CN" sz="2100" dirty="0" smtClean="0">
                <a:latin typeface="Calibri" panose="020F0502020204030204" pitchFamily="34" charset="0"/>
                <a:cs typeface="Calibri" panose="020F0502020204030204" pitchFamily="34" charset="0"/>
                <a:hlinkClick r:id="rId3"/>
              </a:rPr>
              <a:t>mentor.ieee.org/802.11/dcn/22/11-22-1575-00-00bd-ieee-802-11bd-july-august-2022-tc-meeting-minutes.docx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dirty="0"/>
          </a:p>
          <a:p>
            <a:r>
              <a:rPr lang="en-US" altLang="zh-CN" dirty="0" smtClean="0"/>
              <a:t>Moved: Yan Zhang</a:t>
            </a:r>
          </a:p>
          <a:p>
            <a:r>
              <a:rPr lang="en-US" altLang="zh-CN" dirty="0" smtClean="0"/>
              <a:t>Seconded: Stephan Sand</a:t>
            </a:r>
          </a:p>
          <a:p>
            <a:endParaRPr lang="en-US" altLang="zh-CN" dirty="0"/>
          </a:p>
          <a:p>
            <a:r>
              <a:rPr lang="en-US" altLang="zh-CN" dirty="0" smtClean="0"/>
              <a:t>Result: Approved with unanimous consensus</a:t>
            </a:r>
          </a:p>
          <a:p>
            <a:endParaRPr lang="en-US" altLang="zh-CN"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 2022</a:t>
            </a:r>
            <a:endParaRPr lang="en-US" dirty="0"/>
          </a:p>
        </p:txBody>
      </p:sp>
    </p:spTree>
    <p:extLst>
      <p:ext uri="{BB962C8B-B14F-4D97-AF65-F5344CB8AC3E}">
        <p14:creationId xmlns:p14="http://schemas.microsoft.com/office/powerpoint/2010/main" val="13800174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2</a:t>
            </a:r>
            <a:r>
              <a:rPr lang="en-US" altLang="zh-CN" baseline="30000" dirty="0" smtClean="0"/>
              <a:t>nd</a:t>
            </a:r>
            <a:r>
              <a:rPr lang="en-US" altLang="zh-CN" dirty="0" smtClean="0"/>
              <a:t> Round SA Re-circulation Ballot Result</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dirty="0" smtClean="0"/>
              <a:t>Aug 2022</a:t>
            </a:r>
            <a:endParaRPr lang="en-US" dirty="0"/>
          </a:p>
        </p:txBody>
      </p:sp>
      <p:pic>
        <p:nvPicPr>
          <p:cNvPr id="7" name="图片 6"/>
          <p:cNvPicPr>
            <a:picLocks noChangeAspect="1"/>
          </p:cNvPicPr>
          <p:nvPr/>
        </p:nvPicPr>
        <p:blipFill>
          <a:blip r:embed="rId2"/>
          <a:stretch>
            <a:fillRect/>
          </a:stretch>
        </p:blipFill>
        <p:spPr>
          <a:xfrm>
            <a:off x="1247294" y="1751013"/>
            <a:ext cx="5915472" cy="4564695"/>
          </a:xfrm>
          <a:prstGeom prst="rect">
            <a:avLst/>
          </a:prstGeom>
        </p:spPr>
      </p:pic>
      <p:graphicFrame>
        <p:nvGraphicFramePr>
          <p:cNvPr id="8" name="表格 7"/>
          <p:cNvGraphicFramePr>
            <a:graphicFrameLocks noGrp="1"/>
          </p:cNvGraphicFramePr>
          <p:nvPr>
            <p:extLst>
              <p:ext uri="{D42A27DB-BD31-4B8C-83A1-F6EECF244321}">
                <p14:modId xmlns:p14="http://schemas.microsoft.com/office/powerpoint/2010/main" val="73216402"/>
              </p:ext>
            </p:extLst>
          </p:nvPr>
        </p:nvGraphicFramePr>
        <p:xfrm>
          <a:off x="7467564" y="2971812"/>
          <a:ext cx="4343292" cy="741680"/>
        </p:xfrm>
        <a:graphic>
          <a:graphicData uri="http://schemas.openxmlformats.org/drawingml/2006/table">
            <a:tbl>
              <a:tblPr firstRow="1" bandRow="1">
                <a:tableStyleId>{5C22544A-7EE6-4342-B048-85BDC9FD1C3A}</a:tableStyleId>
              </a:tblPr>
              <a:tblGrid>
                <a:gridCol w="1085823"/>
                <a:gridCol w="1085823"/>
                <a:gridCol w="1085823"/>
                <a:gridCol w="1085823"/>
              </a:tblGrid>
              <a:tr h="370840">
                <a:tc>
                  <a:txBody>
                    <a:bodyPr/>
                    <a:lstStyle/>
                    <a:p>
                      <a:pPr algn="ctr"/>
                      <a:r>
                        <a:rPr lang="en-US" altLang="zh-CN" sz="1400" dirty="0" smtClean="0"/>
                        <a:t>Comments</a:t>
                      </a:r>
                      <a:endParaRPr lang="zh-CN" altLang="en-US" sz="1400" dirty="0"/>
                    </a:p>
                  </a:txBody>
                  <a:tcPr anchor="ctr"/>
                </a:tc>
                <a:tc>
                  <a:txBody>
                    <a:bodyPr/>
                    <a:lstStyle/>
                    <a:p>
                      <a:pPr algn="ctr"/>
                      <a:r>
                        <a:rPr lang="en-US" altLang="zh-CN" sz="1400" dirty="0" smtClean="0"/>
                        <a:t>G</a:t>
                      </a:r>
                      <a:endParaRPr lang="zh-CN" altLang="en-US" sz="1400" dirty="0"/>
                    </a:p>
                  </a:txBody>
                  <a:tcPr anchor="ctr"/>
                </a:tc>
                <a:tc>
                  <a:txBody>
                    <a:bodyPr/>
                    <a:lstStyle/>
                    <a:p>
                      <a:pPr algn="ctr"/>
                      <a:r>
                        <a:rPr lang="en-US" altLang="zh-CN" sz="1400" dirty="0" smtClean="0"/>
                        <a:t>T</a:t>
                      </a:r>
                      <a:endParaRPr lang="zh-CN" altLang="en-US" sz="1400" dirty="0"/>
                    </a:p>
                  </a:txBody>
                  <a:tcPr anchor="ctr"/>
                </a:tc>
                <a:tc>
                  <a:txBody>
                    <a:bodyPr/>
                    <a:lstStyle/>
                    <a:p>
                      <a:pPr algn="ctr"/>
                      <a:r>
                        <a:rPr lang="en-US" altLang="zh-CN" sz="1400" dirty="0" smtClean="0"/>
                        <a:t>E</a:t>
                      </a:r>
                      <a:endParaRPr lang="zh-CN" altLang="en-US" sz="1400" dirty="0"/>
                    </a:p>
                  </a:txBody>
                  <a:tcPr anchor="ctr"/>
                </a:tc>
              </a:tr>
              <a:tr h="370840">
                <a:tc>
                  <a:txBody>
                    <a:bodyPr/>
                    <a:lstStyle/>
                    <a:p>
                      <a:pPr algn="ctr"/>
                      <a:r>
                        <a:rPr lang="en-US" altLang="zh-CN" sz="1400" dirty="0" smtClean="0"/>
                        <a:t>4</a:t>
                      </a:r>
                      <a:endParaRPr lang="zh-CN" altLang="en-US" sz="1400" dirty="0"/>
                    </a:p>
                  </a:txBody>
                  <a:tcPr/>
                </a:tc>
                <a:tc>
                  <a:txBody>
                    <a:bodyPr/>
                    <a:lstStyle/>
                    <a:p>
                      <a:pPr algn="ctr"/>
                      <a:r>
                        <a:rPr lang="en-US" altLang="zh-CN" sz="1400" dirty="0" smtClean="0"/>
                        <a:t>1</a:t>
                      </a:r>
                      <a:endParaRPr lang="zh-CN" altLang="en-US" sz="1400" dirty="0"/>
                    </a:p>
                  </a:txBody>
                  <a:tcPr/>
                </a:tc>
                <a:tc>
                  <a:txBody>
                    <a:bodyPr/>
                    <a:lstStyle/>
                    <a:p>
                      <a:pPr algn="ctr"/>
                      <a:r>
                        <a:rPr lang="en-US" altLang="zh-CN" sz="1400" dirty="0" smtClean="0"/>
                        <a:t>1</a:t>
                      </a:r>
                      <a:endParaRPr lang="zh-CN" altLang="en-US" sz="1400" dirty="0"/>
                    </a:p>
                  </a:txBody>
                  <a:tcPr/>
                </a:tc>
                <a:tc>
                  <a:txBody>
                    <a:bodyPr/>
                    <a:lstStyle/>
                    <a:p>
                      <a:pPr algn="ctr"/>
                      <a:r>
                        <a:rPr lang="en-US" altLang="zh-CN" sz="1400" dirty="0" smtClean="0"/>
                        <a:t>2</a:t>
                      </a:r>
                      <a:endParaRPr lang="zh-CN" altLang="en-US" sz="1400" dirty="0"/>
                    </a:p>
                  </a:txBody>
                  <a:tcPr/>
                </a:tc>
              </a:tr>
            </a:tbl>
          </a:graphicData>
        </a:graphic>
      </p:graphicFrame>
    </p:spTree>
    <p:extLst>
      <p:ext uri="{BB962C8B-B14F-4D97-AF65-F5344CB8AC3E}">
        <p14:creationId xmlns:p14="http://schemas.microsoft.com/office/powerpoint/2010/main" val="17247977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D4.0 LB recirculation					Mar 2022</a:t>
            </a:r>
          </a:p>
          <a:p>
            <a:pPr lvl="1" defTabSz="337185">
              <a:buFont typeface="Arial" panose="020B0604020202020204" pitchFamily="34" charset="0"/>
              <a:buChar char="•"/>
              <a:defRPr/>
            </a:pPr>
            <a:r>
              <a:rPr lang="en-US" altLang="en-US" sz="2000" kern="0" dirty="0" smtClean="0">
                <a:solidFill>
                  <a:srgbClr val="00B050"/>
                </a:solidFill>
                <a:sym typeface="+mn-ea"/>
              </a:rPr>
              <a:t>Initial </a:t>
            </a:r>
            <a:r>
              <a:rPr lang="en-US" altLang="en-US" sz="2000" kern="0" dirty="0">
                <a:solidFill>
                  <a:srgbClr val="00B050"/>
                </a:solidFill>
                <a:sym typeface="+mn-ea"/>
              </a:rPr>
              <a:t>SA Ballot (D4.0)					</a:t>
            </a:r>
            <a:r>
              <a:rPr lang="en-US" altLang="en-US" sz="2000" kern="0" dirty="0">
                <a:solidFill>
                  <a:srgbClr val="00B050"/>
                </a:solidFill>
                <a:cs typeface="+mn-ea"/>
                <a:sym typeface="Wingdings" panose="05000000000000000000" pitchFamily="2" charset="2"/>
              </a:rPr>
              <a:t>Apr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Nov</a:t>
            </a:r>
            <a:r>
              <a:rPr lang="en-US" altLang="en-US" sz="2000" kern="0" dirty="0">
                <a:solidFill>
                  <a:schemeClr val="tx1"/>
                </a:solidFill>
                <a:cs typeface="+mn-ea"/>
                <a:sym typeface="Wingdings" panose="05000000000000000000" pitchFamily="2" charset="2"/>
              </a:rPr>
              <a:t> 2022  Sep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a:solidFill>
                  <a:schemeClr val="tx1"/>
                </a:solidFill>
                <a:cs typeface="+mn-ea"/>
                <a:sym typeface="Wingdings" panose="05000000000000000000" pitchFamily="2" charset="2"/>
              </a:rPr>
              <a:t>Nov 2022  Oct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7812767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Sep Interim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15</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(LG Electronics)</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1081836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CR </a:t>
            </a:r>
            <a:r>
              <a:rPr lang="en-US" altLang="en-GB" dirty="0"/>
              <a:t>discussion</a:t>
            </a:r>
          </a:p>
          <a:p>
            <a:pPr lvl="1" eaLnBrk="0" hangingPunct="0">
              <a:defRPr/>
            </a:pPr>
            <a:r>
              <a:rPr lang="en-US" altLang="en-GB" dirty="0">
                <a:hlinkClick r:id="rId2"/>
              </a:rPr>
              <a:t>https://</a:t>
            </a:r>
            <a:r>
              <a:rPr lang="en-US" altLang="en-GB" dirty="0" smtClean="0">
                <a:hlinkClick r:id="rId2"/>
              </a:rPr>
              <a:t>mentor.ieee.org/802.11/dcn/22/11-22-1458-03-00bd-resolutions-to-editorial-comments-in-sa3.docx</a:t>
            </a:r>
            <a:endParaRPr lang="en-US" altLang="en-GB" dirty="0" smtClean="0"/>
          </a:p>
          <a:p>
            <a:pPr eaLnBrk="0" hangingPunct="0">
              <a:defRPr/>
            </a:pPr>
            <a:r>
              <a:rPr lang="en-US" altLang="en-GB" dirty="0" smtClean="0"/>
              <a:t>Motions</a:t>
            </a:r>
            <a:endParaRPr lang="en-US" altLang="en-GB" dirty="0"/>
          </a:p>
          <a:p>
            <a:pPr lvl="1" eaLnBrk="0" hangingPunct="0">
              <a:defRPr/>
            </a:pPr>
            <a:r>
              <a:rPr lang="en-US" altLang="en-GB" dirty="0"/>
              <a:t>Approve CRs</a:t>
            </a:r>
          </a:p>
          <a:p>
            <a:pPr lvl="1" eaLnBrk="0" hangingPunct="0">
              <a:defRPr/>
            </a:pPr>
            <a:r>
              <a:rPr lang="en-US" altLang="en-GB" dirty="0"/>
              <a:t>Approve the generation of D7.0 and a new SA recirculation (Depending)</a:t>
            </a:r>
          </a:p>
          <a:p>
            <a:pPr eaLnBrk="0" hangingPunct="0">
              <a:defRPr/>
            </a:pPr>
            <a:r>
              <a:rPr lang="en-US" altLang="en-GB" dirty="0" smtClean="0"/>
              <a:t>Report to EC for conditional approval to forward draft to </a:t>
            </a:r>
            <a:r>
              <a:rPr lang="en-US" altLang="en-GB" dirty="0" err="1" smtClean="0"/>
              <a:t>RevCom</a:t>
            </a:r>
            <a:endParaRPr lang="en-US" altLang="en-GB" dirty="0" smtClean="0"/>
          </a:p>
          <a:p>
            <a:pPr lvl="1" eaLnBrk="0" hangingPunct="0">
              <a:defRPr/>
            </a:pPr>
            <a:r>
              <a:rPr lang="en-US" altLang="en-GB" dirty="0"/>
              <a:t>https://</a:t>
            </a:r>
            <a:r>
              <a:rPr lang="en-US" altLang="en-GB" dirty="0" smtClean="0"/>
              <a:t>mentor.ieee.org/802.11/dcn/22/11-22-1521-02-00bd-p802-11bd-report-to-ec-on-conditional-approval-to-forward-draft-to-revcom.pptx</a:t>
            </a:r>
            <a:endParaRPr lang="en-US" altLang="en-GB" dirty="0" smtClean="0"/>
          </a:p>
          <a:p>
            <a:pPr eaLnBrk="0" hangingPunct="0">
              <a:defRPr/>
            </a:pPr>
            <a:r>
              <a:rPr lang="en-US" altLang="en-GB" dirty="0" smtClean="0"/>
              <a:t>Motions</a:t>
            </a:r>
          </a:p>
          <a:p>
            <a:pPr lvl="1" eaLnBrk="0" hangingPunct="0">
              <a:defRPr/>
            </a:pPr>
            <a:r>
              <a:rPr lang="en-US" altLang="en-GB" dirty="0" smtClean="0"/>
              <a:t>Approve report to EC for conditional approval of forwarding draft to </a:t>
            </a:r>
            <a:r>
              <a:rPr lang="en-US" altLang="en-GB" dirty="0" err="1" smtClean="0"/>
              <a:t>RevCom</a:t>
            </a:r>
            <a:endParaRPr lang="en-US" altLang="en-GB" dirty="0" smtClean="0"/>
          </a:p>
          <a:p>
            <a:pPr lvl="1" eaLnBrk="0" hangingPunct="0">
              <a:defRPr/>
            </a:pPr>
            <a:r>
              <a:rPr lang="en-US" altLang="en-GB" dirty="0" smtClean="0"/>
              <a:t>Approve to request EC to conditionally forwarding draft to </a:t>
            </a:r>
            <a:r>
              <a:rPr lang="en-US" altLang="en-GB" dirty="0" err="1" smtClean="0"/>
              <a:t>RevCom</a:t>
            </a:r>
            <a:endParaRPr lang="en-US" altLang="en-GB" dirty="0" smtClean="0"/>
          </a:p>
          <a:p>
            <a:pPr eaLnBrk="0" hangingPunct="0">
              <a:defRPr/>
            </a:pPr>
            <a:r>
              <a:rPr lang="en-US" altLang="en-GB" dirty="0" smtClean="0"/>
              <a:t>Teleconference Plan</a:t>
            </a: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Motion #1 (CRC CR motion)</a:t>
            </a:r>
            <a:endParaRPr lang="zh-CN" altLang="en-US" dirty="0"/>
          </a:p>
        </p:txBody>
      </p:sp>
      <p:sp>
        <p:nvSpPr>
          <p:cNvPr id="3" name="内容占位符 2"/>
          <p:cNvSpPr>
            <a:spLocks noGrp="1"/>
          </p:cNvSpPr>
          <p:nvPr>
            <p:ph idx="1"/>
          </p:nvPr>
        </p:nvSpPr>
        <p:spPr/>
        <p:txBody>
          <a:bodyPr/>
          <a:lstStyle/>
          <a:p>
            <a:r>
              <a:rPr lang="en-US" altLang="zh-CN" sz="2000" dirty="0"/>
              <a:t>Move to approve the resolutions to following </a:t>
            </a:r>
            <a:r>
              <a:rPr lang="en-US" altLang="zh-CN" sz="2000" dirty="0" smtClean="0"/>
              <a:t>4 </a:t>
            </a:r>
            <a:r>
              <a:rPr lang="en-US" altLang="zh-CN" sz="2000" dirty="0"/>
              <a:t>comments collected from the </a:t>
            </a:r>
            <a:r>
              <a:rPr lang="en-US" altLang="zh-CN" sz="2000" dirty="0" smtClean="0"/>
              <a:t>3</a:t>
            </a:r>
            <a:r>
              <a:rPr lang="en-US" altLang="zh-CN" sz="2000" baseline="30000" dirty="0" smtClean="0"/>
              <a:t>rd</a:t>
            </a:r>
            <a:r>
              <a:rPr lang="en-US" altLang="zh-CN" sz="2000" dirty="0" smtClean="0"/>
              <a:t> SA </a:t>
            </a:r>
            <a:r>
              <a:rPr lang="en-US" altLang="zh-CN" sz="2000" dirty="0"/>
              <a:t>Ballot for IEEE P802.11bd </a:t>
            </a:r>
            <a:r>
              <a:rPr lang="en-US" altLang="zh-CN" sz="2000" dirty="0" smtClean="0"/>
              <a:t>D6.0</a:t>
            </a:r>
            <a:r>
              <a:rPr lang="en-US" altLang="zh-CN" sz="2000" dirty="0"/>
              <a:t>:</a:t>
            </a:r>
          </a:p>
          <a:p>
            <a:pPr lvl="1"/>
            <a:r>
              <a:rPr lang="en-US" altLang="zh-CN" sz="1700" dirty="0"/>
              <a:t>CID </a:t>
            </a:r>
            <a:r>
              <a:rPr lang="en-US" altLang="zh-CN" sz="1700" dirty="0" smtClean="0"/>
              <a:t>7000, 7002, and 7003, as </a:t>
            </a:r>
            <a:r>
              <a:rPr lang="en-US" altLang="zh-CN" sz="1700" dirty="0"/>
              <a:t>in </a:t>
            </a:r>
            <a:r>
              <a:rPr lang="en-US" altLang="zh-CN" sz="1700" dirty="0" smtClean="0"/>
              <a:t>11-22/1458r3</a:t>
            </a:r>
            <a:endParaRPr lang="en-US" altLang="zh-CN" sz="1700" dirty="0"/>
          </a:p>
          <a:p>
            <a:pPr lvl="1"/>
            <a:r>
              <a:rPr lang="en-US" altLang="zh-CN" sz="1700" dirty="0"/>
              <a:t>CID </a:t>
            </a:r>
            <a:r>
              <a:rPr lang="en-US" altLang="zh-CN" sz="1700" dirty="0" smtClean="0"/>
              <a:t>7001 as </a:t>
            </a:r>
            <a:r>
              <a:rPr lang="en-US" altLang="zh-CN" sz="1700" dirty="0"/>
              <a:t>in </a:t>
            </a:r>
            <a:r>
              <a:rPr lang="en-US" altLang="zh-CN" sz="1700" dirty="0" smtClean="0"/>
              <a:t>11-22/1569r0</a:t>
            </a:r>
            <a:endParaRPr lang="en-US" altLang="zh-CN" sz="1700" dirty="0"/>
          </a:p>
          <a:p>
            <a:pPr lvl="1"/>
            <a:endParaRPr lang="en-US" altLang="zh-CN" sz="1700" dirty="0"/>
          </a:p>
          <a:p>
            <a:r>
              <a:rPr lang="en-US" altLang="zh-CN" dirty="0"/>
              <a:t>Moved:  </a:t>
            </a:r>
            <a:r>
              <a:rPr lang="en-US" altLang="zh-CN" dirty="0" smtClean="0"/>
              <a:t>                                                     </a:t>
            </a:r>
            <a:r>
              <a:rPr lang="en-US" altLang="zh-CN" dirty="0"/>
              <a:t>Seconded: </a:t>
            </a:r>
            <a:endParaRPr lang="en-US" altLang="zh-CN" dirty="0" smtClean="0"/>
          </a:p>
          <a:p>
            <a:r>
              <a:rPr lang="en-US" altLang="zh-CN" dirty="0" smtClean="0"/>
              <a:t>Result:</a:t>
            </a:r>
            <a:endParaRPr lang="zh-CN" altLang="en-US"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dirty="0" smtClean="0"/>
              <a:t>Aug 2022</a:t>
            </a:r>
            <a:endParaRPr lang="en-US" dirty="0"/>
          </a:p>
        </p:txBody>
      </p:sp>
    </p:spTree>
    <p:extLst>
      <p:ext uri="{BB962C8B-B14F-4D97-AF65-F5344CB8AC3E}">
        <p14:creationId xmlns:p14="http://schemas.microsoft.com/office/powerpoint/2010/main" val="12340077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Motion #2 (CRC motion, </a:t>
            </a:r>
            <a:r>
              <a:rPr lang="en-US" altLang="zh-CN" dirty="0" smtClean="0"/>
              <a:t>4</a:t>
            </a:r>
            <a:r>
              <a:rPr lang="en-US" altLang="zh-CN" baseline="30000" dirty="0" smtClean="0"/>
              <a:t>th</a:t>
            </a:r>
            <a:r>
              <a:rPr lang="en-US" altLang="zh-CN" dirty="0" smtClean="0"/>
              <a:t> SA </a:t>
            </a:r>
            <a:r>
              <a:rPr lang="en-US" altLang="zh-CN" dirty="0"/>
              <a:t>Ballot)</a:t>
            </a:r>
            <a:endParaRPr lang="zh-CN" altLang="en-US" dirty="0"/>
          </a:p>
        </p:txBody>
      </p:sp>
      <p:sp>
        <p:nvSpPr>
          <p:cNvPr id="3" name="内容占位符 2"/>
          <p:cNvSpPr>
            <a:spLocks noGrp="1"/>
          </p:cNvSpPr>
          <p:nvPr>
            <p:ph idx="1"/>
          </p:nvPr>
        </p:nvSpPr>
        <p:spPr/>
        <p:txBody>
          <a:bodyPr/>
          <a:lstStyle/>
          <a:p>
            <a:r>
              <a:rPr lang="en-US" altLang="zh-CN" dirty="0"/>
              <a:t>Having approved comment resolutions for all of the comments received from the SA Recirculation Ballot for IEEE P802.11bd </a:t>
            </a:r>
            <a:r>
              <a:rPr lang="en-US" altLang="zh-CN" dirty="0" smtClean="0"/>
              <a:t>D6.0 </a:t>
            </a:r>
            <a:r>
              <a:rPr lang="en-US" altLang="zh-CN" dirty="0"/>
              <a:t>as contained in document </a:t>
            </a:r>
          </a:p>
          <a:p>
            <a:r>
              <a:rPr lang="en-US" altLang="zh-CN" u="sng" dirty="0" smtClean="0">
                <a:hlinkClick r:id="rId2"/>
              </a:rPr>
              <a:t>https://mentor.ieee.org/802.11/dcn/22/11-22-1433-03-00bd-tgbd-sa3-comments.xlsx</a:t>
            </a:r>
            <a:endParaRPr lang="en-US" altLang="zh-CN" u="sng" dirty="0" smtClean="0"/>
          </a:p>
          <a:p>
            <a:r>
              <a:rPr lang="en-US" altLang="zh-CN" dirty="0" smtClean="0"/>
              <a:t> </a:t>
            </a:r>
            <a:endParaRPr lang="en-US" altLang="zh-CN" dirty="0"/>
          </a:p>
          <a:p>
            <a:r>
              <a:rPr lang="en-US" altLang="zh-CN" dirty="0" smtClean="0"/>
              <a:t> instruct </a:t>
            </a:r>
            <a:r>
              <a:rPr lang="en-US" altLang="zh-CN" dirty="0"/>
              <a:t>the </a:t>
            </a:r>
            <a:r>
              <a:rPr lang="en-US" altLang="zh-CN" dirty="0" err="1"/>
              <a:t>TGbd</a:t>
            </a:r>
            <a:r>
              <a:rPr lang="en-US" altLang="zh-CN" dirty="0"/>
              <a:t> editor to incorporate all approved comment resolutions to create IEEE P802.11bd </a:t>
            </a:r>
            <a:r>
              <a:rPr lang="en-US" altLang="zh-CN" dirty="0" smtClean="0"/>
              <a:t>D7.0 </a:t>
            </a:r>
            <a:r>
              <a:rPr lang="en-US" altLang="zh-CN" dirty="0"/>
              <a:t>and approve a </a:t>
            </a:r>
            <a:r>
              <a:rPr lang="en-US" altLang="zh-CN" dirty="0" smtClean="0"/>
              <a:t>10-day </a:t>
            </a:r>
            <a:r>
              <a:rPr lang="en-US" altLang="zh-CN" dirty="0"/>
              <a:t>SA Recirculation Ballot for IEEE P802.11bd </a:t>
            </a:r>
            <a:r>
              <a:rPr lang="en-US" altLang="zh-CN" dirty="0" smtClean="0"/>
              <a:t>D7.0</a:t>
            </a:r>
            <a:endParaRPr lang="en-US" altLang="zh-CN" b="0" dirty="0"/>
          </a:p>
          <a:p>
            <a:endParaRPr lang="en-US" altLang="zh-CN" dirty="0"/>
          </a:p>
          <a:p>
            <a:r>
              <a:rPr lang="en-US" altLang="zh-CN" dirty="0"/>
              <a:t>Moved: </a:t>
            </a:r>
            <a:r>
              <a:rPr lang="en-US" altLang="zh-CN" dirty="0" smtClean="0"/>
              <a:t> </a:t>
            </a:r>
            <a:r>
              <a:rPr lang="en-US" altLang="zh-CN" dirty="0"/>
              <a:t>			Seconded</a:t>
            </a:r>
            <a:r>
              <a:rPr lang="en-US" altLang="zh-CN" dirty="0" smtClean="0"/>
              <a:t>:</a:t>
            </a:r>
          </a:p>
          <a:p>
            <a:endParaRPr lang="en-US" altLang="zh-CN" dirty="0"/>
          </a:p>
          <a:p>
            <a:r>
              <a:rPr lang="en-US" altLang="zh-CN" dirty="0"/>
              <a:t>Result: </a:t>
            </a:r>
            <a:r>
              <a:rPr lang="en-US" altLang="zh-CN" dirty="0" smtClean="0"/>
              <a:t>Y/N/A</a:t>
            </a:r>
            <a:endParaRPr lang="zh-CN" altLang="en-US"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dirty="0" smtClean="0"/>
              <a:t>Aug 2022</a:t>
            </a:r>
            <a:endParaRPr lang="en-US" dirty="0"/>
          </a:p>
        </p:txBody>
      </p:sp>
    </p:spTree>
    <p:extLst>
      <p:ext uri="{BB962C8B-B14F-4D97-AF65-F5344CB8AC3E}">
        <p14:creationId xmlns:p14="http://schemas.microsoft.com/office/powerpoint/2010/main" val="13723532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#3 (Report to EC)</a:t>
            </a:r>
            <a:endParaRPr lang="zh-CN" altLang="en-US" dirty="0"/>
          </a:p>
        </p:txBody>
      </p:sp>
      <p:sp>
        <p:nvSpPr>
          <p:cNvPr id="3" name="内容占位符 2"/>
          <p:cNvSpPr>
            <a:spLocks noGrp="1"/>
          </p:cNvSpPr>
          <p:nvPr>
            <p:ph idx="1"/>
          </p:nvPr>
        </p:nvSpPr>
        <p:spPr>
          <a:xfrm>
            <a:off x="914400" y="1981200"/>
            <a:ext cx="10361613" cy="4267126"/>
          </a:xfrm>
        </p:spPr>
        <p:txBody>
          <a:bodyPr/>
          <a:lstStyle/>
          <a:p>
            <a:r>
              <a:rPr lang="en-US" altLang="zh-CN" sz="2000" dirty="0">
                <a:sym typeface="+mn-ea"/>
              </a:rPr>
              <a:t>Approve </a:t>
            </a:r>
            <a:r>
              <a:rPr lang="en-US" altLang="zh-CN" sz="2000" dirty="0" smtClean="0">
                <a:sym typeface="+mn-ea"/>
              </a:rPr>
              <a:t>the document </a:t>
            </a:r>
          </a:p>
          <a:p>
            <a:pPr lvl="1"/>
            <a:r>
              <a:rPr lang="en-US" altLang="zh-CN" sz="1700" dirty="0">
                <a:sym typeface="+mn-ea"/>
                <a:hlinkClick r:id="rId2"/>
              </a:rPr>
              <a:t>https://</a:t>
            </a:r>
            <a:r>
              <a:rPr lang="en-US" altLang="zh-CN" sz="1700" dirty="0" smtClean="0">
                <a:sym typeface="+mn-ea"/>
                <a:hlinkClick r:id="rId2"/>
              </a:rPr>
              <a:t>mentor.ieee.org/802.11/dcn/22/11-22-1521-00-00bd-p802-11bd-report-to-ec-on-conditional-approval-to-forward-draft-to-revcom.pptx</a:t>
            </a:r>
            <a:endParaRPr lang="en-US" altLang="zh-CN" sz="1700" dirty="0" smtClean="0">
              <a:sym typeface="+mn-ea"/>
            </a:endParaRPr>
          </a:p>
          <a:p>
            <a:r>
              <a:rPr lang="en-US" altLang="zh-CN" sz="2000" dirty="0" smtClean="0">
                <a:sym typeface="+mn-ea"/>
              </a:rPr>
              <a:t>as the report </a:t>
            </a:r>
            <a:r>
              <a:rPr lang="en-US" altLang="zh-CN" sz="2000" dirty="0">
                <a:sym typeface="+mn-ea"/>
              </a:rPr>
              <a:t>to EC on Conditional </a:t>
            </a:r>
            <a:r>
              <a:rPr lang="en-US" altLang="zh-CN" sz="2000" dirty="0" smtClean="0">
                <a:sym typeface="+mn-ea"/>
              </a:rPr>
              <a:t>approval of forwarding IEEE P802.11bd to </a:t>
            </a:r>
            <a:r>
              <a:rPr lang="en-US" altLang="zh-CN" sz="2000" dirty="0" err="1" smtClean="0">
                <a:sym typeface="+mn-ea"/>
              </a:rPr>
              <a:t>RevCom</a:t>
            </a:r>
            <a:r>
              <a:rPr lang="en-US" altLang="zh-CN" sz="2000" dirty="0" smtClean="0">
                <a:sym typeface="+mn-ea"/>
              </a:rPr>
              <a:t> and </a:t>
            </a:r>
            <a:r>
              <a:rPr lang="en-US" altLang="zh-CN" sz="2000" dirty="0">
                <a:sym typeface="+mn-ea"/>
              </a:rPr>
              <a:t>grant the </a:t>
            </a:r>
            <a:r>
              <a:rPr lang="en-US" altLang="zh-CN" sz="2000" dirty="0" err="1">
                <a:sym typeface="+mn-ea"/>
              </a:rPr>
              <a:t>TGbd</a:t>
            </a:r>
            <a:r>
              <a:rPr lang="en-US" altLang="zh-CN" sz="2000" dirty="0">
                <a:sym typeface="+mn-ea"/>
              </a:rPr>
              <a:t> chair editorial license</a:t>
            </a:r>
          </a:p>
          <a:p>
            <a:endParaRPr lang="en-US" altLang="zh-CN" sz="2000" dirty="0"/>
          </a:p>
          <a:p>
            <a:endParaRPr lang="en-US" altLang="zh-CN" sz="2000" dirty="0" smtClean="0"/>
          </a:p>
          <a:p>
            <a:pPr marL="42545" indent="0">
              <a:lnSpc>
                <a:spcPct val="120000"/>
              </a:lnSpc>
              <a:spcBef>
                <a:spcPts val="0"/>
              </a:spcBef>
            </a:pPr>
            <a:r>
              <a:rPr lang="en-US" altLang="zh-CN" sz="2000" dirty="0">
                <a:latin typeface="Calibri" panose="020F0502020204030204" pitchFamily="34" charset="0"/>
                <a:cs typeface="Calibri" panose="020F0502020204030204" pitchFamily="34" charset="0"/>
              </a:rPr>
              <a:t>Moved: Bo Sun			Seconded</a:t>
            </a:r>
            <a:r>
              <a:rPr lang="en-US" altLang="zh-CN" sz="2000" dirty="0" smtClean="0">
                <a:latin typeface="Calibri" panose="020F0502020204030204" pitchFamily="34" charset="0"/>
                <a:cs typeface="Calibri" panose="020F0502020204030204" pitchFamily="34" charset="0"/>
              </a:rPr>
              <a:t>:</a:t>
            </a:r>
            <a:endParaRPr lang="en-US" altLang="zh-CN" sz="2000" dirty="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0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000" dirty="0">
                <a:latin typeface="Calibri" panose="020F0502020204030204" pitchFamily="34" charset="0"/>
                <a:cs typeface="Calibri" panose="020F0502020204030204" pitchFamily="34" charset="0"/>
              </a:rPr>
              <a:t>Result: </a:t>
            </a:r>
            <a:r>
              <a:rPr lang="en-US" altLang="zh-CN" sz="2000" dirty="0" smtClean="0">
                <a:latin typeface="Calibri" panose="020F0502020204030204" pitchFamily="34" charset="0"/>
                <a:cs typeface="Calibri" panose="020F0502020204030204" pitchFamily="34" charset="0"/>
              </a:rPr>
              <a:t>Y/N/A</a:t>
            </a:r>
            <a:endParaRPr lang="zh-CN" altLang="en-US" sz="2000"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dirty="0" smtClean="0"/>
              <a:t>Aug 2022</a:t>
            </a:r>
            <a:endParaRPr lang="en-US" dirty="0"/>
          </a:p>
        </p:txBody>
      </p:sp>
    </p:spTree>
    <p:extLst>
      <p:ext uri="{BB962C8B-B14F-4D97-AF65-F5344CB8AC3E}">
        <p14:creationId xmlns:p14="http://schemas.microsoft.com/office/powerpoint/2010/main" val="30508655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#4 (Conditional approval of forwarding the draft to </a:t>
            </a:r>
            <a:r>
              <a:rPr lang="en-US" altLang="zh-CN" dirty="0" err="1" smtClean="0"/>
              <a:t>RevCom</a:t>
            </a:r>
            <a:r>
              <a:rPr lang="en-US" altLang="zh-CN" dirty="0" smtClean="0"/>
              <a:t>)</a:t>
            </a:r>
            <a:endParaRPr lang="zh-CN" altLang="en-US" dirty="0"/>
          </a:p>
        </p:txBody>
      </p:sp>
      <p:sp>
        <p:nvSpPr>
          <p:cNvPr id="3" name="内容占位符 2"/>
          <p:cNvSpPr>
            <a:spLocks noGrp="1"/>
          </p:cNvSpPr>
          <p:nvPr>
            <p:ph idx="1"/>
          </p:nvPr>
        </p:nvSpPr>
        <p:spPr>
          <a:xfrm>
            <a:off x="914400" y="1981200"/>
            <a:ext cx="10361613" cy="4267126"/>
          </a:xfrm>
        </p:spPr>
        <p:txBody>
          <a:bodyPr/>
          <a:lstStyle/>
          <a:p>
            <a:r>
              <a:rPr lang="en-US" altLang="zh-CN" sz="2000" dirty="0">
                <a:sym typeface="+mn-ea"/>
              </a:rPr>
              <a:t>Approve a </a:t>
            </a:r>
            <a:r>
              <a:rPr lang="en-US" altLang="zh-CN" sz="2000" dirty="0" smtClean="0">
                <a:sym typeface="+mn-ea"/>
              </a:rPr>
              <a:t>WG motion to request the IEEE 802 EC to conditionally approve forwarding IEEE P802.11bd to </a:t>
            </a:r>
            <a:r>
              <a:rPr lang="en-US" altLang="zh-CN" sz="2000" dirty="0" err="1" smtClean="0">
                <a:sym typeface="+mn-ea"/>
              </a:rPr>
              <a:t>RevCom</a:t>
            </a:r>
            <a:endParaRPr lang="en-US" altLang="zh-CN" sz="2000" dirty="0">
              <a:sym typeface="+mn-ea"/>
            </a:endParaRPr>
          </a:p>
          <a:p>
            <a:endParaRPr lang="en-US" altLang="zh-CN" sz="2000" dirty="0"/>
          </a:p>
          <a:p>
            <a:endParaRPr lang="en-US" altLang="zh-CN" sz="2000" dirty="0" smtClean="0"/>
          </a:p>
          <a:p>
            <a:pPr marL="42545" indent="0">
              <a:lnSpc>
                <a:spcPct val="120000"/>
              </a:lnSpc>
              <a:spcBef>
                <a:spcPts val="0"/>
              </a:spcBef>
            </a:pPr>
            <a:r>
              <a:rPr lang="en-US" altLang="zh-CN" sz="2000" dirty="0">
                <a:latin typeface="Calibri" panose="020F0502020204030204" pitchFamily="34" charset="0"/>
                <a:cs typeface="Calibri" panose="020F0502020204030204" pitchFamily="34" charset="0"/>
              </a:rPr>
              <a:t>Moved: Bo Sun			Seconded</a:t>
            </a:r>
            <a:r>
              <a:rPr lang="en-US" altLang="zh-CN" sz="2000" dirty="0" smtClean="0">
                <a:latin typeface="Calibri" panose="020F0502020204030204" pitchFamily="34" charset="0"/>
                <a:cs typeface="Calibri" panose="020F0502020204030204" pitchFamily="34" charset="0"/>
              </a:rPr>
              <a:t>:</a:t>
            </a:r>
            <a:endParaRPr lang="en-US" altLang="zh-CN" sz="2000" dirty="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0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000" dirty="0">
                <a:latin typeface="Calibri" panose="020F0502020204030204" pitchFamily="34" charset="0"/>
                <a:cs typeface="Calibri" panose="020F0502020204030204" pitchFamily="34" charset="0"/>
              </a:rPr>
              <a:t>Result: </a:t>
            </a:r>
            <a:r>
              <a:rPr lang="en-US" altLang="zh-CN" sz="2000" dirty="0" smtClean="0">
                <a:latin typeface="Calibri" panose="020F0502020204030204" pitchFamily="34" charset="0"/>
                <a:cs typeface="Calibri" panose="020F0502020204030204" pitchFamily="34" charset="0"/>
              </a:rPr>
              <a:t>Y/N/A</a:t>
            </a:r>
            <a:endParaRPr lang="zh-CN" altLang="en-US" sz="2000"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dirty="0" smtClean="0"/>
              <a:t>Aug 2022</a:t>
            </a:r>
            <a:endParaRPr lang="en-US" dirty="0"/>
          </a:p>
        </p:txBody>
      </p:sp>
    </p:spTree>
    <p:extLst>
      <p:ext uri="{BB962C8B-B14F-4D97-AF65-F5344CB8AC3E}">
        <p14:creationId xmlns:p14="http://schemas.microsoft.com/office/powerpoint/2010/main" val="2817144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Future Teleconference Plan</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 2022</a:t>
            </a:r>
            <a:endParaRPr lang="en-US" dirty="0"/>
          </a:p>
        </p:txBody>
      </p:sp>
      <p:sp>
        <p:nvSpPr>
          <p:cNvPr id="7" name="内容占位符 2"/>
          <p:cNvSpPr>
            <a:spLocks noGrp="1"/>
          </p:cNvSpPr>
          <p:nvPr/>
        </p:nvSpPr>
        <p:spPr>
          <a:xfrm>
            <a:off x="1143000" y="2057400"/>
            <a:ext cx="10287000" cy="3960810"/>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smtClean="0">
                <a:solidFill>
                  <a:schemeClr val="tx1"/>
                </a:solidFill>
                <a:cs typeface="+mn-ea"/>
                <a:sym typeface="+mn-ea"/>
              </a:rPr>
              <a:t>Oct 18</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2022, 10:00am ~ 11:59am, ET</a:t>
            </a:r>
            <a:endParaRPr lang="en-US" altLang="zh-CN" sz="2800" dirty="0">
              <a:solidFill>
                <a:schemeClr val="tx1"/>
              </a:solidFill>
              <a:cs typeface="+mn-ea"/>
            </a:endParaRPr>
          </a:p>
        </p:txBody>
      </p:sp>
    </p:spTree>
    <p:extLst>
      <p:ext uri="{BB962C8B-B14F-4D97-AF65-F5344CB8AC3E}">
        <p14:creationId xmlns:p14="http://schemas.microsoft.com/office/powerpoint/2010/main" val="3295198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140587</TotalTime>
  <Words>2321</Words>
  <Application>Microsoft Office PowerPoint</Application>
  <PresentationFormat>宽屏</PresentationFormat>
  <Paragraphs>392</Paragraphs>
  <Slides>30</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30</vt:i4>
      </vt:variant>
    </vt:vector>
  </HeadingPairs>
  <TitlesOfParts>
    <vt:vector size="42"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Suggested Best Practices in Mix-mode Meetings</vt:lpstr>
      <vt:lpstr>Registration for the September 802.11 interim session</vt:lpstr>
      <vt:lpstr>TGbd Documents Update</vt:lpstr>
      <vt:lpstr>Current TGbd Timeline</vt:lpstr>
      <vt:lpstr>Submission List (Call for submissions)</vt:lpstr>
      <vt:lpstr>TGbd Session Plan during IEEE 802.11 Sep interim 2022</vt:lpstr>
      <vt:lpstr>IEEE 802.11 TGbd Session During IEEE 802.11 Sep Interim 2022</vt:lpstr>
      <vt:lpstr>PowerPoint 演示文稿</vt:lpstr>
      <vt:lpstr>Approval of TGbd meeting minutes</vt:lpstr>
      <vt:lpstr>2nd Round SA Re-circulation Ballot Result</vt:lpstr>
      <vt:lpstr>TGbd Timeline</vt:lpstr>
      <vt:lpstr>IEEE 802.11 TGbd Session During IEEE 802.11 Sep Interim 2022</vt:lpstr>
      <vt:lpstr>PowerPoint 演示文稿</vt:lpstr>
      <vt:lpstr>Motion #1 (CRC CR motion)</vt:lpstr>
      <vt:lpstr>Motion #2 (CRC motion, 4th SA Ballot)</vt:lpstr>
      <vt:lpstr>Motion #3 (Report to EC)</vt:lpstr>
      <vt:lpstr>Motion #4 (Conditional approval of forwarding the draft to RevCom)</vt:lpstr>
      <vt:lpstr>TGbd Future Teleconference Plan</vt:lpstr>
    </vt:vector>
  </TitlesOfParts>
  <Manager>Mr. Bo Sun</Manager>
  <Company>ZTE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5522</cp:revision>
  <cp:lastPrinted>2014-11-04T15:04:00Z</cp:lastPrinted>
  <dcterms:created xsi:type="dcterms:W3CDTF">2007-04-17T18:10:00Z</dcterms:created>
  <dcterms:modified xsi:type="dcterms:W3CDTF">2022-09-15T16:32:19Z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