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8" r:id="rId20"/>
    <p:sldId id="2383" r:id="rId21"/>
    <p:sldId id="314" r:id="rId22"/>
    <p:sldId id="308" r:id="rId23"/>
    <p:sldId id="2375" r:id="rId24"/>
    <p:sldId id="2384" r:id="rId25"/>
    <p:sldId id="2385" r:id="rId26"/>
    <p:sldId id="2370" r:id="rId27"/>
    <p:sldId id="2374" r:id="rId28"/>
    <p:sldId id="2367" r:id="rId29"/>
    <p:sldId id="307" r:id="rId30"/>
    <p:sldId id="310" r:id="rId31"/>
    <p:sldId id="295" r:id="rId32"/>
    <p:sldId id="311" r:id="rId33"/>
    <p:sldId id="313"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4" d="100"/>
          <a:sy n="74" d="100"/>
        </p:scale>
        <p:origin x="393" y="3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8959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802.11-22/1282r6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2/11-22-1441-00-00bh-802-11bh-telecon-minutes-august-30-2022.docx" TargetMode="External"/><Relationship Id="rId3" Type="http://schemas.openxmlformats.org/officeDocument/2006/relationships/hyperlink" Target="https://mentor.ieee.org/802.11/dcn/22/11-22-1272-01-00bh-minutes-tgbh-plenary-meeting-july-2022.docx" TargetMode="External"/><Relationship Id="rId7" Type="http://schemas.openxmlformats.org/officeDocument/2006/relationships/hyperlink" Target="https://mentor.ieee.org/802.11/dcn/22/11-22-1374-00-00bh-agenda-tgbh-2022-aug-23.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362-00-00bh-802-11bh-telecon-minutes-august-16-2022.docx" TargetMode="External"/><Relationship Id="rId5" Type="http://schemas.openxmlformats.org/officeDocument/2006/relationships/hyperlink" Target="https://mentor.ieee.org/802.11/dcn/22/11-22-1351-00-00bh-802-11tgbh-telecon-minutesaugust-2-2022.docx" TargetMode="External"/><Relationship Id="rId4" Type="http://schemas.openxmlformats.org/officeDocument/2006/relationships/hyperlink" Target="https://mentor.ieee.org/802.11/dcn/22/11-22-1234-00-00bh-802-11tgbh-telecon-minutes-july-26-2022.docx" TargetMode="External"/><Relationship Id="rId9" Type="http://schemas.openxmlformats.org/officeDocument/2006/relationships/hyperlink" Target="https://mentor.ieee.org/802.11/dcn/22/11-22-1532-00-00bh-802-11bh-telecon-minutes-september-6-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0973-09-00bh-cc41-comments-against-d0-2.xlsx" TargetMode="External"/><Relationship Id="rId4" Type="http://schemas.openxmlformats.org/officeDocument/2006/relationships/hyperlink" Target="https://mentor.ieee.org/802.11/dcn/22/11-22-0651-05-00bh-tgbh-motions-lis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651-07-00bh-tgbh-motions-list.pptx" TargetMode="External"/><Relationship Id="rId4" Type="http://schemas.openxmlformats.org/officeDocument/2006/relationships/hyperlink" Target="https://mentor.ieee.org/802.11/dcn/22/11-22-0973-10-00bh-cc41-comments-against-d0-2.xls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620-02-00bh-device-id-ladder-diagram.pptx" TargetMode="External"/><Relationship Id="rId13" Type="http://schemas.openxmlformats.org/officeDocument/2006/relationships/hyperlink" Target="https://mentor.ieee.org/802.11/dcn/22/11-22-1411-00-00bh-protection-against-spoof-ap-using-probe.pptx" TargetMode="External"/><Relationship Id="rId3" Type="http://schemas.openxmlformats.org/officeDocument/2006/relationships/hyperlink" Target="https://mentor.ieee.org/802.11/dcn/22/11-22-1599-00-00bh-revisions-to-rsn-extension-element.docx" TargetMode="External"/><Relationship Id="rId7" Type="http://schemas.openxmlformats.org/officeDocument/2006/relationships/hyperlink" Target="https://mentor.ieee.org/802.11/dcn/22/11-22-1625-00-00bh-non-ap-sta-device-id-implementation.pptx" TargetMode="External"/><Relationship Id="rId12" Type="http://schemas.openxmlformats.org/officeDocument/2006/relationships/hyperlink" Target="https://mentor.ieee.org/802.11/dcn/22/11-22-1219-00-00bh-stop-association-to-a-spoof-ap.pptx" TargetMode="External"/><Relationship Id="rId17"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2.xml"/><Relationship Id="rId16" Type="http://schemas.openxmlformats.org/officeDocument/2006/relationships/hyperlink" Target="https://mentor.ieee.org/802.11/dcn/22/11-22-1585-00-00bh-multiple-schemes-tex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88-00-00bh-resolution-comment-32-11bhd0-2.docx" TargetMode="External"/><Relationship Id="rId11" Type="http://schemas.openxmlformats.org/officeDocument/2006/relationships/hyperlink" Target="https://mentor.ieee.org/802.11/dcn/22/11-22-1084-01-00bh-sta-id-opt-in.pptx" TargetMode="External"/><Relationship Id="rId5" Type="http://schemas.openxmlformats.org/officeDocument/2006/relationships/hyperlink" Target="https://mentor.ieee.org/802.11/dcn/22/11-22-1079-03-00bh-cr-for-sta-generated-id.docx" TargetMode="External"/><Relationship Id="rId15" Type="http://schemas.openxmlformats.org/officeDocument/2006/relationships/hyperlink" Target="https://mentor.ieee.org/802.11/dcn/22/11-22-0925-03-00bh-maad-text-for-tgbh-draft-0-2.docx" TargetMode="External"/><Relationship Id="rId10" Type="http://schemas.openxmlformats.org/officeDocument/2006/relationships/hyperlink" Target="https://mentor.ieee.org/802.11/dcn/22/11-22-1230-00-00bh-background-use-cases-par-privacy-etc.pptx" TargetMode="External"/><Relationship Id="rId4" Type="http://schemas.openxmlformats.org/officeDocument/2006/relationships/hyperlink" Target="https://mentor.ieee.org/802.11/dcn/22/11-22-1329-06-00bh-cid-resolutoins-for-12-2-11.docx" TargetMode="External"/><Relationship Id="rId9" Type="http://schemas.openxmlformats.org/officeDocument/2006/relationships/hyperlink" Target="https://mentor.ieee.org/802.11/dcn/22/11-22-1069-01-00bh-resolution-of-a-few-comments.docx" TargetMode="External"/><Relationship Id="rId14" Type="http://schemas.openxmlformats.org/officeDocument/2006/relationships/hyperlink" Target="https://mentor.ieee.org/802.11/dcn/22/11-22-0928-01-00bh-text-maad-and-irm-tgbh-draft-0-2.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TGbh-agenda-2022-September-Interim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09"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September 2022, 10:30-12:30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plenary and July/Aug/Sept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plenary session: </a:t>
            </a:r>
            <a:r>
              <a:rPr lang="en-US" sz="2400" dirty="0">
                <a:hlinkClick r:id="rId3"/>
              </a:rPr>
              <a:t>11-22/1272r1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July 26: </a:t>
            </a:r>
            <a:r>
              <a:rPr lang="en-US" sz="2400" dirty="0">
                <a:hlinkClick r:id="rId4"/>
              </a:rPr>
              <a:t>11-22/1234r0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2: </a:t>
            </a:r>
            <a:r>
              <a:rPr lang="en-US" sz="2400" dirty="0">
                <a:hlinkClick r:id="rId5"/>
              </a:rPr>
              <a:t>11-22/1351r0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16: </a:t>
            </a:r>
            <a:r>
              <a:rPr lang="en-US" sz="2400" dirty="0">
                <a:hlinkClick r:id="rId6"/>
              </a:rPr>
              <a:t>11-22/1362r0</a:t>
            </a:r>
            <a:endParaRPr lang="en-US" sz="2400" dirty="0"/>
          </a:p>
          <a:p>
            <a:pPr marL="1257300" lvl="2" indent="-457200">
              <a:lnSpc>
                <a:spcPct val="90000"/>
              </a:lnSpc>
              <a:spcBef>
                <a:spcPts val="0"/>
              </a:spcBef>
              <a:spcAft>
                <a:spcPts val="600"/>
              </a:spcAft>
              <a:buFont typeface="Arial" panose="020B0604020202020204" pitchFamily="34" charset="0"/>
              <a:buChar char="•"/>
              <a:defRPr/>
            </a:pPr>
            <a:r>
              <a:rPr lang="en-US" sz="2400" dirty="0"/>
              <a:t>Aug 23: </a:t>
            </a:r>
            <a:r>
              <a:rPr lang="en-US" sz="2400" dirty="0">
                <a:hlinkClick r:id="rId7"/>
              </a:rPr>
              <a:t>11-22/1374r0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30: </a:t>
            </a:r>
            <a:r>
              <a:rPr lang="en-US" sz="2400" dirty="0">
                <a:hlinkClick r:id="rId8"/>
              </a:rPr>
              <a:t>11-22/1441r0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Sept 6: </a:t>
            </a:r>
            <a:r>
              <a:rPr lang="en-US" sz="2400" dirty="0">
                <a:hlinkClick r:id="rId9"/>
              </a:rPr>
              <a:t>11-22/1532r0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Peter Yee</a:t>
            </a:r>
          </a:p>
          <a:p>
            <a:pPr marL="457200" indent="-457200">
              <a:lnSpc>
                <a:spcPct val="90000"/>
              </a:lnSpc>
              <a:spcBef>
                <a:spcPts val="0"/>
              </a:spcBef>
              <a:spcAft>
                <a:spcPts val="600"/>
              </a:spcAft>
              <a:buFont typeface="Arial" panose="020B0604020202020204" pitchFamily="34" charset="0"/>
              <a:buChar char="•"/>
              <a:defRPr/>
            </a:pPr>
            <a:r>
              <a:rPr lang="en-US" sz="2800" dirty="0"/>
              <a:t>Seconded: Graham Smith</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Sept 2022 -&gt; Nov 2022</a:t>
            </a:r>
          </a:p>
          <a:p>
            <a:pPr lvl="1" algn="just">
              <a:spcBef>
                <a:spcPts val="0"/>
              </a:spcBef>
              <a:defRPr/>
            </a:pPr>
            <a:r>
              <a:rPr lang="en-US" altLang="zh-CN" sz="2400" dirty="0">
                <a:latin typeface="Times New Roman"/>
                <a:ea typeface="MS Gothic"/>
              </a:rPr>
              <a:t>Recirculation LB (D2.0)			Nov 2022 -&gt; Jan 2023</a:t>
            </a:r>
          </a:p>
          <a:p>
            <a:pPr lvl="1" algn="just">
              <a:spcBef>
                <a:spcPts val="0"/>
              </a:spcBef>
              <a:defRPr/>
            </a:pPr>
            <a:r>
              <a:rPr lang="en-US" altLang="zh-CN" sz="2400" dirty="0">
                <a:latin typeface="Times New Roman"/>
                <a:ea typeface="MS Gothic"/>
              </a:rPr>
              <a:t>Initial SA Ballot (D3.0)			Mar 2023 -&gt; May 2023</a:t>
            </a:r>
          </a:p>
          <a:p>
            <a:pPr lvl="1" algn="just">
              <a:spcBef>
                <a:spcPts val="0"/>
              </a:spcBef>
              <a:defRPr/>
            </a:pPr>
            <a:r>
              <a:rPr lang="en-US" altLang="zh-CN" sz="2400" dirty="0">
                <a:latin typeface="Times New Roman"/>
                <a:ea typeface="MS Gothic"/>
              </a:rPr>
              <a:t>Final 802.11 WG approval		Jul 2023 -&gt; Sep 2023</a:t>
            </a:r>
          </a:p>
          <a:p>
            <a:pPr lvl="1" algn="just">
              <a:spcBef>
                <a:spcPts val="0"/>
              </a:spcBef>
              <a:defRPr/>
            </a:pPr>
            <a:r>
              <a:rPr lang="en-US" altLang="zh-CN" sz="2400" dirty="0">
                <a:latin typeface="Times New Roman"/>
                <a:ea typeface="MS Gothic"/>
              </a:rPr>
              <a:t>802 EC approval					Sep 2023 -&gt;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Nov 2023 -&gt; Dec 2023</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September 2022, 13:30-15:30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9562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September 2022, 8:00-10:00 HAT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11-22/0651r5</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a:t>
            </a:r>
            <a:r>
              <a:rPr lang="en-US" sz="2800" b="0" dirty="0">
                <a:hlinkClick r:id="rId5"/>
              </a:rPr>
              <a:t>11-22/0973r9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September 2022, 8:00-10:00 HAT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300"/>
              </a:spcAft>
              <a:buFont typeface="Arial" panose="020B0604020202020204" pitchFamily="34" charset="0"/>
              <a:buChar char="•"/>
              <a:defRPr/>
            </a:pPr>
            <a:r>
              <a:rPr lang="en-US" dirty="0">
                <a:highlight>
                  <a:srgbClr val="FF0000"/>
                </a:highlight>
              </a:rPr>
              <a:t>Timeline</a:t>
            </a:r>
            <a:r>
              <a:rPr lang="en-US" dirty="0"/>
              <a:t> update review</a:t>
            </a:r>
            <a:endParaRPr lang="en-US" altLang="en-US" dirty="0"/>
          </a:p>
          <a:p>
            <a:pPr marL="457200" indent="-457200">
              <a:lnSpc>
                <a:spcPct val="70000"/>
              </a:lnSpc>
              <a:spcBef>
                <a:spcPts val="300"/>
              </a:spcBef>
              <a:spcAft>
                <a:spcPts val="300"/>
              </a:spcAft>
              <a:buFont typeface="Arial" panose="020B0604020202020204" pitchFamily="34" charset="0"/>
              <a:buChar char="•"/>
              <a:defRPr/>
            </a:pPr>
            <a:r>
              <a:rPr lang="en-US" dirty="0"/>
              <a:t>Issues Tracking: </a:t>
            </a:r>
            <a:r>
              <a:rPr lang="en-US" b="0" dirty="0">
                <a:hlinkClick r:id="rId3"/>
              </a:rPr>
              <a:t>11-21/0332r37</a:t>
            </a:r>
            <a:endParaRPr lang="en-US" b="0" dirty="0"/>
          </a:p>
          <a:p>
            <a:pPr marL="457200" indent="-457200">
              <a:lnSpc>
                <a:spcPct val="70000"/>
              </a:lnSpc>
              <a:spcBef>
                <a:spcPts val="300"/>
              </a:spcBef>
              <a:spcAft>
                <a:spcPts val="300"/>
              </a:spcAft>
              <a:buFont typeface="Arial" panose="020B0604020202020204" pitchFamily="34" charset="0"/>
              <a:buChar char="•"/>
              <a:defRPr/>
            </a:pPr>
            <a:r>
              <a:rPr lang="en-US" dirty="0"/>
              <a:t>Results of Comment Collection on D0.2: </a:t>
            </a:r>
            <a:r>
              <a:rPr lang="en-US" sz="2400" b="0" dirty="0">
                <a:hlinkClick r:id="rId4"/>
              </a:rPr>
              <a:t>11-22/0973r10</a:t>
            </a:r>
            <a:r>
              <a:rPr lang="en-US" sz="2400" dirty="0"/>
              <a:t> </a:t>
            </a:r>
          </a:p>
          <a:p>
            <a:pPr marL="857250" lvl="1" indent="-457200">
              <a:lnSpc>
                <a:spcPct val="70000"/>
              </a:lnSpc>
              <a:spcBef>
                <a:spcPts val="300"/>
              </a:spcBef>
              <a:spcAft>
                <a:spcPts val="300"/>
              </a:spcAft>
              <a:buFont typeface="Arial" panose="020B0604020202020204" pitchFamily="34" charset="0"/>
              <a:buChar char="•"/>
              <a:defRPr/>
            </a:pPr>
            <a:r>
              <a:rPr lang="en-US" dirty="0"/>
              <a:t>52 non-Editorial: 14 resolved.  22 are on “controversial topics”.  16 should be easier.</a:t>
            </a:r>
          </a:p>
          <a:p>
            <a:pPr marL="457200" indent="-457200">
              <a:lnSpc>
                <a:spcPct val="70000"/>
              </a:lnSpc>
              <a:spcBef>
                <a:spcPts val="300"/>
              </a:spcBef>
              <a:spcAft>
                <a:spcPts val="300"/>
              </a:spcAft>
              <a:buFont typeface="Arial" panose="020B0604020202020204" pitchFamily="34" charset="0"/>
              <a:buChar char="•"/>
              <a:defRPr/>
            </a:pPr>
            <a:r>
              <a:rPr lang="en-US" sz="2400" dirty="0"/>
              <a:t>Motions record:</a:t>
            </a:r>
            <a:r>
              <a:rPr lang="en-US" sz="2400" b="0" dirty="0"/>
              <a:t> </a:t>
            </a:r>
            <a:r>
              <a:rPr lang="en-US" b="0" dirty="0">
                <a:hlinkClick r:id="rId5"/>
              </a:rPr>
              <a:t>11-22/0651r7</a:t>
            </a:r>
            <a:endParaRPr lang="en-US" b="0" dirty="0"/>
          </a:p>
          <a:p>
            <a:pPr marL="857250" lvl="1" indent="-457200">
              <a:lnSpc>
                <a:spcPct val="70000"/>
              </a:lnSpc>
              <a:spcBef>
                <a:spcPts val="300"/>
              </a:spcBef>
              <a:spcAft>
                <a:spcPts val="300"/>
              </a:spcAft>
              <a:buFont typeface="Arial" panose="020B0604020202020204" pitchFamily="34" charset="0"/>
              <a:buChar char="•"/>
              <a:defRPr/>
            </a:pPr>
            <a:r>
              <a:rPr lang="en-US" dirty="0">
                <a:highlight>
                  <a:srgbClr val="FF0000"/>
                </a:highlight>
              </a:rPr>
              <a:t>Motions</a:t>
            </a:r>
            <a:r>
              <a:rPr lang="en-US" dirty="0"/>
              <a:t> #11 and #12 – 8 CIDs</a:t>
            </a:r>
            <a:endParaRPr lang="en-US" b="0" dirty="0"/>
          </a:p>
          <a:p>
            <a:pPr marL="457200" indent="-457200">
              <a:lnSpc>
                <a:spcPct val="70000"/>
              </a:lnSpc>
              <a:spcBef>
                <a:spcPts val="300"/>
              </a:spcBef>
              <a:spcAft>
                <a:spcPts val="300"/>
              </a:spcAft>
              <a:buFont typeface="Arial" panose="020B0604020202020204" pitchFamily="34" charset="0"/>
              <a:buChar char="•"/>
              <a:defRPr/>
            </a:pPr>
            <a:r>
              <a:rPr lang="en-US" dirty="0"/>
              <a:t>Contributions (slide 22)</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23) – motion on initial WG LB</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6"/>
              </a:rPr>
              <a:t>11-21/0703r0</a:t>
            </a:r>
            <a:r>
              <a:rPr lang="en-US" b="0" dirty="0"/>
              <a:t>, </a:t>
            </a:r>
            <a:r>
              <a:rPr lang="en-US" b="0" dirty="0">
                <a:hlinkClick r:id="rId7"/>
              </a:rPr>
              <a:t>11-21/1141r0</a:t>
            </a:r>
            <a:r>
              <a:rPr lang="en-US" b="0" dirty="0"/>
              <a:t>, </a:t>
            </a:r>
            <a:r>
              <a:rPr lang="en-US" b="0" dirty="0">
                <a:hlinkClick r:id="rId8"/>
              </a:rPr>
              <a:t>11-22/0668r0</a:t>
            </a:r>
            <a:r>
              <a:rPr lang="en-US" b="0" dirty="0"/>
              <a:t>, </a:t>
            </a:r>
            <a:r>
              <a:rPr lang="en-US" b="0" dirty="0">
                <a:hlinkClick r:id="rId9"/>
              </a:rPr>
              <a:t>11-22/0653r0</a:t>
            </a:r>
            <a:r>
              <a:rPr lang="en-US" b="0" dirty="0"/>
              <a:t> </a:t>
            </a:r>
          </a:p>
          <a:p>
            <a:pPr marL="457200" indent="-457200">
              <a:lnSpc>
                <a:spcPct val="70000"/>
              </a:lnSpc>
              <a:spcBef>
                <a:spcPts val="300"/>
              </a:spcBef>
              <a:spcAft>
                <a:spcPts val="300"/>
              </a:spcAft>
              <a:buFont typeface="Arial" panose="020B0604020202020204" pitchFamily="34" charset="0"/>
              <a:buChar char="•"/>
              <a:defRPr/>
            </a:pPr>
            <a:r>
              <a:rPr lang="en-US"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100" i="1" dirty="0">
                <a:solidFill>
                  <a:schemeClr val="tx1"/>
                </a:solidFill>
                <a:hlinkClick r:id="rId3"/>
              </a:rPr>
              <a:t>11-22/1599r0</a:t>
            </a:r>
            <a:r>
              <a:rPr lang="en-US" altLang="en-US" sz="2100" i="1" dirty="0">
                <a:solidFill>
                  <a:schemeClr val="tx1"/>
                </a:solidFill>
              </a:rPr>
              <a:t> – Revisions to RSN Extension element (Kurt Lumbatis) – consider with 21/1329</a:t>
            </a:r>
          </a:p>
          <a:p>
            <a:pPr marL="457200" indent="-457200">
              <a:lnSpc>
                <a:spcPct val="90000"/>
              </a:lnSpc>
              <a:spcBef>
                <a:spcPts val="0"/>
              </a:spcBef>
              <a:spcAft>
                <a:spcPts val="300"/>
              </a:spcAft>
              <a:buFont typeface="Arial" panose="020B0604020202020204" pitchFamily="34" charset="0"/>
              <a:buChar char="•"/>
              <a:defRPr/>
            </a:pPr>
            <a:r>
              <a:rPr lang="en-US" sz="2100" i="1" dirty="0">
                <a:hlinkClick r:id="rId4"/>
              </a:rPr>
              <a:t>11-22/1329r6</a:t>
            </a:r>
            <a:r>
              <a:rPr lang="en-US" sz="2100" i="1" dirty="0"/>
              <a:t> – CID resolutions for 12.2.11 (Kurt Lumbatis) – Update, after 9/13 discussion</a:t>
            </a:r>
            <a:endParaRPr lang="en-US" altLang="en-US" sz="2100" i="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100" i="1" dirty="0">
                <a:solidFill>
                  <a:schemeClr val="tx1"/>
                </a:solidFill>
                <a:hlinkClick r:id="rId5"/>
              </a:rPr>
              <a:t>11-22/1079r3</a:t>
            </a:r>
            <a:r>
              <a:rPr lang="en-US" altLang="en-US" sz="2100" i="1" dirty="0">
                <a:solidFill>
                  <a:schemeClr val="tx1"/>
                </a:solidFill>
              </a:rPr>
              <a:t> – CR for STA-generated ID (Jay Yang) – Continue 9/13 discussion on 9/15</a:t>
            </a:r>
          </a:p>
          <a:p>
            <a:pPr marL="457200" indent="-457200">
              <a:lnSpc>
                <a:spcPct val="90000"/>
              </a:lnSpc>
              <a:spcBef>
                <a:spcPts val="0"/>
              </a:spcBef>
              <a:spcAft>
                <a:spcPts val="300"/>
              </a:spcAft>
              <a:buFont typeface="Arial" panose="020B0604020202020204" pitchFamily="34" charset="0"/>
              <a:buChar char="•"/>
              <a:defRPr/>
            </a:pPr>
            <a:r>
              <a:rPr lang="en-US" altLang="en-US" sz="2100" i="1" dirty="0">
                <a:solidFill>
                  <a:schemeClr val="tx1"/>
                </a:solidFill>
                <a:hlinkClick r:id="rId6"/>
              </a:rPr>
              <a:t>11-22/1588r0</a:t>
            </a:r>
            <a:r>
              <a:rPr lang="en-US" altLang="en-US" sz="2100" i="1" dirty="0">
                <a:solidFill>
                  <a:schemeClr val="tx1"/>
                </a:solidFill>
              </a:rPr>
              <a:t> – Resolution comment 32 (Antonio de la Olivia) – Defer for agreement on Device ID element exchange structure</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11-22/1625r0</a:t>
            </a:r>
            <a:r>
              <a:rPr lang="en-US" altLang="en-US" sz="2100" dirty="0">
                <a:solidFill>
                  <a:schemeClr val="tx1"/>
                </a:solidFill>
              </a:rPr>
              <a:t> – Non-AP STA Device ID implementation (Kurt Lumbatis)</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11-22/1620r2</a:t>
            </a:r>
            <a:r>
              <a:rPr lang="en-US" altLang="en-US" sz="2100" dirty="0">
                <a:solidFill>
                  <a:schemeClr val="tx1"/>
                </a:solidFill>
              </a:rPr>
              <a:t> – Device ID ladder diagram (Kurt Lumbatis)</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11-22/1584r0</a:t>
            </a:r>
            <a:r>
              <a:rPr lang="en-US" altLang="en-US" sz="2100"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0"/>
              </a:rPr>
              <a:t>11-22/1218r</a:t>
            </a:r>
            <a:r>
              <a:rPr lang="en-US" altLang="en-US" sz="2100" dirty="0">
                <a:solidFill>
                  <a:schemeClr val="tx1"/>
                </a:solidFill>
                <a:hlinkClick r:id="rId10"/>
              </a:rPr>
              <a:t>5 </a:t>
            </a:r>
            <a:r>
              <a:rPr lang="en-US" altLang="en-US" sz="2100" dirty="0">
                <a:solidFill>
                  <a:schemeClr val="tx1"/>
                </a:solidFill>
              </a:rPr>
              <a:t>– Device ID synchronization and control (Kurt Lumbatis)</a:t>
            </a:r>
            <a:endParaRPr lang="en-US" altLang="en-US" sz="2100" dirty="0">
              <a:solidFill>
                <a:schemeClr val="tx1"/>
              </a:solidFill>
              <a:hlinkClick r:id="rId10"/>
            </a:endParaRP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0"/>
              </a:rPr>
              <a:t>11-22/1230r0</a:t>
            </a:r>
            <a:r>
              <a:rPr lang="en-US" altLang="en-US" sz="2100"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1"/>
              </a:rPr>
              <a:t>11-22/1084r1</a:t>
            </a:r>
            <a:r>
              <a:rPr lang="en-US" altLang="en-US" sz="2100" dirty="0">
                <a:solidFill>
                  <a:schemeClr val="tx1"/>
                </a:solidFill>
              </a:rPr>
              <a:t> – STA ID Opt-in (Sid Thakur) – (w/updates)</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2"/>
              </a:rPr>
              <a:t>11-22/1219r0</a:t>
            </a:r>
            <a:r>
              <a:rPr lang="en-US" altLang="en-US" sz="2100"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3"/>
              </a:rPr>
              <a:t>11-22/1411r0</a:t>
            </a:r>
            <a:r>
              <a:rPr lang="en-US" altLang="en-US" sz="2100" dirty="0">
                <a:solidFill>
                  <a:schemeClr val="tx1"/>
                </a:solidFill>
              </a:rPr>
              <a:t> – Protection against spoof AP using probe (Graham Smith)</a:t>
            </a:r>
            <a:endParaRPr lang="en-US" altLang="en-US" sz="2100" dirty="0">
              <a:solidFill>
                <a:schemeClr val="tx1"/>
              </a:solidFill>
              <a:hlinkClick r:id="rId14"/>
            </a:endParaRP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4"/>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5"/>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6"/>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Consider: </a:t>
            </a:r>
            <a:r>
              <a:rPr lang="en-US" sz="2100" dirty="0"/>
              <a:t>Open issues from Issues Tracking document </a:t>
            </a:r>
            <a:r>
              <a:rPr lang="en-US" sz="2100" dirty="0">
                <a:hlinkClick r:id="rId17"/>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5B128-9C11-4B7C-9337-1C9655381B47}"/>
              </a:ext>
            </a:extLst>
          </p:cNvPr>
          <p:cNvSpPr>
            <a:spLocks noGrp="1"/>
          </p:cNvSpPr>
          <p:nvPr>
            <p:ph type="title"/>
          </p:nvPr>
        </p:nvSpPr>
        <p:spPr/>
        <p:txBody>
          <a:bodyPr/>
          <a:lstStyle/>
          <a:p>
            <a:r>
              <a:rPr lang="en-US" dirty="0"/>
              <a:t>Straw Poll on options</a:t>
            </a:r>
          </a:p>
        </p:txBody>
      </p:sp>
      <p:sp>
        <p:nvSpPr>
          <p:cNvPr id="3" name="Content Placeholder 2">
            <a:extLst>
              <a:ext uri="{FF2B5EF4-FFF2-40B4-BE49-F238E27FC236}">
                <a16:creationId xmlns:a16="http://schemas.microsoft.com/office/drawing/2014/main" id="{9ADA08F9-695B-4151-8378-0A23D9088688}"/>
              </a:ext>
            </a:extLst>
          </p:cNvPr>
          <p:cNvSpPr>
            <a:spLocks noGrp="1"/>
          </p:cNvSpPr>
          <p:nvPr>
            <p:ph idx="1"/>
          </p:nvPr>
        </p:nvSpPr>
        <p:spPr/>
        <p:txBody>
          <a:bodyPr/>
          <a:lstStyle/>
          <a:p>
            <a:r>
              <a:rPr lang="en-US" dirty="0"/>
              <a:t>Option 1: 5</a:t>
            </a:r>
          </a:p>
          <a:p>
            <a:r>
              <a:rPr lang="en-US" dirty="0"/>
              <a:t>Option 2: 17</a:t>
            </a:r>
          </a:p>
          <a:p>
            <a:r>
              <a:rPr lang="en-US" dirty="0"/>
              <a:t>Option 3: 14</a:t>
            </a:r>
          </a:p>
        </p:txBody>
      </p:sp>
      <p:sp>
        <p:nvSpPr>
          <p:cNvPr id="4" name="Slide Number Placeholder 3">
            <a:extLst>
              <a:ext uri="{FF2B5EF4-FFF2-40B4-BE49-F238E27FC236}">
                <a16:creationId xmlns:a16="http://schemas.microsoft.com/office/drawing/2014/main" id="{EC456311-67FA-4CC8-BAFD-AF2003CEB32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4626660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5B128-9C11-4B7C-9337-1C9655381B47}"/>
              </a:ext>
            </a:extLst>
          </p:cNvPr>
          <p:cNvSpPr>
            <a:spLocks noGrp="1"/>
          </p:cNvSpPr>
          <p:nvPr>
            <p:ph type="title"/>
          </p:nvPr>
        </p:nvSpPr>
        <p:spPr/>
        <p:txBody>
          <a:bodyPr/>
          <a:lstStyle/>
          <a:p>
            <a:r>
              <a:rPr lang="en-US" dirty="0"/>
              <a:t>Straw Poll on options</a:t>
            </a:r>
          </a:p>
        </p:txBody>
      </p:sp>
      <p:sp>
        <p:nvSpPr>
          <p:cNvPr id="3" name="Content Placeholder 2">
            <a:extLst>
              <a:ext uri="{FF2B5EF4-FFF2-40B4-BE49-F238E27FC236}">
                <a16:creationId xmlns:a16="http://schemas.microsoft.com/office/drawing/2014/main" id="{9ADA08F9-695B-4151-8378-0A23D9088688}"/>
              </a:ext>
            </a:extLst>
          </p:cNvPr>
          <p:cNvSpPr>
            <a:spLocks noGrp="1"/>
          </p:cNvSpPr>
          <p:nvPr>
            <p:ph idx="1"/>
          </p:nvPr>
        </p:nvSpPr>
        <p:spPr/>
        <p:txBody>
          <a:bodyPr/>
          <a:lstStyle/>
          <a:p>
            <a:r>
              <a:rPr lang="en-US" dirty="0"/>
              <a:t>Option 2: 19</a:t>
            </a:r>
          </a:p>
          <a:p>
            <a:r>
              <a:rPr lang="en-US" dirty="0"/>
              <a:t>Option 3: 9</a:t>
            </a:r>
          </a:p>
        </p:txBody>
      </p:sp>
      <p:sp>
        <p:nvSpPr>
          <p:cNvPr id="4" name="Slide Number Placeholder 3">
            <a:extLst>
              <a:ext uri="{FF2B5EF4-FFF2-40B4-BE49-F238E27FC236}">
                <a16:creationId xmlns:a16="http://schemas.microsoft.com/office/drawing/2014/main" id="{EC456311-67FA-4CC8-BAFD-AF2003CEB32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3620821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Nov session: every Tues, starting Sept 27</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Oct 4, Nov 1</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(9:30 pm China, 10:30 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September 2022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1"/>
            <a:ext cx="10972800" cy="1065213"/>
          </a:xfrm>
        </p:spPr>
        <p:txBody>
          <a:bodyPr/>
          <a:lstStyle/>
          <a:p>
            <a:r>
              <a:rPr lang="en-US" dirty="0"/>
              <a:t>Registration for the September 802.11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30617</TotalTime>
  <Words>3216</Words>
  <Application>Microsoft Office PowerPoint</Application>
  <PresentationFormat>Widescreen</PresentationFormat>
  <Paragraphs>364</Paragraphs>
  <Slides>33</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Helvetica</vt:lpstr>
      <vt:lpstr>Monotype Sorts</vt:lpstr>
      <vt:lpstr>Times New Roman</vt:lpstr>
      <vt:lpstr>Office Theme</vt:lpstr>
      <vt:lpstr>Document</vt:lpstr>
      <vt:lpstr>TGbh-agenda-2022-September-Interim</vt:lpstr>
      <vt:lpstr>Abstract</vt:lpstr>
      <vt:lpstr>IEEE 802.11 TGbh   Randomized and Changing MAC Addresses (RCM)</vt:lpstr>
      <vt:lpstr>Registration for the September 802.11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September 2022, 10:30-12:30 HAT</vt:lpstr>
      <vt:lpstr>Approve prior TGbh minutes</vt:lpstr>
      <vt:lpstr>Timeline</vt:lpstr>
      <vt:lpstr>TGbh Agenda – 13 September 2022, 13:30-15:30 HAT</vt:lpstr>
      <vt:lpstr>TGbh Agenda – 14 September 2022, 8:00-10:00 HAT</vt:lpstr>
      <vt:lpstr>TGbh Agenda – 15 September 2022, 8:00-10:00 HAT</vt:lpstr>
      <vt:lpstr>Contributions</vt:lpstr>
      <vt:lpstr>Way forward</vt:lpstr>
      <vt:lpstr>Straw Poll on options</vt:lpstr>
      <vt:lpstr>Straw Poll on options</vt:lpstr>
      <vt:lpstr>Motion X – Dx.x update</vt:lpstr>
      <vt:lpstr>Motion X - TGbh initial WG ballot</vt:lpstr>
      <vt:lpstr>Nov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317</cp:revision>
  <cp:lastPrinted>1601-01-01T00:00:00Z</cp:lastPrinted>
  <dcterms:created xsi:type="dcterms:W3CDTF">2021-01-26T19:12:38Z</dcterms:created>
  <dcterms:modified xsi:type="dcterms:W3CDTF">2022-09-15T19:58:10Z</dcterms:modified>
</cp:coreProperties>
</file>