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06"/>
  </p:notesMasterIdLst>
  <p:handoutMasterIdLst>
    <p:handoutMasterId r:id="rId207"/>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2550" r:id="rId26"/>
    <p:sldId id="1981" r:id="rId27"/>
    <p:sldId id="2074" r:id="rId28"/>
    <p:sldId id="2102" r:id="rId29"/>
    <p:sldId id="2465" r:id="rId30"/>
    <p:sldId id="2107" r:id="rId31"/>
    <p:sldId id="2075" r:id="rId32"/>
    <p:sldId id="2439" r:id="rId33"/>
    <p:sldId id="2292" r:id="rId34"/>
    <p:sldId id="2609" r:id="rId35"/>
    <p:sldId id="2331" r:id="rId36"/>
    <p:sldId id="2438" r:id="rId37"/>
    <p:sldId id="2464" r:id="rId38"/>
    <p:sldId id="2481" r:id="rId39"/>
    <p:sldId id="2482" r:id="rId40"/>
    <p:sldId id="2483" r:id="rId41"/>
    <p:sldId id="2484" r:id="rId42"/>
    <p:sldId id="2618" r:id="rId43"/>
    <p:sldId id="2485" r:id="rId44"/>
    <p:sldId id="2486" r:id="rId45"/>
    <p:sldId id="2611" r:id="rId46"/>
    <p:sldId id="2612" r:id="rId47"/>
    <p:sldId id="2610" r:id="rId48"/>
    <p:sldId id="2008" r:id="rId49"/>
    <p:sldId id="2291" r:id="rId50"/>
    <p:sldId id="2426" r:id="rId51"/>
    <p:sldId id="2427" r:id="rId52"/>
    <p:sldId id="2461" r:id="rId53"/>
    <p:sldId id="2619" r:id="rId54"/>
    <p:sldId id="2620" r:id="rId55"/>
    <p:sldId id="2460" r:id="rId56"/>
    <p:sldId id="2463" r:id="rId57"/>
    <p:sldId id="2552" r:id="rId58"/>
    <p:sldId id="1688" r:id="rId59"/>
    <p:sldId id="2293" r:id="rId60"/>
    <p:sldId id="1708" r:id="rId61"/>
    <p:sldId id="2524" r:id="rId62"/>
    <p:sldId id="2541" r:id="rId63"/>
    <p:sldId id="2548" r:id="rId64"/>
    <p:sldId id="1709" r:id="rId65"/>
    <p:sldId id="1710" r:id="rId66"/>
    <p:sldId id="1790" r:id="rId67"/>
    <p:sldId id="2199" r:id="rId68"/>
    <p:sldId id="2319" r:id="rId69"/>
    <p:sldId id="2320" r:id="rId70"/>
    <p:sldId id="2321" r:id="rId71"/>
    <p:sldId id="2355" r:id="rId72"/>
    <p:sldId id="2592" r:id="rId73"/>
    <p:sldId id="2354" r:id="rId74"/>
    <p:sldId id="2294" r:id="rId75"/>
    <p:sldId id="2559" r:id="rId76"/>
    <p:sldId id="2560" r:id="rId77"/>
    <p:sldId id="2570" r:id="rId78"/>
    <p:sldId id="2571" r:id="rId79"/>
    <p:sldId id="2572" r:id="rId80"/>
    <p:sldId id="2562" r:id="rId81"/>
    <p:sldId id="2561" r:id="rId82"/>
    <p:sldId id="2563" r:id="rId83"/>
    <p:sldId id="2564" r:id="rId84"/>
    <p:sldId id="2466" r:id="rId85"/>
    <p:sldId id="2467" r:id="rId86"/>
    <p:sldId id="1679" r:id="rId87"/>
    <p:sldId id="2336" r:id="rId88"/>
    <p:sldId id="2328" r:id="rId89"/>
    <p:sldId id="2553" r:id="rId90"/>
    <p:sldId id="2599" r:id="rId91"/>
    <p:sldId id="2600" r:id="rId92"/>
    <p:sldId id="2597" r:id="rId93"/>
    <p:sldId id="2489" r:id="rId94"/>
    <p:sldId id="2556" r:id="rId95"/>
    <p:sldId id="2554" r:id="rId96"/>
    <p:sldId id="2555" r:id="rId97"/>
    <p:sldId id="2605" r:id="rId98"/>
    <p:sldId id="2324" r:id="rId99"/>
    <p:sldId id="1375" r:id="rId100"/>
    <p:sldId id="1376" r:id="rId101"/>
    <p:sldId id="1400" r:id="rId102"/>
    <p:sldId id="2479" r:id="rId103"/>
    <p:sldId id="2616" r:id="rId104"/>
    <p:sldId id="2480" r:id="rId105"/>
    <p:sldId id="2617" r:id="rId106"/>
    <p:sldId id="619" r:id="rId107"/>
    <p:sldId id="621" r:id="rId108"/>
    <p:sldId id="1561" r:id="rId109"/>
    <p:sldId id="1555" r:id="rId110"/>
    <p:sldId id="1601" r:id="rId111"/>
    <p:sldId id="1585" r:id="rId112"/>
    <p:sldId id="1586" r:id="rId113"/>
    <p:sldId id="1587" r:id="rId114"/>
    <p:sldId id="1588" r:id="rId115"/>
    <p:sldId id="1589" r:id="rId116"/>
    <p:sldId id="1590" r:id="rId117"/>
    <p:sldId id="1771" r:id="rId118"/>
    <p:sldId id="1772" r:id="rId119"/>
    <p:sldId id="1591" r:id="rId120"/>
    <p:sldId id="1592" r:id="rId121"/>
    <p:sldId id="1593" r:id="rId122"/>
    <p:sldId id="1594" r:id="rId123"/>
    <p:sldId id="1595" r:id="rId124"/>
    <p:sldId id="1596" r:id="rId125"/>
    <p:sldId id="1597" r:id="rId126"/>
    <p:sldId id="1598" r:id="rId127"/>
    <p:sldId id="1599" r:id="rId128"/>
    <p:sldId id="1600" r:id="rId129"/>
    <p:sldId id="1628" r:id="rId130"/>
    <p:sldId id="1638" r:id="rId131"/>
    <p:sldId id="1725" r:id="rId132"/>
    <p:sldId id="1726" r:id="rId133"/>
    <p:sldId id="1947" r:id="rId134"/>
    <p:sldId id="1975" r:id="rId135"/>
    <p:sldId id="1976" r:id="rId136"/>
    <p:sldId id="1977" r:id="rId137"/>
    <p:sldId id="2039" r:id="rId138"/>
    <p:sldId id="2060" r:id="rId139"/>
    <p:sldId id="2061" r:id="rId140"/>
    <p:sldId id="2097" r:id="rId141"/>
    <p:sldId id="2103" r:id="rId142"/>
    <p:sldId id="2063" r:id="rId143"/>
    <p:sldId id="2064" r:id="rId144"/>
    <p:sldId id="2065" r:id="rId145"/>
    <p:sldId id="2066" r:id="rId146"/>
    <p:sldId id="2067" r:id="rId147"/>
    <p:sldId id="2068" r:id="rId148"/>
    <p:sldId id="2069" r:id="rId149"/>
    <p:sldId id="2146" r:id="rId150"/>
    <p:sldId id="2147" r:id="rId151"/>
    <p:sldId id="2148" r:id="rId152"/>
    <p:sldId id="2158" r:id="rId153"/>
    <p:sldId id="2159" r:id="rId154"/>
    <p:sldId id="2157" r:id="rId155"/>
    <p:sldId id="2160" r:id="rId156"/>
    <p:sldId id="2216" r:id="rId157"/>
    <p:sldId id="2217" r:id="rId158"/>
    <p:sldId id="2219" r:id="rId159"/>
    <p:sldId id="2238" r:id="rId160"/>
    <p:sldId id="2239" r:id="rId161"/>
    <p:sldId id="2240" r:id="rId162"/>
    <p:sldId id="2242" r:id="rId163"/>
    <p:sldId id="2263" r:id="rId164"/>
    <p:sldId id="2276" r:id="rId165"/>
    <p:sldId id="2277" r:id="rId166"/>
    <p:sldId id="2278" r:id="rId167"/>
    <p:sldId id="2281" r:id="rId168"/>
    <p:sldId id="2282" r:id="rId169"/>
    <p:sldId id="2283" r:id="rId170"/>
    <p:sldId id="2284" r:id="rId171"/>
    <p:sldId id="2318" r:id="rId172"/>
    <p:sldId id="2329" r:id="rId173"/>
    <p:sldId id="2356" r:id="rId174"/>
    <p:sldId id="1701" r:id="rId175"/>
    <p:sldId id="1969" r:id="rId176"/>
    <p:sldId id="2112" r:id="rId177"/>
    <p:sldId id="1965" r:id="rId178"/>
    <p:sldId id="2114" r:id="rId179"/>
    <p:sldId id="1705" r:id="rId180"/>
    <p:sldId id="1706" r:id="rId181"/>
    <p:sldId id="1707" r:id="rId182"/>
    <p:sldId id="2113" r:id="rId183"/>
    <p:sldId id="2037" r:id="rId184"/>
    <p:sldId id="2431" r:id="rId185"/>
    <p:sldId id="2429" r:id="rId186"/>
    <p:sldId id="2436" r:id="rId187"/>
    <p:sldId id="1968" r:id="rId188"/>
    <p:sldId id="2104" r:id="rId189"/>
    <p:sldId id="2317" r:id="rId190"/>
    <p:sldId id="1967" r:id="rId191"/>
    <p:sldId id="2167" r:id="rId192"/>
    <p:sldId id="2351" r:id="rId193"/>
    <p:sldId id="2333" r:id="rId194"/>
    <p:sldId id="2335" r:id="rId195"/>
    <p:sldId id="2334" r:id="rId196"/>
    <p:sldId id="2352" r:id="rId197"/>
    <p:sldId id="2218" r:id="rId198"/>
    <p:sldId id="1945" r:id="rId199"/>
    <p:sldId id="2071" r:id="rId200"/>
    <p:sldId id="2036" r:id="rId201"/>
    <p:sldId id="2323" r:id="rId202"/>
    <p:sldId id="2353" r:id="rId203"/>
    <p:sldId id="2332" r:id="rId204"/>
    <p:sldId id="2437" r:id="rId20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67ADD8-7992-46F5-8D4A-FCCDC6D4032F}" v="28" dt="2022-09-05T06:22:08.9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29" autoAdjust="0"/>
    <p:restoredTop sz="94660" autoAdjust="0"/>
  </p:normalViewPr>
  <p:slideViewPr>
    <p:cSldViewPr>
      <p:cViewPr varScale="1">
        <p:scale>
          <a:sx n="110" d="100"/>
          <a:sy n="110" d="100"/>
        </p:scale>
        <p:origin x="1866"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notesMaster" Target="notesMasters/notes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handoutMaster" Target="handoutMasters/handoutMaster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viewProps" Target="viewProps.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theme" Target="theme/theme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microsoft.com/office/2015/10/relationships/revisionInfo" Target="revisionInfo.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802.11-22/1262r5</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880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Sep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1.bin"/><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2/11-22-1346-00-0jtc-minutes-of-hybrid-meeting-in-july-2022.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2.bin"/><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3.bin"/><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4.bin"/><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hyperlink" Target="https://mentor.ieee.org/802-ec/dcn/22/ec-22-0047-00-00EC-ieee-sa-response-to-iso-iec-jtc1-on-802-11ax-05nov2021.pdf" TargetMode="Externa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hyperlink" Target="https://mentor.ieee.org/802.11/dcn/22/11-22-0956-03-0jtc-resolution-of-china-nb-comments.docx" TargetMode="Externa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image" Target="../media/image4.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89.xml.rels><?xml version="1.0" encoding="UTF-8" standalone="yes"?>
<Relationships xmlns="http://schemas.openxmlformats.org/package/2006/relationships"><Relationship Id="rId2" Type="http://schemas.openxmlformats.org/officeDocument/2006/relationships/hyperlink" Target="https://development.standards.ieee.org/myproject-web/app#viewpar/8806"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5.bin"/><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6.bin"/><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94.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2.emf"/><Relationship Id="rId2" Type="http://schemas.openxmlformats.org/officeDocument/2006/relationships/oleObject" Target="../embeddings/oleObject8.bin"/><Relationship Id="rId1" Type="http://schemas.openxmlformats.org/officeDocument/2006/relationships/slideLayout" Target="../slideLayouts/slideLayout1.xml"/><Relationship Id="rId6" Type="http://schemas.openxmlformats.org/officeDocument/2006/relationships/oleObject" Target="../embeddings/oleObject10.bin"/><Relationship Id="rId5" Type="http://schemas.openxmlformats.org/officeDocument/2006/relationships/image" Target="../media/image11.emf"/><Relationship Id="rId4" Type="http://schemas.openxmlformats.org/officeDocument/2006/relationships/oleObject" Target="../embeddings/oleObject9.bin"/></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September 2022 agenda hybrid</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5 September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in hybrid mode on 13 Sep 2022 in pm1 slot in Hawaii</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13 Sep 2022</a:t>
            </a:r>
            <a:br>
              <a:rPr lang="en-US" sz="1600" b="1" dirty="0">
                <a:latin typeface="+mj-lt"/>
              </a:rPr>
            </a:br>
            <a:r>
              <a:rPr lang="en-US" sz="1600" b="1" dirty="0">
                <a:latin typeface="+mj-lt"/>
              </a:rPr>
              <a:t>@ 1:30pm (Hawaii)</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solidFill>
                  <a:srgbClr val="FF0000"/>
                </a:solidFill>
                <a:effectLst/>
                <a:latin typeface="+mj-lt"/>
              </a:rPr>
              <a:t>tbd</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93124392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sz="1600" dirty="0"/>
              <a:t>IEEE experts to SC6</a:t>
            </a:r>
          </a:p>
          <a:p>
            <a:pPr lvl="1"/>
            <a:r>
              <a:rPr lang="en-AU" sz="1600" dirty="0"/>
              <a:t>Christy Bahn (staff)</a:t>
            </a:r>
          </a:p>
          <a:p>
            <a:pPr lvl="1"/>
            <a:r>
              <a:rPr lang="en-AU" sz="1600" dirty="0"/>
              <a:t>Adrien Barmaksiz (staff)</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Nikolich (802)</a:t>
            </a:r>
          </a:p>
          <a:p>
            <a:pPr lvl="1"/>
            <a:r>
              <a:rPr lang="en-AU" sz="1600" dirty="0"/>
              <a:t>Karen Randall (802.1)</a:t>
            </a:r>
          </a:p>
          <a:p>
            <a:pPr lvl="1"/>
            <a:r>
              <a:rPr lang="en-AU" sz="1600" dirty="0"/>
              <a:t>Peter Yee (802)</a:t>
            </a:r>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15941415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Andrew Myles (802)</a:t>
            </a:r>
          </a:p>
          <a:p>
            <a:pPr lvl="1"/>
            <a:r>
              <a:rPr lang="en-AU" sz="1600" dirty="0"/>
              <a:t>Paul Nikolich (802)</a:t>
            </a:r>
          </a:p>
          <a:p>
            <a:pPr lvl="1"/>
            <a:r>
              <a:rPr lang="en-AU" sz="1600" dirty="0"/>
              <a:t>Al Petrick (802)</a:t>
            </a:r>
          </a:p>
          <a:p>
            <a:pPr lvl="1"/>
            <a:r>
              <a:rPr lang="en-AU" sz="1600" dirty="0"/>
              <a:t>Karen Randall (802.1)</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endParaRPr lang="en-AU" sz="1600" dirty="0"/>
          </a:p>
          <a:p>
            <a:pPr lvl="1"/>
            <a:r>
              <a:rPr lang="en-AU" sz="1600" dirty="0"/>
              <a:t>Mick Seaman (802.1)</a:t>
            </a:r>
          </a:p>
          <a:p>
            <a:pPr lvl="1"/>
            <a:r>
              <a:rPr lang="en-AU" sz="1600" dirty="0"/>
              <a:t>Ian Sherlock (802.11)</a:t>
            </a:r>
          </a:p>
          <a:p>
            <a:pPr lvl="1"/>
            <a:r>
              <a:rPr lang="en-AU" sz="1600" dirty="0">
                <a:latin typeface="+mj-lt"/>
              </a:rPr>
              <a:t>Peter Yee (802)</a:t>
            </a:r>
          </a:p>
          <a:p>
            <a:pPr lvl="1"/>
            <a:r>
              <a:rPr lang="en-AU" sz="1600" dirty="0">
                <a:effectLst/>
                <a:latin typeface="+mj-lt"/>
                <a:ea typeface="Calibri" panose="020F0502020204030204" pitchFamily="34" charset="0"/>
                <a:cs typeface="Times New Roman" panose="02020603050405020304" pitchFamily="18" charset="0"/>
              </a:rPr>
              <a:t>Eldad Perahia (802.11)</a:t>
            </a:r>
          </a:p>
          <a:p>
            <a:pPr lvl="1"/>
            <a:r>
              <a:rPr lang="en-AU" sz="1600" dirty="0">
                <a:effectLst/>
                <a:latin typeface="+mj-lt"/>
                <a:ea typeface="Calibri" panose="020F0502020204030204" pitchFamily="34" charset="0"/>
                <a:cs typeface="Times New Roman" panose="02020603050405020304" pitchFamily="18" charset="0"/>
              </a:rPr>
              <a:t>Dave Cavalcanti (802.11)</a:t>
            </a:r>
            <a:endParaRPr lang="en-AU" sz="1600" dirty="0">
              <a:latin typeface="+mj-lt"/>
            </a:endParaRP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37995756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NB experts in SC6/WG1</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endParaRPr lang="en-AU" sz="1600" dirty="0"/>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367120439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sz="1600" dirty="0"/>
              <a:t>IEEE experts to SC6/WG7</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r>
              <a:rPr lang="en-AU" sz="1600" dirty="0"/>
              <a:t>Al Petrick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23356313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SC6/WG7</a:t>
            </a:r>
          </a:p>
        </p:txBody>
      </p:sp>
      <p:sp>
        <p:nvSpPr>
          <p:cNvPr id="3" name="Content Placeholder 2"/>
          <p:cNvSpPr>
            <a:spLocks noGrp="1"/>
          </p:cNvSpPr>
          <p:nvPr>
            <p:ph sz="half" idx="1"/>
          </p:nvPr>
        </p:nvSpPr>
        <p:spPr/>
        <p:txBody>
          <a:bodyPr/>
          <a:lstStyle/>
          <a:p>
            <a:r>
              <a:rPr lang="en-AU" sz="1600" dirty="0"/>
              <a:t>NB experts to SC6/WG7</a:t>
            </a:r>
          </a:p>
          <a:p>
            <a:pPr lvl="1"/>
            <a:r>
              <a:rPr lang="en-AU" sz="1600" dirty="0"/>
              <a:t>Dorothy Stanley (US NB/802.11)</a:t>
            </a:r>
          </a:p>
          <a:p>
            <a:pPr lvl="1"/>
            <a:r>
              <a:rPr lang="en-AU" sz="1600" dirty="0"/>
              <a:t>Bill Carney (US NB/802.11)</a:t>
            </a:r>
          </a:p>
          <a:p>
            <a:pPr lvl="1"/>
            <a:r>
              <a:rPr lang="en-AU" sz="1600" dirty="0"/>
              <a:t>James Lepp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105</a:t>
            </a:fld>
            <a:endParaRPr lang="en-US"/>
          </a:p>
        </p:txBody>
      </p:sp>
    </p:spTree>
    <p:extLst>
      <p:ext uri="{BB962C8B-B14F-4D97-AF65-F5344CB8AC3E}">
        <p14:creationId xmlns:p14="http://schemas.microsoft.com/office/powerpoint/2010/main" val="37692351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106</a:t>
            </a:fld>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July 2022,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107</a:t>
            </a:fld>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33233178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3317650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Jul 2022</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defRPr/>
            </a:pPr>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28523446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13 Sep 2022,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124</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125</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3" name="Object 2"/>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Jul 2022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Jul 2022, as documented in </a:t>
            </a:r>
            <a:r>
              <a:rPr lang="en-AU" i="1" dirty="0">
                <a:solidFill>
                  <a:srgbClr val="FF0000"/>
                </a:solidFill>
                <a:hlinkClick r:id="rId3"/>
              </a:rPr>
              <a:t>11-22-1346-00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183927055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366322165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116893043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237395555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2284630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bat.Document.DC">
                  <p:embed/>
                </p:oleObj>
              </mc:Choice>
              <mc:Fallback>
                <p:oleObj name="Acrobat Document" showAsIcon="1" r:id="rId2" imgW="914400" imgH="771480" progId="Acrobat.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167686202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83684516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87947344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42685064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142018839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42516791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336761449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After the Jul 2022 plenary in Montreal, the IEEE 802 EC Secretary notified (N17854) the approval of</a:t>
            </a:r>
          </a:p>
          <a:p>
            <a:pPr lvl="2"/>
            <a:r>
              <a:rPr lang="en-AU" dirty="0"/>
              <a:t>I</a:t>
            </a:r>
            <a:r>
              <a:rPr lang="en-US" dirty="0"/>
              <a:t>EEE 802.3 </a:t>
            </a:r>
            <a:r>
              <a:rPr lang="en-US" i="1" dirty="0"/>
              <a:t>Greater than 50 Gb/s Bidirectional Optical Access PHYs </a:t>
            </a:r>
            <a:r>
              <a:rPr lang="en-US" dirty="0"/>
              <a:t>SG</a:t>
            </a:r>
          </a:p>
          <a:p>
            <a:pPr lvl="2"/>
            <a:r>
              <a:rPr lang="en-US" dirty="0"/>
              <a:t>IEEE 802.11 </a:t>
            </a:r>
            <a:r>
              <a:rPr lang="en-US" i="1" dirty="0"/>
              <a:t>Ultra High Reliability Study Group</a:t>
            </a:r>
            <a:r>
              <a:rPr lang="en-US" dirty="0"/>
              <a:t> (UHR) SG</a:t>
            </a:r>
            <a:endParaRPr lang="en-AU" b="0" i="1" u="none" strike="noStrike" baseline="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77085799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422320007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34058752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40066286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02925854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11530012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4138948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7 Mar 2022</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77131772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140662244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187047836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357531377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2365210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48260552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425217684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287490177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163293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91 standards through the PSDO adoption process, with 37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41805842"/>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43</a:t>
                      </a:r>
                    </a:p>
                  </a:txBody>
                  <a:tcPr/>
                </a:tc>
                <a:tc>
                  <a:txBody>
                    <a:bodyPr/>
                    <a:lstStyle/>
                    <a:p>
                      <a:pPr algn="ctr"/>
                      <a:r>
                        <a:rPr lang="en-US" dirty="0"/>
                        <a:t>1</a:t>
                      </a:r>
                      <a:r>
                        <a:rPr lang="en-AU" dirty="0"/>
                        <a:t>2</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27</a:t>
                      </a:r>
                    </a:p>
                  </a:txBody>
                  <a:tcPr/>
                </a:tc>
                <a:tc>
                  <a:txBody>
                    <a:bodyPr/>
                    <a:lstStyle/>
                    <a:p>
                      <a:pPr algn="ctr"/>
                      <a:r>
                        <a:rPr lang="en-AU" dirty="0"/>
                        <a:t>6</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9</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91</a:t>
                      </a:r>
                    </a:p>
                  </a:txBody>
                  <a:tcPr>
                    <a:lnT w="12700" cap="flat" cmpd="sng" algn="ctr">
                      <a:solidFill>
                        <a:schemeClr val="tx1"/>
                      </a:solidFill>
                      <a:prstDash val="solid"/>
                      <a:round/>
                      <a:headEnd type="none" w="med" len="med"/>
                      <a:tailEnd type="none" w="med" len="med"/>
                    </a:lnT>
                  </a:tcPr>
                </a:tc>
                <a:tc>
                  <a:txBody>
                    <a:bodyPr/>
                    <a:lstStyle/>
                    <a:p>
                      <a:pPr algn="ctr"/>
                      <a:r>
                        <a:rPr lang="en-US" b="1" dirty="0"/>
                        <a:t>37</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327065229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214556396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420483707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5498353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283270670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311479235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170742308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252807937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3514831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was published as </a:t>
            </a:r>
            <a:r>
              <a:rPr lang="en-AU" sz="2400" dirty="0">
                <a:effectLst/>
                <a:latin typeface="+mj-lt"/>
                <a:ea typeface="Calibri" panose="020F0502020204030204" pitchFamily="34" charset="0"/>
              </a:rPr>
              <a:t>ISO/IEC/IEEE 8802-1Q:2020/AMD 31:2021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73529566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401948644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solidFill>
                  <a:schemeClr val="accent6"/>
                </a:solidFill>
                <a:latin typeface="+mj-lt"/>
              </a:rPr>
              <a:t>published </a:t>
            </a:r>
            <a:r>
              <a:rPr lang="en-US" dirty="0">
                <a:solidFill>
                  <a:schemeClr val="accent6"/>
                </a:solidFill>
                <a:latin typeface="+mj-lt"/>
              </a:rPr>
              <a:t>as ISO/IEC/IEEE 8802-1CM:2019/</a:t>
            </a:r>
            <a:r>
              <a:rPr lang="en-US" dirty="0" err="1">
                <a:solidFill>
                  <a:schemeClr val="accent6"/>
                </a:solidFill>
                <a:latin typeface="+mj-lt"/>
              </a:rPr>
              <a:t>Amd</a:t>
            </a:r>
            <a:r>
              <a:rPr lang="en-US" dirty="0">
                <a:solidFill>
                  <a:schemeClr val="accent6"/>
                </a:solidFill>
                <a:latin typeface="+mj-lt"/>
              </a:rPr>
              <a:t> 1:2021</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386434475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was published as </a:t>
            </a:r>
            <a:r>
              <a:rPr lang="en-US" dirty="0"/>
              <a:t>ISO/IEC/IEEE 8802-3:2021/</a:t>
            </a:r>
            <a:r>
              <a:rPr lang="en-US" dirty="0" err="1"/>
              <a:t>Amd</a:t>
            </a:r>
            <a:r>
              <a:rPr lang="en-US" dirty="0"/>
              <a:t> 4:2021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220571891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802.3cq-2020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6:2021 </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204982112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802.3cm-2020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7:2021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322248121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8:2021 </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146292715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a:t>
            </a:r>
            <a:r>
              <a:rPr lang="en-AU" dirty="0">
                <a:solidFill>
                  <a:schemeClr val="accent6"/>
                </a:solidFill>
              </a:rPr>
              <a:t>was published as </a:t>
            </a:r>
            <a:r>
              <a:rPr lang="en-US" dirty="0">
                <a:solidFill>
                  <a:schemeClr val="accent6"/>
                </a:solidFill>
              </a:rPr>
              <a:t>ISO/IEC/IEEE 8802-3-2:2021:2021 </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272944023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802.3cb-2018 is published as </a:t>
            </a:r>
            <a:r>
              <a:rPr lang="en-US" dirty="0"/>
              <a:t>ISO/IEC/IEEE 8802-3:2021/</a:t>
            </a:r>
            <a:r>
              <a:rPr lang="en-US" dirty="0" err="1"/>
              <a:t>Amd</a:t>
            </a:r>
            <a:r>
              <a:rPr lang="en-US" dirty="0"/>
              <a:t> 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280038477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802.3bt-2018 is published as </a:t>
            </a:r>
            <a:r>
              <a:rPr lang="en-US" dirty="0"/>
              <a:t>ISO/IEC/IEEE 8802-3:2021/</a:t>
            </a:r>
            <a:r>
              <a:rPr lang="en-US" dirty="0" err="1"/>
              <a:t>Amd</a:t>
            </a:r>
            <a:r>
              <a:rPr lang="en-US" dirty="0"/>
              <a:t> 2:2021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graphicFrame>
        <p:nvGraphicFramePr>
          <p:cNvPr id="2" name="Object 1">
            <a:extLst>
              <a:ext uri="{FF2B5EF4-FFF2-40B4-BE49-F238E27FC236}">
                <a16:creationId xmlns:a16="http://schemas.microsoft.com/office/drawing/2014/main" id="{58B55BFA-AC91-47CB-B5B2-D213D175D886}"/>
              </a:ext>
            </a:extLst>
          </p:cNvPr>
          <p:cNvGraphicFramePr>
            <a:graphicFrameLocks noChangeAspect="1"/>
          </p:cNvGraphicFramePr>
          <p:nvPr/>
        </p:nvGraphicFramePr>
        <p:xfrm>
          <a:off x="7543800" y="4800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58B55BFA-AC91-47CB-B5B2-D213D175D886}"/>
                          </a:ext>
                        </a:extLst>
                      </p:cNvPr>
                      <p:cNvPicPr/>
                      <p:nvPr/>
                    </p:nvPicPr>
                    <p:blipFill>
                      <a:blip r:embed="rId3"/>
                      <a:stretch>
                        <a:fillRect/>
                      </a:stretch>
                    </p:blipFill>
                    <p:spPr>
                      <a:xfrm>
                        <a:off x="75438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54734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Sep 2022</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802.3cd-2018 is published as </a:t>
            </a:r>
            <a:r>
              <a:rPr lang="en-US" dirty="0"/>
              <a:t>ISO/IEC/IEEE 8802-3:2021/</a:t>
            </a:r>
            <a:r>
              <a:rPr lang="en-US" dirty="0" err="1"/>
              <a:t>Amd</a:t>
            </a:r>
            <a:r>
              <a:rPr lang="en-US" dirty="0"/>
              <a:t> 3:2021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390960923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802.3cg-2019 is published as </a:t>
            </a:r>
            <a:r>
              <a:rPr lang="en-US" dirty="0"/>
              <a:t>ISO/IEC/IEEE 8802-3:2021/</a:t>
            </a:r>
            <a:r>
              <a:rPr lang="en-US" dirty="0" err="1"/>
              <a:t>Amd</a:t>
            </a:r>
            <a:r>
              <a:rPr lang="en-US" dirty="0"/>
              <a:t> 5:2021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399963472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solidFill>
                  <a:schemeClr val="accent6"/>
                </a:solidFill>
              </a:rPr>
              <a:t>IEEE 802.3ca-2020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9:2021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292438325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published as </a:t>
            </a:r>
            <a:r>
              <a:rPr lang="en-AU" dirty="0">
                <a:latin typeface="+mj-lt"/>
                <a:ea typeface="Calibri" panose="020F0502020204030204" pitchFamily="34" charset="0"/>
              </a:rPr>
              <a:t>ISO/IEC/IEEE 8802-1X:2021</a:t>
            </a:r>
            <a:endParaRPr lang="en-AU" dirty="0"/>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355252743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2011001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63730564"/>
              </p:ext>
            </p:extLst>
          </p:nvPr>
        </p:nvGraphicFramePr>
        <p:xfrm>
          <a:off x="761999" y="1712149"/>
          <a:ext cx="7696200" cy="32613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dirty="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dirty="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768450419"/>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dirty="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dirty="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dirty="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dirty="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dirty="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67894768"/>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Apr 19</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dirty="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dirty="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a:xfrm>
            <a:off x="685800" y="685800"/>
            <a:ext cx="7772400" cy="1066800"/>
          </a:xfrm>
        </p:spPr>
        <p:txBody>
          <a:bodyPr/>
          <a:lstStyle/>
          <a:p>
            <a:r>
              <a:rPr lang="en-US" dirty="0"/>
              <a:t>Registration is not required for the IEEE 802 JTC1 SC session in Sep 2022</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US" dirty="0"/>
              <a:t>This meeting is part of the Sep 2022 IEEE 802 wireless interim session</a:t>
            </a:r>
          </a:p>
          <a:p>
            <a:pPr lvl="1"/>
            <a:r>
              <a:rPr lang="en-US" dirty="0"/>
              <a:t>However, a registration fee is not required in order to attend</a:t>
            </a:r>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12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261944457"/>
              </p:ext>
            </p:extLst>
          </p:nvPr>
        </p:nvGraphicFramePr>
        <p:xfrm>
          <a:off x="152399" y="1828800"/>
          <a:ext cx="8839199" cy="46024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chemeClr val="tx1"/>
                          </a:solidFill>
                        </a:rPr>
                        <a:t>16 Jan 23</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Aug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22</a:t>
                      </a:r>
                      <a:endParaRPr lang="en-AU" sz="1600" b="0" dirty="0">
                        <a:solidFill>
                          <a:srgbClr val="00B050"/>
                        </a:solidFill>
                        <a:latin typeface="+mj-lt"/>
                      </a:endParaRP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B050"/>
                          </a:solidFill>
                          <a:latin typeface="+mn-lt"/>
                          <a:ea typeface="+mn-ea"/>
                          <a:cs typeface="+mn-cs"/>
                        </a:rPr>
                        <a:t>J</a:t>
                      </a:r>
                      <a:r>
                        <a:rPr lang="en-AU" sz="1600" b="0" kern="1200" dirty="0" err="1">
                          <a:solidFill>
                            <a:srgbClr val="00B050"/>
                          </a:solidFill>
                          <a:latin typeface="+mn-lt"/>
                          <a:ea typeface="+mn-ea"/>
                          <a:cs typeface="+mn-cs"/>
                        </a:rPr>
                        <a:t>ul</a:t>
                      </a:r>
                      <a:r>
                        <a:rPr lang="en-AU" sz="1600" b="0" kern="1200" dirty="0">
                          <a:solidFill>
                            <a:srgbClr val="00B050"/>
                          </a:solidFill>
                          <a:latin typeface="+mn-lt"/>
                          <a:ea typeface="+mn-ea"/>
                          <a:cs typeface="+mn-cs"/>
                        </a:rPr>
                        <a:t> 22</a:t>
                      </a:r>
                      <a:endParaRPr lang="en-AU" sz="1600" b="0" dirty="0">
                        <a:solidFill>
                          <a:srgbClr val="00B050"/>
                        </a:solidFill>
                        <a:latin typeface="+mj-lt"/>
                      </a:endParaRPr>
                    </a:p>
                  </a:txBody>
                  <a:tcPr marL="115147" marR="115147"/>
                </a:tc>
                <a:extLst>
                  <a:ext uri="{0D108BD9-81ED-4DB2-BD59-A6C34878D82A}">
                    <a16:rowId xmlns:a16="http://schemas.microsoft.com/office/drawing/2014/main" val="492540776"/>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Sep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2"/>
                          </a:solidFill>
                          <a:latin typeface="+mj-lt"/>
                        </a:rPr>
                        <a:t>-</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B050"/>
                          </a:solidFill>
                          <a:latin typeface="+mj-lt"/>
                        </a:rPr>
                        <a:t>-</a:t>
                      </a:r>
                      <a:endParaRPr lang="en-AU" sz="1600" b="0" dirty="0">
                        <a:solidFill>
                          <a:srgbClr val="00B050"/>
                        </a:solidFill>
                        <a:latin typeface="+mj-lt"/>
                      </a:endParaRPr>
                    </a:p>
                  </a:txBody>
                  <a:tcPr marL="115147" marR="115147"/>
                </a:tc>
                <a:extLst>
                  <a:ext uri="{0D108BD9-81ED-4DB2-BD59-A6C34878D82A}">
                    <a16:rowId xmlns:a16="http://schemas.microsoft.com/office/drawing/2014/main" val="2305988604"/>
                  </a:ext>
                </a:extLst>
              </a:tr>
              <a:tr h="3303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2"/>
                          </a:solidFill>
                          <a:latin typeface="+mj-lt"/>
                        </a:rPr>
                        <a:t>-</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B050"/>
                          </a:solidFill>
                          <a:latin typeface="+mj-lt"/>
                        </a:rPr>
                        <a:t>-</a:t>
                      </a:r>
                      <a:endParaRPr lang="en-AU" sz="1600" b="0" dirty="0">
                        <a:solidFill>
                          <a:srgbClr val="00B050"/>
                        </a:solidFill>
                        <a:latin typeface="+mj-lt"/>
                      </a:endParaRPr>
                    </a:p>
                  </a:txBody>
                  <a:tcPr marL="115147" marR="115147"/>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2"/>
                          </a:solidFill>
                          <a:latin typeface="+mj-lt"/>
                        </a:rPr>
                        <a:t>-</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B050"/>
                          </a:solidFill>
                          <a:latin typeface="+mj-lt"/>
                        </a:rPr>
                        <a:t>-</a:t>
                      </a:r>
                      <a:endParaRPr lang="en-AU" sz="1600" b="0" dirty="0">
                        <a:solidFill>
                          <a:srgbClr val="00B050"/>
                        </a:solidFill>
                        <a:latin typeface="+mj-lt"/>
                      </a:endParaRPr>
                    </a:p>
                  </a:txBody>
                  <a:tcPr marL="115147" marR="115147"/>
                </a:tc>
                <a:extLst>
                  <a:ext uri="{0D108BD9-81ED-4DB2-BD59-A6C34878D82A}">
                    <a16:rowId xmlns:a16="http://schemas.microsoft.com/office/drawing/2014/main" val="264510517"/>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2421203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t>ISO/IEC/IEEE 8802-1AB:2017 closing 2 Dec 2022</a:t>
            </a:r>
            <a:endParaRPr lang="en-AU" dirty="0"/>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a:t>Slide </a:t>
            </a:r>
            <a:fld id="{EF4002E7-DB4D-4CC3-8382-1939D19420D8}" type="slidenum">
              <a:rPr lang="en-US" smtClean="0"/>
              <a:pPr/>
              <a:t>34</a:t>
            </a:fld>
            <a:endParaRPr lang="en-US"/>
          </a:p>
        </p:txBody>
      </p:sp>
    </p:spTree>
    <p:extLst>
      <p:ext uri="{BB962C8B-B14F-4D97-AF65-F5344CB8AC3E}">
        <p14:creationId xmlns:p14="http://schemas.microsoft.com/office/powerpoint/2010/main" val="4127399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was liaised for info in Sep 2021</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p>
          <a:p>
            <a:pPr lvl="1"/>
            <a:r>
              <a:rPr lang="en-US" dirty="0">
                <a:latin typeface="+mj-lt"/>
              </a:rPr>
              <a:t>(Mar 2022) </a:t>
            </a:r>
            <a:r>
              <a:rPr lang="en-GB" sz="1800" dirty="0">
                <a:effectLst/>
                <a:latin typeface="Arial" panose="020B0604020202020204" pitchFamily="34" charset="0"/>
                <a:ea typeface="Times New Roman" panose="02020603050405020304" pitchFamily="18" charset="0"/>
              </a:rPr>
              <a:t>IEEE 802.1Q-REV is going through IEEE-SA ballot resolution, with a single recirculation ballot, it will probably be ready for PSDO balloting at the end of the year</a:t>
            </a:r>
          </a:p>
          <a:p>
            <a:pPr lvl="2"/>
            <a:r>
              <a:rPr lang="en-GB" dirty="0">
                <a:latin typeface="Arial" panose="020B0604020202020204" pitchFamily="34" charset="0"/>
              </a:rPr>
              <a:t>(Jul </a:t>
            </a:r>
            <a:r>
              <a:rPr lang="en-GB" dirty="0">
                <a:latin typeface="+mj-lt"/>
              </a:rPr>
              <a:t>2022) </a:t>
            </a:r>
            <a:r>
              <a:rPr lang="en-US" dirty="0">
                <a:effectLst/>
                <a:latin typeface="+mj-lt"/>
                <a:ea typeface="Calibri" panose="020F0502020204030204" pitchFamily="34" charset="0"/>
              </a:rPr>
              <a:t>IEEE 802.1 plans to have a motion to send IEEE 802.1Q-Rev to </a:t>
            </a:r>
            <a:r>
              <a:rPr lang="en-US" dirty="0" err="1">
                <a:latin typeface="+mj-lt"/>
                <a:ea typeface="Calibri" panose="020F0502020204030204" pitchFamily="34" charset="0"/>
              </a:rPr>
              <a:t>Rev</a:t>
            </a:r>
            <a:r>
              <a:rPr lang="en-US" dirty="0" err="1">
                <a:effectLst/>
                <a:latin typeface="+mj-lt"/>
                <a:ea typeface="Calibri" panose="020F0502020204030204" pitchFamily="34" charset="0"/>
              </a:rPr>
              <a:t>Com</a:t>
            </a:r>
            <a:r>
              <a:rPr lang="en-US" dirty="0">
                <a:effectLst/>
                <a:latin typeface="+mj-lt"/>
                <a:ea typeface="Calibri" panose="020F0502020204030204" pitchFamily="34" charset="0"/>
              </a:rPr>
              <a:t> from this plenary session… and that means we are inching closer to publication.  When we have a final published version of Q-Rev, we will be able to send it to SC6 for adoption (there was a motion in November 2021).  </a:t>
            </a:r>
            <a:endParaRPr lang="en-US"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4048733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for information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1342022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AU" dirty="0"/>
              <a:t>IEEE 802.1ABcu (LLDP YANG Data Model) is waiting for start of FDIS ballot</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7/1/12 on support for submission to FDIS </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546891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2021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2248122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FDIS ballot closes on </a:t>
            </a:r>
            <a:r>
              <a:rPr lang="en-AU" dirty="0">
                <a:solidFill>
                  <a:schemeClr val="accent2"/>
                </a:solidFill>
              </a:rPr>
              <a:t>16 Jan 2023</a:t>
            </a:r>
            <a:endParaRPr lang="en-AU" dirty="0"/>
          </a:p>
        </p:txBody>
      </p:sp>
      <p:sp>
        <p:nvSpPr>
          <p:cNvPr id="10" name="Content Placeholder 9"/>
          <p:cNvSpPr>
            <a:spLocks noGrp="1"/>
          </p:cNvSpPr>
          <p:nvPr>
            <p:ph idx="1"/>
          </p:nvPr>
        </p:nvSpPr>
        <p:spPr/>
        <p:txBody>
          <a:bodyPr/>
          <a:lstStyle/>
          <a:p>
            <a:pPr marL="0" indent="0"/>
            <a:r>
              <a:rPr lang="en-US" dirty="0">
                <a:solidFill>
                  <a:schemeClr val="accent2"/>
                </a:solidFill>
              </a:rPr>
              <a:t>Information model, YANG data model, and management information base module</a:t>
            </a:r>
            <a:endParaRPr lang="en-AU" dirty="0"/>
          </a:p>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2021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closes on 16 Jan 2023</a:t>
            </a:r>
          </a:p>
          <a:p>
            <a:pPr lvl="1"/>
            <a:r>
              <a:rPr lang="en-US" dirty="0"/>
              <a:t>Will be 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1343134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is waiting for start of FDIS ballot</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(N1717848)</a:t>
            </a:r>
          </a:p>
          <a:p>
            <a:pPr lvl="2"/>
            <a:r>
              <a:rPr lang="en-AU" dirty="0"/>
              <a:t>Passed 7/0/12 on need for ISO standard</a:t>
            </a:r>
          </a:p>
          <a:p>
            <a:pPr lvl="2"/>
            <a:r>
              <a:rPr lang="en-AU" dirty="0"/>
              <a:t>Passed 7/1/12 on support for submission to FDIS </a:t>
            </a:r>
            <a:endParaRPr lang="en-AU" dirty="0">
              <a:solidFill>
                <a:schemeClr val="accent2"/>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2390806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802.1AS-2020/Cor 1 90-day FDIS ballot passed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p>
          <a:p>
            <a:r>
              <a:rPr lang="en-US" dirty="0"/>
              <a:t>90-day</a:t>
            </a:r>
            <a:r>
              <a:rPr lang="en-AU" dirty="0"/>
              <a:t> FDIS ballot: </a:t>
            </a:r>
            <a:r>
              <a:rPr lang="en-AU" dirty="0">
                <a:solidFill>
                  <a:srgbClr val="00B050"/>
                </a:solidFill>
              </a:rPr>
              <a:t>passed</a:t>
            </a:r>
            <a:r>
              <a:rPr lang="en-AU" dirty="0"/>
              <a:t> </a:t>
            </a:r>
          </a:p>
          <a:p>
            <a:pPr lvl="1"/>
            <a:r>
              <a:rPr lang="en-AU" dirty="0"/>
              <a:t>802.1AS-2020/Cor 1 FDIS ballot passed on 23 Aug 2022 (N17841)</a:t>
            </a:r>
          </a:p>
          <a:p>
            <a:pPr lvl="2"/>
            <a:r>
              <a:rPr lang="en-US" i="0" dirty="0">
                <a:solidFill>
                  <a:srgbClr val="000000"/>
                </a:solidFill>
                <a:effectLst/>
                <a:latin typeface="Arial" panose="020B0604020202020204" pitchFamily="34" charset="0"/>
              </a:rPr>
              <a:t>“Do you approve the draft for publication?”: passed 8/0/11</a:t>
            </a:r>
          </a:p>
          <a:p>
            <a:pPr lvl="1"/>
            <a:r>
              <a:rPr lang="en-US" dirty="0">
                <a:solidFill>
                  <a:srgbClr val="000000"/>
                </a:solidFill>
                <a:latin typeface="Arial" panose="020B0604020202020204" pitchFamily="34" charset="0"/>
              </a:rPr>
              <a:t>One comment from China NB with the usual security complaint</a:t>
            </a:r>
          </a:p>
          <a:p>
            <a:pPr lvl="2"/>
            <a:r>
              <a:rPr lang="en-US" dirty="0">
                <a:solidFill>
                  <a:srgbClr val="000000"/>
                </a:solidFill>
                <a:latin typeface="Arial" panose="020B0604020202020204" pitchFamily="34" charset="0"/>
              </a:rPr>
              <a:t>It may not need a substantive response given the China NB voted “yes” (although, weirdly, the comment suggests a “no” vote)</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28905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China NB provided a comment on the IEEE 802.1AS-2020/Cor 1 90-day FDIS ballot</a:t>
            </a:r>
          </a:p>
        </p:txBody>
      </p:sp>
      <p:sp>
        <p:nvSpPr>
          <p:cNvPr id="10" name="Content Placeholder 9"/>
          <p:cNvSpPr>
            <a:spLocks noGrp="1"/>
          </p:cNvSpPr>
          <p:nvPr>
            <p:ph idx="1"/>
          </p:nvPr>
        </p:nvSpPr>
        <p:spPr>
          <a:xfrm>
            <a:off x="685800" y="1524000"/>
            <a:ext cx="7772400" cy="4114800"/>
          </a:xfrm>
        </p:spPr>
        <p:txBody>
          <a:bodyPr/>
          <a:lstStyle/>
          <a:p>
            <a:r>
              <a:rPr lang="en-AU" dirty="0"/>
              <a:t>China NB comment</a:t>
            </a:r>
            <a:endParaRPr lang="en-AU" dirty="0">
              <a:solidFill>
                <a:srgbClr val="00B050"/>
              </a:solidFill>
            </a:endParaRPr>
          </a:p>
          <a:p>
            <a:pPr lvl="1"/>
            <a:r>
              <a:rPr lang="en-US" i="1" dirty="0"/>
              <a:t>IEEE 802.1AS-2020/Cor 1-2021 is a corrigendum to IEEE Std 802.1AS-2020.</a:t>
            </a:r>
          </a:p>
          <a:p>
            <a:pPr lvl="1"/>
            <a:r>
              <a:rPr lang="en-US" i="1" dirty="0"/>
              <a:t>China voted against IEEE 802.1AS-2020 FDIS ballot with comments for it reference to IEEE 802.11 and IEEE 802.1AS (see 6N17268 and 6N17611), but the comments was not properly addressed. </a:t>
            </a:r>
          </a:p>
          <a:p>
            <a:pPr lvl="1"/>
            <a:r>
              <a:rPr lang="en-US" i="1" dirty="0"/>
              <a:t>Up to now, there is no reasonable and appropriate disposition on the security problems in the base standard IEEE 802.1AS-2020 and this corrigendum neither gives solution to the security issues in IEEE 802.1AS-2020. IEEE 802.11 and IEEE 802.1AS are still the normative reference in IEEE 802.1AS-2020 and is used in Clause 11.1.4.</a:t>
            </a:r>
          </a:p>
          <a:p>
            <a:pPr lvl="1"/>
            <a:r>
              <a:rPr lang="en-US" i="1" dirty="0"/>
              <a:t>China cannot support the corrigendum to IEEE 802.1AS publish as an international standard</a:t>
            </a:r>
            <a:endParaRPr lang="en-AU" i="1" dirty="0"/>
          </a:p>
          <a:p>
            <a:r>
              <a:rPr lang="en-AU" dirty="0"/>
              <a:t>China NB proposed change</a:t>
            </a:r>
          </a:p>
          <a:p>
            <a:pPr lvl="1"/>
            <a:r>
              <a:rPr lang="en-US" i="1" dirty="0"/>
              <a:t>Please revise the referenced security mechanisms.</a:t>
            </a:r>
            <a:endParaRPr lang="en-AU" i="1"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39247130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2021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3759266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but response required</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3593603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802.1AEdk D2.1 liaised for information in Sep 2022</a:t>
            </a:r>
          </a:p>
        </p:txBody>
      </p:sp>
      <p:sp>
        <p:nvSpPr>
          <p:cNvPr id="10" name="Content Placeholder 9"/>
          <p:cNvSpPr>
            <a:spLocks noGrp="1"/>
          </p:cNvSpPr>
          <p:nvPr>
            <p:ph idx="1"/>
          </p:nvPr>
        </p:nvSpPr>
        <p:spPr/>
        <p:txBody>
          <a:bodyPr/>
          <a:lstStyle/>
          <a:p>
            <a:r>
              <a:rPr lang="en-AU" dirty="0">
                <a:solidFill>
                  <a:schemeClr val="accent2"/>
                </a:solidFill>
              </a:rPr>
              <a:t>MAC Privacy Protection</a:t>
            </a:r>
          </a:p>
          <a:p>
            <a:r>
              <a:rPr lang="en-AU" dirty="0"/>
              <a:t>Drafts </a:t>
            </a:r>
            <a:r>
              <a:rPr lang="en-GB" dirty="0"/>
              <a:t>sent to SC6</a:t>
            </a:r>
            <a:r>
              <a:rPr lang="en-AU" dirty="0"/>
              <a:t>: </a:t>
            </a:r>
            <a:r>
              <a:rPr lang="en-AU" dirty="0">
                <a:solidFill>
                  <a:schemeClr val="accent2"/>
                </a:solidFill>
              </a:rPr>
              <a:t>waiting</a:t>
            </a:r>
          </a:p>
          <a:p>
            <a:pPr lvl="1"/>
            <a:r>
              <a:rPr lang="en-AU" dirty="0"/>
              <a:t>IEEE 802.1AEdk D2.1 was liaised for information in Sep 22 (N?????)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31952636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802f will be liaised for information soon</a:t>
            </a:r>
            <a:br>
              <a:rPr lang="en-AU" dirty="0"/>
            </a:br>
            <a:endParaRPr lang="en-AU" dirty="0"/>
          </a:p>
        </p:txBody>
      </p:sp>
      <p:sp>
        <p:nvSpPr>
          <p:cNvPr id="10" name="Content Placeholder 9"/>
          <p:cNvSpPr>
            <a:spLocks noGrp="1"/>
          </p:cNvSpPr>
          <p:nvPr>
            <p:ph idx="1"/>
          </p:nvPr>
        </p:nvSpPr>
        <p:spPr/>
        <p:txBody>
          <a:bodyPr/>
          <a:lstStyle/>
          <a:p>
            <a:r>
              <a:rPr lang="en-AU" dirty="0">
                <a:solidFill>
                  <a:schemeClr val="accent2"/>
                </a:solidFill>
              </a:rPr>
              <a:t>YANG Data Model for </a:t>
            </a:r>
            <a:r>
              <a:rPr lang="en-AU" dirty="0" err="1">
                <a:solidFill>
                  <a:schemeClr val="accent2"/>
                </a:solidFill>
              </a:rPr>
              <a:t>Ethertypes</a:t>
            </a:r>
            <a:endParaRPr lang="en-AU" dirty="0">
              <a:solidFill>
                <a:schemeClr val="accent2"/>
              </a:solidFill>
            </a:endParaRPr>
          </a:p>
          <a:p>
            <a:r>
              <a:rPr lang="en-AU" dirty="0"/>
              <a:t>Drafts </a:t>
            </a:r>
            <a:r>
              <a:rPr lang="en-GB" dirty="0"/>
              <a:t>sent to SC6</a:t>
            </a:r>
            <a:r>
              <a:rPr lang="en-AU" dirty="0"/>
              <a:t>: </a:t>
            </a:r>
            <a:r>
              <a:rPr lang="en-AU" dirty="0">
                <a:solidFill>
                  <a:schemeClr val="accent2"/>
                </a:solidFill>
              </a:rPr>
              <a:t>waiting</a:t>
            </a:r>
          </a:p>
          <a:p>
            <a:pPr lvl="1"/>
            <a:r>
              <a:rPr lang="en-AU" dirty="0"/>
              <a:t>(Jul 2022) Planning to liaise for information at SA Ballot stage</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7384179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802.1Qcw will be liaised for information soon</a:t>
            </a:r>
          </a:p>
        </p:txBody>
      </p:sp>
      <p:sp>
        <p:nvSpPr>
          <p:cNvPr id="10" name="Content Placeholder 9"/>
          <p:cNvSpPr>
            <a:spLocks noGrp="1"/>
          </p:cNvSpPr>
          <p:nvPr>
            <p:ph idx="1"/>
          </p:nvPr>
        </p:nvSpPr>
        <p:spPr/>
        <p:txBody>
          <a:bodyPr/>
          <a:lstStyle/>
          <a:p>
            <a:r>
              <a:rPr lang="en-US" dirty="0">
                <a:solidFill>
                  <a:schemeClr val="accent2"/>
                </a:solidFill>
              </a:rPr>
              <a:t>YANG Data Models for Scheduled Traffic, Frame Preemption, Per-Stream Filtering &amp; Policing</a:t>
            </a:r>
          </a:p>
          <a:p>
            <a:r>
              <a:rPr lang="en-AU" dirty="0"/>
              <a:t>Drafts </a:t>
            </a:r>
            <a:r>
              <a:rPr lang="en-GB" dirty="0"/>
              <a:t>sent to SC6</a:t>
            </a:r>
            <a:r>
              <a:rPr lang="en-AU" dirty="0"/>
              <a:t>: </a:t>
            </a:r>
            <a:r>
              <a:rPr lang="en-AU" dirty="0">
                <a:solidFill>
                  <a:schemeClr val="accent2"/>
                </a:solidFill>
              </a:rPr>
              <a:t>waiting</a:t>
            </a:r>
          </a:p>
          <a:p>
            <a:pPr lvl="1"/>
            <a:r>
              <a:rPr lang="en-AU" dirty="0"/>
              <a:t>(Jul 2022) Planning to liaised for information at SA Ballot stage</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34717569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6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18503314"/>
              </p:ext>
            </p:extLst>
          </p:nvPr>
        </p:nvGraphicFramePr>
        <p:xfrm>
          <a:off x="152399" y="152400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16409591"/>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36248142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55721241"/>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 Sep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721161963"/>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228040766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48</a:t>
            </a:fld>
            <a:endParaRPr lang="en-US"/>
          </a:p>
        </p:txBody>
      </p:sp>
    </p:spTree>
    <p:extLst>
      <p:ext uri="{BB962C8B-B14F-4D97-AF65-F5344CB8AC3E}">
        <p14:creationId xmlns:p14="http://schemas.microsoft.com/office/powerpoint/2010/main" val="5885085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795304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15076579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has been published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25920504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FDIS ballot </a:t>
            </a:r>
            <a:r>
              <a:rPr lang="en-AU" dirty="0">
                <a:solidFill>
                  <a:schemeClr val="accent2"/>
                </a:solidFill>
              </a:rPr>
              <a:t>passed on 1 </a:t>
            </a:r>
            <a:r>
              <a:rPr lang="en-AU" dirty="0"/>
              <a:t>Sep 2022 </a:t>
            </a:r>
            <a:r>
              <a:rPr lang="en-AU" dirty="0">
                <a:solidFill>
                  <a:schemeClr val="accent2"/>
                </a:solidFill>
              </a:rPr>
              <a:t>but a response is required</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a:t>
            </a:r>
            <a:r>
              <a:rPr lang="en-AU" dirty="0">
                <a:solidFill>
                  <a:schemeClr val="accent2"/>
                </a:solidFill>
              </a:rPr>
              <a:t> &amp; response required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t>Response will be sent after Nov 2022 plenary</a:t>
            </a:r>
          </a:p>
          <a:p>
            <a:pPr lvl="1"/>
            <a:r>
              <a:rPr lang="en-US" dirty="0"/>
              <a:t>Will be 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12548732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A832C5C-10FA-DF1A-4ED9-B5AA71E3D57B}"/>
              </a:ext>
            </a:extLst>
          </p:cNvPr>
          <p:cNvSpPr>
            <a:spLocks noGrp="1"/>
          </p:cNvSpPr>
          <p:nvPr>
            <p:ph type="title"/>
          </p:nvPr>
        </p:nvSpPr>
        <p:spPr/>
        <p:txBody>
          <a:bodyPr/>
          <a:lstStyle/>
          <a:p>
            <a:r>
              <a:rPr lang="en-AU" dirty="0"/>
              <a:t>China NB submitted the usual comment on IEEE 802.3cv asking that 802.3 specify security</a:t>
            </a:r>
          </a:p>
        </p:txBody>
      </p:sp>
      <p:sp>
        <p:nvSpPr>
          <p:cNvPr id="3" name="Content Placeholder 2">
            <a:extLst>
              <a:ext uri="{FF2B5EF4-FFF2-40B4-BE49-F238E27FC236}">
                <a16:creationId xmlns:a16="http://schemas.microsoft.com/office/drawing/2014/main" id="{B9D92A31-2AE9-7699-1E4B-438A2F994B86}"/>
              </a:ext>
            </a:extLst>
          </p:cNvPr>
          <p:cNvSpPr>
            <a:spLocks noGrp="1"/>
          </p:cNvSpPr>
          <p:nvPr>
            <p:ph idx="1"/>
          </p:nvPr>
        </p:nvSpPr>
        <p:spPr/>
        <p:txBody>
          <a:bodyPr/>
          <a:lstStyle/>
          <a:p>
            <a:r>
              <a:rPr lang="en-AU" sz="1400" dirty="0"/>
              <a:t>CN1 comment</a:t>
            </a:r>
          </a:p>
          <a:p>
            <a:pPr lvl="1"/>
            <a:r>
              <a:rPr lang="en-GB" sz="1400" i="1" dirty="0"/>
              <a:t>IEEE 802.3cv-2021 is the amendment of IEEE 802.3-2018 as amended by IEEE 802.3cb-2018, 802.3bt-2018, 802.3cd-2018, 802.3cn-2019, 802.3cg-2019, 802.3cq-2020, </a:t>
            </a:r>
            <a:r>
              <a:rPr lang="en-US" sz="1400" i="1" dirty="0"/>
              <a:t>802.3cm-2020</a:t>
            </a:r>
            <a:r>
              <a:rPr lang="en-GB" sz="1400" i="1" dirty="0"/>
              <a:t>, 802.3ch-2020, 802.3ca-2020,802.3cr-2021 and 802.3cu -2021</a:t>
            </a:r>
            <a:r>
              <a:rPr lang="en-US" sz="1400" i="1" dirty="0"/>
              <a:t>.</a:t>
            </a:r>
            <a:endParaRPr lang="en-AU" sz="1400" i="1" dirty="0"/>
          </a:p>
          <a:p>
            <a:pPr lvl="1"/>
            <a:r>
              <a:rPr lang="en-GB" sz="1400" i="1" dirty="0"/>
              <a:t>Neither IEEE 802.3-2018 nor its amendments specify security mechanism of Ethernet, and also the proposal does not reference any security mechanisms. China has submitted this comment for many times during development of IEEE 802.3.</a:t>
            </a:r>
            <a:endParaRPr lang="en-AU" sz="1400" i="1" dirty="0"/>
          </a:p>
          <a:p>
            <a:pPr lvl="1"/>
            <a:r>
              <a:rPr lang="en-GB" sz="1400" i="1" dirty="0"/>
              <a:t>Regarding this comment, IEEE 802.3 WG has been alleging that IEEE 802.3 is security agnostic and people can use any security mechanism. In fact, network standards rely severely on security mechanisms. The security of Ethernet is an important part of cyber space security. The lack of security mechanisms will introduce various security threats to Ethernet, such as forgery devices, communications from eavesdropping and tampering. In addition, due to the lack of necessary guidance, the implementer selecting any security mechanism brings risks like potential compatibility problems. Apart from this, the selected security mechanisms themselves may also have problems, which lead to security risks in systems that complying with the standard. Therefore, it is disastrous to apply any security mechanism to the Ethernet for this approach might weaken Ethernet security and endanger other networks. </a:t>
            </a:r>
            <a:endParaRPr lang="en-AU" sz="1400" i="1" dirty="0"/>
          </a:p>
          <a:p>
            <a:pPr lvl="1"/>
            <a:r>
              <a:rPr lang="en-AU" sz="1400" dirty="0"/>
              <a:t>…</a:t>
            </a:r>
          </a:p>
        </p:txBody>
      </p:sp>
      <p:sp>
        <p:nvSpPr>
          <p:cNvPr id="4" name="Footer Placeholder 3">
            <a:extLst>
              <a:ext uri="{FF2B5EF4-FFF2-40B4-BE49-F238E27FC236}">
                <a16:creationId xmlns:a16="http://schemas.microsoft.com/office/drawing/2014/main" id="{BBDE8130-3207-2A2E-7DD7-496C14AAD48A}"/>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17BEEB7-05D1-49F9-AB55-B17CB591E494}"/>
              </a:ext>
            </a:extLst>
          </p:cNvPr>
          <p:cNvSpPr>
            <a:spLocks noGrp="1"/>
          </p:cNvSpPr>
          <p:nvPr>
            <p:ph type="sldNum" sz="quarter" idx="11"/>
          </p:nvPr>
        </p:nvSpPr>
        <p:spPr/>
        <p:txBody>
          <a:bodyPr/>
          <a:lstStyle/>
          <a:p>
            <a:r>
              <a:rPr lang="en-US"/>
              <a:t>Slide </a:t>
            </a:r>
            <a:fld id="{EF4002E7-DB4D-4CC3-8382-1939D19420D8}" type="slidenum">
              <a:rPr lang="en-US" smtClean="0"/>
              <a:pPr/>
              <a:t>53</a:t>
            </a:fld>
            <a:endParaRPr lang="en-US"/>
          </a:p>
        </p:txBody>
      </p:sp>
    </p:spTree>
    <p:extLst>
      <p:ext uri="{BB962C8B-B14F-4D97-AF65-F5344CB8AC3E}">
        <p14:creationId xmlns:p14="http://schemas.microsoft.com/office/powerpoint/2010/main" val="7378515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A832C5C-10FA-DF1A-4ED9-B5AA71E3D57B}"/>
              </a:ext>
            </a:extLst>
          </p:cNvPr>
          <p:cNvSpPr>
            <a:spLocks noGrp="1"/>
          </p:cNvSpPr>
          <p:nvPr>
            <p:ph type="title"/>
          </p:nvPr>
        </p:nvSpPr>
        <p:spPr/>
        <p:txBody>
          <a:bodyPr/>
          <a:lstStyle/>
          <a:p>
            <a:r>
              <a:rPr lang="en-AU" dirty="0"/>
              <a:t>China NB submitted the usual comment on IEEE 802.3cv asking that 802.3 specify security</a:t>
            </a:r>
          </a:p>
        </p:txBody>
      </p:sp>
      <p:sp>
        <p:nvSpPr>
          <p:cNvPr id="3" name="Content Placeholder 2">
            <a:extLst>
              <a:ext uri="{FF2B5EF4-FFF2-40B4-BE49-F238E27FC236}">
                <a16:creationId xmlns:a16="http://schemas.microsoft.com/office/drawing/2014/main" id="{B9D92A31-2AE9-7699-1E4B-438A2F994B86}"/>
              </a:ext>
            </a:extLst>
          </p:cNvPr>
          <p:cNvSpPr>
            <a:spLocks noGrp="1"/>
          </p:cNvSpPr>
          <p:nvPr>
            <p:ph idx="1"/>
          </p:nvPr>
        </p:nvSpPr>
        <p:spPr/>
        <p:txBody>
          <a:bodyPr/>
          <a:lstStyle/>
          <a:p>
            <a:r>
              <a:rPr lang="en-AU" sz="1400" dirty="0"/>
              <a:t>CN1 comment</a:t>
            </a:r>
          </a:p>
          <a:p>
            <a:pPr lvl="1"/>
            <a:r>
              <a:rPr lang="en-GB" sz="1400" dirty="0"/>
              <a:t>…</a:t>
            </a:r>
          </a:p>
          <a:p>
            <a:pPr lvl="1"/>
            <a:r>
              <a:rPr lang="en-GB" sz="1400" i="1" dirty="0"/>
              <a:t>At the engineering implementation level, amendments of IEEE 802.3 must be implemented at the basis of IEEE 802.3 architecture (because the technology involved in the amendment cannot be implemented separately). This objectively strengthens the implementation and promotion of standards with technical defects (no security mechanism defined resulting in huge security risks). Furthermore, the application and deployment of products conforming to the base standards will further aggravate the security risks of the network.</a:t>
            </a:r>
            <a:endParaRPr lang="en-AU" sz="1400" i="1" dirty="0"/>
          </a:p>
          <a:p>
            <a:pPr lvl="1"/>
            <a:r>
              <a:rPr lang="en-GB" sz="1400" i="1" dirty="0"/>
              <a:t>China has submitted the same comments with 60-day ballot, but the comments were not properly addressed.</a:t>
            </a:r>
            <a:endParaRPr lang="en-AU" sz="1400" i="1" dirty="0"/>
          </a:p>
          <a:p>
            <a:r>
              <a:rPr lang="en-AU" sz="1400" dirty="0"/>
              <a:t>CN1 proposed change</a:t>
            </a:r>
          </a:p>
          <a:p>
            <a:pPr lvl="1"/>
            <a:r>
              <a:rPr lang="en-US" sz="1400" i="1" dirty="0"/>
              <a:t>It is strongly suggested that IEEE 802.3 and its amendments specifying security mechanisms</a:t>
            </a:r>
            <a:endParaRPr lang="en-AU" sz="1400" i="1" dirty="0"/>
          </a:p>
          <a:p>
            <a:endParaRPr lang="en-AU" sz="1400" dirty="0"/>
          </a:p>
        </p:txBody>
      </p:sp>
      <p:sp>
        <p:nvSpPr>
          <p:cNvPr id="4" name="Footer Placeholder 3">
            <a:extLst>
              <a:ext uri="{FF2B5EF4-FFF2-40B4-BE49-F238E27FC236}">
                <a16:creationId xmlns:a16="http://schemas.microsoft.com/office/drawing/2014/main" id="{BBDE8130-3207-2A2E-7DD7-496C14AAD48A}"/>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17BEEB7-05D1-49F9-AB55-B17CB591E494}"/>
              </a:ext>
            </a:extLst>
          </p:cNvPr>
          <p:cNvSpPr>
            <a:spLocks noGrp="1"/>
          </p:cNvSpPr>
          <p:nvPr>
            <p:ph type="sldNum" sz="quarter" idx="11"/>
          </p:nvPr>
        </p:nvSpPr>
        <p:spPr/>
        <p:txBody>
          <a:bodyPr/>
          <a:lstStyle/>
          <a:p>
            <a:r>
              <a:rPr lang="en-US"/>
              <a:t>Slide </a:t>
            </a:r>
            <a:fld id="{EF4002E7-DB4D-4CC3-8382-1939D19420D8}" type="slidenum">
              <a:rPr lang="en-US" smtClean="0"/>
              <a:pPr/>
              <a:t>54</a:t>
            </a:fld>
            <a:endParaRPr lang="en-US"/>
          </a:p>
        </p:txBody>
      </p:sp>
    </p:spTree>
    <p:extLst>
      <p:ext uri="{BB962C8B-B14F-4D97-AF65-F5344CB8AC3E}">
        <p14:creationId xmlns:p14="http://schemas.microsoft.com/office/powerpoint/2010/main" val="14187408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FDIS ballot </a:t>
            </a:r>
            <a:r>
              <a:rPr lang="en-AU" dirty="0">
                <a:solidFill>
                  <a:schemeClr val="accent2"/>
                </a:solidFill>
              </a:rPr>
              <a:t>passed on 2 </a:t>
            </a:r>
            <a:r>
              <a:rPr lang="en-AU" dirty="0"/>
              <a:t>Sep 2022 </a:t>
            </a:r>
            <a:r>
              <a:rPr lang="en-AU" dirty="0">
                <a:solidFill>
                  <a:schemeClr val="accent2"/>
                </a:solidFill>
              </a:rPr>
              <a:t>but a response is required</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a:t>
            </a:r>
            <a:r>
              <a:rPr lang="en-AU" dirty="0">
                <a:solidFill>
                  <a:schemeClr val="accent2"/>
                </a:solidFill>
              </a:rPr>
              <a:t> &amp; response required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t>Response will be sent after Nov 2022 plenary</a:t>
            </a:r>
          </a:p>
          <a:p>
            <a:pPr lvl="1"/>
            <a:r>
              <a:rPr lang="en-US" dirty="0"/>
              <a:t>Will be 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41998838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FDIS ballot </a:t>
            </a:r>
            <a:r>
              <a:rPr lang="en-AU" dirty="0">
                <a:solidFill>
                  <a:schemeClr val="accent2"/>
                </a:solidFill>
              </a:rPr>
              <a:t>passed on 2 </a:t>
            </a:r>
            <a:r>
              <a:rPr lang="en-AU" dirty="0"/>
              <a:t>Sep 2022 </a:t>
            </a:r>
            <a:r>
              <a:rPr lang="en-AU" dirty="0">
                <a:solidFill>
                  <a:schemeClr val="accent2"/>
                </a:solidFill>
              </a:rPr>
              <a:t>but a response is required</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a:t>
            </a:r>
            <a:r>
              <a:rPr lang="en-AU" dirty="0">
                <a:solidFill>
                  <a:schemeClr val="accent2"/>
                </a:solidFill>
              </a:rPr>
              <a:t> &amp; response required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t>Response will be sent after Nov 2022 plenary</a:t>
            </a:r>
            <a:endParaRPr lang="en-AU" dirty="0">
              <a:solidFill>
                <a:schemeClr val="accent2"/>
              </a:solidFill>
            </a:endParaRPr>
          </a:p>
          <a:p>
            <a:pPr lvl="1"/>
            <a:r>
              <a:rPr lang="en-US" dirty="0"/>
              <a:t>Will be 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5340854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may be liaised for information in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(Mar 2022) </a:t>
            </a:r>
            <a:r>
              <a:rPr lang="en-AU" dirty="0"/>
              <a:t>The 2022 IEEE 802.3 rollup could obviate the need to ballot some of those amendments, as it incorporates (and revises) them. </a:t>
            </a:r>
          </a:p>
          <a:p>
            <a:pPr lvl="2"/>
            <a:r>
              <a:rPr lang="en-AU" dirty="0"/>
              <a:t>IEEE SA Staff suggests waiting to submit the 2022 rollup for balloting until IEEE 802.3cp and the other two amendments are three months into their FDIS ballots. </a:t>
            </a:r>
          </a:p>
          <a:p>
            <a:pPr lvl="2"/>
            <a:r>
              <a:rPr lang="en-AU" dirty="0"/>
              <a:t>The rollup can be submitted for information prior to that</a:t>
            </a:r>
          </a:p>
          <a:p>
            <a:pPr lvl="1"/>
            <a:r>
              <a:rPr lang="en-AU" dirty="0">
                <a:latin typeface="+mj-lt"/>
              </a:rPr>
              <a:t>(Jul 2022) </a:t>
            </a:r>
            <a:r>
              <a:rPr lang="en-AU" sz="1800" dirty="0">
                <a:effectLst/>
                <a:latin typeface="+mj-lt"/>
                <a:ea typeface="Calibri" panose="020F0502020204030204" pitchFamily="34" charset="0"/>
              </a:rPr>
              <a:t>IEEE 802.3 leadership plan to seek WG approval to send IEEE Std 802.3-2022, and appropriate amendments, for liaising for information at the IEEE 802.3 WG September interim meeting series; and EC approval at the subsequent EC teleconference meeting (4 Oct?)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808726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96950904"/>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.11-2020</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rgbClr val="FA661C"/>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13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Jul 22</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58</a:t>
            </a:fld>
            <a:endParaRPr lang="en-US"/>
          </a:p>
        </p:txBody>
      </p:sp>
    </p:spTree>
    <p:extLst>
      <p:ext uri="{BB962C8B-B14F-4D97-AF65-F5344CB8AC3E}">
        <p14:creationId xmlns:p14="http://schemas.microsoft.com/office/powerpoint/2010/main" val="34169559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3203830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see following pages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3"/>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24850500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2022)</a:t>
            </a:r>
          </a:p>
          <a:p>
            <a:pPr lvl="1"/>
            <a:r>
              <a:rPr lang="en-AU" dirty="0"/>
              <a:t>IEEE SA have provided a summary of the current status of the IPR related issue</a:t>
            </a:r>
          </a:p>
          <a:p>
            <a:pPr lvl="2"/>
            <a:r>
              <a:rPr lang="en-AU" i="1" dirty="0"/>
              <a:t>ISO has informed IEEE that it will reach out to the submitters to try to obtain positive declarations to ISO that demonstrate a willingness to license on terms that are either royalty-free or reasonable and non-discriminatory.</a:t>
            </a:r>
          </a:p>
          <a:p>
            <a:pPr lvl="1"/>
            <a:r>
              <a:rPr lang="en-AU" dirty="0"/>
              <a:t>Notes by the IEEE 802 JTC1 SC Chair:</a:t>
            </a:r>
          </a:p>
          <a:p>
            <a:pPr lvl="2"/>
            <a:r>
              <a:rPr lang="en-AU" dirty="0"/>
              <a:t>The timeline, and any deadlines, for this process are currently unknown …</a:t>
            </a:r>
          </a:p>
          <a:p>
            <a:pPr lvl="2"/>
            <a:r>
              <a:rPr lang="en-AU" dirty="0"/>
              <a:t>… but it is hoped that quick progress can be made</a:t>
            </a: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62</a:t>
            </a:fld>
            <a:endParaRPr lang="en-US"/>
          </a:p>
        </p:txBody>
      </p:sp>
    </p:spTree>
    <p:extLst>
      <p:ext uri="{BB962C8B-B14F-4D97-AF65-F5344CB8AC3E}">
        <p14:creationId xmlns:p14="http://schemas.microsoft.com/office/powerpoint/2010/main" val="37248383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(Mar 2022)</a:t>
            </a:r>
          </a:p>
          <a:p>
            <a:pPr lvl="1"/>
            <a:r>
              <a:rPr lang="en-AU" dirty="0"/>
              <a:t>The IEEE SA President’s letter has now been made available to IEEE 802</a:t>
            </a:r>
          </a:p>
          <a:p>
            <a:pPr lvl="2"/>
            <a:r>
              <a:rPr lang="en-AU" dirty="0"/>
              <a:t>See </a:t>
            </a:r>
            <a:r>
              <a:rPr lang="en-AU" dirty="0">
                <a:hlinkClick r:id="rId2"/>
              </a:rPr>
              <a:t>ec-22-0047-00</a:t>
            </a:r>
            <a:endParaRPr lang="en-AU" dirty="0"/>
          </a:p>
          <a:p>
            <a:pPr lvl="1"/>
            <a:r>
              <a:rPr lang="en-AU" dirty="0"/>
              <a:t>It is understood that discussions are continuing between IEEE SA &amp; ISO</a:t>
            </a:r>
          </a:p>
          <a:p>
            <a:r>
              <a:rPr lang="en-AU" dirty="0"/>
              <a:t>Latest news (July 2022)</a:t>
            </a:r>
          </a:p>
          <a:p>
            <a:pPr lvl="1"/>
            <a:r>
              <a:rPr lang="en-AU" dirty="0">
                <a:effectLst/>
                <a:latin typeface="+mj-lt"/>
                <a:ea typeface="Calibri" panose="020F0502020204030204" pitchFamily="34" charset="0"/>
              </a:rPr>
              <a:t>From IEEE SA staff</a:t>
            </a:r>
          </a:p>
          <a:p>
            <a:pPr lvl="2"/>
            <a:r>
              <a:rPr lang="en-AU" i="1" dirty="0">
                <a:effectLst/>
                <a:latin typeface="+mj-lt"/>
                <a:ea typeface="Calibri" panose="020F0502020204030204" pitchFamily="34" charset="0"/>
              </a:rPr>
              <a:t>IEEE SA is in ongoing dialogue with ISO; additional information may be available after the September ISO Council meeting.  Meanwhile the current process continues on a case-by-case basis.  We will provide an update when new information becomes available</a:t>
            </a:r>
          </a:p>
          <a:p>
            <a:r>
              <a:rPr lang="en-AU" dirty="0"/>
              <a:t>Latest news (Sep 2022)</a:t>
            </a:r>
          </a:p>
          <a:p>
            <a:pPr lvl="1"/>
            <a:r>
              <a:rPr lang="en-AU" dirty="0"/>
              <a:t>No news … but the issue is not on the ISO Council agenda</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63</a:t>
            </a:fld>
            <a:endParaRPr lang="en-US"/>
          </a:p>
        </p:txBody>
      </p:sp>
    </p:spTree>
    <p:extLst>
      <p:ext uri="{BB962C8B-B14F-4D97-AF65-F5344CB8AC3E}">
        <p14:creationId xmlns:p14="http://schemas.microsoft.com/office/powerpoint/2010/main" val="42078063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four negative LOAs on 802.11ay caused a similar problem to the 802.11ax problem</a:t>
            </a:r>
          </a:p>
          <a:p>
            <a:pPr lvl="2"/>
            <a:r>
              <a:rPr lang="en-AU" dirty="0"/>
              <a:t>The failure means the process will need to restart – after the IPR is sorted out</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14475263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was liaised for information in Apr 2022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802.11az D4.0 was liaised for information on 8 Apr 2022 (N17742)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12640005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will probably run into the same IPR related issue as 802.11ay (and 802.11ax) because there are explicit negative </a:t>
            </a:r>
            <a:r>
              <a:rPr lang="en-AU" dirty="0" err="1"/>
              <a:t>LoAs</a:t>
            </a:r>
            <a:r>
              <a:rPr lang="en-AU" dirty="0"/>
              <a:t> associated with 802.11ba – and so it will not be progressed (submitted by IEEE 802) until the IPR related issues are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31942449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Passed initial ballot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3259782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D3.0 -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3145062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D4.0 was liaised for information in June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802.11bd D4.0 was liaised in June 2022 (N17743)</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2112261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(Jun 2022) No approved draft yet – may send after initial WG LB approval (first ballot with versions of all features) – it closes 4 Jul 2022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10734299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solidFill>
                  <a:schemeClr val="accent6"/>
                </a:solidFill>
              </a:rPr>
              <a:t>IEEE 802.11-2020 FDIS passed, a response liaised </a:t>
            </a:r>
            <a:r>
              <a:rPr lang="en-AU" dirty="0">
                <a:solidFill>
                  <a:srgbClr val="FA661C"/>
                </a:solidFill>
              </a:rPr>
              <a:t>(except for non tech comments) </a:t>
            </a:r>
            <a:r>
              <a:rPr lang="en-AU" dirty="0">
                <a:solidFill>
                  <a:schemeClr val="accent6"/>
                </a:solidFill>
              </a:rPr>
              <a:t>&amp;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a:t>
            </a:r>
            <a:r>
              <a:rPr lang="en-AU" dirty="0">
                <a:solidFill>
                  <a:srgbClr val="FA661C"/>
                </a:solidFill>
              </a:rPr>
              <a:t>(</a:t>
            </a:r>
            <a:r>
              <a:rPr lang="en-AU" dirty="0" err="1">
                <a:solidFill>
                  <a:srgbClr val="FA661C"/>
                </a:solidFill>
              </a:rPr>
              <a:t>exc</a:t>
            </a:r>
            <a:r>
              <a:rPr lang="en-AU" dirty="0">
                <a:solidFill>
                  <a:srgbClr val="FA661C"/>
                </a:solidFill>
              </a:rPr>
              <a:t> non-tech comments) </a:t>
            </a:r>
            <a:r>
              <a:rPr lang="en-AU" dirty="0">
                <a:solidFill>
                  <a:srgbClr val="00B050"/>
                </a:solidFill>
              </a:rPr>
              <a:t>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have been </a:t>
            </a:r>
            <a:r>
              <a:rPr lang="en-AU" dirty="0">
                <a:latin typeface="+mj-lt"/>
              </a:rPr>
              <a:t>liaised (see </a:t>
            </a:r>
            <a:r>
              <a:rPr lang="en-AU" u="sng" dirty="0">
                <a:solidFill>
                  <a:srgbClr val="0000FF"/>
                </a:solidFill>
                <a:effectLst/>
                <a:latin typeface="+mj-lt"/>
                <a:ea typeface="Calibri" panose="020F0502020204030204" pitchFamily="34" charset="0"/>
                <a:hlinkClick r:id="rId2"/>
              </a:rPr>
              <a:t>11-22-0956-03</a:t>
            </a:r>
            <a:r>
              <a:rPr lang="en-AU" dirty="0">
                <a:latin typeface="+mj-lt"/>
              </a:rPr>
              <a:t>, N17853)</a:t>
            </a:r>
          </a:p>
          <a:p>
            <a:pPr lvl="2"/>
            <a:r>
              <a:rPr lang="en-AU" dirty="0">
                <a:solidFill>
                  <a:srgbClr val="FA661C"/>
                </a:solidFill>
              </a:rPr>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graphicFrame>
        <p:nvGraphicFramePr>
          <p:cNvPr id="2" name="Object 1">
            <a:extLst>
              <a:ext uri="{FF2B5EF4-FFF2-40B4-BE49-F238E27FC236}">
                <a16:creationId xmlns:a16="http://schemas.microsoft.com/office/drawing/2014/main" id="{6B67D703-B309-F236-0B19-68FA0C4099B2}"/>
              </a:ext>
            </a:extLst>
          </p:cNvPr>
          <p:cNvGraphicFramePr>
            <a:graphicFrameLocks noChangeAspect="1"/>
          </p:cNvGraphicFramePr>
          <p:nvPr>
            <p:extLst>
              <p:ext uri="{D42A27DB-BD31-4B8C-83A1-F6EECF244321}">
                <p14:modId xmlns:p14="http://schemas.microsoft.com/office/powerpoint/2010/main" val="2541878149"/>
              </p:ext>
            </p:extLst>
          </p:nvPr>
        </p:nvGraphicFramePr>
        <p:xfrm>
          <a:off x="7848600" y="4953000"/>
          <a:ext cx="914400" cy="806450"/>
        </p:xfrm>
        <a:graphic>
          <a:graphicData uri="http://schemas.openxmlformats.org/presentationml/2006/ole">
            <mc:AlternateContent xmlns:mc="http://schemas.openxmlformats.org/markup-compatibility/2006">
              <mc:Choice xmlns:v="urn:schemas-microsoft-com:vml" Requires="v">
                <p:oleObj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6B67D703-B309-F236-0B19-68FA0C4099B2}"/>
                          </a:ext>
                        </a:extLst>
                      </p:cNvPr>
                      <p:cNvPicPr/>
                      <p:nvPr/>
                    </p:nvPicPr>
                    <p:blipFill>
                      <a:blip r:embed="rId4"/>
                      <a:stretch>
                        <a:fillRect/>
                      </a:stretch>
                    </p:blipFill>
                    <p:spPr>
                      <a:xfrm>
                        <a:off x="7848600" y="4953000"/>
                        <a:ext cx="914400" cy="80645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25E4892C-C716-55CB-B8C5-9AF7C7302C0C}"/>
              </a:ext>
            </a:extLst>
          </p:cNvPr>
          <p:cNvGraphicFramePr>
            <a:graphicFrameLocks noChangeAspect="1"/>
          </p:cNvGraphicFramePr>
          <p:nvPr>
            <p:extLst>
              <p:ext uri="{D42A27DB-BD31-4B8C-83A1-F6EECF244321}">
                <p14:modId xmlns:p14="http://schemas.microsoft.com/office/powerpoint/2010/main" val="2268267559"/>
              </p:ext>
            </p:extLst>
          </p:nvPr>
        </p:nvGraphicFramePr>
        <p:xfrm>
          <a:off x="7192424" y="4953000"/>
          <a:ext cx="914400" cy="806450"/>
        </p:xfrm>
        <a:graphic>
          <a:graphicData uri="http://schemas.openxmlformats.org/presentationml/2006/ole">
            <mc:AlternateContent xmlns:mc="http://schemas.openxmlformats.org/markup-compatibility/2006">
              <mc:Choice xmlns:v="urn:schemas-microsoft-com:vml" Requires="v">
                <p:oleObj name="Document" showAsIcon="1" r:id="rId5" imgW="914597" imgH="806311" progId="Word.Document.8">
                  <p:embed/>
                </p:oleObj>
              </mc:Choice>
              <mc:Fallback>
                <p:oleObj name="Document" showAsIcon="1" r:id="rId5" imgW="914597" imgH="806311" progId="Word.Document.8">
                  <p:embed/>
                  <p:pic>
                    <p:nvPicPr>
                      <p:cNvPr id="3" name="Object 2">
                        <a:extLst>
                          <a:ext uri="{FF2B5EF4-FFF2-40B4-BE49-F238E27FC236}">
                            <a16:creationId xmlns:a16="http://schemas.microsoft.com/office/drawing/2014/main" id="{25E4892C-C716-55CB-B8C5-9AF7C7302C0C}"/>
                          </a:ext>
                        </a:extLst>
                      </p:cNvPr>
                      <p:cNvPicPr/>
                      <p:nvPr/>
                    </p:nvPicPr>
                    <p:blipFill>
                      <a:blip r:embed="rId6"/>
                      <a:stretch>
                        <a:fillRect/>
                      </a:stretch>
                    </p:blipFill>
                    <p:spPr>
                      <a:xfrm>
                        <a:off x="7192424" y="4953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098171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Japan NB non tech comments related to IPR issues </a:t>
            </a:r>
            <a:r>
              <a:rPr lang="en-AU" sz="2400" dirty="0"/>
              <a:t>need to be dealt with by IEEE SA &amp; ISO staff</a:t>
            </a:r>
            <a:endParaRPr lang="en-AU" dirty="0"/>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a:xfrm>
            <a:off x="685800" y="1600200"/>
            <a:ext cx="7772400" cy="4114800"/>
          </a:xfrm>
        </p:spPr>
        <p:txBody>
          <a:bodyPr/>
          <a:lstStyle/>
          <a:p>
            <a:r>
              <a:rPr lang="en-AU" sz="1600" dirty="0">
                <a:latin typeface="+mj-lt"/>
              </a:rPr>
              <a:t>Comment JP1</a:t>
            </a:r>
          </a:p>
          <a:p>
            <a:pPr lvl="1"/>
            <a:r>
              <a:rPr lang="en-AU" sz="1600" i="1" dirty="0">
                <a:latin typeface="+mj-lt"/>
              </a:rPr>
              <a:t>There are several IEEE negative Letters of Assurance on Amendments of ISO/IEC/IEEE 8802-11:2018 which have been incorporated into this version of ISO/IEC/IEEE 8802-11. Under such condition, ISO/IEC Directives, Part 1, 2.14.2, (c) shall be applied</a:t>
            </a:r>
          </a:p>
          <a:p>
            <a:r>
              <a:rPr lang="en-AU" sz="1600" dirty="0">
                <a:latin typeface="+mj-lt"/>
              </a:rPr>
              <a:t>Commentary (by Andrew Myles)</a:t>
            </a:r>
          </a:p>
          <a:p>
            <a:pPr lvl="1"/>
            <a:r>
              <a:rPr lang="en-AU" sz="1600" dirty="0">
                <a:latin typeface="+mj-lt"/>
              </a:rPr>
              <a:t>The negative </a:t>
            </a:r>
            <a:r>
              <a:rPr lang="en-AU" sz="1600" dirty="0" err="1">
                <a:latin typeface="+mj-lt"/>
              </a:rPr>
              <a:t>LoAs</a:t>
            </a:r>
            <a:r>
              <a:rPr lang="en-AU" sz="1600" dirty="0">
                <a:latin typeface="+mj-lt"/>
              </a:rPr>
              <a:t> this comment refers to appears to be those submitted on:</a:t>
            </a:r>
          </a:p>
          <a:p>
            <a:pPr lvl="2"/>
            <a:r>
              <a:rPr lang="en-AU" sz="1400" dirty="0">
                <a:latin typeface="+mj-lt"/>
              </a:rPr>
              <a:t>802.11ah by Ericsson, Nokia, </a:t>
            </a:r>
            <a:r>
              <a:rPr lang="en-AU" sz="1400" dirty="0" err="1">
                <a:latin typeface="+mj-lt"/>
              </a:rPr>
              <a:t>Koninklijke</a:t>
            </a:r>
            <a:endParaRPr lang="en-AU" sz="1400" dirty="0">
              <a:latin typeface="+mj-lt"/>
            </a:endParaRPr>
          </a:p>
          <a:p>
            <a:pPr lvl="2"/>
            <a:r>
              <a:rPr lang="en-AU" sz="1400" dirty="0">
                <a:latin typeface="+mj-lt"/>
              </a:rPr>
              <a:t>802.11ai by Nokia, Ericsson</a:t>
            </a:r>
          </a:p>
          <a:p>
            <a:pPr lvl="2"/>
            <a:r>
              <a:rPr lang="en-AU" sz="1400" dirty="0">
                <a:latin typeface="+mj-lt"/>
              </a:rPr>
              <a:t>802.11aj by Huawei</a:t>
            </a:r>
          </a:p>
          <a:p>
            <a:pPr lvl="1"/>
            <a:r>
              <a:rPr lang="en-AU" sz="1600" dirty="0">
                <a:latin typeface="+mj-lt"/>
              </a:rPr>
              <a:t>All of 802.11ah/ai/</a:t>
            </a:r>
            <a:r>
              <a:rPr lang="en-AU" sz="1600" dirty="0" err="1">
                <a:latin typeface="+mj-lt"/>
              </a:rPr>
              <a:t>aj</a:t>
            </a:r>
            <a:r>
              <a:rPr lang="en-AU" sz="1600" dirty="0">
                <a:latin typeface="+mj-lt"/>
              </a:rPr>
              <a:t> have previously been approved as ISO/IEC/IEEE standards with no objections based on patents</a:t>
            </a:r>
          </a:p>
          <a:p>
            <a:pPr lvl="1"/>
            <a:r>
              <a:rPr lang="en-AU" sz="1600" dirty="0">
                <a:latin typeface="+mj-lt"/>
              </a:rPr>
              <a:t>There was a new (March 2022) negative </a:t>
            </a:r>
            <a:r>
              <a:rPr lang="en-AU" sz="1600" dirty="0" err="1">
                <a:latin typeface="+mj-lt"/>
              </a:rPr>
              <a:t>LoA</a:t>
            </a:r>
            <a:r>
              <a:rPr lang="en-AU" sz="1600" dirty="0">
                <a:latin typeface="+mj-lt"/>
              </a:rPr>
              <a:t> on IEEE 802.11-2016 by Panasonic</a:t>
            </a:r>
          </a:p>
          <a:p>
            <a:pPr lvl="1"/>
            <a:r>
              <a:rPr lang="en-AU" sz="1600" dirty="0"/>
              <a:t>These non technical comments need to be dealt with by ISO staff</a:t>
            </a:r>
          </a:p>
          <a:p>
            <a:pPr lvl="1"/>
            <a:r>
              <a:rPr lang="en-AU" sz="1600" dirty="0"/>
              <a:t>There is nothing for IEEE 802 to do, especially given the standard has now been published</a:t>
            </a:r>
            <a:endParaRPr lang="en-AU" sz="1600" dirty="0">
              <a:latin typeface="+mj-lt"/>
            </a:endParaRPr>
          </a:p>
          <a:p>
            <a:pPr lvl="1"/>
            <a:endParaRPr lang="en-AU" sz="1600" dirty="0">
              <a:latin typeface="+mj-lt"/>
            </a:endParaRPr>
          </a:p>
          <a:p>
            <a:pPr lvl="1"/>
            <a:endParaRPr lang="en-AU" sz="1600" i="1" dirty="0">
              <a:latin typeface="+mj-lt"/>
            </a:endParaRPr>
          </a:p>
          <a:p>
            <a:endParaRPr lang="en-AU" sz="16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72</a:t>
            </a:fld>
            <a:endParaRPr lang="en-US"/>
          </a:p>
        </p:txBody>
      </p:sp>
    </p:spTree>
    <p:extLst>
      <p:ext uri="{BB962C8B-B14F-4D97-AF65-F5344CB8AC3E}">
        <p14:creationId xmlns:p14="http://schemas.microsoft.com/office/powerpoint/2010/main" val="3085557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3255227"/>
              </p:ext>
            </p:extLst>
          </p:nvPr>
        </p:nvGraphicFramePr>
        <p:xfrm>
          <a:off x="152399" y="15240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553">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07711">
                <a:tc>
                  <a:txBody>
                    <a:bodyPr/>
                    <a:lstStyle/>
                    <a:p>
                      <a:pPr algn="l"/>
                      <a:r>
                        <a:rPr lang="en-AU" sz="1600" b="0" dirty="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r h="307711">
                <a:tc>
                  <a:txBody>
                    <a:bodyPr/>
                    <a:lstStyle/>
                    <a:p>
                      <a:pPr algn="l"/>
                      <a:r>
                        <a:rPr lang="en-AU" sz="1600" b="0" dirty="0">
                          <a:solidFill>
                            <a:schemeClr val="tx1"/>
                          </a:solidFill>
                          <a:latin typeface="+mj-lt"/>
                          <a:cs typeface="Arial" panose="020B0604020202020204" pitchFamily="34" charset="0"/>
                        </a:rPr>
                        <a:t>.3-2016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61517448"/>
                  </a:ext>
                </a:extLst>
              </a:tr>
              <a:tr h="307711">
                <a:tc>
                  <a:txBody>
                    <a:bodyPr/>
                    <a:lstStyle/>
                    <a:p>
                      <a:pPr algn="l"/>
                      <a:r>
                        <a:rPr lang="en-AU" sz="1600" b="0" dirty="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991902759"/>
                  </a:ext>
                </a:extLst>
              </a:tr>
              <a:tr h="307711">
                <a:tc>
                  <a:txBody>
                    <a:bodyPr/>
                    <a:lstStyle/>
                    <a:p>
                      <a:pPr algn="l"/>
                      <a:r>
                        <a:rPr lang="en-AU" sz="1600" b="0" dirty="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5528514"/>
                  </a:ext>
                </a:extLst>
              </a:tr>
              <a:tr h="307711">
                <a:tc>
                  <a:txBody>
                    <a:bodyPr/>
                    <a:lstStyle/>
                    <a:p>
                      <a:pPr algn="l"/>
                      <a:r>
                        <a:rPr lang="en-AU" sz="1600" b="0" dirty="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r h="307711">
                <a:tc>
                  <a:txBody>
                    <a:bodyPr/>
                    <a:lstStyle/>
                    <a:p>
                      <a:pPr algn="l"/>
                      <a:r>
                        <a:rPr lang="en-AU" sz="1600" b="0" dirty="0">
                          <a:solidFill>
                            <a:schemeClr val="tx1"/>
                          </a:solidFill>
                          <a:latin typeface="+mj-lt"/>
                          <a:cs typeface="Arial" panose="020B0604020202020204" pitchFamily="34" charset="0"/>
                        </a:rPr>
                        <a:t>.9-2020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74253082"/>
                  </a:ext>
                </a:extLst>
              </a:tr>
              <a:tr h="307711">
                <a:tc>
                  <a:txBody>
                    <a:bodyPr/>
                    <a:lstStyle/>
                    <a:p>
                      <a:pPr algn="l"/>
                      <a:r>
                        <a:rPr lang="en-AU" sz="1600" b="0" dirty="0">
                          <a:solidFill>
                            <a:schemeClr val="tx1"/>
                          </a:solidFill>
                          <a:latin typeface="+mj-lt"/>
                          <a:cs typeface="Arial" panose="020B0604020202020204" pitchFamily="34" charset="0"/>
                        </a:rPr>
                        <a:t>.7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40100992"/>
                  </a:ext>
                </a:extLst>
              </a:tr>
              <a:tr h="307711">
                <a:tc>
                  <a:txBody>
                    <a:bodyPr/>
                    <a:lstStyle/>
                    <a:p>
                      <a:pPr algn="l"/>
                      <a:r>
                        <a:rPr lang="en-AU" sz="1600" b="0" dirty="0">
                          <a:solidFill>
                            <a:schemeClr val="tx1"/>
                          </a:solidFill>
                          <a:latin typeface="+mj-lt"/>
                          <a:cs typeface="Arial" panose="020B0604020202020204" pitchFamily="34" charset="0"/>
                        </a:rPr>
                        <a:t>.13</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9711154"/>
                  </a:ext>
                </a:extLst>
              </a:tr>
              <a:tr h="307711">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73</a:t>
            </a:fld>
            <a:endParaRPr lang="en-US"/>
          </a:p>
        </p:txBody>
      </p:sp>
    </p:spTree>
    <p:extLst>
      <p:ext uri="{BB962C8B-B14F-4D97-AF65-F5344CB8AC3E}">
        <p14:creationId xmlns:p14="http://schemas.microsoft.com/office/powerpoint/2010/main" val="33929152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a:p>
            <a:pPr lvl="1"/>
            <a:r>
              <a:rPr lang="en-AU" dirty="0"/>
              <a:t>Clint Powell</a:t>
            </a:r>
          </a:p>
          <a:p>
            <a:pPr lvl="1"/>
            <a:r>
              <a:rPr lang="en-AU" dirty="0"/>
              <a:t>Phil Beacher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3680289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802.15.4-2020 will not be submitted for approval under the PSDO</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(Aug 2022) Clint Powell</a:t>
            </a:r>
          </a:p>
          <a:p>
            <a:pPr lvl="2"/>
            <a:r>
              <a:rPr lang="en-US" dirty="0"/>
              <a:t>Hold off on submitting 802.15.4 (and amendments.15.4/w/y/z/aa) for approval as an ISO/IEC/IEEE standard until the revision that will begin shortly is completed</a:t>
            </a:r>
          </a:p>
          <a:p>
            <a:pPr lvl="2"/>
            <a:r>
              <a:rPr lang="en-US" dirty="0"/>
              <a:t>The idea is to avoid overwhelming SC6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2580874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802.15.3-2016 is likely to be liaised for information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(Aug 2022) Clint Powell</a:t>
            </a:r>
          </a:p>
          <a:p>
            <a:pPr lvl="2"/>
            <a:r>
              <a:rPr lang="en-US" dirty="0"/>
              <a:t>Proceed with submission to ISO/IEC JTC1/SC6 for review and provide feedback/comments on the 2016 standard and the three amendments (IEEE Std 802.15.3d™-2017, IEEE Std 802.15.3e™-2017, and IEEE Std 802.15.3f™‐2017), so that they may be considered during the 802.15.3 revision project currently underway</a:t>
            </a:r>
          </a:p>
          <a:p>
            <a:pPr lvl="2"/>
            <a:r>
              <a:rPr lang="en-US" dirty="0"/>
              <a:t>Hold off on submitting for approval as an ISO/IEC/IEEE standard until the revision currently underway is completed</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4652629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802.15.3d-2017 is likely to be liaised for information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(Aug 2022) Clint Powell</a:t>
            </a:r>
          </a:p>
          <a:p>
            <a:pPr lvl="2"/>
            <a:r>
              <a:rPr lang="en-US" dirty="0"/>
              <a:t>Proceed with submission to ISO/IEC JTC1/SC6 for review and provide feedback/comments on the 2016 standard and the three amendments (IEEE Std 802.15.3d™-2017, IEEE Std 802.15.3e™-2017, and IEEE Std 802.15.3f™‐2017), so that they may be considered during the 802.15.3 revision project currently underway</a:t>
            </a:r>
          </a:p>
          <a:p>
            <a:pPr lvl="2"/>
            <a:r>
              <a:rPr lang="en-US" dirty="0"/>
              <a:t>Hold off on submitting for approval as an ISO/IEC/IEEE standard until the revision currently underway is completed</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6954695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802.15.3e-2017 is likely to be liaised for information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(Aug 2022) Clint Powell</a:t>
            </a:r>
          </a:p>
          <a:p>
            <a:pPr lvl="2"/>
            <a:r>
              <a:rPr lang="en-US" dirty="0"/>
              <a:t>Proceed with submission to ISO/IEC JTC1/SC6 for review and provide feedback/comments on the 2016 standard and the three amendments (IEEE Std 802.15.3d™-2017, IEEE Std 802.15.3e™-2017, and IEEE Std 802.15.3f™‐2017), so that they may be considered during the 802.15.3 revision project currently underway</a:t>
            </a:r>
          </a:p>
          <a:p>
            <a:pPr lvl="2"/>
            <a:r>
              <a:rPr lang="en-US" dirty="0"/>
              <a:t>Hold off on submitting for approval as an ISO/IEC/IEEE standard until the revision currently underway is completed</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15606376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802.15.3f-2017 is likely to be liaised for information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(Aug 2022) Clint Powell</a:t>
            </a:r>
          </a:p>
          <a:p>
            <a:pPr lvl="2"/>
            <a:r>
              <a:rPr lang="en-US" dirty="0"/>
              <a:t>Proceed with submission to ISO/IEC JTC1/SC6 for review and provide feedback/comments on the 2016 standard and the three amendments (IEEE Std 802.15.3d™-2017, IEEE Std 802.15.3e™-2017, and IEEE Std 802.15.3f™‐2017), so that they may be considered during the 802.15.3 revision project currently underway</a:t>
            </a:r>
          </a:p>
          <a:p>
            <a:pPr lvl="2"/>
            <a:r>
              <a:rPr lang="en-US" dirty="0"/>
              <a:t>Hold off on submitting for approval as an ISO/IEC/IEEE standard until the revision currently underway is completed</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3710365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802.15.7 may be submitted into the PSDO process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Discussion is occurring on when/if to submit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27511148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802.15.9-2020 is likely to be submitted into the PSDO process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(Aug 2022) Clint Powell</a:t>
            </a:r>
          </a:p>
          <a:p>
            <a:pPr lvl="2"/>
            <a:r>
              <a:rPr lang="en-US" dirty="0"/>
              <a:t>Proceed with submission to ISO/IEC JTC1/SC6 for approval as an ISO/IEC/IEEE standard</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12301126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802.15.13 may be submitted into the PSDO process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Discussion is occurring on when/if to submit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19724651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802.15.6 may be submitted into the PSDO process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Discussion is occurring on when/if to submit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15567559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8068247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36142137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09010325"/>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rgbClr val="00B050"/>
                          </a:solidFill>
                          <a:latin typeface="+mj-lt"/>
                        </a:rPr>
                        <a:t>Passed</a:t>
                      </a:r>
                    </a:p>
                  </a:txBody>
                  <a:tcPr marL="115147" marR="115147"/>
                </a:tc>
                <a:tc>
                  <a:txBody>
                    <a:bodyPr/>
                    <a:lstStyle/>
                    <a:p>
                      <a:pPr algn="ctr"/>
                      <a:r>
                        <a:rPr lang="en-AU" sz="1600" dirty="0">
                          <a:solidFill>
                            <a:schemeClr val="tx1"/>
                          </a:solidFill>
                          <a:latin typeface="+mj-lt"/>
                        </a:rPr>
                        <a:t>18 Mar 22</a:t>
                      </a:r>
                    </a:p>
                  </a:txBody>
                  <a:tcPr marL="0" marR="0"/>
                </a:tc>
                <a:tc>
                  <a:txBody>
                    <a:bodyPr/>
                    <a:lstStyle/>
                    <a:p>
                      <a:pPr algn="ctr"/>
                      <a:r>
                        <a:rPr lang="en-AU" sz="1600" dirty="0">
                          <a:solidFill>
                            <a:schemeClr val="accent2"/>
                          </a:solidFill>
                          <a:latin typeface="+mj-lt"/>
                        </a:rPr>
                        <a:t>Waiting</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32286756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40150213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has been published but a response is required</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a:t>
            </a:r>
            <a:r>
              <a:rPr lang="en-AU" dirty="0">
                <a:solidFill>
                  <a:schemeClr val="accent2"/>
                </a:solidFill>
              </a:rPr>
              <a:t> but response required</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Will be published as ISO/IEC/IEEE 8802-22:2022</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graphicFrame>
        <p:nvGraphicFramePr>
          <p:cNvPr id="2" name="Object 1">
            <a:extLst>
              <a:ext uri="{FF2B5EF4-FFF2-40B4-BE49-F238E27FC236}">
                <a16:creationId xmlns:a16="http://schemas.microsoft.com/office/drawing/2014/main" id="{49A9E1A0-9899-42C7-9C31-6F2ABC28F8E9}"/>
              </a:ext>
            </a:extLst>
          </p:cNvPr>
          <p:cNvGraphicFramePr>
            <a:graphicFrameLocks noChangeAspect="1"/>
          </p:cNvGraphicFramePr>
          <p:nvPr>
            <p:extLst>
              <p:ext uri="{D42A27DB-BD31-4B8C-83A1-F6EECF244321}">
                <p14:modId xmlns:p14="http://schemas.microsoft.com/office/powerpoint/2010/main" val="4124331796"/>
              </p:ext>
            </p:extLst>
          </p:nvPr>
        </p:nvGraphicFramePr>
        <p:xfrm>
          <a:off x="5867400" y="4038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2" name="Object 1">
                        <a:extLst>
                          <a:ext uri="{FF2B5EF4-FFF2-40B4-BE49-F238E27FC236}">
                            <a16:creationId xmlns:a16="http://schemas.microsoft.com/office/drawing/2014/main" id="{49A9E1A0-9899-42C7-9C31-6F2ABC28F8E9}"/>
                          </a:ext>
                        </a:extLst>
                      </p:cNvPr>
                      <p:cNvPicPr/>
                      <p:nvPr/>
                    </p:nvPicPr>
                    <p:blipFill>
                      <a:blip r:embed="rId4"/>
                      <a:stretch>
                        <a:fillRect/>
                      </a:stretch>
                    </p:blipFill>
                    <p:spPr>
                      <a:xfrm>
                        <a:off x="58674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5510148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7064-418B-4A09-B5B4-2664869EF640}"/>
              </a:ext>
            </a:extLst>
          </p:cNvPr>
          <p:cNvSpPr>
            <a:spLocks noGrp="1"/>
          </p:cNvSpPr>
          <p:nvPr>
            <p:ph type="title"/>
          </p:nvPr>
        </p:nvSpPr>
        <p:spPr>
          <a:xfrm>
            <a:off x="685800" y="685800"/>
            <a:ext cx="7772400" cy="1066800"/>
          </a:xfrm>
        </p:spPr>
        <p:txBody>
          <a:bodyPr/>
          <a:lstStyle/>
          <a:p>
            <a:r>
              <a:rPr lang="en-AU" dirty="0"/>
              <a:t>There was an NP proposal in SC6/WG1 for </a:t>
            </a:r>
            <a:r>
              <a:rPr lang="en-AU" i="1" dirty="0"/>
              <a:t>Licensed narrowband in field area network for Smart Grid </a:t>
            </a:r>
          </a:p>
        </p:txBody>
      </p:sp>
      <p:sp>
        <p:nvSpPr>
          <p:cNvPr id="3" name="Content Placeholder 2">
            <a:extLst>
              <a:ext uri="{FF2B5EF4-FFF2-40B4-BE49-F238E27FC236}">
                <a16:creationId xmlns:a16="http://schemas.microsoft.com/office/drawing/2014/main" id="{340FE7EB-4BAD-4CEC-8206-03DE1EF4D69A}"/>
              </a:ext>
            </a:extLst>
          </p:cNvPr>
          <p:cNvSpPr>
            <a:spLocks noGrp="1"/>
          </p:cNvSpPr>
          <p:nvPr>
            <p:ph idx="1"/>
          </p:nvPr>
        </p:nvSpPr>
        <p:spPr>
          <a:xfrm>
            <a:off x="685800" y="1981200"/>
            <a:ext cx="7772400" cy="4114800"/>
          </a:xfrm>
        </p:spPr>
        <p:txBody>
          <a:bodyPr/>
          <a:lstStyle/>
          <a:p>
            <a:pPr lvl="1"/>
            <a:r>
              <a:rPr lang="en-AU" dirty="0"/>
              <a:t>The Korea NB proposal was for a RAT to support Smart Grid …</a:t>
            </a:r>
          </a:p>
          <a:p>
            <a:pPr lvl="2"/>
            <a:r>
              <a:rPr lang="en-AU" dirty="0"/>
              <a:t>With 100kbps peak rate </a:t>
            </a:r>
          </a:p>
          <a:p>
            <a:pPr lvl="2"/>
            <a:r>
              <a:rPr lang="en-AU" dirty="0"/>
              <a:t>With bandwidth&lt;=25kHz </a:t>
            </a:r>
          </a:p>
          <a:p>
            <a:pPr lvl="2"/>
            <a:r>
              <a:rPr lang="en-AU" dirty="0"/>
              <a:t>For licensed frequency band</a:t>
            </a:r>
          </a:p>
          <a:p>
            <a:pPr lvl="1"/>
            <a:r>
              <a:rPr lang="en-AU" dirty="0"/>
              <a:t>… asserting there is nothing suitable</a:t>
            </a:r>
          </a:p>
          <a:p>
            <a:pPr lvl="2"/>
            <a:r>
              <a:rPr lang="en-AU" dirty="0"/>
              <a:t>TRS APCO P25 (12.5KHz/6.252kHz, licensed band): 9.6kbps</a:t>
            </a:r>
          </a:p>
          <a:p>
            <a:pPr lvl="2"/>
            <a:r>
              <a:rPr lang="en-AU" dirty="0"/>
              <a:t>TRS TETRA (25kHz, licensed band): 36kbps</a:t>
            </a:r>
          </a:p>
          <a:p>
            <a:pPr lvl="2"/>
            <a:r>
              <a:rPr lang="en-AU" dirty="0"/>
              <a:t>3GPP LTE-M (1.08MHz, licensed band): 1Mbps</a:t>
            </a:r>
          </a:p>
          <a:p>
            <a:pPr lvl="2"/>
            <a:r>
              <a:rPr lang="en-AU" dirty="0"/>
              <a:t>3GPP NB-IoT (180kHz, licensed band): 200kbps</a:t>
            </a:r>
          </a:p>
          <a:p>
            <a:pPr lvl="2"/>
            <a:r>
              <a:rPr lang="en-AU" dirty="0">
                <a:highlight>
                  <a:srgbClr val="FFFF00"/>
                </a:highlight>
              </a:rPr>
              <a:t>IEEE Wi-Sun (180kHz, unlicensed band): 50kbps</a:t>
            </a:r>
          </a:p>
          <a:p>
            <a:pPr lvl="3"/>
            <a:r>
              <a:rPr lang="en-AU" dirty="0">
                <a:solidFill>
                  <a:srgbClr val="FF0000"/>
                </a:solidFill>
              </a:rPr>
              <a:t>Note: Wi-Sun Alliance is aware of this assertion</a:t>
            </a:r>
          </a:p>
          <a:p>
            <a:pPr lvl="2"/>
            <a:r>
              <a:rPr lang="en-AU" dirty="0"/>
              <a:t>LoRa (125kHz, unlicensed band): 5kbps</a:t>
            </a:r>
          </a:p>
          <a:p>
            <a:pPr lvl="2"/>
            <a:r>
              <a:rPr lang="en-AU" dirty="0" err="1"/>
              <a:t>SigFox</a:t>
            </a:r>
            <a:r>
              <a:rPr lang="en-AU" dirty="0"/>
              <a:t> (0.1kHz, unlicensed band): 100bps</a:t>
            </a:r>
          </a:p>
          <a:p>
            <a:pPr lvl="2"/>
            <a:r>
              <a:rPr lang="en-AU" dirty="0">
                <a:solidFill>
                  <a:srgbClr val="FF0000"/>
                </a:solidFill>
              </a:rPr>
              <a:t>802.16t (see </a:t>
            </a:r>
            <a:r>
              <a:rPr lang="en-AU" dirty="0">
                <a:solidFill>
                  <a:srgbClr val="FF0000"/>
                </a:solidFill>
                <a:hlinkClick r:id="rId2"/>
              </a:rPr>
              <a:t>PAR</a:t>
            </a:r>
            <a:r>
              <a:rPr lang="en-AU" dirty="0">
                <a:solidFill>
                  <a:srgbClr val="FF0000"/>
                </a:solidFill>
              </a:rPr>
              <a:t>)</a:t>
            </a:r>
          </a:p>
        </p:txBody>
      </p:sp>
      <p:sp>
        <p:nvSpPr>
          <p:cNvPr id="4" name="Footer Placeholder 3">
            <a:extLst>
              <a:ext uri="{FF2B5EF4-FFF2-40B4-BE49-F238E27FC236}">
                <a16:creationId xmlns:a16="http://schemas.microsoft.com/office/drawing/2014/main" id="{D3A35735-8B62-48B9-BA72-99706CB1587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90021C-A96B-4B96-BC04-CDC8CE7F61DC}"/>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89</a:t>
            </a:fld>
            <a:endParaRPr lang="en-US"/>
          </a:p>
        </p:txBody>
      </p:sp>
    </p:spTree>
    <p:extLst>
      <p:ext uri="{BB962C8B-B14F-4D97-AF65-F5344CB8AC3E}">
        <p14:creationId xmlns:p14="http://schemas.microsoft.com/office/powerpoint/2010/main" val="3703426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2"/>
            <a:r>
              <a:rPr lang="en-US" dirty="0">
                <a:hlinkClick r:id="rId4"/>
              </a:rPr>
              <a:t>IEEE SA Copyright Permission</a:t>
            </a:r>
            <a:endParaRPr lang="en-US" dirty="0"/>
          </a:p>
          <a:p>
            <a:pPr lvl="2"/>
            <a:r>
              <a:rPr lang="en-US" dirty="0">
                <a:hlinkClick r:id="rId5"/>
              </a:rPr>
              <a:t>IEEE SA Copyright FAQs</a:t>
            </a:r>
            <a:endParaRPr lang="en-US" dirty="0"/>
          </a:p>
          <a:p>
            <a:pPr lvl="2"/>
            <a:r>
              <a:rPr lang="en-US" dirty="0">
                <a:hlinkClick r:id="rId6"/>
              </a:rPr>
              <a:t>IEEE SA Best Practices for IEEE Standards Development</a:t>
            </a:r>
            <a:r>
              <a:rPr lang="en-US" dirty="0"/>
              <a:t> </a:t>
            </a:r>
          </a:p>
          <a:p>
            <a:pPr lvl="2"/>
            <a:r>
              <a:rPr lang="en-US" dirty="0"/>
              <a:t>Distribution of Draft Standards (see </a:t>
            </a:r>
            <a:r>
              <a:rPr lang="en-US" dirty="0">
                <a:hlinkClick r:id="rId3"/>
              </a:rPr>
              <a:t>Clause 6.1.3</a:t>
            </a:r>
            <a:r>
              <a:rPr lang="en-US" dirty="0"/>
              <a:t> of the SASB Ops Man)</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44DF5-28B7-DBB0-24C7-BE6343EB6F82}"/>
              </a:ext>
            </a:extLst>
          </p:cNvPr>
          <p:cNvSpPr>
            <a:spLocks noGrp="1"/>
          </p:cNvSpPr>
          <p:nvPr>
            <p:ph type="title"/>
          </p:nvPr>
        </p:nvSpPr>
        <p:spPr/>
        <p:txBody>
          <a:bodyPr/>
          <a:lstStyle/>
          <a:p>
            <a:r>
              <a:rPr lang="en-AU" i="1" dirty="0"/>
              <a:t>Licensed narrowband in field area network for Smart Grid </a:t>
            </a:r>
            <a:r>
              <a:rPr lang="en-AU" dirty="0"/>
              <a:t>NP ballot failed in Jun 2022</a:t>
            </a:r>
          </a:p>
        </p:txBody>
      </p:sp>
      <p:sp>
        <p:nvSpPr>
          <p:cNvPr id="3" name="Content Placeholder 2">
            <a:extLst>
              <a:ext uri="{FF2B5EF4-FFF2-40B4-BE49-F238E27FC236}">
                <a16:creationId xmlns:a16="http://schemas.microsoft.com/office/drawing/2014/main" id="{AAEA1721-7E59-0058-34D2-172FA1D391E0}"/>
              </a:ext>
            </a:extLst>
          </p:cNvPr>
          <p:cNvSpPr>
            <a:spLocks noGrp="1"/>
          </p:cNvSpPr>
          <p:nvPr>
            <p:ph idx="1"/>
          </p:nvPr>
        </p:nvSpPr>
        <p:spPr/>
        <p:txBody>
          <a:bodyPr/>
          <a:lstStyle/>
          <a:p>
            <a:pPr lvl="1"/>
            <a:r>
              <a:rPr lang="en-AU" dirty="0"/>
              <a:t>The NP ballot closed on 25 Mar 2022, and subsequently failed, with not enough experts volunteering</a:t>
            </a:r>
          </a:p>
          <a:p>
            <a:pPr lvl="2"/>
            <a:r>
              <a:rPr lang="en-AU" dirty="0"/>
              <a:t>3 out of required 5</a:t>
            </a:r>
          </a:p>
          <a:p>
            <a:pPr lvl="2"/>
            <a:r>
              <a:rPr lang="en-AU" dirty="0"/>
              <a:t>China, Spain &amp; Korea</a:t>
            </a:r>
          </a:p>
          <a:p>
            <a:pPr lvl="1"/>
            <a:r>
              <a:rPr lang="en-AU" dirty="0"/>
              <a:t>The Korea NB provided another status report (1N331), in which they stated they are now planning a PWI</a:t>
            </a:r>
          </a:p>
        </p:txBody>
      </p:sp>
      <p:sp>
        <p:nvSpPr>
          <p:cNvPr id="4" name="Footer Placeholder 3">
            <a:extLst>
              <a:ext uri="{FF2B5EF4-FFF2-40B4-BE49-F238E27FC236}">
                <a16:creationId xmlns:a16="http://schemas.microsoft.com/office/drawing/2014/main" id="{E17B933F-2E02-3E93-0D5C-8085602097C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E309A50-4357-8812-937C-AAF80C5D986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graphicFrame>
        <p:nvGraphicFramePr>
          <p:cNvPr id="6" name="Object 5">
            <a:extLst>
              <a:ext uri="{FF2B5EF4-FFF2-40B4-BE49-F238E27FC236}">
                <a16:creationId xmlns:a16="http://schemas.microsoft.com/office/drawing/2014/main" id="{D0EE12A4-840D-D7A0-6EFF-946905EE981C}"/>
              </a:ext>
            </a:extLst>
          </p:cNvPr>
          <p:cNvGraphicFramePr>
            <a:graphicFrameLocks noChangeAspect="1"/>
          </p:cNvGraphicFramePr>
          <p:nvPr>
            <p:extLst>
              <p:ext uri="{D42A27DB-BD31-4B8C-83A1-F6EECF244321}">
                <p14:modId xmlns:p14="http://schemas.microsoft.com/office/powerpoint/2010/main" val="202583845"/>
              </p:ext>
            </p:extLst>
          </p:nvPr>
        </p:nvGraphicFramePr>
        <p:xfrm>
          <a:off x="4435475" y="37338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6" name="Object 5">
                        <a:extLst>
                          <a:ext uri="{FF2B5EF4-FFF2-40B4-BE49-F238E27FC236}">
                            <a16:creationId xmlns:a16="http://schemas.microsoft.com/office/drawing/2014/main" id="{D0EE12A4-840D-D7A0-6EFF-946905EE981C}"/>
                          </a:ext>
                        </a:extLst>
                      </p:cNvPr>
                      <p:cNvPicPr/>
                      <p:nvPr/>
                    </p:nvPicPr>
                    <p:blipFill>
                      <a:blip r:embed="rId3"/>
                      <a:stretch>
                        <a:fillRect/>
                      </a:stretch>
                    </p:blipFill>
                    <p:spPr>
                      <a:xfrm>
                        <a:off x="4435475" y="3733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2911411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D778-809B-1C41-66FB-04F5FD61896D}"/>
              </a:ext>
            </a:extLst>
          </p:cNvPr>
          <p:cNvSpPr>
            <a:spLocks noGrp="1"/>
          </p:cNvSpPr>
          <p:nvPr>
            <p:ph type="title"/>
          </p:nvPr>
        </p:nvSpPr>
        <p:spPr/>
        <p:txBody>
          <a:bodyPr/>
          <a:lstStyle/>
          <a:p>
            <a:r>
              <a:rPr lang="en-AU" i="1" dirty="0"/>
              <a:t>Control Protocol for Radio Frequency Directional Signal Transmission </a:t>
            </a:r>
            <a:r>
              <a:rPr lang="en-AU" dirty="0"/>
              <a:t>NP ballot failed</a:t>
            </a:r>
          </a:p>
        </p:txBody>
      </p:sp>
      <p:sp>
        <p:nvSpPr>
          <p:cNvPr id="10" name="Content Placeholder 9">
            <a:extLst>
              <a:ext uri="{FF2B5EF4-FFF2-40B4-BE49-F238E27FC236}">
                <a16:creationId xmlns:a16="http://schemas.microsoft.com/office/drawing/2014/main" id="{2E703B39-1B7D-1AB9-1358-B447E6466C82}"/>
              </a:ext>
            </a:extLst>
          </p:cNvPr>
          <p:cNvSpPr>
            <a:spLocks noGrp="1"/>
          </p:cNvSpPr>
          <p:nvPr>
            <p:ph idx="1"/>
          </p:nvPr>
        </p:nvSpPr>
        <p:spPr/>
        <p:txBody>
          <a:bodyPr/>
          <a:lstStyle/>
          <a:p>
            <a:pPr lvl="1"/>
            <a:r>
              <a:rPr lang="en-AU" dirty="0"/>
              <a:t>The Korea NB proposed a standard for beam steering</a:t>
            </a:r>
          </a:p>
          <a:p>
            <a:pPr lvl="1"/>
            <a:r>
              <a:rPr lang="en-AU" dirty="0"/>
              <a:t>It is not obvious why it is required given there this function is already part of multiple standards including 802.11…</a:t>
            </a:r>
          </a:p>
          <a:p>
            <a:pPr lvl="1"/>
            <a:r>
              <a:rPr lang="en-AU" dirty="0"/>
              <a:t>… but an NP ballot was run</a:t>
            </a:r>
          </a:p>
          <a:p>
            <a:pPr lvl="1"/>
            <a:r>
              <a:rPr lang="en-AU" dirty="0"/>
              <a:t>The ballot failed with not enough experts participating</a:t>
            </a:r>
          </a:p>
          <a:p>
            <a:pPr lvl="1"/>
            <a:r>
              <a:rPr lang="en-AU" dirty="0"/>
              <a:t>The Korea NB now plan to start a PWI</a:t>
            </a:r>
          </a:p>
        </p:txBody>
      </p:sp>
      <p:sp>
        <p:nvSpPr>
          <p:cNvPr id="4" name="Footer Placeholder 3">
            <a:extLst>
              <a:ext uri="{FF2B5EF4-FFF2-40B4-BE49-F238E27FC236}">
                <a16:creationId xmlns:a16="http://schemas.microsoft.com/office/drawing/2014/main" id="{3E5BCCF2-AD16-6B9F-0476-BC78B9E78A3C}"/>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627D802-F68A-B15A-3551-25F1F10665C1}"/>
              </a:ext>
            </a:extLst>
          </p:cNvPr>
          <p:cNvSpPr>
            <a:spLocks noGrp="1"/>
          </p:cNvSpPr>
          <p:nvPr>
            <p:ph type="sldNum" sz="quarter" idx="11"/>
          </p:nvPr>
        </p:nvSpPr>
        <p:spPr/>
        <p:txBody>
          <a:bodyPr/>
          <a:lstStyle/>
          <a:p>
            <a:r>
              <a:rPr lang="en-US"/>
              <a:t>Slide </a:t>
            </a:r>
            <a:fld id="{EF4002E7-DB4D-4CC3-8382-1939D19420D8}" type="slidenum">
              <a:rPr lang="en-US" smtClean="0"/>
              <a:pPr/>
              <a:t>91</a:t>
            </a:fld>
            <a:endParaRPr lang="en-US"/>
          </a:p>
        </p:txBody>
      </p:sp>
      <p:graphicFrame>
        <p:nvGraphicFramePr>
          <p:cNvPr id="3" name="Object 2">
            <a:extLst>
              <a:ext uri="{FF2B5EF4-FFF2-40B4-BE49-F238E27FC236}">
                <a16:creationId xmlns:a16="http://schemas.microsoft.com/office/drawing/2014/main" id="{29857113-C8FB-A73C-521A-8A67B027828B}"/>
              </a:ext>
            </a:extLst>
          </p:cNvPr>
          <p:cNvGraphicFramePr>
            <a:graphicFrameLocks noChangeAspect="1"/>
          </p:cNvGraphicFramePr>
          <p:nvPr>
            <p:extLst>
              <p:ext uri="{D42A27DB-BD31-4B8C-83A1-F6EECF244321}">
                <p14:modId xmlns:p14="http://schemas.microsoft.com/office/powerpoint/2010/main" val="143796288"/>
              </p:ext>
            </p:extLst>
          </p:nvPr>
        </p:nvGraphicFramePr>
        <p:xfrm>
          <a:off x="4615543" y="41148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3" name="Object 2">
                        <a:extLst>
                          <a:ext uri="{FF2B5EF4-FFF2-40B4-BE49-F238E27FC236}">
                            <a16:creationId xmlns:a16="http://schemas.microsoft.com/office/drawing/2014/main" id="{29857113-C8FB-A73C-521A-8A67B027828B}"/>
                          </a:ext>
                        </a:extLst>
                      </p:cNvPr>
                      <p:cNvPicPr/>
                      <p:nvPr/>
                    </p:nvPicPr>
                    <p:blipFill>
                      <a:blip r:embed="rId3"/>
                      <a:stretch>
                        <a:fillRect/>
                      </a:stretch>
                    </p:blipFill>
                    <p:spPr>
                      <a:xfrm>
                        <a:off x="4615543" y="4114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6834880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992101-B2B8-9AF9-1513-466FEF8330C1}"/>
              </a:ext>
            </a:extLst>
          </p:cNvPr>
          <p:cNvSpPr>
            <a:spLocks noGrp="1"/>
          </p:cNvSpPr>
          <p:nvPr>
            <p:ph type="title"/>
          </p:nvPr>
        </p:nvSpPr>
        <p:spPr/>
        <p:txBody>
          <a:bodyPr/>
          <a:lstStyle/>
          <a:p>
            <a:r>
              <a:rPr lang="en-AU" dirty="0"/>
              <a:t>The WG1 meeting has a few items of interest to IEEE 802</a:t>
            </a:r>
          </a:p>
        </p:txBody>
      </p:sp>
      <p:sp>
        <p:nvSpPr>
          <p:cNvPr id="3" name="Content Placeholder 2">
            <a:extLst>
              <a:ext uri="{FF2B5EF4-FFF2-40B4-BE49-F238E27FC236}">
                <a16:creationId xmlns:a16="http://schemas.microsoft.com/office/drawing/2014/main" id="{0C6305D3-7A51-9EC4-BD4F-F8867E0E76EA}"/>
              </a:ext>
            </a:extLst>
          </p:cNvPr>
          <p:cNvSpPr>
            <a:spLocks noGrp="1"/>
          </p:cNvSpPr>
          <p:nvPr>
            <p:ph idx="1"/>
          </p:nvPr>
        </p:nvSpPr>
        <p:spPr/>
        <p:txBody>
          <a:bodyPr/>
          <a:lstStyle/>
          <a:p>
            <a:pPr>
              <a:buFont typeface="+mj-lt"/>
              <a:buAutoNum type="arabicPeriod" startAt="9"/>
            </a:pPr>
            <a:r>
              <a:rPr lang="en-AU" dirty="0"/>
              <a:t>Information from ISO/IEC/TMB/SMB</a:t>
            </a:r>
          </a:p>
          <a:p>
            <a:pPr>
              <a:buFont typeface="+mj-lt"/>
              <a:buAutoNum type="arabicPeriod" startAt="9"/>
            </a:pPr>
            <a:r>
              <a:rPr lang="en-AU" dirty="0"/>
              <a:t>Other Business</a:t>
            </a:r>
          </a:p>
          <a:p>
            <a:pPr lvl="1"/>
            <a:r>
              <a:rPr lang="en-AU" dirty="0"/>
              <a:t>10.1 Improvement of WG 1 Organization</a:t>
            </a:r>
          </a:p>
          <a:p>
            <a:pPr marL="0" indent="0"/>
            <a:r>
              <a:rPr lang="en-AU" dirty="0"/>
              <a:t>11. Outputs review and recommendation of Resolutions</a:t>
            </a:r>
          </a:p>
          <a:p>
            <a:pPr marL="0" indent="0"/>
            <a:r>
              <a:rPr lang="en-AU" dirty="0"/>
              <a:t>12. Adjournment</a:t>
            </a:r>
          </a:p>
          <a:p>
            <a:br>
              <a:rPr lang="en-AU" dirty="0"/>
            </a:br>
            <a:endParaRPr lang="en-AU" dirty="0"/>
          </a:p>
        </p:txBody>
      </p:sp>
      <p:sp>
        <p:nvSpPr>
          <p:cNvPr id="4" name="Footer Placeholder 3">
            <a:extLst>
              <a:ext uri="{FF2B5EF4-FFF2-40B4-BE49-F238E27FC236}">
                <a16:creationId xmlns:a16="http://schemas.microsoft.com/office/drawing/2014/main" id="{838AF365-61FA-9AE4-AEB4-2CC933E5310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4B147B1B-F51D-EDF4-1E3A-C0EF2BE5FC16}"/>
              </a:ext>
            </a:extLst>
          </p:cNvPr>
          <p:cNvSpPr>
            <a:spLocks noGrp="1"/>
          </p:cNvSpPr>
          <p:nvPr>
            <p:ph type="sldNum" sz="quarter" idx="11"/>
          </p:nvPr>
        </p:nvSpPr>
        <p:spPr/>
        <p:txBody>
          <a:bodyPr/>
          <a:lstStyle/>
          <a:p>
            <a:r>
              <a:rPr lang="en-US"/>
              <a:t>Slide </a:t>
            </a:r>
            <a:fld id="{EF4002E7-DB4D-4CC3-8382-1939D19420D8}" type="slidenum">
              <a:rPr lang="en-US" smtClean="0"/>
              <a:pPr/>
              <a:t>92</a:t>
            </a:fld>
            <a:endParaRPr lang="en-US"/>
          </a:p>
        </p:txBody>
      </p:sp>
    </p:spTree>
    <p:extLst>
      <p:ext uri="{BB962C8B-B14F-4D97-AF65-F5344CB8AC3E}">
        <p14:creationId xmlns:p14="http://schemas.microsoft.com/office/powerpoint/2010/main" val="14102715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SC6/WG1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SC6/WG1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93</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Exch.Document.DC">
                  <p:embed/>
                </p:oleObj>
              </mc:Choice>
              <mc:Fallback>
                <p:oleObj name="Acrobat Document" showAsIcon="1" r:id="rId3" imgW="914597" imgH="806311" progId="AcroExch.Document.DC">
                  <p:embed/>
                  <p:pic>
                    <p:nvPicPr>
                      <p:cNvPr id="11" name="Object 10">
                        <a:extLst>
                          <a:ext uri="{FF2B5EF4-FFF2-40B4-BE49-F238E27FC236}">
                            <a16:creationId xmlns:a16="http://schemas.microsoft.com/office/drawing/2014/main" id="{622F8EC5-EF50-49B7-8331-F93A56274075}"/>
                          </a:ext>
                        </a:extLst>
                      </p:cNvPr>
                      <p:cNvPicPr/>
                      <p:nvPr/>
                    </p:nvPicPr>
                    <p:blipFill>
                      <a:blip r:embed="rId4"/>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HK NB proposal an Advisory Group on </a:t>
            </a:r>
            <a:r>
              <a:rPr lang="en-AU" i="1" dirty="0"/>
              <a:t>MCS Innovation</a:t>
            </a:r>
            <a:r>
              <a:rPr lang="en-AU" dirty="0"/>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94</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extLst>
              <p:ext uri="{D42A27DB-BD31-4B8C-83A1-F6EECF244321}">
                <p14:modId xmlns:p14="http://schemas.microsoft.com/office/powerpoint/2010/main" val="2216581993"/>
              </p:ext>
            </p:extLst>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r:embed="rId3"/>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extLst>
              <p:ext uri="{D42A27DB-BD31-4B8C-83A1-F6EECF244321}">
                <p14:modId xmlns:p14="http://schemas.microsoft.com/office/powerpoint/2010/main" val="1362000008"/>
              </p:ext>
            </p:extLst>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r:embed="rId5"/>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extLst>
              <p:ext uri="{D42A27DB-BD31-4B8C-83A1-F6EECF244321}">
                <p14:modId xmlns:p14="http://schemas.microsoft.com/office/powerpoint/2010/main" val="3503673244"/>
              </p:ext>
            </p:extLst>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6" imgW="914597" imgH="806311" progId="Acrobat.Document.DC">
                  <p:embed/>
                </p:oleObj>
              </mc:Choice>
              <mc:Fallback>
                <p:oleObj name="Acrobat Document" showAsIcon="1" r:id="rId6"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r:embed="rId7"/>
                      <a:stretch>
                        <a:fillRect/>
                      </a:stretch>
                    </p:blipFill>
                    <p:spPr>
                      <a:xfrm>
                        <a:off x="4610746" y="388482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6778421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Two </a:t>
            </a:r>
            <a:r>
              <a:rPr lang="en-AU" i="1" dirty="0"/>
              <a:t>Wireless LAN Access Control </a:t>
            </a:r>
            <a:r>
              <a:rPr lang="en-AU" dirty="0"/>
              <a:t>proposals were previously sent to CD ballot …</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dirty="0"/>
              <a:t>Proposed standards</a:t>
            </a:r>
          </a:p>
          <a:p>
            <a:pPr lvl="2"/>
            <a:r>
              <a:rPr lang="en-AU" dirty="0"/>
              <a:t>ISO/EC 5021-1: Wireless LAN Access Control – Part 1: Networking architecture specification</a:t>
            </a:r>
          </a:p>
          <a:p>
            <a:pPr lvl="2"/>
            <a:r>
              <a:rPr lang="en-AU" dirty="0"/>
              <a:t>ISO/IEC 5021-2: Wireless LAN Access Control – Part 2: Technical specification for dispatching platform</a:t>
            </a:r>
          </a:p>
          <a:p>
            <a:pPr lvl="1"/>
            <a:r>
              <a:rPr lang="en-AU" dirty="0"/>
              <a:t>Introduction</a:t>
            </a:r>
          </a:p>
          <a:p>
            <a:pPr lvl="2"/>
            <a:r>
              <a:rPr lang="en-AU" i="1" dirty="0">
                <a:effectLst/>
                <a:latin typeface="Arial" panose="020B0604020202020204" pitchFamily="34" charset="0"/>
              </a:rPr>
              <a:t>This International Standard specifies the Cloud AC networking architecture and operation mechanism based on Cloud AC dispatch platform(CADP). The Standard describes the Cloud AC network architecture, the Cloud AC allocating process, the wireless access point (AP) accessing process, Cloud AC changing-over process, and the hot backup mechanisms of CADP.</a:t>
            </a:r>
          </a:p>
          <a:p>
            <a:pPr lvl="2"/>
            <a:r>
              <a:rPr lang="en-AU" i="1" dirty="0">
                <a:effectLst/>
                <a:latin typeface="Arial" panose="020B0604020202020204" pitchFamily="34" charset="0"/>
              </a:rPr>
              <a:t>This International Standard is suitable for large-scale deployment of WLAN networks, making WLAN network deployment and operation easier, more efficient and less costly</a:t>
            </a:r>
          </a:p>
          <a:p>
            <a:br>
              <a:rPr lang="en-AU" b="0" i="0" dirty="0">
                <a:solidFill>
                  <a:srgbClr val="000000"/>
                </a:solidFill>
                <a:effectLst/>
                <a:latin typeface="Arial" panose="020B0604020202020204" pitchFamily="34" charset="0"/>
              </a:rPr>
            </a:br>
            <a:endParaRPr lang="en-AU" dirty="0"/>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425313932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 and both </a:t>
            </a:r>
            <a:r>
              <a:rPr lang="en-AU" i="1" dirty="0"/>
              <a:t>Wireless LAN Access Control </a:t>
            </a:r>
            <a:r>
              <a:rPr lang="en-AU" dirty="0"/>
              <a:t>CD ballots passed with one negative vote</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b="0" i="1" dirty="0">
                <a:effectLst/>
                <a:latin typeface="+mj-lt"/>
              </a:rPr>
              <a:t>Do you approve the circulation of the draft as a DIS?</a:t>
            </a:r>
            <a:endParaRPr lang="en-AU" i="1" dirty="0">
              <a:solidFill>
                <a:srgbClr val="000000"/>
              </a:solidFill>
              <a:latin typeface="+mj-lt"/>
            </a:endParaRPr>
          </a:p>
          <a:p>
            <a:pPr lvl="2"/>
            <a:r>
              <a:rPr lang="en-AU" dirty="0">
                <a:solidFill>
                  <a:srgbClr val="000000"/>
                </a:solidFill>
                <a:latin typeface="+mj-lt"/>
              </a:rPr>
              <a:t>Both passed 6/1/12</a:t>
            </a:r>
          </a:p>
          <a:p>
            <a:pPr lvl="3"/>
            <a:r>
              <a:rPr lang="en-AU" dirty="0">
                <a:solidFill>
                  <a:srgbClr val="000000"/>
                </a:solidFill>
                <a:latin typeface="+mj-lt"/>
              </a:rPr>
              <a:t>Yes: </a:t>
            </a:r>
            <a:r>
              <a:rPr lang="en-AU" b="0" i="0" dirty="0">
                <a:effectLst/>
                <a:latin typeface="Arial" panose="020B0604020202020204" pitchFamily="34" charset="0"/>
              </a:rPr>
              <a:t>China, Kazakhstan, South Korea</a:t>
            </a:r>
            <a:r>
              <a:rPr lang="en-AU" dirty="0">
                <a:latin typeface="Arial" panose="020B0604020202020204" pitchFamily="34" charset="0"/>
              </a:rPr>
              <a:t>, </a:t>
            </a:r>
            <a:r>
              <a:rPr lang="en-AU" b="0" i="0" dirty="0">
                <a:effectLst/>
                <a:latin typeface="Arial" panose="020B0604020202020204" pitchFamily="34" charset="0"/>
              </a:rPr>
              <a:t>Russia, Spain, Ukraine</a:t>
            </a:r>
          </a:p>
          <a:p>
            <a:pPr lvl="3"/>
            <a:r>
              <a:rPr lang="en-AU" dirty="0">
                <a:latin typeface="Arial" panose="020B0604020202020204" pitchFamily="34" charset="0"/>
              </a:rPr>
              <a:t>No: US</a:t>
            </a:r>
          </a:p>
          <a:p>
            <a:pPr lvl="2"/>
            <a:r>
              <a:rPr lang="en-AU" dirty="0">
                <a:latin typeface="Arial" panose="020B0604020202020204" pitchFamily="34" charset="0"/>
              </a:rPr>
              <a:t>The US NB comments included:</a:t>
            </a:r>
          </a:p>
          <a:p>
            <a:pPr lvl="3"/>
            <a:r>
              <a:rPr lang="en-AU" dirty="0">
                <a:latin typeface="Arial" panose="020B0604020202020204" pitchFamily="34" charset="0"/>
              </a:rPr>
              <a:t>Minor technical issues</a:t>
            </a:r>
          </a:p>
          <a:p>
            <a:pPr lvl="3"/>
            <a:r>
              <a:rPr lang="en-AU" dirty="0">
                <a:latin typeface="Arial" panose="020B0604020202020204" pitchFamily="34" charset="0"/>
              </a:rPr>
              <a:t>Editorial issues</a:t>
            </a:r>
          </a:p>
          <a:p>
            <a:pPr lvl="3"/>
            <a:r>
              <a:rPr lang="en-AU" dirty="0">
                <a:latin typeface="Arial" panose="020B0604020202020204" pitchFamily="34" charset="0"/>
              </a:rPr>
              <a:t>A copyright issue based on apparent copying of large sections of I</a:t>
            </a:r>
            <a:r>
              <a:rPr lang="en-AU" b="0" i="0" dirty="0">
                <a:effectLst/>
                <a:latin typeface="Arial" panose="020B0604020202020204" pitchFamily="34" charset="0"/>
              </a:rPr>
              <a:t>ETF RFC5415</a:t>
            </a:r>
          </a:p>
          <a:p>
            <a:pPr lvl="1"/>
            <a:r>
              <a:rPr lang="en-AU" dirty="0">
                <a:latin typeface="Arial" panose="020B0604020202020204" pitchFamily="34" charset="0"/>
              </a:rPr>
              <a:t>All US comments were accepted in June 2022</a:t>
            </a:r>
          </a:p>
          <a:p>
            <a:pPr lvl="1"/>
            <a:r>
              <a:rPr lang="en-AU" dirty="0">
                <a:latin typeface="Arial" panose="020B0604020202020204" pitchFamily="34" charset="0"/>
              </a:rPr>
              <a:t>The drafts are now being sent to DIS ballot …</a:t>
            </a:r>
            <a:endParaRPr lang="en-AU" dirty="0">
              <a:latin typeface="+mj-lt"/>
            </a:endParaRPr>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179029600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 has scheduled a plenary meeting in March 2023 in Austria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97</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20-24 March 2023</a:t>
            </a:r>
          </a:p>
          <a:p>
            <a:r>
              <a:rPr lang="en-AU" dirty="0"/>
              <a:t>Location</a:t>
            </a:r>
          </a:p>
          <a:p>
            <a:pPr lvl="1"/>
            <a:r>
              <a:rPr lang="en-AU" dirty="0"/>
              <a:t>Austria</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6 Feb 2023: WG1 calling notice</a:t>
            </a:r>
          </a:p>
          <a:p>
            <a:pPr lvl="1"/>
            <a:r>
              <a:rPr lang="en-AU" sz="1800" kern="0" dirty="0"/>
              <a:t>6 Feb 2023: Proposals for new WG1 agenda items / Proposals for the addition of new WG1 work item proposals</a:t>
            </a:r>
          </a:p>
          <a:p>
            <a:pPr lvl="1"/>
            <a:r>
              <a:rPr lang="en-AU" sz="1800" kern="0" dirty="0"/>
              <a:t>6 Mar 2023: Contributions on existing WG1 agenda items and submitted documents</a:t>
            </a:r>
          </a:p>
          <a:p>
            <a:pPr lvl="1"/>
            <a:r>
              <a:rPr lang="en-AU" sz="1800" kern="0" dirty="0"/>
              <a:t>13 Mar 2023: Comments on posted WG1 documents	</a:t>
            </a:r>
          </a:p>
          <a:p>
            <a:pPr lvl="1"/>
            <a:endParaRPr lang="en-GB" sz="1800" kern="0" dirty="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124320472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99</a:t>
            </a:fld>
            <a:endParaRPr lang="en-US"/>
          </a:p>
        </p:txBody>
      </p:sp>
    </p:spTree>
    <p:extLst>
      <p:ext uri="{BB962C8B-B14F-4D97-AF65-F5344CB8AC3E}">
        <p14:creationId xmlns:p14="http://schemas.microsoft.com/office/powerpoint/2010/main" val="2285021260"/>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21323</Words>
  <Application>Microsoft Office PowerPoint</Application>
  <PresentationFormat>On-screen Show (4:3)</PresentationFormat>
  <Paragraphs>3147</Paragraphs>
  <Slides>204</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204</vt:i4>
      </vt:variant>
    </vt:vector>
  </HeadingPairs>
  <TitlesOfParts>
    <vt:vector size="211" baseType="lpstr">
      <vt:lpstr>Arial</vt:lpstr>
      <vt:lpstr>Calibri</vt:lpstr>
      <vt:lpstr>Times New Roman</vt:lpstr>
      <vt:lpstr>802-11-Submission</vt:lpstr>
      <vt:lpstr>Acrobat Document</vt:lpstr>
      <vt:lpstr>Document</vt:lpstr>
      <vt:lpstr>Packager Shell Object</vt:lpstr>
      <vt:lpstr>IEEE 802 JTC1 Standing Committee September 2022 agenda hybrid</vt:lpstr>
      <vt:lpstr>This document will be used to provide information for any IEEE 802 JTC1 SC meetings in Sep 2022</vt:lpstr>
      <vt:lpstr>Registration is not required for the IEEE 802 JTC1 SC session in Sep 2022</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hybrid mode on 13 Sep 2022 in pm1 slot in Hawaii</vt:lpstr>
      <vt:lpstr>The IEEE 802 JTC1 SC regular meeting has a high-level list of agenda items to be considered</vt:lpstr>
      <vt:lpstr>The IEEE 802 JTC1 SC will consider approving its agenda</vt:lpstr>
      <vt:lpstr>The IEEE 802 JTC1 SC will consider approval of the minutes of its Jul 2022 meeting</vt:lpstr>
      <vt:lpstr>The goals of the IEEE 802 JTC1 SC were reaffirmed by the IEEE 802 EC in Nov 2020</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91 standards through the PSDO adoption process, with 37 in-process</vt:lpstr>
      <vt:lpstr>IEEE 802.1 WG has sent 43 standards completely through the PSDO adoption process</vt:lpstr>
      <vt:lpstr>IEEE 802.1 WG has sent 43 standards completely through the PSDO adoption process</vt:lpstr>
      <vt:lpstr>IEEE 802.1 WG has sent 43 standards completely through the PSDO adoption process</vt:lpstr>
      <vt:lpstr>IEEE 802.1 WG has sent 43 standards completely through the PSDO adoption process</vt:lpstr>
      <vt:lpstr>IEEE 802.3 WG has sent 27 standards completely through the PSDO adoption process</vt:lpstr>
      <vt:lpstr>IEEE 802.3 WG has sent 27 standards completely through the PSDO adoption process</vt:lpstr>
      <vt:lpstr>IEEE 802.3 WG has sent 27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12 standards in the pipeline for adoption under the PSDO</vt:lpstr>
      <vt:lpstr>IEEE 802.1 WG has a number of regular participants in IEEE 802 JTC1 SC activities</vt:lpstr>
      <vt:lpstr>A number of ISO/IEC/IEEE standards are subject to systematic review</vt:lpstr>
      <vt:lpstr>IEEE 802.1Q-REV was liaised for info in Sep 2021</vt:lpstr>
      <vt:lpstr>IEEE 802.1Qcz was liaised for information in Aug 2020</vt:lpstr>
      <vt:lpstr>IEEE 802.1ABcu (LLDP YANG Data Model) is waiting for start of FDIS ballot</vt:lpstr>
      <vt:lpstr>IEEE 802.1CBdb is waiting for start of FDIS ballot</vt:lpstr>
      <vt:lpstr>IEEE 802.1CBcv FDIS ballot closes on 16 Jan 2023</vt:lpstr>
      <vt:lpstr>IEEE 802.1ABdh is waiting for start of FDIS ballot</vt:lpstr>
      <vt:lpstr>IEEE 802.1AS-2020/Cor 1 90-day FDIS ballot passed</vt:lpstr>
      <vt:lpstr>China NB provided a comment on the IEEE 802.1AS-2020/Cor 1 90-day FDIS ballot</vt:lpstr>
      <vt:lpstr>IEEE 802.1BA-Rev is waiting for start of FDIS ballot</vt:lpstr>
      <vt:lpstr>IEEE 802.1ACct is waiting for start of FDIS ballot</vt:lpstr>
      <vt:lpstr>IEEE 802.1AEdk D2.1 liaised for information in Sep 2022</vt:lpstr>
      <vt:lpstr>IEEE 802f will be liaised for information soon </vt:lpstr>
      <vt:lpstr>IEEE 802.1Qcw will be liaised for information soon</vt:lpstr>
      <vt:lpstr>IEEE 802.3 has 6 standards in the pipeline for adoption under the PSDO process</vt:lpstr>
      <vt:lpstr>IEEE 802.3 WG has a number of regular participants in IEEE 802 JTC1 SC activities</vt:lpstr>
      <vt:lpstr>IEEE 802.3cr has been published</vt:lpstr>
      <vt:lpstr>IEEE 802.3cu has been published</vt:lpstr>
      <vt:lpstr>IEEE 802.3cv FDIS ballot passed on 1 Sep 2022 but a response is required</vt:lpstr>
      <vt:lpstr>China NB submitted the usual comment on IEEE 802.3cv asking that 802.3 specify security</vt:lpstr>
      <vt:lpstr>China NB submitted the usual comment on IEEE 802.3cv asking that 802.3 specify security</vt:lpstr>
      <vt:lpstr>IEEE 802.3ct FDIS ballot passed on 2 Sep 2022 but a response is required</vt:lpstr>
      <vt:lpstr>IEEE 802.3cp FDIS ballot passed on 2 Sep 2022 but a response is required</vt:lpstr>
      <vt:lpstr>IEEE 802.3-REV may be liaised for information in Sep 2022</vt:lpstr>
      <vt:lpstr>IEEE 802.11 has 9 standards in the pipeline for adoption under the PSDO</vt:lpstr>
      <vt:lpstr>IEEE 802.11 WG has a number of regular participants in IEEE 802 JTC1 SC activities</vt:lpstr>
      <vt:lpstr>IEEE 802.11ax 60-day pre-ballot passed and responses have been sent, but it is on hold</vt:lpstr>
      <vt:lpstr>Responses were sent in Nov 2021 in relation the 60-day ballot on IEEE 802.11ax</vt:lpstr>
      <vt:lpstr>There is not yet closure on the 802.11ax IPR related issue</vt:lpstr>
      <vt:lpstr>There is not yet closure on the 802.11ax IPR related issue</vt:lpstr>
      <vt:lpstr>IEEE 802.11ay 60-day ballot failed on 9 Oct 2021 and the process will need to restart</vt:lpstr>
      <vt:lpstr>IEEE 802.11az was liaised for information in Apr 2022 </vt:lpstr>
      <vt:lpstr>IEEE 802.11ba is waiting for start of 60-day ballot, but it will not start until IPR related issues are resolved</vt:lpstr>
      <vt:lpstr>IEEE 802.11bb will be liaised when appropriate</vt:lpstr>
      <vt:lpstr>IEEE 802.11bc will be liaised when appropriate</vt:lpstr>
      <vt:lpstr>IEEE 802.11bd D4.0 was liaised for information in June 2022</vt:lpstr>
      <vt:lpstr>IEEE 802.11be will be liaised when appropriate</vt:lpstr>
      <vt:lpstr>IEEE 802.11-2020 FDIS passed, a response liaised (except for non tech comments) &amp; published</vt:lpstr>
      <vt:lpstr>Japan NB non tech comments related to IPR issues need to be dealt with by IEEE SA &amp; ISO staff</vt:lpstr>
      <vt:lpstr>IEEE 802.15 WG has 9 standards in the pipeline for adoption under the PSDO</vt:lpstr>
      <vt:lpstr>IEEE 802.15 WG has a number of regular participants in IEEE 802 JTC1 SC activities</vt:lpstr>
      <vt:lpstr>IEEE 802.15.4-2020 will not be submitted for approval under the PSDO</vt:lpstr>
      <vt:lpstr>IEEE 802.15.3-2016 is likely to be liaised for information soon</vt:lpstr>
      <vt:lpstr>IEEE 802.15.3d-2017 is likely to be liaised for information soon</vt:lpstr>
      <vt:lpstr>IEEE 802.15.3e-2017 is likely to be liaised for information soon</vt:lpstr>
      <vt:lpstr>IEEE 802.15.3f-2017 is likely to be liaised for information soon</vt:lpstr>
      <vt:lpstr>IEEE 802.15.7 may be submitted into the PSDO process</vt:lpstr>
      <vt:lpstr>IEEE 802.15.9-2020 is likely to be submitted into the PSDO process soon</vt:lpstr>
      <vt:lpstr>IEEE 802.15.13 may be submitted into the PSDO process</vt:lpstr>
      <vt:lpstr>IEEE 802.15.6 may be submitted into the PSDO process</vt:lpstr>
      <vt:lpstr>IEEE 802.19 has not yet considered submissions to the PSDO process</vt:lpstr>
      <vt:lpstr>IEEE 802.19 WG has a number of regular participants in IEEE 802 JTC1 SC activities</vt:lpstr>
      <vt:lpstr>IEEE 802.22 has one standard in the pipeline for adoption under the PSDO</vt:lpstr>
      <vt:lpstr>IEEE 802.22 WG has a number of regular participants in IEEE 802 JTC1 SC activities</vt:lpstr>
      <vt:lpstr>IEEE 802.22-2019 has been published but a response is required</vt:lpstr>
      <vt:lpstr>There was an NP proposal in SC6/WG1 for Licensed narrowband in field area network for Smart Grid </vt:lpstr>
      <vt:lpstr>Licensed narrowband in field area network for Smart Grid NP ballot failed in Jun 2022</vt:lpstr>
      <vt:lpstr>Control Protocol for Radio Frequency Directional Signal Transmission NP ballot failed</vt:lpstr>
      <vt:lpstr>The WG1 meeting has a few items of interest to IEEE 802</vt:lpstr>
      <vt:lpstr>The LS sent in response to the HK NB submission WG1 N289 was discussed by SC6/WG1 in Feb 2022</vt:lpstr>
      <vt:lpstr>The HK NB proposal an Advisory Group on MCS Innovation has been accepted?</vt:lpstr>
      <vt:lpstr>Two Wireless LAN Access Control proposals were previously sent to CD ballot …</vt:lpstr>
      <vt:lpstr>… and both Wireless LAN Access Control CD ballots passed with one negative vote</vt:lpstr>
      <vt:lpstr>SC6 has scheduled a plenary meeting in March 2023 in Austria</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people who often participate in IEEE 802 work have been added as NB experts to SC6/WG1</vt:lpstr>
      <vt:lpstr>Various names have been added as IEEE experts to SC6/WG7</vt:lpstr>
      <vt:lpstr>Various people who often participate in IEEE 802 work have been added as NB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2022-09-07T02:33:23Z</dcterms:modified>
</cp:coreProperties>
</file>