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emf" ContentType="image/x-emf"/>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204"/>
  </p:notesMasterIdLst>
  <p:handoutMasterIdLst>
    <p:handoutMasterId r:id="rId205"/>
  </p:handoutMasterIdLst>
  <p:sldIdLst>
    <p:sldId id="269" r:id="rId2"/>
    <p:sldId id="278" r:id="rId3"/>
    <p:sldId id="2491" r:id="rId4"/>
    <p:sldId id="1454" r:id="rId5"/>
    <p:sldId id="2346" r:id="rId6"/>
    <p:sldId id="2347" r:id="rId7"/>
    <p:sldId id="2348" r:id="rId8"/>
    <p:sldId id="2349" r:id="rId9"/>
    <p:sldId id="2350" r:id="rId10"/>
    <p:sldId id="287" r:id="rId11"/>
    <p:sldId id="1620" r:id="rId12"/>
    <p:sldId id="344" r:id="rId13"/>
    <p:sldId id="345" r:id="rId14"/>
    <p:sldId id="1378" r:id="rId15"/>
    <p:sldId id="1423" r:id="rId16"/>
    <p:sldId id="1164" r:id="rId17"/>
    <p:sldId id="1562" r:id="rId18"/>
    <p:sldId id="2073" r:id="rId19"/>
    <p:sldId id="1101" r:id="rId20"/>
    <p:sldId id="1581" r:id="rId21"/>
    <p:sldId id="2279" r:id="rId22"/>
    <p:sldId id="2534" r:id="rId23"/>
    <p:sldId id="2062" r:id="rId24"/>
    <p:sldId id="2280" r:id="rId25"/>
    <p:sldId id="2550" r:id="rId26"/>
    <p:sldId id="1981" r:id="rId27"/>
    <p:sldId id="2074" r:id="rId28"/>
    <p:sldId id="2102" r:id="rId29"/>
    <p:sldId id="2465" r:id="rId30"/>
    <p:sldId id="2107" r:id="rId31"/>
    <p:sldId id="2075" r:id="rId32"/>
    <p:sldId id="2439" r:id="rId33"/>
    <p:sldId id="2292" r:id="rId34"/>
    <p:sldId id="2609" r:id="rId35"/>
    <p:sldId id="2331" r:id="rId36"/>
    <p:sldId id="2438" r:id="rId37"/>
    <p:sldId id="2464" r:id="rId38"/>
    <p:sldId id="2481" r:id="rId39"/>
    <p:sldId id="2482" r:id="rId40"/>
    <p:sldId id="2483" r:id="rId41"/>
    <p:sldId id="2484" r:id="rId42"/>
    <p:sldId id="2618" r:id="rId43"/>
    <p:sldId id="2485" r:id="rId44"/>
    <p:sldId id="2486" r:id="rId45"/>
    <p:sldId id="2611" r:id="rId46"/>
    <p:sldId id="2612" r:id="rId47"/>
    <p:sldId id="2610" r:id="rId48"/>
    <p:sldId id="2008" r:id="rId49"/>
    <p:sldId id="2291" r:id="rId50"/>
    <p:sldId id="2426" r:id="rId51"/>
    <p:sldId id="2427" r:id="rId52"/>
    <p:sldId id="2460" r:id="rId53"/>
    <p:sldId id="2461" r:id="rId54"/>
    <p:sldId id="2463" r:id="rId55"/>
    <p:sldId id="2552" r:id="rId56"/>
    <p:sldId id="1688" r:id="rId57"/>
    <p:sldId id="2293" r:id="rId58"/>
    <p:sldId id="1708" r:id="rId59"/>
    <p:sldId id="2524" r:id="rId60"/>
    <p:sldId id="2541" r:id="rId61"/>
    <p:sldId id="2548" r:id="rId62"/>
    <p:sldId id="1709" r:id="rId63"/>
    <p:sldId id="1710" r:id="rId64"/>
    <p:sldId id="1790" r:id="rId65"/>
    <p:sldId id="2199" r:id="rId66"/>
    <p:sldId id="2319" r:id="rId67"/>
    <p:sldId id="2320" r:id="rId68"/>
    <p:sldId id="2321" r:id="rId69"/>
    <p:sldId id="2355" r:id="rId70"/>
    <p:sldId id="2592" r:id="rId71"/>
    <p:sldId id="2354" r:id="rId72"/>
    <p:sldId id="2294" r:id="rId73"/>
    <p:sldId id="2559" r:id="rId74"/>
    <p:sldId id="2560" r:id="rId75"/>
    <p:sldId id="2570" r:id="rId76"/>
    <p:sldId id="2571" r:id="rId77"/>
    <p:sldId id="2572" r:id="rId78"/>
    <p:sldId id="2562" r:id="rId79"/>
    <p:sldId id="2561" r:id="rId80"/>
    <p:sldId id="2563" r:id="rId81"/>
    <p:sldId id="2564" r:id="rId82"/>
    <p:sldId id="2466" r:id="rId83"/>
    <p:sldId id="2467" r:id="rId84"/>
    <p:sldId id="1679" r:id="rId85"/>
    <p:sldId id="2336" r:id="rId86"/>
    <p:sldId id="2328" r:id="rId87"/>
    <p:sldId id="2553" r:id="rId88"/>
    <p:sldId id="2599" r:id="rId89"/>
    <p:sldId id="2600" r:id="rId90"/>
    <p:sldId id="2597" r:id="rId91"/>
    <p:sldId id="2489" r:id="rId92"/>
    <p:sldId id="2556" r:id="rId93"/>
    <p:sldId id="2554" r:id="rId94"/>
    <p:sldId id="2555" r:id="rId95"/>
    <p:sldId id="2605" r:id="rId96"/>
    <p:sldId id="2324" r:id="rId97"/>
    <p:sldId id="1375" r:id="rId98"/>
    <p:sldId id="1376" r:id="rId99"/>
    <p:sldId id="1400" r:id="rId100"/>
    <p:sldId id="2479" r:id="rId101"/>
    <p:sldId id="2616" r:id="rId102"/>
    <p:sldId id="2480" r:id="rId103"/>
    <p:sldId id="2617" r:id="rId104"/>
    <p:sldId id="619" r:id="rId105"/>
    <p:sldId id="621" r:id="rId106"/>
    <p:sldId id="1561" r:id="rId107"/>
    <p:sldId id="1555" r:id="rId108"/>
    <p:sldId id="1601" r:id="rId109"/>
    <p:sldId id="1585" r:id="rId110"/>
    <p:sldId id="1586" r:id="rId111"/>
    <p:sldId id="1587" r:id="rId112"/>
    <p:sldId id="1588" r:id="rId113"/>
    <p:sldId id="1589" r:id="rId114"/>
    <p:sldId id="1590" r:id="rId115"/>
    <p:sldId id="1771" r:id="rId116"/>
    <p:sldId id="1772" r:id="rId117"/>
    <p:sldId id="1591" r:id="rId118"/>
    <p:sldId id="1592" r:id="rId119"/>
    <p:sldId id="1593" r:id="rId120"/>
    <p:sldId id="1594" r:id="rId121"/>
    <p:sldId id="1595" r:id="rId122"/>
    <p:sldId id="1596" r:id="rId123"/>
    <p:sldId id="1597" r:id="rId124"/>
    <p:sldId id="1598" r:id="rId125"/>
    <p:sldId id="1599" r:id="rId126"/>
    <p:sldId id="1600" r:id="rId127"/>
    <p:sldId id="1628" r:id="rId128"/>
    <p:sldId id="1638" r:id="rId129"/>
    <p:sldId id="1725" r:id="rId130"/>
    <p:sldId id="1726" r:id="rId131"/>
    <p:sldId id="1947" r:id="rId132"/>
    <p:sldId id="1975" r:id="rId133"/>
    <p:sldId id="1976" r:id="rId134"/>
    <p:sldId id="1977" r:id="rId135"/>
    <p:sldId id="2039" r:id="rId136"/>
    <p:sldId id="2060" r:id="rId137"/>
    <p:sldId id="2061" r:id="rId138"/>
    <p:sldId id="2097" r:id="rId139"/>
    <p:sldId id="2103" r:id="rId140"/>
    <p:sldId id="2063" r:id="rId141"/>
    <p:sldId id="2064" r:id="rId142"/>
    <p:sldId id="2065" r:id="rId143"/>
    <p:sldId id="2066" r:id="rId144"/>
    <p:sldId id="2067" r:id="rId145"/>
    <p:sldId id="2068" r:id="rId146"/>
    <p:sldId id="2069" r:id="rId147"/>
    <p:sldId id="2146" r:id="rId148"/>
    <p:sldId id="2147" r:id="rId149"/>
    <p:sldId id="2148" r:id="rId150"/>
    <p:sldId id="2158" r:id="rId151"/>
    <p:sldId id="2159" r:id="rId152"/>
    <p:sldId id="2157" r:id="rId153"/>
    <p:sldId id="2160" r:id="rId154"/>
    <p:sldId id="2216" r:id="rId155"/>
    <p:sldId id="2217" r:id="rId156"/>
    <p:sldId id="2219" r:id="rId157"/>
    <p:sldId id="2238" r:id="rId158"/>
    <p:sldId id="2239" r:id="rId159"/>
    <p:sldId id="2240" r:id="rId160"/>
    <p:sldId id="2242" r:id="rId161"/>
    <p:sldId id="2263" r:id="rId162"/>
    <p:sldId id="2276" r:id="rId163"/>
    <p:sldId id="2277" r:id="rId164"/>
    <p:sldId id="2278" r:id="rId165"/>
    <p:sldId id="2281" r:id="rId166"/>
    <p:sldId id="2282" r:id="rId167"/>
    <p:sldId id="2283" r:id="rId168"/>
    <p:sldId id="2284" r:id="rId169"/>
    <p:sldId id="2318" r:id="rId170"/>
    <p:sldId id="2329" r:id="rId171"/>
    <p:sldId id="2356" r:id="rId172"/>
    <p:sldId id="1701" r:id="rId173"/>
    <p:sldId id="1969" r:id="rId174"/>
    <p:sldId id="2112" r:id="rId175"/>
    <p:sldId id="1965" r:id="rId176"/>
    <p:sldId id="2114" r:id="rId177"/>
    <p:sldId id="1705" r:id="rId178"/>
    <p:sldId id="1706" r:id="rId179"/>
    <p:sldId id="1707" r:id="rId180"/>
    <p:sldId id="2113" r:id="rId181"/>
    <p:sldId id="2037" r:id="rId182"/>
    <p:sldId id="2431" r:id="rId183"/>
    <p:sldId id="2429" r:id="rId184"/>
    <p:sldId id="2436" r:id="rId185"/>
    <p:sldId id="1968" r:id="rId186"/>
    <p:sldId id="2104" r:id="rId187"/>
    <p:sldId id="2317" r:id="rId188"/>
    <p:sldId id="1967" r:id="rId189"/>
    <p:sldId id="2167" r:id="rId190"/>
    <p:sldId id="2351" r:id="rId191"/>
    <p:sldId id="2333" r:id="rId192"/>
    <p:sldId id="2335" r:id="rId193"/>
    <p:sldId id="2334" r:id="rId194"/>
    <p:sldId id="2352" r:id="rId195"/>
    <p:sldId id="2218" r:id="rId196"/>
    <p:sldId id="1945" r:id="rId197"/>
    <p:sldId id="2071" r:id="rId198"/>
    <p:sldId id="2036" r:id="rId199"/>
    <p:sldId id="2323" r:id="rId200"/>
    <p:sldId id="2353" r:id="rId201"/>
    <p:sldId id="2332" r:id="rId202"/>
    <p:sldId id="2437" r:id="rId203"/>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661C"/>
    <a:srgbClr val="FF0000"/>
    <a:srgbClr val="343434"/>
    <a:srgbClr val="00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329" autoAdjust="0"/>
    <p:restoredTop sz="94660" autoAdjust="0"/>
  </p:normalViewPr>
  <p:slideViewPr>
    <p:cSldViewPr>
      <p:cViewPr varScale="1">
        <p:scale>
          <a:sx n="161" d="100"/>
          <a:sy n="161" d="100"/>
        </p:scale>
        <p:origin x="2136" y="108"/>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1536" y="-1452"/>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handoutMaster" Target="handoutMasters/handoutMaster1.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presProps" Target="presProps.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viewProps" Target="viewProps.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tableStyles" Target="tableStyles.xml"/><Relationship Id="rId190" Type="http://schemas.openxmlformats.org/officeDocument/2006/relationships/slide" Target="slides/slide189.xml"/><Relationship Id="rId204" Type="http://schemas.openxmlformats.org/officeDocument/2006/relationships/notesMaster" Target="notesMasters/notesMaster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8" y="177284"/>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802.11-18/0605r5</a:t>
            </a:r>
          </a:p>
        </p:txBody>
      </p:sp>
      <p:sp>
        <p:nvSpPr>
          <p:cNvPr id="3075" name="Rectangle 3"/>
          <p:cNvSpPr>
            <a:spLocks noGrp="1" noChangeArrowheads="1"/>
          </p:cNvSpPr>
          <p:nvPr>
            <p:ph type="dt" sz="quarter" idx="1"/>
          </p:nvPr>
        </p:nvSpPr>
        <p:spPr bwMode="auto">
          <a:xfrm>
            <a:off x="695325" y="177284"/>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May 2018</a:t>
            </a:r>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1" y="97909"/>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a:t>doc.: IEEE 802.11-18/0605r5</a:t>
            </a:r>
          </a:p>
        </p:txBody>
      </p:sp>
      <p:sp>
        <p:nvSpPr>
          <p:cNvPr id="2051" name="Rectangle 3"/>
          <p:cNvSpPr>
            <a:spLocks noGrp="1" noChangeArrowheads="1"/>
          </p:cNvSpPr>
          <p:nvPr>
            <p:ph type="dt" idx="1"/>
          </p:nvPr>
        </p:nvSpPr>
        <p:spPr bwMode="auto">
          <a:xfrm>
            <a:off x="654050" y="97909"/>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May 2018</a:t>
            </a:r>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dirty="0"/>
              <a:t>Andrew Myles, Cisco</a:t>
            </a:r>
          </a:p>
        </p:txBody>
      </p:sp>
      <p:sp>
        <p:nvSpPr>
          <p:cNvPr id="51205" name="Rectangle 7"/>
          <p:cNvSpPr>
            <a:spLocks noGrp="1" noChangeArrowheads="1"/>
          </p:cNvSpPr>
          <p:nvPr>
            <p:ph type="sldNum" sz="quarter" idx="5"/>
          </p:nvPr>
        </p:nvSpPr>
        <p:spPr/>
        <p:txBody>
          <a:bodyPr/>
          <a:lstStyle/>
          <a:p>
            <a:pPr>
              <a:defRPr/>
            </a:pPr>
            <a:r>
              <a:rPr lang="en-US" dirty="0"/>
              <a:t>Page </a:t>
            </a:r>
            <a:fld id="{BFD8823A-E707-449B-AE25-47FA80230A05}" type="slidenum">
              <a:rPr lang="en-US" smtClean="0"/>
              <a:pPr>
                <a:defRPr/>
              </a:pPr>
              <a:t>1</a:t>
            </a:fld>
            <a:endParaRPr lang="en-US" dirty="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July 2010</a:t>
            </a:r>
          </a:p>
        </p:txBody>
      </p:sp>
      <p:sp>
        <p:nvSpPr>
          <p:cNvPr id="52228" name="Rectangle 6"/>
          <p:cNvSpPr>
            <a:spLocks noGrp="1" noChangeArrowheads="1"/>
          </p:cNvSpPr>
          <p:nvPr>
            <p:ph type="ftr" sz="quarter" idx="4"/>
          </p:nvPr>
        </p:nvSpPr>
        <p:spPr/>
        <p:txBody>
          <a:bodyPr/>
          <a:lstStyle/>
          <a:p>
            <a:pPr lvl="4">
              <a:defRPr/>
            </a:pPr>
            <a:r>
              <a:rPr lang="en-US" dirty="0"/>
              <a:t>Andrew Myles, Cisco</a:t>
            </a:r>
          </a:p>
        </p:txBody>
      </p:sp>
      <p:sp>
        <p:nvSpPr>
          <p:cNvPr id="52229" name="Rectangle 7"/>
          <p:cNvSpPr>
            <a:spLocks noGrp="1" noChangeArrowheads="1"/>
          </p:cNvSpPr>
          <p:nvPr>
            <p:ph type="sldNum" sz="quarter" idx="5"/>
          </p:nvPr>
        </p:nvSpPr>
        <p:spPr/>
        <p:txBody>
          <a:bodyPr/>
          <a:lstStyle/>
          <a:p>
            <a:pPr>
              <a:defRPr/>
            </a:pPr>
            <a:r>
              <a:rPr lang="en-US" dirty="0"/>
              <a:t>Page </a:t>
            </a:r>
            <a:fld id="{19B6D425-D6D0-4B30-A6C8-1418EA409DD4}" type="slidenum">
              <a:rPr lang="en-US" smtClean="0"/>
              <a:pPr>
                <a:defRPr/>
              </a:pPr>
              <a:t>2</a:t>
            </a:fld>
            <a:endParaRPr lang="en-US" dirty="0"/>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59396" name="Rectangle 6"/>
          <p:cNvSpPr>
            <a:spLocks noGrp="1" noChangeArrowheads="1"/>
          </p:cNvSpPr>
          <p:nvPr>
            <p:ph type="ftr" sz="quarter" idx="4"/>
          </p:nvPr>
        </p:nvSpPr>
        <p:spPr/>
        <p:txBody>
          <a:bodyPr/>
          <a:lstStyle/>
          <a:p>
            <a:pPr lvl="4">
              <a:defRPr/>
            </a:pPr>
            <a:r>
              <a:rPr lang="en-US"/>
              <a:t>Andrew Myles, Cisco</a:t>
            </a:r>
          </a:p>
        </p:txBody>
      </p:sp>
      <p:sp>
        <p:nvSpPr>
          <p:cNvPr id="59397" name="Rectangle 7"/>
          <p:cNvSpPr>
            <a:spLocks noGrp="1" noChangeArrowheads="1"/>
          </p:cNvSpPr>
          <p:nvPr>
            <p:ph type="sldNum" sz="quarter" idx="5"/>
          </p:nvPr>
        </p:nvSpPr>
        <p:spPr/>
        <p:txBody>
          <a:bodyPr/>
          <a:lstStyle/>
          <a:p>
            <a:pPr>
              <a:defRPr/>
            </a:pPr>
            <a:r>
              <a:rPr lang="en-US"/>
              <a:t>Page </a:t>
            </a:r>
            <a:fld id="{B32371F6-024C-497B-815E-D0E3294E1347}" type="slidenum">
              <a:rPr lang="en-US" smtClean="0"/>
              <a:pPr>
                <a:defRPr/>
              </a:pPr>
              <a:t>10</a:t>
            </a:fld>
            <a:endParaRPr lang="en-US"/>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56E5F14E-E8B5-42D6-BD84-01B97E465C1A}" type="slidenum">
              <a:rPr lang="en-US" smtClean="0"/>
              <a:pPr>
                <a:defRPr/>
              </a:pPr>
              <a:t>11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8DD317A3-D690-4F17-9E83-74C2C73B6792}" type="slidenum">
              <a:rPr lang="en-US" smtClean="0"/>
              <a:pPr>
                <a:defRPr/>
              </a:pPr>
              <a:t>12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72F390CA-1134-46E8-8480-0E35050197A9}" type="slidenum">
              <a:rPr lang="en-US" smtClean="0"/>
              <a:pPr>
                <a:defRPr/>
              </a:pPr>
              <a:t>13</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12338DD1-8D50-43B6-8296-8967F83C4388}" type="slidenum">
              <a:rPr lang="en-US" smtClean="0"/>
              <a:pPr>
                <a:defRPr/>
              </a:pPr>
              <a:t>14</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3D1A59B5-D02F-49DB-BB03-3A8221519EA6}" type="slidenum">
              <a:rPr lang="en-US" smtClean="0"/>
              <a:pPr>
                <a:defRPr/>
              </a:pPr>
              <a:t>104</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2073216F-0B4B-4910-B495-C6A165BA6051}" type="slidenum">
              <a:rPr lang="en-US" smtClean="0"/>
              <a:pPr>
                <a:defRPr/>
              </a:pPr>
              <a:t>105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idx="1"/>
          </p:nvPr>
        </p:nvSpPr>
        <p:spPr/>
        <p:txBody>
          <a:bodyPr/>
          <a:lstStyle>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178708" y="363379"/>
            <a:ext cx="32667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802.11-22/1262r4</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80842"/>
            <a:ext cx="88806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a:latin typeface="Arial" pitchFamily="34" charset="0"/>
              </a:rPr>
              <a:t>Sep 2022</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2" Type="http://schemas.openxmlformats.org/officeDocument/2006/relationships/hyperlink" Target="https://mentor.ieee.org/802.11/dcn/15/11-15-1287-01-0jtc-ieee-802-process-for-interactions-with-iso-iec-jtc-1-sc-6-7.pptx" TargetMode="External"/><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2" Type="http://schemas.openxmlformats.org/officeDocument/2006/relationships/hyperlink" Target="https://mentor.ieee.org/802.11/dcn/13/11-13-0123-05-000m-iso-jtc1-sc6-8802-11-2012-comments.xls" TargetMode="Externa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2" Type="http://schemas.openxmlformats.org/officeDocument/2006/relationships/hyperlink" Target="http://ieee802.org/1/files/public/docs2014/liaison-ieee802response-ABFDIScmts-0314-V01.pptx" TargetMode="Externa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2" Type="http://schemas.openxmlformats.org/officeDocument/2006/relationships/hyperlink" Target="http://ieee802.org/1/files/public/docs2014/liaison-ieee802response-ARFDIScmts-0314-V01.pptx" TargetMode="External"/><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2" Type="http://schemas.openxmlformats.org/officeDocument/2006/relationships/hyperlink" Target="http://ieee802.org/1/files/public/docs2014/liaison-ieee802response-ASFDIScmts-0314-V01.pptx" TargetMode="External"/><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2" Type="http://schemas.openxmlformats.org/officeDocument/2006/relationships/hyperlink" Target="http://ieee802.org/1/files/public/docs2014/liaison-ieee802response-AEbnFDISScmts-0314.pptx" TargetMode="External"/><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2" Type="http://schemas.openxmlformats.org/officeDocument/2006/relationships/hyperlink" Target="http://ieee802.org/1/files/public/docs2014/liaison-ieee802response-AEbwFDISScmts-0314.pptx" TargetMode="External"/><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oleObject" Target="../embeddings/oleObject11.bin"/><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2" Type="http://schemas.openxmlformats.org/officeDocument/2006/relationships/hyperlink" Target="https://www.iso.org/standard/68839.html" TargetMode="External"/><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oleObject" Target="../embeddings/oleObject12.bin"/><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mentor.ieee.org/802.11/dcn/22/11-22-1346-00-0jtc-minutes-of-hybrid-meeting-in-july-2022.docx"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2" Type="http://schemas.openxmlformats.org/officeDocument/2006/relationships/hyperlink" Target="https://mentor.ieee.org/802.15/dcn/16/15-16-0768-01-0000-response-to-iso-iec-jtc-1-sc-6-60-day-ballot.pdf" TargetMode="External"/><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oleObject" Target="../embeddings/oleObject1.bin"/><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2" Type="http://schemas.openxmlformats.org/officeDocument/2006/relationships/hyperlink" Target="https://mentor.ieee.org/802.11/dcn/17/11-17-0612-01-0jtc-resolution-of-comments-from-n16608.docx" TargetMode="External"/><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3" Type="http://schemas.openxmlformats.org/officeDocument/2006/relationships/hyperlink" Target="https://mentor.ieee.org/802.11/dcn/19/11-19-0062-01-0jtc-resolution-of-comments-received-from-china-nb-during-fdis-ballot-on-ieee-802-11ai.docx" TargetMode="External"/><Relationship Id="rId2" Type="http://schemas.openxmlformats.org/officeDocument/2006/relationships/hyperlink" Target="https://mentor.ieee.org/802.11/dcn/17/11-17-1398-00-0jtc-china-comment-on-11ai-errata.docx" TargetMode="External"/><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ieee-sa.imeetcentral.com/home/viewfile?j=eyJ0eXAiOiJKV1QiLCJhbGciOiJIUzI1NiJ9.eyJndWlkIjoiNjM0NTU0MzA2RDExQkYzNDlFOTQ2MTNEMDlDOTY2MjhBQUY4MThDMjciLCJpZCI6NDQxOTY1NjgsImNiIjoiZWMwNmJhMzgwNDcwYjNiZGNmZDllNWRiNmQ1MzlhNTMifQ.i9DNycQHpILvjKnMMaiDNyfxcXKFYZHYYtHZ46zx_U8" TargetMode="External"/><Relationship Id="rId2" Type="http://schemas.openxmlformats.org/officeDocument/2006/relationships/hyperlink" Target="https://ieee-sa.imeetcentral.com/802psdo/" TargetMode="External"/><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2" Type="http://schemas.openxmlformats.org/officeDocument/2006/relationships/hyperlink" Target="http://www.ieee802.org/1/files/public/docs2020/maint-randall-SC6CommentResponse8021ARFDIS2020-0320-v01.pdf" TargetMode="External"/><Relationship Id="rId1" Type="http://schemas.openxmlformats.org/officeDocument/2006/relationships/slideLayout" Target="../slideLayouts/slideLayout1.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oleObject" Target="../embeddings/oleObject13.bin"/><Relationship Id="rId1" Type="http://schemas.openxmlformats.org/officeDocument/2006/relationships/slideLayout" Target="../slideLayouts/slideLayout1.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7.xml.rels><?xml version="1.0" encoding="UTF-8" standalone="yes"?>
<Relationships xmlns="http://schemas.openxmlformats.org/package/2006/relationships"><Relationship Id="rId2" Type="http://schemas.openxmlformats.org/officeDocument/2006/relationships/hyperlink" Target="https://mentor.ieee.org/802.11/dcn/20/11-20-1024-01-0jtc-ls-to-sc6-wrt-ieee-802-11aj-fdis.docx" TargetMode="External"/><Relationship Id="rId1" Type="http://schemas.openxmlformats.org/officeDocument/2006/relationships/slideLayout" Target="../slideLayouts/slideLayout1.xml"/></Relationships>
</file>

<file path=ppt/slides/_rels/slide178.xml.rels><?xml version="1.0" encoding="UTF-8" standalone="yes"?>
<Relationships xmlns="http://schemas.openxmlformats.org/package/2006/relationships"><Relationship Id="rId2" Type="http://schemas.openxmlformats.org/officeDocument/2006/relationships/hyperlink" Target="https://mentor.ieee.org/802.11/dcn/20/11-20-1025-01-0jtc-ls-to-sc6-wrt-ieee-802-11ak-fdis.docx" TargetMode="External"/><Relationship Id="rId1" Type="http://schemas.openxmlformats.org/officeDocument/2006/relationships/slideLayout" Target="../slideLayouts/slideLayout1.xml"/></Relationships>
</file>

<file path=ppt/slides/_rels/slide179.xml.rels><?xml version="1.0" encoding="UTF-8" standalone="yes"?>
<Relationships xmlns="http://schemas.openxmlformats.org/package/2006/relationships"><Relationship Id="rId2" Type="http://schemas.openxmlformats.org/officeDocument/2006/relationships/hyperlink" Target="https://mentor.ieee.org/802.11/dcn/20/11-20-1026-00-0jtc-ls-to-sc6-wrt-ieee-802-11aq-fdis.docx" TargetMode="Externa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8.xml.rels><?xml version="1.0" encoding="UTF-8" standalone="yes"?>
<Relationships xmlns="http://schemas.openxmlformats.org/package/2006/relationships"><Relationship Id="rId2" Type="http://schemas.openxmlformats.org/officeDocument/2006/relationships/hyperlink" Target="https://www.ieee802.org/1/files/public/docs2021/liaison-SC6CommentResponse1QccFDIS-0921-v01.pdf" TargetMode="External"/><Relationship Id="rId1" Type="http://schemas.openxmlformats.org/officeDocument/2006/relationships/slideLayout" Target="../slideLayouts/slideLayout1.xml"/></Relationships>
</file>

<file path=ppt/slides/_rels/slide189.xml.rels><?xml version="1.0" encoding="UTF-8" standalone="yes"?>
<Relationships xmlns="http://schemas.openxmlformats.org/package/2006/relationships"><Relationship Id="rId2" Type="http://schemas.openxmlformats.org/officeDocument/2006/relationships/hyperlink" Target="https://www.ieee802.org/1/files/public/docs2021/liaison-SC6CommentResponse1ASFDIS-0921-v01.pdf" TargetMode="Externa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0.xml.rels><?xml version="1.0" encoding="UTF-8" standalone="yes"?>
<Relationships xmlns="http://schemas.openxmlformats.org/package/2006/relationships"><Relationship Id="rId2" Type="http://schemas.openxmlformats.org/officeDocument/2006/relationships/hyperlink" Target="https://www.ieee802.org/1/files/public/docs2021/liaison-SC6CommentResponse1CMdeFDIS-1121-v02.pdf" TargetMode="External"/><Relationship Id="rId1" Type="http://schemas.openxmlformats.org/officeDocument/2006/relationships/slideLayout" Target="../slideLayouts/slideLayout1.xml"/></Relationships>
</file>

<file path=ppt/slides/_rels/slide191.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192.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193.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194.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195.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oleObject" Target="../embeddings/oleObject14.bin"/><Relationship Id="rId1" Type="http://schemas.openxmlformats.org/officeDocument/2006/relationships/slideLayout" Target="../slideLayouts/slideLayout1.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1.xml.rels><?xml version="1.0" encoding="UTF-8" standalone="yes"?>
<Relationships xmlns="http://schemas.openxmlformats.org/package/2006/relationships"><Relationship Id="rId2" Type="http://schemas.openxmlformats.org/officeDocument/2006/relationships/hyperlink" Target="https://www.ieee802.org/1/files/public/docs2022/liaison-SC6CommentResponse1XFDIS-0322.pdf" TargetMode="External"/><Relationship Id="rId1" Type="http://schemas.openxmlformats.org/officeDocument/2006/relationships/slideLayout" Target="../slideLayouts/slideLayout1.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www.ieee.org/content/dam/ieee-org/ieee/web/org/about/ieee_code_of_conduct.pdf" TargetMode="External"/><Relationship Id="rId2" Type="http://schemas.openxmlformats.org/officeDocument/2006/relationships/hyperlink" Target="http://www.ieee.org/about/corporate/governance/p7-8.html" TargetMode="External"/><Relationship Id="rId1" Type="http://schemas.openxmlformats.org/officeDocument/2006/relationships/slideLayout" Target="../slideLayouts/slideLayout1.xml"/><Relationship Id="rId4" Type="http://schemas.openxmlformats.org/officeDocument/2006/relationships/hyperlink" Target="http://www.ieee.org/about/corporate/governance"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oleObject" Target="../embeddings/oleObject2.bin"/><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hyperlink" Target="https://mentor.ieee.org/802.11/dcn/21/11-21-1400-08-0jtc-response-to-comments-on-802-11ax-in-60-day-ballot.docx" TargetMode="External"/><Relationship Id="rId2" Type="http://schemas.openxmlformats.org/officeDocument/2006/relationships/hyperlink" Target="https://mentor.ieee.org/802.11/dcn/21/11-21-1400-05-0jtc-response-to-comments-on-802-11ax-in-60-day-ballot.docx"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hyperlink" Target="https://mentor.ieee.org/802-ec/dcn/22/ec-22-0047-00-00EC-ieee-sa-response-to-iso-iec-jtc1-on-802-11ax-05nov2021.pdf" TargetMode="Externa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hyperlink" Target="https://mentor.ieee.org/802.11/dcn/22/11-22-0956-03-0jtc-resolution-of-china-nb-comments.docx" TargetMode="External"/><Relationship Id="rId1" Type="http://schemas.openxmlformats.org/officeDocument/2006/relationships/slideLayout" Target="../slideLayouts/slideLayout1.xml"/><Relationship Id="rId6" Type="http://schemas.openxmlformats.org/officeDocument/2006/relationships/image" Target="../media/image5.emf"/><Relationship Id="rId5" Type="http://schemas.openxmlformats.org/officeDocument/2006/relationships/oleObject" Target="../embeddings/oleObject3.bin"/><Relationship Id="rId4" Type="http://schemas.openxmlformats.org/officeDocument/2006/relationships/image" Target="../media/image4.emf"/></Relationships>
</file>

<file path=ppt/slides/_rels/slide7.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hyperlink" Target="https://mentor.ieee.org/802.11/dcn/22/11-22-0806-02-0jtc-proposed-response-to-fdis-comments-on-802-22.docx" TargetMode="External"/><Relationship Id="rId1" Type="http://schemas.openxmlformats.org/officeDocument/2006/relationships/slideLayout" Target="../slideLayouts/slideLayout1.xml"/><Relationship Id="rId4" Type="http://schemas.openxmlformats.org/officeDocument/2006/relationships/image" Target="../media/image6.emf"/></Relationships>
</file>

<file path=ppt/slides/_rels/slide87.xml.rels><?xml version="1.0" encoding="UTF-8" standalone="yes"?>
<Relationships xmlns="http://schemas.openxmlformats.org/package/2006/relationships"><Relationship Id="rId2" Type="http://schemas.openxmlformats.org/officeDocument/2006/relationships/hyperlink" Target="https://development.standards.ieee.org/myproject-web/app#viewpar/8806" TargetMode="Externa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oleObject" Target="../embeddings/oleObject5.bin"/><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oleObject" Target="../embeddings/oleObject6.bin"/><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1.xml"/><Relationship Id="rId6" Type="http://schemas.openxmlformats.org/officeDocument/2006/relationships/hyperlink" Target="http://standards.ieee.org/develop/policies/best_practices_for_ieee_standards_development_051215.pdf" TargetMode="External"/><Relationship Id="rId5" Type="http://schemas.openxmlformats.org/officeDocument/2006/relationships/hyperlink" Target="http://standards.ieee.org/faqs/copyrights.html/" TargetMode="External"/><Relationship Id="rId4" Type="http://schemas.openxmlformats.org/officeDocument/2006/relationships/hyperlink" Target="https://standards.ieee.org/content/dam/ieee-standards/standards/web/documents/other/permissionltrs.zip" TargetMode="Externa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hyperlink" Target="https://mentor.ieee.org/802.11/dcn/21/11-21-1450-06-0jtc-response-to-n289.docx" TargetMode="External"/><Relationship Id="rId1" Type="http://schemas.openxmlformats.org/officeDocument/2006/relationships/slideLayout" Target="../slideLayouts/slideLayout1.xml"/><Relationship Id="rId4" Type="http://schemas.openxmlformats.org/officeDocument/2006/relationships/image" Target="../media/image9.emf"/></Relationships>
</file>

<file path=ppt/slides/_rels/slide92.xml.rels><?xml version="1.0" encoding="UTF-8" standalone="yes"?>
<Relationships xmlns="http://schemas.openxmlformats.org/package/2006/relationships"><Relationship Id="rId3" Type="http://schemas.openxmlformats.org/officeDocument/2006/relationships/image" Target="../media/image10.emf"/><Relationship Id="rId7" Type="http://schemas.openxmlformats.org/officeDocument/2006/relationships/image" Target="../media/image12.emf"/><Relationship Id="rId2" Type="http://schemas.openxmlformats.org/officeDocument/2006/relationships/oleObject" Target="../embeddings/oleObject8.bin"/><Relationship Id="rId1" Type="http://schemas.openxmlformats.org/officeDocument/2006/relationships/slideLayout" Target="../slideLayouts/slideLayout1.xml"/><Relationship Id="rId6" Type="http://schemas.openxmlformats.org/officeDocument/2006/relationships/oleObject" Target="../embeddings/oleObject10.bin"/><Relationship Id="rId5" Type="http://schemas.openxmlformats.org/officeDocument/2006/relationships/image" Target="../media/image11.emf"/><Relationship Id="rId4" Type="http://schemas.openxmlformats.org/officeDocument/2006/relationships/oleObject" Target="../embeddings/oleObject9.bin"/></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dirty="0"/>
              <a:t>Andrew Myles, Cisco</a:t>
            </a:r>
          </a:p>
        </p:txBody>
      </p:sp>
      <p:sp>
        <p:nvSpPr>
          <p:cNvPr id="8" name="Slide Number Placeholder 5"/>
          <p:cNvSpPr>
            <a:spLocks noGrp="1"/>
          </p:cNvSpPr>
          <p:nvPr>
            <p:ph type="sldNum" sz="quarter" idx="11"/>
          </p:nvPr>
        </p:nvSpPr>
        <p:spPr/>
        <p:txBody>
          <a:bodyPr/>
          <a:lstStyle/>
          <a:p>
            <a:pPr>
              <a:defRPr/>
            </a:pPr>
            <a:r>
              <a:rPr lang="en-US" dirty="0"/>
              <a:t>Slide </a:t>
            </a:r>
            <a:fld id="{C81347C9-C12F-43D2-B3D1-D523E0829A79}" type="slidenum">
              <a:rPr lang="en-US" smtClean="0"/>
              <a:pPr>
                <a:defRPr/>
              </a:pPr>
              <a:t>1</a:t>
            </a:fld>
            <a:endParaRPr lang="en-US" dirty="0"/>
          </a:p>
        </p:txBody>
      </p:sp>
      <p:sp>
        <p:nvSpPr>
          <p:cNvPr id="1029" name="Rectangle 2"/>
          <p:cNvSpPr>
            <a:spLocks noGrp="1" noChangeArrowheads="1"/>
          </p:cNvSpPr>
          <p:nvPr>
            <p:ph type="title"/>
          </p:nvPr>
        </p:nvSpPr>
        <p:spPr/>
        <p:txBody>
          <a:bodyPr anchor="ctr"/>
          <a:lstStyle/>
          <a:p>
            <a:pPr algn="ctr">
              <a:defRPr/>
            </a:pPr>
            <a:r>
              <a:rPr lang="en-US" dirty="0">
                <a:solidFill>
                  <a:schemeClr val="accent2">
                    <a:lumMod val="75000"/>
                  </a:schemeClr>
                </a:solidFill>
              </a:rPr>
              <a:t>IEEE 802 JTC1 Standing Committee</a:t>
            </a:r>
            <a:br>
              <a:rPr lang="en-US" dirty="0">
                <a:solidFill>
                  <a:schemeClr val="accent2">
                    <a:lumMod val="75000"/>
                  </a:schemeClr>
                </a:solidFill>
              </a:rPr>
            </a:br>
            <a:r>
              <a:rPr lang="en-US" dirty="0">
                <a:solidFill>
                  <a:schemeClr val="accent2">
                    <a:lumMod val="75000"/>
                  </a:schemeClr>
                </a:solidFill>
              </a:rPr>
              <a:t>September 2022 agenda hybrid</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a:solidFill>
                  <a:schemeClr val="accent2">
                    <a:lumMod val="50000"/>
                  </a:schemeClr>
                </a:solidFill>
              </a:rPr>
              <a:t>23 </a:t>
            </a:r>
            <a:r>
              <a:rPr lang="en-US" b="0" dirty="0">
                <a:solidFill>
                  <a:schemeClr val="accent2">
                    <a:lumMod val="50000"/>
                  </a:schemeClr>
                </a:solidFill>
              </a:rPr>
              <a:t>August 2021</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dirty="0">
                <a:latin typeface="Arial" pitchFamily="34" charset="0"/>
              </a:rPr>
              <a:t>Authors:</a:t>
            </a:r>
            <a:endParaRPr lang="en-US" sz="1600"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694100171"/>
              </p:ext>
            </p:extLst>
          </p:nvPr>
        </p:nvGraphicFramePr>
        <p:xfrm>
          <a:off x="685800" y="3429000"/>
          <a:ext cx="7696200" cy="1112046"/>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70682">
                <a:tc>
                  <a:txBody>
                    <a:bodyPr/>
                    <a:lstStyle/>
                    <a:p>
                      <a:pPr>
                        <a:spcAft>
                          <a:spcPts val="0"/>
                        </a:spcAft>
                      </a:pPr>
                      <a:r>
                        <a:rPr lang="en-US" sz="1200" dirty="0">
                          <a:effectLst/>
                        </a:rPr>
                        <a:t>Andrew Myles (Chair)</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tc>
                <a:tc>
                  <a:txBody>
                    <a:bodyPr/>
                    <a:lstStyle/>
                    <a:p>
                      <a:pPr marL="21590" indent="-21590">
                        <a:spcAft>
                          <a:spcPts val="0"/>
                        </a:spcAft>
                      </a:pPr>
                      <a:r>
                        <a:rPr lang="en-US" sz="1200" dirty="0">
                          <a:effectLst/>
                        </a:rPr>
                        <a:t>+61 418 656587</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1"/>
                  </a:ext>
                </a:extLst>
              </a:tr>
              <a:tr h="370682">
                <a:tc>
                  <a:txBody>
                    <a:bodyPr/>
                    <a:lstStyle/>
                    <a:p>
                      <a:pPr>
                        <a:spcAft>
                          <a:spcPts val="0"/>
                        </a:spcAft>
                      </a:pPr>
                      <a:r>
                        <a:rPr lang="en-AU" sz="1200" dirty="0">
                          <a:effectLst/>
                          <a:latin typeface="+mn-lt"/>
                          <a:ea typeface="Times New Roman"/>
                        </a:rPr>
                        <a:t>Peter Yee (Vice</a:t>
                      </a:r>
                      <a:r>
                        <a:rPr lang="en-AU" sz="1200" baseline="0" dirty="0">
                          <a:effectLst/>
                          <a:latin typeface="+mn-lt"/>
                          <a:ea typeface="Times New Roman"/>
                        </a:rPr>
                        <a:t> Chair)</a:t>
                      </a:r>
                      <a:endParaRPr lang="en-AU" sz="1200" dirty="0">
                        <a:effectLst/>
                        <a:latin typeface="+mn-lt"/>
                        <a:ea typeface="Times New Roman"/>
                      </a:endParaRPr>
                    </a:p>
                  </a:txBody>
                  <a:tcPr marL="68580" marR="68580" marT="0" marB="0" anchor="ctr"/>
                </a:tc>
                <a:tc>
                  <a:txBody>
                    <a:bodyPr/>
                    <a:lstStyle/>
                    <a:p>
                      <a:pPr>
                        <a:spcAft>
                          <a:spcPts val="0"/>
                        </a:spcAft>
                      </a:pPr>
                      <a:r>
                        <a:rPr lang="en-AU" sz="1200" dirty="0">
                          <a:effectLst/>
                          <a:latin typeface="+mn-lt"/>
                          <a:ea typeface="Times New Roman"/>
                        </a:rPr>
                        <a:t>AKAYLA</a:t>
                      </a:r>
                    </a:p>
                  </a:txBody>
                  <a:tcPr marL="68580" marR="68580" marT="0" marB="0" anchor="ctr"/>
                </a:tc>
                <a:tc>
                  <a:txBody>
                    <a:bodyPr/>
                    <a:lstStyle/>
                    <a:p>
                      <a:pPr marL="21590" indent="-21590">
                        <a:spcAft>
                          <a:spcPts val="0"/>
                        </a:spcAft>
                      </a:pPr>
                      <a:r>
                        <a:rPr lang="en-AU" sz="1200" dirty="0">
                          <a:effectLst/>
                          <a:latin typeface="+mn-lt"/>
                          <a:ea typeface="Times New Roman"/>
                        </a:rPr>
                        <a:t>+1 415</a:t>
                      </a:r>
                      <a:r>
                        <a:rPr lang="en-AU" sz="1200" baseline="0" dirty="0">
                          <a:effectLst/>
                          <a:latin typeface="+mn-lt"/>
                          <a:ea typeface="Times New Roman"/>
                        </a:rPr>
                        <a:t> 215 7733</a:t>
                      </a:r>
                      <a:endParaRPr lang="en-AU" sz="1200" dirty="0">
                        <a:effectLst/>
                        <a:latin typeface="+mn-lt"/>
                        <a:ea typeface="Times New Roman"/>
                      </a:endParaRPr>
                    </a:p>
                  </a:txBody>
                  <a:tcPr marL="68580" marR="68580" marT="0" marB="0" anchor="ctr"/>
                </a:tc>
                <a:tc>
                  <a:txBody>
                    <a:bodyPr/>
                    <a:lstStyle/>
                    <a:p>
                      <a:pPr>
                        <a:spcAft>
                          <a:spcPts val="0"/>
                        </a:spcAft>
                      </a:pPr>
                      <a:r>
                        <a:rPr lang="en-AU" sz="1200" dirty="0">
                          <a:effectLst/>
                          <a:latin typeface="+mn-lt"/>
                          <a:ea typeface="Times New Roman"/>
                        </a:rPr>
                        <a:t>peter@akayla.com</a:t>
                      </a:r>
                    </a:p>
                  </a:txBody>
                  <a:tcPr marL="68580" marR="68580" marT="0" marB="0" anchor="ctr"/>
                </a:tc>
                <a:extLst>
                  <a:ext uri="{0D108BD9-81ED-4DB2-BD59-A6C34878D82A}">
                    <a16:rowId xmlns:a16="http://schemas.microsoft.com/office/drawing/2014/main" val="10002"/>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Announce recording secretary</a:t>
            </a:r>
            <a:endParaRPr lang="en-US" sz="1600" dirty="0">
              <a:solidFill>
                <a:srgbClr val="FF0000"/>
              </a:solidFill>
              <a:latin typeface="+mj-lt"/>
            </a:endParaRPr>
          </a:p>
          <a:p>
            <a:pPr marL="180975" indent="-180975">
              <a:spcBef>
                <a:spcPts val="800"/>
              </a:spcBef>
              <a:buFont typeface="Arial" pitchFamily="34" charset="0"/>
              <a:buChar char="•"/>
              <a:defRPr/>
            </a:pPr>
            <a:r>
              <a:rPr lang="en-US" sz="1600" dirty="0">
                <a:latin typeface="+mj-lt"/>
              </a:rPr>
              <a:t>Approve agenda</a:t>
            </a:r>
          </a:p>
          <a:p>
            <a:pPr marL="180975" indent="-180975">
              <a:spcBef>
                <a:spcPts val="800"/>
              </a:spcBef>
              <a:buFont typeface="Arial" pitchFamily="34" charset="0"/>
              <a:buChar char="•"/>
              <a:defRPr/>
            </a:pPr>
            <a:r>
              <a:rPr lang="en-US" sz="1600" dirty="0">
                <a:latin typeface="+mj-lt"/>
              </a:rPr>
              <a:t>Execute agenda</a:t>
            </a:r>
          </a:p>
          <a:p>
            <a:pPr marL="180975" indent="-180975">
              <a:spcBef>
                <a:spcPts val="800"/>
              </a:spcBef>
              <a:buFont typeface="Arial" pitchFamily="34" charset="0"/>
              <a:buChar char="•"/>
              <a:defRPr/>
            </a:pPr>
            <a:r>
              <a:rPr lang="en-AU" sz="1600" dirty="0">
                <a:latin typeface="+mj-lt"/>
              </a:rPr>
              <a:t>Adjourn</a:t>
            </a:r>
            <a:endParaRPr lang="en-US" sz="1600" dirty="0">
              <a:latin typeface="+mj-lt"/>
            </a:endParaRPr>
          </a:p>
        </p:txBody>
      </p:sp>
      <p:sp>
        <p:nvSpPr>
          <p:cNvPr id="10244" name="Rectangle 20"/>
          <p:cNvSpPr>
            <a:spLocks noGrp="1" noChangeArrowheads="1"/>
          </p:cNvSpPr>
          <p:nvPr>
            <p:ph type="title"/>
          </p:nvPr>
        </p:nvSpPr>
        <p:spPr>
          <a:xfrm>
            <a:off x="685800" y="685800"/>
            <a:ext cx="8077200" cy="1066800"/>
          </a:xfrm>
        </p:spPr>
        <p:txBody>
          <a:bodyPr/>
          <a:lstStyle/>
          <a:p>
            <a:r>
              <a:rPr lang="en-US" dirty="0"/>
              <a:t>The IEEE 802 JTC1 SC will meet in hybrid mode on 13 Sep 2022 in pm1 slot in Hawaii</a:t>
            </a:r>
          </a:p>
        </p:txBody>
      </p:sp>
      <p:sp>
        <p:nvSpPr>
          <p:cNvPr id="7" name="Footer Placeholder 5"/>
          <p:cNvSpPr>
            <a:spLocks noGrp="1"/>
          </p:cNvSpPr>
          <p:nvPr>
            <p:ph type="ftr" sz="quarter" idx="10"/>
          </p:nvPr>
        </p:nvSpPr>
        <p:spPr/>
        <p:txBody>
          <a:bodyPr/>
          <a:lstStyle/>
          <a:p>
            <a:pPr>
              <a:defRPr/>
            </a:pPr>
            <a:r>
              <a:rPr lang="en-US" dirty="0"/>
              <a:t>Andrew Myles, Cisco</a:t>
            </a:r>
          </a:p>
        </p:txBody>
      </p:sp>
      <p:sp>
        <p:nvSpPr>
          <p:cNvPr id="10" name="Rectangle 9"/>
          <p:cNvSpPr/>
          <p:nvPr/>
        </p:nvSpPr>
        <p:spPr bwMode="auto">
          <a:xfrm>
            <a:off x="685800" y="1752600"/>
            <a:ext cx="2514600" cy="914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a:latin typeface="+mj-lt"/>
              </a:rPr>
              <a:t>Virtual</a:t>
            </a:r>
          </a:p>
          <a:p>
            <a:pPr algn="ctr">
              <a:defRPr/>
            </a:pPr>
            <a:r>
              <a:rPr lang="en-US" sz="1600" b="1" dirty="0">
                <a:latin typeface="+mj-lt"/>
              </a:rPr>
              <a:t>Tue, 13 Sep 2022</a:t>
            </a:r>
            <a:br>
              <a:rPr lang="en-US" sz="1600" b="1" dirty="0">
                <a:latin typeface="+mj-lt"/>
              </a:rPr>
            </a:br>
            <a:r>
              <a:rPr lang="en-US" sz="1600" b="1" dirty="0">
                <a:latin typeface="+mj-lt"/>
              </a:rPr>
              <a:t>@ 1:30pm (Hawaii)</a:t>
            </a:r>
          </a:p>
        </p:txBody>
      </p:sp>
      <p:sp>
        <p:nvSpPr>
          <p:cNvPr id="3" name="TextBox 2"/>
          <p:cNvSpPr txBox="1"/>
          <p:nvPr/>
        </p:nvSpPr>
        <p:spPr>
          <a:xfrm>
            <a:off x="4343400" y="6477000"/>
            <a:ext cx="655197" cy="276999"/>
          </a:xfrm>
          <a:prstGeom prst="rect">
            <a:avLst/>
          </a:prstGeom>
          <a:noFill/>
        </p:spPr>
        <p:txBody>
          <a:bodyPr wrap="none" rtlCol="0">
            <a:spAutoFit/>
          </a:bodyPr>
          <a:lstStyle/>
          <a:p>
            <a:r>
              <a:rPr lang="en-US" dirty="0">
                <a:latin typeface="+mn-lt"/>
              </a:rPr>
              <a:t>Slide </a:t>
            </a:r>
            <a:fld id="{CE9E285F-F601-43F1-B60E-9449BADFF5FA}" type="slidenum">
              <a:rPr lang="en-US" smtClean="0">
                <a:latin typeface="+mn-lt"/>
              </a:rPr>
              <a:pPr/>
              <a:t>10</a:t>
            </a:fld>
            <a:endParaRPr lang="en-US" dirty="0">
              <a:latin typeface="+mn-lt"/>
            </a:endParaRPr>
          </a:p>
        </p:txBody>
      </p:sp>
      <p:sp>
        <p:nvSpPr>
          <p:cNvPr id="2" name="Rectangle 1">
            <a:extLst>
              <a:ext uri="{FF2B5EF4-FFF2-40B4-BE49-F238E27FC236}">
                <a16:creationId xmlns:a16="http://schemas.microsoft.com/office/drawing/2014/main" id="{322BFDCD-3485-437D-A1F8-935FFE34EA08}"/>
              </a:ext>
            </a:extLst>
          </p:cNvPr>
          <p:cNvSpPr/>
          <p:nvPr/>
        </p:nvSpPr>
        <p:spPr bwMode="auto">
          <a:xfrm>
            <a:off x="3591560" y="1752600"/>
            <a:ext cx="4876800" cy="43434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hangingPunct="0">
              <a:spcBef>
                <a:spcPts val="800"/>
              </a:spcBef>
            </a:pPr>
            <a:r>
              <a:rPr lang="en-AU" sz="1600" b="1" dirty="0" err="1">
                <a:latin typeface="+mj-lt"/>
              </a:rPr>
              <a:t>Webex</a:t>
            </a:r>
            <a:r>
              <a:rPr lang="en-AU" sz="1600" b="1" dirty="0">
                <a:latin typeface="+mj-lt"/>
              </a:rPr>
              <a:t> details</a:t>
            </a:r>
          </a:p>
          <a:p>
            <a:pPr marL="182563" indent="-182563" eaLnBrk="0" hangingPunct="0">
              <a:spcBef>
                <a:spcPts val="800"/>
              </a:spcBef>
              <a:buFont typeface="Arial" panose="020B0604020202020204" pitchFamily="34" charset="0"/>
              <a:buChar char="•"/>
            </a:pPr>
            <a:r>
              <a:rPr kumimoji="0" lang="en-AU" sz="1600" i="0" u="none" strike="noStrike" cap="none" normalizeH="0" baseline="0" dirty="0">
                <a:ln>
                  <a:noFill/>
                </a:ln>
                <a:solidFill>
                  <a:srgbClr val="FF0000"/>
                </a:solidFill>
                <a:effectLst/>
                <a:latin typeface="+mj-lt"/>
              </a:rPr>
              <a:t>tbd</a:t>
            </a:r>
          </a:p>
          <a:p>
            <a:pPr marL="285750" marR="0" indent="-285750"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endParaRPr kumimoji="0" lang="en-AU" sz="1600" i="0" u="none" strike="noStrike" cap="none" normalizeH="0" baseline="0" dirty="0">
              <a:ln>
                <a:noFill/>
              </a:ln>
              <a:solidFill>
                <a:schemeClr val="tx1"/>
              </a:solidFill>
              <a:effectLst/>
              <a:latin typeface="+mj-lt"/>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Various names have been added as IEEE experts to SC6/WG1</a:t>
            </a:r>
          </a:p>
        </p:txBody>
      </p:sp>
      <p:sp>
        <p:nvSpPr>
          <p:cNvPr id="3" name="Content Placeholder 2"/>
          <p:cNvSpPr>
            <a:spLocks noGrp="1"/>
          </p:cNvSpPr>
          <p:nvPr>
            <p:ph sz="half" idx="1"/>
          </p:nvPr>
        </p:nvSpPr>
        <p:spPr>
          <a:xfrm>
            <a:off x="685800" y="1752600"/>
            <a:ext cx="3810000" cy="4114800"/>
          </a:xfrm>
        </p:spPr>
        <p:txBody>
          <a:bodyPr/>
          <a:lstStyle/>
          <a:p>
            <a:r>
              <a:rPr lang="en-AU" sz="1600" dirty="0"/>
              <a:t>IEEE experts to SC6/WG1</a:t>
            </a:r>
          </a:p>
          <a:p>
            <a:pPr lvl="1"/>
            <a:r>
              <a:rPr lang="en-AU" sz="1600" dirty="0"/>
              <a:t>Adrien Barmaksiz (staff)</a:t>
            </a:r>
          </a:p>
          <a:p>
            <a:pPr lvl="1"/>
            <a:r>
              <a:rPr lang="en-AU" sz="1600" dirty="0"/>
              <a:t>Paul Congdon (802.1)</a:t>
            </a:r>
          </a:p>
          <a:p>
            <a:pPr lvl="1"/>
            <a:r>
              <a:rPr lang="en-AU" sz="1600" dirty="0"/>
              <a:t>Jodi Haasz (staff)</a:t>
            </a:r>
          </a:p>
          <a:p>
            <a:pPr lvl="1"/>
            <a:r>
              <a:rPr lang="en-AU" sz="1600" dirty="0"/>
              <a:t>Dan Harkins (802.11)</a:t>
            </a:r>
          </a:p>
          <a:p>
            <a:pPr lvl="1"/>
            <a:r>
              <a:rPr lang="en-AU" sz="1600" dirty="0"/>
              <a:t>Adam Healey (802.3)</a:t>
            </a:r>
          </a:p>
          <a:p>
            <a:pPr lvl="1"/>
            <a:r>
              <a:rPr lang="en-AU" sz="1600" dirty="0"/>
              <a:t>David Law (802.3)</a:t>
            </a:r>
          </a:p>
          <a:p>
            <a:pPr lvl="1"/>
            <a:r>
              <a:rPr lang="en-AU" sz="1600" dirty="0"/>
              <a:t>Andrew Myles (802)</a:t>
            </a:r>
          </a:p>
          <a:p>
            <a:pPr lvl="1"/>
            <a:r>
              <a:rPr lang="en-AU" sz="1600" dirty="0"/>
              <a:t>Paul Nikolich (802)</a:t>
            </a:r>
          </a:p>
          <a:p>
            <a:pPr lvl="1"/>
            <a:r>
              <a:rPr lang="en-AU" sz="1600" dirty="0"/>
              <a:t>Al Petrick (802)</a:t>
            </a:r>
          </a:p>
          <a:p>
            <a:pPr lvl="1"/>
            <a:r>
              <a:rPr lang="en-AU" sz="1600" dirty="0"/>
              <a:t>Karen Randall (802.1)</a:t>
            </a:r>
          </a:p>
          <a:p>
            <a:endParaRPr lang="en-AU" sz="1600" dirty="0">
              <a:solidFill>
                <a:srgbClr val="FF0000"/>
              </a:solidFill>
            </a:endParaRPr>
          </a:p>
          <a:p>
            <a:pPr marL="1588" lvl="1" indent="0">
              <a:buNone/>
            </a:pPr>
            <a:endParaRPr lang="en-AU" sz="1600" dirty="0"/>
          </a:p>
          <a:p>
            <a:pPr lvl="1"/>
            <a:endParaRPr lang="en-AU" sz="1600" dirty="0"/>
          </a:p>
          <a:p>
            <a:pPr lvl="1"/>
            <a:endParaRPr lang="en-AU" sz="1600" dirty="0"/>
          </a:p>
        </p:txBody>
      </p:sp>
      <p:sp>
        <p:nvSpPr>
          <p:cNvPr id="10" name="Content Placeholder 9">
            <a:extLst>
              <a:ext uri="{FF2B5EF4-FFF2-40B4-BE49-F238E27FC236}">
                <a16:creationId xmlns:a16="http://schemas.microsoft.com/office/drawing/2014/main" id="{BB7E7D10-1AD9-4815-A2B5-DC8443CC3CE2}"/>
              </a:ext>
            </a:extLst>
          </p:cNvPr>
          <p:cNvSpPr>
            <a:spLocks noGrp="1"/>
          </p:cNvSpPr>
          <p:nvPr>
            <p:ph sz="half" idx="2"/>
          </p:nvPr>
        </p:nvSpPr>
        <p:spPr>
          <a:xfrm>
            <a:off x="4648200" y="1752600"/>
            <a:ext cx="3810000" cy="4114800"/>
          </a:xfrm>
        </p:spPr>
        <p:txBody>
          <a:bodyPr/>
          <a:lstStyle/>
          <a:p>
            <a:pPr lvl="1"/>
            <a:endParaRPr lang="en-AU" sz="1600" dirty="0"/>
          </a:p>
          <a:p>
            <a:pPr lvl="1"/>
            <a:r>
              <a:rPr lang="en-AU" sz="1600" dirty="0"/>
              <a:t>Mick Seaman (802.1)</a:t>
            </a:r>
          </a:p>
          <a:p>
            <a:pPr lvl="1"/>
            <a:r>
              <a:rPr lang="en-AU" sz="1600" dirty="0"/>
              <a:t>Ian Sherlock (802.11)</a:t>
            </a:r>
          </a:p>
          <a:p>
            <a:pPr lvl="1"/>
            <a:r>
              <a:rPr lang="en-AU" sz="1600" dirty="0">
                <a:latin typeface="+mj-lt"/>
              </a:rPr>
              <a:t>Peter Yee (802)</a:t>
            </a:r>
          </a:p>
          <a:p>
            <a:pPr lvl="1"/>
            <a:r>
              <a:rPr lang="en-AU" sz="1600" dirty="0">
                <a:effectLst/>
                <a:latin typeface="+mj-lt"/>
                <a:ea typeface="Calibri" panose="020F0502020204030204" pitchFamily="34" charset="0"/>
                <a:cs typeface="Times New Roman" panose="02020603050405020304" pitchFamily="18" charset="0"/>
              </a:rPr>
              <a:t>Eldad Perahia (802.11)</a:t>
            </a:r>
          </a:p>
          <a:p>
            <a:pPr lvl="1"/>
            <a:r>
              <a:rPr lang="en-AU" sz="1600" dirty="0">
                <a:effectLst/>
                <a:latin typeface="+mj-lt"/>
                <a:ea typeface="Calibri" panose="020F0502020204030204" pitchFamily="34" charset="0"/>
                <a:cs typeface="Times New Roman" panose="02020603050405020304" pitchFamily="18" charset="0"/>
              </a:rPr>
              <a:t>Dave Cavalcanti (802.11)</a:t>
            </a:r>
            <a:endParaRPr lang="en-AU" sz="1600" dirty="0">
              <a:latin typeface="+mj-lt"/>
            </a:endParaRPr>
          </a:p>
        </p:txBody>
      </p:sp>
      <p:sp>
        <p:nvSpPr>
          <p:cNvPr id="4" name="Footer Placeholder 3"/>
          <p:cNvSpPr>
            <a:spLocks noGrp="1"/>
          </p:cNvSpPr>
          <p:nvPr>
            <p:ph type="ftr" sz="quarter" idx="10"/>
          </p:nvPr>
        </p:nvSpPr>
        <p:spPr>
          <a:xfrm>
            <a:off x="6610895" y="6475413"/>
            <a:ext cx="1933030" cy="184666"/>
          </a:xfrm>
        </p:spPr>
        <p:txBody>
          <a:bodyPr/>
          <a:lstStyle/>
          <a:p>
            <a:r>
              <a:rPr lang="en-US" dirty="0"/>
              <a:t>/802.11Andrew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100</a:t>
            </a:fld>
            <a:endParaRPr lang="en-US"/>
          </a:p>
        </p:txBody>
      </p:sp>
    </p:spTree>
    <p:extLst>
      <p:ext uri="{BB962C8B-B14F-4D97-AF65-F5344CB8AC3E}">
        <p14:creationId xmlns:p14="http://schemas.microsoft.com/office/powerpoint/2010/main" val="379957567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Various people who often participate in IEEE 802 work have been added as NB experts to SC6/WG1</a:t>
            </a:r>
          </a:p>
        </p:txBody>
      </p:sp>
      <p:sp>
        <p:nvSpPr>
          <p:cNvPr id="3" name="Content Placeholder 2"/>
          <p:cNvSpPr>
            <a:spLocks noGrp="1"/>
          </p:cNvSpPr>
          <p:nvPr>
            <p:ph sz="half" idx="1"/>
          </p:nvPr>
        </p:nvSpPr>
        <p:spPr>
          <a:xfrm>
            <a:off x="685800" y="1752600"/>
            <a:ext cx="3810000" cy="4114800"/>
          </a:xfrm>
        </p:spPr>
        <p:txBody>
          <a:bodyPr/>
          <a:lstStyle/>
          <a:p>
            <a:r>
              <a:rPr lang="en-AU" sz="1600" dirty="0"/>
              <a:t>NB experts in SC6/WG1</a:t>
            </a:r>
          </a:p>
          <a:p>
            <a:pPr lvl="1"/>
            <a:r>
              <a:rPr lang="en-AU" sz="1600" dirty="0"/>
              <a:t>Dorothy Stanley (US NB/802.11)</a:t>
            </a:r>
          </a:p>
          <a:p>
            <a:pPr lvl="1"/>
            <a:r>
              <a:rPr lang="en-AU" sz="1600" dirty="0"/>
              <a:t>Bill Carney (US NB/802.11)</a:t>
            </a:r>
          </a:p>
          <a:p>
            <a:pPr lvl="1"/>
            <a:r>
              <a:rPr lang="en-AU" sz="1600" dirty="0"/>
              <a:t>Stephen McCann (UK NB/802.11)</a:t>
            </a:r>
          </a:p>
          <a:p>
            <a:pPr lvl="1"/>
            <a:r>
              <a:rPr lang="en-AU" sz="1600" dirty="0"/>
              <a:t>John Messenger (UK NB/802.1)</a:t>
            </a:r>
          </a:p>
          <a:p>
            <a:pPr lvl="1"/>
            <a:r>
              <a:rPr lang="en-AU" sz="1600" dirty="0"/>
              <a:t>James Lepp (Canada NB/802.11)</a:t>
            </a:r>
          </a:p>
          <a:p>
            <a:pPr lvl="1"/>
            <a:r>
              <a:rPr lang="en-AU" sz="1600" dirty="0"/>
              <a:t>Glenn Parsons (Canada NB/802.1)</a:t>
            </a:r>
          </a:p>
          <a:p>
            <a:pPr lvl="1"/>
            <a:endParaRPr lang="en-AU" sz="1600" dirty="0"/>
          </a:p>
          <a:p>
            <a:pPr lvl="1"/>
            <a:endParaRPr lang="en-AU" sz="1600" dirty="0"/>
          </a:p>
        </p:txBody>
      </p:sp>
      <p:sp>
        <p:nvSpPr>
          <p:cNvPr id="10" name="Content Placeholder 9">
            <a:extLst>
              <a:ext uri="{FF2B5EF4-FFF2-40B4-BE49-F238E27FC236}">
                <a16:creationId xmlns:a16="http://schemas.microsoft.com/office/drawing/2014/main" id="{BB7E7D10-1AD9-4815-A2B5-DC8443CC3CE2}"/>
              </a:ext>
            </a:extLst>
          </p:cNvPr>
          <p:cNvSpPr>
            <a:spLocks noGrp="1"/>
          </p:cNvSpPr>
          <p:nvPr>
            <p:ph sz="half" idx="2"/>
          </p:nvPr>
        </p:nvSpPr>
        <p:spPr>
          <a:xfrm>
            <a:off x="4648200" y="1752600"/>
            <a:ext cx="3810000" cy="4114800"/>
          </a:xfrm>
        </p:spPr>
        <p:txBody>
          <a:bodyPr/>
          <a:lstStyle/>
          <a:p>
            <a:endParaRPr lang="en-AU" sz="1600" dirty="0"/>
          </a:p>
        </p:txBody>
      </p:sp>
      <p:sp>
        <p:nvSpPr>
          <p:cNvPr id="4" name="Footer Placeholder 3"/>
          <p:cNvSpPr>
            <a:spLocks noGrp="1"/>
          </p:cNvSpPr>
          <p:nvPr>
            <p:ph type="ftr" sz="quarter" idx="10"/>
          </p:nvPr>
        </p:nvSpPr>
        <p:spPr>
          <a:xfrm>
            <a:off x="6610895" y="6475413"/>
            <a:ext cx="1933030" cy="184666"/>
          </a:xfrm>
        </p:spPr>
        <p:txBody>
          <a:bodyPr/>
          <a:lstStyle/>
          <a:p>
            <a:r>
              <a:rPr lang="en-US" dirty="0"/>
              <a:t>/802.11Andrew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101</a:t>
            </a:fld>
            <a:endParaRPr lang="en-US"/>
          </a:p>
        </p:txBody>
      </p:sp>
    </p:spTree>
    <p:extLst>
      <p:ext uri="{BB962C8B-B14F-4D97-AF65-F5344CB8AC3E}">
        <p14:creationId xmlns:p14="http://schemas.microsoft.com/office/powerpoint/2010/main" val="367120439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Various names have been added as IEEE experts to SC6/WG7</a:t>
            </a:r>
          </a:p>
        </p:txBody>
      </p:sp>
      <p:sp>
        <p:nvSpPr>
          <p:cNvPr id="3" name="Content Placeholder 2"/>
          <p:cNvSpPr>
            <a:spLocks noGrp="1"/>
          </p:cNvSpPr>
          <p:nvPr>
            <p:ph sz="half" idx="1"/>
          </p:nvPr>
        </p:nvSpPr>
        <p:spPr/>
        <p:txBody>
          <a:bodyPr/>
          <a:lstStyle/>
          <a:p>
            <a:r>
              <a:rPr lang="en-AU" sz="1600" dirty="0"/>
              <a:t>IEEE experts to SC6/WG7</a:t>
            </a:r>
          </a:p>
          <a:p>
            <a:pPr lvl="1"/>
            <a:r>
              <a:rPr lang="en-AU" sz="1600" dirty="0"/>
              <a:t>Jodi Haasz (staff)</a:t>
            </a:r>
          </a:p>
          <a:p>
            <a:pPr lvl="1"/>
            <a:r>
              <a:rPr lang="en-AU" sz="1600" dirty="0"/>
              <a:t>Dan Harkins (802.11)</a:t>
            </a:r>
          </a:p>
          <a:p>
            <a:pPr lvl="1"/>
            <a:r>
              <a:rPr lang="en-AU" sz="1600" dirty="0"/>
              <a:t>Adam Healey (802.3)</a:t>
            </a:r>
          </a:p>
          <a:p>
            <a:pPr lvl="1"/>
            <a:r>
              <a:rPr lang="en-AU" sz="1600" dirty="0"/>
              <a:t>David Law (802.3)</a:t>
            </a:r>
          </a:p>
          <a:p>
            <a:pPr lvl="1"/>
            <a:r>
              <a:rPr lang="en-AU" sz="1600" dirty="0"/>
              <a:t>Stephen McCann (802.11)</a:t>
            </a:r>
          </a:p>
          <a:p>
            <a:pPr lvl="1"/>
            <a:r>
              <a:rPr lang="en-AU" sz="1600" dirty="0"/>
              <a:t>John Messenger (802.1)</a:t>
            </a:r>
          </a:p>
          <a:p>
            <a:pPr lvl="1"/>
            <a:r>
              <a:rPr lang="en-AU" sz="1600" dirty="0"/>
              <a:t>Andrew Myles (802.11)</a:t>
            </a:r>
          </a:p>
          <a:p>
            <a:pPr lvl="1"/>
            <a:endParaRPr lang="en-AU" sz="1600" dirty="0"/>
          </a:p>
        </p:txBody>
      </p:sp>
      <p:sp>
        <p:nvSpPr>
          <p:cNvPr id="10" name="Content Placeholder 9">
            <a:extLst>
              <a:ext uri="{FF2B5EF4-FFF2-40B4-BE49-F238E27FC236}">
                <a16:creationId xmlns:a16="http://schemas.microsoft.com/office/drawing/2014/main" id="{BB7E7D10-1AD9-4815-A2B5-DC8443CC3CE2}"/>
              </a:ext>
            </a:extLst>
          </p:cNvPr>
          <p:cNvSpPr>
            <a:spLocks noGrp="1"/>
          </p:cNvSpPr>
          <p:nvPr>
            <p:ph sz="half" idx="2"/>
          </p:nvPr>
        </p:nvSpPr>
        <p:spPr>
          <a:xfrm>
            <a:off x="4648200" y="1981200"/>
            <a:ext cx="4114800" cy="4114800"/>
          </a:xfrm>
        </p:spPr>
        <p:txBody>
          <a:bodyPr/>
          <a:lstStyle/>
          <a:p>
            <a:pPr lvl="1"/>
            <a:endParaRPr lang="en-AU" sz="1600" dirty="0"/>
          </a:p>
          <a:p>
            <a:pPr lvl="1"/>
            <a:r>
              <a:rPr lang="en-AU" sz="1600" dirty="0"/>
              <a:t>Al Petrick (802)</a:t>
            </a:r>
          </a:p>
          <a:p>
            <a:pPr lvl="1"/>
            <a:r>
              <a:rPr lang="en-AU" sz="1600" dirty="0"/>
              <a:t>Karen Randall (802.1)</a:t>
            </a:r>
          </a:p>
          <a:p>
            <a:pPr lvl="1"/>
            <a:r>
              <a:rPr lang="en-AU" sz="1600" dirty="0"/>
              <a:t>Mick Seaman (802.1)</a:t>
            </a:r>
          </a:p>
          <a:p>
            <a:pPr lvl="1"/>
            <a:r>
              <a:rPr lang="en-AU" sz="1600" dirty="0"/>
              <a:t>Ian Sherlock (802.11)</a:t>
            </a:r>
          </a:p>
          <a:p>
            <a:pPr lvl="1"/>
            <a:r>
              <a:rPr lang="en-AU" sz="1600" dirty="0"/>
              <a:t>Peter Yee (802)</a:t>
            </a:r>
          </a:p>
          <a:p>
            <a:pPr lvl="1"/>
            <a:endParaRPr lang="en-AU" sz="1600" dirty="0"/>
          </a:p>
          <a:p>
            <a:pPr lvl="1"/>
            <a:endParaRPr lang="en-AU" sz="1600" dirty="0"/>
          </a:p>
          <a:p>
            <a:pPr lvl="1"/>
            <a:endParaRPr lang="en-AU" sz="1600" dirty="0"/>
          </a:p>
          <a:p>
            <a:endParaRPr lang="en-AU" sz="1600" dirty="0"/>
          </a:p>
        </p:txBody>
      </p:sp>
      <p:sp>
        <p:nvSpPr>
          <p:cNvPr id="4" name="Footer Placeholder 3"/>
          <p:cNvSpPr>
            <a:spLocks noGrp="1"/>
          </p:cNvSpPr>
          <p:nvPr>
            <p:ph type="ftr" sz="quarter" idx="10"/>
          </p:nvPr>
        </p:nvSpPr>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102</a:t>
            </a:fld>
            <a:endParaRPr lang="en-US"/>
          </a:p>
        </p:txBody>
      </p:sp>
    </p:spTree>
    <p:extLst>
      <p:ext uri="{BB962C8B-B14F-4D97-AF65-F5344CB8AC3E}">
        <p14:creationId xmlns:p14="http://schemas.microsoft.com/office/powerpoint/2010/main" val="233563139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Various people who often participate in IEEE 802 work have been added as NB experts to SC6/WG7</a:t>
            </a:r>
          </a:p>
        </p:txBody>
      </p:sp>
      <p:sp>
        <p:nvSpPr>
          <p:cNvPr id="3" name="Content Placeholder 2"/>
          <p:cNvSpPr>
            <a:spLocks noGrp="1"/>
          </p:cNvSpPr>
          <p:nvPr>
            <p:ph sz="half" idx="1"/>
          </p:nvPr>
        </p:nvSpPr>
        <p:spPr/>
        <p:txBody>
          <a:bodyPr/>
          <a:lstStyle/>
          <a:p>
            <a:r>
              <a:rPr lang="en-AU" sz="1600" dirty="0"/>
              <a:t>NB experts to SC6/WG7</a:t>
            </a:r>
          </a:p>
          <a:p>
            <a:pPr lvl="1"/>
            <a:r>
              <a:rPr lang="en-AU" sz="1600" dirty="0"/>
              <a:t>Dorothy Stanley (US NB/802.11)</a:t>
            </a:r>
          </a:p>
          <a:p>
            <a:pPr lvl="1"/>
            <a:r>
              <a:rPr lang="en-AU" sz="1600" dirty="0"/>
              <a:t>Bill Carney (US NB/802.11)</a:t>
            </a:r>
          </a:p>
          <a:p>
            <a:pPr lvl="1"/>
            <a:r>
              <a:rPr lang="en-AU" sz="1600" dirty="0"/>
              <a:t>James Lepp (Canada NB/802.11)</a:t>
            </a:r>
          </a:p>
          <a:p>
            <a:pPr lvl="1"/>
            <a:r>
              <a:rPr lang="en-AU" sz="1600" dirty="0"/>
              <a:t>Glenn Parsons (Canada NB/802.1)</a:t>
            </a:r>
          </a:p>
          <a:p>
            <a:pPr lvl="1"/>
            <a:endParaRPr lang="en-AU" sz="1600" dirty="0"/>
          </a:p>
          <a:p>
            <a:pPr lvl="1"/>
            <a:endParaRPr lang="en-AU" sz="1600" dirty="0">
              <a:solidFill>
                <a:srgbClr val="FF0000"/>
              </a:solidFill>
            </a:endParaRPr>
          </a:p>
          <a:p>
            <a:pPr lvl="1"/>
            <a:endParaRPr lang="en-AU" sz="1600" dirty="0"/>
          </a:p>
        </p:txBody>
      </p:sp>
      <p:sp>
        <p:nvSpPr>
          <p:cNvPr id="10" name="Content Placeholder 9">
            <a:extLst>
              <a:ext uri="{FF2B5EF4-FFF2-40B4-BE49-F238E27FC236}">
                <a16:creationId xmlns:a16="http://schemas.microsoft.com/office/drawing/2014/main" id="{BB7E7D10-1AD9-4815-A2B5-DC8443CC3CE2}"/>
              </a:ext>
            </a:extLst>
          </p:cNvPr>
          <p:cNvSpPr>
            <a:spLocks noGrp="1"/>
          </p:cNvSpPr>
          <p:nvPr>
            <p:ph sz="half" idx="2"/>
          </p:nvPr>
        </p:nvSpPr>
        <p:spPr>
          <a:xfrm>
            <a:off x="4648200" y="1981200"/>
            <a:ext cx="4114800" cy="4114800"/>
          </a:xfrm>
        </p:spPr>
        <p:txBody>
          <a:bodyPr/>
          <a:lstStyle/>
          <a:p>
            <a:pPr lvl="1"/>
            <a:endParaRPr lang="en-AU" sz="1600" dirty="0"/>
          </a:p>
          <a:p>
            <a:pPr lvl="1"/>
            <a:endParaRPr lang="en-AU" sz="1600" dirty="0"/>
          </a:p>
          <a:p>
            <a:pPr lvl="1"/>
            <a:endParaRPr lang="en-AU" sz="1600" dirty="0"/>
          </a:p>
          <a:p>
            <a:endParaRPr lang="en-AU" sz="1600" dirty="0"/>
          </a:p>
        </p:txBody>
      </p:sp>
      <p:sp>
        <p:nvSpPr>
          <p:cNvPr id="4" name="Footer Placeholder 3"/>
          <p:cNvSpPr>
            <a:spLocks noGrp="1"/>
          </p:cNvSpPr>
          <p:nvPr>
            <p:ph type="ftr" sz="quarter" idx="10"/>
          </p:nvPr>
        </p:nvSpPr>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103</a:t>
            </a:fld>
            <a:endParaRPr lang="en-US"/>
          </a:p>
        </p:txBody>
      </p:sp>
    </p:spTree>
    <p:extLst>
      <p:ext uri="{BB962C8B-B14F-4D97-AF65-F5344CB8AC3E}">
        <p14:creationId xmlns:p14="http://schemas.microsoft.com/office/powerpoint/2010/main" val="376923514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a:t>Are there any other matters for consideration by IEEE 802 JTC1 SC?</a:t>
            </a:r>
            <a:endParaRPr lang="en-US"/>
          </a:p>
        </p:txBody>
      </p:sp>
      <p:sp>
        <p:nvSpPr>
          <p:cNvPr id="65539" name="Content Placeholder 6"/>
          <p:cNvSpPr>
            <a:spLocks noGrp="1"/>
          </p:cNvSpPr>
          <p:nvPr>
            <p:ph idx="1"/>
          </p:nvPr>
        </p:nvSpPr>
        <p:spPr/>
        <p:txBody>
          <a:bodyPr/>
          <a:lstStyle/>
          <a:p>
            <a:pPr lvl="1"/>
            <a:endParaRPr lang="en-US"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C8EF58FE-2C23-4D70-A5CA-B7C1EDBDBD71}" type="slidenum">
              <a:rPr lang="en-US" smtClean="0"/>
              <a:pPr>
                <a:defRPr/>
              </a:pPr>
              <a:t>104</a:t>
            </a:fld>
            <a:endParaRPr lang="en-US"/>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dirty="0"/>
              <a:t>The IEEE 802 JTC1 SC </a:t>
            </a:r>
            <a:r>
              <a:rPr lang="en-AU"/>
              <a:t>will adjourn </a:t>
            </a:r>
            <a:r>
              <a:rPr lang="en-AU" dirty="0"/>
              <a:t>for the week</a:t>
            </a:r>
            <a:endParaRPr lang="en-US" dirty="0"/>
          </a:p>
        </p:txBody>
      </p:sp>
      <p:sp>
        <p:nvSpPr>
          <p:cNvPr id="66563" name="Content Placeholder 6"/>
          <p:cNvSpPr>
            <a:spLocks noGrp="1"/>
          </p:cNvSpPr>
          <p:nvPr>
            <p:ph idx="1"/>
          </p:nvPr>
        </p:nvSpPr>
        <p:spPr/>
        <p:txBody>
          <a:bodyPr/>
          <a:lstStyle/>
          <a:p>
            <a:r>
              <a:rPr lang="en-AU" dirty="0"/>
              <a:t>Motion:</a:t>
            </a:r>
          </a:p>
          <a:p>
            <a:pPr lvl="1"/>
            <a:r>
              <a:rPr lang="en-AU" i="1" dirty="0"/>
              <a:t>The IEEE 802 JTC1 SC, having completed its business in July 2022, adjourns</a:t>
            </a:r>
          </a:p>
          <a:p>
            <a:pPr lvl="2"/>
            <a:r>
              <a:rPr lang="en-AU" dirty="0"/>
              <a:t>By consent</a:t>
            </a:r>
            <a:endParaRPr lang="en-US"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678AAA12-C843-448C-909E-130127464D77}" type="slidenum">
              <a:rPr lang="en-US" smtClean="0"/>
              <a:pPr>
                <a:defRPr/>
              </a:pPr>
              <a:t>105</a:t>
            </a:fld>
            <a:endParaRPr lang="en-US"/>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Additional process material</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106</a:t>
            </a:fld>
            <a:endParaRPr lang="en-US"/>
          </a:p>
        </p:txBody>
      </p:sp>
    </p:spTree>
    <p:extLst>
      <p:ext uri="{BB962C8B-B14F-4D97-AF65-F5344CB8AC3E}">
        <p14:creationId xmlns:p14="http://schemas.microsoft.com/office/powerpoint/2010/main" val="332331781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SC agreed in Nov 2014 on a process for developing &amp; approving PSDO comment resolutions</a:t>
            </a:r>
          </a:p>
        </p:txBody>
      </p:sp>
      <p:sp>
        <p:nvSpPr>
          <p:cNvPr id="3" name="Content Placeholder 2"/>
          <p:cNvSpPr>
            <a:spLocks noGrp="1"/>
          </p:cNvSpPr>
          <p:nvPr>
            <p:ph idx="1"/>
          </p:nvPr>
        </p:nvSpPr>
        <p:spPr>
          <a:xfrm>
            <a:off x="685800" y="1828800"/>
            <a:ext cx="7772400" cy="4114800"/>
          </a:xfrm>
        </p:spPr>
        <p:txBody>
          <a:bodyPr/>
          <a:lstStyle/>
          <a:p>
            <a:r>
              <a:rPr lang="en-AU" dirty="0"/>
              <a:t>In the beginning …</a:t>
            </a:r>
          </a:p>
          <a:p>
            <a:pPr lvl="1"/>
            <a:r>
              <a:rPr lang="en-AU" dirty="0"/>
              <a:t>All 60 ballot and FDIS ballot comment responses were developed and approved by the IEEE 802 JTC1 SC and then the IEEE 802 EC</a:t>
            </a:r>
          </a:p>
          <a:p>
            <a:r>
              <a:rPr lang="en-AU" dirty="0"/>
              <a:t>Now that we have matured …</a:t>
            </a:r>
          </a:p>
          <a:p>
            <a:pPr lvl="1"/>
            <a:r>
              <a:rPr lang="en-AU" dirty="0"/>
              <a:t>Most WGs are processing and approving comment resolutions, and then forwarding the resolutions to IEEE 802 EC directly without involving the IEEE 802 JTC1 SC </a:t>
            </a:r>
          </a:p>
          <a:p>
            <a:pPr lvl="1"/>
            <a:r>
              <a:rPr lang="en-AU" dirty="0"/>
              <a:t>The IEEE 802 JTC1 SC is continuing to provide advice on non-technical comments, to ensure consistency across WGs</a:t>
            </a:r>
          </a:p>
          <a:p>
            <a:r>
              <a:rPr lang="en-AU" dirty="0"/>
              <a:t>Going forward …</a:t>
            </a:r>
          </a:p>
          <a:p>
            <a:pPr lvl="1"/>
            <a:r>
              <a:rPr lang="en-AU" dirty="0"/>
              <a:t>It is planned that we institutionalise the practice above – see</a:t>
            </a:r>
            <a:r>
              <a:rPr lang="en-AU" dirty="0">
                <a:hlinkClick r:id="rId2"/>
              </a:rPr>
              <a:t>11-15-1287</a:t>
            </a:r>
            <a:endParaRPr lang="en-AU" dirty="0"/>
          </a:p>
          <a:p>
            <a:pPr lvl="1"/>
            <a:r>
              <a:rPr lang="en-AU" dirty="0"/>
              <a:t>It is expected that the WG Chairs and the IEEE 802 JTC1 SC Chair will keep each other informed</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107</a:t>
            </a:fld>
            <a:endParaRPr lang="en-US"/>
          </a:p>
        </p:txBody>
      </p:sp>
    </p:spTree>
    <p:extLst>
      <p:ext uri="{BB962C8B-B14F-4D97-AF65-F5344CB8AC3E}">
        <p14:creationId xmlns:p14="http://schemas.microsoft.com/office/powerpoint/2010/main" val="331765050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Old status pages</a:t>
            </a:r>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108</a:t>
            </a:fld>
            <a:endParaRPr lang="en-US"/>
          </a:p>
        </p:txBody>
      </p:sp>
    </p:spTree>
    <p:extLst>
      <p:ext uri="{BB962C8B-B14F-4D97-AF65-F5344CB8AC3E}">
        <p14:creationId xmlns:p14="http://schemas.microsoft.com/office/powerpoint/2010/main" val="3285234468"/>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109</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US" dirty="0"/>
              <a:t>60-day</a:t>
            </a:r>
            <a:r>
              <a:rPr lang="en-AU" dirty="0"/>
              <a:t> pre-ballot passed in 2012</a:t>
            </a:r>
          </a:p>
          <a:p>
            <a:pPr lvl="2"/>
            <a:r>
              <a:rPr lang="en-AU" dirty="0"/>
              <a:t>Responses to comments were liaised to SC6</a:t>
            </a:r>
          </a:p>
          <a:p>
            <a:r>
              <a:rPr lang="en-AU" b="1"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in 2012 (6N15494)</a:t>
            </a:r>
          </a:p>
          <a:p>
            <a:pPr lvl="1"/>
            <a:r>
              <a:rPr lang="en-AU" dirty="0"/>
              <a:t>Standard published as ISO/IEC/IEEE 8802-11:2012</a:t>
            </a:r>
          </a:p>
          <a:p>
            <a:pPr lvl="1"/>
            <a:r>
              <a:rPr lang="en-AU" dirty="0"/>
              <a:t>FDIS comments liaised in Dec 2013</a:t>
            </a:r>
          </a:p>
          <a:p>
            <a:pPr lvl="2"/>
            <a:r>
              <a:rPr lang="en-AU" dirty="0"/>
              <a:t>All the FDIS comments were submitted to </a:t>
            </a:r>
            <a:r>
              <a:rPr lang="en-AU" dirty="0" err="1"/>
              <a:t>TGmc</a:t>
            </a:r>
            <a:r>
              <a:rPr lang="en-AU" dirty="0"/>
              <a:t> for processing</a:t>
            </a:r>
          </a:p>
          <a:p>
            <a:pPr lvl="2"/>
            <a:r>
              <a:rPr lang="en-AU" dirty="0"/>
              <a:t>Additional comments from Swiss NB in N15623 (a response to the IEEE 802/SC6 collaboration procedure) were also referred to </a:t>
            </a:r>
            <a:r>
              <a:rPr lang="en-AU" dirty="0" err="1"/>
              <a:t>TGmc</a:t>
            </a:r>
            <a:endParaRPr lang="en-AU" dirty="0"/>
          </a:p>
          <a:p>
            <a:pPr lvl="2"/>
            <a:r>
              <a:rPr lang="en-AU" dirty="0"/>
              <a:t>All the comments have been considered and resolutions approved as of November 2013</a:t>
            </a:r>
          </a:p>
          <a:p>
            <a:pPr lvl="3"/>
            <a:r>
              <a:rPr lang="en-AU" dirty="0"/>
              <a:t>See </a:t>
            </a:r>
            <a:r>
              <a:rPr lang="en-AU" dirty="0">
                <a:hlinkClick r:id="rId2"/>
              </a:rPr>
              <a:t>11-13-0123-05</a:t>
            </a:r>
            <a:r>
              <a:rPr lang="en-AU" dirty="0"/>
              <a:t> liaised as 6N15832 in Nov 2013</a:t>
            </a:r>
          </a:p>
        </p:txBody>
      </p:sp>
    </p:spTree>
    <p:extLst>
      <p:ext uri="{BB962C8B-B14F-4D97-AF65-F5344CB8AC3E}">
        <p14:creationId xmlns:p14="http://schemas.microsoft.com/office/powerpoint/2010/main" val="6776428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a:t>The IEEE 802 JTC1 SC regular meeting has a high-level list of agenda items to be considered</a:t>
            </a:r>
            <a:endParaRPr lang="en-AU" dirty="0"/>
          </a:p>
        </p:txBody>
      </p:sp>
      <p:sp>
        <p:nvSpPr>
          <p:cNvPr id="11267" name="Rectangle 3"/>
          <p:cNvSpPr>
            <a:spLocks noGrp="1" noChangeArrowheads="1"/>
          </p:cNvSpPr>
          <p:nvPr>
            <p:ph idx="1"/>
          </p:nvPr>
        </p:nvSpPr>
        <p:spPr/>
        <p:txBody>
          <a:bodyPr/>
          <a:lstStyle/>
          <a:p>
            <a:r>
              <a:rPr lang="en-AU" dirty="0"/>
              <a:t>In no particular order:</a:t>
            </a:r>
          </a:p>
          <a:p>
            <a:pPr lvl="1"/>
            <a:r>
              <a:rPr lang="en-AU" dirty="0"/>
              <a:t>Approve minutes</a:t>
            </a:r>
          </a:p>
          <a:p>
            <a:pPr lvl="2"/>
            <a:r>
              <a:rPr lang="en-AU" dirty="0"/>
              <a:t>From IEEE 802 JTC1 meeting in Jul 2022</a:t>
            </a:r>
          </a:p>
          <a:p>
            <a:pPr lvl="1"/>
            <a:r>
              <a:rPr lang="en-AU" dirty="0"/>
              <a:t>Review extended goals</a:t>
            </a:r>
          </a:p>
          <a:p>
            <a:pPr lvl="1"/>
            <a:r>
              <a:rPr lang="en-AU" dirty="0"/>
              <a:t>Review status of SC6 interactions</a:t>
            </a:r>
          </a:p>
          <a:p>
            <a:pPr lvl="2"/>
            <a:r>
              <a:rPr lang="en-AU" dirty="0"/>
              <a:t>Review liaisons of drafts to SC6</a:t>
            </a:r>
          </a:p>
          <a:p>
            <a:pPr lvl="2"/>
            <a:r>
              <a:rPr lang="en-AU" dirty="0"/>
              <a:t>Review notifications of projects to SC6</a:t>
            </a:r>
          </a:p>
          <a:p>
            <a:pPr lvl="2"/>
            <a:r>
              <a:rPr lang="en-AU" dirty="0"/>
              <a:t>Review status of 60-day/FDIS ballots</a:t>
            </a:r>
          </a:p>
          <a:p>
            <a:pPr lvl="1">
              <a:defRPr/>
            </a:pPr>
            <a:r>
              <a:rPr lang="en-AU" dirty="0"/>
              <a:t>Review SC6 activities</a:t>
            </a:r>
          </a:p>
          <a:p>
            <a:pPr lvl="1"/>
            <a:r>
              <a:rPr lang="en-AU" dirty="0"/>
              <a:t>Consider any motions</a:t>
            </a:r>
          </a:p>
          <a:p>
            <a:pPr lvl="2"/>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C1120F2B-73AB-4F0E-8BCB-E97D8340144F}" type="slidenum">
              <a:rPr lang="en-US" smtClean="0"/>
              <a:pPr/>
              <a:t>11</a:t>
            </a:fld>
            <a:endParaRPr lang="en-US"/>
          </a:p>
        </p:txBody>
      </p:sp>
    </p:spTree>
    <p:extLst>
      <p:ext uri="{BB962C8B-B14F-4D97-AF65-F5344CB8AC3E}">
        <p14:creationId xmlns:p14="http://schemas.microsoft.com/office/powerpoint/2010/main" val="254425430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802.1X-2010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110</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802.1X-2010 in N15515 in Dec 2012</a:t>
            </a:r>
          </a:p>
          <a:p>
            <a:pPr lvl="1"/>
            <a:r>
              <a:rPr lang="en-AU" dirty="0"/>
              <a:t>Pre-ballot passed in 2013</a:t>
            </a:r>
          </a:p>
          <a:p>
            <a:pPr lvl="2"/>
            <a:r>
              <a:rPr lang="en-AU" dirty="0"/>
              <a:t>Voting results in N15555</a:t>
            </a:r>
          </a:p>
          <a:p>
            <a:pPr lvl="2"/>
            <a:r>
              <a:rPr lang="en-AU" dirty="0"/>
              <a:t>Comments from China NB replied to by IEEE 802 in N15607</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16/1/12 on 21 Oct 2013</a:t>
            </a:r>
          </a:p>
          <a:p>
            <a:pPr lvl="2"/>
            <a:r>
              <a:rPr lang="en-AU" dirty="0"/>
              <a:t>Voting results in N15771</a:t>
            </a:r>
          </a:p>
          <a:p>
            <a:pPr lvl="2"/>
            <a:r>
              <a:rPr lang="en-AU" dirty="0"/>
              <a:t>China NB only negative vote, with comments from China NB &amp; Switzerland NB</a:t>
            </a:r>
          </a:p>
          <a:p>
            <a:pPr lvl="1"/>
            <a:r>
              <a:rPr lang="en-AU" dirty="0"/>
              <a:t>FDIS comments resolved in Dec 2013</a:t>
            </a:r>
          </a:p>
          <a:p>
            <a:pPr lvl="2"/>
            <a:r>
              <a:rPr lang="en-AU" dirty="0"/>
              <a:t>Liaised to SC6 as N15871 in Jan 2014 </a:t>
            </a:r>
          </a:p>
          <a:p>
            <a:pPr lvl="1"/>
            <a:r>
              <a:rPr lang="en-AU" dirty="0"/>
              <a:t>Standard has been published as ISO/IEC/IEEE 8802-1X:2013</a:t>
            </a:r>
            <a:endParaRPr lang="en-AU" dirty="0">
              <a:solidFill>
                <a:srgbClr val="FF0000"/>
              </a:solidFill>
            </a:endParaRPr>
          </a:p>
          <a:p>
            <a:pPr lvl="2"/>
            <a:endParaRPr lang="en-AU" dirty="0">
              <a:solidFill>
                <a:srgbClr val="FF0000"/>
              </a:solidFill>
            </a:endParaRPr>
          </a:p>
        </p:txBody>
      </p:sp>
    </p:spTree>
    <p:extLst>
      <p:ext uri="{BB962C8B-B14F-4D97-AF65-F5344CB8AC3E}">
        <p14:creationId xmlns:p14="http://schemas.microsoft.com/office/powerpoint/2010/main" val="254001464"/>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802.1AE-2006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111</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802.1AE-2006 in N15516 in Dec 2012</a:t>
            </a:r>
          </a:p>
          <a:p>
            <a:pPr lvl="1"/>
            <a:r>
              <a:rPr lang="en-AU" dirty="0"/>
              <a:t>Pre-ballot passed in 2013</a:t>
            </a:r>
          </a:p>
          <a:p>
            <a:pPr lvl="2"/>
            <a:r>
              <a:rPr lang="en-AU" dirty="0"/>
              <a:t>Voting results in N15556</a:t>
            </a:r>
          </a:p>
          <a:p>
            <a:pPr lvl="2"/>
            <a:r>
              <a:rPr lang="en-AU" dirty="0"/>
              <a:t>Comments from China NB replied to by IEEE 802 in N15608</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16/1/13 on 21 Oct 2013</a:t>
            </a:r>
          </a:p>
          <a:p>
            <a:pPr lvl="2"/>
            <a:r>
              <a:rPr lang="en-AU" dirty="0"/>
              <a:t>Voting results in N15770</a:t>
            </a:r>
          </a:p>
          <a:p>
            <a:pPr lvl="2"/>
            <a:r>
              <a:rPr lang="en-AU" dirty="0"/>
              <a:t>China NB only negative vote, with comments from China NB &amp; Switzerland NB</a:t>
            </a:r>
          </a:p>
          <a:p>
            <a:pPr lvl="1"/>
            <a:r>
              <a:rPr lang="en-AU" dirty="0"/>
              <a:t>FDIS comments resolved in Dec 2013</a:t>
            </a:r>
          </a:p>
          <a:p>
            <a:pPr lvl="2"/>
            <a:r>
              <a:rPr lang="en-AU" dirty="0"/>
              <a:t>Liaised to SC6 as N15871 in Jan 2014</a:t>
            </a:r>
          </a:p>
          <a:p>
            <a:pPr lvl="1"/>
            <a:r>
              <a:rPr lang="en-AU" dirty="0"/>
              <a:t>Standard has been published as ISO/IEC/IEEE 8802-1AE:2013</a:t>
            </a:r>
            <a:endParaRPr lang="en-AU" dirty="0">
              <a:solidFill>
                <a:srgbClr val="FF0000"/>
              </a:solidFill>
            </a:endParaRPr>
          </a:p>
          <a:p>
            <a:pPr marL="184150" lvl="2" indent="0">
              <a:buNone/>
            </a:pPr>
            <a:endParaRPr lang="en-AU" dirty="0"/>
          </a:p>
          <a:p>
            <a:endParaRPr lang="en-AU" dirty="0">
              <a:solidFill>
                <a:srgbClr val="0070C0"/>
              </a:solidFill>
            </a:endParaRPr>
          </a:p>
        </p:txBody>
      </p:sp>
    </p:spTree>
    <p:extLst>
      <p:ext uri="{BB962C8B-B14F-4D97-AF65-F5344CB8AC3E}">
        <p14:creationId xmlns:p14="http://schemas.microsoft.com/office/powerpoint/2010/main" val="2100303796"/>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802.1AB-2009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112</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802.1AB-2009 in N15588 in March 2013</a:t>
            </a:r>
          </a:p>
          <a:p>
            <a:pPr lvl="1"/>
            <a:r>
              <a:rPr lang="en-AU" dirty="0"/>
              <a:t>Pre-ballot passed in May 2013</a:t>
            </a:r>
          </a:p>
          <a:p>
            <a:pPr lvl="2"/>
            <a:r>
              <a:rPr lang="en-AU" dirty="0"/>
              <a:t>Voting results in N15626</a:t>
            </a:r>
          </a:p>
          <a:p>
            <a:pPr lvl="2"/>
            <a:r>
              <a:rPr lang="en-AU" dirty="0"/>
              <a:t>Comments from China replied to in N15659</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16/1/16 on 18 Dec 2013</a:t>
            </a:r>
          </a:p>
          <a:p>
            <a:pPr lvl="2"/>
            <a:r>
              <a:rPr lang="en-AU" dirty="0"/>
              <a:t>Voting results in N15829</a:t>
            </a:r>
          </a:p>
          <a:p>
            <a:pPr lvl="2"/>
            <a:r>
              <a:rPr lang="en-AU" dirty="0"/>
              <a:t>China NB only negative vote, with comments from China NB &amp; Switzerland NB</a:t>
            </a:r>
          </a:p>
          <a:p>
            <a:pPr lvl="1"/>
            <a:r>
              <a:rPr lang="en-AU" dirty="0">
                <a:hlinkClick r:id="rId2"/>
              </a:rPr>
              <a:t>FDIS comment responses </a:t>
            </a:r>
            <a:r>
              <a:rPr lang="en-AU" dirty="0"/>
              <a:t>were approved by 802.1 WG in March 2014, and liaised to SC6 in May 2014 as N15944</a:t>
            </a:r>
          </a:p>
          <a:p>
            <a:pPr lvl="1"/>
            <a:r>
              <a:rPr lang="en-AU" dirty="0"/>
              <a:t>The standard was</a:t>
            </a:r>
            <a:r>
              <a:rPr lang="en-AU" dirty="0">
                <a:solidFill>
                  <a:srgbClr val="FF0000"/>
                </a:solidFill>
              </a:rPr>
              <a:t> </a:t>
            </a:r>
            <a:r>
              <a:rPr lang="en-AU" dirty="0"/>
              <a:t>published as ISO/IEC/IEEE 8802-1AB:2014 on 15 March 2014</a:t>
            </a:r>
            <a:endParaRPr lang="en-AU" dirty="0">
              <a:solidFill>
                <a:srgbClr val="FF0000"/>
              </a:solidFill>
            </a:endParaRPr>
          </a:p>
          <a:p>
            <a:pPr marL="184150" lvl="2" indent="0">
              <a:buNone/>
            </a:pPr>
            <a:endParaRPr lang="en-AU" dirty="0"/>
          </a:p>
          <a:p>
            <a:endParaRPr lang="en-AU" dirty="0">
              <a:solidFill>
                <a:schemeClr val="accent6"/>
              </a:solidFill>
            </a:endParaRPr>
          </a:p>
          <a:p>
            <a:endParaRPr lang="en-AU" dirty="0">
              <a:solidFill>
                <a:srgbClr val="FF0000"/>
              </a:solidFill>
            </a:endParaRPr>
          </a:p>
        </p:txBody>
      </p:sp>
    </p:spTree>
    <p:extLst>
      <p:ext uri="{BB962C8B-B14F-4D97-AF65-F5344CB8AC3E}">
        <p14:creationId xmlns:p14="http://schemas.microsoft.com/office/powerpoint/2010/main" val="90255743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77200" cy="1066800"/>
          </a:xfrm>
        </p:spPr>
        <p:txBody>
          <a:bodyPr/>
          <a:lstStyle/>
          <a:p>
            <a:r>
              <a:rPr lang="en-AU" dirty="0"/>
              <a:t>IEEE 802.1AR-2009 has been published</a:t>
            </a:r>
            <a:endParaRPr lang="en-AU" dirty="0">
              <a:solidFill>
                <a:schemeClr val="accent6"/>
              </a:solidFill>
            </a:endParaRPr>
          </a:p>
        </p:txBody>
      </p:sp>
      <p:sp>
        <p:nvSpPr>
          <p:cNvPr id="5" name="Footer Placeholder 4"/>
          <p:cNvSpPr>
            <a:spLocks noGrp="1"/>
          </p:cNvSpPr>
          <p:nvPr>
            <p:ph type="ftr" sz="quarter" idx="10"/>
          </p:nvPr>
        </p:nvSpPr>
        <p:spPr>
          <a:xfrm>
            <a:off x="8053388" y="6523038"/>
            <a:ext cx="490537" cy="182562"/>
          </a:xfrm>
        </p:spPr>
        <p:txBody>
          <a:bodyPr/>
          <a:lstStyle/>
          <a:p>
            <a:pPr>
              <a:defRPr/>
            </a:pPr>
            <a:r>
              <a:rPr lang="en-US"/>
              <a:t>Andrew Myles, Cisco</a:t>
            </a:r>
          </a:p>
        </p:txBody>
      </p:sp>
      <p:sp>
        <p:nvSpPr>
          <p:cNvPr id="6" name="Slide Number Placeholder 5"/>
          <p:cNvSpPr>
            <a:spLocks noGrp="1"/>
          </p:cNvSpPr>
          <p:nvPr>
            <p:ph type="sldNum" sz="quarter" idx="11"/>
          </p:nvPr>
        </p:nvSpPr>
        <p:spPr>
          <a:xfrm>
            <a:off x="4327525" y="6523038"/>
            <a:ext cx="565150" cy="182562"/>
          </a:xfrm>
        </p:spPr>
        <p:txBody>
          <a:bodyPr/>
          <a:lstStyle/>
          <a:p>
            <a:pPr>
              <a:defRPr/>
            </a:pPr>
            <a:r>
              <a:rPr lang="en-US"/>
              <a:t>Slide </a:t>
            </a:r>
            <a:fld id="{FCE5288C-F87B-4810-A6B2-740CE13BD34D}" type="slidenum">
              <a:rPr lang="en-US" smtClean="0"/>
              <a:pPr>
                <a:defRPr/>
              </a:pPr>
              <a:t>113</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802.1AR-2009 in N15589 in March 2013</a:t>
            </a:r>
          </a:p>
          <a:p>
            <a:pPr lvl="1"/>
            <a:r>
              <a:rPr lang="en-AU" dirty="0"/>
              <a:t>Pre-ballot passed in May 2013</a:t>
            </a:r>
          </a:p>
          <a:p>
            <a:pPr lvl="2"/>
            <a:r>
              <a:rPr lang="en-AU" dirty="0"/>
              <a:t>Voting results in N15627</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17/2/16 on 18 Dec 2013</a:t>
            </a:r>
          </a:p>
          <a:p>
            <a:pPr lvl="2"/>
            <a:r>
              <a:rPr lang="en-AU" dirty="0"/>
              <a:t>Voting results in N15830</a:t>
            </a:r>
          </a:p>
          <a:p>
            <a:pPr lvl="2"/>
            <a:r>
              <a:rPr lang="en-AU" dirty="0"/>
              <a:t>China NB &amp; Switzerland NB voted “no” and commented</a:t>
            </a:r>
          </a:p>
          <a:p>
            <a:pPr lvl="1"/>
            <a:r>
              <a:rPr lang="en-AU" dirty="0">
                <a:hlinkClick r:id="rId2"/>
              </a:rPr>
              <a:t>FDIS comment responses </a:t>
            </a:r>
            <a:r>
              <a:rPr lang="en-AU" dirty="0"/>
              <a:t>were approved by 802.1 WG in March 2014, and liaised to SC6 in May 2014 as N15947</a:t>
            </a:r>
          </a:p>
          <a:p>
            <a:pPr lvl="1"/>
            <a:r>
              <a:rPr lang="en-AU" dirty="0"/>
              <a:t>Standard was published as ISO/IEC/IEEE 8802-1AR:2014 on 15 March 2014</a:t>
            </a:r>
            <a:endParaRPr lang="en-AU" dirty="0">
              <a:solidFill>
                <a:srgbClr val="FF0000"/>
              </a:solidFill>
            </a:endParaRPr>
          </a:p>
          <a:p>
            <a:pPr marL="184150" lvl="2"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2791031475"/>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802.1AS-2011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114</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802.1AS-2011 in N15590 in March 2013</a:t>
            </a:r>
          </a:p>
          <a:p>
            <a:pPr lvl="1"/>
            <a:r>
              <a:rPr lang="en-AU" dirty="0"/>
              <a:t>Pre-ballot passed in May 2013</a:t>
            </a:r>
          </a:p>
          <a:p>
            <a:pPr lvl="2"/>
            <a:r>
              <a:rPr lang="en-AU" dirty="0"/>
              <a:t>Voting results in N15628</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18/1/16 on 18 Dec 2013</a:t>
            </a:r>
          </a:p>
          <a:p>
            <a:pPr lvl="2"/>
            <a:r>
              <a:rPr lang="en-AU" dirty="0"/>
              <a:t>Voting results in N15831</a:t>
            </a:r>
          </a:p>
          <a:p>
            <a:pPr lvl="2"/>
            <a:r>
              <a:rPr lang="en-AU" dirty="0"/>
              <a:t>China NB voted “no” and China NB &amp; Switzerland NB commented</a:t>
            </a:r>
          </a:p>
          <a:p>
            <a:pPr lvl="1"/>
            <a:r>
              <a:rPr lang="en-AU" dirty="0">
                <a:hlinkClick r:id="rId2"/>
              </a:rPr>
              <a:t>FDIS comment responses </a:t>
            </a:r>
            <a:r>
              <a:rPr lang="en-AU" dirty="0"/>
              <a:t>were approved by 802.1 WG in March 2014, and liaised to SC6 in May 2014 as N15948</a:t>
            </a:r>
          </a:p>
          <a:p>
            <a:pPr lvl="1"/>
            <a:r>
              <a:rPr lang="en-AU" dirty="0"/>
              <a:t>Standard was published as ISO/IEC/IEEE 8802-1AS:2014 on 15 March 2014</a:t>
            </a:r>
            <a:endParaRPr lang="en-AU" dirty="0">
              <a:solidFill>
                <a:srgbClr val="FF0000"/>
              </a:solidFill>
            </a:endParaRPr>
          </a:p>
          <a:p>
            <a:endParaRPr lang="en-AU" dirty="0">
              <a:solidFill>
                <a:schemeClr val="accent6"/>
              </a:solidFill>
            </a:endParaRPr>
          </a:p>
        </p:txBody>
      </p:sp>
    </p:spTree>
    <p:extLst>
      <p:ext uri="{BB962C8B-B14F-4D97-AF65-F5344CB8AC3E}">
        <p14:creationId xmlns:p14="http://schemas.microsoft.com/office/powerpoint/2010/main" val="701764219"/>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802.1BA-2011</a:t>
            </a:r>
            <a:r>
              <a:rPr lang="en-GB" dirty="0"/>
              <a:t> </a:t>
            </a:r>
            <a:r>
              <a:rPr lang="en-AU" dirty="0"/>
              <a:t>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115</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802.1BA-2011 was liaised (N16149) to SC6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p>
          <a:p>
            <a:pPr lvl="1"/>
            <a:r>
              <a:rPr lang="en-AU" dirty="0"/>
              <a:t>The 60 ballot passed on 23 Sept 2015</a:t>
            </a:r>
          </a:p>
          <a:p>
            <a:pPr lvl="2"/>
            <a:r>
              <a:rPr lang="en-AU" dirty="0"/>
              <a:t>Support need for ISO standard? Passed 10/0/9</a:t>
            </a:r>
          </a:p>
          <a:p>
            <a:pPr lvl="2"/>
            <a:r>
              <a:rPr lang="en-AU" dirty="0"/>
              <a:t>Support this submission being sent to FDIS? Passed 8/0/11 </a:t>
            </a:r>
          </a:p>
          <a:p>
            <a:pPr lvl="2"/>
            <a:r>
              <a:rPr lang="en-AU" dirty="0"/>
              <a:t>Only two substantive comments that needed a response</a:t>
            </a:r>
          </a:p>
          <a:p>
            <a:pPr lvl="1"/>
            <a:r>
              <a:rPr lang="en-AU" dirty="0"/>
              <a:t>A response was sent in Jan 2016</a:t>
            </a:r>
          </a:p>
          <a:p>
            <a:r>
              <a:rPr lang="en-AU" dirty="0"/>
              <a:t>FDIS ballot: </a:t>
            </a:r>
            <a:r>
              <a:rPr lang="en-AU" dirty="0">
                <a:solidFill>
                  <a:srgbClr val="00B050"/>
                </a:solidFill>
              </a:rPr>
              <a:t>passed</a:t>
            </a:r>
          </a:p>
          <a:p>
            <a:pPr lvl="1"/>
            <a:r>
              <a:rPr lang="en-AU" dirty="0">
                <a:solidFill>
                  <a:srgbClr val="000000"/>
                </a:solidFill>
              </a:rPr>
              <a:t>Ballot passed on 17 Aug 2016 (see N16461)</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a:p>
            <a:pPr lvl="2"/>
            <a:endParaRPr lang="en-AU" dirty="0">
              <a:solidFill>
                <a:srgbClr val="000000"/>
              </a:solidFill>
            </a:endParaRPr>
          </a:p>
        </p:txBody>
      </p:sp>
    </p:spTree>
    <p:extLst>
      <p:ext uri="{BB962C8B-B14F-4D97-AF65-F5344CB8AC3E}">
        <p14:creationId xmlns:p14="http://schemas.microsoft.com/office/powerpoint/2010/main" val="1867077440"/>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01000" cy="1066800"/>
          </a:xfrm>
        </p:spPr>
        <p:txBody>
          <a:bodyPr/>
          <a:lstStyle/>
          <a:p>
            <a:r>
              <a:rPr lang="en-AU" dirty="0"/>
              <a:t>IEEE 802.1BR-2012</a:t>
            </a:r>
            <a:r>
              <a:rPr lang="en-GB"/>
              <a:t> </a:t>
            </a:r>
            <a:r>
              <a:rPr lang="en-AU"/>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116</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177800" lvl="1" indent="-177800"/>
            <a:r>
              <a:rPr lang="en-AU" dirty="0"/>
              <a:t>IEEE 802.1BR-2012 was liaised to SC6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endParaRPr lang="en-AU" dirty="0">
              <a:solidFill>
                <a:schemeClr val="accent6"/>
              </a:solidFill>
            </a:endParaRPr>
          </a:p>
          <a:p>
            <a:pPr lvl="1"/>
            <a:r>
              <a:rPr lang="en-AU" dirty="0"/>
              <a:t>The 60 ballot passed on 23 Sept 2015</a:t>
            </a:r>
          </a:p>
          <a:p>
            <a:pPr lvl="2"/>
            <a:r>
              <a:rPr lang="en-AU" dirty="0"/>
              <a:t>Support need for ISO standard? Passed 10/0/9</a:t>
            </a:r>
          </a:p>
          <a:p>
            <a:pPr lvl="2"/>
            <a:r>
              <a:rPr lang="en-AU" dirty="0"/>
              <a:t>Support this submission being sent to FDIS? Passed 9/0/10 </a:t>
            </a:r>
          </a:p>
          <a:p>
            <a:pPr lvl="2"/>
            <a:r>
              <a:rPr lang="en-AU" dirty="0"/>
              <a:t>Only one substantive comment that needed a response</a:t>
            </a:r>
          </a:p>
          <a:p>
            <a:pPr lvl="1"/>
            <a:r>
              <a:rPr lang="en-AU" dirty="0"/>
              <a:t>A response was sent in Jan 16</a:t>
            </a:r>
          </a:p>
          <a:p>
            <a:r>
              <a:rPr lang="en-AU" dirty="0"/>
              <a:t>FDIS ballot: </a:t>
            </a:r>
            <a:r>
              <a:rPr lang="en-AU" dirty="0">
                <a:solidFill>
                  <a:srgbClr val="00B050"/>
                </a:solidFill>
              </a:rPr>
              <a:t>passed</a:t>
            </a:r>
          </a:p>
          <a:p>
            <a:pPr lvl="1"/>
            <a:r>
              <a:rPr lang="en-AU" dirty="0">
                <a:solidFill>
                  <a:srgbClr val="000000"/>
                </a:solidFill>
              </a:rPr>
              <a:t>Ballot passed on 17 Aug 2016 (see N16462)</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p:txBody>
      </p:sp>
    </p:spTree>
    <p:extLst>
      <p:ext uri="{BB962C8B-B14F-4D97-AF65-F5344CB8AC3E}">
        <p14:creationId xmlns:p14="http://schemas.microsoft.com/office/powerpoint/2010/main" val="1445249666"/>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117</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Pre-ballot on N15595 passed in May 2013</a:t>
            </a:r>
          </a:p>
          <a:p>
            <a:pPr lvl="2"/>
            <a:r>
              <a:rPr lang="en-AU" dirty="0"/>
              <a:t>Voting results in N15632</a:t>
            </a:r>
          </a:p>
          <a:p>
            <a:pPr lvl="2"/>
            <a:r>
              <a:rPr lang="en-AU" dirty="0"/>
              <a:t>Comments from China were responded to by the </a:t>
            </a:r>
            <a:r>
              <a:rPr lang="en-US" dirty="0"/>
              <a:t>802.3 Maintenance TF in Geneva in N15724</a:t>
            </a:r>
          </a:p>
          <a:p>
            <a:r>
              <a:rPr lang="en-AU" dirty="0"/>
              <a:t>FDIS ballot: </a:t>
            </a:r>
            <a:r>
              <a:rPr lang="en-AU" dirty="0">
                <a:solidFill>
                  <a:srgbClr val="00B050"/>
                </a:solidFill>
              </a:rPr>
              <a:t>passed &amp; no comment resolutions required</a:t>
            </a:r>
          </a:p>
          <a:p>
            <a:pPr lvl="1"/>
            <a:r>
              <a:rPr lang="en-AU" dirty="0"/>
              <a:t>FDIS passed 16/0/20 on 16 Feb 2014</a:t>
            </a:r>
          </a:p>
          <a:p>
            <a:pPr lvl="2"/>
            <a:r>
              <a:rPr lang="en-AU" dirty="0"/>
              <a:t>Voting results in N15893</a:t>
            </a:r>
          </a:p>
          <a:p>
            <a:pPr lvl="1"/>
            <a:r>
              <a:rPr lang="en-AU" dirty="0"/>
              <a:t>No FDIS comments need to be resolved </a:t>
            </a:r>
            <a:r>
              <a:rPr lang="en-AU" dirty="0">
                <a:sym typeface="Wingdings" panose="05000000000000000000" pitchFamily="2" charset="2"/>
              </a:rPr>
              <a:t></a:t>
            </a:r>
            <a:endParaRPr lang="en-AU" dirty="0"/>
          </a:p>
          <a:p>
            <a:pPr lvl="1"/>
            <a:r>
              <a:rPr lang="en-AU" dirty="0"/>
              <a:t>Standard was published as ISO/IEC/IEEE 8802-3:2014</a:t>
            </a:r>
            <a:endParaRPr lang="en-AU" dirty="0">
              <a:solidFill>
                <a:srgbClr val="FF0000"/>
              </a:solidFill>
            </a:endParaRPr>
          </a:p>
        </p:txBody>
      </p:sp>
    </p:spTree>
    <p:extLst>
      <p:ext uri="{BB962C8B-B14F-4D97-AF65-F5344CB8AC3E}">
        <p14:creationId xmlns:p14="http://schemas.microsoft.com/office/powerpoint/2010/main" val="936975170"/>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802.11ae-2012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118</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Pre-ballot on N15552 passed in Feb 2013</a:t>
            </a:r>
          </a:p>
          <a:p>
            <a:pPr lvl="2"/>
            <a:r>
              <a:rPr lang="en-AU" dirty="0"/>
              <a:t>Voting results in N15599</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14/1/20 on 28 Jan  2014</a:t>
            </a:r>
          </a:p>
          <a:p>
            <a:pPr lvl="2"/>
            <a:r>
              <a:rPr lang="en-AU" dirty="0"/>
              <a:t>Voting results in N15883</a:t>
            </a:r>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1:2014</a:t>
            </a:r>
          </a:p>
          <a:p>
            <a:pPr lvl="1"/>
            <a:endParaRPr lang="en-AU" dirty="0">
              <a:solidFill>
                <a:schemeClr val="accent6"/>
              </a:solidFill>
            </a:endParaRPr>
          </a:p>
        </p:txBody>
      </p:sp>
    </p:spTree>
    <p:extLst>
      <p:ext uri="{BB962C8B-B14F-4D97-AF65-F5344CB8AC3E}">
        <p14:creationId xmlns:p14="http://schemas.microsoft.com/office/powerpoint/2010/main" val="3029142107"/>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802.11aa-2012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119</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Pre-ballot on N15554 passed in Feb 2013</a:t>
            </a:r>
          </a:p>
          <a:p>
            <a:pPr lvl="2"/>
            <a:r>
              <a:rPr lang="en-AU" dirty="0"/>
              <a:t>Voting results in N15602</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16/1/18 on 28 Jan  2014</a:t>
            </a:r>
          </a:p>
          <a:p>
            <a:pPr lvl="2"/>
            <a:r>
              <a:rPr lang="en-AU" dirty="0"/>
              <a:t>Voting results in N15884</a:t>
            </a:r>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2: 2014</a:t>
            </a:r>
          </a:p>
        </p:txBody>
      </p:sp>
    </p:spTree>
    <p:extLst>
      <p:ext uri="{BB962C8B-B14F-4D97-AF65-F5344CB8AC3E}">
        <p14:creationId xmlns:p14="http://schemas.microsoft.com/office/powerpoint/2010/main" val="25202739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B776D292-FC0B-44FB-BBF2-3B2FCC45F9DC}" type="slidenum">
              <a:rPr lang="en-US" smtClean="0"/>
              <a:pPr>
                <a:defRPr/>
              </a:pPr>
              <a:t>12</a:t>
            </a:fld>
            <a:endParaRPr lang="en-US"/>
          </a:p>
        </p:txBody>
      </p:sp>
      <p:sp>
        <p:nvSpPr>
          <p:cNvPr id="13316" name="Rectangle 2"/>
          <p:cNvSpPr>
            <a:spLocks noGrp="1" noChangeArrowheads="1"/>
          </p:cNvSpPr>
          <p:nvPr>
            <p:ph type="title"/>
          </p:nvPr>
        </p:nvSpPr>
        <p:spPr/>
        <p:txBody>
          <a:bodyPr/>
          <a:lstStyle/>
          <a:p>
            <a:r>
              <a:rPr lang="en-AU" dirty="0"/>
              <a:t>The IEEE 802 JTC1 SC will consider approving its agenda</a:t>
            </a:r>
          </a:p>
        </p:txBody>
      </p:sp>
      <p:sp>
        <p:nvSpPr>
          <p:cNvPr id="13317" name="Rectangle 3"/>
          <p:cNvSpPr>
            <a:spLocks noGrp="1" noChangeArrowheads="1"/>
          </p:cNvSpPr>
          <p:nvPr>
            <p:ph type="body" idx="1"/>
          </p:nvPr>
        </p:nvSpPr>
        <p:spPr/>
        <p:txBody>
          <a:bodyPr/>
          <a:lstStyle/>
          <a:p>
            <a:pPr marL="0" indent="0"/>
            <a:r>
              <a:rPr lang="en-AU" dirty="0"/>
              <a:t>Motion to approve agenda</a:t>
            </a:r>
          </a:p>
          <a:p>
            <a:pPr lvl="1"/>
            <a:r>
              <a:rPr lang="en-AU" i="1" dirty="0"/>
              <a:t>The IEEE 802 JTC1 SC approves the agenda for its teleconference on</a:t>
            </a:r>
            <a:br>
              <a:rPr lang="en-AU" i="1" dirty="0"/>
            </a:br>
            <a:r>
              <a:rPr lang="en-AU" i="1" dirty="0"/>
              <a:t>13 Sep 2022, as documented on slide 11 of </a:t>
            </a:r>
            <a:r>
              <a:rPr lang="en-AU" i="1" dirty="0">
                <a:solidFill>
                  <a:srgbClr val="FF0000"/>
                </a:solidFill>
              </a:rPr>
              <a:t>&lt;this slide deck&gt;</a:t>
            </a:r>
          </a:p>
          <a:p>
            <a:pPr lvl="1"/>
            <a:r>
              <a:rPr lang="en-AU" dirty="0"/>
              <a:t>Moved:</a:t>
            </a:r>
          </a:p>
          <a:p>
            <a:pPr lvl="1"/>
            <a:r>
              <a:rPr lang="en-AU" dirty="0"/>
              <a:t>Seconded:</a:t>
            </a:r>
          </a:p>
          <a:p>
            <a:pPr lvl="1"/>
            <a:r>
              <a:rPr lang="en-AU" dirty="0"/>
              <a:t>Result:</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a:t>802.11ad-2012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120</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Pre-ballot on N15553 passed in Feb 2013</a:t>
            </a:r>
          </a:p>
          <a:p>
            <a:pPr lvl="2"/>
            <a:r>
              <a:rPr lang="en-AU" dirty="0"/>
              <a:t>Voting results in N15601</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16/1/17 on 28 Jan  2014</a:t>
            </a:r>
          </a:p>
          <a:p>
            <a:pPr lvl="2"/>
            <a:r>
              <a:rPr lang="en-AU" dirty="0"/>
              <a:t>Voting results in N15885</a:t>
            </a:r>
          </a:p>
          <a:p>
            <a:pPr lvl="2"/>
            <a:r>
              <a:rPr lang="en-AU" dirty="0"/>
              <a:t>China NB voted “no” and commented they will not recognise result</a:t>
            </a:r>
          </a:p>
          <a:p>
            <a:pPr lvl="2"/>
            <a:r>
              <a:rPr lang="en-AU" dirty="0"/>
              <a:t>Switzerland commented on editorial matters similar to comments on 802.1X/AE</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3: 2014</a:t>
            </a:r>
            <a:endParaRPr lang="en-AU" dirty="0">
              <a:solidFill>
                <a:schemeClr val="accent6"/>
              </a:solidFill>
            </a:endParaRPr>
          </a:p>
        </p:txBody>
      </p:sp>
    </p:spTree>
    <p:extLst>
      <p:ext uri="{BB962C8B-B14F-4D97-AF65-F5344CB8AC3E}">
        <p14:creationId xmlns:p14="http://schemas.microsoft.com/office/powerpoint/2010/main" val="3658026414"/>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 </a:t>
            </a:r>
            <a:r>
              <a:rPr lang="en-GB" dirty="0"/>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121</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802.22 (N15925) passed in May 2014</a:t>
            </a:r>
          </a:p>
          <a:p>
            <a:pPr lvl="2"/>
            <a:r>
              <a:rPr lang="en-AU" dirty="0"/>
              <a:t>Voting results in N15954</a:t>
            </a:r>
          </a:p>
          <a:p>
            <a:pPr lvl="2"/>
            <a:r>
              <a:rPr lang="en-AU" dirty="0"/>
              <a:t>Passed 8/1/10</a:t>
            </a:r>
          </a:p>
          <a:p>
            <a:pPr lvl="1"/>
            <a:r>
              <a:rPr lang="en-AU" dirty="0"/>
              <a:t>FDIS comment responses were approved by 802.22 WG in July 2014, and were liaised to SC6 as N16001</a:t>
            </a:r>
          </a:p>
          <a:p>
            <a:r>
              <a:rPr lang="en-AU" dirty="0"/>
              <a:t>FDIS ballot: </a:t>
            </a:r>
            <a:r>
              <a:rPr lang="en-AU" dirty="0">
                <a:solidFill>
                  <a:srgbClr val="00B050"/>
                </a:solidFill>
              </a:rPr>
              <a:t>passed 15 Feb 2015 with no comments</a:t>
            </a:r>
          </a:p>
          <a:p>
            <a:pPr lvl="1"/>
            <a:r>
              <a:rPr lang="en-AU" dirty="0"/>
              <a:t>IEEE staff will facilitate the final process steps to make it an ISO/IEC/IEEE standard</a:t>
            </a:r>
          </a:p>
          <a:p>
            <a:pPr lvl="1"/>
            <a:r>
              <a:rPr lang="en-AU" dirty="0"/>
              <a:t>Was published on 1 May 2015 as ISO/IEC 8802-22:2015</a:t>
            </a:r>
          </a:p>
        </p:txBody>
      </p:sp>
    </p:spTree>
    <p:extLst>
      <p:ext uri="{BB962C8B-B14F-4D97-AF65-F5344CB8AC3E}">
        <p14:creationId xmlns:p14="http://schemas.microsoft.com/office/powerpoint/2010/main" val="695614049"/>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802.1AEbn-2011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122</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802.1AEbn-2011 (N15809) passed in Jan 2014</a:t>
            </a:r>
          </a:p>
          <a:p>
            <a:pPr lvl="2"/>
            <a:r>
              <a:rPr lang="en-AU" dirty="0"/>
              <a:t>Voting results in N15857</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SC6 as N15945</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(N16123)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is called ISO/IEC/IEEE </a:t>
            </a:r>
            <a:r>
              <a:rPr lang="en-AU" dirty="0"/>
              <a:t>8802-1AE:2015/</a:t>
            </a:r>
            <a:r>
              <a:rPr lang="en-AU" dirty="0" err="1"/>
              <a:t>Amd</a:t>
            </a:r>
            <a:r>
              <a:rPr lang="en-AU" dirty="0"/>
              <a:t> 1 and was published on 28 April 2015</a:t>
            </a:r>
            <a:endParaRPr lang="en-AU" dirty="0">
              <a:solidFill>
                <a:srgbClr val="FF0000"/>
              </a:solidFill>
            </a:endParaRPr>
          </a:p>
        </p:txBody>
      </p:sp>
    </p:spTree>
    <p:extLst>
      <p:ext uri="{BB962C8B-B14F-4D97-AF65-F5344CB8AC3E}">
        <p14:creationId xmlns:p14="http://schemas.microsoft.com/office/powerpoint/2010/main" val="108485491"/>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802.1AEbw-2013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123</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802.1AEbw-2013 (N15810) passed in Jan 2014</a:t>
            </a:r>
          </a:p>
          <a:p>
            <a:pPr lvl="2"/>
            <a:r>
              <a:rPr lang="en-AU" dirty="0"/>
              <a:t>Voting results in N15858 </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SC6 as N15946</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(N16124)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will be called ISO/IEC/IEEE </a:t>
            </a:r>
            <a:r>
              <a:rPr lang="en-AU" dirty="0"/>
              <a:t>8802-1AE:2015/</a:t>
            </a:r>
            <a:r>
              <a:rPr lang="en-AU" dirty="0" err="1"/>
              <a:t>Amd</a:t>
            </a:r>
            <a:r>
              <a:rPr lang="en-AU" dirty="0"/>
              <a:t> 2 and was published on 28 April 2015</a:t>
            </a:r>
            <a:endParaRPr lang="en-AU" dirty="0">
              <a:solidFill>
                <a:srgbClr val="FF0000"/>
              </a:solidFill>
            </a:endParaRPr>
          </a:p>
        </p:txBody>
      </p:sp>
    </p:spTree>
    <p:extLst>
      <p:ext uri="{BB962C8B-B14F-4D97-AF65-F5344CB8AC3E}">
        <p14:creationId xmlns:p14="http://schemas.microsoft.com/office/powerpoint/2010/main" val="2618777199"/>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dirty="0"/>
              <a:t>IEEE 802.3.1-2013 </a:t>
            </a:r>
            <a:r>
              <a:rPr lang="en-GB" dirty="0"/>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124</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solidFill>
                <a:schemeClr val="accent2"/>
              </a:solidFill>
            </a:endParaRPr>
          </a:p>
          <a:p>
            <a:pPr lvl="1"/>
            <a:r>
              <a:rPr lang="en-AU" dirty="0"/>
              <a:t>The request to submit IEEE 802.3.1-2013 for approval under the PSDO was liaised in August 2014</a:t>
            </a:r>
          </a:p>
          <a:p>
            <a:pPr lvl="1"/>
            <a:r>
              <a:rPr lang="en-AU" dirty="0"/>
              <a:t>The pre-ballot closed on 6 Oct 2014, and passed 11/0/5 &amp; 10/1/5 (N16047)</a:t>
            </a:r>
          </a:p>
          <a:p>
            <a:pPr lvl="2"/>
            <a:r>
              <a:rPr lang="en-AU" dirty="0"/>
              <a:t>Resolutions of “No” comment from China NB was liaised to SC6 as N16086 in Nov 2014</a:t>
            </a:r>
          </a:p>
          <a:p>
            <a:r>
              <a:rPr lang="en-AU" dirty="0"/>
              <a:t>FDIS ballot: </a:t>
            </a:r>
            <a:r>
              <a:rPr lang="en-AU" dirty="0">
                <a:solidFill>
                  <a:srgbClr val="00B050"/>
                </a:solidFill>
              </a:rPr>
              <a:t>passed with no comments</a:t>
            </a:r>
          </a:p>
          <a:p>
            <a:pPr lvl="1"/>
            <a:r>
              <a:rPr lang="en-AU" dirty="0"/>
              <a:t>FDIS passed on 19 June 2015 with 100% approval and no comments</a:t>
            </a:r>
          </a:p>
          <a:p>
            <a:pPr lvl="1"/>
            <a:r>
              <a:rPr lang="en-AU" dirty="0"/>
              <a:t>IEEE 802.3.1-2013 has been published as “Standard for Management Information Base (MIB) — Definitions for Ethernet — Part 3-1”</a:t>
            </a:r>
          </a:p>
        </p:txBody>
      </p:sp>
    </p:spTree>
    <p:extLst>
      <p:ext uri="{BB962C8B-B14F-4D97-AF65-F5344CB8AC3E}">
        <p14:creationId xmlns:p14="http://schemas.microsoft.com/office/powerpoint/2010/main" val="820247857"/>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802.11ac-2013 </a:t>
            </a:r>
            <a:r>
              <a:rPr lang="en-GB" dirty="0"/>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125</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The request to submit IEEE 802.11ac-2013 for approval under the PSDO was liaised in July 2014</a:t>
            </a:r>
          </a:p>
          <a:p>
            <a:pPr lvl="1"/>
            <a:r>
              <a:rPr lang="en-US" dirty="0"/>
              <a:t>60-day</a:t>
            </a:r>
            <a:r>
              <a:rPr lang="en-AU" dirty="0"/>
              <a:t> pre-ballot closed on 22 Sept 2014 and passed 11/1/4</a:t>
            </a:r>
          </a:p>
          <a:p>
            <a:pPr lvl="2"/>
            <a:r>
              <a:rPr lang="en-AU" dirty="0"/>
              <a:t>Resolutions of “No” comments from China NB were liaised to SC6 as N16085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dirty="0"/>
              <a:t>FDIS closed on 11 July 2015 and passed 15/1/0</a:t>
            </a:r>
          </a:p>
          <a:p>
            <a:pPr lvl="2"/>
            <a:r>
              <a:rPr lang="en-AU" dirty="0"/>
              <a:t>Resolutions of “No” comments from China NB were liaised as 11-15-0958r1 in July 2015</a:t>
            </a:r>
          </a:p>
          <a:p>
            <a:pPr lvl="1"/>
            <a:r>
              <a:rPr lang="en-AU" dirty="0"/>
              <a:t>IEEE 802.11ac-2013 </a:t>
            </a:r>
            <a:r>
              <a:rPr lang="en-GB" dirty="0"/>
              <a:t>has been ratified as </a:t>
            </a:r>
            <a:r>
              <a:rPr lang="en-AU" dirty="0"/>
              <a:t>8802-11:2012/</a:t>
            </a:r>
            <a:r>
              <a:rPr lang="en-AU" dirty="0" err="1"/>
              <a:t>Amd</a:t>
            </a:r>
            <a:r>
              <a:rPr lang="en-AU" dirty="0"/>
              <a:t> 4:2015</a:t>
            </a:r>
            <a:endParaRPr lang="en-AU" dirty="0">
              <a:solidFill>
                <a:srgbClr val="FF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4112833648"/>
              </p:ext>
            </p:extLst>
          </p:nvPr>
        </p:nvGraphicFramePr>
        <p:xfrm>
          <a:off x="0" y="3200400"/>
          <a:ext cx="914400" cy="771525"/>
        </p:xfrm>
        <a:graphic>
          <a:graphicData uri="http://schemas.openxmlformats.org/presentationml/2006/ole">
            <mc:AlternateContent xmlns:mc="http://schemas.openxmlformats.org/markup-compatibility/2006">
              <mc:Choice xmlns:v="urn:schemas-microsoft-com:vml" Requires="v">
                <p:oleObj name="Packager Shell Object" showAsIcon="1" r:id="rId2" imgW="914400" imgH="771480" progId="Package">
                  <p:embed/>
                </p:oleObj>
              </mc:Choice>
              <mc:Fallback>
                <p:oleObj name="Packager Shell Object" showAsIcon="1" r:id="rId2" imgW="914400" imgH="771480" progId="Package">
                  <p:embed/>
                  <p:pic>
                    <p:nvPicPr>
                      <p:cNvPr id="3" name="Object 2"/>
                      <p:cNvPicPr/>
                      <p:nvPr/>
                    </p:nvPicPr>
                    <p:blipFill>
                      <a:blip r:embed="rId3"/>
                      <a:stretch>
                        <a:fillRect/>
                      </a:stretch>
                    </p:blipFill>
                    <p:spPr>
                      <a:xfrm>
                        <a:off x="0" y="3200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428762603"/>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a:t>802.11af-2013 </a:t>
            </a:r>
            <a:r>
              <a:rPr lang="en-GB"/>
              <a:t>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126</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p>
          <a:p>
            <a:pPr lvl="1"/>
            <a:r>
              <a:rPr lang="en-AU" dirty="0"/>
              <a:t>The request to submit IEEE 802.11af-2013 for approval under the PSDO was liaised in July 2014</a:t>
            </a:r>
          </a:p>
          <a:p>
            <a:pPr lvl="1"/>
            <a:r>
              <a:rPr lang="en-AU" dirty="0"/>
              <a:t>The </a:t>
            </a:r>
            <a:r>
              <a:rPr lang="en-US" dirty="0"/>
              <a:t>60-day</a:t>
            </a:r>
            <a:r>
              <a:rPr lang="en-AU" dirty="0"/>
              <a:t> pre-ballot closed on 22 Sept 2014, and passed 11/1/4</a:t>
            </a:r>
          </a:p>
          <a:p>
            <a:pPr lvl="2"/>
            <a:r>
              <a:rPr lang="en-AU" dirty="0"/>
              <a:t>Resolutions of “No” comments from China NB were liaised to SC6 as N16085 (see previous page)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b="0" dirty="0"/>
              <a:t>FDIS closed on 11 July 2015 and passed 15/1/0</a:t>
            </a:r>
          </a:p>
          <a:p>
            <a:pPr lvl="2"/>
            <a:r>
              <a:rPr lang="en-AU" dirty="0"/>
              <a:t>Resolutions of “No” comments from China NB were liaised as 11-15-0958r1 in July 2015</a:t>
            </a:r>
          </a:p>
          <a:p>
            <a:pPr lvl="1"/>
            <a:r>
              <a:rPr lang="en-AU" dirty="0"/>
              <a:t>IEEE 802.11af-2013 </a:t>
            </a:r>
            <a:r>
              <a:rPr lang="en-GB" dirty="0"/>
              <a:t>has been ratified as </a:t>
            </a:r>
            <a:r>
              <a:rPr lang="en-AU" dirty="0"/>
              <a:t>8802-11:2012/</a:t>
            </a:r>
            <a:r>
              <a:rPr lang="en-AU" dirty="0" err="1"/>
              <a:t>Amd</a:t>
            </a:r>
            <a:r>
              <a:rPr lang="en-AU" dirty="0"/>
              <a:t> 5:2015</a:t>
            </a:r>
            <a:endParaRPr lang="en-AU" dirty="0">
              <a:solidFill>
                <a:srgbClr val="FF0000"/>
              </a:solidFill>
            </a:endParaRPr>
          </a:p>
        </p:txBody>
      </p:sp>
    </p:spTree>
    <p:extLst>
      <p:ext uri="{BB962C8B-B14F-4D97-AF65-F5344CB8AC3E}">
        <p14:creationId xmlns:p14="http://schemas.microsoft.com/office/powerpoint/2010/main" val="3346054735"/>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802.1AX-2014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127</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no comment responses required</a:t>
            </a:r>
          </a:p>
          <a:p>
            <a:pPr lvl="1"/>
            <a:r>
              <a:rPr lang="en-AU" dirty="0"/>
              <a:t>IEEE 802.1AX-2014 was liaised (N16142) to SC6 on 30 March 2015 for adoption under the PSDO process</a:t>
            </a:r>
          </a:p>
          <a:p>
            <a:pPr lvl="1"/>
            <a:r>
              <a:rPr lang="en-AU" dirty="0"/>
              <a:t>The 60-day pre-ballot ballot closed on 30 May 2015</a:t>
            </a:r>
          </a:p>
          <a:p>
            <a:pPr lvl="1"/>
            <a:r>
              <a:rPr lang="en-AU" dirty="0"/>
              <a:t>It passed with 100% approval and no comments</a:t>
            </a:r>
          </a:p>
          <a:p>
            <a:r>
              <a:rPr lang="en-AU" dirty="0"/>
              <a:t>FDIS ballot: </a:t>
            </a:r>
            <a:r>
              <a:rPr lang="en-AU" dirty="0">
                <a:solidFill>
                  <a:srgbClr val="00B050"/>
                </a:solidFill>
              </a:rPr>
              <a:t>passed &amp; no comment responses required</a:t>
            </a:r>
            <a:endParaRPr lang="en-AU" dirty="0">
              <a:solidFill>
                <a:schemeClr val="accent6"/>
              </a:solidFill>
            </a:endParaRPr>
          </a:p>
          <a:p>
            <a:pPr lvl="1"/>
            <a:r>
              <a:rPr lang="en-AU" dirty="0"/>
              <a:t>FDIS ballot closed on 20 Nov 2015</a:t>
            </a:r>
          </a:p>
          <a:p>
            <a:pPr lvl="1"/>
            <a:r>
              <a:rPr lang="en-AU" dirty="0"/>
              <a:t>It passed with 100% approval and no comments</a:t>
            </a:r>
          </a:p>
          <a:p>
            <a:pPr lvl="1"/>
            <a:r>
              <a:rPr lang="en-AU" dirty="0"/>
              <a:t>It will be known as 8802-1AX:2015</a:t>
            </a:r>
          </a:p>
        </p:txBody>
      </p:sp>
    </p:spTree>
    <p:extLst>
      <p:ext uri="{BB962C8B-B14F-4D97-AF65-F5344CB8AC3E}">
        <p14:creationId xmlns:p14="http://schemas.microsoft.com/office/powerpoint/2010/main" val="2309488072"/>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GB" dirty="0"/>
              <a:t>-2014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128</a:t>
            </a:fld>
            <a:endParaRPr lang="en-US"/>
          </a:p>
        </p:txBody>
      </p:sp>
      <p:sp>
        <p:nvSpPr>
          <p:cNvPr id="10" name="Content Placeholder 9"/>
          <p:cNvSpPr>
            <a:spLocks noGrp="1"/>
          </p:cNvSpPr>
          <p:nvPr>
            <p:ph idx="1"/>
          </p:nvPr>
        </p:nvSpPr>
        <p:spPr>
          <a:xfrm>
            <a:off x="685800" y="1905000"/>
            <a:ext cx="7772400" cy="4114800"/>
          </a:xfrm>
        </p:spPr>
        <p:txBody>
          <a:bodyPr/>
          <a:lstStyle/>
          <a:p>
            <a:r>
              <a:rPr lang="en-US" dirty="0"/>
              <a:t>60-day</a:t>
            </a:r>
            <a:r>
              <a:rPr lang="en-AU" dirty="0"/>
              <a:t> pre-ballot: </a:t>
            </a:r>
            <a:r>
              <a:rPr lang="en-AU" dirty="0">
                <a:solidFill>
                  <a:srgbClr val="00B050"/>
                </a:solidFill>
              </a:rPr>
              <a:t>passed &amp; comment responses liaised</a:t>
            </a:r>
          </a:p>
          <a:p>
            <a:pPr lvl="1"/>
            <a:r>
              <a:rPr lang="en-AU" dirty="0"/>
              <a:t>The submission of IEEE 802-2014 under the PSDO was approved by</a:t>
            </a:r>
            <a:r>
              <a:rPr lang="en-AU" dirty="0">
                <a:solidFill>
                  <a:srgbClr val="FF0000"/>
                </a:solidFill>
              </a:rPr>
              <a:t> </a:t>
            </a:r>
            <a:r>
              <a:rPr lang="en-AU" dirty="0"/>
              <a:t>802 EC in July 2014, and the </a:t>
            </a:r>
            <a:r>
              <a:rPr lang="en-US" dirty="0"/>
              <a:t>60-day</a:t>
            </a:r>
            <a:r>
              <a:rPr lang="en-AU" dirty="0"/>
              <a:t> pre-ballot passed on 26 Oct 014</a:t>
            </a:r>
          </a:p>
          <a:p>
            <a:pPr lvl="1"/>
            <a:r>
              <a:rPr lang="en-AU" dirty="0"/>
              <a:t>Comment responses approved by 802 EC on 16 Feb 2015</a:t>
            </a:r>
          </a:p>
          <a:p>
            <a:pPr lvl="2"/>
            <a:r>
              <a:rPr lang="en-AU" dirty="0"/>
              <a:t>See N6133</a:t>
            </a:r>
          </a:p>
          <a:p>
            <a:r>
              <a:rPr lang="en-AU" dirty="0"/>
              <a:t>FDIS ballot: </a:t>
            </a:r>
            <a:r>
              <a:rPr lang="en-AU" dirty="0">
                <a:solidFill>
                  <a:srgbClr val="00B050"/>
                </a:solidFill>
              </a:rPr>
              <a:t>passed and response liaised in Jan 16</a:t>
            </a:r>
            <a:r>
              <a:rPr lang="en-AU" dirty="0">
                <a:solidFill>
                  <a:schemeClr val="accent2"/>
                </a:solidFill>
              </a:rPr>
              <a:t> </a:t>
            </a:r>
          </a:p>
          <a:p>
            <a:pPr lvl="1"/>
            <a:r>
              <a:rPr lang="en-AU" dirty="0"/>
              <a:t>FDIS ballot passed 2 Nov 2015</a:t>
            </a:r>
          </a:p>
          <a:p>
            <a:pPr lvl="2"/>
            <a:r>
              <a:rPr lang="en-AU" dirty="0"/>
              <a:t>Passed 14/1/19, with negative comment from China NB</a:t>
            </a:r>
          </a:p>
          <a:p>
            <a:pPr lvl="1"/>
            <a:r>
              <a:rPr lang="en-AU" dirty="0"/>
              <a:t>A response was discussed in Nov 2015 but it was decided that the 802.1 WG would take responsibility for sending</a:t>
            </a:r>
          </a:p>
          <a:p>
            <a:pPr lvl="2"/>
            <a:r>
              <a:rPr lang="en-AU" dirty="0"/>
              <a:t>Sent in Jan 2016</a:t>
            </a:r>
          </a:p>
          <a:p>
            <a:pPr lvl="1"/>
            <a:r>
              <a:rPr lang="en-AU" dirty="0"/>
              <a:t>The final standard will be known as </a:t>
            </a:r>
            <a:r>
              <a:rPr lang="en-AU" dirty="0">
                <a:hlinkClick r:id="rId2"/>
              </a:rPr>
              <a:t>ISO/IEC/IEEE 8802-A:2015</a:t>
            </a:r>
            <a:endParaRPr lang="en-AU" dirty="0"/>
          </a:p>
          <a:p>
            <a:endParaRPr lang="en-AU" dirty="0">
              <a:solidFill>
                <a:schemeClr val="accent2"/>
              </a:solidFill>
            </a:endParaRPr>
          </a:p>
        </p:txBody>
      </p:sp>
    </p:spTree>
    <p:extLst>
      <p:ext uri="{BB962C8B-B14F-4D97-AF65-F5344CB8AC3E}">
        <p14:creationId xmlns:p14="http://schemas.microsoft.com/office/powerpoint/2010/main" val="276718352"/>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dirty="0"/>
              <a:t>IEEE 802.</a:t>
            </a:r>
            <a:r>
              <a:rPr lang="en-GB" dirty="0"/>
              <a:t>1Xbx-2014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129</a:t>
            </a:fld>
            <a:endParaRPr lang="en-US"/>
          </a:p>
        </p:txBody>
      </p:sp>
      <p:sp>
        <p:nvSpPr>
          <p:cNvPr id="10" name="Content Placeholder 9"/>
          <p:cNvSpPr>
            <a:spLocks noGrp="1"/>
          </p:cNvSpPr>
          <p:nvPr>
            <p:ph idx="1"/>
          </p:nvPr>
        </p:nvSpPr>
        <p:spPr>
          <a:xfrm>
            <a:off x="685800" y="1524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a:t>D1.0, D1.2 (May 14), with s</a:t>
            </a:r>
            <a:r>
              <a:rPr lang="en-AU" dirty="0" err="1"/>
              <a:t>ubmission</a:t>
            </a:r>
            <a:r>
              <a:rPr lang="en-AU" dirty="0"/>
              <a:t> to PSDO approved in July 2014</a:t>
            </a:r>
            <a:endParaRPr lang="en-AU" b="0" dirty="0"/>
          </a:p>
          <a:p>
            <a:r>
              <a:rPr lang="en-US" dirty="0"/>
              <a:t>60-day</a:t>
            </a:r>
            <a:r>
              <a:rPr lang="en-AU" dirty="0"/>
              <a:t> pre-ballot: </a:t>
            </a:r>
            <a:r>
              <a:rPr lang="en-AU" dirty="0">
                <a:solidFill>
                  <a:srgbClr val="00B050"/>
                </a:solidFill>
              </a:rPr>
              <a:t>passed &amp; comment responses liaised</a:t>
            </a:r>
          </a:p>
          <a:p>
            <a:pPr lvl="1"/>
            <a:r>
              <a:rPr lang="en-AU" dirty="0"/>
              <a:t>Passed on 19 Mar 2015 with a China NB comment</a:t>
            </a:r>
          </a:p>
          <a:p>
            <a:pPr lvl="2"/>
            <a:r>
              <a:rPr lang="en-AU" dirty="0"/>
              <a:t>Passed 9/1/9 on need for an ISO standard – China NB voted no</a:t>
            </a:r>
          </a:p>
          <a:p>
            <a:pPr lvl="2"/>
            <a:r>
              <a:rPr lang="en-AU" dirty="0"/>
              <a:t>Passed 8/1/10 on submission to FDIS – China NB voted no</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24 Dec 2015 with a China comment</a:t>
            </a:r>
          </a:p>
          <a:p>
            <a:pPr lvl="2"/>
            <a:r>
              <a:rPr lang="en-AU" dirty="0"/>
              <a:t>Passed 15/1/18 – China NB voted no, with comments (see 6N16364)</a:t>
            </a:r>
          </a:p>
          <a:p>
            <a:pPr lvl="1"/>
            <a:r>
              <a:rPr lang="en-AU" dirty="0"/>
              <a:t>802.1 WG responded to the comment on 21 Apr 2016 (see N16424)</a:t>
            </a:r>
          </a:p>
          <a:p>
            <a:pPr lvl="1"/>
            <a:r>
              <a:rPr lang="en-AU" dirty="0"/>
              <a:t>The standard will be known as ISO/IEC/IEEE 8802-1X:2014/Amd1</a:t>
            </a:r>
          </a:p>
          <a:p>
            <a:pPr lvl="2"/>
            <a:r>
              <a:rPr lang="en-AU" dirty="0"/>
              <a:t>It has been published as of June 2016</a:t>
            </a:r>
          </a:p>
        </p:txBody>
      </p:sp>
      <p:graphicFrame>
        <p:nvGraphicFramePr>
          <p:cNvPr id="2" name="Object 1"/>
          <p:cNvGraphicFramePr>
            <a:graphicFrameLocks noChangeAspect="1"/>
          </p:cNvGraphicFramePr>
          <p:nvPr>
            <p:extLst>
              <p:ext uri="{D42A27DB-BD31-4B8C-83A1-F6EECF244321}">
                <p14:modId xmlns:p14="http://schemas.microsoft.com/office/powerpoint/2010/main" val="2054529409"/>
              </p:ext>
            </p:extLst>
          </p:nvPr>
        </p:nvGraphicFramePr>
        <p:xfrm>
          <a:off x="7391400" y="4105275"/>
          <a:ext cx="914400" cy="771525"/>
        </p:xfrm>
        <a:graphic>
          <a:graphicData uri="http://schemas.openxmlformats.org/presentationml/2006/ole">
            <mc:AlternateContent xmlns:mc="http://schemas.openxmlformats.org/markup-compatibility/2006">
              <mc:Choice xmlns:v="urn:schemas-microsoft-com:vml" Requires="v">
                <p:oleObj name="Acrobat Document" showAsIcon="1" r:id="rId2" imgW="914400" imgH="771480" progId="AcroExch.Document.11">
                  <p:embed/>
                </p:oleObj>
              </mc:Choice>
              <mc:Fallback>
                <p:oleObj name="Acrobat Document" showAsIcon="1" r:id="rId2" imgW="914400" imgH="771480" progId="AcroExch.Document.11">
                  <p:embed/>
                  <p:pic>
                    <p:nvPicPr>
                      <p:cNvPr id="2" name="Object 1"/>
                      <p:cNvPicPr/>
                      <p:nvPr/>
                    </p:nvPicPr>
                    <p:blipFill>
                      <a:blip r:embed="rId3"/>
                      <a:stretch>
                        <a:fillRect/>
                      </a:stretch>
                    </p:blipFill>
                    <p:spPr>
                      <a:xfrm>
                        <a:off x="7391400" y="41052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115871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dirty="0"/>
              <a:t>The IEEE 802 JTC1 SC will consider approval of the minutes of its Jul 2022 meeting</a:t>
            </a:r>
          </a:p>
        </p:txBody>
      </p:sp>
      <p:sp>
        <p:nvSpPr>
          <p:cNvPr id="14339" name="Rectangle 3"/>
          <p:cNvSpPr>
            <a:spLocks noGrp="1" noChangeArrowheads="1"/>
          </p:cNvSpPr>
          <p:nvPr>
            <p:ph type="body" idx="1"/>
          </p:nvPr>
        </p:nvSpPr>
        <p:spPr/>
        <p:txBody>
          <a:bodyPr/>
          <a:lstStyle/>
          <a:p>
            <a:r>
              <a:rPr lang="en-AU" dirty="0"/>
              <a:t>Motion to approve minutes</a:t>
            </a:r>
          </a:p>
          <a:p>
            <a:pPr lvl="1"/>
            <a:r>
              <a:rPr lang="en-AU" i="1" dirty="0"/>
              <a:t>The IEEE 802 JTC1 SC approves the minutes for its hybrid meeting in Jul 2022, as documented in </a:t>
            </a:r>
            <a:r>
              <a:rPr lang="en-AU" i="1" dirty="0">
                <a:solidFill>
                  <a:srgbClr val="FF0000"/>
                </a:solidFill>
                <a:hlinkClick r:id="rId3"/>
              </a:rPr>
              <a:t>11-22-1346-00</a:t>
            </a:r>
            <a:endParaRPr lang="en-AU" i="1" dirty="0">
              <a:solidFill>
                <a:srgbClr val="FF0000"/>
              </a:solidFill>
            </a:endParaRPr>
          </a:p>
          <a:p>
            <a:pPr lvl="1"/>
            <a:r>
              <a:rPr lang="en-AU" dirty="0"/>
              <a:t>Moved:</a:t>
            </a:r>
          </a:p>
          <a:p>
            <a:pPr lvl="1"/>
            <a:r>
              <a:rPr lang="en-AU" dirty="0"/>
              <a:t>Seconded:</a:t>
            </a:r>
          </a:p>
          <a:p>
            <a:pPr lvl="1"/>
            <a:r>
              <a:rPr lang="en-AU" dirty="0"/>
              <a:t>Result:</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08CCF68E-62E4-4896-9D6C-BF4ADA5E7272}" type="slidenum">
              <a:rPr lang="en-US" smtClean="0"/>
              <a:pPr>
                <a:defRPr/>
              </a:pPr>
              <a:t>13</a:t>
            </a:fld>
            <a:endParaRPr lang="en-US"/>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848600" cy="1066800"/>
          </a:xfrm>
        </p:spPr>
        <p:txBody>
          <a:bodyPr/>
          <a:lstStyle/>
          <a:p>
            <a:pPr eaLnBrk="1" fontAlgn="auto" hangingPunct="1">
              <a:spcBef>
                <a:spcPts val="0"/>
              </a:spcBef>
              <a:spcAft>
                <a:spcPts val="0"/>
              </a:spcAft>
              <a:defRPr/>
            </a:pPr>
            <a:r>
              <a:rPr lang="en-AU" dirty="0"/>
              <a:t>IEEE 802.</a:t>
            </a:r>
            <a:r>
              <a:rPr lang="en-GB" dirty="0"/>
              <a:t>1Q-Rev-2014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130</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a:t>D2.0 (Jan 14)</a:t>
            </a:r>
          </a:p>
          <a:p>
            <a:r>
              <a:rPr lang="en-US" dirty="0"/>
              <a:t>60-day</a:t>
            </a:r>
            <a:r>
              <a:rPr lang="en-AU" dirty="0"/>
              <a:t> pre-ballot: </a:t>
            </a:r>
            <a:r>
              <a:rPr lang="en-AU" dirty="0">
                <a:solidFill>
                  <a:srgbClr val="00B050"/>
                </a:solidFill>
              </a:rPr>
              <a:t>passed &amp; comment responses liaised</a:t>
            </a:r>
            <a:endParaRPr lang="en-AU" dirty="0">
              <a:solidFill>
                <a:schemeClr val="accent2"/>
              </a:solidFill>
            </a:endParaRPr>
          </a:p>
          <a:p>
            <a:pPr lvl="1"/>
            <a:r>
              <a:rPr lang="en-AU" dirty="0"/>
              <a:t>Passed on 23 Mar 2015 with a China NB comment</a:t>
            </a:r>
          </a:p>
          <a:p>
            <a:pPr lvl="2"/>
            <a:r>
              <a:rPr lang="en-AU" dirty="0"/>
              <a:t>Passed 11/1/16 – China NB voted no (see N16135)</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28 Jan 2016 with China NB comments</a:t>
            </a:r>
          </a:p>
          <a:p>
            <a:pPr lvl="2"/>
            <a:r>
              <a:rPr lang="en-AU" dirty="0"/>
              <a:t>Passed 15/1/20 - China NB voted no and commented (see N16377)</a:t>
            </a:r>
          </a:p>
          <a:p>
            <a:pPr lvl="1"/>
            <a:r>
              <a:rPr lang="en-AU" dirty="0"/>
              <a:t>802.1 WG responded to the comment on 21 Apr 2016 (see N16425)</a:t>
            </a:r>
          </a:p>
          <a:p>
            <a:pPr lvl="1"/>
            <a:r>
              <a:rPr lang="en-AU" dirty="0"/>
              <a:t>The standard will be known as ISO/IEC/IEEE 8802-1Q:2015</a:t>
            </a:r>
          </a:p>
          <a:p>
            <a:pPr lvl="2"/>
            <a:r>
              <a:rPr lang="en-AU" dirty="0"/>
              <a:t>It has been published as of June 2016</a:t>
            </a:r>
          </a:p>
          <a:p>
            <a:pPr lvl="1"/>
            <a:endParaRPr lang="en-AU" dirty="0"/>
          </a:p>
          <a:p>
            <a:endParaRPr lang="en-AU" dirty="0">
              <a:solidFill>
                <a:srgbClr val="FF0000"/>
              </a:solidFill>
            </a:endParaRPr>
          </a:p>
        </p:txBody>
      </p:sp>
    </p:spTree>
    <p:extLst>
      <p:ext uri="{BB962C8B-B14F-4D97-AF65-F5344CB8AC3E}">
        <p14:creationId xmlns:p14="http://schemas.microsoft.com/office/powerpoint/2010/main" val="2641530172"/>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802-3-2015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131</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to SC6 in Apr 2015</a:t>
            </a:r>
          </a:p>
          <a:p>
            <a:r>
              <a:rPr lang="en-US" dirty="0"/>
              <a:t>60-day</a:t>
            </a:r>
            <a:r>
              <a:rPr lang="en-AU" dirty="0"/>
              <a:t> pre-ballot: </a:t>
            </a:r>
            <a:r>
              <a:rPr lang="en-AU" dirty="0">
                <a:solidFill>
                  <a:srgbClr val="00B050"/>
                </a:solidFill>
              </a:rPr>
              <a:t>passed &amp; responses liaised</a:t>
            </a:r>
            <a:endParaRPr lang="en-AU" dirty="0">
              <a:solidFill>
                <a:schemeClr val="accent6"/>
              </a:solidFill>
            </a:endParaRPr>
          </a:p>
          <a:p>
            <a:pPr lvl="1"/>
            <a:r>
              <a:rPr lang="en-AU" dirty="0"/>
              <a:t>Passed, with two comments from China NB (N16448)</a:t>
            </a:r>
          </a:p>
          <a:p>
            <a:pPr lvl="2"/>
            <a:r>
              <a:rPr lang="en-AU" dirty="0"/>
              <a:t>8/1/9 on need for ISO standard</a:t>
            </a:r>
          </a:p>
          <a:p>
            <a:pPr lvl="2"/>
            <a:r>
              <a:rPr lang="en-AU" dirty="0"/>
              <a:t>8/1/9 on support for submission to FDIS</a:t>
            </a:r>
            <a:endParaRPr lang="en-AU" dirty="0">
              <a:solidFill>
                <a:srgbClr val="FF0000"/>
              </a:solidFill>
            </a:endParaRPr>
          </a:p>
          <a:p>
            <a:pPr lvl="1"/>
            <a:r>
              <a:rPr lang="en-AU" dirty="0"/>
              <a:t>Responses were liaised in Jul 2016 (see N16458)</a:t>
            </a:r>
          </a:p>
          <a:p>
            <a:r>
              <a:rPr lang="en-AU" dirty="0"/>
              <a:t>FDIS ballot: </a:t>
            </a:r>
            <a:r>
              <a:rPr lang="en-AU" dirty="0">
                <a:solidFill>
                  <a:srgbClr val="00B050"/>
                </a:solidFill>
              </a:rPr>
              <a:t>passed, responses sent and published</a:t>
            </a:r>
          </a:p>
          <a:p>
            <a:pPr lvl="1"/>
            <a:r>
              <a:rPr lang="en-AU" dirty="0"/>
              <a:t>Passed by</a:t>
            </a:r>
            <a:r>
              <a:rPr lang="en-AU" b="0" dirty="0"/>
              <a:t>16/1/20, with two comments from China NB (N16570)</a:t>
            </a:r>
          </a:p>
          <a:p>
            <a:pPr lvl="1"/>
            <a:r>
              <a:rPr lang="en-AU" dirty="0"/>
              <a:t>Response was sent in March 2017 (N16591)</a:t>
            </a:r>
          </a:p>
          <a:p>
            <a:pPr lvl="1"/>
            <a:r>
              <a:rPr lang="en-AU" b="0" dirty="0"/>
              <a:t>It has been published as of April 2017 </a:t>
            </a:r>
            <a:r>
              <a:rPr lang="en-AU" dirty="0"/>
              <a:t>as </a:t>
            </a:r>
            <a:r>
              <a:rPr lang="en-AU" dirty="0">
                <a:solidFill>
                  <a:srgbClr val="FF0000"/>
                </a:solidFill>
              </a:rPr>
              <a:t>&lt;what&gt;</a:t>
            </a:r>
          </a:p>
          <a:p>
            <a:pPr lvl="1"/>
            <a:endParaRPr lang="en-AU" b="0" dirty="0"/>
          </a:p>
          <a:p>
            <a:pPr marL="342900" lvl="1" indent="-342900">
              <a:buNone/>
            </a:pPr>
            <a:endParaRPr lang="en-AU" dirty="0"/>
          </a:p>
          <a:p>
            <a:endParaRPr lang="en-AU" dirty="0">
              <a:solidFill>
                <a:schemeClr val="accent2"/>
              </a:solidFill>
            </a:endParaRPr>
          </a:p>
        </p:txBody>
      </p:sp>
    </p:spTree>
    <p:extLst>
      <p:ext uri="{BB962C8B-B14F-4D97-AF65-F5344CB8AC3E}">
        <p14:creationId xmlns:p14="http://schemas.microsoft.com/office/powerpoint/2010/main" val="1120571479"/>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802.1Qbv-2015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132</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802.1Qbv D3.0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2"/>
              </a:solidFill>
            </a:endParaRPr>
          </a:p>
          <a:p>
            <a:pPr lvl="1"/>
            <a:r>
              <a:rPr lang="en-AU" dirty="0"/>
              <a:t>802.1Qbv passed 60 pre-ballot on 30 May 2016 (see N16412)</a:t>
            </a:r>
          </a:p>
          <a:p>
            <a:pPr lvl="2"/>
            <a:r>
              <a:rPr lang="en-AU" dirty="0"/>
              <a:t>Support need for ISO standard? Passed 6/1/11</a:t>
            </a:r>
          </a:p>
          <a:p>
            <a:pPr lvl="2"/>
            <a:r>
              <a:rPr lang="en-AU" dirty="0"/>
              <a:t>Support this submission being sent to FDIS? Passed 6/1/11 </a:t>
            </a:r>
          </a:p>
          <a:p>
            <a:pPr lvl="1"/>
            <a:r>
              <a:rPr lang="en-AU" dirty="0"/>
              <a:t>China NB voted “no” with one comment</a:t>
            </a:r>
          </a:p>
          <a:p>
            <a:pPr lvl="2"/>
            <a:r>
              <a:rPr lang="en-AU" dirty="0"/>
              <a:t>Response was liaised in Oct 2016 (see N16486)</a:t>
            </a:r>
          </a:p>
          <a:p>
            <a:r>
              <a:rPr lang="en-AU" dirty="0"/>
              <a:t>FDIS ballot: </a:t>
            </a:r>
            <a:r>
              <a:rPr lang="en-AU" dirty="0">
                <a:solidFill>
                  <a:srgbClr val="00B050"/>
                </a:solidFill>
              </a:rPr>
              <a:t>passed &amp; response liaised</a:t>
            </a:r>
          </a:p>
          <a:p>
            <a:pPr lvl="1"/>
            <a:r>
              <a:rPr lang="en-AU" dirty="0"/>
              <a:t>802.1Qbv passed (15/1/17) FDIS ballot on 18 April 2017 (N16613)</a:t>
            </a:r>
          </a:p>
          <a:p>
            <a:pPr lvl="1"/>
            <a:r>
              <a:rPr lang="en-AU" dirty="0"/>
              <a:t>Passed 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p>
        </p:txBody>
      </p:sp>
    </p:spTree>
    <p:extLst>
      <p:ext uri="{BB962C8B-B14F-4D97-AF65-F5344CB8AC3E}">
        <p14:creationId xmlns:p14="http://schemas.microsoft.com/office/powerpoint/2010/main" val="1350184426"/>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802.1AB-2016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133</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802.1AB D1.2 was liaised for information in Dec 2015</a:t>
            </a:r>
            <a:endParaRPr lang="en-AU" dirty="0">
              <a:solidFill>
                <a:srgbClr val="00B050"/>
              </a:solidFill>
            </a:endParaRP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802.1QAB-2016 passed 60-day pre-ballot on 13 July 2016 (N16447)</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&amp; liaised in Oct 2016 (N16487)</a:t>
            </a:r>
          </a:p>
          <a:p>
            <a:r>
              <a:rPr lang="en-AU" dirty="0"/>
              <a:t>FDIS ballot: </a:t>
            </a:r>
            <a:r>
              <a:rPr lang="en-AU" dirty="0">
                <a:solidFill>
                  <a:srgbClr val="00B050"/>
                </a:solidFill>
              </a:rPr>
              <a:t>passed &amp; response liaised</a:t>
            </a:r>
            <a:endParaRPr lang="en-AU" dirty="0">
              <a:solidFill>
                <a:schemeClr val="accent2"/>
              </a:solidFill>
            </a:endParaRPr>
          </a:p>
          <a:p>
            <a:pPr lvl="1"/>
            <a:r>
              <a:rPr lang="en-AU" dirty="0"/>
              <a:t>802.1QAB-2016 passed FDIS ballot (14/1/20) on 11 April 2017 (N16604)</a:t>
            </a:r>
          </a:p>
          <a:p>
            <a:pPr lvl="1"/>
            <a:r>
              <a:rPr lang="en-AU" dirty="0"/>
              <a:t>Passed China NB voted “no” vote with one comment </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solidFill>
                <a:schemeClr val="accent2"/>
              </a:solidFill>
            </a:endParaRPr>
          </a:p>
          <a:p>
            <a:pPr lvl="1"/>
            <a:endParaRPr lang="en-AU" dirty="0"/>
          </a:p>
          <a:p>
            <a:pPr lvl="1"/>
            <a:endParaRPr lang="en-AU" dirty="0">
              <a:solidFill>
                <a:schemeClr val="accent6"/>
              </a:solidFill>
            </a:endParaRPr>
          </a:p>
          <a:p>
            <a:endParaRPr lang="en-AU" dirty="0">
              <a:solidFill>
                <a:schemeClr val="accent2"/>
              </a:solidFill>
            </a:endParaRPr>
          </a:p>
        </p:txBody>
      </p:sp>
    </p:spTree>
    <p:extLst>
      <p:ext uri="{BB962C8B-B14F-4D97-AF65-F5344CB8AC3E}">
        <p14:creationId xmlns:p14="http://schemas.microsoft.com/office/powerpoint/2010/main" val="1643878080"/>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802.1Qca-2015</a:t>
            </a:r>
            <a:r>
              <a:rPr lang="en-GB" dirty="0"/>
              <a:t> </a:t>
            </a:r>
            <a:r>
              <a:rPr lang="en-AU" dirty="0"/>
              <a:t>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134</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marL="174625" lvl="1" indent="-174625"/>
            <a:r>
              <a:rPr lang="en-AU" dirty="0"/>
              <a:t>802.1Qca D2.1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802.1Qca-2015 passed 60-day pre-ballot on 13 July 2016 (N16446)</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and liaised in Oct 2016 (see  N16485)</a:t>
            </a:r>
          </a:p>
          <a:p>
            <a:r>
              <a:rPr lang="en-AU" dirty="0"/>
              <a:t>FDIS ballot: </a:t>
            </a:r>
            <a:r>
              <a:rPr lang="en-AU" dirty="0">
                <a:solidFill>
                  <a:srgbClr val="00B050"/>
                </a:solidFill>
              </a:rPr>
              <a:t>passed &amp; response liaised</a:t>
            </a:r>
            <a:endParaRPr lang="en-AU" dirty="0">
              <a:solidFill>
                <a:schemeClr val="accent6"/>
              </a:solidFill>
            </a:endParaRPr>
          </a:p>
          <a:p>
            <a:pPr lvl="1"/>
            <a:r>
              <a:rPr lang="en-AU" dirty="0"/>
              <a:t>802.1Qca-2015 passed FDIS ballot (15/1/17) on 18 April 2017 (N16612)</a:t>
            </a:r>
          </a:p>
          <a:p>
            <a:pPr lvl="1"/>
            <a:r>
              <a:rPr lang="en-AU" dirty="0"/>
              <a:t>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solidFill>
                <a:schemeClr val="accent2"/>
              </a:solidFill>
            </a:endParaRPr>
          </a:p>
          <a:p>
            <a:pPr lvl="1"/>
            <a:endParaRPr lang="en-AU" dirty="0"/>
          </a:p>
        </p:txBody>
      </p:sp>
    </p:spTree>
    <p:extLst>
      <p:ext uri="{BB962C8B-B14F-4D97-AF65-F5344CB8AC3E}">
        <p14:creationId xmlns:p14="http://schemas.microsoft.com/office/powerpoint/2010/main" val="2288412255"/>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802.22a has been </a:t>
            </a:r>
            <a:r>
              <a:rPr lang="en-AU" dirty="0">
                <a:solidFill>
                  <a:schemeClr val="accent6"/>
                </a:solidFill>
              </a:rPr>
              <a:t>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135</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802.22a was liaised in July 2015 to SC6  to allow them to become familiar with it before submission for approval under the PSDO process</a:t>
            </a:r>
          </a:p>
          <a:p>
            <a:r>
              <a:rPr lang="en-US" dirty="0"/>
              <a:t>60-day</a:t>
            </a:r>
            <a:r>
              <a:rPr lang="en-AU" dirty="0"/>
              <a:t> pre-ballot: </a:t>
            </a:r>
            <a:r>
              <a:rPr lang="en-AU" dirty="0">
                <a:solidFill>
                  <a:srgbClr val="00B050"/>
                </a:solidFill>
              </a:rPr>
              <a:t>passed  &amp; response sent</a:t>
            </a:r>
          </a:p>
          <a:p>
            <a:pPr lvl="1"/>
            <a:r>
              <a:rPr lang="en-AU" dirty="0"/>
              <a:t>IEEE 802.22a was submitted for </a:t>
            </a:r>
            <a:r>
              <a:rPr lang="en-US" dirty="0"/>
              <a:t>60-day</a:t>
            </a:r>
            <a:r>
              <a:rPr lang="en-AU" dirty="0"/>
              <a:t> ballot in December 2015, and after a delay the ballot passed on 3 April 2016 (N16414)</a:t>
            </a:r>
          </a:p>
          <a:p>
            <a:pPr lvl="2"/>
            <a:r>
              <a:rPr lang="en-AU" dirty="0"/>
              <a:t>Support need for ISO standard? Passed 10/0/8</a:t>
            </a:r>
          </a:p>
          <a:p>
            <a:pPr lvl="2"/>
            <a:r>
              <a:rPr lang="en-AU" dirty="0"/>
              <a:t>Support this submission being sent to FDIS? 9/1/8</a:t>
            </a:r>
          </a:p>
          <a:p>
            <a:pPr lvl="1"/>
            <a:r>
              <a:rPr lang="en-AU" dirty="0"/>
              <a:t>The only comment was a security related comment from the China NB</a:t>
            </a:r>
          </a:p>
          <a:p>
            <a:pPr lvl="2"/>
            <a:r>
              <a:rPr lang="en-AU" dirty="0"/>
              <a:t>802.22 WG response was sent in Nov 2016</a:t>
            </a:r>
          </a:p>
          <a:p>
            <a:r>
              <a:rPr lang="en-AU" dirty="0"/>
              <a:t>FDIS ballot: </a:t>
            </a:r>
            <a:r>
              <a:rPr lang="en-AU" dirty="0">
                <a:solidFill>
                  <a:srgbClr val="00B050"/>
                </a:solidFill>
              </a:rPr>
              <a:t>passed &amp; published</a:t>
            </a:r>
          </a:p>
          <a:p>
            <a:pPr lvl="1"/>
            <a:r>
              <a:rPr lang="en-AU" dirty="0"/>
              <a:t>Passed on 27 July 2017 (12/0/17) with no comments (N16686)</a:t>
            </a:r>
          </a:p>
          <a:p>
            <a:pPr lvl="1"/>
            <a:r>
              <a:rPr lang="en-AU" dirty="0"/>
              <a:t>Final standard was published in Oct 2017 as </a:t>
            </a:r>
            <a:r>
              <a:rPr lang="en-AU" dirty="0">
                <a:solidFill>
                  <a:srgbClr val="FF0000"/>
                </a:solidFill>
              </a:rPr>
              <a:t>&lt;what&gt;</a:t>
            </a:r>
          </a:p>
          <a:p>
            <a:pPr lvl="1"/>
            <a:endParaRPr lang="en-AU" dirty="0"/>
          </a:p>
          <a:p>
            <a:pPr lvl="1"/>
            <a:endParaRPr lang="en-AU" dirty="0">
              <a:solidFill>
                <a:schemeClr val="accent2"/>
              </a:solidFill>
            </a:endParaRPr>
          </a:p>
        </p:txBody>
      </p:sp>
    </p:spTree>
    <p:extLst>
      <p:ext uri="{BB962C8B-B14F-4D97-AF65-F5344CB8AC3E}">
        <p14:creationId xmlns:p14="http://schemas.microsoft.com/office/powerpoint/2010/main" val="1527594625"/>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8802.1Qbu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136</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285750" lvl="1" indent="-285750"/>
            <a:r>
              <a:rPr lang="en-AU" dirty="0"/>
              <a:t>802.1Qbu D3.0 was liaised for information in Nov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p>
          <a:p>
            <a:pPr lvl="1"/>
            <a:r>
              <a:rPr lang="en-AU" dirty="0"/>
              <a:t>802.1Qbu-2016 passed its 60-day ballot on 7 Feb 2017 (N16541)</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to China NB comments (N16601)</a:t>
            </a:r>
          </a:p>
          <a:p>
            <a:r>
              <a:rPr lang="en-AU" dirty="0"/>
              <a:t>FDIS ballot: </a:t>
            </a:r>
            <a:r>
              <a:rPr lang="en-AU" dirty="0">
                <a:solidFill>
                  <a:srgbClr val="00B050"/>
                </a:solidFill>
              </a:rPr>
              <a:t>passed &amp; published</a:t>
            </a:r>
          </a:p>
          <a:p>
            <a:pPr lvl="1"/>
            <a:r>
              <a:rPr lang="en-AU" dirty="0"/>
              <a:t>802.1Qbu-2016 passed its FDIS ballot on 11 Oct 2017(N16721?)</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2"/>
              </a:solidFill>
            </a:endParaRPr>
          </a:p>
        </p:txBody>
      </p:sp>
    </p:spTree>
    <p:extLst>
      <p:ext uri="{BB962C8B-B14F-4D97-AF65-F5344CB8AC3E}">
        <p14:creationId xmlns:p14="http://schemas.microsoft.com/office/powerpoint/2010/main" val="2824333331"/>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8802.1Qbz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137</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342900" lvl="1" indent="-342900"/>
            <a:r>
              <a:rPr lang="en-AU" dirty="0"/>
              <a:t>IEEE 802.1Qbz D3.0 was liaised for information in Dec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endParaRPr lang="en-AU" dirty="0"/>
          </a:p>
          <a:p>
            <a:pPr lvl="1"/>
            <a:r>
              <a:rPr lang="en-AU" dirty="0"/>
              <a:t>IEEE 802.1Qbz-2016 passed its 60-day ballot on 7 Feb 2017 (N16540)</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in March 2017 to China NB comments (N16601)</a:t>
            </a:r>
          </a:p>
          <a:p>
            <a:r>
              <a:rPr lang="en-AU" dirty="0"/>
              <a:t>FDIS ballot: </a:t>
            </a:r>
            <a:r>
              <a:rPr lang="en-AU" dirty="0">
                <a:solidFill>
                  <a:srgbClr val="00B050"/>
                </a:solidFill>
              </a:rPr>
              <a:t>passed &amp; published</a:t>
            </a:r>
          </a:p>
          <a:p>
            <a:pPr lvl="1"/>
            <a:r>
              <a:rPr lang="en-AU" dirty="0"/>
              <a:t>802.1Qbz-2016 passed its FDIS ballot on 11 Oct (N16722?)</a:t>
            </a:r>
          </a:p>
          <a:p>
            <a:pPr lvl="2"/>
            <a:r>
              <a:rPr lang="en-AU" dirty="0"/>
              <a:t>Passed 11/0/10</a:t>
            </a:r>
          </a:p>
          <a:p>
            <a:pPr lvl="1"/>
            <a:r>
              <a:rPr lang="en-AU" dirty="0"/>
              <a:t>Published in Nov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345559998"/>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802.1Qcd-2015 has been </a:t>
            </a:r>
            <a:r>
              <a:rPr lang="en-AU" dirty="0">
                <a:solidFill>
                  <a:schemeClr val="accent6"/>
                </a:solidFill>
              </a:rPr>
              <a:t>published</a:t>
            </a: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solidFill>
                  <a:schemeClr val="tx2"/>
                </a:solidFill>
              </a:rPr>
              <a:t>802.1Qcd-2015 was liaised for information on 26 May 2015</a:t>
            </a:r>
          </a:p>
          <a:p>
            <a:r>
              <a:rPr lang="en-US" dirty="0"/>
              <a:t>60-day</a:t>
            </a:r>
            <a:r>
              <a:rPr lang="en-AU" dirty="0"/>
              <a:t> pre-ballot: </a:t>
            </a:r>
            <a:r>
              <a:rPr lang="en-AU" dirty="0">
                <a:solidFill>
                  <a:srgbClr val="00B050"/>
                </a:solidFill>
              </a:rPr>
              <a:t>passed &amp; response sent</a:t>
            </a:r>
          </a:p>
          <a:p>
            <a:pPr lvl="1"/>
            <a:r>
              <a:rPr lang="en-AU" dirty="0"/>
              <a:t>802.1Qcd-2015 passed 60-day pre-ballot on 23 Oct 2016 (N16496)</a:t>
            </a:r>
          </a:p>
          <a:p>
            <a:pPr lvl="2"/>
            <a:r>
              <a:rPr lang="en-AU" dirty="0"/>
              <a:t>Passed 8/0/10 on need for ISO standard</a:t>
            </a:r>
          </a:p>
          <a:p>
            <a:pPr lvl="2"/>
            <a:r>
              <a:rPr lang="en-AU" dirty="0"/>
              <a:t>Passed 6/1/11 on support for submission to FDIS</a:t>
            </a:r>
          </a:p>
          <a:p>
            <a:pPr lvl="1"/>
            <a:r>
              <a:rPr lang="en-AU" dirty="0"/>
              <a:t>China NB voted “no” with one comment</a:t>
            </a:r>
          </a:p>
          <a:p>
            <a:pPr lvl="2"/>
            <a:r>
              <a:rPr lang="en-AU" dirty="0"/>
              <a:t>The response was sent in Nov 2016 (N16505)</a:t>
            </a:r>
          </a:p>
          <a:p>
            <a:r>
              <a:rPr lang="en-AU" dirty="0"/>
              <a:t>FDIS ballot: </a:t>
            </a:r>
            <a:r>
              <a:rPr lang="en-AU" dirty="0">
                <a:solidFill>
                  <a:srgbClr val="00B050"/>
                </a:solidFill>
              </a:rPr>
              <a:t>passed &amp; published</a:t>
            </a:r>
          </a:p>
          <a:p>
            <a:pPr lvl="1"/>
            <a:r>
              <a:rPr lang="en-AU" dirty="0"/>
              <a:t>802.1Qcd-2015 passed its FDIS ballot on 1 Dec 2017 (</a:t>
            </a:r>
            <a:r>
              <a:rPr lang="en-AU" dirty="0">
                <a:solidFill>
                  <a:srgbClr val="FF0000"/>
                </a:solidFill>
              </a:rPr>
              <a:t>N??????</a:t>
            </a:r>
            <a:r>
              <a:rPr lang="en-AU" dirty="0"/>
              <a:t>)</a:t>
            </a:r>
          </a:p>
          <a:p>
            <a:pPr lvl="2"/>
            <a:r>
              <a:rPr lang="en-AU" dirty="0"/>
              <a:t>Passed 14/0/13</a:t>
            </a:r>
          </a:p>
          <a:p>
            <a:pPr lvl="1"/>
            <a:r>
              <a:rPr lang="en-AU" dirty="0"/>
              <a:t>Published in Jan 2018 as </a:t>
            </a:r>
            <a:r>
              <a:rPr lang="en-AU" dirty="0">
                <a:solidFill>
                  <a:srgbClr val="FF0000"/>
                </a:solidFill>
              </a:rPr>
              <a:t>&lt;what&gt;</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138</a:t>
            </a:fld>
            <a:endParaRPr lang="en-US"/>
          </a:p>
        </p:txBody>
      </p:sp>
    </p:spTree>
    <p:extLst>
      <p:ext uri="{BB962C8B-B14F-4D97-AF65-F5344CB8AC3E}">
        <p14:creationId xmlns:p14="http://schemas.microsoft.com/office/powerpoint/2010/main" val="1839270550"/>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IEEE 802.1Q-2014/</a:t>
            </a:r>
            <a:r>
              <a:rPr lang="en-GB" dirty="0" err="1"/>
              <a:t>Cor</a:t>
            </a:r>
            <a:r>
              <a:rPr lang="en-GB" dirty="0"/>
              <a:t> 1-2015</a:t>
            </a:r>
            <a:r>
              <a:rPr lang="en-AU" dirty="0"/>
              <a:t> has been published</a:t>
            </a:r>
          </a:p>
        </p:txBody>
      </p:sp>
      <p:sp>
        <p:nvSpPr>
          <p:cNvPr id="10" name="Content Placeholder 9"/>
          <p:cNvSpPr>
            <a:spLocks noGrp="1"/>
          </p:cNvSpPr>
          <p:nvPr>
            <p:ph idx="1"/>
          </p:nvPr>
        </p:nvSpPr>
        <p:spPr/>
        <p:txBody>
          <a:bodyPr/>
          <a:lstStyle/>
          <a:p>
            <a:r>
              <a:rPr lang="en-US" dirty="0"/>
              <a:t>90-day</a:t>
            </a:r>
            <a:r>
              <a:rPr lang="en-AU" dirty="0"/>
              <a:t>  FDIS ballot: </a:t>
            </a:r>
            <a:r>
              <a:rPr lang="en-AU" dirty="0">
                <a:solidFill>
                  <a:srgbClr val="00B050"/>
                </a:solidFill>
              </a:rPr>
              <a:t>passed &amp; published</a:t>
            </a:r>
            <a:endParaRPr lang="en-AU" dirty="0">
              <a:solidFill>
                <a:schemeClr val="accent2"/>
              </a:solidFill>
            </a:endParaRPr>
          </a:p>
          <a:p>
            <a:pPr lvl="1"/>
            <a:r>
              <a:rPr lang="en-AU" dirty="0"/>
              <a:t>802.1Q-2014/</a:t>
            </a:r>
            <a:r>
              <a:rPr lang="en-AU" dirty="0" err="1"/>
              <a:t>Cor</a:t>
            </a:r>
            <a:r>
              <a:rPr lang="en-AU" dirty="0"/>
              <a:t> 1-2015 was submitted to PSDO using a special process for corrigenda</a:t>
            </a:r>
          </a:p>
          <a:p>
            <a:pPr lvl="1"/>
            <a:r>
              <a:rPr lang="en-AU" dirty="0"/>
              <a:t>The ballot passed on 16 March 2017 (N16589)</a:t>
            </a:r>
          </a:p>
          <a:p>
            <a:pPr lvl="2"/>
            <a:r>
              <a:rPr lang="en-AU" dirty="0"/>
              <a:t>Do you support the need for a corrigendum to the subject ISO/IEC/IEEE International Standard?  9/0/11</a:t>
            </a:r>
          </a:p>
          <a:p>
            <a:pPr lvl="2"/>
            <a:r>
              <a:rPr lang="en-AU" dirty="0"/>
              <a:t>Do you approve the draft for publication?  8/1/11</a:t>
            </a:r>
          </a:p>
          <a:p>
            <a:pPr lvl="1"/>
            <a:r>
              <a:rPr lang="en-AU" dirty="0"/>
              <a:t>China NB voted “no” with an objection to the use of IEEE 802.1X based security</a:t>
            </a:r>
          </a:p>
          <a:p>
            <a:pPr lvl="2"/>
            <a:r>
              <a:rPr lang="en-AU" dirty="0"/>
              <a:t>Response (N16687) was liaised in July 2017</a:t>
            </a:r>
          </a:p>
          <a:p>
            <a:pPr lvl="1"/>
            <a:r>
              <a:rPr lang="en-AU" dirty="0"/>
              <a:t>Published in Oct 2017 as </a:t>
            </a:r>
            <a:r>
              <a:rPr lang="en-AU" dirty="0">
                <a:solidFill>
                  <a:srgbClr val="FF0000"/>
                </a:solidFill>
              </a:rPr>
              <a:t>&lt;what&gt;</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139</a:t>
            </a:fld>
            <a:endParaRPr lang="en-US"/>
          </a:p>
        </p:txBody>
      </p:sp>
    </p:spTree>
    <p:extLst>
      <p:ext uri="{BB962C8B-B14F-4D97-AF65-F5344CB8AC3E}">
        <p14:creationId xmlns:p14="http://schemas.microsoft.com/office/powerpoint/2010/main" val="36632216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r>
              <a:rPr lang="en-AU" dirty="0"/>
              <a:t>The goals of the IEEE 802 JTC1 SC were reaffirmed by the IEEE 802 EC in Nov 2020</a:t>
            </a:r>
          </a:p>
        </p:txBody>
      </p:sp>
      <p:sp>
        <p:nvSpPr>
          <p:cNvPr id="18437" name="Rectangle 3"/>
          <p:cNvSpPr>
            <a:spLocks noGrp="1" noChangeArrowheads="1"/>
          </p:cNvSpPr>
          <p:nvPr>
            <p:ph type="body" idx="1"/>
          </p:nvPr>
        </p:nvSpPr>
        <p:spPr/>
        <p:txBody>
          <a:bodyPr/>
          <a:lstStyle/>
          <a:p>
            <a:r>
              <a:rPr lang="en-AU" dirty="0"/>
              <a:t>The IEEE 802 JTC 1 SC has agreed goals from November 2010 …</a:t>
            </a:r>
          </a:p>
          <a:p>
            <a:pPr lvl="1"/>
            <a:r>
              <a:rPr lang="en-AU" i="1" dirty="0"/>
              <a:t>Provides a forum for 802 members to discuss issues relevant to both:</a:t>
            </a:r>
          </a:p>
          <a:p>
            <a:pPr lvl="2"/>
            <a:r>
              <a:rPr lang="en-AU" i="1" dirty="0"/>
              <a:t>IEEE 802</a:t>
            </a:r>
          </a:p>
          <a:p>
            <a:pPr lvl="2"/>
            <a:r>
              <a:rPr lang="en-AU" i="1" dirty="0"/>
              <a:t>ISO/IEC JTC1/SC6</a:t>
            </a:r>
          </a:p>
          <a:p>
            <a:pPr lvl="1"/>
            <a:r>
              <a:rPr lang="en-AU" i="1" dirty="0"/>
              <a:t>Recommends positions to </a:t>
            </a:r>
            <a:r>
              <a:rPr lang="en-AU" i="1" dirty="0" err="1"/>
              <a:t>ExCom</a:t>
            </a:r>
            <a:r>
              <a:rPr lang="en-AU" i="1" dirty="0"/>
              <a:t> on ISO/IEC JTC1/SC6 actions affecting IEEE 802</a:t>
            </a:r>
          </a:p>
          <a:p>
            <a:pPr lvl="2"/>
            <a:r>
              <a:rPr lang="en-AU" i="1" dirty="0"/>
              <a:t>Note that IEEE 802 LMSC holds the liaison to SC6, not the IEEE 802.11 WG</a:t>
            </a:r>
          </a:p>
          <a:p>
            <a:pPr lvl="1"/>
            <a:r>
              <a:rPr lang="en-AU" i="1" dirty="0"/>
              <a:t>Participates in dialog with IEEE staff and 802 </a:t>
            </a:r>
            <a:r>
              <a:rPr lang="en-AU" i="1" dirty="0" err="1"/>
              <a:t>ExCom</a:t>
            </a:r>
            <a:r>
              <a:rPr lang="en-AU" i="1" dirty="0"/>
              <a:t> on issues concerning IEEE’s relationship with ISO/IEC</a:t>
            </a:r>
          </a:p>
          <a:p>
            <a:pPr lvl="1"/>
            <a:r>
              <a:rPr lang="en-AU" i="1" dirty="0"/>
              <a:t>Organises IEEE 802 members to contribute to liaisons and other documents relevant to the ISO/IEC JTC1/SC6 members</a:t>
            </a:r>
          </a:p>
          <a:p>
            <a:pPr marL="1588" lvl="1" indent="0">
              <a:buNone/>
            </a:pPr>
            <a:r>
              <a:rPr lang="en-AU" b="1" dirty="0"/>
              <a:t>… that were reaffirmed by 802 EC in Mar 2014, July 2018 &amp; Nov 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5EC03A9C-CDC5-45F0-9BB8-65A1532B8437}" type="slidenum">
              <a:rPr lang="en-US" smtClean="0"/>
              <a:pPr/>
              <a:t>14</a:t>
            </a:fld>
            <a:endParaRPr lang="en-US"/>
          </a:p>
        </p:txBody>
      </p:sp>
    </p:spTree>
    <p:extLst>
      <p:ext uri="{BB962C8B-B14F-4D97-AF65-F5344CB8AC3E}">
        <p14:creationId xmlns:p14="http://schemas.microsoft.com/office/powerpoint/2010/main" val="3058409392"/>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8802.3bw 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140</a:t>
            </a:fld>
            <a:endParaRPr lang="en-US"/>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802.3bw was liaised to SC6  in Nov 2015 to allow them to become familiar with it before submission for approval under the PSDO process</a:t>
            </a:r>
            <a:endParaRPr lang="en-AU" dirty="0">
              <a:solidFill>
                <a:srgbClr val="00B050"/>
              </a:solidFill>
            </a:endParaRPr>
          </a:p>
          <a:p>
            <a:r>
              <a:rPr lang="en-US" dirty="0"/>
              <a:t>60-day</a:t>
            </a:r>
            <a:r>
              <a:rPr lang="en-AU" dirty="0"/>
              <a:t> pre-ballot: </a:t>
            </a:r>
            <a:r>
              <a:rPr lang="en-AU" dirty="0">
                <a:solidFill>
                  <a:srgbClr val="00B050"/>
                </a:solidFill>
              </a:rPr>
              <a:t>passed &amp; response liaised</a:t>
            </a:r>
          </a:p>
          <a:p>
            <a:pPr lvl="1"/>
            <a:r>
              <a:rPr lang="en-AU" dirty="0"/>
              <a:t>802.3bw passed 60-day ballot on 19 Sep 2016 (see N16478)</a:t>
            </a:r>
          </a:p>
          <a:p>
            <a:pPr lvl="2"/>
            <a:r>
              <a:rPr lang="en-AU" dirty="0"/>
              <a:t>Support need for IS: passed 7/1/10 (China NB voted no)</a:t>
            </a:r>
          </a:p>
          <a:p>
            <a:pPr lvl="2"/>
            <a:r>
              <a:rPr lang="en-AU" dirty="0"/>
              <a:t>Support submission for this IS: passed 6/1/11 (China NB voted no)</a:t>
            </a:r>
          </a:p>
          <a:p>
            <a:pPr lvl="1"/>
            <a:r>
              <a:rPr lang="en-AU" dirty="0"/>
              <a:t>China NB voted “no” with comments </a:t>
            </a:r>
          </a:p>
          <a:p>
            <a:pPr lvl="2"/>
            <a:r>
              <a:rPr lang="en-AU" dirty="0"/>
              <a:t>Response sent to SC6 in Dec 2016 (see N16509)</a:t>
            </a:r>
          </a:p>
          <a:p>
            <a:r>
              <a:rPr lang="en-AU" dirty="0"/>
              <a:t>FDIS ballot: </a:t>
            </a:r>
            <a:r>
              <a:rPr lang="en-AU" dirty="0">
                <a:solidFill>
                  <a:srgbClr val="00B050"/>
                </a:solidFill>
              </a:rPr>
              <a:t>passed &amp; published</a:t>
            </a:r>
          </a:p>
          <a:p>
            <a:pPr lvl="1"/>
            <a:r>
              <a:rPr lang="en-AU" dirty="0"/>
              <a:t>Passed on 11 Sep 2017 by 15/0/13 (N16712)</a:t>
            </a:r>
          </a:p>
          <a:p>
            <a:pPr lvl="2"/>
            <a:r>
              <a:rPr lang="en-AU" dirty="0"/>
              <a:t>China NB voted “yes” with one comment</a:t>
            </a:r>
          </a:p>
          <a:p>
            <a:pPr lvl="2"/>
            <a:r>
              <a:rPr lang="en-AU" dirty="0"/>
              <a:t>Response sent on 14 Nov 2017 (N16744)</a:t>
            </a:r>
          </a:p>
          <a:p>
            <a:pPr lvl="1"/>
            <a:r>
              <a:rPr lang="en-AU" dirty="0"/>
              <a:t>Published in Oct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2385935049"/>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8802.3bp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141</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p>
          <a:p>
            <a:pPr lvl="1"/>
            <a:r>
              <a:rPr lang="en-AU" dirty="0"/>
              <a:t>Passed on 11 Jan 2017 (N16537)</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(N16590)</a:t>
            </a:r>
          </a:p>
          <a:p>
            <a:r>
              <a:rPr lang="en-AU" dirty="0"/>
              <a:t>FDIS ballot: </a:t>
            </a:r>
            <a:r>
              <a:rPr lang="en-AU" dirty="0">
                <a:solidFill>
                  <a:srgbClr val="00B050"/>
                </a:solidFill>
              </a:rPr>
              <a:t>passed &amp; published</a:t>
            </a:r>
          </a:p>
          <a:p>
            <a:pPr lvl="1"/>
            <a:r>
              <a:rPr lang="en-AU" dirty="0"/>
              <a:t>802.3bp passed FDIS ballot on 18 Oct 2017</a:t>
            </a:r>
            <a:endParaRPr lang="en-AU" dirty="0">
              <a:solidFill>
                <a:srgbClr val="FF0000"/>
              </a:solidFill>
            </a:endParaRPr>
          </a:p>
          <a:p>
            <a:pPr lvl="2"/>
            <a:r>
              <a:rPr lang="en-AU" dirty="0"/>
              <a:t>Passed 12/0/8</a:t>
            </a:r>
          </a:p>
          <a:p>
            <a:pPr lvl="1"/>
            <a:r>
              <a:rPr lang="en-AU" dirty="0"/>
              <a:t>Published in Nov 2017 as </a:t>
            </a:r>
            <a:r>
              <a:rPr lang="en-AU" dirty="0">
                <a:solidFill>
                  <a:srgbClr val="FF0000"/>
                </a:solidFill>
              </a:rPr>
              <a:t>&lt;what&gt;</a:t>
            </a:r>
          </a:p>
          <a:p>
            <a:pPr marL="1588" lvl="1" indent="0">
              <a:buNone/>
            </a:pPr>
            <a:endParaRPr lang="en-AU" dirty="0"/>
          </a:p>
        </p:txBody>
      </p:sp>
    </p:spTree>
    <p:extLst>
      <p:ext uri="{BB962C8B-B14F-4D97-AF65-F5344CB8AC3E}">
        <p14:creationId xmlns:p14="http://schemas.microsoft.com/office/powerpoint/2010/main" val="3415549720"/>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8802.3bq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142</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802.3bq </a:t>
            </a:r>
            <a:r>
              <a:rPr lang="en-AU" dirty="0">
                <a:solidFill>
                  <a:schemeClr val="tx2"/>
                </a:solidFill>
              </a:rPr>
              <a:t>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802.3bq passed 60-day pre-ballot on 11 Jan 2017 (N16536)</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(see 802.3bp response)</a:t>
            </a:r>
          </a:p>
          <a:p>
            <a:r>
              <a:rPr lang="en-AU" dirty="0"/>
              <a:t>FDIS ballot: </a:t>
            </a:r>
            <a:r>
              <a:rPr lang="en-AU" dirty="0">
                <a:solidFill>
                  <a:srgbClr val="00B050"/>
                </a:solidFill>
              </a:rPr>
              <a:t>passed &amp; published</a:t>
            </a:r>
          </a:p>
          <a:p>
            <a:pPr lvl="1"/>
            <a:r>
              <a:rPr lang="en-AU" dirty="0"/>
              <a:t>802.3bq passed FDIS ballot on 18 Oct 2017</a:t>
            </a:r>
          </a:p>
          <a:p>
            <a:pPr lvl="2"/>
            <a:r>
              <a:rPr lang="en-AU" dirty="0"/>
              <a:t>Passed 12/0/8</a:t>
            </a:r>
          </a:p>
          <a:p>
            <a:pPr lvl="1"/>
            <a:r>
              <a:rPr lang="en-AU" dirty="0"/>
              <a:t>Published in Nov 2017 as </a:t>
            </a:r>
            <a:r>
              <a:rPr lang="en-AU" dirty="0">
                <a:solidFill>
                  <a:srgbClr val="FF0000"/>
                </a:solidFill>
              </a:rPr>
              <a:t>&lt;what&gt;</a:t>
            </a:r>
          </a:p>
          <a:p>
            <a:pPr lvl="1"/>
            <a:endParaRPr lang="en-AU" dirty="0"/>
          </a:p>
          <a:p>
            <a:pPr lvl="2"/>
            <a:endParaRPr lang="en-AU" dirty="0"/>
          </a:p>
        </p:txBody>
      </p:sp>
    </p:spTree>
    <p:extLst>
      <p:ext uri="{BB962C8B-B14F-4D97-AF65-F5344CB8AC3E}">
        <p14:creationId xmlns:p14="http://schemas.microsoft.com/office/powerpoint/2010/main" val="4159450296"/>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8802.3br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143</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802.3br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802.3br passed 60-day pre-ballot on 16 Feb 2017 (N16568)</a:t>
            </a:r>
          </a:p>
          <a:p>
            <a:pPr lvl="2"/>
            <a:r>
              <a:rPr lang="en-AU" dirty="0"/>
              <a:t>Support need for IS: passed 11/0/9</a:t>
            </a:r>
          </a:p>
          <a:p>
            <a:pPr lvl="2"/>
            <a:r>
              <a:rPr lang="en-AU" dirty="0"/>
              <a:t>Support submission for this IS: passed 10/1/9</a:t>
            </a:r>
          </a:p>
          <a:p>
            <a:pPr lvl="1"/>
            <a:r>
              <a:rPr lang="en-AU" dirty="0"/>
              <a:t>China NB voted “no” with one comment</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802.3br passed FDIS ballot on 11 Oct 2017 (N16723?)</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3065902857"/>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8802.3by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144</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802.3by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802.3by passed 60-day pre-ballot on 11 Jan 2017 (N16535)</a:t>
            </a:r>
          </a:p>
          <a:p>
            <a:pPr lvl="2"/>
            <a:r>
              <a:rPr lang="en-AU" dirty="0"/>
              <a:t>Support need for IS: passed 9/0/10 </a:t>
            </a:r>
          </a:p>
          <a:p>
            <a:pPr lvl="2"/>
            <a:r>
              <a:rPr lang="en-AU" dirty="0"/>
              <a:t>Support submission for this IS: passed 7/1/11</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802.3by passed FDIS ballot on 18 Oct 2017</a:t>
            </a:r>
          </a:p>
          <a:p>
            <a:pPr lvl="2"/>
            <a:r>
              <a:rPr lang="en-AU" dirty="0"/>
              <a:t>Passed 12/0/8</a:t>
            </a:r>
          </a:p>
          <a:p>
            <a:pPr lvl="1"/>
            <a:r>
              <a:rPr lang="en-AU" dirty="0"/>
              <a:t>Published in Nov 2017 as </a:t>
            </a:r>
            <a:r>
              <a:rPr lang="en-AU" dirty="0">
                <a:solidFill>
                  <a:srgbClr val="FF0000"/>
                </a:solidFill>
              </a:rPr>
              <a:t>&lt;what&gt;</a:t>
            </a:r>
          </a:p>
        </p:txBody>
      </p:sp>
    </p:spTree>
    <p:extLst>
      <p:ext uri="{BB962C8B-B14F-4D97-AF65-F5344CB8AC3E}">
        <p14:creationId xmlns:p14="http://schemas.microsoft.com/office/powerpoint/2010/main" val="27392361"/>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8802.3bz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802.3bz was liaised in June 2016 (when in SB)</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Passed on 16 Feb 2017 (N16567)</a:t>
            </a:r>
          </a:p>
          <a:p>
            <a:pPr lvl="2"/>
            <a:r>
              <a:rPr lang="en-AU" dirty="0"/>
              <a:t>Support need for IS: passed 11/0/9</a:t>
            </a:r>
          </a:p>
          <a:p>
            <a:pPr lvl="2"/>
            <a:r>
              <a:rPr lang="en-AU" dirty="0"/>
              <a:t>Support submission for this IS: passed 10/1/9 </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802.3bz passed FDIS pre-ballot on 11 Oct 2017 (N16724)</a:t>
            </a:r>
          </a:p>
          <a:p>
            <a:pPr lvl="2"/>
            <a:r>
              <a:rPr lang="en-AU" dirty="0"/>
              <a:t>Passed 11/0/10</a:t>
            </a:r>
          </a:p>
          <a:p>
            <a:pPr lvl="1"/>
            <a:r>
              <a:rPr lang="en-AU" dirty="0"/>
              <a:t>Published in Nov 2017 as </a:t>
            </a:r>
            <a:r>
              <a:rPr lang="en-AU" dirty="0">
                <a:solidFill>
                  <a:srgbClr val="FF0000"/>
                </a:solidFill>
              </a:rPr>
              <a:t>&lt;what&gt;</a:t>
            </a:r>
            <a:endParaRPr lang="en-AU" dirty="0"/>
          </a:p>
          <a:p>
            <a:pPr lvl="2"/>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145</a:t>
            </a:fld>
            <a:endParaRPr lang="en-US"/>
          </a:p>
        </p:txBody>
      </p:sp>
    </p:spTree>
    <p:extLst>
      <p:ext uri="{BB962C8B-B14F-4D97-AF65-F5344CB8AC3E}">
        <p14:creationId xmlns:p14="http://schemas.microsoft.com/office/powerpoint/2010/main" val="1168930436"/>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802.15.3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GB" dirty="0"/>
              <a:t>802.15.3-revA D2.0 was liaised in Dec 2015 for information</a:t>
            </a:r>
          </a:p>
          <a:p>
            <a:r>
              <a:rPr lang="en-US" dirty="0"/>
              <a:t>60-day</a:t>
            </a:r>
            <a:r>
              <a:rPr lang="en-AU" dirty="0"/>
              <a:t> pre-ballot: </a:t>
            </a:r>
            <a:r>
              <a:rPr lang="en-AU" dirty="0">
                <a:solidFill>
                  <a:srgbClr val="00B050"/>
                </a:solidFill>
              </a:rPr>
              <a:t>passed &amp; response sent</a:t>
            </a:r>
          </a:p>
          <a:p>
            <a:pPr lvl="1"/>
            <a:r>
              <a:rPr lang="en-AU" dirty="0"/>
              <a:t>IEEE 802.15.3-2016 passed 60-day pre-ballot on 23 Oct 2016 (N16495)</a:t>
            </a:r>
          </a:p>
          <a:p>
            <a:pPr lvl="2"/>
            <a:r>
              <a:rPr lang="en-AU" dirty="0"/>
              <a:t>Passed 8/0/10 on need for ISO standard</a:t>
            </a:r>
          </a:p>
          <a:p>
            <a:pPr lvl="2"/>
            <a:r>
              <a:rPr lang="en-AU" dirty="0"/>
              <a:t>Passed 7/0/11 on support for submission to FDIS</a:t>
            </a:r>
          </a:p>
          <a:p>
            <a:pPr lvl="2"/>
            <a:r>
              <a:rPr lang="en-AU" dirty="0"/>
              <a:t>China NB voted yes with one comment</a:t>
            </a:r>
          </a:p>
          <a:p>
            <a:pPr lvl="1"/>
            <a:r>
              <a:rPr lang="en-AU" dirty="0"/>
              <a:t>Response was approved by 802 EC in Nov 2016 and sent in Feb 2017</a:t>
            </a:r>
          </a:p>
          <a:p>
            <a:pPr lvl="2"/>
            <a:r>
              <a:rPr lang="en-AU" dirty="0"/>
              <a:t>See </a:t>
            </a:r>
            <a:r>
              <a:rPr lang="en-AU" dirty="0">
                <a:hlinkClick r:id="rId2"/>
              </a:rPr>
              <a:t>15-16-0768-01</a:t>
            </a:r>
            <a:endParaRPr lang="en-AU"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2017 by 14/0/14 (N16710)</a:t>
            </a:r>
          </a:p>
          <a:p>
            <a:pPr lvl="1"/>
            <a:r>
              <a:rPr lang="en-AU" dirty="0"/>
              <a:t>Published in Oct 2017 as </a:t>
            </a:r>
            <a:r>
              <a:rPr lang="en-AU" dirty="0">
                <a:solidFill>
                  <a:srgbClr val="FF0000"/>
                </a:solidFill>
              </a:rPr>
              <a:t>&lt;what&gt;</a:t>
            </a:r>
            <a:endParaRPr lang="en-AU" dirty="0"/>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146</a:t>
            </a:fld>
            <a:endParaRPr lang="en-US"/>
          </a:p>
        </p:txBody>
      </p:sp>
    </p:spTree>
    <p:extLst>
      <p:ext uri="{BB962C8B-B14F-4D97-AF65-F5344CB8AC3E}">
        <p14:creationId xmlns:p14="http://schemas.microsoft.com/office/powerpoint/2010/main" val="2373955556"/>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802.15.4-2015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IEEE 802.15.4-2006 was adopted by ISO under JTC 1/SC 31 but JTC1/SC6 has responsibility as of June 2015 for IEEE 802.15 standards</a:t>
            </a:r>
          </a:p>
          <a:p>
            <a:pPr lvl="1"/>
            <a:r>
              <a:rPr lang="en-AU" dirty="0"/>
              <a:t>IEEE 802.15.4-2015 </a:t>
            </a:r>
            <a:r>
              <a:rPr lang="en-GB" dirty="0"/>
              <a:t>submission to the PSDO was approved in March 2016 but nothing much happened</a:t>
            </a:r>
          </a:p>
          <a:p>
            <a:pPr lvl="1"/>
            <a:r>
              <a:rPr lang="en-AU" dirty="0"/>
              <a:t>IEEE 802.15.4-2015 was sent for information in Dec 2016</a:t>
            </a:r>
            <a:endParaRPr lang="en-GB" dirty="0"/>
          </a:p>
          <a:p>
            <a:r>
              <a:rPr lang="en-US" dirty="0"/>
              <a:t>60-day</a:t>
            </a:r>
            <a:r>
              <a:rPr lang="en-AU" dirty="0"/>
              <a:t> pre-ballot: </a:t>
            </a:r>
            <a:r>
              <a:rPr lang="en-AU" dirty="0">
                <a:solidFill>
                  <a:srgbClr val="00B050"/>
                </a:solidFill>
              </a:rPr>
              <a:t>passed</a:t>
            </a:r>
          </a:p>
          <a:p>
            <a:pPr lvl="1"/>
            <a:r>
              <a:rPr lang="en-AU" dirty="0"/>
              <a:t>IEEE 802.15.4-2015 60-day pre-ballot closed on 20 April 2017 (N16615)</a:t>
            </a:r>
          </a:p>
          <a:p>
            <a:pPr lvl="2"/>
            <a:r>
              <a:rPr lang="en-AU" dirty="0"/>
              <a:t>Passed 8/0/11 on need for ISO standard</a:t>
            </a:r>
          </a:p>
          <a:p>
            <a:pPr lvl="2"/>
            <a:r>
              <a:rPr lang="en-AU" dirty="0"/>
              <a:t>Passed 8/0/11 on support for submission to FDIS</a:t>
            </a:r>
          </a:p>
          <a:p>
            <a:pPr lvl="2"/>
            <a:r>
              <a:rPr lang="en-AU" dirty="0"/>
              <a:t>No comments</a:t>
            </a:r>
          </a:p>
          <a:p>
            <a:r>
              <a:rPr lang="en-AU" dirty="0"/>
              <a:t>FDIS ballot: </a:t>
            </a:r>
            <a:r>
              <a:rPr lang="en-AU" dirty="0">
                <a:solidFill>
                  <a:srgbClr val="00B050"/>
                </a:solidFill>
              </a:rPr>
              <a:t>passed &amp; published</a:t>
            </a:r>
          </a:p>
          <a:p>
            <a:pPr lvl="1"/>
            <a:r>
              <a:rPr lang="en-AU" dirty="0"/>
              <a:t>Passed on 27 Jan 2018 by 12/0/10, with no comments (N16763)</a:t>
            </a:r>
          </a:p>
          <a:p>
            <a:pPr lvl="1"/>
            <a:r>
              <a:rPr lang="en-US" dirty="0"/>
              <a:t>ISO/IEC/IEEE 8802-15-4:2018 </a:t>
            </a:r>
            <a:r>
              <a:rPr lang="en-AU" dirty="0"/>
              <a:t>was published in Mar 2018</a:t>
            </a:r>
          </a:p>
          <a:p>
            <a:pPr lvl="1"/>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147</a:t>
            </a:fld>
            <a:endParaRPr lang="en-US"/>
          </a:p>
        </p:txBody>
      </p:sp>
    </p:spTree>
    <p:extLst>
      <p:ext uri="{BB962C8B-B14F-4D97-AF65-F5344CB8AC3E}">
        <p14:creationId xmlns:p14="http://schemas.microsoft.com/office/powerpoint/2010/main" val="2284630286"/>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802.21-2017 has been published</a:t>
            </a:r>
          </a:p>
        </p:txBody>
      </p:sp>
      <p:sp>
        <p:nvSpPr>
          <p:cNvPr id="10" name="Content Placeholder 9"/>
          <p:cNvSpPr>
            <a:spLocks noGrp="1"/>
          </p:cNvSpPr>
          <p:nvPr>
            <p:ph idx="1"/>
          </p:nvPr>
        </p:nvSpPr>
        <p:spPr>
          <a:xfrm>
            <a:off x="685800" y="1066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802.21-2017 was approved for liaison for information in July 2016</a:t>
            </a:r>
          </a:p>
          <a:p>
            <a:pPr lvl="2"/>
            <a:r>
              <a:rPr lang="en-AU" dirty="0"/>
              <a:t>D7 was sent in Nov 2016</a:t>
            </a:r>
          </a:p>
          <a:p>
            <a:r>
              <a:rPr lang="en-US" dirty="0"/>
              <a:t>60-day</a:t>
            </a:r>
            <a:r>
              <a:rPr lang="en-AU" dirty="0"/>
              <a:t> pre-ballot: </a:t>
            </a:r>
            <a:r>
              <a:rPr lang="en-AU" dirty="0">
                <a:solidFill>
                  <a:srgbClr val="00B050"/>
                </a:solidFill>
              </a:rPr>
              <a:t>passed &amp; response sent</a:t>
            </a:r>
          </a:p>
          <a:p>
            <a:pPr lvl="1"/>
            <a:r>
              <a:rPr lang="en-AU" dirty="0"/>
              <a:t>IEEE 802.21-2017 60-day pre-ballot closed on 10 April 2017 (N16671)</a:t>
            </a:r>
          </a:p>
          <a:p>
            <a:pPr lvl="2"/>
            <a:r>
              <a:rPr lang="en-AU" dirty="0"/>
              <a:t>Passed 6/1/14 on need for ISO standard</a:t>
            </a:r>
          </a:p>
          <a:p>
            <a:pPr lvl="2"/>
            <a:r>
              <a:rPr lang="en-AU" dirty="0"/>
              <a:t>Passed 6/1/14 on support for submission to FDIS</a:t>
            </a:r>
          </a:p>
          <a:p>
            <a:pPr lvl="2"/>
            <a:r>
              <a:rPr lang="en-AU" dirty="0"/>
              <a:t>Only negative vote was from China NB (the usual security comment)</a:t>
            </a:r>
          </a:p>
          <a:p>
            <a:pPr lvl="1"/>
            <a:r>
              <a:rPr lang="en-AU" dirty="0"/>
              <a:t>A response was sent on 20 July 2017</a:t>
            </a:r>
          </a:p>
          <a:p>
            <a:pPr lvl="2"/>
            <a:r>
              <a:rPr lang="en-AU" dirty="0"/>
              <a:t>See 21-17-0036-00 (N16682)</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response sent &amp; published</a:t>
            </a:r>
          </a:p>
          <a:p>
            <a:pPr lvl="1"/>
            <a:r>
              <a:rPr lang="en-AU" dirty="0"/>
              <a:t>IEEE 802.21-2017 FDIS passed (N16768)</a:t>
            </a:r>
          </a:p>
          <a:p>
            <a:pPr lvl="2"/>
            <a:r>
              <a:rPr lang="en-AU" dirty="0"/>
              <a:t>Passed 12/1/6 (with comments from China NB)</a:t>
            </a:r>
          </a:p>
          <a:p>
            <a:pPr lvl="1"/>
            <a:r>
              <a:rPr lang="en-AU" dirty="0"/>
              <a:t>A  response was sent in Mar 2018 (N16770)</a:t>
            </a:r>
          </a:p>
          <a:p>
            <a:pPr lvl="1"/>
            <a:r>
              <a:rPr lang="en-US" dirty="0"/>
              <a:t>ISO/IEC/IEEE 8802-21:2018</a:t>
            </a:r>
            <a:r>
              <a:rPr lang="en-AU" dirty="0"/>
              <a:t> published in Apr 2018</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148</a:t>
            </a:fld>
            <a:endParaRPr lang="en-US"/>
          </a:p>
        </p:txBody>
      </p:sp>
    </p:spTree>
    <p:extLst>
      <p:ext uri="{BB962C8B-B14F-4D97-AF65-F5344CB8AC3E}">
        <p14:creationId xmlns:p14="http://schemas.microsoft.com/office/powerpoint/2010/main" val="1676862021"/>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802.22b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149</a:t>
            </a:fld>
            <a:endParaRPr lang="en-US"/>
          </a:p>
        </p:txBody>
      </p:sp>
      <p:sp>
        <p:nvSpPr>
          <p:cNvPr id="10" name="Content Placeholder 9"/>
          <p:cNvSpPr>
            <a:spLocks noGrp="1"/>
          </p:cNvSpPr>
          <p:nvPr>
            <p:ph idx="1"/>
          </p:nvPr>
        </p:nvSpPr>
        <p:spPr>
          <a:xfrm>
            <a:off x="685800" y="1143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802.22b was liaised in July 2015 to SC6  to allow them to become familiar with it before submission for approval under the PSDO process</a:t>
            </a:r>
          </a:p>
          <a:p>
            <a:r>
              <a:rPr lang="en-US" dirty="0"/>
              <a:t>60-day</a:t>
            </a:r>
            <a:r>
              <a:rPr lang="en-AU" dirty="0"/>
              <a:t> pre-ballot: </a:t>
            </a:r>
            <a:r>
              <a:rPr lang="en-AU" dirty="0">
                <a:solidFill>
                  <a:srgbClr val="00B050"/>
                </a:solidFill>
              </a:rPr>
              <a:t>passed on 3 April 2016 and response sent</a:t>
            </a:r>
          </a:p>
          <a:p>
            <a:pPr lvl="1"/>
            <a:r>
              <a:rPr lang="en-AU" dirty="0"/>
              <a:t>IEEE 802.22b was submitted for </a:t>
            </a:r>
            <a:r>
              <a:rPr lang="en-US" dirty="0"/>
              <a:t>60-day</a:t>
            </a:r>
            <a:r>
              <a:rPr lang="en-AU" dirty="0"/>
              <a:t> ballot in December 2015, and after a delay the ballot passed on 3 April 2016 (N16415)</a:t>
            </a:r>
          </a:p>
          <a:p>
            <a:pPr lvl="2"/>
            <a:r>
              <a:rPr lang="en-AU" dirty="0"/>
              <a:t>Support need for ISO standard? Passed 9/1/8</a:t>
            </a:r>
          </a:p>
          <a:p>
            <a:pPr lvl="2"/>
            <a:r>
              <a:rPr lang="en-AU" dirty="0"/>
              <a:t>Support this submission being sent to FDIS? 8/2/8</a:t>
            </a:r>
          </a:p>
          <a:p>
            <a:pPr lvl="1"/>
            <a:r>
              <a:rPr lang="en-AU" dirty="0"/>
              <a:t>China NB &amp; Japan NB voted “no”</a:t>
            </a:r>
          </a:p>
          <a:p>
            <a:pPr lvl="2"/>
            <a:r>
              <a:rPr lang="en-AU" dirty="0"/>
              <a:t>802.22 WG response was sent in Nov 2016</a:t>
            </a:r>
          </a:p>
          <a:p>
            <a:r>
              <a:rPr lang="en-AU" dirty="0"/>
              <a:t>FDIS ballot: </a:t>
            </a:r>
            <a:r>
              <a:rPr lang="en-AU" dirty="0">
                <a:solidFill>
                  <a:srgbClr val="00B050"/>
                </a:solidFill>
              </a:rPr>
              <a:t>passed 27 July 2017  &amp; published (&amp; response sent later)</a:t>
            </a:r>
          </a:p>
          <a:p>
            <a:pPr lvl="1"/>
            <a:r>
              <a:rPr lang="en-AU" dirty="0"/>
              <a:t>Passed on 27 July 2017 by 12/1/16 (N16690)</a:t>
            </a:r>
          </a:p>
          <a:p>
            <a:pPr lvl="2"/>
            <a:r>
              <a:rPr lang="en-AU" dirty="0"/>
              <a:t>China NB voted “no” with two comments</a:t>
            </a:r>
          </a:p>
          <a:p>
            <a:pPr lvl="1"/>
            <a:r>
              <a:rPr lang="en-US" dirty="0"/>
              <a:t>ISO/IEC/IEEE 8802-22:2015/</a:t>
            </a:r>
            <a:r>
              <a:rPr lang="en-US" dirty="0" err="1"/>
              <a:t>Amd</a:t>
            </a:r>
            <a:r>
              <a:rPr lang="en-US" dirty="0"/>
              <a:t> 2:2017 </a:t>
            </a:r>
            <a:r>
              <a:rPr lang="en-AU" dirty="0"/>
              <a:t>was published in Oct 2017</a:t>
            </a:r>
          </a:p>
          <a:p>
            <a:pPr lvl="1"/>
            <a:r>
              <a:rPr lang="en-AU" dirty="0"/>
              <a:t>Response to comments were sent in Mar 2018 (N16771)</a:t>
            </a:r>
          </a:p>
        </p:txBody>
      </p:sp>
    </p:spTree>
    <p:extLst>
      <p:ext uri="{BB962C8B-B14F-4D97-AF65-F5344CB8AC3E}">
        <p14:creationId xmlns:p14="http://schemas.microsoft.com/office/powerpoint/2010/main" val="13500347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The IEEE 802 WGs continue to liaise drafts to SC6 for their information</a:t>
            </a:r>
            <a:endParaRPr lang="en-AU" dirty="0"/>
          </a:p>
        </p:txBody>
      </p:sp>
      <p:sp>
        <p:nvSpPr>
          <p:cNvPr id="8" name="Content Placeholder 7"/>
          <p:cNvSpPr>
            <a:spLocks noGrp="1"/>
          </p:cNvSpPr>
          <p:nvPr>
            <p:ph idx="1"/>
          </p:nvPr>
        </p:nvSpPr>
        <p:spPr/>
        <p:txBody>
          <a:bodyPr/>
          <a:lstStyle/>
          <a:p>
            <a:pPr lvl="1"/>
            <a:r>
              <a:rPr lang="en-AU" dirty="0"/>
              <a:t>IEEE 802 has agreed (see N15606) to liaise to SC6 drafts of standards/amendments that are likely to be ratified under the PSDO agreement</a:t>
            </a:r>
          </a:p>
          <a:p>
            <a:pPr lvl="1"/>
            <a:r>
              <a:rPr lang="en-AU" dirty="0"/>
              <a:t>Generally, IEEE 802 will liaise drafts during the SA Ballot process, but may also do so during the Letter Ballot process</a:t>
            </a:r>
          </a:p>
          <a:p>
            <a:pPr lvl="1"/>
            <a:r>
              <a:rPr lang="en-AU" dirty="0"/>
              <a:t>So far drafts have been liaised by most WGs</a:t>
            </a:r>
          </a:p>
          <a:p>
            <a:pPr lvl="2"/>
            <a:r>
              <a:rPr lang="en-AU" dirty="0"/>
              <a:t>IEEE 802.1/3/11/15/16/21/22 WGs</a:t>
            </a:r>
          </a:p>
          <a:p>
            <a:pPr lvl="2"/>
            <a:r>
              <a:rPr lang="en-AU" dirty="0"/>
              <a:t>IEEE 802.16/21/22 are now hibernating</a:t>
            </a:r>
          </a:p>
          <a:p>
            <a:pPr lvl="2"/>
            <a:r>
              <a:rPr lang="en-AU" dirty="0"/>
              <a:t>IEEE 802.19 has not yet considered liaisons</a:t>
            </a:r>
          </a:p>
          <a:p>
            <a:pPr lvl="1"/>
            <a:r>
              <a:rPr lang="en-AU" dirty="0"/>
              <a:t>Note: as of March 2015, any drafts liaised to SC6 will need a “permission statement” added to the front of the draft</a:t>
            </a:r>
          </a:p>
          <a:p>
            <a:pPr lvl="2"/>
            <a:r>
              <a:rPr lang="en-AU" dirty="0"/>
              <a:t>Please contact the staff liaisons for each of the Working Groups</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a:t>
            </a:fld>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1479819077"/>
              </p:ext>
            </p:extLst>
          </p:nvPr>
        </p:nvGraphicFramePr>
        <p:xfrm>
          <a:off x="0" y="2057400"/>
          <a:ext cx="914401" cy="771525"/>
        </p:xfrm>
        <a:graphic>
          <a:graphicData uri="http://schemas.openxmlformats.org/presentationml/2006/ole">
            <mc:AlternateContent xmlns:mc="http://schemas.openxmlformats.org/markup-compatibility/2006">
              <mc:Choice xmlns:v="urn:schemas-microsoft-com:vml" Requires="v">
                <p:oleObj name="Acrobat Document" showAsIcon="1" r:id="rId2" imgW="914400" imgH="771480" progId="Acrobat.Document.DC">
                  <p:embed/>
                </p:oleObj>
              </mc:Choice>
              <mc:Fallback>
                <p:oleObj name="Acrobat Document" showAsIcon="1" r:id="rId2" imgW="914400" imgH="771480" progId="Acrobat.Document.DC">
                  <p:embed/>
                  <p:pic>
                    <p:nvPicPr>
                      <p:cNvPr id="13" name="Object 12"/>
                      <p:cNvPicPr>
                        <a:picLocks noChangeAspect="1" noChangeArrowheads="1"/>
                      </p:cNvPicPr>
                      <p:nvPr/>
                    </p:nvPicPr>
                    <p:blipFill>
                      <a:blip r:embed="rId3"/>
                      <a:srcRect/>
                      <a:stretch>
                        <a:fillRect/>
                      </a:stretch>
                    </p:blipFill>
                    <p:spPr bwMode="auto">
                      <a:xfrm>
                        <a:off x="0" y="2057400"/>
                        <a:ext cx="914401"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639597447"/>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802.1AC-Rev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802.1AC-Rev D3.0 was liaised for information in Dec 2015</a:t>
            </a:r>
          </a:p>
          <a:p>
            <a:r>
              <a:rPr lang="en-US" dirty="0"/>
              <a:t>60-day</a:t>
            </a:r>
            <a:r>
              <a:rPr lang="en-AU" dirty="0"/>
              <a:t> pre-ballot: </a:t>
            </a:r>
            <a:r>
              <a:rPr lang="en-AU" dirty="0">
                <a:solidFill>
                  <a:srgbClr val="00B050"/>
                </a:solidFill>
              </a:rPr>
              <a:t>passed &amp; response liaised</a:t>
            </a:r>
          </a:p>
          <a:p>
            <a:pPr lvl="1"/>
            <a:r>
              <a:rPr lang="en-AU" dirty="0"/>
              <a:t>802.1AC-Rev 60-day ballot passed on 24 May 2017 (N16647)</a:t>
            </a:r>
          </a:p>
          <a:p>
            <a:pPr lvl="2"/>
            <a:r>
              <a:rPr lang="en-AU" dirty="0"/>
              <a:t>Passed 11/0/8 on need for ISO standard</a:t>
            </a:r>
          </a:p>
          <a:p>
            <a:pPr lvl="2"/>
            <a:r>
              <a:rPr lang="en-AU" dirty="0"/>
              <a:t>Passed 10/1/9 on support for submission to FDIS</a:t>
            </a:r>
          </a:p>
          <a:p>
            <a:pPr lvl="1"/>
            <a:r>
              <a:rPr lang="en-AU" dirty="0"/>
              <a:t>China NB voted “no” with one comment</a:t>
            </a:r>
          </a:p>
          <a:p>
            <a:pPr lvl="2"/>
            <a:r>
              <a:rPr lang="en-AU" dirty="0"/>
              <a:t>Response (N16687) was liaised in July 2017</a:t>
            </a:r>
          </a:p>
          <a:p>
            <a:r>
              <a:rPr lang="en-AU" dirty="0"/>
              <a:t>FDIS ballot: </a:t>
            </a:r>
            <a:r>
              <a:rPr lang="en-AU" dirty="0">
                <a:solidFill>
                  <a:srgbClr val="00B050"/>
                </a:solidFill>
              </a:rPr>
              <a:t>passed, response liaised &amp; published</a:t>
            </a:r>
          </a:p>
          <a:p>
            <a:pPr lvl="1"/>
            <a:r>
              <a:rPr lang="en-AU" dirty="0"/>
              <a:t>802.1AC-Rev passed its FDIS ballot on 7 Mar 2018 (N16769)</a:t>
            </a:r>
          </a:p>
          <a:p>
            <a:pPr lvl="2"/>
            <a:r>
              <a:rPr lang="en-AU" dirty="0"/>
              <a:t>Passed 11/1/6</a:t>
            </a:r>
          </a:p>
          <a:p>
            <a:pPr lvl="1"/>
            <a:r>
              <a:rPr lang="en-AU" dirty="0"/>
              <a:t>China NB voted “no” with one comment</a:t>
            </a:r>
          </a:p>
          <a:p>
            <a:pPr lvl="2"/>
            <a:r>
              <a:rPr lang="en-AU" dirty="0"/>
              <a:t>A response was sent in Apr 2018 (N16795)</a:t>
            </a:r>
          </a:p>
          <a:p>
            <a:pPr lvl="1"/>
            <a:r>
              <a:rPr lang="en-AU" dirty="0"/>
              <a:t>Published as ISO/IEC/IEEE 8802-1AC:2018</a:t>
            </a:r>
          </a:p>
          <a:p>
            <a:pPr lvl="2"/>
            <a:endParaRPr lang="en-AU" dirty="0">
              <a:solidFill>
                <a:srgbClr val="FF0000"/>
              </a:solidFill>
            </a:endParaRPr>
          </a:p>
          <a:p>
            <a:pPr lvl="2"/>
            <a:endParaRPr lang="en-AU" dirty="0"/>
          </a:p>
          <a:p>
            <a:pPr lvl="2"/>
            <a:endParaRPr lang="en-AU" dirty="0"/>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150</a:t>
            </a:fld>
            <a:endParaRPr lang="en-US"/>
          </a:p>
        </p:txBody>
      </p:sp>
    </p:spTree>
    <p:extLst>
      <p:ext uri="{BB962C8B-B14F-4D97-AF65-F5344CB8AC3E}">
        <p14:creationId xmlns:p14="http://schemas.microsoft.com/office/powerpoint/2010/main" val="836845168"/>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802d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802d D1.0 (</a:t>
            </a:r>
            <a:r>
              <a:rPr lang="en-GB" dirty="0"/>
              <a:t>Overview and Architecture—Amendment: Allocation of Uniform Resource Name (URN) values in IEEE 802 standards) </a:t>
            </a:r>
            <a:r>
              <a:rPr lang="en-AU" dirty="0"/>
              <a:t>was liaised for information in Oct 2016 (see N16484)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802d passed 60-day pre-ballot on 15 June 2017 (N16657)</a:t>
            </a:r>
          </a:p>
          <a:p>
            <a:pPr lvl="2"/>
            <a:r>
              <a:rPr lang="en-AU" dirty="0"/>
              <a:t>Passed 9/0/11 on need for ISO standard</a:t>
            </a:r>
          </a:p>
          <a:p>
            <a:pPr lvl="2"/>
            <a:r>
              <a:rPr lang="en-AU" dirty="0"/>
              <a:t>Passed 9/0/11 on support for submission to FDIS </a:t>
            </a:r>
          </a:p>
          <a:p>
            <a:r>
              <a:rPr lang="en-AU" dirty="0"/>
              <a:t>FDIS ballot: </a:t>
            </a:r>
            <a:r>
              <a:rPr lang="en-AU" dirty="0">
                <a:solidFill>
                  <a:srgbClr val="00B050"/>
                </a:solidFill>
              </a:rPr>
              <a:t>passed, and published</a:t>
            </a:r>
          </a:p>
          <a:p>
            <a:pPr lvl="1"/>
            <a:r>
              <a:rPr lang="en-AU" dirty="0"/>
              <a:t>802d passed FDIS ballot on 14 Mar 2018 (N16779/N16783)</a:t>
            </a:r>
          </a:p>
          <a:p>
            <a:pPr lvl="2"/>
            <a:r>
              <a:rPr lang="en-AU" dirty="0"/>
              <a:t>Passed 12/0/7</a:t>
            </a:r>
          </a:p>
          <a:p>
            <a:pPr lvl="1"/>
            <a:r>
              <a:rPr lang="en-AU" dirty="0"/>
              <a:t>Published as ISO/IEC/IEEE 8802-A:2015/AMD1:2018</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151</a:t>
            </a:fld>
            <a:endParaRPr lang="en-US"/>
          </a:p>
        </p:txBody>
      </p:sp>
    </p:spTree>
    <p:extLst>
      <p:ext uri="{BB962C8B-B14F-4D97-AF65-F5344CB8AC3E}">
        <p14:creationId xmlns:p14="http://schemas.microsoft.com/office/powerpoint/2010/main" val="2879473440"/>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802.11mc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802.11mc drafts were liaised for information</a:t>
            </a:r>
          </a:p>
          <a:p>
            <a:pPr lvl="2"/>
            <a:r>
              <a:rPr lang="en-GB" dirty="0"/>
              <a:t>D5.0 in Jan 2016, D6.0 in Jul 2016 &amp; D8.0 in Oct 2016</a:t>
            </a:r>
          </a:p>
          <a:p>
            <a:r>
              <a:rPr lang="en-US" dirty="0"/>
              <a:t>60-day</a:t>
            </a:r>
            <a:r>
              <a:rPr lang="en-AU" dirty="0"/>
              <a:t> pre-ballot: </a:t>
            </a:r>
            <a:r>
              <a:rPr lang="en-AU" dirty="0">
                <a:solidFill>
                  <a:srgbClr val="00B050"/>
                </a:solidFill>
              </a:rPr>
              <a:t>passed &amp; responses liaised</a:t>
            </a:r>
          </a:p>
          <a:p>
            <a:pPr lvl="1"/>
            <a:r>
              <a:rPr lang="en-AU" dirty="0"/>
              <a:t>802.11-2016 passed 60-day pre-ballot (N16607) on 16 April 2017</a:t>
            </a:r>
          </a:p>
          <a:p>
            <a:pPr lvl="2"/>
            <a:r>
              <a:rPr lang="en-AU" dirty="0"/>
              <a:t>Need? 10/0/10</a:t>
            </a:r>
          </a:p>
          <a:p>
            <a:pPr lvl="2"/>
            <a:r>
              <a:rPr lang="en-AU" dirty="0"/>
              <a:t>Submission? 9/1/10</a:t>
            </a:r>
          </a:p>
          <a:p>
            <a:pPr lvl="1"/>
            <a:r>
              <a:rPr lang="en-AU" dirty="0"/>
              <a:t>China voted no with usual comment, for which a response was approved – see 11-17-0629-01 – was sent on 10 June (N16655)</a:t>
            </a:r>
            <a:endParaRPr lang="en-AU" dirty="0">
              <a:solidFill>
                <a:srgbClr val="FF0000"/>
              </a:solidFill>
            </a:endParaRPr>
          </a:p>
          <a:p>
            <a:r>
              <a:rPr lang="en-AU" dirty="0"/>
              <a:t>FDIS ballot: </a:t>
            </a:r>
            <a:r>
              <a:rPr lang="en-AU" dirty="0">
                <a:solidFill>
                  <a:srgbClr val="00B050"/>
                </a:solidFill>
              </a:rPr>
              <a:t>passed, response sent &amp; published</a:t>
            </a:r>
          </a:p>
          <a:p>
            <a:pPr lvl="1"/>
            <a:r>
              <a:rPr lang="en-AU" dirty="0"/>
              <a:t>802.11-2016 passed its FDIS ballot on 13 Apr 2018 (N16794)</a:t>
            </a:r>
          </a:p>
          <a:p>
            <a:pPr lvl="2"/>
            <a:r>
              <a:rPr lang="en-AU" dirty="0"/>
              <a:t>Passed 12/1/6 (with comments by China NB)</a:t>
            </a:r>
          </a:p>
          <a:p>
            <a:pPr lvl="1"/>
            <a:r>
              <a:rPr lang="en-AU" dirty="0"/>
              <a:t>A response has been sent (N16812)</a:t>
            </a:r>
          </a:p>
          <a:p>
            <a:pPr lvl="1"/>
            <a:r>
              <a:rPr lang="en-AU" dirty="0"/>
              <a:t>Published as ISO/IEC/IEEE 8802-11:2018</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152</a:t>
            </a:fld>
            <a:endParaRPr lang="en-US"/>
          </a:p>
        </p:txBody>
      </p:sp>
    </p:spTree>
    <p:extLst>
      <p:ext uri="{BB962C8B-B14F-4D97-AF65-F5344CB8AC3E}">
        <p14:creationId xmlns:p14="http://schemas.microsoft.com/office/powerpoint/2010/main" val="2426850645"/>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802.21.1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802.21.1 was approved for liaison for information in July 2016</a:t>
            </a:r>
          </a:p>
          <a:p>
            <a:pPr lvl="2"/>
            <a:r>
              <a:rPr lang="en-AU" dirty="0"/>
              <a:t>D5 was sent in Nov 2016</a:t>
            </a:r>
          </a:p>
          <a:p>
            <a:r>
              <a:rPr lang="en-US" dirty="0"/>
              <a:t>60-day</a:t>
            </a:r>
            <a:r>
              <a:rPr lang="en-AU" dirty="0"/>
              <a:t> pre-ballot: </a:t>
            </a:r>
            <a:r>
              <a:rPr lang="en-AU" dirty="0">
                <a:solidFill>
                  <a:srgbClr val="00B050"/>
                </a:solidFill>
              </a:rPr>
              <a:t>passed</a:t>
            </a:r>
          </a:p>
          <a:p>
            <a:pPr lvl="1"/>
            <a:r>
              <a:rPr lang="en-AU" dirty="0"/>
              <a:t>IEEE 802.21.1 60-day pre-ballot passed on 10 April 2017 (N16672)</a:t>
            </a:r>
          </a:p>
          <a:p>
            <a:pPr lvl="2"/>
            <a:r>
              <a:rPr lang="en-AU" dirty="0"/>
              <a:t>Passed 6/0/14 on need for ISO standard</a:t>
            </a:r>
          </a:p>
          <a:p>
            <a:pPr lvl="2"/>
            <a:r>
              <a:rPr lang="en-AU" dirty="0"/>
              <a:t>Passed 6/0/14 on support for submission to FDIS</a:t>
            </a:r>
          </a:p>
          <a:p>
            <a:pPr lvl="1"/>
            <a:r>
              <a:rPr lang="en-AU" dirty="0"/>
              <a:t>China NB voted “no” with comments</a:t>
            </a:r>
          </a:p>
          <a:p>
            <a:pPr lvl="2"/>
            <a:r>
              <a:rPr lang="en-AU" dirty="0"/>
              <a:t>A response was sent on 20 July 2017 (N16682)</a:t>
            </a:r>
            <a:endParaRPr lang="en-AU" dirty="0">
              <a:solidFill>
                <a:schemeClr val="accent2"/>
              </a:solidFill>
            </a:endParaRPr>
          </a:p>
          <a:p>
            <a:r>
              <a:rPr lang="en-AU" dirty="0"/>
              <a:t>FDIS ballot: </a:t>
            </a:r>
            <a:r>
              <a:rPr lang="en-AU" dirty="0">
                <a:solidFill>
                  <a:srgbClr val="00B050"/>
                </a:solidFill>
              </a:rPr>
              <a:t>passed, response sent &amp; published</a:t>
            </a:r>
          </a:p>
          <a:p>
            <a:pPr lvl="1"/>
            <a:r>
              <a:rPr lang="en-AU" dirty="0"/>
              <a:t>IEEE 802.21.1 FDIS ballot passed on 14 Mar 2018 (N16780, N16784)</a:t>
            </a:r>
          </a:p>
          <a:p>
            <a:pPr lvl="2"/>
            <a:r>
              <a:rPr lang="en-AU" dirty="0"/>
              <a:t>Passed 11/1/7 (with comment from China NB)</a:t>
            </a:r>
          </a:p>
          <a:p>
            <a:pPr lvl="1"/>
            <a:r>
              <a:rPr lang="en-AU" dirty="0"/>
              <a:t>A response has been sent (N16811) and waiting for publication</a:t>
            </a:r>
          </a:p>
          <a:p>
            <a:pPr lvl="1"/>
            <a:r>
              <a:rPr lang="en-AU" dirty="0"/>
              <a:t>Published as ISO/IEC/IEEE 8802-21-1:2018</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153</a:t>
            </a:fld>
            <a:endParaRPr lang="en-US"/>
          </a:p>
        </p:txBody>
      </p:sp>
    </p:spTree>
    <p:extLst>
      <p:ext uri="{BB962C8B-B14F-4D97-AF65-F5344CB8AC3E}">
        <p14:creationId xmlns:p14="http://schemas.microsoft.com/office/powerpoint/2010/main" val="1420188398"/>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IEEE 802.1AX-2014/Cor1 </a:t>
            </a:r>
            <a:r>
              <a:rPr lang="en-AU" dirty="0"/>
              <a:t>has been published</a:t>
            </a:r>
          </a:p>
        </p:txBody>
      </p:sp>
      <p:sp>
        <p:nvSpPr>
          <p:cNvPr id="10" name="Content Placeholder 9"/>
          <p:cNvSpPr>
            <a:spLocks noGrp="1"/>
          </p:cNvSpPr>
          <p:nvPr>
            <p:ph idx="1"/>
          </p:nvPr>
        </p:nvSpPr>
        <p:spPr/>
        <p:txBody>
          <a:bodyPr/>
          <a:lstStyle/>
          <a:p>
            <a:r>
              <a:rPr lang="en-US" dirty="0"/>
              <a:t>90-day</a:t>
            </a:r>
            <a:r>
              <a:rPr lang="en-AU" dirty="0"/>
              <a:t>  FDIS ballot: </a:t>
            </a:r>
            <a:r>
              <a:rPr lang="en-AU" dirty="0">
                <a:solidFill>
                  <a:srgbClr val="00B050"/>
                </a:solidFill>
              </a:rPr>
              <a:t>passed &amp; published</a:t>
            </a:r>
          </a:p>
          <a:p>
            <a:pPr lvl="1"/>
            <a:r>
              <a:rPr lang="en-GB" dirty="0"/>
              <a:t>802.1AX-2014/Cor1 </a:t>
            </a:r>
            <a:r>
              <a:rPr lang="en-AU" dirty="0"/>
              <a:t>passed 90-day FDIS on 20 July 2018 (N16684)</a:t>
            </a:r>
          </a:p>
          <a:p>
            <a:pPr lvl="2"/>
            <a:r>
              <a:rPr lang="en-AU" dirty="0"/>
              <a:t>Passed 10/0/10</a:t>
            </a:r>
          </a:p>
          <a:p>
            <a:pPr lvl="2"/>
            <a:r>
              <a:rPr lang="en-AU" dirty="0"/>
              <a:t>There were no comments</a:t>
            </a:r>
          </a:p>
          <a:p>
            <a:pPr lvl="1"/>
            <a:r>
              <a:rPr lang="en-US" dirty="0"/>
              <a:t>It has been published as ISO/IEC 8802-1AX:2016/</a:t>
            </a:r>
            <a:r>
              <a:rPr lang="en-US" dirty="0" err="1"/>
              <a:t>Cor</a:t>
            </a:r>
            <a:r>
              <a:rPr lang="en-US" dirty="0"/>
              <a:t> 1:2018</a:t>
            </a:r>
            <a:endParaRPr lang="en-AU" dirty="0">
              <a:solidFill>
                <a:srgbClr val="FF0000"/>
              </a:solidFill>
            </a:endParaRPr>
          </a:p>
          <a:p>
            <a:pPr lvl="1"/>
            <a:endParaRPr lang="en-AU" dirty="0">
              <a:solidFill>
                <a:srgbClr val="FF0000"/>
              </a:solidFill>
            </a:endParaRP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154</a:t>
            </a:fld>
            <a:endParaRPr lang="en-US"/>
          </a:p>
        </p:txBody>
      </p:sp>
    </p:spTree>
    <p:extLst>
      <p:ext uri="{BB962C8B-B14F-4D97-AF65-F5344CB8AC3E}">
        <p14:creationId xmlns:p14="http://schemas.microsoft.com/office/powerpoint/2010/main" val="2425167919"/>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a:t>
            </a:r>
            <a:r>
              <a:rPr lang="en-AU" dirty="0" err="1"/>
              <a:t>Cor</a:t>
            </a:r>
            <a:r>
              <a:rPr lang="en-AU" dirty="0"/>
              <a:t> 1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155</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a:t>
            </a:r>
            <a:r>
              <a:rPr lang="en-AU" dirty="0" err="1"/>
              <a:t>Cor</a:t>
            </a:r>
            <a:r>
              <a:rPr lang="en-AU" dirty="0"/>
              <a:t>  1 D2.1 was liaised in Feb 2017</a:t>
            </a:r>
          </a:p>
          <a:p>
            <a:r>
              <a:rPr lang="en-US" dirty="0"/>
              <a:t>90-day</a:t>
            </a:r>
            <a:r>
              <a:rPr lang="en-AU" dirty="0"/>
              <a:t> FDIS: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Passed on 22 Nov 2017 (N16782)</a:t>
            </a:r>
          </a:p>
          <a:p>
            <a:pPr lvl="2"/>
            <a:r>
              <a:rPr lang="en-AU" dirty="0"/>
              <a:t>Support need for IS: passed 8/0/14</a:t>
            </a:r>
          </a:p>
          <a:p>
            <a:pPr lvl="2"/>
            <a:r>
              <a:rPr lang="en-AU" dirty="0"/>
              <a:t>Support this IS: passed 8/0/14</a:t>
            </a:r>
          </a:p>
          <a:p>
            <a:pPr lvl="2"/>
            <a:r>
              <a:rPr lang="en-AU" dirty="0"/>
              <a:t>No comments</a:t>
            </a:r>
          </a:p>
          <a:p>
            <a:pPr lvl="1"/>
            <a:r>
              <a:rPr lang="en-AU" dirty="0"/>
              <a:t>It has been published as I</a:t>
            </a:r>
            <a:r>
              <a:rPr lang="en-US" dirty="0"/>
              <a:t>SO/IEC/IEEE8802-3:2017/</a:t>
            </a:r>
            <a:r>
              <a:rPr lang="en-US" dirty="0" err="1"/>
              <a:t>Cor</a:t>
            </a:r>
            <a:r>
              <a:rPr lang="en-US" dirty="0"/>
              <a:t> 1:2018</a:t>
            </a:r>
            <a:endParaRPr lang="en-AU" b="1" dirty="0"/>
          </a:p>
          <a:p>
            <a:pPr lvl="1"/>
            <a:endParaRPr lang="en-AU" dirty="0">
              <a:solidFill>
                <a:srgbClr val="FF0000"/>
              </a:solidFill>
            </a:endParaRPr>
          </a:p>
          <a:p>
            <a:endParaRPr lang="en-AU" dirty="0">
              <a:solidFill>
                <a:schemeClr val="accent2"/>
              </a:solidFill>
            </a:endParaRPr>
          </a:p>
        </p:txBody>
      </p:sp>
    </p:spTree>
    <p:extLst>
      <p:ext uri="{BB962C8B-B14F-4D97-AF65-F5344CB8AC3E}">
        <p14:creationId xmlns:p14="http://schemas.microsoft.com/office/powerpoint/2010/main" val="1551028614"/>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802.21-2017-Cor1 90-day  FDIS ballot passed and response sent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US" dirty="0"/>
              <a:t>Currently likely to be approved by </a:t>
            </a:r>
            <a:r>
              <a:rPr lang="en-US" dirty="0" err="1"/>
              <a:t>RevCom</a:t>
            </a:r>
            <a:r>
              <a:rPr lang="en-US" dirty="0"/>
              <a:t> in December</a:t>
            </a:r>
          </a:p>
          <a:p>
            <a:pPr lvl="1"/>
            <a:r>
              <a:rPr lang="en-AU" dirty="0"/>
              <a:t>P802.21-2017/</a:t>
            </a:r>
            <a:r>
              <a:rPr lang="en-AU" dirty="0" err="1"/>
              <a:t>Cor</a:t>
            </a:r>
            <a:r>
              <a:rPr lang="en-AU" dirty="0"/>
              <a:t> 1™/D02 was sent in </a:t>
            </a:r>
            <a:r>
              <a:rPr lang="en-US" dirty="0"/>
              <a:t>Nov 2017</a:t>
            </a:r>
          </a:p>
          <a:p>
            <a:r>
              <a:rPr lang="en-US" dirty="0"/>
              <a:t>90-day</a:t>
            </a:r>
            <a:r>
              <a:rPr lang="en-AU" dirty="0"/>
              <a:t>  FDIS 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IEEE 802.21-2017-Cor1 90-day  FDIS ballot passed on 16 June 2018 (N16814)</a:t>
            </a:r>
          </a:p>
          <a:p>
            <a:pPr lvl="2"/>
            <a:r>
              <a:rPr lang="en-AU" dirty="0"/>
              <a:t>Passed 5/0/12</a:t>
            </a:r>
          </a:p>
          <a:p>
            <a:pPr lvl="2"/>
            <a:r>
              <a:rPr lang="en-AU" dirty="0"/>
              <a:t>Abstain comment from China NB</a:t>
            </a:r>
          </a:p>
          <a:p>
            <a:pPr lvl="1"/>
            <a:r>
              <a:rPr lang="en-AU" dirty="0"/>
              <a:t>Response was sent after July 2018 meeting (N16816)</a:t>
            </a:r>
          </a:p>
          <a:p>
            <a:pPr lvl="1"/>
            <a:r>
              <a:rPr lang="en-AU" dirty="0"/>
              <a:t>It has now been published as ISO/IEC/IEEE 8802-21:2018/Cor-1:2018</a:t>
            </a:r>
          </a:p>
          <a:p>
            <a:pPr lvl="2"/>
            <a:endParaRPr lang="en-AU" dirty="0"/>
          </a:p>
          <a:p>
            <a:pPr lvl="2"/>
            <a:endParaRPr lang="en-AU" dirty="0"/>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156</a:t>
            </a:fld>
            <a:endParaRPr lang="en-US"/>
          </a:p>
        </p:txBody>
      </p:sp>
    </p:spTree>
    <p:extLst>
      <p:ext uri="{BB962C8B-B14F-4D97-AF65-F5344CB8AC3E}">
        <p14:creationId xmlns:p14="http://schemas.microsoft.com/office/powerpoint/2010/main" val="3367614496"/>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802.3bn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157</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802.3bn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 and response sent</a:t>
            </a:r>
            <a:endParaRPr lang="en-AU" dirty="0">
              <a:solidFill>
                <a:schemeClr val="accent2"/>
              </a:solidFill>
            </a:endParaRPr>
          </a:p>
          <a:p>
            <a:pPr lvl="1"/>
            <a:r>
              <a:rPr lang="en-AU" dirty="0"/>
              <a:t>802.3bn-2016 passed 60-day pre-ballot on 16 Apr 2017 (N16546)</a:t>
            </a:r>
          </a:p>
          <a:p>
            <a:pPr lvl="2"/>
            <a:r>
              <a:rPr lang="en-AU" dirty="0"/>
              <a:t>Need? 8/1/10</a:t>
            </a:r>
          </a:p>
          <a:p>
            <a:pPr lvl="2"/>
            <a:r>
              <a:rPr lang="en-AU" dirty="0"/>
              <a:t>Submission? 8/1/10</a:t>
            </a:r>
          </a:p>
          <a:p>
            <a:pPr lvl="1"/>
            <a:r>
              <a:rPr lang="en-AU" dirty="0"/>
              <a:t>China NB voted “no” and provided the usual comments</a:t>
            </a:r>
          </a:p>
          <a:p>
            <a:pPr lvl="2"/>
            <a:r>
              <a:rPr lang="en-AU" dirty="0"/>
              <a:t>A response was sent to SC6 on 7 June 2017 (6N16649)</a:t>
            </a:r>
          </a:p>
          <a:p>
            <a:r>
              <a:rPr lang="en-AU" dirty="0"/>
              <a:t>FDIS ballot: </a:t>
            </a:r>
            <a:r>
              <a:rPr lang="en-AU" dirty="0">
                <a:solidFill>
                  <a:srgbClr val="00B050"/>
                </a:solidFill>
              </a:rPr>
              <a:t>passed &amp; published</a:t>
            </a:r>
          </a:p>
          <a:p>
            <a:pPr lvl="1"/>
            <a:r>
              <a:rPr lang="en-AU" dirty="0"/>
              <a:t>FDIS ballot passed 11/0/7 on 3 September 2018 (N16853)</a:t>
            </a:r>
          </a:p>
          <a:p>
            <a:pPr lvl="1"/>
            <a:r>
              <a:rPr lang="en-AU" dirty="0"/>
              <a:t>Published as ISO/IEC/IEEE 8802-3:2017/</a:t>
            </a:r>
            <a:r>
              <a:rPr lang="en-AU" dirty="0" err="1"/>
              <a:t>Amd</a:t>
            </a:r>
            <a:r>
              <a:rPr lang="en-AU" dirty="0"/>
              <a:t> 6</a:t>
            </a:r>
            <a:endParaRPr lang="en-AU" dirty="0">
              <a:solidFill>
                <a:srgbClr val="FF0000"/>
              </a:solidFill>
            </a:endParaRPr>
          </a:p>
        </p:txBody>
      </p:sp>
    </p:spTree>
    <p:extLst>
      <p:ext uri="{BB962C8B-B14F-4D97-AF65-F5344CB8AC3E}">
        <p14:creationId xmlns:p14="http://schemas.microsoft.com/office/powerpoint/2010/main" val="2158876414"/>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802.3bv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158</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802.3bv D3.1 was liaised to SC6  in Oct 2016</a:t>
            </a:r>
          </a:p>
          <a:p>
            <a:r>
              <a:rPr lang="en-US" dirty="0"/>
              <a:t>60-day</a:t>
            </a:r>
            <a:r>
              <a:rPr lang="en-AU" dirty="0"/>
              <a:t> pre-ballot: </a:t>
            </a:r>
            <a:r>
              <a:rPr lang="en-AU" dirty="0">
                <a:solidFill>
                  <a:srgbClr val="00B050"/>
                </a:solidFill>
              </a:rPr>
              <a:t>passed</a:t>
            </a:r>
          </a:p>
          <a:p>
            <a:pPr lvl="1"/>
            <a:r>
              <a:rPr lang="en-AU" dirty="0"/>
              <a:t>Note: another ISO group is developing a standard to complement IEEE </a:t>
            </a:r>
            <a:r>
              <a:rPr lang="en-AU" dirty="0" err="1"/>
              <a:t>Std</a:t>
            </a:r>
            <a:r>
              <a:rPr lang="en-AU" dirty="0"/>
              <a:t> 802.3bv-2017 (ISO TC22 SC32) and may be interested in ensuring it is approved in SC6</a:t>
            </a:r>
          </a:p>
          <a:p>
            <a:pPr lvl="1"/>
            <a:r>
              <a:rPr lang="en-AU" dirty="0"/>
              <a:t>802.3bv passed 60-day pre-ballot on 18 August 2017 (N16694)</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a:t>
            </a:r>
          </a:p>
          <a:p>
            <a:pPr lvl="1"/>
            <a:r>
              <a:rPr lang="en-AU" dirty="0"/>
              <a:t>FDIS ballot passed 11/0/7 on 3 September 2018 (N16851)</a:t>
            </a:r>
            <a:endParaRPr lang="en-AU" dirty="0">
              <a:solidFill>
                <a:schemeClr val="accent2"/>
              </a:solidFill>
            </a:endParaRPr>
          </a:p>
          <a:p>
            <a:pPr lvl="1"/>
            <a:r>
              <a:rPr lang="en-AU" dirty="0"/>
              <a:t>Published as ISO/IEC/IEEE 8802-3:2017/</a:t>
            </a:r>
            <a:r>
              <a:rPr lang="en-AU" dirty="0" err="1"/>
              <a:t>Amd</a:t>
            </a:r>
            <a:r>
              <a:rPr lang="en-AU" dirty="0"/>
              <a:t> 9</a:t>
            </a:r>
            <a:endParaRPr lang="en-AU" dirty="0">
              <a:solidFill>
                <a:srgbClr val="FF0000"/>
              </a:solidFill>
            </a:endParaRPr>
          </a:p>
          <a:p>
            <a:endParaRPr lang="en-AU" dirty="0"/>
          </a:p>
        </p:txBody>
      </p:sp>
    </p:spTree>
    <p:extLst>
      <p:ext uri="{BB962C8B-B14F-4D97-AF65-F5344CB8AC3E}">
        <p14:creationId xmlns:p14="http://schemas.microsoft.com/office/powerpoint/2010/main" val="3946522868"/>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802.3bu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159</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802.3bu D3.2 was liaised to SC6  in Oct 2016</a:t>
            </a:r>
          </a:p>
          <a:p>
            <a:r>
              <a:rPr lang="en-US" dirty="0"/>
              <a:t>60-day</a:t>
            </a:r>
            <a:r>
              <a:rPr lang="en-AU" dirty="0"/>
              <a:t> pre-ballot: </a:t>
            </a:r>
            <a:r>
              <a:rPr lang="en-AU" dirty="0">
                <a:solidFill>
                  <a:srgbClr val="00B050"/>
                </a:solidFill>
              </a:rPr>
              <a:t>passed</a:t>
            </a:r>
            <a:r>
              <a:rPr lang="en-AU" dirty="0">
                <a:solidFill>
                  <a:schemeClr val="accent2"/>
                </a:solidFill>
              </a:rPr>
              <a:t> </a:t>
            </a:r>
          </a:p>
          <a:p>
            <a:pPr lvl="1"/>
            <a:r>
              <a:rPr lang="en-AU" dirty="0"/>
              <a:t>802.3bu passed 60-day pre-ballot on 18 August 2017 (N16693)</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 </a:t>
            </a:r>
          </a:p>
          <a:p>
            <a:pPr lvl="1"/>
            <a:r>
              <a:rPr lang="en-AU" dirty="0"/>
              <a:t>FDIS ballot passed 11/0/7 on 3 September 2018 (N16852)</a:t>
            </a:r>
          </a:p>
          <a:p>
            <a:pPr lvl="1"/>
            <a:r>
              <a:rPr lang="en-AU" dirty="0"/>
              <a:t>Published as ISO/IEC/IEEE 8802-3:2017/</a:t>
            </a:r>
            <a:r>
              <a:rPr lang="en-AU" dirty="0" err="1"/>
              <a:t>Amd</a:t>
            </a:r>
            <a:r>
              <a:rPr lang="en-AU" dirty="0"/>
              <a:t> 8</a:t>
            </a:r>
          </a:p>
        </p:txBody>
      </p:sp>
    </p:spTree>
    <p:extLst>
      <p:ext uri="{BB962C8B-B14F-4D97-AF65-F5344CB8AC3E}">
        <p14:creationId xmlns:p14="http://schemas.microsoft.com/office/powerpoint/2010/main" val="38760774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continues to notify SC6 of various new projects</a:t>
            </a:r>
          </a:p>
        </p:txBody>
      </p:sp>
      <p:sp>
        <p:nvSpPr>
          <p:cNvPr id="3" name="Content Placeholder 2"/>
          <p:cNvSpPr>
            <a:spLocks noGrp="1"/>
          </p:cNvSpPr>
          <p:nvPr>
            <p:ph idx="1"/>
          </p:nvPr>
        </p:nvSpPr>
        <p:spPr/>
        <p:txBody>
          <a:bodyPr/>
          <a:lstStyle/>
          <a:p>
            <a:pPr lvl="1"/>
            <a:r>
              <a:rPr lang="en-AU" dirty="0"/>
              <a:t>IEEE 802 has agreed to notify SC6 when IEEE 802 starts new projects</a:t>
            </a:r>
          </a:p>
          <a:p>
            <a:pPr lvl="1"/>
            <a:r>
              <a:rPr lang="en-AU" dirty="0"/>
              <a:t>The benefit to IEEE 802 is that it might cause SC6 members to participate in or contribute to IEEE 802 activities</a:t>
            </a:r>
          </a:p>
          <a:p>
            <a:pPr lvl="1"/>
            <a:r>
              <a:rPr lang="en-AU" dirty="0"/>
              <a:t>After the Jul 2022 plenary in Montreal, the IEEE 802 EC Secretary notified the approval of</a:t>
            </a:r>
          </a:p>
          <a:p>
            <a:pPr lvl="2"/>
            <a:r>
              <a:rPr lang="en-AU" dirty="0"/>
              <a:t>I</a:t>
            </a:r>
            <a:r>
              <a:rPr lang="en-US" dirty="0"/>
              <a:t>EEE 802.3 </a:t>
            </a:r>
            <a:r>
              <a:rPr lang="en-US" i="1" dirty="0"/>
              <a:t>Greater than 50 Gb/s Bidirectional Optical Access PHYs </a:t>
            </a:r>
            <a:r>
              <a:rPr lang="en-US" dirty="0"/>
              <a:t>SG</a:t>
            </a:r>
          </a:p>
          <a:p>
            <a:pPr lvl="2"/>
            <a:r>
              <a:rPr lang="en-US" dirty="0"/>
              <a:t>IEEE 802.11 </a:t>
            </a:r>
            <a:r>
              <a:rPr lang="en-US" i="1" dirty="0"/>
              <a:t>Ultra High Reliability Study Group</a:t>
            </a:r>
            <a:r>
              <a:rPr lang="en-US" dirty="0"/>
              <a:t> (UHR) SG</a:t>
            </a:r>
            <a:endParaRPr lang="en-AU" b="0" i="1" u="none" strike="noStrike" baseline="0" dirty="0">
              <a:latin typeface="Arial" panose="020B0604020202020204" pitchFamily="34" charset="0"/>
            </a:endParaRP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16</a:t>
            </a:fld>
            <a:endParaRPr lang="en-US"/>
          </a:p>
        </p:txBody>
      </p:sp>
    </p:spTree>
    <p:extLst>
      <p:ext uri="{BB962C8B-B14F-4D97-AF65-F5344CB8AC3E}">
        <p14:creationId xmlns:p14="http://schemas.microsoft.com/office/powerpoint/2010/main" val="2544953245"/>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802.1AEcg has ratified as a ISO/IEC/IEEE standard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802.1AEcg D1.4 was liaised for information in Oct 2016 (N16484)</a:t>
            </a:r>
          </a:p>
          <a:p>
            <a:r>
              <a:rPr lang="en-US" dirty="0"/>
              <a:t>60-day</a:t>
            </a:r>
            <a:r>
              <a:rPr lang="en-AU" dirty="0"/>
              <a:t> pre-ballot: </a:t>
            </a:r>
            <a:r>
              <a:rPr lang="en-AU" dirty="0">
                <a:solidFill>
                  <a:srgbClr val="00B050"/>
                </a:solidFill>
              </a:rPr>
              <a:t>passed &amp; response sent</a:t>
            </a:r>
          </a:p>
          <a:p>
            <a:pPr lvl="1"/>
            <a:r>
              <a:rPr lang="en-AU" dirty="0"/>
              <a:t>802.1AEcg passed 60-day pre-ballot on 7 Sept 2017 (N16707)</a:t>
            </a:r>
          </a:p>
          <a:p>
            <a:pPr lvl="2"/>
            <a:r>
              <a:rPr lang="en-AU" dirty="0"/>
              <a:t>Passed 6/1/12 on need for ISO standard</a:t>
            </a:r>
          </a:p>
          <a:p>
            <a:pPr lvl="2"/>
            <a:r>
              <a:rPr lang="en-AU" dirty="0"/>
              <a:t>Passed 5/1/13 on support for submission to FDIS </a:t>
            </a:r>
          </a:p>
          <a:p>
            <a:pPr lvl="1"/>
            <a:r>
              <a:rPr lang="en-AU" dirty="0"/>
              <a:t>China NB voted “no” with one comment</a:t>
            </a:r>
          </a:p>
          <a:p>
            <a:pPr lvl="2"/>
            <a:r>
              <a:rPr lang="en-AU" dirty="0"/>
              <a:t>The response was sent in Dec 2017 (N16753)</a:t>
            </a:r>
          </a:p>
          <a:p>
            <a:r>
              <a:rPr lang="en-AU" dirty="0"/>
              <a:t>FDIS ballot: </a:t>
            </a:r>
            <a:r>
              <a:rPr lang="en-AU" dirty="0">
                <a:solidFill>
                  <a:srgbClr val="00B050"/>
                </a:solidFill>
              </a:rPr>
              <a:t>passed, response sent &amp; published</a:t>
            </a:r>
          </a:p>
          <a:p>
            <a:pPr lvl="1"/>
            <a:r>
              <a:rPr lang="en-AU" dirty="0"/>
              <a:t>802.1AEcg passed FDIS ballot on 28 Aug 2018 (N</a:t>
            </a:r>
            <a:r>
              <a:rPr lang="en-AU" dirty="0">
                <a:solidFill>
                  <a:srgbClr val="FF0000"/>
                </a:solidFill>
              </a:rPr>
              <a:t>??????</a:t>
            </a:r>
            <a:r>
              <a:rPr lang="en-AU" dirty="0"/>
              <a:t>)</a:t>
            </a:r>
          </a:p>
          <a:p>
            <a:pPr lvl="2"/>
            <a:r>
              <a:rPr lang="en-AU" dirty="0"/>
              <a:t>Passed 10/1/11, with China NB voting no </a:t>
            </a:r>
          </a:p>
          <a:p>
            <a:pPr lvl="1"/>
            <a:r>
              <a:rPr lang="en-AU" dirty="0"/>
              <a:t>Comment responses were sent in Jan 2019 (N16913)</a:t>
            </a:r>
          </a:p>
          <a:p>
            <a:pPr lvl="1"/>
            <a:r>
              <a:rPr lang="en-AU" dirty="0"/>
              <a:t>Published as ISO/IEC/IEEE 8802-1AE:2013/</a:t>
            </a:r>
            <a:r>
              <a:rPr lang="en-AU" dirty="0" err="1"/>
              <a:t>Amd</a:t>
            </a:r>
            <a:r>
              <a:rPr lang="en-AU" dirty="0"/>
              <a:t> 3:2018</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160</a:t>
            </a:fld>
            <a:endParaRPr lang="en-US"/>
          </a:p>
        </p:txBody>
      </p:sp>
    </p:spTree>
    <p:extLst>
      <p:ext uri="{BB962C8B-B14F-4D97-AF65-F5344CB8AC3E}">
        <p14:creationId xmlns:p14="http://schemas.microsoft.com/office/powerpoint/2010/main" val="2770857998"/>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802.16-2017 passed 60-day pre-ballot with comments but the PSDO process was cancelled</a:t>
            </a:r>
          </a:p>
        </p:txBody>
      </p:sp>
      <p:sp>
        <p:nvSpPr>
          <p:cNvPr id="10" name="Content Placeholder 9"/>
          <p:cNvSpPr>
            <a:spLocks noGrp="1"/>
          </p:cNvSpPr>
          <p:nvPr>
            <p:ph idx="1"/>
          </p:nvPr>
        </p:nvSpPr>
        <p:spPr>
          <a:xfrm>
            <a:off x="441325" y="1767038"/>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802.16-2017 was sent for information in Mar 2018 (N16785)</a:t>
            </a:r>
            <a:endParaRPr lang="en-GB" dirty="0"/>
          </a:p>
          <a:p>
            <a:r>
              <a:rPr lang="en-US" dirty="0"/>
              <a:t>60-day</a:t>
            </a:r>
            <a:r>
              <a:rPr lang="en-AU" dirty="0"/>
              <a:t> pre-ballot: </a:t>
            </a:r>
            <a:r>
              <a:rPr lang="en-AU" dirty="0">
                <a:solidFill>
                  <a:srgbClr val="00B050"/>
                </a:solidFill>
              </a:rPr>
              <a:t>passed </a:t>
            </a:r>
            <a:r>
              <a:rPr lang="en-AU" dirty="0">
                <a:solidFill>
                  <a:schemeClr val="accent2"/>
                </a:solidFill>
              </a:rPr>
              <a:t>but response required</a:t>
            </a:r>
          </a:p>
          <a:p>
            <a:pPr lvl="1"/>
            <a:r>
              <a:rPr lang="en-GB" dirty="0"/>
              <a:t>The 60-day </a:t>
            </a:r>
            <a:r>
              <a:rPr lang="en-AU" dirty="0"/>
              <a:t>(N16810) </a:t>
            </a:r>
            <a:r>
              <a:rPr lang="en-GB" dirty="0"/>
              <a:t>ballot passed (N16821) on </a:t>
            </a:r>
            <a:r>
              <a:rPr lang="en-AU" dirty="0"/>
              <a:t>30 July 2018</a:t>
            </a:r>
            <a:endParaRPr lang="en-GB" dirty="0"/>
          </a:p>
          <a:p>
            <a:pPr lvl="2"/>
            <a:r>
              <a:rPr lang="en-GB" dirty="0"/>
              <a:t>Need for IS on topic: 7/0/11</a:t>
            </a:r>
          </a:p>
          <a:p>
            <a:pPr lvl="2"/>
            <a:r>
              <a:rPr lang="en-GB" dirty="0"/>
              <a:t>Submission of this proposal as IS: 5/1/12, with “no” (with comments) from China</a:t>
            </a:r>
          </a:p>
          <a:p>
            <a:r>
              <a:rPr lang="en-AU" dirty="0"/>
              <a:t>FDIS ballot: </a:t>
            </a:r>
            <a:r>
              <a:rPr lang="en-AU" dirty="0">
                <a:solidFill>
                  <a:schemeClr val="accent2"/>
                </a:solidFill>
              </a:rPr>
              <a:t>cancelled</a:t>
            </a:r>
          </a:p>
          <a:p>
            <a:pPr lvl="1"/>
            <a:r>
              <a:rPr lang="en-AU" dirty="0"/>
              <a:t>The EC approved cancelling the PSDO process in Nov 2018, and the following was sent to SC6</a:t>
            </a:r>
          </a:p>
          <a:p>
            <a:pPr lvl="2"/>
            <a:r>
              <a:rPr lang="en-AU" i="1" dirty="0"/>
              <a:t>IEEE 802 thanks JTC 1/SC 6 for considering the adoption of IEEE 802.16-2017 under the ISO/IEEE PSDO Agreement. We further appreciate the comments received. At this time, IEEE would like to withdraw this document from the PSDO process and refer the comments received to the IEEE 802.16 Working Group for further consideration.</a:t>
            </a:r>
          </a:p>
          <a:p>
            <a:endParaRPr lang="en-AU" dirty="0">
              <a:solidFill>
                <a:schemeClr val="accent2"/>
              </a:solidFill>
            </a:endParaRPr>
          </a:p>
          <a:p>
            <a:pPr lvl="1"/>
            <a:endParaRPr lang="en-AU" dirty="0">
              <a:solidFill>
                <a:srgbClr val="FF0000"/>
              </a:solidFill>
            </a:endParaRPr>
          </a:p>
          <a:p>
            <a:endParaRPr lang="en-AU" dirty="0">
              <a:solidFill>
                <a:schemeClr val="accent2"/>
              </a:solidFill>
            </a:endParaRPr>
          </a:p>
          <a:p>
            <a:pPr lvl="1"/>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161</a:t>
            </a:fld>
            <a:endParaRPr lang="en-US"/>
          </a:p>
        </p:txBody>
      </p:sp>
    </p:spTree>
    <p:extLst>
      <p:ext uri="{BB962C8B-B14F-4D97-AF65-F5344CB8AC3E}">
        <p14:creationId xmlns:p14="http://schemas.microsoft.com/office/powerpoint/2010/main" val="4223200073"/>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802.1CB has been published as ISO/IEC/IEEE 8802-1CB:2019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802.1CB D2.6 was submitted in Sep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802.1CB was submitted in Nov 2017 (N16742)</a:t>
            </a:r>
          </a:p>
          <a:p>
            <a:pPr lvl="1"/>
            <a:r>
              <a:rPr lang="en-AU" dirty="0"/>
              <a:t>802.1CB passed 60-day pre-ballot on 18 Jan 2018 (N16761)</a:t>
            </a:r>
          </a:p>
          <a:p>
            <a:pPr lvl="2"/>
            <a:r>
              <a:rPr lang="en-AU" dirty="0"/>
              <a:t>Passed 9/0/13 on need for ISO standard</a:t>
            </a:r>
          </a:p>
          <a:p>
            <a:pPr lvl="2"/>
            <a:r>
              <a:rPr lang="en-AU" dirty="0"/>
              <a:t>Passed 8/0/14 on support for submission to FDIS </a:t>
            </a:r>
          </a:p>
          <a:p>
            <a:pPr lvl="1"/>
            <a:r>
              <a:rPr lang="en-AU" dirty="0"/>
              <a:t>There were no comments</a:t>
            </a:r>
          </a:p>
          <a:p>
            <a:r>
              <a:rPr lang="en-AU" dirty="0"/>
              <a:t>FDIS ballot: </a:t>
            </a:r>
            <a:r>
              <a:rPr lang="en-AU" dirty="0">
                <a:solidFill>
                  <a:srgbClr val="00B050"/>
                </a:solidFill>
              </a:rPr>
              <a:t>passed &amp; published</a:t>
            </a:r>
          </a:p>
          <a:p>
            <a:pPr lvl="1"/>
            <a:r>
              <a:rPr lang="en-AU" dirty="0"/>
              <a:t>FDIS ballot passed 10/0/9 on 26 Dec 2018 (</a:t>
            </a:r>
            <a:r>
              <a:rPr lang="en-AU" dirty="0">
                <a:solidFill>
                  <a:srgbClr val="FF0000"/>
                </a:solidFill>
              </a:rPr>
              <a:t>N??????</a:t>
            </a:r>
            <a:r>
              <a:rPr lang="en-AU" dirty="0"/>
              <a:t>)</a:t>
            </a:r>
            <a:endParaRPr lang="en-US" dirty="0"/>
          </a:p>
          <a:p>
            <a:pPr lvl="1"/>
            <a:r>
              <a:rPr lang="en-AU" dirty="0"/>
              <a:t>Published as ISO/IEC/IEEE 8802-1CB:2019</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162</a:t>
            </a:fld>
            <a:endParaRPr lang="en-US"/>
          </a:p>
        </p:txBody>
      </p:sp>
    </p:spTree>
    <p:extLst>
      <p:ext uri="{BB962C8B-B14F-4D97-AF65-F5344CB8AC3E}">
        <p14:creationId xmlns:p14="http://schemas.microsoft.com/office/powerpoint/2010/main" val="2340587522"/>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802.1Qci has been published as ISO/IEC/IEEE 8802-1Q:2016/</a:t>
            </a:r>
            <a:r>
              <a:rPr lang="en-AU" dirty="0" err="1"/>
              <a:t>Amd</a:t>
            </a:r>
            <a:r>
              <a:rPr lang="en-AU" dirty="0"/>
              <a:t> 6:2019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802.1Qci D2.0 was submitted in Oct 2016</a:t>
            </a:r>
          </a:p>
          <a:p>
            <a:r>
              <a:rPr lang="en-US" dirty="0"/>
              <a:t>60-day</a:t>
            </a:r>
            <a:r>
              <a:rPr lang="en-AU" dirty="0"/>
              <a:t> pre-ballot: </a:t>
            </a:r>
            <a:r>
              <a:rPr lang="en-AU" dirty="0">
                <a:solidFill>
                  <a:srgbClr val="00B050"/>
                </a:solidFill>
              </a:rPr>
              <a:t>passed &amp; response sent</a:t>
            </a:r>
          </a:p>
          <a:p>
            <a:pPr lvl="1"/>
            <a:r>
              <a:rPr lang="en-AU" dirty="0"/>
              <a:t>802.1Qci (6N16715) passed 60-day pre-ballot on 9 Dec 2017 (6N16760)</a:t>
            </a:r>
          </a:p>
          <a:p>
            <a:pPr lvl="2"/>
            <a:r>
              <a:rPr lang="en-AU" dirty="0"/>
              <a:t>Passed 8/0/13 on need for ISO standard</a:t>
            </a:r>
          </a:p>
          <a:p>
            <a:pPr lvl="2"/>
            <a:r>
              <a:rPr lang="en-AU" dirty="0"/>
              <a:t>Passed 6/1/14 on support for submission to FDIS </a:t>
            </a:r>
          </a:p>
          <a:p>
            <a:pPr lvl="1"/>
            <a:r>
              <a:rPr lang="en-AU" dirty="0"/>
              <a:t>China NB voted “no” with one comment</a:t>
            </a:r>
          </a:p>
          <a:p>
            <a:pPr lvl="2"/>
            <a:r>
              <a:rPr lang="en-AU" dirty="0"/>
              <a:t>A response was sent in Apr 2018 (N16796)</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a:t>
            </a:r>
            <a:r>
              <a:rPr lang="en-AU" dirty="0" err="1"/>
              <a:t>Amd</a:t>
            </a:r>
            <a:r>
              <a:rPr lang="en-AU" dirty="0"/>
              <a:t> 6</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163</a:t>
            </a:fld>
            <a:endParaRPr lang="en-US"/>
          </a:p>
        </p:txBody>
      </p:sp>
    </p:spTree>
    <p:extLst>
      <p:ext uri="{BB962C8B-B14F-4D97-AF65-F5344CB8AC3E}">
        <p14:creationId xmlns:p14="http://schemas.microsoft.com/office/powerpoint/2010/main" val="2400662868"/>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802.1Qch has been published as ISO/IEC/IEEE 8802-1Q:2016/</a:t>
            </a:r>
            <a:r>
              <a:rPr lang="en-AU" dirty="0" err="1"/>
              <a:t>Amd</a:t>
            </a:r>
            <a:r>
              <a:rPr lang="en-AU" dirty="0"/>
              <a:t> 7:2019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802.1Qch D2.0 was submitted in Nov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802.1Qch was submitted in Nov 2017 (N16743)</a:t>
            </a:r>
          </a:p>
          <a:p>
            <a:pPr lvl="1"/>
            <a:r>
              <a:rPr lang="en-AU" dirty="0"/>
              <a:t>802.1Qch passed 60-day pre-ballot on 18 Jan 2018 (N16762)</a:t>
            </a:r>
          </a:p>
          <a:p>
            <a:pPr lvl="2"/>
            <a:r>
              <a:rPr lang="en-AU" dirty="0"/>
              <a:t>Passed 9/0/13 on need for ISO standard</a:t>
            </a:r>
          </a:p>
          <a:p>
            <a:pPr lvl="2"/>
            <a:r>
              <a:rPr lang="en-AU" dirty="0"/>
              <a:t>Passed 7/0/15 on support for submission to FDIS </a:t>
            </a:r>
          </a:p>
          <a:p>
            <a:pPr lvl="1"/>
            <a:r>
              <a:rPr lang="en-AU" dirty="0"/>
              <a:t>No comments were received</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8802-1Q:2016/</a:t>
            </a:r>
            <a:r>
              <a:rPr lang="en-AU" dirty="0" err="1"/>
              <a:t>Amd</a:t>
            </a:r>
            <a:r>
              <a:rPr lang="en-AU" dirty="0"/>
              <a:t> 7:2019</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164</a:t>
            </a:fld>
            <a:endParaRPr lang="en-US"/>
          </a:p>
        </p:txBody>
      </p:sp>
    </p:spTree>
    <p:extLst>
      <p:ext uri="{BB962C8B-B14F-4D97-AF65-F5344CB8AC3E}">
        <p14:creationId xmlns:p14="http://schemas.microsoft.com/office/powerpoint/2010/main" val="2029258541"/>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802.3bs has been published as ISO/IEC/IEEE 8802-3:2017/</a:t>
            </a:r>
            <a:r>
              <a:rPr lang="en-AU" dirty="0" err="1"/>
              <a:t>Amd</a:t>
            </a:r>
            <a:r>
              <a:rPr lang="en-AU" dirty="0"/>
              <a:t> 10:2019</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165</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802.3bs D3.0 was liaised in Feb 2017</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(N16792)</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10:2019</a:t>
            </a:r>
          </a:p>
        </p:txBody>
      </p:sp>
    </p:spTree>
    <p:extLst>
      <p:ext uri="{BB962C8B-B14F-4D97-AF65-F5344CB8AC3E}">
        <p14:creationId xmlns:p14="http://schemas.microsoft.com/office/powerpoint/2010/main" val="1394595452"/>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802.3cc has been published as ISO/IEC/IEEE 8802-3:2017/</a:t>
            </a:r>
            <a:r>
              <a:rPr lang="en-AU" dirty="0" err="1"/>
              <a:t>Amd</a:t>
            </a:r>
            <a:r>
              <a:rPr lang="en-AU" dirty="0"/>
              <a:t> 11:2019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802.3cc D3.0 was liaised in June 2016 (when in SB)</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(N16793)</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 </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11:2019</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166</a:t>
            </a:fld>
            <a:endParaRPr lang="en-US"/>
          </a:p>
        </p:txBody>
      </p:sp>
    </p:spTree>
    <p:extLst>
      <p:ext uri="{BB962C8B-B14F-4D97-AF65-F5344CB8AC3E}">
        <p14:creationId xmlns:p14="http://schemas.microsoft.com/office/powerpoint/2010/main" val="115300128"/>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has been published as ISO/IEC/IEEE 8802-11:2018/</a:t>
            </a:r>
            <a:r>
              <a:rPr lang="en-AU" dirty="0" err="1"/>
              <a:t>Amd</a:t>
            </a:r>
            <a:r>
              <a:rPr lang="en-AU" dirty="0"/>
              <a:t> 1:2019</a:t>
            </a:r>
          </a:p>
        </p:txBody>
      </p:sp>
      <p:sp>
        <p:nvSpPr>
          <p:cNvPr id="10" name="Content Placeholder 9"/>
          <p:cNvSpPr>
            <a:spLocks noGrp="1"/>
          </p:cNvSpPr>
          <p:nvPr>
            <p:ph idx="1"/>
          </p:nvPr>
        </p:nvSpPr>
        <p:spPr>
          <a:xfrm>
            <a:off x="685800" y="1828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802.11ai drafts were liaised for information </a:t>
            </a:r>
          </a:p>
          <a:p>
            <a:pPr lvl="2"/>
            <a:r>
              <a:rPr lang="en-GB" dirty="0"/>
              <a:t>D6.0 in Oct 2015,  D8.0 in Jul 2016,  D9.0 in Sep 2016</a:t>
            </a:r>
          </a:p>
          <a:p>
            <a:r>
              <a:rPr lang="en-US" dirty="0"/>
              <a:t>60-day</a:t>
            </a:r>
            <a:r>
              <a:rPr lang="en-AU" dirty="0"/>
              <a:t> pre-ballot: </a:t>
            </a:r>
            <a:r>
              <a:rPr lang="en-AU" dirty="0">
                <a:solidFill>
                  <a:srgbClr val="00B050"/>
                </a:solidFill>
              </a:rPr>
              <a:t>passed</a:t>
            </a:r>
          </a:p>
          <a:p>
            <a:pPr lvl="1"/>
            <a:r>
              <a:rPr lang="en-AU" dirty="0"/>
              <a:t>802.11ai-2016 passed 60-day pre-ballot (N16608) on 16 April 2017</a:t>
            </a:r>
          </a:p>
          <a:p>
            <a:pPr lvl="2"/>
            <a:r>
              <a:rPr lang="en-AU" dirty="0"/>
              <a:t>Need? 9/1/10</a:t>
            </a:r>
          </a:p>
          <a:p>
            <a:pPr lvl="2"/>
            <a:r>
              <a:rPr lang="en-AU" dirty="0"/>
              <a:t>Submission? 9/1/10</a:t>
            </a:r>
          </a:p>
          <a:p>
            <a:pPr lvl="1"/>
            <a:r>
              <a:rPr lang="en-AU" dirty="0"/>
              <a:t>China voted “no” with the usual security related comments, to which responses were developed</a:t>
            </a:r>
          </a:p>
          <a:p>
            <a:pPr lvl="2"/>
            <a:r>
              <a:rPr lang="en-AU" dirty="0"/>
              <a:t>See </a:t>
            </a:r>
            <a:r>
              <a:rPr lang="en-AU" dirty="0">
                <a:hlinkClick r:id="rId2"/>
              </a:rPr>
              <a:t>11-17-612-02</a:t>
            </a:r>
            <a:r>
              <a:rPr lang="en-AU" dirty="0"/>
              <a:t> – was sent on 10 June 2017 (N16656)</a:t>
            </a:r>
          </a:p>
          <a:p>
            <a:pPr lvl="1"/>
            <a:r>
              <a:rPr lang="en-AU" dirty="0"/>
              <a:t>…</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167</a:t>
            </a:fld>
            <a:endParaRPr lang="en-US"/>
          </a:p>
        </p:txBody>
      </p:sp>
    </p:spTree>
    <p:extLst>
      <p:ext uri="{BB962C8B-B14F-4D97-AF65-F5344CB8AC3E}">
        <p14:creationId xmlns:p14="http://schemas.microsoft.com/office/powerpoint/2010/main" val="4138948983"/>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has been published as ISO/IEC/IEEE 8802-11:2018/</a:t>
            </a:r>
            <a:r>
              <a:rPr lang="en-AU" dirty="0" err="1"/>
              <a:t>Amd</a:t>
            </a:r>
            <a:r>
              <a:rPr lang="en-AU" dirty="0"/>
              <a:t> 1:2019</a:t>
            </a:r>
          </a:p>
        </p:txBody>
      </p:sp>
      <p:sp>
        <p:nvSpPr>
          <p:cNvPr id="10" name="Content Placeholder 9"/>
          <p:cNvSpPr>
            <a:spLocks noGrp="1"/>
          </p:cNvSpPr>
          <p:nvPr>
            <p:ph idx="1"/>
          </p:nvPr>
        </p:nvSpPr>
        <p:spPr>
          <a:xfrm>
            <a:off x="685800" y="1828800"/>
            <a:ext cx="7772400" cy="4114800"/>
          </a:xfrm>
        </p:spPr>
        <p:txBody>
          <a:bodyPr/>
          <a:lstStyle/>
          <a:p>
            <a:pPr lvl="1"/>
            <a:r>
              <a:rPr lang="en-AU" dirty="0"/>
              <a:t>…</a:t>
            </a:r>
          </a:p>
          <a:p>
            <a:pPr lvl="1"/>
            <a:r>
              <a:rPr lang="en-AU" dirty="0"/>
              <a:t>Unfortunately, errors in the publication process required a re-run of the 60-day pre-ballot, which passed on 1 Sept 2017 (N16697)</a:t>
            </a:r>
          </a:p>
          <a:p>
            <a:pPr lvl="2"/>
            <a:r>
              <a:rPr lang="en-AU" dirty="0"/>
              <a:t>Need? 9/1/11</a:t>
            </a:r>
          </a:p>
          <a:p>
            <a:pPr lvl="2"/>
            <a:r>
              <a:rPr lang="en-AU" dirty="0"/>
              <a:t>Submission? 9/1/11</a:t>
            </a:r>
          </a:p>
          <a:p>
            <a:pPr lvl="1"/>
            <a:r>
              <a:rPr lang="en-AU" dirty="0">
                <a:solidFill>
                  <a:schemeClr val="tx2"/>
                </a:solidFill>
              </a:rPr>
              <a:t>China voted “no” with the usual security related comment</a:t>
            </a:r>
          </a:p>
          <a:p>
            <a:pPr lvl="2"/>
            <a:r>
              <a:rPr lang="en-AU" dirty="0">
                <a:solidFill>
                  <a:schemeClr val="tx2"/>
                </a:solidFill>
              </a:rPr>
              <a:t>Response (</a:t>
            </a:r>
            <a:r>
              <a:rPr lang="en-US" dirty="0">
                <a:hlinkClick r:id="rId2"/>
              </a:rPr>
              <a:t>11-17/1398r0</a:t>
            </a:r>
            <a:r>
              <a:rPr lang="en-US" dirty="0"/>
              <a:t>)</a:t>
            </a:r>
            <a:r>
              <a:rPr lang="en-AU" dirty="0">
                <a:solidFill>
                  <a:schemeClr val="tx2"/>
                </a:solidFill>
              </a:rPr>
              <a:t> has been approved was sent in Oct 2017 (N16725)</a:t>
            </a:r>
          </a:p>
          <a:p>
            <a:r>
              <a:rPr lang="en-AU" dirty="0"/>
              <a:t>FDIS ballot: </a:t>
            </a:r>
            <a:r>
              <a:rPr lang="en-AU" dirty="0">
                <a:solidFill>
                  <a:srgbClr val="00B050"/>
                </a:solidFill>
              </a:rPr>
              <a:t>passed &amp; published</a:t>
            </a:r>
          </a:p>
          <a:p>
            <a:pPr lvl="1"/>
            <a:r>
              <a:rPr lang="en-AU" dirty="0"/>
              <a:t>FDIS ballot passed 9/1/9 on 26 Dec 2018 (N16982)</a:t>
            </a:r>
          </a:p>
          <a:p>
            <a:pPr lvl="2"/>
            <a:r>
              <a:rPr lang="en-AU" dirty="0"/>
              <a:t>China voted no</a:t>
            </a:r>
          </a:p>
          <a:p>
            <a:pPr lvl="1"/>
            <a:r>
              <a:rPr lang="en-AU" dirty="0"/>
              <a:t>A response was sent in Feb 2019 (N16888) – see </a:t>
            </a:r>
            <a:r>
              <a:rPr lang="en-AU" dirty="0">
                <a:hlinkClick r:id="rId3"/>
              </a:rPr>
              <a:t>11-19-0062-01</a:t>
            </a:r>
            <a:endParaRPr lang="en-AU" dirty="0"/>
          </a:p>
          <a:p>
            <a:pPr lvl="1"/>
            <a:r>
              <a:rPr lang="en-AU" dirty="0"/>
              <a:t>Published as ISO/IEC/IEEE 8802-11:2018/</a:t>
            </a:r>
            <a:r>
              <a:rPr lang="en-AU" dirty="0" err="1"/>
              <a:t>Amd</a:t>
            </a:r>
            <a:r>
              <a:rPr lang="en-AU" dirty="0"/>
              <a:t> 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168</a:t>
            </a:fld>
            <a:endParaRPr lang="en-US"/>
          </a:p>
        </p:txBody>
      </p:sp>
    </p:spTree>
    <p:extLst>
      <p:ext uri="{BB962C8B-B14F-4D97-AF65-F5344CB8AC3E}">
        <p14:creationId xmlns:p14="http://schemas.microsoft.com/office/powerpoint/2010/main" val="2771317728"/>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802c has been published as ISO/IEC/IEEE 8802-A:2015/</a:t>
            </a:r>
            <a:r>
              <a:rPr lang="en-AU" dirty="0" err="1"/>
              <a:t>Amd</a:t>
            </a:r>
            <a:r>
              <a:rPr lang="en-AU" dirty="0"/>
              <a:t> 2:2019</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802c/D2.1 </a:t>
            </a:r>
            <a:r>
              <a:rPr lang="en-AU" dirty="0"/>
              <a:t>was liaised for information in Mar 2017 (N16598)</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802c 60-day ballot passed on 2 Feb 2018 (N16765)</a:t>
            </a:r>
          </a:p>
          <a:p>
            <a:pPr lvl="2"/>
            <a:r>
              <a:rPr lang="en-AU" dirty="0"/>
              <a:t>Passed 10/0/12 on need for ISO standard</a:t>
            </a:r>
          </a:p>
          <a:p>
            <a:pPr lvl="2"/>
            <a:r>
              <a:rPr lang="en-AU" dirty="0"/>
              <a:t>Passed 9/0/13 on support for submission to FDIS</a:t>
            </a:r>
          </a:p>
          <a:p>
            <a:pPr lvl="1"/>
            <a:r>
              <a:rPr lang="en-AU" dirty="0"/>
              <a:t>China NB and US NB provided comments</a:t>
            </a:r>
          </a:p>
          <a:p>
            <a:pPr lvl="2"/>
            <a:r>
              <a:rPr lang="en-AU" dirty="0"/>
              <a:t>A response was sent in Apr 2018 (N16797)</a:t>
            </a:r>
          </a:p>
          <a:p>
            <a:r>
              <a:rPr lang="en-AU" dirty="0"/>
              <a:t>FDIS ballot: </a:t>
            </a:r>
            <a:r>
              <a:rPr lang="en-AU" dirty="0">
                <a:solidFill>
                  <a:srgbClr val="00B050"/>
                </a:solidFill>
              </a:rPr>
              <a:t>passed &amp; published and response sent</a:t>
            </a:r>
          </a:p>
          <a:p>
            <a:pPr lvl="1"/>
            <a:r>
              <a:rPr lang="en-AU" dirty="0"/>
              <a:t>FDIS ballot passed 9/1/9 on 26 Dec 2018 (</a:t>
            </a:r>
            <a:r>
              <a:rPr lang="en-AU" dirty="0">
                <a:solidFill>
                  <a:srgbClr val="FF0000"/>
                </a:solidFill>
              </a:rPr>
              <a:t>N??????</a:t>
            </a:r>
            <a:r>
              <a:rPr lang="en-AU" dirty="0"/>
              <a:t>)</a:t>
            </a:r>
          </a:p>
          <a:p>
            <a:pPr lvl="1"/>
            <a:r>
              <a:rPr lang="en-AU" dirty="0"/>
              <a:t>China NB voted “no” &amp; provided comments</a:t>
            </a:r>
          </a:p>
          <a:p>
            <a:pPr lvl="2"/>
            <a:r>
              <a:rPr lang="en-AU" dirty="0"/>
              <a:t>A response was sent in Apr 2019 (N16944)</a:t>
            </a:r>
            <a:r>
              <a:rPr lang="en-AU" dirty="0">
                <a:solidFill>
                  <a:srgbClr val="FF0000"/>
                </a:solidFill>
              </a:rPr>
              <a:t> </a:t>
            </a:r>
          </a:p>
          <a:p>
            <a:pPr lvl="1"/>
            <a:r>
              <a:rPr lang="en-AU" dirty="0"/>
              <a:t>Published as ISO/IEC/IEEE 8802-A:2015/</a:t>
            </a:r>
            <a:r>
              <a:rPr lang="en-AU" dirty="0" err="1"/>
              <a:t>Amd</a:t>
            </a:r>
            <a:r>
              <a:rPr lang="en-AU" dirty="0"/>
              <a:t> 2:2019</a:t>
            </a:r>
          </a:p>
          <a:p>
            <a:pPr lvl="2"/>
            <a:r>
              <a:rPr lang="en-AU" dirty="0">
                <a:solidFill>
                  <a:srgbClr val="FF0000"/>
                </a:solidFill>
              </a:rPr>
              <a:t> </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169</a:t>
            </a:fld>
            <a:endParaRPr lang="en-US"/>
          </a:p>
        </p:txBody>
      </p:sp>
    </p:spTree>
    <p:extLst>
      <p:ext uri="{BB962C8B-B14F-4D97-AF65-F5344CB8AC3E}">
        <p14:creationId xmlns:p14="http://schemas.microsoft.com/office/powerpoint/2010/main" val="14066224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t>
            </a:r>
            <a:r>
              <a:rPr lang="en-AU" dirty="0" err="1"/>
              <a:t>iMeet</a:t>
            </a:r>
            <a:r>
              <a:rPr lang="en-AU" dirty="0"/>
              <a:t> area for the “Adoption of IEEE 802 standards by ISO/IEC JTC1” is operational</a:t>
            </a:r>
          </a:p>
        </p:txBody>
      </p:sp>
      <p:sp>
        <p:nvSpPr>
          <p:cNvPr id="3" name="Content Placeholder 2"/>
          <p:cNvSpPr>
            <a:spLocks noGrp="1"/>
          </p:cNvSpPr>
          <p:nvPr>
            <p:ph idx="1"/>
          </p:nvPr>
        </p:nvSpPr>
        <p:spPr/>
        <p:txBody>
          <a:bodyPr/>
          <a:lstStyle/>
          <a:p>
            <a:pPr lvl="1"/>
            <a:r>
              <a:rPr lang="en-AU" dirty="0"/>
              <a:t>IEEE-SA staff have completed the first iteration of the </a:t>
            </a:r>
            <a:r>
              <a:rPr lang="en-AU" dirty="0" err="1"/>
              <a:t>iMeet</a:t>
            </a:r>
            <a:r>
              <a:rPr lang="en-AU" dirty="0"/>
              <a:t> area for the Adoption of IEEE 802 standards by ISO/IEC JTC1 </a:t>
            </a:r>
          </a:p>
          <a:p>
            <a:pPr lvl="1"/>
            <a:r>
              <a:rPr lang="en-AU" dirty="0"/>
              <a:t>The public view of the process is up and running</a:t>
            </a:r>
          </a:p>
          <a:p>
            <a:pPr lvl="2"/>
            <a:r>
              <a:rPr lang="en-AU" dirty="0"/>
              <a:t>See </a:t>
            </a:r>
            <a:r>
              <a:rPr lang="en-AU" u="sng" dirty="0">
                <a:hlinkClick r:id="rId2"/>
              </a:rPr>
              <a:t>https://ieee-sa.imeetcentral.com/802psdo/</a:t>
            </a:r>
            <a:r>
              <a:rPr lang="en-AU" dirty="0"/>
              <a:t> (link updated in July 2016)</a:t>
            </a:r>
          </a:p>
          <a:p>
            <a:pPr lvl="2"/>
            <a:r>
              <a:rPr lang="en-AU" dirty="0"/>
              <a:t>The site is up-to-date as of 7 Mar 2022</a:t>
            </a:r>
          </a:p>
          <a:p>
            <a:pPr lvl="1"/>
            <a:r>
              <a:rPr lang="en-AU" dirty="0" err="1"/>
              <a:t>iMeet</a:t>
            </a:r>
            <a:r>
              <a:rPr lang="en-AU" dirty="0"/>
              <a:t> also contains links to a </a:t>
            </a:r>
            <a:r>
              <a:rPr lang="en-AU" dirty="0">
                <a:hlinkClick r:id="rId3"/>
              </a:rPr>
              <a:t>document</a:t>
            </a:r>
            <a:r>
              <a:rPr lang="en-AU" dirty="0"/>
              <a:t> that explains processes for interactions between SC6 &amp; IEEE 802:</a:t>
            </a:r>
          </a:p>
          <a:p>
            <a:pPr lvl="2"/>
            <a:r>
              <a:rPr lang="en-AU" dirty="0"/>
              <a:t>How does a WG send a liaison to SC6?</a:t>
            </a:r>
          </a:p>
          <a:p>
            <a:pPr lvl="2"/>
            <a:r>
              <a:rPr lang="en-AU" dirty="0"/>
              <a:t>How does a WG send a document to SC6 for information or review?</a:t>
            </a:r>
          </a:p>
          <a:p>
            <a:pPr lvl="2"/>
            <a:r>
              <a:rPr lang="en-AU" dirty="0"/>
              <a:t>How does a WG submit a standard for adoption under the PSDO process?</a:t>
            </a:r>
          </a:p>
          <a:p>
            <a:pPr lvl="2"/>
            <a:r>
              <a:rPr lang="en-AU" dirty="0"/>
              <a:t>How does a WG submit response to comments received?</a:t>
            </a:r>
          </a:p>
          <a:p>
            <a:pPr lvl="2"/>
            <a:r>
              <a:rPr lang="en-AU" dirty="0"/>
              <a:t>Feb 2017: John D'Ambrosia is developing some standard motion templates</a:t>
            </a:r>
          </a:p>
          <a:p>
            <a:pPr lvl="2"/>
            <a:endParaRPr lang="en-AU" u="sng"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17</a:t>
            </a:fld>
            <a:endParaRPr lang="en-US"/>
          </a:p>
        </p:txBody>
      </p:sp>
    </p:spTree>
    <p:extLst>
      <p:ext uri="{BB962C8B-B14F-4D97-AF65-F5344CB8AC3E}">
        <p14:creationId xmlns:p14="http://schemas.microsoft.com/office/powerpoint/2010/main" val="1490042876"/>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802.11ah has been published as ISO/IEC/IEEE 8802-11:2018/</a:t>
            </a:r>
            <a:r>
              <a:rPr lang="en-AU" dirty="0" err="1"/>
              <a:t>Amd</a:t>
            </a:r>
            <a:r>
              <a:rPr lang="en-AU" dirty="0"/>
              <a:t> 2</a:t>
            </a:r>
            <a:br>
              <a:rPr lang="en-AU" dirty="0"/>
            </a:br>
            <a:endParaRPr lang="en-AU" dirty="0"/>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802.11ah drafts were liaised for information </a:t>
            </a:r>
          </a:p>
          <a:p>
            <a:pPr lvl="2"/>
            <a:r>
              <a:rPr lang="en-GB" dirty="0"/>
              <a:t>D5.0 in Oct 2015</a:t>
            </a:r>
          </a:p>
          <a:p>
            <a:pPr lvl="2"/>
            <a:r>
              <a:rPr lang="en-GB" dirty="0"/>
              <a:t>D9.0 in Sep 2016</a:t>
            </a:r>
          </a:p>
          <a:p>
            <a:r>
              <a:rPr lang="en-US" dirty="0"/>
              <a:t>60-day</a:t>
            </a:r>
            <a:r>
              <a:rPr lang="en-AU" dirty="0"/>
              <a:t> pre-ballot: </a:t>
            </a:r>
            <a:r>
              <a:rPr lang="en-AU" dirty="0">
                <a:solidFill>
                  <a:srgbClr val="00B050"/>
                </a:solidFill>
              </a:rPr>
              <a:t>passed</a:t>
            </a:r>
          </a:p>
          <a:p>
            <a:pPr lvl="1"/>
            <a:r>
              <a:rPr lang="en-AU" dirty="0"/>
              <a:t>802.11ah passed 60-day pre-ballot (N16685) on 20 July 2017</a:t>
            </a:r>
          </a:p>
          <a:p>
            <a:pPr lvl="2"/>
            <a:r>
              <a:rPr lang="en-AU" dirty="0"/>
              <a:t>Need? 10/0/10</a:t>
            </a:r>
          </a:p>
          <a:p>
            <a:pPr lvl="2"/>
            <a:r>
              <a:rPr lang="en-AU" dirty="0"/>
              <a:t>Submission? 9/0/11</a:t>
            </a:r>
          </a:p>
          <a:p>
            <a:r>
              <a:rPr lang="en-AU" dirty="0"/>
              <a:t>FDIS ballot: </a:t>
            </a:r>
            <a:r>
              <a:rPr lang="en-AU" dirty="0">
                <a:solidFill>
                  <a:srgbClr val="00B050"/>
                </a:solidFill>
              </a:rPr>
              <a:t>passed &amp; published</a:t>
            </a:r>
          </a:p>
          <a:p>
            <a:pPr lvl="1"/>
            <a:r>
              <a:rPr lang="en-AU" dirty="0"/>
              <a:t>802.11ah passed FDIS ballot (N16685) on 8 Feb 2019 (N16983)</a:t>
            </a:r>
          </a:p>
          <a:p>
            <a:pPr lvl="2"/>
            <a:r>
              <a:rPr lang="en-AU" dirty="0"/>
              <a:t>Passed 9/1/9</a:t>
            </a:r>
          </a:p>
          <a:p>
            <a:pPr lvl="1"/>
            <a:r>
              <a:rPr lang="en-AU" dirty="0"/>
              <a:t>There was a negative vote and comments from China NB</a:t>
            </a:r>
          </a:p>
          <a:p>
            <a:pPr lvl="2"/>
            <a:r>
              <a:rPr lang="en-AU" dirty="0"/>
              <a:t>Response sent in Mar 2019 (N16906)</a:t>
            </a:r>
          </a:p>
          <a:p>
            <a:pPr lvl="1"/>
            <a:r>
              <a:rPr lang="en-AU" dirty="0"/>
              <a:t>Standard published as ISO/IEC/IEEE 8802-11:2018/</a:t>
            </a:r>
            <a:r>
              <a:rPr lang="en-AU" dirty="0" err="1"/>
              <a:t>Amd</a:t>
            </a:r>
            <a:r>
              <a:rPr lang="en-AU" dirty="0"/>
              <a:t> 2</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170</a:t>
            </a:fld>
            <a:endParaRPr lang="en-US"/>
          </a:p>
        </p:txBody>
      </p:sp>
    </p:spTree>
    <p:extLst>
      <p:ext uri="{BB962C8B-B14F-4D97-AF65-F5344CB8AC3E}">
        <p14:creationId xmlns:p14="http://schemas.microsoft.com/office/powerpoint/2010/main" val="1870478364"/>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1CM</a:t>
            </a:r>
            <a:r>
              <a:rPr lang="en-AU" dirty="0"/>
              <a:t> has been published as ISO/IEC/IEEE 8802-1CM:2019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D2.2 was liaised in Apr 2018 (WG1N124)</a:t>
            </a:r>
          </a:p>
          <a:p>
            <a:r>
              <a:rPr lang="en-US" dirty="0"/>
              <a:t>60-day</a:t>
            </a:r>
            <a:r>
              <a:rPr lang="en-AU" dirty="0"/>
              <a:t> pre-ballot: </a:t>
            </a:r>
            <a:r>
              <a:rPr lang="en-AU" dirty="0">
                <a:solidFill>
                  <a:srgbClr val="00B050"/>
                </a:solidFill>
              </a:rPr>
              <a:t>passed</a:t>
            </a:r>
            <a:endParaRPr lang="en-AU" dirty="0"/>
          </a:p>
          <a:p>
            <a:pPr lvl="1"/>
            <a:r>
              <a:rPr lang="en-AU" dirty="0"/>
              <a:t>802.</a:t>
            </a:r>
            <a:r>
              <a:rPr lang="en-AU" dirty="0">
                <a:cs typeface="Arial" panose="020B0604020202020204" pitchFamily="34" charset="0"/>
              </a:rPr>
              <a:t>1CM</a:t>
            </a:r>
            <a:r>
              <a:rPr lang="en-AU" dirty="0"/>
              <a:t> 60-day ballot passed on 14 Oct 2018 (N16859)</a:t>
            </a:r>
          </a:p>
          <a:p>
            <a:pPr lvl="2"/>
            <a:r>
              <a:rPr lang="en-AU" dirty="0"/>
              <a:t>Passed 7/0/11 on need for ISO standard</a:t>
            </a:r>
          </a:p>
          <a:p>
            <a:pPr lvl="2"/>
            <a:r>
              <a:rPr lang="en-AU" dirty="0"/>
              <a:t>Passed 5/0/13 on support for submission to FDIS</a:t>
            </a:r>
          </a:p>
          <a:p>
            <a:pPr lvl="1"/>
            <a:r>
              <a:rPr lang="en-AU" dirty="0"/>
              <a:t>No comments were submitted</a:t>
            </a:r>
          </a:p>
          <a:p>
            <a:r>
              <a:rPr lang="en-AU" dirty="0"/>
              <a:t>FDIS ballot: </a:t>
            </a:r>
            <a:r>
              <a:rPr lang="en-AU" kern="1200" dirty="0">
                <a:solidFill>
                  <a:srgbClr val="00B050"/>
                </a:solidFill>
              </a:rPr>
              <a:t>passed &amp; published</a:t>
            </a:r>
          </a:p>
          <a:p>
            <a:pPr lvl="1"/>
            <a:r>
              <a:rPr lang="en-AU" dirty="0"/>
              <a:t>802.</a:t>
            </a:r>
            <a:r>
              <a:rPr lang="en-AU" dirty="0">
                <a:cs typeface="Arial" panose="020B0604020202020204" pitchFamily="34" charset="0"/>
              </a:rPr>
              <a:t>1CM</a:t>
            </a:r>
            <a:r>
              <a:rPr lang="en-AU" dirty="0"/>
              <a:t> FDIS ballot passed on 27 Jun 2018</a:t>
            </a:r>
          </a:p>
          <a:p>
            <a:pPr lvl="2"/>
            <a:r>
              <a:rPr lang="en-AU" kern="1200" dirty="0"/>
              <a:t>Passed 10/10/10</a:t>
            </a:r>
          </a:p>
          <a:p>
            <a:pPr lvl="2"/>
            <a:r>
              <a:rPr lang="en-AU" kern="1200" dirty="0"/>
              <a:t>No comments</a:t>
            </a:r>
          </a:p>
          <a:p>
            <a:pPr lvl="1"/>
            <a:r>
              <a:rPr lang="en-AU" dirty="0"/>
              <a:t>Published as  ISO/IEC/IEEE 8802-1CM:2019</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171</a:t>
            </a:fld>
            <a:endParaRPr lang="en-US"/>
          </a:p>
        </p:txBody>
      </p:sp>
    </p:spTree>
    <p:extLst>
      <p:ext uri="{BB962C8B-B14F-4D97-AF65-F5344CB8AC3E}">
        <p14:creationId xmlns:p14="http://schemas.microsoft.com/office/powerpoint/2010/main" val="3575313775"/>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802.15.6-2012 published as ISO/IEC/IEEE 8802-15-6:2017</a:t>
            </a:r>
            <a:endParaRPr lang="en-AU" dirty="0">
              <a:solidFill>
                <a:srgbClr val="FF0000"/>
              </a:solidFill>
            </a:endParaRPr>
          </a:p>
        </p:txBody>
      </p:sp>
      <p:sp>
        <p:nvSpPr>
          <p:cNvPr id="10" name="Content Placeholder 9"/>
          <p:cNvSpPr>
            <a:spLocks noGrp="1"/>
          </p:cNvSpPr>
          <p:nvPr>
            <p:ph idx="1"/>
          </p:nvPr>
        </p:nvSpPr>
        <p:spPr>
          <a:xfrm>
            <a:off x="685800" y="1524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The 802.15.6 standard was supposed to be liaised in Apr 2016 for information but was eventually liaised in late July 2016</a:t>
            </a:r>
          </a:p>
          <a:p>
            <a:r>
              <a:rPr lang="en-US" dirty="0"/>
              <a:t>60-day</a:t>
            </a:r>
            <a:r>
              <a:rPr lang="en-AU" dirty="0"/>
              <a:t> pre-ballot: </a:t>
            </a:r>
            <a:r>
              <a:rPr lang="en-AU" dirty="0">
                <a:solidFill>
                  <a:srgbClr val="00B050"/>
                </a:solidFill>
              </a:rPr>
              <a:t>passed &amp; responses sent</a:t>
            </a:r>
            <a:endParaRPr lang="en-AU" dirty="0">
              <a:solidFill>
                <a:schemeClr val="accent2"/>
              </a:solidFill>
            </a:endParaRPr>
          </a:p>
          <a:p>
            <a:pPr lvl="1"/>
            <a:r>
              <a:rPr lang="en-GB" dirty="0"/>
              <a:t>The 60-day ballot passed on 23 Nov 2016</a:t>
            </a:r>
          </a:p>
          <a:p>
            <a:pPr lvl="2"/>
            <a:r>
              <a:rPr lang="en-GB" dirty="0"/>
              <a:t>Need for IS on topic: 9/0/10</a:t>
            </a:r>
          </a:p>
          <a:p>
            <a:pPr lvl="2"/>
            <a:r>
              <a:rPr lang="en-GB" dirty="0"/>
              <a:t>Submission of this proposal as IS: 6/3/10, with “no” from Germany, Japan &amp; UK</a:t>
            </a:r>
          </a:p>
          <a:p>
            <a:pPr lvl="1"/>
            <a:r>
              <a:rPr lang="en-AU" dirty="0"/>
              <a:t>Responses were sent in Feb 2017 (see 15-17-0107-02)</a:t>
            </a:r>
            <a:endParaRPr lang="en-GB"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17 by 12/2/14 (N16711)</a:t>
            </a:r>
          </a:p>
          <a:p>
            <a:pPr lvl="2"/>
            <a:r>
              <a:rPr lang="en-AU" dirty="0"/>
              <a:t>China NB and Japan NB voted “no” with comments</a:t>
            </a:r>
          </a:p>
          <a:p>
            <a:pPr lvl="2"/>
            <a:r>
              <a:rPr lang="en-AU" dirty="0"/>
              <a:t>Response finally sent after July 2019 meeting by e-mail but SC6 Secretary decided not to publish because so late</a:t>
            </a:r>
          </a:p>
          <a:p>
            <a:pPr lvl="1"/>
            <a:r>
              <a:rPr lang="en-AU" dirty="0"/>
              <a:t>Published as ISO/IEC/IEEE 8802-15-6:2017</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172</a:t>
            </a:fld>
            <a:endParaRPr lang="en-US"/>
          </a:p>
        </p:txBody>
      </p:sp>
    </p:spTree>
    <p:extLst>
      <p:ext uri="{BB962C8B-B14F-4D97-AF65-F5344CB8AC3E}">
        <p14:creationId xmlns:p14="http://schemas.microsoft.com/office/powerpoint/2010/main" val="223652102"/>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1AR-Rev</a:t>
            </a:r>
            <a:r>
              <a:rPr lang="en-AU" dirty="0"/>
              <a:t> is published as ISO/IEC/IEEE 8802-1AR </a:t>
            </a:r>
            <a:br>
              <a:rPr lang="en-AU" dirty="0"/>
            </a:b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D2.0 was liaised in Apr 2018 (WG1N124) </a:t>
            </a:r>
          </a:p>
          <a:p>
            <a:r>
              <a:rPr lang="en-US" dirty="0"/>
              <a:t>60-day</a:t>
            </a:r>
            <a:r>
              <a:rPr lang="en-AU" dirty="0"/>
              <a:t> pre-ballot: </a:t>
            </a:r>
            <a:r>
              <a:rPr lang="en-AU" dirty="0">
                <a:solidFill>
                  <a:srgbClr val="00B050"/>
                </a:solidFill>
              </a:rPr>
              <a:t>passed &amp; responses sent</a:t>
            </a:r>
          </a:p>
          <a:p>
            <a:pPr lvl="1"/>
            <a:r>
              <a:rPr lang="en-AU" dirty="0"/>
              <a:t>802.1AR-Rev 60-day ballot passed on 14 Oct 2018 (N16858)</a:t>
            </a:r>
          </a:p>
          <a:p>
            <a:pPr lvl="2"/>
            <a:r>
              <a:rPr lang="en-AU" dirty="0"/>
              <a:t>Passed 8/0/10 on need for ISO standard</a:t>
            </a:r>
          </a:p>
          <a:p>
            <a:pPr lvl="2"/>
            <a:r>
              <a:rPr lang="en-AU" dirty="0"/>
              <a:t>Passed 5/1/12 on support for submission to FDIS</a:t>
            </a:r>
          </a:p>
          <a:p>
            <a:pPr lvl="1"/>
            <a:r>
              <a:rPr lang="en-AU" dirty="0"/>
              <a:t>Response to China NB sent in Jan 2019 (N16912)</a:t>
            </a:r>
          </a:p>
          <a:p>
            <a:r>
              <a:rPr lang="en-AU" dirty="0"/>
              <a:t>FDIS ballot: </a:t>
            </a:r>
            <a:r>
              <a:rPr lang="en-AU" dirty="0">
                <a:solidFill>
                  <a:srgbClr val="00B050"/>
                </a:solidFill>
              </a:rPr>
              <a:t>published</a:t>
            </a:r>
          </a:p>
          <a:p>
            <a:pPr lvl="1"/>
            <a:r>
              <a:rPr lang="en-AU" dirty="0"/>
              <a:t>802.1AR-Rev FDIS ballot passed on 14 Nov 2020</a:t>
            </a:r>
          </a:p>
          <a:p>
            <a:pPr lvl="2"/>
            <a:r>
              <a:rPr lang="en-AU" dirty="0"/>
              <a:t>Passed 10/1/7 (N07167)</a:t>
            </a:r>
          </a:p>
          <a:p>
            <a:pPr lvl="2"/>
            <a:r>
              <a:rPr lang="en-AU" dirty="0">
                <a:hlinkClick r:id="rId2"/>
              </a:rPr>
              <a:t>Response</a:t>
            </a:r>
            <a:r>
              <a:rPr lang="en-AU" dirty="0"/>
              <a:t> to China NB sent in Apr 2020 (N17167)</a:t>
            </a:r>
          </a:p>
          <a:p>
            <a:pPr lvl="1"/>
            <a:r>
              <a:rPr lang="en-AU" dirty="0"/>
              <a:t>Published as ISO/IEC/IEEE 8802-1AR </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173</a:t>
            </a:fld>
            <a:endParaRPr lang="en-US"/>
          </a:p>
        </p:txBody>
      </p:sp>
    </p:spTree>
    <p:extLst>
      <p:ext uri="{BB962C8B-B14F-4D97-AF65-F5344CB8AC3E}">
        <p14:creationId xmlns:p14="http://schemas.microsoft.com/office/powerpoint/2010/main" val="482605529"/>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1AC/Cor-1</a:t>
            </a:r>
            <a:r>
              <a:rPr lang="en-AU" dirty="0"/>
              <a:t> is published as ISO/IEC/IEEE 8802-1AC:2018/COR 1:2019</a:t>
            </a:r>
          </a:p>
        </p:txBody>
      </p:sp>
      <p:sp>
        <p:nvSpPr>
          <p:cNvPr id="10" name="Content Placeholder 9"/>
          <p:cNvSpPr>
            <a:spLocks noGrp="1"/>
          </p:cNvSpPr>
          <p:nvPr>
            <p:ph idx="1"/>
          </p:nvPr>
        </p:nvSpPr>
        <p:spPr>
          <a:xfrm>
            <a:off x="685800" y="1981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D2.0 was liaised in Apr 2018 (WG1N124)</a:t>
            </a:r>
          </a:p>
          <a:p>
            <a:r>
              <a:rPr lang="en-AU" dirty="0"/>
              <a:t>90-day ballot: </a:t>
            </a:r>
            <a:r>
              <a:rPr lang="en-AU" dirty="0">
                <a:solidFill>
                  <a:srgbClr val="00B050"/>
                </a:solidFill>
              </a:rPr>
              <a:t>published</a:t>
            </a:r>
            <a:endParaRPr lang="en-AU" dirty="0">
              <a:solidFill>
                <a:schemeClr val="accent2"/>
              </a:solidFill>
            </a:endParaRPr>
          </a:p>
          <a:p>
            <a:pPr lvl="1"/>
            <a:r>
              <a:rPr lang="en-AU" dirty="0"/>
              <a:t>802.</a:t>
            </a:r>
            <a:r>
              <a:rPr lang="en-AU" dirty="0">
                <a:cs typeface="Arial" panose="020B0604020202020204" pitchFamily="34" charset="0"/>
              </a:rPr>
              <a:t>1AC/Cor1</a:t>
            </a:r>
            <a:r>
              <a:rPr lang="en-AU" dirty="0"/>
              <a:t> 90-day FDIS ballot passed on 18 Mar 2019 (N16981)</a:t>
            </a:r>
          </a:p>
          <a:p>
            <a:pPr lvl="2"/>
            <a:r>
              <a:rPr lang="en-AU" dirty="0"/>
              <a:t>Passed 6/0/12 on need for ISO standard</a:t>
            </a:r>
          </a:p>
          <a:p>
            <a:pPr lvl="2"/>
            <a:r>
              <a:rPr lang="en-AU" dirty="0"/>
              <a:t>Passed 6/0/12 on approval</a:t>
            </a:r>
            <a:endParaRPr lang="en-AU" dirty="0">
              <a:solidFill>
                <a:srgbClr val="FF0000"/>
              </a:solidFill>
            </a:endParaRPr>
          </a:p>
          <a:p>
            <a:pPr lvl="1"/>
            <a:r>
              <a:rPr lang="en-AU" dirty="0"/>
              <a:t>IEEE 802.1AC/Cor 1 is published as ISO/IEC/IEEE 8802-1AC:2018/COR 1:2019</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174</a:t>
            </a:fld>
            <a:endParaRPr lang="en-US"/>
          </a:p>
        </p:txBody>
      </p:sp>
    </p:spTree>
    <p:extLst>
      <p:ext uri="{BB962C8B-B14F-4D97-AF65-F5344CB8AC3E}">
        <p14:creationId xmlns:p14="http://schemas.microsoft.com/office/powerpoint/2010/main" val="4252176841"/>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802.1Q-2018 has been published</a:t>
            </a:r>
          </a:p>
        </p:txBody>
      </p:sp>
      <p:sp>
        <p:nvSpPr>
          <p:cNvPr id="10" name="Content Placeholder 9"/>
          <p:cNvSpPr>
            <a:spLocks noGrp="1"/>
          </p:cNvSpPr>
          <p:nvPr>
            <p:ph idx="1"/>
          </p:nvPr>
        </p:nvSpPr>
        <p:spPr>
          <a:xfrm>
            <a:off x="685800" y="1371600"/>
            <a:ext cx="7772400" cy="47244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802.1Q-REV/D2.0 </a:t>
            </a:r>
            <a:r>
              <a:rPr lang="en-AU" dirty="0"/>
              <a:t>was liaised for information in Jul 2017 (N16688)</a:t>
            </a:r>
          </a:p>
          <a:p>
            <a:r>
              <a:rPr lang="en-US" dirty="0"/>
              <a:t>60-day</a:t>
            </a:r>
            <a:r>
              <a:rPr lang="en-AU" dirty="0"/>
              <a:t> pre-ballot: </a:t>
            </a:r>
            <a:r>
              <a:rPr lang="en-AU" dirty="0">
                <a:solidFill>
                  <a:srgbClr val="00B050"/>
                </a:solidFill>
              </a:rPr>
              <a:t>passed and response sent</a:t>
            </a:r>
          </a:p>
          <a:p>
            <a:pPr lvl="1"/>
            <a:r>
              <a:rPr lang="en-AU" dirty="0"/>
              <a:t>802.1Q-2018 60-day ballot passed on 11 March 2019 (N16985)</a:t>
            </a:r>
          </a:p>
          <a:p>
            <a:pPr lvl="2"/>
            <a:r>
              <a:rPr lang="en-AU" dirty="0"/>
              <a:t>Passed 10/0/8 on need for ISO standard</a:t>
            </a:r>
          </a:p>
          <a:p>
            <a:pPr lvl="2"/>
            <a:r>
              <a:rPr lang="en-AU" dirty="0"/>
              <a:t>Passed 8/1/9 on support for submission to FDIS</a:t>
            </a:r>
          </a:p>
          <a:p>
            <a:pPr lvl="1"/>
            <a:r>
              <a:rPr lang="en-AU" dirty="0"/>
              <a:t>China voted “no” with 1 comment</a:t>
            </a:r>
          </a:p>
          <a:p>
            <a:pPr lvl="2"/>
            <a:r>
              <a:rPr lang="en-AU" dirty="0"/>
              <a:t>A response was sent in Apr 2019 (N16943)</a:t>
            </a:r>
          </a:p>
          <a:p>
            <a:r>
              <a:rPr lang="en-AU" dirty="0"/>
              <a:t>FDIS ballot: </a:t>
            </a:r>
            <a:r>
              <a:rPr lang="en-AU" dirty="0">
                <a:solidFill>
                  <a:srgbClr val="00B050"/>
                </a:solidFill>
              </a:rPr>
              <a:t>passed &amp; response sent</a:t>
            </a:r>
          </a:p>
          <a:p>
            <a:pPr lvl="1"/>
            <a:r>
              <a:rPr lang="en-AU" dirty="0"/>
              <a:t>802.1Q-2018 FDIS ballot passed on 4 May 2020 (N17175)</a:t>
            </a:r>
          </a:p>
          <a:p>
            <a:pPr lvl="2"/>
            <a:r>
              <a:rPr lang="en-AU" dirty="0"/>
              <a:t>Passed 11/1 (China NB)/7 </a:t>
            </a:r>
          </a:p>
          <a:p>
            <a:pPr lvl="1"/>
            <a:r>
              <a:rPr lang="en-AU" dirty="0"/>
              <a:t>Response sent in Jun 2020 (N17185)</a:t>
            </a:r>
          </a:p>
          <a:p>
            <a:pPr lvl="1"/>
            <a:r>
              <a:rPr lang="en-AU" dirty="0"/>
              <a:t>IEEE 802.1Q-2018 has been published as ISO/IEC/IEEE 8802-1Q:2020</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175</a:t>
            </a:fld>
            <a:endParaRPr lang="en-US"/>
          </a:p>
        </p:txBody>
      </p:sp>
      <p:graphicFrame>
        <p:nvGraphicFramePr>
          <p:cNvPr id="3" name="Object 2">
            <a:extLst>
              <a:ext uri="{FF2B5EF4-FFF2-40B4-BE49-F238E27FC236}">
                <a16:creationId xmlns:a16="http://schemas.microsoft.com/office/drawing/2014/main" id="{8364D157-CA8E-4DC3-A2DC-FBBC42166849}"/>
              </a:ext>
            </a:extLst>
          </p:cNvPr>
          <p:cNvGraphicFramePr>
            <a:graphicFrameLocks noChangeAspect="1"/>
          </p:cNvGraphicFramePr>
          <p:nvPr/>
        </p:nvGraphicFramePr>
        <p:xfrm>
          <a:off x="5029200" y="5156201"/>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2" imgW="914597" imgH="806311" progId="AcroExch.Document.DC">
                  <p:embed/>
                </p:oleObj>
              </mc:Choice>
              <mc:Fallback>
                <p:oleObj name="Acrobat Document" showAsIcon="1" r:id="rId2" imgW="914597" imgH="806311" progId="AcroExch.Document.DC">
                  <p:embed/>
                  <p:pic>
                    <p:nvPicPr>
                      <p:cNvPr id="3" name="Object 2">
                        <a:extLst>
                          <a:ext uri="{FF2B5EF4-FFF2-40B4-BE49-F238E27FC236}">
                            <a16:creationId xmlns:a16="http://schemas.microsoft.com/office/drawing/2014/main" id="{8364D157-CA8E-4DC3-A2DC-FBBC42166849}"/>
                          </a:ext>
                        </a:extLst>
                      </p:cNvPr>
                      <p:cNvPicPr/>
                      <p:nvPr/>
                    </p:nvPicPr>
                    <p:blipFill>
                      <a:blip r:embed="rId3"/>
                      <a:stretch>
                        <a:fillRect/>
                      </a:stretch>
                    </p:blipFill>
                    <p:spPr>
                      <a:xfrm>
                        <a:off x="5029200" y="5156201"/>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151496279"/>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1AE-Rev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a:t>
            </a:r>
            <a:r>
              <a:rPr lang="en-AU" dirty="0">
                <a:cs typeface="Arial" panose="020B0604020202020204" pitchFamily="34" charset="0"/>
              </a:rPr>
              <a:t>1AE-Rev</a:t>
            </a:r>
            <a:r>
              <a:rPr lang="en-AU" dirty="0"/>
              <a:t> D1.1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1AE-Rev</a:t>
            </a:r>
            <a:r>
              <a:rPr lang="en-AU" dirty="0"/>
              <a:t> 60-day ballot passed on 11 March 2019 (N17080)</a:t>
            </a:r>
          </a:p>
          <a:p>
            <a:pPr lvl="2"/>
            <a:r>
              <a:rPr lang="en-AU" dirty="0"/>
              <a:t>Passed 10/0/8 on need for ISO standard</a:t>
            </a:r>
          </a:p>
          <a:p>
            <a:pPr lvl="2"/>
            <a:r>
              <a:rPr lang="en-AU" dirty="0"/>
              <a:t>Passed 8/1/9 on support for submission to FDIS</a:t>
            </a:r>
          </a:p>
          <a:p>
            <a:pPr lvl="1"/>
            <a:r>
              <a:rPr lang="en-AU" dirty="0"/>
              <a:t>China voted “no” with 6 comments</a:t>
            </a:r>
          </a:p>
          <a:p>
            <a:pPr lvl="2"/>
            <a:r>
              <a:rPr lang="en-AU" dirty="0"/>
              <a:t>Response was sent in Sept 2019 (N17059)</a:t>
            </a:r>
          </a:p>
          <a:p>
            <a:r>
              <a:rPr lang="en-AU" dirty="0"/>
              <a:t>FDIS ballot: </a:t>
            </a:r>
            <a:r>
              <a:rPr lang="en-AU" dirty="0">
                <a:solidFill>
                  <a:srgbClr val="00B050"/>
                </a:solidFill>
              </a:rPr>
              <a:t>passed &amp; response sent</a:t>
            </a:r>
          </a:p>
          <a:p>
            <a:pPr lvl="1"/>
            <a:r>
              <a:rPr lang="en-AU" dirty="0"/>
              <a:t>802.</a:t>
            </a:r>
            <a:r>
              <a:rPr lang="en-AU" dirty="0">
                <a:cs typeface="Arial" panose="020B0604020202020204" pitchFamily="34" charset="0"/>
              </a:rPr>
              <a:t>1AE-Rev</a:t>
            </a:r>
            <a:r>
              <a:rPr lang="en-AU" dirty="0"/>
              <a:t> FDIS ballot passed on 26 June 2020 (N17207)</a:t>
            </a:r>
          </a:p>
          <a:p>
            <a:pPr lvl="2"/>
            <a:r>
              <a:rPr lang="en-AU" dirty="0"/>
              <a:t>Passed 9/1/8 (China NB voted “no” with 5 comments)</a:t>
            </a:r>
          </a:p>
          <a:p>
            <a:pPr lvl="1"/>
            <a:r>
              <a:rPr lang="en-AU" dirty="0"/>
              <a:t>Response sent in Aug 2020 (N17266)</a:t>
            </a:r>
          </a:p>
          <a:p>
            <a:pPr lvl="1"/>
            <a:r>
              <a:rPr lang="en-AU" dirty="0"/>
              <a:t>IEEE 802.1AE has been published as ISO/IEC/IEEE 8802-1AE:2020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176</a:t>
            </a:fld>
            <a:endParaRPr lang="en-US"/>
          </a:p>
        </p:txBody>
      </p:sp>
    </p:spTree>
    <p:extLst>
      <p:ext uri="{BB962C8B-B14F-4D97-AF65-F5344CB8AC3E}">
        <p14:creationId xmlns:p14="http://schemas.microsoft.com/office/powerpoint/2010/main" val="2874901778"/>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8802-11:2018/AMD 3:2020 (802.11aj)</a:t>
            </a:r>
            <a:r>
              <a:rPr lang="en-AU" dirty="0">
                <a:solidFill>
                  <a:srgbClr val="FF0000"/>
                </a:solidFill>
              </a:rPr>
              <a:t>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spcBef>
                <a:spcPts val="600"/>
              </a:spcBef>
            </a:pPr>
            <a:r>
              <a:rPr lang="en-GB" dirty="0"/>
              <a:t>802.11aj drafts were liaised for information </a:t>
            </a:r>
          </a:p>
          <a:p>
            <a:pPr lvl="2">
              <a:spcBef>
                <a:spcPts val="0"/>
              </a:spcBef>
            </a:pPr>
            <a:r>
              <a:rPr lang="en-GB" dirty="0"/>
              <a:t>D5.0 in Jun 2017</a:t>
            </a:r>
          </a:p>
          <a:p>
            <a:pPr lvl="2">
              <a:spcBef>
                <a:spcPts val="0"/>
              </a:spcBef>
            </a:pPr>
            <a:r>
              <a:rPr lang="en-AU" dirty="0"/>
              <a:t>Published version liaised in July 2018 (N16817)</a:t>
            </a:r>
          </a:p>
          <a:p>
            <a:pPr>
              <a:spcBef>
                <a:spcPts val="600"/>
              </a:spcBef>
            </a:pPr>
            <a:r>
              <a:rPr lang="en-US" dirty="0"/>
              <a:t>60-day</a:t>
            </a:r>
            <a:r>
              <a:rPr lang="en-AU" dirty="0"/>
              <a:t> pre-ballot: </a:t>
            </a:r>
            <a:r>
              <a:rPr lang="en-AU" dirty="0">
                <a:solidFill>
                  <a:srgbClr val="00B050"/>
                </a:solidFill>
              </a:rPr>
              <a:t>passed &amp; response sent</a:t>
            </a:r>
          </a:p>
          <a:p>
            <a:pPr lvl="1">
              <a:spcBef>
                <a:spcPts val="600"/>
              </a:spcBef>
            </a:pPr>
            <a:r>
              <a:rPr lang="en-AU" dirty="0"/>
              <a:t>802.11aj-2018 passed 60-day pre-ballot (N16897) on 10 Feb 2019</a:t>
            </a:r>
          </a:p>
          <a:p>
            <a:pPr lvl="2">
              <a:spcBef>
                <a:spcPts val="0"/>
              </a:spcBef>
            </a:pPr>
            <a:r>
              <a:rPr lang="en-AU" dirty="0"/>
              <a:t>Need? 7/0/12</a:t>
            </a:r>
          </a:p>
          <a:p>
            <a:pPr lvl="2">
              <a:spcBef>
                <a:spcPts val="0"/>
              </a:spcBef>
            </a:pPr>
            <a:r>
              <a:rPr lang="en-AU" dirty="0"/>
              <a:t>Submission? 6/0/13</a:t>
            </a:r>
          </a:p>
          <a:p>
            <a:pPr lvl="1">
              <a:spcBef>
                <a:spcPts val="600"/>
              </a:spcBef>
            </a:pPr>
            <a:r>
              <a:rPr lang="en-AU" dirty="0"/>
              <a:t>China NB voted “yes”/”abstain” but submitted two comments</a:t>
            </a:r>
          </a:p>
          <a:p>
            <a:pPr lvl="2">
              <a:spcBef>
                <a:spcPts val="0"/>
              </a:spcBef>
            </a:pPr>
            <a:r>
              <a:rPr lang="en-AU" dirty="0"/>
              <a:t>Response sent in July 2019 (11-19-1177-03)</a:t>
            </a:r>
          </a:p>
          <a:p>
            <a:pPr>
              <a:spcBef>
                <a:spcPts val="600"/>
              </a:spcBef>
            </a:pPr>
            <a:r>
              <a:rPr lang="en-AU" dirty="0"/>
              <a:t>FDIS ballot: </a:t>
            </a:r>
            <a:r>
              <a:rPr lang="en-AU" dirty="0">
                <a:solidFill>
                  <a:srgbClr val="00B050"/>
                </a:solidFill>
              </a:rPr>
              <a:t>passed &amp; response sent</a:t>
            </a:r>
          </a:p>
          <a:p>
            <a:pPr lvl="1">
              <a:spcBef>
                <a:spcPts val="600"/>
              </a:spcBef>
            </a:pPr>
            <a:r>
              <a:rPr lang="en-AU" dirty="0"/>
              <a:t>802.11aj-2018 passed FDIS ballot (N17204) on 26 June 2020</a:t>
            </a:r>
          </a:p>
          <a:p>
            <a:pPr lvl="2">
              <a:spcBef>
                <a:spcPts val="0"/>
              </a:spcBef>
            </a:pPr>
            <a:r>
              <a:rPr lang="en-AU" dirty="0"/>
              <a:t>Passed 11/0/7</a:t>
            </a:r>
          </a:p>
          <a:p>
            <a:pPr lvl="1">
              <a:spcBef>
                <a:spcPts val="600"/>
              </a:spcBef>
            </a:pPr>
            <a:r>
              <a:rPr lang="en-AU" dirty="0"/>
              <a:t>China NB voted “yes” but submitted two comments</a:t>
            </a:r>
          </a:p>
          <a:p>
            <a:pPr lvl="2">
              <a:spcBef>
                <a:spcPts val="0"/>
              </a:spcBef>
            </a:pPr>
            <a:r>
              <a:rPr lang="en-AU" dirty="0"/>
              <a:t>Response in </a:t>
            </a:r>
            <a:r>
              <a:rPr lang="en-AU" u="sng" dirty="0">
                <a:hlinkClick r:id="rId2"/>
              </a:rPr>
              <a:t>11-20-1024r1</a:t>
            </a:r>
            <a:r>
              <a:rPr lang="en-AU" dirty="0"/>
              <a:t>  sent in Jul 2020 (N17241)</a:t>
            </a:r>
          </a:p>
          <a:p>
            <a:pPr lvl="1">
              <a:spcBef>
                <a:spcPts val="600"/>
              </a:spcBef>
            </a:pPr>
            <a:r>
              <a:rPr lang="en-AU" dirty="0"/>
              <a:t>Has been published as ISO/IEC/IEEE 8802-11:2018/AMD 3:2020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177</a:t>
            </a:fld>
            <a:endParaRPr lang="en-US"/>
          </a:p>
        </p:txBody>
      </p:sp>
    </p:spTree>
    <p:extLst>
      <p:ext uri="{BB962C8B-B14F-4D97-AF65-F5344CB8AC3E}">
        <p14:creationId xmlns:p14="http://schemas.microsoft.com/office/powerpoint/2010/main" val="163293269"/>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8802-11:2018/AMD 4:2020 (802.11ak)</a:t>
            </a:r>
            <a:r>
              <a:rPr lang="en-AU" dirty="0">
                <a:solidFill>
                  <a:srgbClr val="FF0000"/>
                </a:solidFill>
              </a:rPr>
              <a:t>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spcBef>
                <a:spcPts val="600"/>
              </a:spcBef>
            </a:pPr>
            <a:r>
              <a:rPr lang="en-GB" dirty="0"/>
              <a:t>802.11ak drafts were liaised for information </a:t>
            </a:r>
          </a:p>
          <a:p>
            <a:pPr lvl="2">
              <a:spcBef>
                <a:spcPts val="0"/>
              </a:spcBef>
            </a:pPr>
            <a:r>
              <a:rPr lang="en-GB" dirty="0"/>
              <a:t>D4.0 in Jun 2017</a:t>
            </a:r>
          </a:p>
          <a:p>
            <a:pPr lvl="2">
              <a:spcBef>
                <a:spcPts val="0"/>
              </a:spcBef>
            </a:pPr>
            <a:r>
              <a:rPr lang="en-AU" dirty="0"/>
              <a:t>Published version liaised in July 2018 (N16817)</a:t>
            </a:r>
            <a:endParaRPr lang="en-GB" dirty="0"/>
          </a:p>
          <a:p>
            <a:pPr>
              <a:spcBef>
                <a:spcPts val="600"/>
              </a:spcBef>
            </a:pPr>
            <a:r>
              <a:rPr lang="en-US" dirty="0"/>
              <a:t>60-day</a:t>
            </a:r>
            <a:r>
              <a:rPr lang="en-AU" dirty="0"/>
              <a:t> pre-ballot: </a:t>
            </a:r>
            <a:r>
              <a:rPr lang="en-AU" dirty="0">
                <a:solidFill>
                  <a:srgbClr val="00B050"/>
                </a:solidFill>
              </a:rPr>
              <a:t>passed &amp; response sent</a:t>
            </a:r>
          </a:p>
          <a:p>
            <a:pPr lvl="1">
              <a:spcBef>
                <a:spcPts val="600"/>
              </a:spcBef>
            </a:pPr>
            <a:r>
              <a:rPr lang="en-AU" dirty="0"/>
              <a:t>802.11ak-2018 passed 60-day pre-ballot (N16898) on 10 Feb 2019</a:t>
            </a:r>
          </a:p>
          <a:p>
            <a:pPr lvl="2">
              <a:spcBef>
                <a:spcPts val="0"/>
              </a:spcBef>
            </a:pPr>
            <a:r>
              <a:rPr lang="en-AU" dirty="0"/>
              <a:t>Need? 7/0/12</a:t>
            </a:r>
          </a:p>
          <a:p>
            <a:pPr lvl="2">
              <a:spcBef>
                <a:spcPts val="0"/>
              </a:spcBef>
            </a:pPr>
            <a:r>
              <a:rPr lang="en-AU" dirty="0"/>
              <a:t>Submission? 5/1/13</a:t>
            </a:r>
          </a:p>
          <a:p>
            <a:pPr lvl="1">
              <a:spcBef>
                <a:spcPts val="600"/>
              </a:spcBef>
            </a:pPr>
            <a:r>
              <a:rPr lang="en-AU" dirty="0"/>
              <a:t>China NB voted “no” and submitted a comment</a:t>
            </a:r>
          </a:p>
          <a:p>
            <a:pPr lvl="2"/>
            <a:r>
              <a:rPr lang="en-AU" dirty="0"/>
              <a:t>Response sent in March 2019 (N16907)</a:t>
            </a:r>
          </a:p>
          <a:p>
            <a:pPr>
              <a:spcBef>
                <a:spcPts val="600"/>
              </a:spcBef>
            </a:pPr>
            <a:r>
              <a:rPr lang="en-AU" dirty="0"/>
              <a:t>FDIS ballot </a:t>
            </a:r>
            <a:r>
              <a:rPr lang="en-AU" dirty="0">
                <a:solidFill>
                  <a:srgbClr val="00B050"/>
                </a:solidFill>
              </a:rPr>
              <a:t>passed &amp; response sent</a:t>
            </a:r>
            <a:endParaRPr lang="en-AU" dirty="0">
              <a:solidFill>
                <a:schemeClr val="accent2"/>
              </a:solidFill>
            </a:endParaRPr>
          </a:p>
          <a:p>
            <a:pPr lvl="1">
              <a:spcBef>
                <a:spcPts val="600"/>
              </a:spcBef>
            </a:pPr>
            <a:r>
              <a:rPr lang="en-AU" dirty="0"/>
              <a:t>802.11ak-2018 passed FDIS ballot (N17205) on 26 June 2020</a:t>
            </a:r>
          </a:p>
          <a:p>
            <a:pPr lvl="2">
              <a:spcBef>
                <a:spcPts val="0"/>
              </a:spcBef>
            </a:pPr>
            <a:r>
              <a:rPr lang="en-AU" dirty="0"/>
              <a:t>Passed 10/1/7</a:t>
            </a:r>
          </a:p>
          <a:p>
            <a:pPr lvl="1">
              <a:spcBef>
                <a:spcPts val="600"/>
              </a:spcBef>
            </a:pPr>
            <a:r>
              <a:rPr lang="en-AU" dirty="0"/>
              <a:t>China NB voted “no” and submitted one comment</a:t>
            </a:r>
          </a:p>
          <a:p>
            <a:pPr lvl="2">
              <a:spcBef>
                <a:spcPts val="0"/>
              </a:spcBef>
            </a:pPr>
            <a:r>
              <a:rPr lang="en-AU" dirty="0"/>
              <a:t>Response in </a:t>
            </a:r>
            <a:r>
              <a:rPr lang="en-AU" u="sng" dirty="0">
                <a:hlinkClick r:id="rId2"/>
              </a:rPr>
              <a:t>11-20-1025r1</a:t>
            </a:r>
            <a:r>
              <a:rPr lang="en-AU" dirty="0"/>
              <a:t>  sent in Jul 2020 (N17242)</a:t>
            </a:r>
          </a:p>
          <a:p>
            <a:pPr lvl="1">
              <a:spcBef>
                <a:spcPts val="600"/>
              </a:spcBef>
            </a:pPr>
            <a:r>
              <a:rPr lang="en-AU" dirty="0"/>
              <a:t>Has been published as ISO/IEC/IEEE 8802-11:2018/AMD 4:2020</a:t>
            </a:r>
          </a:p>
          <a:p>
            <a:pPr lvl="1"/>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178</a:t>
            </a:fld>
            <a:endParaRPr lang="en-US"/>
          </a:p>
        </p:txBody>
      </p:sp>
    </p:spTree>
    <p:extLst>
      <p:ext uri="{BB962C8B-B14F-4D97-AF65-F5344CB8AC3E}">
        <p14:creationId xmlns:p14="http://schemas.microsoft.com/office/powerpoint/2010/main" val="3270652297"/>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8802-11:2018/AMD 5:2020 (802.11aq)</a:t>
            </a:r>
            <a:r>
              <a:rPr lang="en-AU" dirty="0">
                <a:solidFill>
                  <a:srgbClr val="FF0000"/>
                </a:solidFill>
              </a:rPr>
              <a:t>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Published version was liaised in Sept 2018 (N16854)</a:t>
            </a:r>
            <a:endParaRPr lang="en-GB" dirty="0">
              <a:solidFill>
                <a:srgbClr val="FF0000"/>
              </a:solidFill>
            </a:endParaRPr>
          </a:p>
          <a:p>
            <a:r>
              <a:rPr lang="en-US" dirty="0"/>
              <a:t>60-day</a:t>
            </a:r>
            <a:r>
              <a:rPr lang="en-AU" dirty="0"/>
              <a:t> pre-ballot: </a:t>
            </a:r>
            <a:r>
              <a:rPr lang="en-AU" dirty="0">
                <a:solidFill>
                  <a:srgbClr val="00B050"/>
                </a:solidFill>
              </a:rPr>
              <a:t>passed &amp; response sent</a:t>
            </a:r>
          </a:p>
          <a:p>
            <a:pPr lvl="1"/>
            <a:r>
              <a:rPr lang="en-AU" dirty="0"/>
              <a:t>802.11aq-2018 passed 60-day pre-ballot (N16899) on 10 Feb 2019</a:t>
            </a:r>
          </a:p>
          <a:p>
            <a:pPr lvl="2"/>
            <a:r>
              <a:rPr lang="en-AU" dirty="0"/>
              <a:t>Need? 7/0/12</a:t>
            </a:r>
          </a:p>
          <a:p>
            <a:pPr lvl="2"/>
            <a:r>
              <a:rPr lang="en-AU" dirty="0"/>
              <a:t>Submission? 5/1/13</a:t>
            </a:r>
          </a:p>
          <a:p>
            <a:pPr lvl="1"/>
            <a:r>
              <a:rPr lang="en-AU" dirty="0"/>
              <a:t>China NB voted “no” and submitted a comment</a:t>
            </a:r>
          </a:p>
          <a:p>
            <a:pPr lvl="2"/>
            <a:r>
              <a:rPr lang="en-AU" dirty="0"/>
              <a:t>Response sent in Mar 2019 (N16908)</a:t>
            </a:r>
          </a:p>
          <a:p>
            <a:r>
              <a:rPr lang="en-AU" dirty="0"/>
              <a:t>FDIS ballot </a:t>
            </a:r>
            <a:r>
              <a:rPr lang="en-AU" dirty="0">
                <a:solidFill>
                  <a:srgbClr val="00B050"/>
                </a:solidFill>
              </a:rPr>
              <a:t>passed &amp; response sent</a:t>
            </a:r>
            <a:endParaRPr lang="en-AU" dirty="0">
              <a:solidFill>
                <a:schemeClr val="accent2"/>
              </a:solidFill>
            </a:endParaRPr>
          </a:p>
          <a:p>
            <a:pPr lvl="1">
              <a:spcBef>
                <a:spcPts val="600"/>
              </a:spcBef>
            </a:pPr>
            <a:r>
              <a:rPr lang="en-AU" dirty="0"/>
              <a:t>802.11aq-2018 passed FDIS ballot (N17208) on 26 June 2020</a:t>
            </a:r>
          </a:p>
          <a:p>
            <a:pPr lvl="2">
              <a:spcBef>
                <a:spcPts val="0"/>
              </a:spcBef>
            </a:pPr>
            <a:r>
              <a:rPr lang="en-AU" dirty="0"/>
              <a:t>Passed 10/1/7</a:t>
            </a:r>
          </a:p>
          <a:p>
            <a:pPr lvl="1">
              <a:spcBef>
                <a:spcPts val="600"/>
              </a:spcBef>
            </a:pPr>
            <a:r>
              <a:rPr lang="en-AU" dirty="0"/>
              <a:t>China NB voted “no” and submitted one comment</a:t>
            </a:r>
          </a:p>
          <a:p>
            <a:pPr lvl="2">
              <a:spcBef>
                <a:spcPts val="0"/>
              </a:spcBef>
            </a:pPr>
            <a:r>
              <a:rPr lang="en-AU" dirty="0"/>
              <a:t>Response in </a:t>
            </a:r>
            <a:r>
              <a:rPr lang="en-AU" u="sng" dirty="0">
                <a:hlinkClick r:id="rId2"/>
              </a:rPr>
              <a:t>11-20-1026r0</a:t>
            </a:r>
            <a:r>
              <a:rPr lang="en-AU" dirty="0"/>
              <a:t>  sent in Jul 2020 (N17243)</a:t>
            </a:r>
          </a:p>
          <a:p>
            <a:pPr lvl="1"/>
            <a:r>
              <a:rPr lang="en-AU" dirty="0"/>
              <a:t>Has been published as ISO/IEC/IEEE 8802-11:2018/AMD 5:2020</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179</a:t>
            </a:fld>
            <a:endParaRPr lang="en-US"/>
          </a:p>
        </p:txBody>
      </p:sp>
    </p:spTree>
    <p:extLst>
      <p:ext uri="{BB962C8B-B14F-4D97-AF65-F5344CB8AC3E}">
        <p14:creationId xmlns:p14="http://schemas.microsoft.com/office/powerpoint/2010/main" val="21455639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has sent 91 standards through the PSDO adoption process, with 37 in-process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941805842"/>
              </p:ext>
            </p:extLst>
          </p:nvPr>
        </p:nvGraphicFramePr>
        <p:xfrm>
          <a:off x="1714500" y="2148840"/>
          <a:ext cx="5791200" cy="3708400"/>
        </p:xfrm>
        <a:graphic>
          <a:graphicData uri="http://schemas.openxmlformats.org/drawingml/2006/table">
            <a:tbl>
              <a:tblPr firstRow="1" bandRow="1">
                <a:tableStyleId>{21E4AEA4-8DFA-4A89-87EB-49C32662AFE0}</a:tableStyleId>
              </a:tblPr>
              <a:tblGrid>
                <a:gridCol w="1930400">
                  <a:extLst>
                    <a:ext uri="{9D8B030D-6E8A-4147-A177-3AD203B41FA5}">
                      <a16:colId xmlns:a16="http://schemas.microsoft.com/office/drawing/2014/main" val="4026387333"/>
                    </a:ext>
                  </a:extLst>
                </a:gridCol>
                <a:gridCol w="1930400">
                  <a:extLst>
                    <a:ext uri="{9D8B030D-6E8A-4147-A177-3AD203B41FA5}">
                      <a16:colId xmlns:a16="http://schemas.microsoft.com/office/drawing/2014/main" val="1749157900"/>
                    </a:ext>
                  </a:extLst>
                </a:gridCol>
                <a:gridCol w="1930400">
                  <a:extLst>
                    <a:ext uri="{9D8B030D-6E8A-4147-A177-3AD203B41FA5}">
                      <a16:colId xmlns:a16="http://schemas.microsoft.com/office/drawing/2014/main" val="3686578755"/>
                    </a:ext>
                  </a:extLst>
                </a:gridCol>
              </a:tblGrid>
              <a:tr h="370840">
                <a:tc>
                  <a:txBody>
                    <a:bodyPr/>
                    <a:lstStyle/>
                    <a:p>
                      <a:pPr algn="ctr"/>
                      <a:r>
                        <a:rPr lang="en-AU" dirty="0"/>
                        <a:t>WG</a:t>
                      </a:r>
                    </a:p>
                  </a:txBody>
                  <a:tcPr/>
                </a:tc>
                <a:tc>
                  <a:txBody>
                    <a:bodyPr/>
                    <a:lstStyle/>
                    <a:p>
                      <a:pPr algn="ctr"/>
                      <a:r>
                        <a:rPr lang="en-AU" dirty="0"/>
                        <a:t>Completed</a:t>
                      </a:r>
                    </a:p>
                  </a:txBody>
                  <a:tcPr/>
                </a:tc>
                <a:tc>
                  <a:txBody>
                    <a:bodyPr/>
                    <a:lstStyle/>
                    <a:p>
                      <a:pPr algn="ctr"/>
                      <a:r>
                        <a:rPr lang="en-AU" dirty="0"/>
                        <a:t>In-process</a:t>
                      </a:r>
                    </a:p>
                  </a:txBody>
                  <a:tcPr/>
                </a:tc>
                <a:extLst>
                  <a:ext uri="{0D108BD9-81ED-4DB2-BD59-A6C34878D82A}">
                    <a16:rowId xmlns:a16="http://schemas.microsoft.com/office/drawing/2014/main" val="2218623818"/>
                  </a:ext>
                </a:extLst>
              </a:tr>
              <a:tr h="370840">
                <a:tc>
                  <a:txBody>
                    <a:bodyPr/>
                    <a:lstStyle/>
                    <a:p>
                      <a:pPr algn="ctr"/>
                      <a:r>
                        <a:rPr lang="en-AU" b="1" dirty="0"/>
                        <a:t>802.1</a:t>
                      </a:r>
                    </a:p>
                  </a:txBody>
                  <a:tcPr/>
                </a:tc>
                <a:tc>
                  <a:txBody>
                    <a:bodyPr/>
                    <a:lstStyle/>
                    <a:p>
                      <a:pPr algn="ctr"/>
                      <a:r>
                        <a:rPr lang="en-AU" dirty="0"/>
                        <a:t>43</a:t>
                      </a:r>
                    </a:p>
                  </a:txBody>
                  <a:tcPr/>
                </a:tc>
                <a:tc>
                  <a:txBody>
                    <a:bodyPr/>
                    <a:lstStyle/>
                    <a:p>
                      <a:pPr algn="ctr"/>
                      <a:r>
                        <a:rPr lang="en-US" dirty="0"/>
                        <a:t>1</a:t>
                      </a:r>
                      <a:r>
                        <a:rPr lang="en-AU" dirty="0"/>
                        <a:t>2</a:t>
                      </a:r>
                    </a:p>
                  </a:txBody>
                  <a:tcPr/>
                </a:tc>
                <a:extLst>
                  <a:ext uri="{0D108BD9-81ED-4DB2-BD59-A6C34878D82A}">
                    <a16:rowId xmlns:a16="http://schemas.microsoft.com/office/drawing/2014/main" val="2541870238"/>
                  </a:ext>
                </a:extLst>
              </a:tr>
              <a:tr h="370840">
                <a:tc>
                  <a:txBody>
                    <a:bodyPr/>
                    <a:lstStyle/>
                    <a:p>
                      <a:pPr algn="ctr"/>
                      <a:r>
                        <a:rPr lang="en-AU" b="1" dirty="0"/>
                        <a:t>802.3</a:t>
                      </a:r>
                    </a:p>
                  </a:txBody>
                  <a:tcPr/>
                </a:tc>
                <a:tc>
                  <a:txBody>
                    <a:bodyPr/>
                    <a:lstStyle/>
                    <a:p>
                      <a:pPr algn="ctr"/>
                      <a:r>
                        <a:rPr lang="en-AU" dirty="0"/>
                        <a:t>27</a:t>
                      </a:r>
                    </a:p>
                  </a:txBody>
                  <a:tcPr/>
                </a:tc>
                <a:tc>
                  <a:txBody>
                    <a:bodyPr/>
                    <a:lstStyle/>
                    <a:p>
                      <a:pPr algn="ctr"/>
                      <a:r>
                        <a:rPr lang="en-AU" dirty="0"/>
                        <a:t>6</a:t>
                      </a:r>
                    </a:p>
                  </a:txBody>
                  <a:tcPr/>
                </a:tc>
                <a:extLst>
                  <a:ext uri="{0D108BD9-81ED-4DB2-BD59-A6C34878D82A}">
                    <a16:rowId xmlns:a16="http://schemas.microsoft.com/office/drawing/2014/main" val="2616437558"/>
                  </a:ext>
                </a:extLst>
              </a:tr>
              <a:tr h="370840">
                <a:tc>
                  <a:txBody>
                    <a:bodyPr/>
                    <a:lstStyle/>
                    <a:p>
                      <a:pPr algn="ctr"/>
                      <a:r>
                        <a:rPr lang="en-AU" b="1" dirty="0"/>
                        <a:t>802.11</a:t>
                      </a:r>
                    </a:p>
                  </a:txBody>
                  <a:tcPr/>
                </a:tc>
                <a:tc>
                  <a:txBody>
                    <a:bodyPr/>
                    <a:lstStyle/>
                    <a:p>
                      <a:pPr algn="ctr"/>
                      <a:r>
                        <a:rPr lang="en-AU" dirty="0"/>
                        <a:t>12</a:t>
                      </a:r>
                    </a:p>
                  </a:txBody>
                  <a:tcPr/>
                </a:tc>
                <a:tc>
                  <a:txBody>
                    <a:bodyPr/>
                    <a:lstStyle/>
                    <a:p>
                      <a:pPr algn="ctr"/>
                      <a:r>
                        <a:rPr lang="en-AU" dirty="0"/>
                        <a:t>9</a:t>
                      </a:r>
                    </a:p>
                  </a:txBody>
                  <a:tcPr/>
                </a:tc>
                <a:extLst>
                  <a:ext uri="{0D108BD9-81ED-4DB2-BD59-A6C34878D82A}">
                    <a16:rowId xmlns:a16="http://schemas.microsoft.com/office/drawing/2014/main" val="3943146548"/>
                  </a:ext>
                </a:extLst>
              </a:tr>
              <a:tr h="370840">
                <a:tc>
                  <a:txBody>
                    <a:bodyPr/>
                    <a:lstStyle/>
                    <a:p>
                      <a:pPr algn="ctr"/>
                      <a:r>
                        <a:rPr lang="en-AU" b="1" dirty="0"/>
                        <a:t>802.15</a:t>
                      </a:r>
                    </a:p>
                  </a:txBody>
                  <a:tcPr/>
                </a:tc>
                <a:tc>
                  <a:txBody>
                    <a:bodyPr/>
                    <a:lstStyle/>
                    <a:p>
                      <a:pPr algn="ctr"/>
                      <a:r>
                        <a:rPr lang="en-AU" dirty="0"/>
                        <a:t>3</a:t>
                      </a:r>
                    </a:p>
                  </a:txBody>
                  <a:tcPr/>
                </a:tc>
                <a:tc>
                  <a:txBody>
                    <a:bodyPr/>
                    <a:lstStyle/>
                    <a:p>
                      <a:pPr algn="ctr"/>
                      <a:r>
                        <a:rPr lang="en-AU" dirty="0"/>
                        <a:t>9</a:t>
                      </a:r>
                    </a:p>
                  </a:txBody>
                  <a:tcPr/>
                </a:tc>
                <a:extLst>
                  <a:ext uri="{0D108BD9-81ED-4DB2-BD59-A6C34878D82A}">
                    <a16:rowId xmlns:a16="http://schemas.microsoft.com/office/drawing/2014/main" val="2187709932"/>
                  </a:ext>
                </a:extLst>
              </a:tr>
              <a:tr h="370840">
                <a:tc>
                  <a:txBody>
                    <a:bodyPr/>
                    <a:lstStyle/>
                    <a:p>
                      <a:pPr algn="ctr"/>
                      <a:r>
                        <a:rPr lang="en-AU" b="1" dirty="0"/>
                        <a:t>802.16</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1930315798"/>
                  </a:ext>
                </a:extLst>
              </a:tr>
              <a:tr h="370840">
                <a:tc>
                  <a:txBody>
                    <a:bodyPr/>
                    <a:lstStyle/>
                    <a:p>
                      <a:pPr algn="ctr"/>
                      <a:r>
                        <a:rPr lang="en-AU" b="1" dirty="0"/>
                        <a:t>802.19</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3937154170"/>
                  </a:ext>
                </a:extLst>
              </a:tr>
              <a:tr h="370840">
                <a:tc>
                  <a:txBody>
                    <a:bodyPr/>
                    <a:lstStyle/>
                    <a:p>
                      <a:pPr algn="ctr"/>
                      <a:r>
                        <a:rPr lang="en-AU" b="1" dirty="0"/>
                        <a:t>802.21</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3179030079"/>
                  </a:ext>
                </a:extLst>
              </a:tr>
              <a:tr h="370840">
                <a:tc>
                  <a:txBody>
                    <a:bodyPr/>
                    <a:lstStyle/>
                    <a:p>
                      <a:pPr algn="ctr"/>
                      <a:r>
                        <a:rPr lang="en-AU" b="1" dirty="0"/>
                        <a:t>802.22</a:t>
                      </a:r>
                    </a:p>
                  </a:txBody>
                  <a:tcPr/>
                </a:tc>
                <a:tc>
                  <a:txBody>
                    <a:bodyPr/>
                    <a:lstStyle/>
                    <a:p>
                      <a:pPr algn="ctr"/>
                      <a:r>
                        <a:rPr lang="en-AU" dirty="0"/>
                        <a:t>3</a:t>
                      </a:r>
                    </a:p>
                  </a:txBody>
                  <a:tcPr>
                    <a:lnB w="12700" cap="flat" cmpd="sng" algn="ctr">
                      <a:solidFill>
                        <a:schemeClr val="tx1"/>
                      </a:solidFill>
                      <a:prstDash val="solid"/>
                      <a:round/>
                      <a:headEnd type="none" w="med" len="med"/>
                      <a:tailEnd type="none" w="med" len="med"/>
                    </a:lnB>
                  </a:tcPr>
                </a:tc>
                <a:tc>
                  <a:txBody>
                    <a:bodyPr/>
                    <a:lstStyle/>
                    <a:p>
                      <a:pPr algn="ctr"/>
                      <a:r>
                        <a:rPr lang="en-AU" dirty="0"/>
                        <a:t>1</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6360250"/>
                  </a:ext>
                </a:extLst>
              </a:tr>
              <a:tr h="370840">
                <a:tc>
                  <a:txBody>
                    <a:bodyPr/>
                    <a:lstStyle/>
                    <a:p>
                      <a:pPr algn="ctr"/>
                      <a:r>
                        <a:rPr lang="en-AU" b="1" dirty="0"/>
                        <a:t>All</a:t>
                      </a:r>
                    </a:p>
                  </a:txBody>
                  <a:tcPr/>
                </a:tc>
                <a:tc>
                  <a:txBody>
                    <a:bodyPr/>
                    <a:lstStyle/>
                    <a:p>
                      <a:pPr algn="ctr"/>
                      <a:r>
                        <a:rPr lang="en-AU" b="1" dirty="0"/>
                        <a:t>91</a:t>
                      </a:r>
                    </a:p>
                  </a:txBody>
                  <a:tcPr>
                    <a:lnT w="12700" cap="flat" cmpd="sng" algn="ctr">
                      <a:solidFill>
                        <a:schemeClr val="tx1"/>
                      </a:solidFill>
                      <a:prstDash val="solid"/>
                      <a:round/>
                      <a:headEnd type="none" w="med" len="med"/>
                      <a:tailEnd type="none" w="med" len="med"/>
                    </a:lnT>
                  </a:tcPr>
                </a:tc>
                <a:tc>
                  <a:txBody>
                    <a:bodyPr/>
                    <a:lstStyle/>
                    <a:p>
                      <a:pPr algn="ctr"/>
                      <a:r>
                        <a:rPr lang="en-US" b="1" dirty="0"/>
                        <a:t>37</a:t>
                      </a:r>
                      <a:endParaRPr lang="en-AU" b="1"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24263602"/>
                  </a:ext>
                </a:extLst>
              </a:tr>
            </a:tbl>
          </a:graphicData>
        </a:graphic>
      </p:graphicFrame>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18</a:t>
            </a:fld>
            <a:endParaRPr lang="en-US"/>
          </a:p>
        </p:txBody>
      </p:sp>
    </p:spTree>
    <p:extLst>
      <p:ext uri="{BB962C8B-B14F-4D97-AF65-F5344CB8AC3E}">
        <p14:creationId xmlns:p14="http://schemas.microsoft.com/office/powerpoint/2010/main" val="3976921534"/>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1Xck</a:t>
            </a:r>
            <a:r>
              <a:rPr lang="en-AU" dirty="0"/>
              <a:t> was published as ISO/IEC/IEEE 8802-1X:2013/AMD2-2020 in Nov 2020</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a:t>
            </a:r>
            <a:r>
              <a:rPr lang="en-AU" dirty="0">
                <a:cs typeface="Arial" panose="020B0604020202020204" pitchFamily="34" charset="0"/>
              </a:rPr>
              <a:t>1Xck</a:t>
            </a:r>
            <a:r>
              <a:rPr lang="en-AU" dirty="0"/>
              <a:t> D2.0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1Xck</a:t>
            </a:r>
            <a:r>
              <a:rPr lang="en-AU" dirty="0"/>
              <a:t> 60-day ballot passed on 11 March 2019 (N17081)</a:t>
            </a:r>
          </a:p>
          <a:p>
            <a:pPr lvl="2"/>
            <a:r>
              <a:rPr lang="en-AU" dirty="0"/>
              <a:t>Passed 10/0/8 on need for ISO standard</a:t>
            </a:r>
          </a:p>
          <a:p>
            <a:pPr lvl="2"/>
            <a:r>
              <a:rPr lang="en-AU" dirty="0"/>
              <a:t>Passed 8/1/9 on support for submission to FDIS</a:t>
            </a:r>
          </a:p>
          <a:p>
            <a:pPr lvl="2"/>
            <a:r>
              <a:rPr lang="en-AU" dirty="0"/>
              <a:t>China voted “no” with 2 comments; response was sent in Sept 2019 (N17060) </a:t>
            </a:r>
          </a:p>
          <a:p>
            <a:r>
              <a:rPr lang="en-AU" dirty="0"/>
              <a:t>FDIS ballot: </a:t>
            </a:r>
            <a:r>
              <a:rPr lang="en-AU" dirty="0">
                <a:solidFill>
                  <a:srgbClr val="00B050"/>
                </a:solidFill>
              </a:rPr>
              <a:t>passed &amp; response sent</a:t>
            </a:r>
            <a:endParaRPr lang="en-AU" dirty="0">
              <a:solidFill>
                <a:schemeClr val="accent2"/>
              </a:solidFill>
            </a:endParaRPr>
          </a:p>
          <a:p>
            <a:pPr lvl="1"/>
            <a:r>
              <a:rPr lang="en-AU" dirty="0"/>
              <a:t>IEEE 802.</a:t>
            </a:r>
            <a:r>
              <a:rPr lang="en-AU" dirty="0">
                <a:cs typeface="Arial" panose="020B0604020202020204" pitchFamily="34" charset="0"/>
              </a:rPr>
              <a:t>1Xck</a:t>
            </a:r>
            <a:r>
              <a:rPr lang="en-AU" dirty="0"/>
              <a:t> FDIS ballot passed on 26 June 2020 (N17203)</a:t>
            </a:r>
          </a:p>
          <a:p>
            <a:pPr lvl="2"/>
            <a:r>
              <a:rPr lang="en-AU" dirty="0"/>
              <a:t>Passed 9/1/8 </a:t>
            </a:r>
          </a:p>
          <a:p>
            <a:pPr lvl="2"/>
            <a:r>
              <a:rPr lang="en-AU" dirty="0"/>
              <a:t>China voted “no” with 1 comment; response sent in Aug 2020 (N17265)</a:t>
            </a:r>
          </a:p>
          <a:p>
            <a:pPr lvl="1"/>
            <a:r>
              <a:rPr lang="en-AU" dirty="0"/>
              <a:t>ISO/IEC/IEEE 8802-1X:2013/AMD2-2020 was published in Nov 2020</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180</a:t>
            </a:fld>
            <a:endParaRPr lang="en-US"/>
          </a:p>
        </p:txBody>
      </p:sp>
    </p:spTree>
    <p:extLst>
      <p:ext uri="{BB962C8B-B14F-4D97-AF65-F5344CB8AC3E}">
        <p14:creationId xmlns:p14="http://schemas.microsoft.com/office/powerpoint/2010/main" val="4204837070"/>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802.3-REV was published in Feb 2021</a:t>
            </a:r>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 D3.0 (802.3cj) was liaised in Feb 2018</a:t>
            </a:r>
          </a:p>
          <a:p>
            <a:r>
              <a:rPr lang="en-US" dirty="0"/>
              <a:t>60-day</a:t>
            </a:r>
            <a:r>
              <a:rPr lang="en-AU" dirty="0"/>
              <a:t> pre-ballot: </a:t>
            </a:r>
            <a:r>
              <a:rPr lang="en-AU" dirty="0">
                <a:solidFill>
                  <a:srgbClr val="00B050"/>
                </a:solidFill>
              </a:rPr>
              <a:t>passed &amp; response sent</a:t>
            </a:r>
            <a:endParaRPr lang="en-AU" dirty="0">
              <a:solidFill>
                <a:schemeClr val="accent2"/>
              </a:solidFill>
            </a:endParaRPr>
          </a:p>
          <a:p>
            <a:pPr lvl="1"/>
            <a:r>
              <a:rPr lang="en-AU" dirty="0"/>
              <a:t>802.</a:t>
            </a:r>
            <a:r>
              <a:rPr lang="en-AU" dirty="0">
                <a:cs typeface="Arial" panose="020B0604020202020204" pitchFamily="34" charset="0"/>
              </a:rPr>
              <a:t>3-REV</a:t>
            </a:r>
            <a:r>
              <a:rPr lang="en-AU" dirty="0"/>
              <a:t> 60-day ballot passed on 14 April 2019 (N16917)</a:t>
            </a:r>
          </a:p>
          <a:p>
            <a:pPr lvl="2"/>
            <a:r>
              <a:rPr lang="en-AU" dirty="0"/>
              <a:t>Passed 7/0/11 on need for ISO standard</a:t>
            </a:r>
          </a:p>
          <a:p>
            <a:pPr lvl="2"/>
            <a:r>
              <a:rPr lang="en-AU" dirty="0"/>
              <a:t>Passed 5/1/12 on support for submission to FDIS</a:t>
            </a:r>
          </a:p>
          <a:p>
            <a:pPr lvl="2"/>
            <a:r>
              <a:rPr lang="en-AU" dirty="0"/>
              <a:t>China NB voted “no” with comments; response was sent in June 2019 (N16971)</a:t>
            </a:r>
          </a:p>
          <a:p>
            <a:r>
              <a:rPr lang="en-AU" dirty="0"/>
              <a:t>FDIS ballot: </a:t>
            </a:r>
            <a:r>
              <a:rPr lang="en-AU" dirty="0">
                <a:solidFill>
                  <a:srgbClr val="00B050"/>
                </a:solidFill>
              </a:rPr>
              <a:t>passed &amp; response liaised</a:t>
            </a:r>
          </a:p>
          <a:p>
            <a:pPr lvl="1"/>
            <a:r>
              <a:rPr lang="en-AU" dirty="0"/>
              <a:t>802.</a:t>
            </a:r>
            <a:r>
              <a:rPr lang="en-AU" dirty="0">
                <a:cs typeface="Arial" panose="020B0604020202020204" pitchFamily="34" charset="0"/>
              </a:rPr>
              <a:t>3-REV </a:t>
            </a:r>
            <a:r>
              <a:rPr lang="en-AU" dirty="0"/>
              <a:t>FDIS ballot passed on 22 July 2020 (N17223)</a:t>
            </a:r>
          </a:p>
          <a:p>
            <a:pPr lvl="2"/>
            <a:r>
              <a:rPr lang="en-AU" dirty="0"/>
              <a:t>Passed 10/1/9, with two comments from China NB</a:t>
            </a:r>
          </a:p>
          <a:p>
            <a:pPr lvl="1"/>
            <a:r>
              <a:rPr lang="en-AU" dirty="0"/>
              <a:t>A response to China NB was sent in Nov 2020 (N17388)</a:t>
            </a:r>
          </a:p>
          <a:p>
            <a:pPr lvl="1"/>
            <a:r>
              <a:rPr lang="en-AU" dirty="0"/>
              <a:t>Was published as ISO/IEC/IEEE 8802-3:2021</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181</a:t>
            </a:fld>
            <a:endParaRPr lang="en-US"/>
          </a:p>
        </p:txBody>
      </p:sp>
    </p:spTree>
    <p:extLst>
      <p:ext uri="{BB962C8B-B14F-4D97-AF65-F5344CB8AC3E}">
        <p14:creationId xmlns:p14="http://schemas.microsoft.com/office/powerpoint/2010/main" val="254983531"/>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802.1AE-2018/Cor1-2020 was published in Jun 2021</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182</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802.1AE-2018/Cor1-2020 was liaised in Aug 2020 (N17252)</a:t>
            </a:r>
          </a:p>
          <a:p>
            <a:r>
              <a:rPr lang="en-US" dirty="0"/>
              <a:t>90-day</a:t>
            </a:r>
            <a:r>
              <a:rPr lang="en-AU" dirty="0"/>
              <a:t> FDIS: </a:t>
            </a:r>
            <a:r>
              <a:rPr lang="en-AU" dirty="0">
                <a:solidFill>
                  <a:srgbClr val="00B050"/>
                </a:solidFill>
              </a:rPr>
              <a:t>passed &amp; published</a:t>
            </a:r>
          </a:p>
          <a:p>
            <a:pPr lvl="1"/>
            <a:r>
              <a:rPr lang="en-AU" dirty="0"/>
              <a:t>IEEE 802.1AE-2018/Cor1-2020 90-day FDIS ballot (N17321) passed on 13 Jan 2021</a:t>
            </a:r>
          </a:p>
          <a:p>
            <a:pPr lvl="2"/>
            <a:r>
              <a:rPr lang="en-AU" dirty="0"/>
              <a:t>Passed 7/0/10 (N17471)</a:t>
            </a:r>
          </a:p>
          <a:p>
            <a:pPr lvl="1"/>
            <a:r>
              <a:rPr lang="en-AU" dirty="0"/>
              <a:t>Published as </a:t>
            </a:r>
            <a:r>
              <a:rPr lang="en-AU" sz="2000" dirty="0">
                <a:effectLst/>
                <a:latin typeface="Calibri" panose="020F0502020204030204" pitchFamily="34" charset="0"/>
                <a:ea typeface="Calibri" panose="020F0502020204030204" pitchFamily="34" charset="0"/>
              </a:rPr>
              <a:t>ISO/IEC/IEEE 8802-1AE:2020/COR 1:2021</a:t>
            </a:r>
            <a:r>
              <a:rPr lang="en-AU" dirty="0"/>
              <a:t> in June 2021</a:t>
            </a:r>
          </a:p>
          <a:p>
            <a:pPr lvl="2"/>
            <a:endParaRPr lang="en-AU" dirty="0">
              <a:solidFill>
                <a:schemeClr val="accent2"/>
              </a:solidFill>
            </a:endParaRPr>
          </a:p>
          <a:p>
            <a:pPr lvl="2"/>
            <a:endParaRPr lang="en-AU" dirty="0">
              <a:solidFill>
                <a:schemeClr val="accent2"/>
              </a:solidFill>
            </a:endParaRPr>
          </a:p>
          <a:p>
            <a:pPr lvl="1"/>
            <a:endParaRPr lang="en-AU" dirty="0">
              <a:solidFill>
                <a:schemeClr val="accent2"/>
              </a:solidFill>
            </a:endParaRPr>
          </a:p>
        </p:txBody>
      </p:sp>
    </p:spTree>
    <p:extLst>
      <p:ext uri="{BB962C8B-B14F-4D97-AF65-F5344CB8AC3E}">
        <p14:creationId xmlns:p14="http://schemas.microsoft.com/office/powerpoint/2010/main" val="1149414145"/>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802.1Qcx will be included in IEEE 802.1Q-Rev rather than a separate submission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802.1Qcx</a:t>
            </a:r>
            <a:r>
              <a:rPr lang="en-AU" dirty="0">
                <a:cs typeface="Arial" panose="020B0604020202020204" pitchFamily="34" charset="0"/>
              </a:rPr>
              <a:t> </a:t>
            </a:r>
            <a:r>
              <a:rPr lang="en-US" dirty="0"/>
              <a:t>D2.0 was liaised in Jan 2020 (N</a:t>
            </a:r>
            <a:r>
              <a:rPr lang="en-AU" dirty="0"/>
              <a:t>17095)</a:t>
            </a:r>
          </a:p>
          <a:p>
            <a:r>
              <a:rPr lang="en-US" dirty="0"/>
              <a:t>60-day</a:t>
            </a:r>
            <a:r>
              <a:rPr lang="en-AU" dirty="0"/>
              <a:t> pre-ballot: </a:t>
            </a:r>
            <a:r>
              <a:rPr lang="en-AU" dirty="0">
                <a:solidFill>
                  <a:schemeClr val="accent2"/>
                </a:solidFill>
              </a:rPr>
              <a:t>on hold</a:t>
            </a:r>
          </a:p>
          <a:p>
            <a:pPr lvl="1"/>
            <a:r>
              <a:rPr lang="en-AU" dirty="0"/>
              <a:t>(Jul 2020) Paul Congdon writes:</a:t>
            </a:r>
          </a:p>
          <a:p>
            <a:pPr lvl="2"/>
            <a:r>
              <a:rPr lang="en-AU" i="1" dirty="0"/>
              <a:t>P802.1Qcx/D2.0 was sent to ISO/IEC JTC1 SC6 for information in January, however we are considering NOT sending 802.1Qcx-2020 for adoption because it will be included in the IEEE 802.1Q-Revision project that is planning to start WG balloting very soon (and is expected to progress quickly). </a:t>
            </a:r>
          </a:p>
          <a:p>
            <a:pPr lvl="2"/>
            <a:r>
              <a:rPr lang="en-AU" i="1" dirty="0"/>
              <a:t>Note: this plan was agreed by Andrew, Jodi, and Karen</a:t>
            </a:r>
          </a:p>
          <a:p>
            <a:pPr lvl="1"/>
            <a:r>
              <a:rPr lang="en-AU" dirty="0"/>
              <a:t>(Sep 2021) Will remove 802.1Qcx from pipeline once IEEE 802.1Q-Revision liaised for information</a:t>
            </a: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183</a:t>
            </a:fld>
            <a:endParaRPr lang="en-US"/>
          </a:p>
        </p:txBody>
      </p:sp>
    </p:spTree>
    <p:extLst>
      <p:ext uri="{BB962C8B-B14F-4D97-AF65-F5344CB8AC3E}">
        <p14:creationId xmlns:p14="http://schemas.microsoft.com/office/powerpoint/2010/main" val="2832706709"/>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802.1Qcr will be included in IEEE 802.1Q-Rev rather than a separate submission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802.1Qcr D2.3 was liaised in Aug 2020 (N17269)</a:t>
            </a:r>
          </a:p>
          <a:p>
            <a:r>
              <a:rPr lang="en-US" dirty="0"/>
              <a:t>60-day</a:t>
            </a:r>
            <a:r>
              <a:rPr lang="en-AU" dirty="0"/>
              <a:t> pre-ballot: </a:t>
            </a:r>
            <a:r>
              <a:rPr lang="en-AU" dirty="0">
                <a:solidFill>
                  <a:schemeClr val="accent2"/>
                </a:solidFill>
              </a:rPr>
              <a:t>on hold</a:t>
            </a:r>
          </a:p>
          <a:p>
            <a:pPr lvl="1"/>
            <a:r>
              <a:rPr lang="en-AU" dirty="0"/>
              <a:t>(Nov 2020) May be part of 802.1Q-Rev</a:t>
            </a:r>
          </a:p>
          <a:p>
            <a:pPr lvl="1"/>
            <a:r>
              <a:rPr lang="en-AU" dirty="0"/>
              <a:t>(Sep 2021) Will remove 802.1Qcx from pipeline once IEEE 802.1Q-Revision liaised for information</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184</a:t>
            </a:fld>
            <a:endParaRPr lang="en-US"/>
          </a:p>
        </p:txBody>
      </p:sp>
    </p:spTree>
    <p:extLst>
      <p:ext uri="{BB962C8B-B14F-4D97-AF65-F5344CB8AC3E}">
        <p14:creationId xmlns:p14="http://schemas.microsoft.com/office/powerpoint/2010/main" val="3114792350"/>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802.1Qcp-2018 was published as </a:t>
            </a:r>
            <a:r>
              <a:rPr lang="en-AU" sz="2400" dirty="0">
                <a:effectLst/>
                <a:latin typeface="+mj-lt"/>
                <a:ea typeface="Calibri" panose="020F0502020204030204" pitchFamily="34" charset="0"/>
              </a:rPr>
              <a:t>ISO/IEC/IEEE 8802-1Q:2020/AMD 2:2021 in Sep 2021</a:t>
            </a:r>
            <a:endParaRPr lang="en-AU" dirty="0"/>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D2.6 liaised in Dec 2017 (WG1-N119)</a:t>
            </a:r>
          </a:p>
          <a:p>
            <a:pPr lvl="1"/>
            <a:r>
              <a:rPr lang="en-AU" dirty="0"/>
              <a:t>802.1Qcp was published in Sept 2018</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802.1Qcp-2018 60-day ballot passed on 16 July 2020 (N17245)</a:t>
            </a:r>
          </a:p>
          <a:p>
            <a:pPr lvl="2"/>
            <a:r>
              <a:rPr lang="en-AU" dirty="0"/>
              <a:t>Passed 8/0/10 on need for ISO standard</a:t>
            </a:r>
          </a:p>
          <a:p>
            <a:pPr lvl="2"/>
            <a:r>
              <a:rPr lang="en-AU" dirty="0"/>
              <a:t>Passed 6/0/12 on support for submission to FDIS</a:t>
            </a:r>
          </a:p>
          <a:p>
            <a:pPr lvl="2"/>
            <a:r>
              <a:rPr lang="en-AU" dirty="0"/>
              <a:t>There were no comments</a:t>
            </a:r>
          </a:p>
          <a:p>
            <a:r>
              <a:rPr lang="en-AU" dirty="0"/>
              <a:t>FDIS ballot: </a:t>
            </a:r>
            <a:r>
              <a:rPr lang="en-AU" dirty="0">
                <a:solidFill>
                  <a:srgbClr val="00B050"/>
                </a:solidFill>
              </a:rPr>
              <a:t>passed &amp; published</a:t>
            </a:r>
          </a:p>
          <a:p>
            <a:pPr lvl="1"/>
            <a:r>
              <a:rPr lang="en-AU" dirty="0"/>
              <a:t>IEEE 802.1Qcp-2018 FDIS ballot passed on 29 Jul 2021</a:t>
            </a:r>
          </a:p>
          <a:p>
            <a:pPr lvl="2"/>
            <a:r>
              <a:rPr lang="en-AU" dirty="0"/>
              <a:t>Passed 8/0/10 (N17612)</a:t>
            </a:r>
          </a:p>
          <a:p>
            <a:pPr lvl="1"/>
            <a:r>
              <a:rPr lang="en-AU" dirty="0"/>
              <a:t>Published as </a:t>
            </a:r>
            <a:r>
              <a:rPr lang="en-AU" sz="1800" dirty="0">
                <a:effectLst/>
                <a:latin typeface="+mj-lt"/>
                <a:ea typeface="Calibri" panose="020F0502020204030204" pitchFamily="34" charset="0"/>
              </a:rPr>
              <a:t>ISO/IEC/IEEE 8802-1Q:2020/AMD 2:2021 </a:t>
            </a:r>
            <a:r>
              <a:rPr lang="en-AU" dirty="0">
                <a:effectLst/>
                <a:latin typeface="+mj-lt"/>
                <a:ea typeface="Calibri" panose="020F0502020204030204" pitchFamily="34" charset="0"/>
              </a:rPr>
              <a:t>in Sep 2021</a:t>
            </a:r>
          </a:p>
          <a:p>
            <a:pPr marL="1588" lvl="1" indent="0">
              <a:buNone/>
            </a:pPr>
            <a:endParaRPr lang="en-AU" sz="1800" dirty="0">
              <a:effectLst/>
              <a:latin typeface="+mj-lt"/>
              <a:ea typeface="Calibri" panose="020F0502020204030204" pitchFamily="34" charset="0"/>
            </a:endParaRPr>
          </a:p>
          <a:p>
            <a:pPr lvl="1"/>
            <a:endParaRPr lang="en-AU" dirty="0">
              <a:solidFill>
                <a:srgbClr val="FF0000"/>
              </a:solidFill>
              <a:latin typeface="+mj-lt"/>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185</a:t>
            </a:fld>
            <a:endParaRPr lang="en-US"/>
          </a:p>
        </p:txBody>
      </p:sp>
    </p:spTree>
    <p:extLst>
      <p:ext uri="{BB962C8B-B14F-4D97-AF65-F5344CB8AC3E}">
        <p14:creationId xmlns:p14="http://schemas.microsoft.com/office/powerpoint/2010/main" val="1707423083"/>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lvl="1"/>
            <a:r>
              <a:rPr lang="en-AU" dirty="0"/>
              <a:t>IEEE 802.1Qcy-2019 was published as ISO/IEC/IEEE 8802-1Q:2020/AMD 3:2021 in Sep 2021</a:t>
            </a:r>
          </a:p>
        </p:txBody>
      </p:sp>
      <p:sp>
        <p:nvSpPr>
          <p:cNvPr id="10" name="Content Placeholder 9"/>
          <p:cNvSpPr>
            <a:spLocks noGrp="1"/>
          </p:cNvSpPr>
          <p:nvPr>
            <p:ph idx="1"/>
          </p:nvPr>
        </p:nvSpPr>
        <p:spPr>
          <a:xfrm>
            <a:off x="723900" y="2057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D2.1 was liaised in Apr 2018 (WG1N124)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802.1Qcy-2019 60-day ballot passed on 16 July 2020 (N17246)</a:t>
            </a:r>
          </a:p>
          <a:p>
            <a:pPr lvl="2"/>
            <a:r>
              <a:rPr lang="en-AU" dirty="0"/>
              <a:t>Passed 8/0/10 on need for ISO standard</a:t>
            </a:r>
          </a:p>
          <a:p>
            <a:pPr lvl="2"/>
            <a:r>
              <a:rPr lang="en-AU" dirty="0"/>
              <a:t>Passed 6/0/12 on support for submission to FDIS</a:t>
            </a:r>
          </a:p>
          <a:p>
            <a:pPr lvl="2"/>
            <a:r>
              <a:rPr lang="en-AU" dirty="0"/>
              <a:t>There were no comments</a:t>
            </a:r>
          </a:p>
          <a:p>
            <a:r>
              <a:rPr lang="en-AU" dirty="0"/>
              <a:t>FDIS ballot: </a:t>
            </a:r>
            <a:r>
              <a:rPr lang="en-AU" dirty="0">
                <a:solidFill>
                  <a:srgbClr val="00B050"/>
                </a:solidFill>
              </a:rPr>
              <a:t>passed &amp; published</a:t>
            </a:r>
          </a:p>
          <a:p>
            <a:pPr lvl="1"/>
            <a:r>
              <a:rPr lang="en-AU" dirty="0"/>
              <a:t>IEEE 802.1Qcy-2019 FDIS ballot passed on 29 Jul 2021</a:t>
            </a:r>
          </a:p>
          <a:p>
            <a:pPr lvl="2"/>
            <a:r>
              <a:rPr lang="en-AU" dirty="0"/>
              <a:t>Passed 8/0/10 (N17553)</a:t>
            </a:r>
          </a:p>
          <a:p>
            <a:pPr lvl="1"/>
            <a:r>
              <a:rPr lang="en-AU" dirty="0"/>
              <a:t>Published as ISO/IEC/IEEE 8802-1Q:2020/AMD3 </a:t>
            </a:r>
            <a:r>
              <a:rPr lang="en-AU" dirty="0">
                <a:effectLst/>
                <a:latin typeface="+mj-lt"/>
                <a:ea typeface="Calibri" panose="020F0502020204030204" pitchFamily="34" charset="0"/>
              </a:rPr>
              <a:t>in Sep 2021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186</a:t>
            </a:fld>
            <a:endParaRPr lang="en-US"/>
          </a:p>
        </p:txBody>
      </p:sp>
    </p:spTree>
    <p:extLst>
      <p:ext uri="{BB962C8B-B14F-4D97-AF65-F5344CB8AC3E}">
        <p14:creationId xmlns:p14="http://schemas.microsoft.com/office/powerpoint/2010/main" val="2528079370"/>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1AX-Rev</a:t>
            </a:r>
            <a:r>
              <a:rPr lang="en-AU" dirty="0"/>
              <a:t> was published as ISO/IEC/IEEE 8802-1AX:2021 in Sep 2021</a:t>
            </a:r>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a:t>
            </a:r>
            <a:r>
              <a:rPr lang="en-AU" dirty="0">
                <a:cs typeface="Arial" panose="020B0604020202020204" pitchFamily="34" charset="0"/>
              </a:rPr>
              <a:t>1AX-Rev </a:t>
            </a:r>
            <a:r>
              <a:rPr lang="en-US" dirty="0"/>
              <a:t>D2.0 was liaised in Jul 2019 (N</a:t>
            </a:r>
            <a:r>
              <a:rPr lang="en-AU" dirty="0"/>
              <a:t>16984)</a:t>
            </a:r>
            <a:endParaRPr lang="en-US" dirty="0"/>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A motion to submit was approved by IEEE 802 EC in Hawaii in Nov 2019</a:t>
            </a:r>
          </a:p>
          <a:p>
            <a:pPr lvl="1"/>
            <a:r>
              <a:rPr lang="en-AU" dirty="0"/>
              <a:t>802.</a:t>
            </a:r>
            <a:r>
              <a:rPr lang="en-AU" dirty="0">
                <a:cs typeface="Arial" panose="020B0604020202020204" pitchFamily="34" charset="0"/>
              </a:rPr>
              <a:t>1AX-Rev</a:t>
            </a:r>
            <a:r>
              <a:rPr lang="en-AU" dirty="0"/>
              <a:t> 60-day ballot passed on 22 August 2020 (N17267)</a:t>
            </a:r>
          </a:p>
          <a:p>
            <a:pPr lvl="2"/>
            <a:r>
              <a:rPr lang="en-AU" dirty="0"/>
              <a:t>Passed 9/0/9 on need for ISO standard</a:t>
            </a:r>
          </a:p>
          <a:p>
            <a:pPr lvl="2"/>
            <a:r>
              <a:rPr lang="en-AU" dirty="0"/>
              <a:t>Passed 7/0/11 on support for submission to FDIS</a:t>
            </a:r>
          </a:p>
          <a:p>
            <a:pPr lvl="2"/>
            <a:r>
              <a:rPr lang="en-AU" dirty="0"/>
              <a:t>There were no comments</a:t>
            </a:r>
          </a:p>
          <a:p>
            <a:r>
              <a:rPr lang="en-AU" dirty="0"/>
              <a:t>FDIS ballot: </a:t>
            </a:r>
            <a:r>
              <a:rPr lang="en-AU" dirty="0">
                <a:solidFill>
                  <a:srgbClr val="00B050"/>
                </a:solidFill>
              </a:rPr>
              <a:t>passed &amp; published</a:t>
            </a:r>
          </a:p>
          <a:p>
            <a:pPr lvl="1"/>
            <a:r>
              <a:rPr lang="en-AU" dirty="0"/>
              <a:t>802.</a:t>
            </a:r>
            <a:r>
              <a:rPr lang="en-AU" dirty="0">
                <a:cs typeface="Arial" panose="020B0604020202020204" pitchFamily="34" charset="0"/>
              </a:rPr>
              <a:t>1AX-Rev</a:t>
            </a:r>
            <a:r>
              <a:rPr lang="en-AU" dirty="0"/>
              <a:t> FDIS ballot passed on 29 Jul 2021</a:t>
            </a:r>
          </a:p>
          <a:p>
            <a:pPr lvl="2"/>
            <a:r>
              <a:rPr lang="en-AU" dirty="0"/>
              <a:t>Passed 8/0/10 (N17552)</a:t>
            </a:r>
          </a:p>
          <a:p>
            <a:pPr lvl="1"/>
            <a:r>
              <a:rPr lang="en-AU" dirty="0"/>
              <a:t>802.1AX was published as ISO/IEC/IEEE 8802-1AX:2021</a:t>
            </a:r>
            <a:r>
              <a:rPr lang="en-AU" dirty="0">
                <a:effectLst/>
                <a:latin typeface="+mj-lt"/>
                <a:ea typeface="Calibri" panose="020F0502020204030204" pitchFamily="34" charset="0"/>
              </a:rPr>
              <a:t> in Sep 2021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187</a:t>
            </a:fld>
            <a:endParaRPr lang="en-US"/>
          </a:p>
        </p:txBody>
      </p:sp>
    </p:spTree>
    <p:extLst>
      <p:ext uri="{BB962C8B-B14F-4D97-AF65-F5344CB8AC3E}">
        <p14:creationId xmlns:p14="http://schemas.microsoft.com/office/powerpoint/2010/main" val="3514831894"/>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802.1Qcc was published as </a:t>
            </a:r>
            <a:r>
              <a:rPr lang="en-AU" sz="2400" dirty="0">
                <a:effectLst/>
                <a:latin typeface="+mj-lt"/>
                <a:ea typeface="Calibri" panose="020F0502020204030204" pitchFamily="34" charset="0"/>
              </a:rPr>
              <a:t>ISO/IEC/IEEE 8802-1Q:2020/AMD 31:2021</a:t>
            </a:r>
            <a:endParaRPr lang="en-AU" dirty="0"/>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D2.0 liaised in Dec 2017 (WG1-N119)</a:t>
            </a:r>
          </a:p>
          <a:p>
            <a:r>
              <a:rPr lang="en-US" dirty="0"/>
              <a:t>60-day</a:t>
            </a:r>
            <a:r>
              <a:rPr lang="en-AU" dirty="0"/>
              <a:t> pre-ballot: </a:t>
            </a:r>
            <a:r>
              <a:rPr lang="en-AU" dirty="0">
                <a:solidFill>
                  <a:srgbClr val="00B050"/>
                </a:solidFill>
              </a:rPr>
              <a:t>passed &amp; response sent</a:t>
            </a:r>
          </a:p>
          <a:p>
            <a:pPr lvl="1"/>
            <a:r>
              <a:rPr lang="en-AU" dirty="0"/>
              <a:t>IEEE 802.1Qcc 60-day ballot passed on 16 July 2020 (N17244)</a:t>
            </a:r>
          </a:p>
          <a:p>
            <a:pPr lvl="2"/>
            <a:r>
              <a:rPr lang="en-AU" dirty="0"/>
              <a:t>Passed 8/0/10 on need for ISO standard</a:t>
            </a:r>
          </a:p>
          <a:p>
            <a:pPr lvl="2"/>
            <a:r>
              <a:rPr lang="en-AU" dirty="0"/>
              <a:t>Passed 6/1/9 on support for submission to FDIS</a:t>
            </a:r>
          </a:p>
          <a:p>
            <a:pPr lvl="2"/>
            <a:r>
              <a:rPr lang="en-AU" dirty="0"/>
              <a:t>China voted “no” with 2 comments, with response sent Oct 2020 (N17443)</a:t>
            </a:r>
          </a:p>
          <a:p>
            <a:r>
              <a:rPr lang="en-AU" dirty="0"/>
              <a:t>FDIS ballot: </a:t>
            </a:r>
            <a:r>
              <a:rPr lang="en-AU" dirty="0">
                <a:solidFill>
                  <a:srgbClr val="00B050"/>
                </a:solidFill>
              </a:rPr>
              <a:t>passed &amp; published &amp; response sent</a:t>
            </a:r>
          </a:p>
          <a:p>
            <a:pPr lvl="1"/>
            <a:r>
              <a:rPr lang="en-AU" dirty="0"/>
              <a:t>IEEE 802.1Qcc FDIS ballot passed on 8 Sep 2021 (N17603)</a:t>
            </a:r>
          </a:p>
          <a:p>
            <a:pPr lvl="2"/>
            <a:r>
              <a:rPr lang="en-AU" dirty="0"/>
              <a:t>Passed 8/1/10</a:t>
            </a:r>
          </a:p>
          <a:p>
            <a:pPr lvl="2"/>
            <a:r>
              <a:rPr lang="en-AU" dirty="0"/>
              <a:t>China NB voted no with usual security related comments</a:t>
            </a:r>
          </a:p>
          <a:p>
            <a:pPr lvl="2"/>
            <a:r>
              <a:rPr lang="en-AU" dirty="0"/>
              <a:t>802.1 WG sent </a:t>
            </a:r>
            <a:r>
              <a:rPr lang="en-AU" dirty="0">
                <a:hlinkClick r:id="rId2"/>
              </a:rPr>
              <a:t>responses</a:t>
            </a:r>
            <a:r>
              <a:rPr lang="en-AU" dirty="0"/>
              <a:t> in Jan 2022 (N17662)</a:t>
            </a:r>
            <a:endParaRPr lang="en-US" dirty="0"/>
          </a:p>
          <a:p>
            <a:pPr lvl="1"/>
            <a:r>
              <a:rPr lang="en-AU" dirty="0">
                <a:latin typeface="+mj-lt"/>
              </a:rPr>
              <a:t>Published as </a:t>
            </a:r>
            <a:r>
              <a:rPr lang="en-AU" sz="1800" dirty="0">
                <a:effectLst/>
                <a:latin typeface="+mj-lt"/>
                <a:ea typeface="Calibri" panose="020F0502020204030204" pitchFamily="34" charset="0"/>
              </a:rPr>
              <a:t>ISO/IEC/IEEE 8802-1Q:2020/AMD 31:2021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188</a:t>
            </a:fld>
            <a:endParaRPr lang="en-US"/>
          </a:p>
        </p:txBody>
      </p:sp>
    </p:spTree>
    <p:extLst>
      <p:ext uri="{BB962C8B-B14F-4D97-AF65-F5344CB8AC3E}">
        <p14:creationId xmlns:p14="http://schemas.microsoft.com/office/powerpoint/2010/main" val="735295661"/>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1AS-Rev</a:t>
            </a:r>
            <a:r>
              <a:rPr lang="en-AU" dirty="0"/>
              <a:t> published as ISO/IEC/IEEE 8802-1AS:2021</a:t>
            </a:r>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a:t>
            </a:r>
            <a:r>
              <a:rPr lang="en-AU" dirty="0">
                <a:cs typeface="Arial" panose="020B0604020202020204" pitchFamily="34" charset="0"/>
              </a:rPr>
              <a:t>1AS-Rev </a:t>
            </a:r>
            <a:r>
              <a:rPr lang="en-US" dirty="0"/>
              <a:t>D8 was liaised in Mar 2019 (N17089 in Jan 2020)</a:t>
            </a:r>
            <a:endParaRPr lang="en-AU" dirty="0"/>
          </a:p>
          <a:p>
            <a:r>
              <a:rPr lang="en-US" dirty="0"/>
              <a:t>60-day</a:t>
            </a:r>
            <a:r>
              <a:rPr lang="en-AU" dirty="0"/>
              <a:t> pre-ballot: </a:t>
            </a:r>
            <a:r>
              <a:rPr lang="en-AU" dirty="0">
                <a:solidFill>
                  <a:srgbClr val="00B050"/>
                </a:solidFill>
              </a:rPr>
              <a:t>passed &amp; response sent</a:t>
            </a:r>
            <a:endParaRPr lang="en-AU" dirty="0">
              <a:solidFill>
                <a:schemeClr val="accent2"/>
              </a:solidFill>
            </a:endParaRPr>
          </a:p>
          <a:p>
            <a:pPr lvl="1"/>
            <a:r>
              <a:rPr lang="en-AU" dirty="0"/>
              <a:t>802.</a:t>
            </a:r>
            <a:r>
              <a:rPr lang="en-AU" dirty="0">
                <a:cs typeface="Arial" panose="020B0604020202020204" pitchFamily="34" charset="0"/>
              </a:rPr>
              <a:t>1AS-Rev</a:t>
            </a:r>
            <a:r>
              <a:rPr lang="en-AU" dirty="0"/>
              <a:t> 60-day ballot passed on 22 August 2020 (N17268)</a:t>
            </a:r>
          </a:p>
          <a:p>
            <a:pPr lvl="2"/>
            <a:r>
              <a:rPr lang="en-AU" dirty="0"/>
              <a:t>Passed 9/0/9 on need for ISO standard</a:t>
            </a:r>
          </a:p>
          <a:p>
            <a:pPr lvl="2"/>
            <a:r>
              <a:rPr lang="en-AU" dirty="0"/>
              <a:t>Passed 7/1/10 on support for submission to FDIS</a:t>
            </a:r>
          </a:p>
          <a:p>
            <a:pPr lvl="2"/>
            <a:r>
              <a:rPr lang="en-AU" dirty="0"/>
              <a:t>China voted “no” with one comment; response sent in Oct 2020 (N17442)</a:t>
            </a:r>
          </a:p>
          <a:p>
            <a:r>
              <a:rPr lang="en-AU" dirty="0"/>
              <a:t>FDIS ballot: </a:t>
            </a:r>
            <a:r>
              <a:rPr lang="en-AU" dirty="0">
                <a:solidFill>
                  <a:srgbClr val="00B050"/>
                </a:solidFill>
              </a:rPr>
              <a:t>passed, published</a:t>
            </a:r>
            <a:r>
              <a:rPr lang="en-AU" dirty="0">
                <a:solidFill>
                  <a:schemeClr val="accent2"/>
                </a:solidFill>
              </a:rPr>
              <a:t> </a:t>
            </a:r>
            <a:r>
              <a:rPr lang="en-AU" dirty="0">
                <a:solidFill>
                  <a:srgbClr val="00B050"/>
                </a:solidFill>
              </a:rPr>
              <a:t>&amp; response sent</a:t>
            </a:r>
          </a:p>
          <a:p>
            <a:pPr lvl="1"/>
            <a:r>
              <a:rPr lang="en-AU" dirty="0"/>
              <a:t>802.1AS-Rev FDIS ballot passed on 16 Sept 2021</a:t>
            </a:r>
          </a:p>
          <a:p>
            <a:pPr lvl="2"/>
            <a:r>
              <a:rPr lang="en-AU" dirty="0"/>
              <a:t>Passed 8/1/10, with usual security comment from China NB (N17611)</a:t>
            </a:r>
          </a:p>
          <a:p>
            <a:pPr lvl="2"/>
            <a:r>
              <a:rPr lang="en-AU" dirty="0"/>
              <a:t>802.1 WG sent </a:t>
            </a:r>
            <a:r>
              <a:rPr lang="en-AU" dirty="0">
                <a:solidFill>
                  <a:schemeClr val="accent6"/>
                </a:solidFill>
                <a:hlinkClick r:id="rId2">
                  <a:extLst>
                    <a:ext uri="{A12FA001-AC4F-418D-AE19-62706E023703}">
                      <ahyp:hlinkClr xmlns:ahyp="http://schemas.microsoft.com/office/drawing/2018/hyperlinkcolor" val="tx"/>
                    </a:ext>
                  </a:extLst>
                </a:hlinkClick>
              </a:rPr>
              <a:t>responses</a:t>
            </a:r>
            <a:r>
              <a:rPr lang="en-AU" dirty="0"/>
              <a:t> in Jan 2022 (N17663)</a:t>
            </a:r>
          </a:p>
          <a:p>
            <a:pPr lvl="1"/>
            <a:r>
              <a:rPr lang="en-AU" dirty="0"/>
              <a:t>Published as ISO/IEC/IEEE 8802-1AS:2021</a:t>
            </a:r>
          </a:p>
          <a:p>
            <a:pPr lvl="1"/>
            <a:endParaRPr lang="en-AU" sz="1800" dirty="0">
              <a:effectLst/>
              <a:latin typeface="+mj-lt"/>
              <a:ea typeface="Calibri" panose="020F0502020204030204" pitchFamily="34" charset="0"/>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189</a:t>
            </a:fld>
            <a:endParaRPr lang="en-US"/>
          </a:p>
        </p:txBody>
      </p:sp>
    </p:spTree>
    <p:extLst>
      <p:ext uri="{BB962C8B-B14F-4D97-AF65-F5344CB8AC3E}">
        <p14:creationId xmlns:p14="http://schemas.microsoft.com/office/powerpoint/2010/main" val="40194864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43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19</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1596186"/>
              </p:ext>
            </p:extLst>
          </p:nvPr>
        </p:nvGraphicFramePr>
        <p:xfrm>
          <a:off x="762000" y="1722120"/>
          <a:ext cx="7620000" cy="4602480"/>
        </p:xfrm>
        <a:graphic>
          <a:graphicData uri="http://schemas.openxmlformats.org/drawingml/2006/table">
            <a:tbl>
              <a:tblPr firstRow="1" bandRow="1">
                <a:tableStyleId>{21E4AEA4-8DFA-4A89-87EB-49C32662AFE0}</a:tableStyleId>
              </a:tblPr>
              <a:tblGrid>
                <a:gridCol w="1371600">
                  <a:extLst>
                    <a:ext uri="{9D8B030D-6E8A-4147-A177-3AD203B41FA5}">
                      <a16:colId xmlns:a16="http://schemas.microsoft.com/office/drawing/2014/main" val="20000"/>
                    </a:ext>
                  </a:extLst>
                </a:gridCol>
                <a:gridCol w="2030186">
                  <a:extLst>
                    <a:ext uri="{9D8B030D-6E8A-4147-A177-3AD203B41FA5}">
                      <a16:colId xmlns:a16="http://schemas.microsoft.com/office/drawing/2014/main" val="20001"/>
                    </a:ext>
                  </a:extLst>
                </a:gridCol>
                <a:gridCol w="2109107">
                  <a:extLst>
                    <a:ext uri="{9D8B030D-6E8A-4147-A177-3AD203B41FA5}">
                      <a16:colId xmlns:a16="http://schemas.microsoft.com/office/drawing/2014/main" val="20002"/>
                    </a:ext>
                  </a:extLst>
                </a:gridCol>
                <a:gridCol w="2109107">
                  <a:extLst>
                    <a:ext uri="{9D8B030D-6E8A-4147-A177-3AD203B41FA5}">
                      <a16:colId xmlns:a16="http://schemas.microsoft.com/office/drawing/2014/main" val="20003"/>
                    </a:ext>
                  </a:extLst>
                </a:gridCol>
              </a:tblGrid>
              <a:tr h="536222">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10444">
                <a:tc>
                  <a:txBody>
                    <a:bodyPr/>
                    <a:lstStyle/>
                    <a:p>
                      <a:r>
                        <a:rPr lang="en-AU" sz="1600" b="0" dirty="0"/>
                        <a:t>802</a:t>
                      </a:r>
                      <a:endParaRPr lang="en-AU" sz="1600" b="0" dirty="0">
                        <a:latin typeface="+mj-lt"/>
                        <a:cs typeface="Arial" panose="020B0604020202020204" pitchFamily="34" charset="0"/>
                      </a:endParaRPr>
                    </a:p>
                  </a:txBody>
                  <a:tcPr marL="115147" marR="115147"/>
                </a:tc>
                <a:tc>
                  <a:txBody>
                    <a:bodyPr/>
                    <a:lstStyle/>
                    <a:p>
                      <a:pPr algn="ctr"/>
                      <a:r>
                        <a:rPr lang="en-AU" sz="1600" b="0" kern="1200" dirty="0">
                          <a:solidFill>
                            <a:srgbClr val="00B050"/>
                          </a:solidFill>
                        </a:rPr>
                        <a:t>Oct 2014</a:t>
                      </a:r>
                      <a:endParaRPr lang="en-AU" sz="1600" b="0" kern="1200" dirty="0">
                        <a:solidFill>
                          <a:srgbClr val="00B050"/>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Nov 2015</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rPr>
                        <a:t>Jan 2016</a:t>
                      </a:r>
                      <a:endParaRPr lang="en-AU" sz="1600" b="0" kern="1200" dirty="0">
                        <a:solidFill>
                          <a:srgbClr val="00B050"/>
                        </a:solidFill>
                        <a:latin typeface="+mn-lt"/>
                        <a:ea typeface="+mn-ea"/>
                        <a:cs typeface="+mn-cs"/>
                      </a:endParaRPr>
                    </a:p>
                  </a:txBody>
                  <a:tcPr marL="115147" marR="115147"/>
                </a:tc>
                <a:extLst>
                  <a:ext uri="{0D108BD9-81ED-4DB2-BD59-A6C34878D82A}">
                    <a16:rowId xmlns:a16="http://schemas.microsoft.com/office/drawing/2014/main" val="10001"/>
                  </a:ext>
                </a:extLst>
              </a:tr>
              <a:tr h="310444">
                <a:tc>
                  <a:txBody>
                    <a:bodyPr/>
                    <a:lstStyle/>
                    <a:p>
                      <a:r>
                        <a:rPr lang="en-AU" sz="1600" b="0" dirty="0"/>
                        <a:t>802.1X</a:t>
                      </a:r>
                    </a:p>
                  </a:txBody>
                  <a:tcPr marL="115147" marR="115147"/>
                </a:tc>
                <a:tc>
                  <a:txBody>
                    <a:bodyPr/>
                    <a:lstStyle/>
                    <a:p>
                      <a:pPr algn="ctr"/>
                      <a:r>
                        <a:rPr lang="en-AU" sz="1600" b="0" dirty="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extLst>
                  <a:ext uri="{0D108BD9-81ED-4DB2-BD59-A6C34878D82A}">
                    <a16:rowId xmlns:a16="http://schemas.microsoft.com/office/drawing/2014/main" val="10002"/>
                  </a:ext>
                </a:extLst>
              </a:tr>
              <a:tr h="310444">
                <a:tc>
                  <a:txBody>
                    <a:bodyPr/>
                    <a:lstStyle/>
                    <a:p>
                      <a:r>
                        <a:rPr lang="en-AU" sz="1600" b="0" dirty="0"/>
                        <a:t>802.1AE</a:t>
                      </a:r>
                    </a:p>
                  </a:txBody>
                  <a:tcPr marL="115147" marR="115147"/>
                </a:tc>
                <a:tc>
                  <a:txBody>
                    <a:bodyPr/>
                    <a:lstStyle/>
                    <a:p>
                      <a:pPr algn="ctr"/>
                      <a:r>
                        <a:rPr lang="en-AU" sz="1600" b="0" baseline="0" dirty="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extLst>
                  <a:ext uri="{0D108BD9-81ED-4DB2-BD59-A6C34878D82A}">
                    <a16:rowId xmlns:a16="http://schemas.microsoft.com/office/drawing/2014/main" val="10003"/>
                  </a:ext>
                </a:extLst>
              </a:tr>
              <a:tr h="310444">
                <a:tc>
                  <a:txBody>
                    <a:bodyPr/>
                    <a:lstStyle/>
                    <a:p>
                      <a:r>
                        <a:rPr lang="en-AU" sz="1600" b="0" dirty="0"/>
                        <a:t>802.1AB</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4"/>
                  </a:ext>
                </a:extLst>
              </a:tr>
              <a:tr h="310444">
                <a:tc>
                  <a:txBody>
                    <a:bodyPr/>
                    <a:lstStyle/>
                    <a:p>
                      <a:r>
                        <a:rPr lang="en-AU" sz="1600" b="0" dirty="0"/>
                        <a:t>802.1AR</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5"/>
                  </a:ext>
                </a:extLst>
              </a:tr>
              <a:tr h="310444">
                <a:tc>
                  <a:txBody>
                    <a:bodyPr/>
                    <a:lstStyle/>
                    <a:p>
                      <a:r>
                        <a:rPr lang="en-AU" sz="1600" b="0" dirty="0"/>
                        <a:t>802.1AS</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6"/>
                  </a:ext>
                </a:extLst>
              </a:tr>
              <a:tr h="310444">
                <a:tc>
                  <a:txBody>
                    <a:bodyPr/>
                    <a:lstStyle/>
                    <a:p>
                      <a:r>
                        <a:rPr lang="en-AU" sz="1600" b="0" dirty="0">
                          <a:latin typeface="+mj-lt"/>
                          <a:cs typeface="Arial" panose="020B0604020202020204" pitchFamily="34" charset="0"/>
                        </a:rPr>
                        <a:t>802.1AEbw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Jan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7"/>
                  </a:ext>
                </a:extLst>
              </a:tr>
              <a:tr h="310444">
                <a:tc>
                  <a:txBody>
                    <a:bodyPr/>
                    <a:lstStyle/>
                    <a:p>
                      <a:r>
                        <a:rPr lang="en-AU" sz="1600" b="0" dirty="0">
                          <a:latin typeface="+mj-lt"/>
                          <a:cs typeface="Arial" panose="020B0604020202020204" pitchFamily="34" charset="0"/>
                        </a:rPr>
                        <a:t>802.1AEbn</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Jan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8"/>
                  </a:ext>
                </a:extLst>
              </a:tr>
              <a:tr h="310444">
                <a:tc>
                  <a:txBody>
                    <a:bodyPr/>
                    <a:lstStyle/>
                    <a:p>
                      <a:r>
                        <a:rPr lang="en-AU" sz="1600" b="0" dirty="0">
                          <a:latin typeface="+mj-lt"/>
                          <a:cs typeface="Arial" panose="020B0604020202020204" pitchFamily="34" charset="0"/>
                        </a:rPr>
                        <a:t>802.1AX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Nov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09"/>
                  </a:ext>
                </a:extLst>
              </a:tr>
              <a:tr h="310444">
                <a:tc>
                  <a:txBody>
                    <a:bodyPr/>
                    <a:lstStyle/>
                    <a:p>
                      <a:r>
                        <a:rPr lang="en-AU" sz="1600" b="0" dirty="0">
                          <a:latin typeface="+mj-lt"/>
                          <a:cs typeface="Arial" panose="020B0604020202020204" pitchFamily="34" charset="0"/>
                        </a:rPr>
                        <a:t>802.1Xbx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a:t>
                      </a:r>
                      <a:r>
                        <a:rPr lang="en-AU" sz="1600" b="0" baseline="0" dirty="0">
                          <a:solidFill>
                            <a:srgbClr val="00B050"/>
                          </a:solidFill>
                        </a:rPr>
                        <a:t>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a:t>
                      </a:r>
                      <a:r>
                        <a:rPr lang="en-AU" sz="1600" b="0" baseline="0" dirty="0">
                          <a:solidFill>
                            <a:srgbClr val="00B050"/>
                          </a:solidFill>
                        </a:rPr>
                        <a:t>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extLst>
                  <a:ext uri="{0D108BD9-81ED-4DB2-BD59-A6C34878D82A}">
                    <a16:rowId xmlns:a16="http://schemas.microsoft.com/office/drawing/2014/main" val="10010"/>
                  </a:ext>
                </a:extLst>
              </a:tr>
              <a:tr h="310444">
                <a:tc>
                  <a:txBody>
                    <a:bodyPr/>
                    <a:lstStyle/>
                    <a:p>
                      <a:r>
                        <a:rPr lang="en-AU" sz="1600" b="0" dirty="0">
                          <a:latin typeface="+mj-lt"/>
                          <a:cs typeface="Arial" panose="020B0604020202020204" pitchFamily="34" charset="0"/>
                        </a:rPr>
                        <a:t>802.1Q-Rev</a:t>
                      </a:r>
                    </a:p>
                  </a:txBody>
                  <a:tcPr marL="115147" marR="115147">
                    <a:lnB w="12700" cmpd="sng">
                      <a:noFill/>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extLst>
                  <a:ext uri="{0D108BD9-81ED-4DB2-BD59-A6C34878D82A}">
                    <a16:rowId xmlns:a16="http://schemas.microsoft.com/office/drawing/2014/main" val="10011"/>
                  </a:ext>
                </a:extLst>
              </a:tr>
              <a:tr h="310444">
                <a:tc>
                  <a:txBody>
                    <a:bodyPr/>
                    <a:lstStyle/>
                    <a:p>
                      <a:r>
                        <a:rPr lang="en-AU" sz="1600" dirty="0"/>
                        <a:t>802.1BA</a:t>
                      </a:r>
                    </a:p>
                  </a:txBody>
                  <a:tcPr marL="115147" marR="115147">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2015</a:t>
                      </a:r>
                      <a:endParaRPr lang="en-AU" sz="1600" b="0" dirty="0">
                        <a:solidFill>
                          <a:srgbClr val="00B050"/>
                        </a:solidFill>
                      </a:endParaRPr>
                    </a:p>
                  </a:txBody>
                  <a:tcPr marL="115147" marR="115147">
                    <a:lnL w="12700" cmpd="sng">
                      <a:noFill/>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a:t>
                      </a:r>
                      <a:r>
                        <a:rPr lang="en-AU" sz="1600" b="0" baseline="0" dirty="0">
                          <a:solidFill>
                            <a:srgbClr val="00B050"/>
                          </a:solidFill>
                        </a:rPr>
                        <a:t> </a:t>
                      </a:r>
                      <a:r>
                        <a:rPr lang="en-AU" sz="1600" b="0" dirty="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006924699"/>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802.1CMde </a:t>
            </a:r>
            <a:r>
              <a:rPr lang="en-AU" dirty="0">
                <a:solidFill>
                  <a:schemeClr val="accent6"/>
                </a:solidFill>
                <a:latin typeface="+mj-lt"/>
              </a:rPr>
              <a:t>published </a:t>
            </a:r>
            <a:r>
              <a:rPr lang="en-US" dirty="0">
                <a:solidFill>
                  <a:schemeClr val="accent6"/>
                </a:solidFill>
                <a:latin typeface="+mj-lt"/>
              </a:rPr>
              <a:t>as ISO/IEC/IEEE 8802-1CM:2019/</a:t>
            </a:r>
            <a:r>
              <a:rPr lang="en-US" dirty="0" err="1">
                <a:solidFill>
                  <a:schemeClr val="accent6"/>
                </a:solidFill>
                <a:latin typeface="+mj-lt"/>
              </a:rPr>
              <a:t>Amd</a:t>
            </a:r>
            <a:r>
              <a:rPr lang="en-US" dirty="0">
                <a:solidFill>
                  <a:schemeClr val="accent6"/>
                </a:solidFill>
                <a:latin typeface="+mj-lt"/>
              </a:rPr>
              <a:t> 1:2021</a:t>
            </a:r>
            <a:endParaRPr lang="en-AU" b="0" dirty="0">
              <a:solidFill>
                <a:schemeClr val="accent6"/>
              </a:solidFill>
            </a:endParaRPr>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802.1CMde</a:t>
            </a:r>
            <a:r>
              <a:rPr lang="en-AU" dirty="0">
                <a:cs typeface="Arial" panose="020B0604020202020204" pitchFamily="34" charset="0"/>
              </a:rPr>
              <a:t> </a:t>
            </a:r>
            <a:r>
              <a:rPr lang="en-US" dirty="0"/>
              <a:t>D2.0 was liaised in Jan 2020 (</a:t>
            </a:r>
            <a:r>
              <a:rPr lang="en-AU" dirty="0"/>
              <a:t>N17094)</a:t>
            </a:r>
            <a:endParaRPr lang="en-US" dirty="0"/>
          </a:p>
          <a:p>
            <a:r>
              <a:rPr lang="en-US" dirty="0"/>
              <a:t>60-day</a:t>
            </a:r>
            <a:r>
              <a:rPr lang="en-AU" dirty="0"/>
              <a:t> pre-ballot: </a:t>
            </a:r>
            <a:r>
              <a:rPr lang="en-AU" dirty="0">
                <a:solidFill>
                  <a:srgbClr val="00B050"/>
                </a:solidFill>
              </a:rPr>
              <a:t>passed</a:t>
            </a:r>
          </a:p>
          <a:p>
            <a:pPr lvl="1"/>
            <a:r>
              <a:rPr lang="en-AU" dirty="0"/>
              <a:t>802.1CMde  60-day ballot passed on 22 Jan 2021 (N17470)</a:t>
            </a:r>
          </a:p>
          <a:p>
            <a:pPr lvl="2"/>
            <a:r>
              <a:rPr lang="en-AU" dirty="0"/>
              <a:t>Passed 8/0/9 on need for ISO standard</a:t>
            </a:r>
          </a:p>
          <a:p>
            <a:pPr lvl="2"/>
            <a:r>
              <a:rPr lang="en-AU" dirty="0"/>
              <a:t>Passed 7/0/10 on support for submission to FDIS</a:t>
            </a:r>
          </a:p>
          <a:p>
            <a:r>
              <a:rPr lang="en-AU" dirty="0"/>
              <a:t>FDIS ballot: </a:t>
            </a:r>
            <a:r>
              <a:rPr lang="en-AU" dirty="0">
                <a:solidFill>
                  <a:srgbClr val="00B050"/>
                </a:solidFill>
              </a:rPr>
              <a:t>passed,  published &amp; response sent</a:t>
            </a:r>
          </a:p>
          <a:p>
            <a:pPr lvl="1"/>
            <a:r>
              <a:rPr lang="en-AU" dirty="0"/>
              <a:t>802.1CMde FDIS ballot passed on 8 Sep 2021 (N17604)</a:t>
            </a:r>
          </a:p>
          <a:p>
            <a:pPr lvl="2"/>
            <a:r>
              <a:rPr lang="en-AU" dirty="0"/>
              <a:t>Passed 8/1/10</a:t>
            </a:r>
          </a:p>
          <a:p>
            <a:pPr lvl="2"/>
            <a:r>
              <a:rPr lang="en-AU" dirty="0"/>
              <a:t>China NB voted no with usual security related comments</a:t>
            </a:r>
          </a:p>
          <a:p>
            <a:pPr lvl="2"/>
            <a:r>
              <a:rPr lang="en-AU" dirty="0"/>
              <a:t>802.1 WG sent </a:t>
            </a:r>
            <a:r>
              <a:rPr lang="en-AU" dirty="0">
                <a:hlinkClick r:id="rId2"/>
              </a:rPr>
              <a:t>responses</a:t>
            </a:r>
            <a:r>
              <a:rPr lang="en-AU" dirty="0"/>
              <a:t> in Jan 2022 (N17661)</a:t>
            </a:r>
            <a:endParaRPr lang="en-US" dirty="0"/>
          </a:p>
          <a:p>
            <a:pPr lvl="1"/>
            <a:r>
              <a:rPr lang="en-AU" dirty="0">
                <a:latin typeface="+mj-lt"/>
              </a:rPr>
              <a:t>Published </a:t>
            </a:r>
            <a:r>
              <a:rPr lang="en-US" dirty="0">
                <a:latin typeface="+mj-lt"/>
              </a:rPr>
              <a:t>as ISO/IEC/IEEE 8802-1CM:2019/</a:t>
            </a:r>
            <a:r>
              <a:rPr lang="en-US" dirty="0" err="1">
                <a:latin typeface="+mj-lt"/>
              </a:rPr>
              <a:t>Amd</a:t>
            </a:r>
            <a:r>
              <a:rPr lang="en-US" dirty="0">
                <a:latin typeface="+mj-lt"/>
              </a:rPr>
              <a:t> 1:2021</a:t>
            </a:r>
            <a:endParaRPr lang="en-AU" dirty="0">
              <a:latin typeface="+mj-lt"/>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190</a:t>
            </a:fld>
            <a:endParaRPr lang="en-US"/>
          </a:p>
        </p:txBody>
      </p:sp>
    </p:spTree>
    <p:extLst>
      <p:ext uri="{BB962C8B-B14F-4D97-AF65-F5344CB8AC3E}">
        <p14:creationId xmlns:p14="http://schemas.microsoft.com/office/powerpoint/2010/main" val="3864344757"/>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802.3cn-2019 was published as </a:t>
            </a:r>
            <a:r>
              <a:rPr lang="en-US" dirty="0"/>
              <a:t>ISO/IEC/IEEE 8802-3:2021/</a:t>
            </a:r>
            <a:r>
              <a:rPr lang="en-US" dirty="0" err="1"/>
              <a:t>Amd</a:t>
            </a:r>
            <a:r>
              <a:rPr lang="en-US" dirty="0"/>
              <a:t> 4:2021</a:t>
            </a:r>
            <a:endParaRPr lang="en-AU" dirty="0"/>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802.3cn D3.1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3cn-2019</a:t>
            </a:r>
            <a:r>
              <a:rPr lang="en-AU" dirty="0"/>
              <a:t> 60-day ballot passed on 14 Dec 2020 (N17447)</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p>
          <a:p>
            <a:pPr lvl="1"/>
            <a:r>
              <a:rPr lang="en-AU" dirty="0"/>
              <a:t>802.</a:t>
            </a:r>
            <a:r>
              <a:rPr lang="en-AU" dirty="0">
                <a:cs typeface="Arial" panose="020B0604020202020204" pitchFamily="34" charset="0"/>
              </a:rPr>
              <a:t>3cn-2019</a:t>
            </a:r>
            <a:r>
              <a:rPr lang="en-AU" dirty="0"/>
              <a:t> FDIS ballot passed on 8 Sep 2021 (N17606)</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US" dirty="0"/>
              <a:t>Published as ISO/IEC/IEEE 8802-3:2021/</a:t>
            </a:r>
            <a:r>
              <a:rPr lang="en-US" dirty="0" err="1"/>
              <a:t>Amd</a:t>
            </a:r>
            <a:r>
              <a:rPr lang="en-US" dirty="0"/>
              <a:t> 4:2021</a:t>
            </a:r>
            <a:endParaRPr lang="en-AU" dirty="0">
              <a:solidFill>
                <a:srgbClr val="FF0000"/>
              </a:solidFill>
            </a:endParaRPr>
          </a:p>
          <a:p>
            <a:pPr lvl="1"/>
            <a:endParaRPr lang="en-AU" dirty="0">
              <a:solidFill>
                <a:srgbClr val="FF0000"/>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191</a:t>
            </a:fld>
            <a:endParaRPr lang="en-US"/>
          </a:p>
        </p:txBody>
      </p:sp>
    </p:spTree>
    <p:extLst>
      <p:ext uri="{BB962C8B-B14F-4D97-AF65-F5344CB8AC3E}">
        <p14:creationId xmlns:p14="http://schemas.microsoft.com/office/powerpoint/2010/main" val="2205718912"/>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802.3cq-2020 was published as </a:t>
            </a:r>
            <a:r>
              <a:rPr lang="en-US" dirty="0">
                <a:solidFill>
                  <a:schemeClr val="accent6"/>
                </a:solidFill>
              </a:rPr>
              <a:t>ISO/IEC/IEEE 8802-3:2021/</a:t>
            </a:r>
            <a:r>
              <a:rPr lang="en-US" dirty="0" err="1">
                <a:solidFill>
                  <a:schemeClr val="accent6"/>
                </a:solidFill>
              </a:rPr>
              <a:t>Amd</a:t>
            </a:r>
            <a:r>
              <a:rPr lang="en-US" dirty="0">
                <a:solidFill>
                  <a:schemeClr val="accent6"/>
                </a:solidFill>
              </a:rPr>
              <a:t> 6:2021 </a:t>
            </a:r>
            <a:endParaRPr lang="en-AU" dirty="0">
              <a:solidFill>
                <a:schemeClr val="accent6"/>
              </a:solidFill>
            </a:endParaRP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802.3cq D3.2 was liaised for information in Dec 2019 (N17086)</a:t>
            </a:r>
          </a:p>
          <a:p>
            <a:pPr lvl="2"/>
            <a:r>
              <a:rPr lang="en-AU" dirty="0"/>
              <a:t>D3.1 was approved by EC but D3.2 was available and so was the version liaised</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3cq-2020</a:t>
            </a:r>
            <a:r>
              <a:rPr lang="en-AU" dirty="0"/>
              <a:t> 60-day ballot passed on 14 Dec 2020 (N17448)</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endParaRPr lang="en-AU" dirty="0">
              <a:solidFill>
                <a:schemeClr val="accent2"/>
              </a:solidFill>
            </a:endParaRPr>
          </a:p>
          <a:p>
            <a:pPr lvl="1"/>
            <a:r>
              <a:rPr lang="en-AU" dirty="0"/>
              <a:t>802.</a:t>
            </a:r>
            <a:r>
              <a:rPr lang="en-AU" dirty="0">
                <a:cs typeface="Arial" panose="020B0604020202020204" pitchFamily="34" charset="0"/>
              </a:rPr>
              <a:t>3cq-2020</a:t>
            </a:r>
            <a:r>
              <a:rPr lang="en-AU" dirty="0"/>
              <a:t> FDIS ballot passed on 8 Sep 2021 (N17607)</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t>
            </a:r>
            <a:r>
              <a:rPr lang="en-US" dirty="0"/>
              <a:t>as ISO/IEC/IEEE 8802-3:2021/</a:t>
            </a:r>
            <a:r>
              <a:rPr lang="en-US" dirty="0" err="1"/>
              <a:t>Amd</a:t>
            </a:r>
            <a:r>
              <a:rPr lang="en-US" dirty="0"/>
              <a:t> 6:2021</a:t>
            </a:r>
            <a:endParaRPr lang="en-US" dirty="0">
              <a:solidFill>
                <a:srgbClr val="FF0000"/>
              </a:solidFill>
            </a:endParaRPr>
          </a:p>
          <a:p>
            <a:pPr lvl="1"/>
            <a:endParaRPr lang="en-AU" dirty="0">
              <a:solidFill>
                <a:srgbClr val="FF0000"/>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192</a:t>
            </a:fld>
            <a:endParaRPr lang="en-US"/>
          </a:p>
        </p:txBody>
      </p:sp>
    </p:spTree>
    <p:extLst>
      <p:ext uri="{BB962C8B-B14F-4D97-AF65-F5344CB8AC3E}">
        <p14:creationId xmlns:p14="http://schemas.microsoft.com/office/powerpoint/2010/main" val="2049821128"/>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802.3cm-2020 was published as </a:t>
            </a:r>
            <a:r>
              <a:rPr lang="en-US" dirty="0">
                <a:solidFill>
                  <a:schemeClr val="accent6"/>
                </a:solidFill>
              </a:rPr>
              <a:t>ISO/IEC/IEEE 8802-3:2021/</a:t>
            </a:r>
            <a:r>
              <a:rPr lang="en-US" dirty="0" err="1">
                <a:solidFill>
                  <a:schemeClr val="accent6"/>
                </a:solidFill>
              </a:rPr>
              <a:t>Amd</a:t>
            </a:r>
            <a:r>
              <a:rPr lang="en-US" dirty="0">
                <a:solidFill>
                  <a:schemeClr val="accent6"/>
                </a:solidFill>
              </a:rPr>
              <a:t> 7:2021 </a:t>
            </a:r>
            <a:endParaRPr lang="en-AU" dirty="0">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802.3cm D3.1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3cm-2020</a:t>
            </a:r>
            <a:r>
              <a:rPr lang="en-AU" dirty="0"/>
              <a:t> 60-day ballot passed on 14 Dec 2020 (N17449)</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endParaRPr lang="en-AU" dirty="0">
              <a:solidFill>
                <a:schemeClr val="accent2"/>
              </a:solidFill>
            </a:endParaRPr>
          </a:p>
          <a:p>
            <a:pPr lvl="1"/>
            <a:r>
              <a:rPr lang="en-AU" dirty="0"/>
              <a:t>802.</a:t>
            </a:r>
            <a:r>
              <a:rPr lang="en-AU" dirty="0">
                <a:cs typeface="Arial" panose="020B0604020202020204" pitchFamily="34" charset="0"/>
              </a:rPr>
              <a:t>3cm-2020</a:t>
            </a:r>
            <a:r>
              <a:rPr lang="en-AU" dirty="0"/>
              <a:t> FDIS ballot passed on 8 Sep 2021 (N17608)</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t>
            </a:r>
            <a:r>
              <a:rPr lang="en-US" dirty="0"/>
              <a:t>as ISO/IEC/IEEE 8802-3:2021/</a:t>
            </a:r>
            <a:r>
              <a:rPr lang="en-US" dirty="0" err="1"/>
              <a:t>Amd</a:t>
            </a:r>
            <a:r>
              <a:rPr lang="en-US" dirty="0"/>
              <a:t> 7:2021</a:t>
            </a:r>
            <a:endParaRPr lang="en-AU" dirty="0">
              <a:solidFill>
                <a:srgbClr val="FF0000"/>
              </a:solidFill>
            </a:endParaRPr>
          </a:p>
          <a:p>
            <a:pPr lvl="1"/>
            <a:endParaRPr lang="en-AU" dirty="0">
              <a:solidFill>
                <a:srgbClr val="FF0000"/>
              </a:solidFill>
            </a:endParaRPr>
          </a:p>
          <a:p>
            <a:endParaRPr lang="en-AU" b="0"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193</a:t>
            </a:fld>
            <a:endParaRPr lang="en-US"/>
          </a:p>
        </p:txBody>
      </p:sp>
    </p:spTree>
    <p:extLst>
      <p:ext uri="{BB962C8B-B14F-4D97-AF65-F5344CB8AC3E}">
        <p14:creationId xmlns:p14="http://schemas.microsoft.com/office/powerpoint/2010/main" val="3222481215"/>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802.3ch-2020 is published as </a:t>
            </a:r>
            <a:r>
              <a:rPr lang="en-US" dirty="0">
                <a:solidFill>
                  <a:schemeClr val="accent6"/>
                </a:solidFill>
              </a:rPr>
              <a:t>ISO/IEC/IEEE 8802-3:2021/</a:t>
            </a:r>
            <a:r>
              <a:rPr lang="en-US" dirty="0" err="1">
                <a:solidFill>
                  <a:schemeClr val="accent6"/>
                </a:solidFill>
              </a:rPr>
              <a:t>Amd</a:t>
            </a:r>
            <a:r>
              <a:rPr lang="en-US" dirty="0">
                <a:solidFill>
                  <a:schemeClr val="accent6"/>
                </a:solidFill>
              </a:rPr>
              <a:t> 8:2021 </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802.3ch D3.0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3ch-2020</a:t>
            </a:r>
            <a:r>
              <a:rPr lang="en-AU" dirty="0"/>
              <a:t> 60-day ballot passed on 14 Dec 2020 (N17446)</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endParaRPr lang="en-AU" dirty="0">
              <a:solidFill>
                <a:schemeClr val="accent2"/>
              </a:solidFill>
            </a:endParaRPr>
          </a:p>
          <a:p>
            <a:pPr lvl="1"/>
            <a:r>
              <a:rPr lang="en-AU" dirty="0"/>
              <a:t>802.</a:t>
            </a:r>
            <a:r>
              <a:rPr lang="en-AU" dirty="0">
                <a:cs typeface="Arial" panose="020B0604020202020204" pitchFamily="34" charset="0"/>
              </a:rPr>
              <a:t>3ch-2020</a:t>
            </a:r>
            <a:r>
              <a:rPr lang="en-AU" dirty="0"/>
              <a:t> FDIS ballot passed on 8 Sep 2021 (N17605)</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t>
            </a:r>
            <a:r>
              <a:rPr lang="en-US" dirty="0"/>
              <a:t>as ISO/IEC/IEEE 8802-3:2021/</a:t>
            </a:r>
            <a:r>
              <a:rPr lang="en-US" dirty="0" err="1"/>
              <a:t>Amd</a:t>
            </a:r>
            <a:r>
              <a:rPr lang="en-US" dirty="0"/>
              <a:t> 8:2021</a:t>
            </a:r>
            <a:endParaRPr lang="en-AU" dirty="0">
              <a:solidFill>
                <a:srgbClr val="FF0000"/>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194</a:t>
            </a:fld>
            <a:endParaRPr lang="en-US"/>
          </a:p>
        </p:txBody>
      </p:sp>
    </p:spTree>
    <p:extLst>
      <p:ext uri="{BB962C8B-B14F-4D97-AF65-F5344CB8AC3E}">
        <p14:creationId xmlns:p14="http://schemas.microsoft.com/office/powerpoint/2010/main" val="1462927155"/>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802.3.2-2019 </a:t>
            </a:r>
            <a:r>
              <a:rPr lang="en-AU" dirty="0">
                <a:solidFill>
                  <a:schemeClr val="accent6"/>
                </a:solidFill>
              </a:rPr>
              <a:t>was published as </a:t>
            </a:r>
            <a:r>
              <a:rPr lang="en-US" dirty="0">
                <a:solidFill>
                  <a:schemeClr val="accent6"/>
                </a:solidFill>
              </a:rPr>
              <a:t>ISO/IEC/IEEE 8802-3-2:2021:2021 </a:t>
            </a:r>
            <a:endParaRPr lang="en-AU" dirty="0"/>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802.3.2 D3.0 was liaised for information in Feb 2019 (N16893)</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3.2-2019</a:t>
            </a:r>
            <a:r>
              <a:rPr lang="en-AU" dirty="0"/>
              <a:t> 60-day ballot passed on 14 Dec 2020 (N17451)</a:t>
            </a:r>
          </a:p>
          <a:p>
            <a:pPr lvl="2"/>
            <a:r>
              <a:rPr lang="en-AU" dirty="0"/>
              <a:t>Passed 8/1/9 on need for ISO standard</a:t>
            </a:r>
          </a:p>
          <a:p>
            <a:pPr lvl="2"/>
            <a:r>
              <a:rPr lang="en-AU" dirty="0"/>
              <a:t>Passed 8/1/9 on support for submission to FDIS</a:t>
            </a:r>
          </a:p>
          <a:p>
            <a:pPr lvl="1"/>
            <a:r>
              <a:rPr lang="en-AU" dirty="0"/>
              <a:t>China NB voted “no” with two comments</a:t>
            </a:r>
          </a:p>
          <a:p>
            <a:pPr lvl="2"/>
            <a:r>
              <a:rPr lang="en-AU" dirty="0"/>
              <a:t>Response sent in Feb 2021 (N17474)</a:t>
            </a:r>
          </a:p>
          <a:p>
            <a:r>
              <a:rPr lang="en-AU" dirty="0"/>
              <a:t>FDIS ballot: </a:t>
            </a:r>
            <a:r>
              <a:rPr lang="en-AU" dirty="0">
                <a:solidFill>
                  <a:srgbClr val="00B050"/>
                </a:solidFill>
              </a:rPr>
              <a:t>passed, response sent &amp; published</a:t>
            </a:r>
            <a:r>
              <a:rPr lang="en-AU" dirty="0"/>
              <a:t> </a:t>
            </a:r>
            <a:endParaRPr lang="en-AU" dirty="0">
              <a:solidFill>
                <a:schemeClr val="accent2"/>
              </a:solidFill>
            </a:endParaRPr>
          </a:p>
          <a:p>
            <a:pPr lvl="1"/>
            <a:r>
              <a:rPr lang="en-AU" dirty="0"/>
              <a:t>802.</a:t>
            </a:r>
            <a:r>
              <a:rPr lang="en-AU" dirty="0">
                <a:cs typeface="Arial" panose="020B0604020202020204" pitchFamily="34" charset="0"/>
              </a:rPr>
              <a:t>3.2-2019 </a:t>
            </a:r>
            <a:r>
              <a:rPr lang="en-AU" dirty="0"/>
              <a:t>FDIS ballot passed on 8 Sep 2021 (N17644)</a:t>
            </a:r>
          </a:p>
          <a:p>
            <a:pPr lvl="2"/>
            <a:r>
              <a:rPr lang="en-AU" dirty="0"/>
              <a:t>Passed 8/0/11</a:t>
            </a:r>
          </a:p>
          <a:p>
            <a:pPr lvl="2"/>
            <a:r>
              <a:rPr lang="en-AU" dirty="0"/>
              <a:t>China NB voted yes, but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as ISO/IEC/IEEE 8802-3-2:2021</a:t>
            </a:r>
          </a:p>
          <a:p>
            <a:endParaRPr lang="en-AU" b="0"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195</a:t>
            </a:fld>
            <a:endParaRPr lang="en-US"/>
          </a:p>
        </p:txBody>
      </p:sp>
    </p:spTree>
    <p:extLst>
      <p:ext uri="{BB962C8B-B14F-4D97-AF65-F5344CB8AC3E}">
        <p14:creationId xmlns:p14="http://schemas.microsoft.com/office/powerpoint/2010/main" val="2729440237"/>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802.3cb-2018 is published as </a:t>
            </a:r>
            <a:r>
              <a:rPr lang="en-US" dirty="0"/>
              <a:t>ISO/IEC/IEEE 8802-3:2021/</a:t>
            </a:r>
            <a:r>
              <a:rPr lang="en-US" dirty="0" err="1"/>
              <a:t>Amd</a:t>
            </a:r>
            <a:r>
              <a:rPr lang="en-US" dirty="0"/>
              <a:t> 1:2021</a:t>
            </a:r>
            <a:endParaRPr lang="en-AU" dirty="0"/>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802.3cb D3.0 was liaised in June 2017</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3cb-2018</a:t>
            </a:r>
            <a:r>
              <a:rPr lang="en-AU" dirty="0"/>
              <a:t> 60-day ballot passed on 8 April 2019 (N16914)</a:t>
            </a:r>
          </a:p>
          <a:p>
            <a:pPr lvl="2"/>
            <a:r>
              <a:rPr lang="en-AU" dirty="0"/>
              <a:t>Passed 8/0/9 on need for ISO standard</a:t>
            </a:r>
          </a:p>
          <a:p>
            <a:pPr lvl="2"/>
            <a:r>
              <a:rPr lang="en-AU" dirty="0"/>
              <a:t>Passed 6/1/10 on support for submission to FDIS</a:t>
            </a:r>
          </a:p>
          <a:p>
            <a:pPr lvl="2"/>
            <a:r>
              <a:rPr lang="en-AU" dirty="0"/>
              <a:t>China NB voted “no” with comments; response was sent in June 2019 (N16971)</a:t>
            </a:r>
          </a:p>
          <a:p>
            <a:r>
              <a:rPr lang="en-AU" dirty="0"/>
              <a:t>FDIS ballot: </a:t>
            </a:r>
            <a:r>
              <a:rPr lang="en-AU" dirty="0">
                <a:solidFill>
                  <a:srgbClr val="00B050"/>
                </a:solidFill>
              </a:rPr>
              <a:t>passed, published &amp; response sent</a:t>
            </a:r>
          </a:p>
          <a:p>
            <a:pPr lvl="1"/>
            <a:r>
              <a:rPr lang="en-AU" dirty="0"/>
              <a:t>IEEE 802.3cb-2018 FDIS ballot passed on 11 Nov 2021 (N17638)</a:t>
            </a:r>
          </a:p>
          <a:p>
            <a:pPr lvl="2"/>
            <a:r>
              <a:rPr lang="en-AU" dirty="0"/>
              <a:t>Passed 8/1/10</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1:2021</a:t>
            </a:r>
            <a:endParaRPr lang="en-AU" dirty="0"/>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196</a:t>
            </a:fld>
            <a:endParaRPr lang="en-US"/>
          </a:p>
        </p:txBody>
      </p:sp>
    </p:spTree>
    <p:extLst>
      <p:ext uri="{BB962C8B-B14F-4D97-AF65-F5344CB8AC3E}">
        <p14:creationId xmlns:p14="http://schemas.microsoft.com/office/powerpoint/2010/main" val="2800384772"/>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229600" cy="1066800"/>
          </a:xfrm>
        </p:spPr>
        <p:txBody>
          <a:bodyPr/>
          <a:lstStyle/>
          <a:p>
            <a:r>
              <a:rPr lang="en-AU" dirty="0"/>
              <a:t>IEEE 802.3bt-2018 is published as </a:t>
            </a:r>
            <a:r>
              <a:rPr lang="en-US" dirty="0"/>
              <a:t>ISO/IEC/IEEE 8802-3:2021/</a:t>
            </a:r>
            <a:r>
              <a:rPr lang="en-US" dirty="0" err="1"/>
              <a:t>Amd</a:t>
            </a:r>
            <a:r>
              <a:rPr lang="en-US" dirty="0"/>
              <a:t> 2:2021</a:t>
            </a: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802.3bt D3.2 was liaised in Feb 2018</a:t>
            </a:r>
          </a:p>
          <a:p>
            <a:r>
              <a:rPr lang="en-US" dirty="0"/>
              <a:t>60-day</a:t>
            </a:r>
            <a:r>
              <a:rPr lang="en-AU" dirty="0"/>
              <a:t> pre-ballot: </a:t>
            </a:r>
            <a:r>
              <a:rPr lang="en-AU" dirty="0">
                <a:solidFill>
                  <a:srgbClr val="00B050"/>
                </a:solidFill>
              </a:rPr>
              <a:t>passed</a:t>
            </a:r>
          </a:p>
          <a:p>
            <a:pPr lvl="1"/>
            <a:r>
              <a:rPr lang="en-AU" dirty="0"/>
              <a:t>802.</a:t>
            </a:r>
            <a:r>
              <a:rPr lang="en-AU" dirty="0">
                <a:cs typeface="Arial" panose="020B0604020202020204" pitchFamily="34" charset="0"/>
              </a:rPr>
              <a:t>3cd-2018</a:t>
            </a:r>
            <a:r>
              <a:rPr lang="en-AU" dirty="0"/>
              <a:t> 60-day ballot passed on 17 Oct 2020 (N17340)</a:t>
            </a:r>
          </a:p>
          <a:p>
            <a:pPr lvl="2"/>
            <a:r>
              <a:rPr lang="en-AU" dirty="0"/>
              <a:t>Passed 7/0/10 on need for ISO standard</a:t>
            </a:r>
          </a:p>
          <a:p>
            <a:pPr lvl="2"/>
            <a:r>
              <a:rPr lang="en-AU" dirty="0"/>
              <a:t>Passed 6/0/11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IEEE 802.3bt-2018 FDIS ballot passed on 11 Nov 2021 (N17639)</a:t>
            </a:r>
          </a:p>
          <a:p>
            <a:pPr lvl="2"/>
            <a:r>
              <a:rPr lang="en-AU" dirty="0"/>
              <a:t>Passed 9/1/9</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2:2021</a:t>
            </a:r>
            <a:endParaRPr lang="en-AU" dirty="0"/>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197</a:t>
            </a:fld>
            <a:endParaRPr lang="en-US"/>
          </a:p>
        </p:txBody>
      </p:sp>
      <p:graphicFrame>
        <p:nvGraphicFramePr>
          <p:cNvPr id="2" name="Object 1">
            <a:extLst>
              <a:ext uri="{FF2B5EF4-FFF2-40B4-BE49-F238E27FC236}">
                <a16:creationId xmlns:a16="http://schemas.microsoft.com/office/drawing/2014/main" id="{58B55BFA-AC91-47CB-B5B2-D213D175D886}"/>
              </a:ext>
            </a:extLst>
          </p:cNvPr>
          <p:cNvGraphicFramePr>
            <a:graphicFrameLocks noChangeAspect="1"/>
          </p:cNvGraphicFramePr>
          <p:nvPr/>
        </p:nvGraphicFramePr>
        <p:xfrm>
          <a:off x="7543800" y="4800600"/>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2" imgW="914597" imgH="806311" progId="Acrobat.Document.DC">
                  <p:embed/>
                </p:oleObj>
              </mc:Choice>
              <mc:Fallback>
                <p:oleObj name="Acrobat Document" showAsIcon="1" r:id="rId2" imgW="914597" imgH="806311" progId="Acrobat.Document.DC">
                  <p:embed/>
                  <p:pic>
                    <p:nvPicPr>
                      <p:cNvPr id="2" name="Object 1">
                        <a:extLst>
                          <a:ext uri="{FF2B5EF4-FFF2-40B4-BE49-F238E27FC236}">
                            <a16:creationId xmlns:a16="http://schemas.microsoft.com/office/drawing/2014/main" id="{58B55BFA-AC91-47CB-B5B2-D213D175D886}"/>
                          </a:ext>
                        </a:extLst>
                      </p:cNvPr>
                      <p:cNvPicPr/>
                      <p:nvPr/>
                    </p:nvPicPr>
                    <p:blipFill>
                      <a:blip r:embed="rId3"/>
                      <a:stretch>
                        <a:fillRect/>
                      </a:stretch>
                    </p:blipFill>
                    <p:spPr>
                      <a:xfrm>
                        <a:off x="7543800" y="4800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2054734426"/>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229600" cy="1066800"/>
          </a:xfrm>
        </p:spPr>
        <p:txBody>
          <a:bodyPr/>
          <a:lstStyle/>
          <a:p>
            <a:r>
              <a:rPr lang="en-AU" dirty="0"/>
              <a:t>IEEE 802.3cd-2018 is published as </a:t>
            </a:r>
            <a:r>
              <a:rPr lang="en-US" dirty="0"/>
              <a:t>ISO/IEC/IEEE 8802-3:2021/</a:t>
            </a:r>
            <a:r>
              <a:rPr lang="en-US" dirty="0" err="1"/>
              <a:t>Amd</a:t>
            </a:r>
            <a:r>
              <a:rPr lang="en-US" dirty="0"/>
              <a:t> 3:2021</a:t>
            </a: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802.3cd D3.0 was liaised in Feb 2018</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3bt-2018</a:t>
            </a:r>
            <a:r>
              <a:rPr lang="en-AU" dirty="0"/>
              <a:t> 60-day ballot passed on 17 Oct 2020 (N17339)</a:t>
            </a:r>
          </a:p>
          <a:p>
            <a:pPr lvl="2"/>
            <a:r>
              <a:rPr lang="en-AU" dirty="0"/>
              <a:t>Passed 7/0/10 on need for ISO standard</a:t>
            </a:r>
          </a:p>
          <a:p>
            <a:pPr lvl="2"/>
            <a:r>
              <a:rPr lang="en-AU" dirty="0"/>
              <a:t>Passed 6/0/11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IEEE 802.3cd-2018 FDIS ballot passed on 11 Nov 2021 (N17640)</a:t>
            </a:r>
          </a:p>
          <a:p>
            <a:pPr lvl="2"/>
            <a:r>
              <a:rPr lang="en-AU" dirty="0"/>
              <a:t>Passed 9/1/9</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3:2021</a:t>
            </a:r>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198</a:t>
            </a:fld>
            <a:endParaRPr lang="en-US"/>
          </a:p>
        </p:txBody>
      </p:sp>
    </p:spTree>
    <p:extLst>
      <p:ext uri="{BB962C8B-B14F-4D97-AF65-F5344CB8AC3E}">
        <p14:creationId xmlns:p14="http://schemas.microsoft.com/office/powerpoint/2010/main" val="3909609232"/>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dirty="0"/>
              <a:t>IEEE 802.3cg-2019 is published as </a:t>
            </a:r>
            <a:r>
              <a:rPr lang="en-US" dirty="0"/>
              <a:t>ISO/IEC/IEEE 8802-3:2021/</a:t>
            </a:r>
            <a:r>
              <a:rPr lang="en-US" dirty="0" err="1"/>
              <a:t>Amd</a:t>
            </a:r>
            <a:r>
              <a:rPr lang="en-US" dirty="0"/>
              <a:t> 5:2021</a:t>
            </a:r>
            <a:endParaRPr lang="en-AU" dirty="0"/>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802.3cg D3.1 was liaised for information in Jun 2019 (N16973)</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3cg-2019</a:t>
            </a:r>
            <a:r>
              <a:rPr lang="en-AU" dirty="0"/>
              <a:t> 60-day ballot passed on 14 Dec 2020 (N17444)</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IEEE 802.3cg-2019 FDIS ballot passed on 17 Nov 2021 (N17641)</a:t>
            </a:r>
          </a:p>
          <a:p>
            <a:pPr lvl="2"/>
            <a:r>
              <a:rPr lang="en-AU" dirty="0"/>
              <a:t>Passed 10/1/11</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5:2021</a:t>
            </a:r>
            <a:endParaRPr lang="en-AU" dirty="0">
              <a:solidFill>
                <a:srgbClr val="FF0000"/>
              </a:solidFill>
            </a:endParaRPr>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199</a:t>
            </a:fld>
            <a:endParaRPr lang="en-US"/>
          </a:p>
        </p:txBody>
      </p:sp>
    </p:spTree>
    <p:extLst>
      <p:ext uri="{BB962C8B-B14F-4D97-AF65-F5344CB8AC3E}">
        <p14:creationId xmlns:p14="http://schemas.microsoft.com/office/powerpoint/2010/main" val="39996347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a:t>This document will be used to provide information for any IEEE 802 JTC1 SC meetings in Sep 2022</a:t>
            </a:r>
          </a:p>
        </p:txBody>
      </p:sp>
      <p:sp>
        <p:nvSpPr>
          <p:cNvPr id="3075" name="Rectangle 5"/>
          <p:cNvSpPr>
            <a:spLocks noGrp="1" noChangeArrowheads="1"/>
          </p:cNvSpPr>
          <p:nvPr>
            <p:ph idx="1"/>
          </p:nvPr>
        </p:nvSpPr>
        <p:spPr/>
        <p:txBody>
          <a:bodyPr/>
          <a:lstStyle/>
          <a:p>
            <a:pPr lvl="1"/>
            <a:r>
              <a:rPr lang="en-US" dirty="0"/>
              <a:t>This presentation contains a proposed running order for any IEEE 802 JTC1 Standing Committee meeting, including</a:t>
            </a:r>
          </a:p>
          <a:p>
            <a:pPr lvl="2"/>
            <a:r>
              <a:rPr lang="en-US" dirty="0"/>
              <a:t>Proposed agenda</a:t>
            </a:r>
          </a:p>
          <a:p>
            <a:pPr lvl="2"/>
            <a:r>
              <a:rPr lang="en-US" dirty="0"/>
              <a:t>Other supporting material</a:t>
            </a:r>
          </a:p>
          <a:p>
            <a:pPr lvl="1"/>
            <a:r>
              <a:rPr lang="en-US" dirty="0"/>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dirty="0"/>
              <a:t>Andrew Myles, Cisco</a:t>
            </a:r>
          </a:p>
        </p:txBody>
      </p:sp>
      <p:sp>
        <p:nvSpPr>
          <p:cNvPr id="6" name="Slide Number Placeholder 5"/>
          <p:cNvSpPr>
            <a:spLocks noGrp="1"/>
          </p:cNvSpPr>
          <p:nvPr>
            <p:ph type="sldNum" sz="quarter" idx="11"/>
          </p:nvPr>
        </p:nvSpPr>
        <p:spPr/>
        <p:txBody>
          <a:bodyPr/>
          <a:lstStyle/>
          <a:p>
            <a:pPr>
              <a:defRPr/>
            </a:pPr>
            <a:r>
              <a:rPr lang="en-US" dirty="0"/>
              <a:t>Slide </a:t>
            </a:r>
            <a:fld id="{81B19452-AD8F-4A10-B8E5-1701707FC4DF}" type="slidenum">
              <a:rPr lang="en-US" smtClean="0"/>
              <a:pPr>
                <a:defRPr/>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43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20</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86262479"/>
              </p:ext>
            </p:extLst>
          </p:nvPr>
        </p:nvGraphicFramePr>
        <p:xfrm>
          <a:off x="761999" y="1712149"/>
          <a:ext cx="7696200" cy="460248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a:t>802.1BR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a:t>
                      </a:r>
                      <a:r>
                        <a:rPr lang="en-AU" sz="1600" b="0" baseline="0" dirty="0">
                          <a:solidFill>
                            <a:srgbClr val="00B050"/>
                          </a:solidFill>
                        </a:rPr>
                        <a:t> </a:t>
                      </a:r>
                      <a:r>
                        <a:rPr lang="en-AU" sz="1600" b="0" dirty="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3362392614"/>
                  </a:ext>
                </a:extLst>
              </a:tr>
              <a:tr h="291598">
                <a:tc>
                  <a:txBody>
                    <a:bodyPr/>
                    <a:lstStyle/>
                    <a:p>
                      <a:r>
                        <a:rPr lang="en-AU" sz="1600" dirty="0"/>
                        <a:t>802.1Qbv</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3405036956"/>
                  </a:ext>
                </a:extLst>
              </a:tr>
              <a:tr h="291598">
                <a:tc>
                  <a:txBody>
                    <a:bodyPr/>
                    <a:lstStyle/>
                    <a:p>
                      <a:r>
                        <a:rPr lang="en-AU" sz="1600" dirty="0"/>
                        <a:t>802.1AB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3324006233"/>
                  </a:ext>
                </a:extLst>
              </a:tr>
              <a:tr h="291598">
                <a:tc>
                  <a:txBody>
                    <a:bodyPr/>
                    <a:lstStyle/>
                    <a:p>
                      <a:r>
                        <a:rPr lang="en-AU" sz="1600" dirty="0"/>
                        <a:t>802.1Qca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10001"/>
                  </a:ext>
                </a:extLst>
              </a:tr>
              <a:tr h="291598">
                <a:tc>
                  <a:txBody>
                    <a:bodyPr/>
                    <a:lstStyle/>
                    <a:p>
                      <a:r>
                        <a:rPr lang="en-AU" sz="1600" b="0" dirty="0"/>
                        <a:t>802.1Qbu</a:t>
                      </a:r>
                    </a:p>
                  </a:txBody>
                  <a:tcPr marL="115147" marR="115147"/>
                </a:tc>
                <a:tc>
                  <a:txBody>
                    <a:bodyPr/>
                    <a:lstStyle/>
                    <a:p>
                      <a:pPr algn="ct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296114236"/>
                  </a:ext>
                </a:extLst>
              </a:tr>
              <a:tr h="291598">
                <a:tc>
                  <a:txBody>
                    <a:bodyPr/>
                    <a:lstStyle/>
                    <a:p>
                      <a:r>
                        <a:rPr lang="en-AU" sz="1600" b="0" dirty="0"/>
                        <a:t>802.1Qbz</a:t>
                      </a:r>
                    </a:p>
                  </a:txBody>
                  <a:tcPr marL="115147" marR="115147"/>
                </a:tc>
                <a:tc>
                  <a:txBody>
                    <a:bodyPr/>
                    <a:lstStyle/>
                    <a:p>
                      <a:pPr algn="ct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3459995518"/>
                  </a:ext>
                </a:extLst>
              </a:tr>
              <a:tr h="291598">
                <a:tc>
                  <a:txBody>
                    <a:bodyPr/>
                    <a:lstStyle/>
                    <a:p>
                      <a:r>
                        <a:rPr lang="en-AU" sz="1600" dirty="0">
                          <a:latin typeface="+mj-lt"/>
                          <a:cs typeface="Arial" panose="020B0604020202020204" pitchFamily="34" charset="0"/>
                        </a:rPr>
                        <a:t>802.1Qcd</a:t>
                      </a:r>
                      <a:endParaRPr lang="en-AU" sz="1600" b="0" dirty="0"/>
                    </a:p>
                  </a:txBody>
                  <a:tcPr marL="115147" marR="115147"/>
                </a:tc>
                <a:tc>
                  <a:txBody>
                    <a:bodyPr/>
                    <a:lstStyle/>
                    <a:p>
                      <a:pPr algn="ctr"/>
                      <a:r>
                        <a:rPr lang="en-AU" sz="1600" b="0" dirty="0">
                          <a:solidFill>
                            <a:srgbClr val="00B050"/>
                          </a:solidFill>
                        </a:rPr>
                        <a:t>Oct</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4119813029"/>
                  </a:ext>
                </a:extLst>
              </a:tr>
              <a:tr h="291598">
                <a:tc>
                  <a:txBody>
                    <a:bodyPr/>
                    <a:lstStyle/>
                    <a:p>
                      <a:r>
                        <a:rPr lang="en-AU" sz="1600" b="0" dirty="0"/>
                        <a:t>802.1Q-Cor1</a:t>
                      </a:r>
                    </a:p>
                  </a:txBody>
                  <a:tcPr marL="115147" marR="0"/>
                </a:tc>
                <a:tc>
                  <a:txBody>
                    <a:bodyPr/>
                    <a:lstStyle/>
                    <a:p>
                      <a:pPr algn="ct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extLst>
                  <a:ext uri="{0D108BD9-81ED-4DB2-BD59-A6C34878D82A}">
                    <a16:rowId xmlns:a16="http://schemas.microsoft.com/office/drawing/2014/main" val="302007147"/>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dk1"/>
                          </a:solidFill>
                          <a:latin typeface="+mn-lt"/>
                          <a:ea typeface="+mn-ea"/>
                          <a:cs typeface="+mn-cs"/>
                        </a:rPr>
                        <a:t>802.1AC-Rev</a:t>
                      </a:r>
                    </a:p>
                  </a:txBody>
                  <a:tcPr marL="115147" marR="0"/>
                </a:tc>
                <a:tc>
                  <a:txBody>
                    <a:bodyPr/>
                    <a:lstStyle/>
                    <a:p>
                      <a:pPr algn="ctr"/>
                      <a:r>
                        <a:rPr lang="en-AU" sz="1600" b="0" dirty="0">
                          <a:solidFill>
                            <a:srgbClr val="00B050"/>
                          </a:solidFill>
                        </a:rPr>
                        <a:t>May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2018</a:t>
                      </a:r>
                    </a:p>
                  </a:txBody>
                  <a:tcPr marL="115147" marR="115147"/>
                </a:tc>
                <a:extLst>
                  <a:ext uri="{0D108BD9-81ED-4DB2-BD59-A6C34878D82A}">
                    <a16:rowId xmlns:a16="http://schemas.microsoft.com/office/drawing/2014/main" val="347298951"/>
                  </a:ext>
                </a:extLst>
              </a:tr>
              <a:tr h="291598">
                <a:tc>
                  <a:txBody>
                    <a:bodyPr/>
                    <a:lstStyle/>
                    <a:p>
                      <a:r>
                        <a:rPr lang="en-AU" sz="1600" b="0" dirty="0"/>
                        <a:t>802d</a:t>
                      </a:r>
                    </a:p>
                  </a:txBody>
                  <a:tcPr marL="115147" marR="0"/>
                </a:tc>
                <a:tc>
                  <a:txBody>
                    <a:bodyPr/>
                    <a:lstStyle/>
                    <a:p>
                      <a:pPr algn="ctr"/>
                      <a:r>
                        <a:rPr lang="en-AU" sz="1600" b="0" dirty="0">
                          <a:solidFill>
                            <a:srgbClr val="00B050"/>
                          </a:solidFill>
                        </a:rPr>
                        <a:t>Jun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963094535"/>
                  </a:ext>
                </a:extLst>
              </a:tr>
              <a:tr h="291598">
                <a:tc>
                  <a:txBody>
                    <a:bodyPr/>
                    <a:lstStyle/>
                    <a:p>
                      <a:r>
                        <a:rPr lang="en-GB" sz="1600" dirty="0"/>
                        <a:t>802.1AX/Cor1 </a:t>
                      </a:r>
                      <a:endParaRPr lang="en-AU" sz="1600" b="0" dirty="0"/>
                    </a:p>
                  </a:txBody>
                  <a:tcPr marL="115147" marR="0"/>
                </a:tc>
                <a:tc>
                  <a:txBody>
                    <a:bodyPr/>
                    <a:lstStyle/>
                    <a:p>
                      <a:pPr algn="ct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52471432"/>
                  </a:ext>
                </a:extLst>
              </a:tr>
              <a:tr h="291598">
                <a:tc>
                  <a:txBody>
                    <a:bodyPr/>
                    <a:lstStyle/>
                    <a:p>
                      <a:r>
                        <a:rPr lang="en-AU" sz="1600" b="0" dirty="0"/>
                        <a:t>802.1AEcg</a:t>
                      </a:r>
                    </a:p>
                  </a:txBody>
                  <a:tcPr marL="115147" marR="0"/>
                </a:tc>
                <a:tc>
                  <a:txBody>
                    <a:bodyPr/>
                    <a:lstStyle/>
                    <a:p>
                      <a:pPr algn="ctr"/>
                      <a:r>
                        <a:rPr lang="en-AU" sz="1600" b="0" dirty="0">
                          <a:solidFill>
                            <a:srgbClr val="00B050"/>
                          </a:solidFill>
                        </a:rPr>
                        <a:t>Sep 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19</a:t>
                      </a:r>
                    </a:p>
                  </a:txBody>
                  <a:tcPr marL="115147" marR="115147"/>
                </a:tc>
                <a:extLst>
                  <a:ext uri="{0D108BD9-81ED-4DB2-BD59-A6C34878D82A}">
                    <a16:rowId xmlns:a16="http://schemas.microsoft.com/office/drawing/2014/main" val="126968976"/>
                  </a:ext>
                </a:extLst>
              </a:tr>
            </a:tbl>
          </a:graphicData>
        </a:graphic>
      </p:graphicFrame>
    </p:spTree>
    <p:extLst>
      <p:ext uri="{BB962C8B-B14F-4D97-AF65-F5344CB8AC3E}">
        <p14:creationId xmlns:p14="http://schemas.microsoft.com/office/powerpoint/2010/main" val="2095311513"/>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229600" cy="1066800"/>
          </a:xfrm>
        </p:spPr>
        <p:txBody>
          <a:bodyPr/>
          <a:lstStyle/>
          <a:p>
            <a:r>
              <a:rPr lang="en-AU" dirty="0">
                <a:solidFill>
                  <a:schemeClr val="accent6"/>
                </a:solidFill>
              </a:rPr>
              <a:t>IEEE 802.3ca-2020 is published as </a:t>
            </a:r>
            <a:r>
              <a:rPr lang="en-US" dirty="0">
                <a:solidFill>
                  <a:schemeClr val="accent6"/>
                </a:solidFill>
              </a:rPr>
              <a:t>ISO/IEC/IEEE 8802-3:2021/</a:t>
            </a:r>
            <a:r>
              <a:rPr lang="en-US" dirty="0" err="1">
                <a:solidFill>
                  <a:schemeClr val="accent6"/>
                </a:solidFill>
              </a:rPr>
              <a:t>Amd</a:t>
            </a:r>
            <a:r>
              <a:rPr lang="en-US" dirty="0">
                <a:solidFill>
                  <a:schemeClr val="accent6"/>
                </a:solidFill>
              </a:rPr>
              <a:t> 9:2021</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802.3ca D3.0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3ca-2020</a:t>
            </a:r>
            <a:r>
              <a:rPr lang="en-AU" dirty="0"/>
              <a:t> 60-day ballot passed on 14 Dec 2020 (N17445)</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802.</a:t>
            </a:r>
            <a:r>
              <a:rPr lang="en-AU" dirty="0">
                <a:cs typeface="Arial" panose="020B0604020202020204" pitchFamily="34" charset="0"/>
              </a:rPr>
              <a:t>3ca-2020</a:t>
            </a:r>
            <a:r>
              <a:rPr lang="en-AU" dirty="0"/>
              <a:t> FDIS ballot passed on 17 Nov 2021 (N17642)</a:t>
            </a:r>
          </a:p>
          <a:p>
            <a:pPr lvl="2"/>
            <a:r>
              <a:rPr lang="en-AU" dirty="0"/>
              <a:t>Passed 9/1/9</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9:2021</a:t>
            </a:r>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200</a:t>
            </a:fld>
            <a:endParaRPr lang="en-US"/>
          </a:p>
        </p:txBody>
      </p:sp>
    </p:spTree>
    <p:extLst>
      <p:ext uri="{BB962C8B-B14F-4D97-AF65-F5344CB8AC3E}">
        <p14:creationId xmlns:p14="http://schemas.microsoft.com/office/powerpoint/2010/main" val="2924383250"/>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802.1X-2020 was published as </a:t>
            </a:r>
            <a:r>
              <a:rPr lang="en-AU" dirty="0">
                <a:latin typeface="+mj-lt"/>
                <a:ea typeface="Calibri" panose="020F0502020204030204" pitchFamily="34" charset="0"/>
              </a:rPr>
              <a:t>ISO/IEC/IEEE 8802-1X:2021</a:t>
            </a:r>
            <a:endParaRPr lang="en-AU" dirty="0"/>
          </a:p>
        </p:txBody>
      </p:sp>
      <p:sp>
        <p:nvSpPr>
          <p:cNvPr id="10" name="Content Placeholder 9"/>
          <p:cNvSpPr>
            <a:spLocks noGrp="1"/>
          </p:cNvSpPr>
          <p:nvPr>
            <p:ph idx="1"/>
          </p:nvPr>
        </p:nvSpPr>
        <p:spPr>
          <a:xfrm>
            <a:off x="685800" y="1981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802.1X-2020 was liaised for information in Aug 2020 (N17251)</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1X-2020</a:t>
            </a:r>
            <a:r>
              <a:rPr lang="en-AU" dirty="0"/>
              <a:t> 60-day ballot passed on 14 Dec 2020 (N17450)</a:t>
            </a:r>
          </a:p>
          <a:p>
            <a:pPr lvl="2"/>
            <a:r>
              <a:rPr lang="en-AU" dirty="0"/>
              <a:t>Passed 9/0/9 on need for ISO standard</a:t>
            </a:r>
          </a:p>
          <a:p>
            <a:pPr lvl="2"/>
            <a:r>
              <a:rPr lang="en-AU" dirty="0"/>
              <a:t>Passed 8/1/9 on support for submission to FDIS (China NB voted no)</a:t>
            </a:r>
          </a:p>
          <a:p>
            <a:pPr lvl="2"/>
            <a:r>
              <a:rPr lang="en-AU" dirty="0">
                <a:latin typeface="+mj-lt"/>
              </a:rPr>
              <a:t>Response (N17493) was approved in Mar 2021 &amp; sent in Apr 2021</a:t>
            </a:r>
          </a:p>
          <a:p>
            <a:r>
              <a:rPr lang="en-AU" dirty="0">
                <a:latin typeface="+mj-lt"/>
              </a:rPr>
              <a:t>FDIS ballot: </a:t>
            </a:r>
            <a:r>
              <a:rPr lang="en-AU" dirty="0">
                <a:solidFill>
                  <a:srgbClr val="00B050"/>
                </a:solidFill>
              </a:rPr>
              <a:t>passed, published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1X-2020</a:t>
            </a:r>
            <a:r>
              <a:rPr lang="en-AU" dirty="0"/>
              <a:t> FDIS ballot passed on 17 Nov 2021</a:t>
            </a:r>
          </a:p>
          <a:p>
            <a:pPr lvl="2"/>
            <a:r>
              <a:rPr lang="en-AU" dirty="0"/>
              <a:t>Passed 9/1/9, with the usual security comments from China NB (N17643)</a:t>
            </a:r>
          </a:p>
          <a:p>
            <a:pPr lvl="2"/>
            <a:r>
              <a:rPr lang="en-AU" dirty="0"/>
              <a:t>A </a:t>
            </a:r>
            <a:r>
              <a:rPr lang="en-AU" dirty="0">
                <a:hlinkClick r:id="rId2"/>
              </a:rPr>
              <a:t>response</a:t>
            </a:r>
            <a:r>
              <a:rPr lang="en-AU" dirty="0"/>
              <a:t> was sent in Mar 2022 (N17741)</a:t>
            </a:r>
          </a:p>
          <a:p>
            <a:pPr lvl="1"/>
            <a:r>
              <a:rPr lang="en-AU" dirty="0">
                <a:latin typeface="+mj-lt"/>
              </a:rPr>
              <a:t>Published as </a:t>
            </a:r>
            <a:r>
              <a:rPr lang="en-AU" dirty="0">
                <a:latin typeface="+mj-lt"/>
                <a:ea typeface="Calibri" panose="020F0502020204030204" pitchFamily="34" charset="0"/>
              </a:rPr>
              <a:t>ISO/IEC/IEEE 8802-1X:2021</a:t>
            </a:r>
          </a:p>
          <a:p>
            <a:endParaRPr lang="en-AU" dirty="0">
              <a:solidFill>
                <a:schemeClr val="accent2"/>
              </a:solidFill>
              <a:latin typeface="+mj-lt"/>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201</a:t>
            </a:fld>
            <a:endParaRPr lang="en-US"/>
          </a:p>
        </p:txBody>
      </p:sp>
    </p:spTree>
    <p:extLst>
      <p:ext uri="{BB962C8B-B14F-4D97-AF65-F5344CB8AC3E}">
        <p14:creationId xmlns:p14="http://schemas.microsoft.com/office/powerpoint/2010/main" val="3552527435"/>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802.1CS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802.1CS D3.0 was liaised in Aug 2020 (N17269)</a:t>
            </a:r>
          </a:p>
          <a:p>
            <a:r>
              <a:rPr lang="en-US" dirty="0"/>
              <a:t>60-day</a:t>
            </a:r>
            <a:r>
              <a:rPr lang="en-AU" dirty="0"/>
              <a:t> pre-ballot: </a:t>
            </a:r>
            <a:r>
              <a:rPr lang="en-AU" dirty="0">
                <a:solidFill>
                  <a:srgbClr val="00B050"/>
                </a:solidFill>
              </a:rPr>
              <a:t>passed</a:t>
            </a:r>
          </a:p>
          <a:p>
            <a:pPr lvl="1"/>
            <a:r>
              <a:rPr lang="en-AU" dirty="0"/>
              <a:t>802.1CS 60-day ballot passed on 31 Jul 2021 (N17554)</a:t>
            </a:r>
          </a:p>
          <a:p>
            <a:pPr lvl="2"/>
            <a:r>
              <a:rPr lang="en-AU" dirty="0"/>
              <a:t>Passed 8/0/9 on need for ISO standard</a:t>
            </a:r>
          </a:p>
          <a:p>
            <a:pPr lvl="2"/>
            <a:r>
              <a:rPr lang="en-AU" dirty="0"/>
              <a:t>Passed 7/0/10 on support for submission to FDIS</a:t>
            </a:r>
          </a:p>
          <a:p>
            <a:r>
              <a:rPr lang="en-AU" dirty="0"/>
              <a:t>FDIS ballot: </a:t>
            </a:r>
            <a:r>
              <a:rPr lang="en-AU" dirty="0">
                <a:solidFill>
                  <a:srgbClr val="00B050"/>
                </a:solidFill>
              </a:rPr>
              <a:t>passed &amp; published</a:t>
            </a:r>
          </a:p>
          <a:p>
            <a:pPr lvl="1"/>
            <a:r>
              <a:rPr lang="en-AU" dirty="0"/>
              <a:t>802.</a:t>
            </a:r>
            <a:r>
              <a:rPr lang="en-AU" dirty="0">
                <a:cs typeface="Arial" panose="020B0604020202020204" pitchFamily="34" charset="0"/>
              </a:rPr>
              <a:t>1CS</a:t>
            </a:r>
            <a:r>
              <a:rPr lang="en-AU" dirty="0"/>
              <a:t> FDIS ballot passed on 4 Jun 2022</a:t>
            </a:r>
          </a:p>
          <a:p>
            <a:pPr lvl="2"/>
            <a:r>
              <a:rPr lang="en-AU" dirty="0"/>
              <a:t>Passed 9/0/10</a:t>
            </a:r>
          </a:p>
          <a:p>
            <a:pPr lvl="1"/>
            <a:r>
              <a:rPr lang="en-AU" dirty="0"/>
              <a:t>Published as </a:t>
            </a:r>
            <a:r>
              <a:rPr lang="en-AU" sz="1800" dirty="0">
                <a:effectLst/>
                <a:latin typeface="Calibri" panose="020F0502020204030204" pitchFamily="34" charset="0"/>
                <a:ea typeface="Calibri" panose="020F0502020204030204" pitchFamily="34" charset="0"/>
              </a:rPr>
              <a:t>ISO/IEC/IEEE 8802-1CS:2022</a:t>
            </a:r>
            <a:endParaRPr lang="en-AU" dirty="0">
              <a:solidFill>
                <a:srgbClr val="FF0000"/>
              </a:solidFill>
            </a:endParaRPr>
          </a:p>
          <a:p>
            <a:pPr lvl="1"/>
            <a:endParaRPr lang="en-AU" dirty="0"/>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202</a:t>
            </a:fld>
            <a:endParaRPr lang="en-US"/>
          </a:p>
        </p:txBody>
      </p:sp>
    </p:spTree>
    <p:extLst>
      <p:ext uri="{BB962C8B-B14F-4D97-AF65-F5344CB8AC3E}">
        <p14:creationId xmlns:p14="http://schemas.microsoft.com/office/powerpoint/2010/main" val="20110013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43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21</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247214208"/>
              </p:ext>
            </p:extLst>
          </p:nvPr>
        </p:nvGraphicFramePr>
        <p:xfrm>
          <a:off x="761999" y="1712149"/>
          <a:ext cx="7696200" cy="426720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a:latin typeface="+mj-lt"/>
                          <a:cs typeface="Arial" panose="020B0604020202020204" pitchFamily="34" charset="0"/>
                        </a:rPr>
                        <a:t>802.1CB</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20</a:t>
                      </a:r>
                      <a:r>
                        <a:rPr lang="en-AU" sz="1600" b="0" kern="1200" baseline="0" dirty="0">
                          <a:solidFill>
                            <a:srgbClr val="00B050"/>
                          </a:solidFill>
                          <a:latin typeface="+mn-lt"/>
                          <a:ea typeface="+mn-ea"/>
                          <a:cs typeface="+mn-cs"/>
                        </a:rPr>
                        <a:t> Jan 18</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26 Dec 18</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62392614"/>
                  </a:ext>
                </a:extLst>
              </a:tr>
              <a:tr h="291598">
                <a:tc>
                  <a:txBody>
                    <a:bodyPr/>
                    <a:lstStyle/>
                    <a:p>
                      <a:r>
                        <a:rPr lang="en-AU" sz="1600" dirty="0">
                          <a:latin typeface="+mj-lt"/>
                          <a:cs typeface="Arial" panose="020B0604020202020204" pitchFamily="34" charset="0"/>
                        </a:rPr>
                        <a:t>802.1Qci</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9</a:t>
                      </a:r>
                      <a:r>
                        <a:rPr lang="en-AU" sz="1600" b="0" kern="1200" baseline="0" dirty="0">
                          <a:solidFill>
                            <a:srgbClr val="00B050"/>
                          </a:solidFill>
                          <a:latin typeface="+mn-lt"/>
                          <a:ea typeface="+mn-ea"/>
                          <a:cs typeface="+mn-cs"/>
                        </a:rPr>
                        <a:t> Dec 17</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 Jan 19</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405036956"/>
                  </a:ext>
                </a:extLst>
              </a:tr>
              <a:tr h="291598">
                <a:tc>
                  <a:txBody>
                    <a:bodyPr/>
                    <a:lstStyle/>
                    <a:p>
                      <a:r>
                        <a:rPr lang="en-AU" sz="1600" dirty="0">
                          <a:latin typeface="+mj-lt"/>
                          <a:cs typeface="Arial" panose="020B0604020202020204" pitchFamily="34" charset="0"/>
                        </a:rPr>
                        <a:t>802.1Qch</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20</a:t>
                      </a:r>
                      <a:r>
                        <a:rPr lang="en-AU" sz="1600" b="0" kern="1200" baseline="0" dirty="0">
                          <a:solidFill>
                            <a:srgbClr val="00B050"/>
                          </a:solidFill>
                          <a:latin typeface="+mn-lt"/>
                          <a:ea typeface="+mn-ea"/>
                          <a:cs typeface="+mn-cs"/>
                        </a:rPr>
                        <a:t> Jan 18</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 Jan</a:t>
                      </a:r>
                      <a:r>
                        <a:rPr lang="en-AU" sz="1600" b="0" baseline="0" dirty="0">
                          <a:solidFill>
                            <a:srgbClr val="00B050"/>
                          </a:solidFill>
                          <a:latin typeface="+mj-lt"/>
                        </a:rPr>
                        <a:t> 19</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24006233"/>
                  </a:ext>
                </a:extLst>
              </a:tr>
              <a:tr h="291598">
                <a:tc>
                  <a:txBody>
                    <a:bodyPr/>
                    <a:lstStyle/>
                    <a:p>
                      <a:r>
                        <a:rPr lang="en-AU" sz="1600" dirty="0">
                          <a:latin typeface="+mj-lt"/>
                          <a:cs typeface="Arial" panose="020B0604020202020204" pitchFamily="34" charset="0"/>
                        </a:rPr>
                        <a:t>802c</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a:t>
                      </a:r>
                      <a:r>
                        <a:rPr lang="en-AU" sz="1600" b="0" kern="1200" baseline="0" dirty="0">
                          <a:solidFill>
                            <a:srgbClr val="00B050"/>
                          </a:solidFill>
                          <a:latin typeface="+mn-lt"/>
                          <a:ea typeface="+mn-ea"/>
                          <a:cs typeface="+mn-cs"/>
                        </a:rPr>
                        <a:t> Feb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26 Dec 18</a:t>
                      </a:r>
                      <a:endParaRPr lang="en-AU" sz="1600" b="0" dirty="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19</a:t>
                      </a:r>
                    </a:p>
                  </a:txBody>
                  <a:tcPr marL="115147" marR="115147"/>
                </a:tc>
                <a:extLst>
                  <a:ext uri="{0D108BD9-81ED-4DB2-BD59-A6C34878D82A}">
                    <a16:rowId xmlns:a16="http://schemas.microsoft.com/office/drawing/2014/main" val="2042115409"/>
                  </a:ext>
                </a:extLst>
              </a:tr>
              <a:tr h="291598">
                <a:tc>
                  <a:txBody>
                    <a:bodyPr/>
                    <a:lstStyle/>
                    <a:p>
                      <a:r>
                        <a:rPr lang="en-AU" sz="1600" dirty="0">
                          <a:latin typeface="+mj-lt"/>
                          <a:cs typeface="Arial" panose="020B0604020202020204" pitchFamily="34" charset="0"/>
                        </a:rPr>
                        <a:t>802.1CM</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Oct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27</a:t>
                      </a:r>
                      <a:r>
                        <a:rPr lang="en-AU" sz="1600" b="0" baseline="0" dirty="0">
                          <a:solidFill>
                            <a:srgbClr val="00B050"/>
                          </a:solidFill>
                          <a:latin typeface="+mj-lt"/>
                        </a:rPr>
                        <a:t> Jun 19</a:t>
                      </a:r>
                      <a:endParaRPr lang="en-AU" sz="1600" b="0" dirty="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4007912991"/>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802.1AR-Rev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Oct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Nov 19</a:t>
                      </a:r>
                      <a:endParaRPr lang="en-AU" sz="1600" b="0" kern="1200" dirty="0">
                        <a:solidFill>
                          <a:srgbClr val="00B050"/>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20</a:t>
                      </a:r>
                    </a:p>
                  </a:txBody>
                  <a:tcPr marL="115147" marR="115147"/>
                </a:tc>
                <a:extLst>
                  <a:ext uri="{0D108BD9-81ED-4DB2-BD59-A6C34878D82A}">
                    <a16:rowId xmlns:a16="http://schemas.microsoft.com/office/drawing/2014/main" val="389725692"/>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a:latin typeface="+mj-lt"/>
                          <a:cs typeface="Arial" panose="020B0604020202020204" pitchFamily="34" charset="0"/>
                        </a:rPr>
                        <a:t>802.1</a:t>
                      </a:r>
                      <a:r>
                        <a:rPr lang="en-AU" sz="1600" dirty="0">
                          <a:cs typeface="Arial" panose="020B0604020202020204" pitchFamily="34" charset="0"/>
                        </a:rPr>
                        <a:t>AC/Cor-1</a:t>
                      </a:r>
                      <a:r>
                        <a:rPr lang="en-AU" sz="1600" dirty="0"/>
                        <a:t> </a:t>
                      </a:r>
                      <a:endParaRPr lang="en-AU" sz="1600" kern="1200" dirty="0">
                        <a:solidFill>
                          <a:schemeClr val="dk1"/>
                        </a:solidFill>
                        <a:latin typeface="+mn-lt"/>
                        <a:ea typeface="+mn-ea"/>
                        <a:cs typeface="Arial" panose="020B0604020202020204" pitchFamily="34" charset="0"/>
                      </a:endParaRP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Arial" panose="020B0604020202020204" pitchFamily="34" charset="0"/>
                        </a:rPr>
                        <a:t>n/a</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17</a:t>
                      </a:r>
                      <a:r>
                        <a:rPr lang="en-AU" sz="1600" b="0" kern="1200" baseline="0" dirty="0">
                          <a:solidFill>
                            <a:srgbClr val="00B050"/>
                          </a:solidFill>
                          <a:latin typeface="+mn-lt"/>
                          <a:ea typeface="+mn-ea"/>
                          <a:cs typeface="+mn-cs"/>
                        </a:rPr>
                        <a:t> Mar 19</a:t>
                      </a:r>
                      <a:endParaRPr lang="en-AU" sz="1600" b="0" kern="1200" dirty="0">
                        <a:solidFill>
                          <a:srgbClr val="00B050"/>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54114107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802.1Q-2018</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a:t>
                      </a:r>
                      <a:r>
                        <a:rPr lang="en-AU" sz="1600" b="0" kern="1200" baseline="0" dirty="0">
                          <a:solidFill>
                            <a:srgbClr val="00B050"/>
                          </a:solidFill>
                          <a:latin typeface="+mn-lt"/>
                          <a:ea typeface="+mn-ea"/>
                          <a:cs typeface="+mn-cs"/>
                        </a:rPr>
                        <a:t>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4 May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20</a:t>
                      </a:r>
                    </a:p>
                  </a:txBody>
                  <a:tcPr marL="115147" marR="115147"/>
                </a:tc>
                <a:extLst>
                  <a:ext uri="{0D108BD9-81ED-4DB2-BD59-A6C34878D82A}">
                    <a16:rowId xmlns:a16="http://schemas.microsoft.com/office/drawing/2014/main" val="2496566975"/>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802.1AE-Rev</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a:t>
                      </a:r>
                      <a:r>
                        <a:rPr lang="en-AU" sz="1600" b="0" kern="1200" baseline="0" dirty="0">
                          <a:solidFill>
                            <a:srgbClr val="00B050"/>
                          </a:solidFill>
                          <a:latin typeface="+mn-lt"/>
                          <a:ea typeface="+mn-ea"/>
                          <a:cs typeface="+mn-cs"/>
                        </a:rPr>
                        <a:t>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 Jun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Aug 20</a:t>
                      </a:r>
                    </a:p>
                  </a:txBody>
                  <a:tcPr marL="115147" marR="115147"/>
                </a:tc>
                <a:extLst>
                  <a:ext uri="{0D108BD9-81ED-4DB2-BD59-A6C34878D82A}">
                    <a16:rowId xmlns:a16="http://schemas.microsoft.com/office/drawing/2014/main" val="179520788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a:t>802.</a:t>
                      </a:r>
                      <a:r>
                        <a:rPr lang="en-AU" sz="1600" dirty="0">
                          <a:cs typeface="Arial" panose="020B0604020202020204" pitchFamily="34" charset="0"/>
                        </a:rPr>
                        <a:t>1Xck</a:t>
                      </a:r>
                      <a:r>
                        <a:rPr lang="en-AU" sz="1600" dirty="0"/>
                        <a:t> </a:t>
                      </a:r>
                      <a:endParaRPr lang="en-AU" sz="1600" kern="1200" dirty="0">
                        <a:solidFill>
                          <a:schemeClr val="dk1"/>
                        </a:solidFill>
                        <a:latin typeface="+mn-lt"/>
                        <a:ea typeface="+mn-ea"/>
                        <a:cs typeface="Arial" panose="020B0604020202020204" pitchFamily="34" charset="0"/>
                      </a:endParaRP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 19</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 Jun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Aug 20</a:t>
                      </a:r>
                    </a:p>
                  </a:txBody>
                  <a:tcPr marL="115147" marR="115147"/>
                </a:tc>
                <a:extLst>
                  <a:ext uri="{0D108BD9-81ED-4DB2-BD59-A6C34878D82A}">
                    <a16:rowId xmlns:a16="http://schemas.microsoft.com/office/drawing/2014/main" val="171471972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802.1AE/Cor1</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13 Jan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289092216"/>
                  </a:ext>
                </a:extLst>
              </a:tr>
            </a:tbl>
          </a:graphicData>
        </a:graphic>
      </p:graphicFrame>
    </p:spTree>
    <p:extLst>
      <p:ext uri="{BB962C8B-B14F-4D97-AF65-F5344CB8AC3E}">
        <p14:creationId xmlns:p14="http://schemas.microsoft.com/office/powerpoint/2010/main" val="7642986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43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22</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663730564"/>
              </p:ext>
            </p:extLst>
          </p:nvPr>
        </p:nvGraphicFramePr>
        <p:xfrm>
          <a:off x="761999" y="1712149"/>
          <a:ext cx="7696200" cy="326136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a:latin typeface="+mj-lt"/>
                          <a:cs typeface="Arial" panose="020B0604020202020204" pitchFamily="34" charset="0"/>
                        </a:rPr>
                        <a:t>802.1Qcp</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Jul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62392614"/>
                  </a:ext>
                </a:extLst>
              </a:tr>
              <a:tr h="291598">
                <a:tc>
                  <a:txBody>
                    <a:bodyPr/>
                    <a:lstStyle/>
                    <a:p>
                      <a:r>
                        <a:rPr lang="en-AU" sz="1600" dirty="0">
                          <a:latin typeface="+mj-lt"/>
                          <a:cs typeface="Arial" panose="020B0604020202020204" pitchFamily="34" charset="0"/>
                        </a:rPr>
                        <a:t>802.1Qcy</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Jul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405036956"/>
                  </a:ext>
                </a:extLst>
              </a:tr>
              <a:tr h="291598">
                <a:tc>
                  <a:txBody>
                    <a:bodyPr/>
                    <a:lstStyle/>
                    <a:p>
                      <a:r>
                        <a:rPr lang="en-AU" sz="1600" dirty="0">
                          <a:latin typeface="+mj-lt"/>
                          <a:cs typeface="Arial" panose="020B0604020202020204" pitchFamily="34" charset="0"/>
                        </a:rPr>
                        <a:t>802.1AX-REV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Aug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Jul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24006233"/>
                  </a:ext>
                </a:extLst>
              </a:tr>
              <a:tr h="291598">
                <a:tc>
                  <a:txBody>
                    <a:bodyPr/>
                    <a:lstStyle/>
                    <a:p>
                      <a:r>
                        <a:rPr lang="en-AU" sz="1600" dirty="0">
                          <a:latin typeface="+mj-lt"/>
                          <a:cs typeface="Arial" panose="020B0604020202020204" pitchFamily="34" charset="0"/>
                        </a:rPr>
                        <a:t>802.1Qcc</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Sep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2022</a:t>
                      </a:r>
                    </a:p>
                  </a:txBody>
                  <a:tcPr marL="115147" marR="115147"/>
                </a:tc>
                <a:extLst>
                  <a:ext uri="{0D108BD9-81ED-4DB2-BD59-A6C34878D82A}">
                    <a16:rowId xmlns:a16="http://schemas.microsoft.com/office/drawing/2014/main" val="624538561"/>
                  </a:ext>
                </a:extLst>
              </a:tr>
              <a:tr h="291598">
                <a:tc>
                  <a:txBody>
                    <a:bodyPr/>
                    <a:lstStyle/>
                    <a:p>
                      <a:r>
                        <a:rPr lang="en-AU" sz="1600" dirty="0">
                          <a:latin typeface="+mj-lt"/>
                          <a:cs typeface="Arial" panose="020B0604020202020204" pitchFamily="34" charset="0"/>
                        </a:rPr>
                        <a:t>802.1AS-Rev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Aug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Sep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2022</a:t>
                      </a:r>
                    </a:p>
                  </a:txBody>
                  <a:tcPr marL="115147" marR="115147"/>
                </a:tc>
                <a:extLst>
                  <a:ext uri="{0D108BD9-81ED-4DB2-BD59-A6C34878D82A}">
                    <a16:rowId xmlns:a16="http://schemas.microsoft.com/office/drawing/2014/main" val="450190964"/>
                  </a:ext>
                </a:extLst>
              </a:tr>
              <a:tr h="291598">
                <a:tc>
                  <a:txBody>
                    <a:bodyPr/>
                    <a:lstStyle/>
                    <a:p>
                      <a:r>
                        <a:rPr lang="en-AU" sz="1600" dirty="0">
                          <a:latin typeface="+mj-lt"/>
                          <a:cs typeface="Arial" panose="020B0604020202020204" pitchFamily="34" charset="0"/>
                        </a:rPr>
                        <a:t>802.1CMde</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Jan 2021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Sep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2022</a:t>
                      </a:r>
                    </a:p>
                  </a:txBody>
                  <a:tcPr marL="115147" marR="115147"/>
                </a:tc>
                <a:extLst>
                  <a:ext uri="{0D108BD9-81ED-4DB2-BD59-A6C34878D82A}">
                    <a16:rowId xmlns:a16="http://schemas.microsoft.com/office/drawing/2014/main" val="60270520"/>
                  </a:ext>
                </a:extLst>
              </a:tr>
              <a:tr h="291598">
                <a:tc>
                  <a:txBody>
                    <a:bodyPr/>
                    <a:lstStyle/>
                    <a:p>
                      <a:r>
                        <a:rPr lang="en-AU" sz="1600" dirty="0">
                          <a:latin typeface="+mj-lt"/>
                          <a:cs typeface="Arial" panose="020B0604020202020204" pitchFamily="34" charset="0"/>
                        </a:rPr>
                        <a:t>.1X-2020</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Nov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Mar 2022</a:t>
                      </a:r>
                      <a:endParaRPr lang="en-AU" sz="1600" b="0" dirty="0">
                        <a:solidFill>
                          <a:srgbClr val="00B050"/>
                        </a:solidFill>
                        <a:latin typeface="+mj-lt"/>
                      </a:endParaRPr>
                    </a:p>
                  </a:txBody>
                  <a:tcPr marL="115147" marR="115147"/>
                </a:tc>
                <a:extLst>
                  <a:ext uri="{0D108BD9-81ED-4DB2-BD59-A6C34878D82A}">
                    <a16:rowId xmlns:a16="http://schemas.microsoft.com/office/drawing/2014/main" val="2340695541"/>
                  </a:ext>
                </a:extLst>
              </a:tr>
              <a:tr h="291598">
                <a:tc>
                  <a:txBody>
                    <a:bodyPr/>
                    <a:lstStyle/>
                    <a:p>
                      <a:r>
                        <a:rPr lang="en-AU" sz="1600" dirty="0">
                          <a:latin typeface="+mj-lt"/>
                          <a:cs typeface="Arial" panose="020B0604020202020204" pitchFamily="34" charset="0"/>
                        </a:rPr>
                        <a:t>.1CS</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Jun 22</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768450419"/>
                  </a:ext>
                </a:extLst>
              </a:tr>
            </a:tbl>
          </a:graphicData>
        </a:graphic>
      </p:graphicFrame>
    </p:spTree>
    <p:extLst>
      <p:ext uri="{BB962C8B-B14F-4D97-AF65-F5344CB8AC3E}">
        <p14:creationId xmlns:p14="http://schemas.microsoft.com/office/powerpoint/2010/main" val="32318630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27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23</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117170973"/>
              </p:ext>
            </p:extLst>
          </p:nvPr>
        </p:nvGraphicFramePr>
        <p:xfrm>
          <a:off x="761999" y="1817511"/>
          <a:ext cx="7696200" cy="447792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t>802.3</a:t>
                      </a:r>
                    </a:p>
                  </a:txBody>
                  <a:tcPr marL="115147" marR="115147"/>
                </a:tc>
                <a:tc>
                  <a:txBody>
                    <a:bodyPr/>
                    <a:lstStyle/>
                    <a:p>
                      <a:pPr algn="ctr"/>
                      <a:r>
                        <a:rPr lang="en-AU" sz="1600" b="0" dirty="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02"/>
                  </a:ext>
                </a:extLst>
              </a:tr>
              <a:tr h="351837">
                <a:tc>
                  <a:txBody>
                    <a:bodyPr/>
                    <a:lstStyle/>
                    <a:p>
                      <a:r>
                        <a:rPr lang="en-AU" sz="1600" b="0" dirty="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2017</a:t>
                      </a:r>
                    </a:p>
                  </a:txBody>
                  <a:tcPr marL="115147" marR="115147"/>
                </a:tc>
                <a:extLst>
                  <a:ext uri="{0D108BD9-81ED-4DB2-BD59-A6C34878D82A}">
                    <a16:rowId xmlns:a16="http://schemas.microsoft.com/office/drawing/2014/main" val="10003"/>
                  </a:ext>
                </a:extLst>
              </a:tr>
              <a:tr h="351837">
                <a:tc>
                  <a:txBody>
                    <a:bodyPr/>
                    <a:lstStyle/>
                    <a:p>
                      <a:r>
                        <a:rPr lang="en-AU" sz="1600" b="0" dirty="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2019</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Nov 2020</a:t>
                      </a:r>
                    </a:p>
                  </a:txBody>
                  <a:tcPr marL="115147" marR="115147"/>
                </a:tc>
                <a:extLst>
                  <a:ext uri="{0D108BD9-81ED-4DB2-BD59-A6C34878D82A}">
                    <a16:rowId xmlns:a16="http://schemas.microsoft.com/office/drawing/2014/main" val="1609524783"/>
                  </a:ext>
                </a:extLst>
              </a:tr>
              <a:tr h="351837">
                <a:tc>
                  <a:txBody>
                    <a:bodyPr/>
                    <a:lstStyle/>
                    <a:p>
                      <a:r>
                        <a:rPr lang="en-AU" sz="1600" b="0" dirty="0">
                          <a:latin typeface="+mj-lt"/>
                          <a:cs typeface="Arial" panose="020B0604020202020204" pitchFamily="34" charset="0"/>
                        </a:rPr>
                        <a:t>802.3.1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Oct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Jun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4"/>
                  </a:ext>
                </a:extLst>
              </a:tr>
              <a:tr h="351837">
                <a:tc>
                  <a:txBody>
                    <a:bodyPr/>
                    <a:lstStyle/>
                    <a:p>
                      <a:r>
                        <a:rPr lang="en-AU" sz="1600" b="0" dirty="0">
                          <a:latin typeface="+mj-lt"/>
                          <a:cs typeface="Arial" panose="020B0604020202020204" pitchFamily="34" charset="0"/>
                        </a:rPr>
                        <a:t>802.3bw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Nov 2017</a:t>
                      </a:r>
                    </a:p>
                  </a:txBody>
                  <a:tcPr marL="115147" marR="115147"/>
                </a:tc>
                <a:extLst>
                  <a:ext uri="{0D108BD9-81ED-4DB2-BD59-A6C34878D82A}">
                    <a16:rowId xmlns:a16="http://schemas.microsoft.com/office/drawing/2014/main" val="1748773060"/>
                  </a:ext>
                </a:extLst>
              </a:tr>
              <a:tr h="351837">
                <a:tc>
                  <a:txBody>
                    <a:bodyPr/>
                    <a:lstStyle/>
                    <a:p>
                      <a:r>
                        <a:rPr lang="en-AU" sz="1600" b="0" dirty="0">
                          <a:latin typeface="+mj-lt"/>
                          <a:cs typeface="Arial" panose="020B0604020202020204" pitchFamily="34" charset="0"/>
                        </a:rPr>
                        <a:t>802.3bp</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48985805"/>
                  </a:ext>
                </a:extLst>
              </a:tr>
              <a:tr h="351837">
                <a:tc>
                  <a:txBody>
                    <a:bodyPr/>
                    <a:lstStyle/>
                    <a:p>
                      <a:r>
                        <a:rPr lang="en-AU" sz="1600" b="0" dirty="0">
                          <a:latin typeface="+mj-lt"/>
                          <a:cs typeface="Arial" panose="020B0604020202020204" pitchFamily="34" charset="0"/>
                        </a:rPr>
                        <a:t>802.3bq</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851261610"/>
                  </a:ext>
                </a:extLst>
              </a:tr>
              <a:tr h="351837">
                <a:tc>
                  <a:txBody>
                    <a:bodyPr/>
                    <a:lstStyle/>
                    <a:p>
                      <a:r>
                        <a:rPr lang="en-AU" sz="1600" b="0" dirty="0">
                          <a:latin typeface="+mj-lt"/>
                          <a:cs typeface="Arial" panose="020B0604020202020204" pitchFamily="34" charset="0"/>
                        </a:rPr>
                        <a:t>802.3br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514827558"/>
                  </a:ext>
                </a:extLst>
              </a:tr>
              <a:tr h="351837">
                <a:tc>
                  <a:txBody>
                    <a:bodyPr/>
                    <a:lstStyle/>
                    <a:p>
                      <a:r>
                        <a:rPr lang="en-AU" sz="1600" b="0" dirty="0">
                          <a:latin typeface="+mj-lt"/>
                          <a:cs typeface="Arial" panose="020B0604020202020204" pitchFamily="34" charset="0"/>
                        </a:rPr>
                        <a:t>802.3by</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774990739"/>
                  </a:ext>
                </a:extLst>
              </a:tr>
              <a:tr h="351837">
                <a:tc>
                  <a:txBody>
                    <a:bodyPr/>
                    <a:lstStyle/>
                    <a:p>
                      <a:r>
                        <a:rPr lang="en-AU" sz="1600" b="0" dirty="0">
                          <a:latin typeface="+mj-lt"/>
                          <a:cs typeface="Arial" panose="020B0604020202020204" pitchFamily="34" charset="0"/>
                        </a:rPr>
                        <a:t>802.3bz</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88842586"/>
                  </a:ext>
                </a:extLst>
              </a:tr>
              <a:tr h="351837">
                <a:tc>
                  <a:txBody>
                    <a:bodyPr/>
                    <a:lstStyle/>
                    <a:p>
                      <a:r>
                        <a:rPr lang="en-AU" sz="1600" dirty="0"/>
                        <a:t>802.3/</a:t>
                      </a:r>
                      <a:r>
                        <a:rPr lang="en-AU" sz="1600" dirty="0" err="1"/>
                        <a:t>Cor</a:t>
                      </a:r>
                      <a:r>
                        <a:rPr lang="en-AU" sz="1600" dirty="0"/>
                        <a:t> 1 </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Nov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762305255"/>
                  </a:ext>
                </a:extLst>
              </a:tr>
            </a:tbl>
          </a:graphicData>
        </a:graphic>
      </p:graphicFrame>
    </p:spTree>
    <p:extLst>
      <p:ext uri="{BB962C8B-B14F-4D97-AF65-F5344CB8AC3E}">
        <p14:creationId xmlns:p14="http://schemas.microsoft.com/office/powerpoint/2010/main" val="15284730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27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24</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21922865"/>
              </p:ext>
            </p:extLst>
          </p:nvPr>
        </p:nvGraphicFramePr>
        <p:xfrm>
          <a:off x="761999" y="1828800"/>
          <a:ext cx="7696200" cy="447792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GB" sz="1600" b="0" dirty="0">
                          <a:solidFill>
                            <a:schemeClr val="tx1"/>
                          </a:solidFill>
                          <a:latin typeface="+mj-lt"/>
                        </a:rPr>
                        <a:t>802.3bn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Apr 17</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Sep 18</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a:solidFill>
                            <a:srgbClr val="00B050"/>
                          </a:solidFill>
                          <a:latin typeface="+mn-lt"/>
                          <a:ea typeface="+mn-ea"/>
                          <a:cs typeface="+mn-cs"/>
                        </a:rPr>
                        <a:t>n/a</a:t>
                      </a:r>
                      <a:endParaRPr lang="en-AU" sz="1600" b="0" dirty="0">
                        <a:solidFill>
                          <a:srgbClr val="00B050"/>
                        </a:solidFill>
                        <a:latin typeface="+mj-lt"/>
                      </a:endParaRPr>
                    </a:p>
                  </a:txBody>
                  <a:tcPr marL="115147" marR="115147"/>
                </a:tc>
                <a:extLst>
                  <a:ext uri="{0D108BD9-81ED-4DB2-BD59-A6C34878D82A}">
                    <a16:rowId xmlns:a16="http://schemas.microsoft.com/office/drawing/2014/main" val="10002"/>
                  </a:ext>
                </a:extLst>
              </a:tr>
              <a:tr h="351837">
                <a:tc>
                  <a:txBody>
                    <a:bodyPr/>
                    <a:lstStyle/>
                    <a:p>
                      <a:r>
                        <a:rPr lang="en-GB" sz="1600" b="0" dirty="0">
                          <a:solidFill>
                            <a:schemeClr val="tx1"/>
                          </a:solidFill>
                          <a:latin typeface="+mj-lt"/>
                        </a:rPr>
                        <a:t>802.3bv</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Aug 17</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Sep 18</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0003"/>
                  </a:ext>
                </a:extLst>
              </a:tr>
              <a:tr h="351837">
                <a:tc>
                  <a:txBody>
                    <a:bodyPr/>
                    <a:lstStyle/>
                    <a:p>
                      <a:r>
                        <a:rPr lang="en-GB" sz="1600" b="0" dirty="0">
                          <a:solidFill>
                            <a:schemeClr val="tx1"/>
                          </a:solidFill>
                          <a:latin typeface="+mj-lt"/>
                        </a:rPr>
                        <a:t>802.3bu</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Aug 17</a:t>
                      </a:r>
                      <a:endParaRPr lang="en-AU" sz="1600" b="0" kern="1200" dirty="0">
                        <a:solidFill>
                          <a:srgbClr val="00B050"/>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Sep 18</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10004"/>
                  </a:ext>
                </a:extLst>
              </a:tr>
              <a:tr h="351837">
                <a:tc>
                  <a:txBody>
                    <a:bodyPr/>
                    <a:lstStyle/>
                    <a:p>
                      <a:r>
                        <a:rPr lang="en-AU" sz="1600" b="0" dirty="0">
                          <a:latin typeface="+mj-lt"/>
                          <a:cs typeface="Arial" panose="020B0604020202020204" pitchFamily="34" charset="0"/>
                        </a:rPr>
                        <a:t>802.3bs</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Apr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748773060"/>
                  </a:ext>
                </a:extLst>
              </a:tr>
              <a:tr h="351837">
                <a:tc>
                  <a:txBody>
                    <a:bodyPr/>
                    <a:lstStyle/>
                    <a:p>
                      <a:r>
                        <a:rPr lang="en-AU" sz="1600" b="0" dirty="0">
                          <a:latin typeface="+mj-lt"/>
                          <a:cs typeface="Arial" panose="020B0604020202020204" pitchFamily="34" charset="0"/>
                        </a:rPr>
                        <a:t>802.3cc</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Apr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862746817"/>
                  </a:ext>
                </a:extLst>
              </a:tr>
              <a:tr h="351837">
                <a:tc>
                  <a:txBody>
                    <a:bodyPr/>
                    <a:lstStyle/>
                    <a:p>
                      <a:r>
                        <a:rPr lang="en-AU" sz="1600" b="0" dirty="0">
                          <a:latin typeface="+mj-lt"/>
                          <a:cs typeface="Arial" panose="020B0604020202020204" pitchFamily="34" charset="0"/>
                        </a:rPr>
                        <a:t>802.3-rev</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Apr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2020</a:t>
                      </a:r>
                    </a:p>
                  </a:txBody>
                  <a:tcPr marL="115147" marR="115147"/>
                </a:tc>
                <a:extLst>
                  <a:ext uri="{0D108BD9-81ED-4DB2-BD59-A6C34878D82A}">
                    <a16:rowId xmlns:a16="http://schemas.microsoft.com/office/drawing/2014/main" val="3158611585"/>
                  </a:ext>
                </a:extLst>
              </a:tr>
              <a:tr h="351837">
                <a:tc>
                  <a:txBody>
                    <a:bodyPr/>
                    <a:lstStyle/>
                    <a:p>
                      <a:r>
                        <a:rPr lang="en-AU" sz="1600" b="0" dirty="0">
                          <a:latin typeface="+mj-lt"/>
                          <a:cs typeface="Arial" panose="020B0604020202020204" pitchFamily="34" charset="0"/>
                        </a:rPr>
                        <a:t>802.3cn</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2021</a:t>
                      </a:r>
                    </a:p>
                  </a:txBody>
                  <a:tcPr marL="115147" marR="115147"/>
                </a:tc>
                <a:extLst>
                  <a:ext uri="{0D108BD9-81ED-4DB2-BD59-A6C34878D82A}">
                    <a16:rowId xmlns:a16="http://schemas.microsoft.com/office/drawing/2014/main" val="3270279083"/>
                  </a:ext>
                </a:extLst>
              </a:tr>
              <a:tr h="351837">
                <a:tc>
                  <a:txBody>
                    <a:bodyPr/>
                    <a:lstStyle/>
                    <a:p>
                      <a:r>
                        <a:rPr lang="en-AU" sz="1600" b="0" dirty="0">
                          <a:latin typeface="+mj-lt"/>
                          <a:cs typeface="Arial" panose="020B0604020202020204" pitchFamily="34" charset="0"/>
                        </a:rPr>
                        <a:t>802.3cq</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2021</a:t>
                      </a:r>
                    </a:p>
                  </a:txBody>
                  <a:tcPr marL="115147" marR="115147"/>
                </a:tc>
                <a:extLst>
                  <a:ext uri="{0D108BD9-81ED-4DB2-BD59-A6C34878D82A}">
                    <a16:rowId xmlns:a16="http://schemas.microsoft.com/office/drawing/2014/main" val="912777595"/>
                  </a:ext>
                </a:extLst>
              </a:tr>
              <a:tr h="351837">
                <a:tc>
                  <a:txBody>
                    <a:bodyPr/>
                    <a:lstStyle/>
                    <a:p>
                      <a:r>
                        <a:rPr lang="en-AU" sz="1600" b="0" dirty="0">
                          <a:latin typeface="+mj-lt"/>
                          <a:cs typeface="Arial" panose="020B0604020202020204" pitchFamily="34" charset="0"/>
                        </a:rPr>
                        <a:t>802.3cm</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2021</a:t>
                      </a:r>
                    </a:p>
                  </a:txBody>
                  <a:tcPr marL="115147" marR="115147"/>
                </a:tc>
                <a:extLst>
                  <a:ext uri="{0D108BD9-81ED-4DB2-BD59-A6C34878D82A}">
                    <a16:rowId xmlns:a16="http://schemas.microsoft.com/office/drawing/2014/main" val="3626079543"/>
                  </a:ext>
                </a:extLst>
              </a:tr>
              <a:tr h="351837">
                <a:tc>
                  <a:txBody>
                    <a:bodyPr/>
                    <a:lstStyle/>
                    <a:p>
                      <a:r>
                        <a:rPr lang="en-AU" sz="1600" b="0" dirty="0">
                          <a:latin typeface="+mj-lt"/>
                          <a:cs typeface="Arial" panose="020B0604020202020204" pitchFamily="34" charset="0"/>
                        </a:rPr>
                        <a:t>802.3ch</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2021</a:t>
                      </a:r>
                    </a:p>
                  </a:txBody>
                  <a:tcPr marL="115147" marR="115147"/>
                </a:tc>
                <a:extLst>
                  <a:ext uri="{0D108BD9-81ED-4DB2-BD59-A6C34878D82A}">
                    <a16:rowId xmlns:a16="http://schemas.microsoft.com/office/drawing/2014/main" val="1483932104"/>
                  </a:ext>
                </a:extLst>
              </a:tr>
              <a:tr h="351837">
                <a:tc>
                  <a:txBody>
                    <a:bodyPr/>
                    <a:lstStyle/>
                    <a:p>
                      <a:r>
                        <a:rPr lang="en-AU" sz="1600" b="0" dirty="0">
                          <a:latin typeface="+mj-lt"/>
                          <a:cs typeface="Arial" panose="020B0604020202020204" pitchFamily="34" charset="0"/>
                        </a:rPr>
                        <a:t>802.3.2</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2021</a:t>
                      </a:r>
                    </a:p>
                  </a:txBody>
                  <a:tcPr marL="115147" marR="115147"/>
                </a:tc>
                <a:extLst>
                  <a:ext uri="{0D108BD9-81ED-4DB2-BD59-A6C34878D82A}">
                    <a16:rowId xmlns:a16="http://schemas.microsoft.com/office/drawing/2014/main" val="2021582604"/>
                  </a:ext>
                </a:extLst>
              </a:tr>
            </a:tbl>
          </a:graphicData>
        </a:graphic>
      </p:graphicFrame>
    </p:spTree>
    <p:extLst>
      <p:ext uri="{BB962C8B-B14F-4D97-AF65-F5344CB8AC3E}">
        <p14:creationId xmlns:p14="http://schemas.microsoft.com/office/powerpoint/2010/main" val="37498705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27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25</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67894768"/>
              </p:ext>
            </p:extLst>
          </p:nvPr>
        </p:nvGraphicFramePr>
        <p:xfrm>
          <a:off x="761999" y="1828800"/>
          <a:ext cx="7696200" cy="2366904"/>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GB" sz="1600" b="0" dirty="0">
                          <a:solidFill>
                            <a:schemeClr val="tx1"/>
                          </a:solidFill>
                          <a:latin typeface="+mj-lt"/>
                        </a:rPr>
                        <a:t>802.3cb</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8</a:t>
                      </a:r>
                      <a:r>
                        <a:rPr lang="en-AU" sz="1600" b="0" kern="1200" baseline="0" dirty="0">
                          <a:solidFill>
                            <a:srgbClr val="00B050"/>
                          </a:solidFill>
                          <a:latin typeface="+mn-lt"/>
                          <a:ea typeface="+mn-ea"/>
                          <a:cs typeface="+mn-cs"/>
                        </a:rPr>
                        <a:t> Apr 19</a:t>
                      </a:r>
                      <a:endParaRPr lang="en-AU" sz="1600" b="0" kern="1200" dirty="0">
                        <a:solidFill>
                          <a:srgbClr val="00B050"/>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22</a:t>
                      </a:r>
                    </a:p>
                  </a:txBody>
                  <a:tcPr marL="115147" marR="115147"/>
                </a:tc>
                <a:extLst>
                  <a:ext uri="{0D108BD9-81ED-4DB2-BD59-A6C34878D82A}">
                    <a16:rowId xmlns:a16="http://schemas.microsoft.com/office/drawing/2014/main" val="10002"/>
                  </a:ext>
                </a:extLst>
              </a:tr>
              <a:tr h="351837">
                <a:tc>
                  <a:txBody>
                    <a:bodyPr/>
                    <a:lstStyle/>
                    <a:p>
                      <a:r>
                        <a:rPr lang="en-GB" sz="1600" b="0" dirty="0">
                          <a:solidFill>
                            <a:schemeClr val="tx1"/>
                          </a:solidFill>
                          <a:latin typeface="+mj-lt"/>
                        </a:rPr>
                        <a:t>802.3bt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17 Oct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22</a:t>
                      </a:r>
                    </a:p>
                  </a:txBody>
                  <a:tcPr marL="115147" marR="115147"/>
                </a:tc>
                <a:extLst>
                  <a:ext uri="{0D108BD9-81ED-4DB2-BD59-A6C34878D82A}">
                    <a16:rowId xmlns:a16="http://schemas.microsoft.com/office/drawing/2014/main" val="10003"/>
                  </a:ext>
                </a:extLst>
              </a:tr>
              <a:tr h="351837">
                <a:tc>
                  <a:txBody>
                    <a:bodyPr/>
                    <a:lstStyle/>
                    <a:p>
                      <a:r>
                        <a:rPr lang="en-GB" sz="1600" b="0" dirty="0">
                          <a:solidFill>
                            <a:schemeClr val="tx1"/>
                          </a:solidFill>
                          <a:latin typeface="+mj-lt"/>
                        </a:rPr>
                        <a:t>802.3cd</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17 Oct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22</a:t>
                      </a:r>
                    </a:p>
                  </a:txBody>
                  <a:tcPr marL="115147" marR="115147"/>
                </a:tc>
                <a:extLst>
                  <a:ext uri="{0D108BD9-81ED-4DB2-BD59-A6C34878D82A}">
                    <a16:rowId xmlns:a16="http://schemas.microsoft.com/office/drawing/2014/main" val="10004"/>
                  </a:ext>
                </a:extLst>
              </a:tr>
              <a:tr h="351837">
                <a:tc>
                  <a:txBody>
                    <a:bodyPr/>
                    <a:lstStyle/>
                    <a:p>
                      <a:r>
                        <a:rPr lang="en-GB" sz="1600" b="0" dirty="0">
                          <a:solidFill>
                            <a:schemeClr val="tx1"/>
                          </a:solidFill>
                          <a:latin typeface="+mj-lt"/>
                        </a:rPr>
                        <a:t>802.3cg</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17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22</a:t>
                      </a:r>
                    </a:p>
                  </a:txBody>
                  <a:tcPr marL="115147" marR="115147"/>
                </a:tc>
                <a:extLst>
                  <a:ext uri="{0D108BD9-81ED-4DB2-BD59-A6C34878D82A}">
                    <a16:rowId xmlns:a16="http://schemas.microsoft.com/office/drawing/2014/main" val="1748773060"/>
                  </a:ext>
                </a:extLst>
              </a:tr>
              <a:tr h="351837">
                <a:tc>
                  <a:txBody>
                    <a:bodyPr/>
                    <a:lstStyle/>
                    <a:p>
                      <a:r>
                        <a:rPr lang="en-GB" sz="1600" b="0" dirty="0">
                          <a:solidFill>
                            <a:schemeClr val="tx1"/>
                          </a:solidFill>
                          <a:latin typeface="+mj-lt"/>
                        </a:rPr>
                        <a:t>802.3ca</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17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22</a:t>
                      </a:r>
                    </a:p>
                  </a:txBody>
                  <a:tcPr marL="115147" marR="115147"/>
                </a:tc>
                <a:extLst>
                  <a:ext uri="{0D108BD9-81ED-4DB2-BD59-A6C34878D82A}">
                    <a16:rowId xmlns:a16="http://schemas.microsoft.com/office/drawing/2014/main" val="3862746817"/>
                  </a:ext>
                </a:extLst>
              </a:tr>
            </a:tbl>
          </a:graphicData>
        </a:graphic>
      </p:graphicFrame>
    </p:spTree>
    <p:extLst>
      <p:ext uri="{BB962C8B-B14F-4D97-AF65-F5344CB8AC3E}">
        <p14:creationId xmlns:p14="http://schemas.microsoft.com/office/powerpoint/2010/main" val="16814991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WG has sent 12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26</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47454337"/>
              </p:ext>
            </p:extLst>
          </p:nvPr>
        </p:nvGraphicFramePr>
        <p:xfrm>
          <a:off x="761999" y="1571037"/>
          <a:ext cx="7696200" cy="4829763"/>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t>802.11</a:t>
                      </a:r>
                    </a:p>
                  </a:txBody>
                  <a:tcPr marL="115147" marR="115147"/>
                </a:tc>
                <a:tc>
                  <a:txBody>
                    <a:bodyPr/>
                    <a:lstStyle/>
                    <a:p>
                      <a:pPr algn="ctr"/>
                      <a:r>
                        <a:rPr lang="en-AU" sz="1600" b="0" dirty="0">
                          <a:solidFill>
                            <a:srgbClr val="00B050"/>
                          </a:solidFill>
                        </a:rPr>
                        <a:t>2012</a:t>
                      </a:r>
                    </a:p>
                  </a:txBody>
                  <a:tcPr marL="115147" marR="115147"/>
                </a:tc>
                <a:tc>
                  <a:txBody>
                    <a:bodyPr/>
                    <a:lstStyle/>
                    <a:p>
                      <a:pPr algn="ctr"/>
                      <a:r>
                        <a:rPr lang="en-AU" sz="1600" b="0" dirty="0">
                          <a:solidFill>
                            <a:srgbClr val="00B050"/>
                          </a:solidFill>
                        </a:rPr>
                        <a:t>2012</a:t>
                      </a:r>
                    </a:p>
                  </a:txBody>
                  <a:tcPr marL="115147" marR="115147"/>
                </a:tc>
                <a:tc>
                  <a:txBody>
                    <a:bodyPr/>
                    <a:lstStyle/>
                    <a:p>
                      <a:pPr algn="ctr"/>
                      <a:r>
                        <a:rPr lang="en-AU" sz="1600" b="0" dirty="0">
                          <a:solidFill>
                            <a:srgbClr val="00B050"/>
                          </a:solidFill>
                        </a:rPr>
                        <a:t>Nov 2013</a:t>
                      </a:r>
                    </a:p>
                  </a:txBody>
                  <a:tcPr marL="115147" marR="115147"/>
                </a:tc>
                <a:extLst>
                  <a:ext uri="{0D108BD9-81ED-4DB2-BD59-A6C34878D82A}">
                    <a16:rowId xmlns:a16="http://schemas.microsoft.com/office/drawing/2014/main" val="10005"/>
                  </a:ext>
                </a:extLst>
              </a:tr>
              <a:tr h="351837">
                <a:tc>
                  <a:txBody>
                    <a:bodyPr/>
                    <a:lstStyle/>
                    <a:p>
                      <a:r>
                        <a:rPr lang="en-AU" sz="1600" b="0" dirty="0"/>
                        <a:t>802.11aa</a:t>
                      </a:r>
                    </a:p>
                  </a:txBody>
                  <a:tcPr marL="115147" marR="115147"/>
                </a:tc>
                <a:tc>
                  <a:txBody>
                    <a:bodyPr/>
                    <a:lstStyle/>
                    <a:p>
                      <a:pPr algn="ct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6"/>
                  </a:ext>
                </a:extLst>
              </a:tr>
              <a:tr h="351837">
                <a:tc>
                  <a:txBody>
                    <a:bodyPr/>
                    <a:lstStyle/>
                    <a:p>
                      <a:r>
                        <a:rPr lang="en-AU" sz="1600" b="0" dirty="0"/>
                        <a:t>802.11ad</a:t>
                      </a:r>
                    </a:p>
                  </a:txBody>
                  <a:tcPr marL="115147" marR="115147"/>
                </a:tc>
                <a:tc>
                  <a:txBody>
                    <a:bodyPr/>
                    <a:lstStyle/>
                    <a:p>
                      <a:pPr algn="ct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7"/>
                  </a:ext>
                </a:extLst>
              </a:tr>
              <a:tr h="351837">
                <a:tc>
                  <a:txBody>
                    <a:bodyPr/>
                    <a:lstStyle/>
                    <a:p>
                      <a:r>
                        <a:rPr lang="en-AU" sz="1600" b="0" dirty="0"/>
                        <a:t>802.11ae</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8"/>
                  </a:ext>
                </a:extLst>
              </a:tr>
              <a:tr h="351837">
                <a:tc>
                  <a:txBody>
                    <a:bodyPr/>
                    <a:lstStyle/>
                    <a:p>
                      <a:r>
                        <a:rPr lang="en-AU" sz="1600" b="0" dirty="0">
                          <a:latin typeface="+mj-lt"/>
                          <a:cs typeface="Arial" panose="020B0604020202020204" pitchFamily="34" charset="0"/>
                        </a:rPr>
                        <a:t>802.11ac</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a:t>
                      </a:r>
                      <a:r>
                        <a:rPr lang="en-AU" sz="1600" b="0" baseline="0" dirty="0">
                          <a:solidFill>
                            <a:srgbClr val="00B050"/>
                          </a:solidFill>
                        </a:rPr>
                        <a:t>2015</a:t>
                      </a:r>
                    </a:p>
                  </a:txBody>
                  <a:tcPr marL="115147" marR="115147"/>
                </a:tc>
                <a:extLst>
                  <a:ext uri="{0D108BD9-81ED-4DB2-BD59-A6C34878D82A}">
                    <a16:rowId xmlns:a16="http://schemas.microsoft.com/office/drawing/2014/main" val="10009"/>
                  </a:ext>
                </a:extLst>
              </a:tr>
              <a:tr h="351837">
                <a:tc>
                  <a:txBody>
                    <a:bodyPr/>
                    <a:lstStyle/>
                    <a:p>
                      <a:r>
                        <a:rPr lang="en-AU" sz="1600" b="0" dirty="0">
                          <a:latin typeface="+mj-lt"/>
                          <a:cs typeface="Arial" panose="020B0604020202020204" pitchFamily="34" charset="0"/>
                        </a:rPr>
                        <a:t>802.11af</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a:t>
                      </a:r>
                      <a:r>
                        <a:rPr lang="en-AU" sz="1600" b="0" baseline="0" dirty="0">
                          <a:solidFill>
                            <a:srgbClr val="00B050"/>
                          </a:solidFill>
                        </a:rPr>
                        <a:t>2015</a:t>
                      </a:r>
                    </a:p>
                  </a:txBody>
                  <a:tcPr marL="115147" marR="115147"/>
                </a:tc>
                <a:extLst>
                  <a:ext uri="{0D108BD9-81ED-4DB2-BD59-A6C34878D82A}">
                    <a16:rowId xmlns:a16="http://schemas.microsoft.com/office/drawing/2014/main" val="10010"/>
                  </a:ext>
                </a:extLst>
              </a:tr>
              <a:tr h="351837">
                <a:tc>
                  <a:txBody>
                    <a:bodyPr/>
                    <a:lstStyle/>
                    <a:p>
                      <a:r>
                        <a:rPr lang="en-AU" sz="1600" b="0" dirty="0">
                          <a:latin typeface="+mj-lt"/>
                          <a:cs typeface="Arial" panose="020B0604020202020204" pitchFamily="34" charset="0"/>
                        </a:rPr>
                        <a:t>802.11-2016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2018</a:t>
                      </a:r>
                    </a:p>
                  </a:txBody>
                  <a:tcPr marL="115147" marR="115147"/>
                </a:tc>
                <a:extLst>
                  <a:ext uri="{0D108BD9-81ED-4DB2-BD59-A6C34878D82A}">
                    <a16:rowId xmlns:a16="http://schemas.microsoft.com/office/drawing/2014/main" val="3386173467"/>
                  </a:ext>
                </a:extLst>
              </a:tr>
              <a:tr h="351837">
                <a:tc>
                  <a:txBody>
                    <a:bodyPr/>
                    <a:lstStyle/>
                    <a:p>
                      <a:r>
                        <a:rPr lang="en-AU" sz="1600" b="0" dirty="0">
                          <a:latin typeface="+mj-lt"/>
                          <a:cs typeface="Arial" panose="020B0604020202020204" pitchFamily="34" charset="0"/>
                        </a:rPr>
                        <a:t>802.11ai</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a:t>
                      </a:r>
                      <a:r>
                        <a:rPr lang="en-AU" sz="1600" b="0" kern="1200" baseline="0" dirty="0">
                          <a:solidFill>
                            <a:srgbClr val="00B050"/>
                          </a:solidFill>
                          <a:latin typeface="+mn-lt"/>
                          <a:ea typeface="+mn-ea"/>
                          <a:cs typeface="+mn-cs"/>
                        </a:rPr>
                        <a:t> Sep 17</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a:t>
                      </a:r>
                      <a:r>
                        <a:rPr lang="en-AU" sz="1600" b="0" kern="1200" baseline="0" dirty="0">
                          <a:solidFill>
                            <a:srgbClr val="00B050"/>
                          </a:solidFill>
                          <a:latin typeface="+mn-lt"/>
                          <a:ea typeface="+mn-ea"/>
                          <a:cs typeface="+mn-cs"/>
                        </a:rPr>
                        <a:t> 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2019</a:t>
                      </a:r>
                    </a:p>
                  </a:txBody>
                  <a:tcPr marL="115147" marR="115147"/>
                </a:tc>
                <a:extLst>
                  <a:ext uri="{0D108BD9-81ED-4DB2-BD59-A6C34878D82A}">
                    <a16:rowId xmlns:a16="http://schemas.microsoft.com/office/drawing/2014/main" val="1871258202"/>
                  </a:ext>
                </a:extLst>
              </a:tr>
              <a:tr h="351837">
                <a:tc>
                  <a:txBody>
                    <a:bodyPr/>
                    <a:lstStyle/>
                    <a:p>
                      <a:r>
                        <a:rPr lang="en-AU" sz="1600" b="0" dirty="0">
                          <a:latin typeface="+mj-lt"/>
                          <a:cs typeface="Arial" panose="020B0604020202020204" pitchFamily="34" charset="0"/>
                        </a:rPr>
                        <a:t>802.11ah</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20</a:t>
                      </a:r>
                      <a:r>
                        <a:rPr lang="en-AU" sz="1600" b="0" baseline="0" dirty="0">
                          <a:solidFill>
                            <a:srgbClr val="00B050"/>
                          </a:solidFill>
                          <a:latin typeface="+mj-lt"/>
                        </a:rPr>
                        <a:t> Jul 17</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8</a:t>
                      </a:r>
                      <a:r>
                        <a:rPr lang="en-AU" sz="1600" b="0" kern="1200" baseline="0" dirty="0">
                          <a:solidFill>
                            <a:srgbClr val="00B050"/>
                          </a:solidFill>
                          <a:latin typeface="+mn-lt"/>
                          <a:ea typeface="+mn-ea"/>
                          <a:cs typeface="+mn-cs"/>
                        </a:rPr>
                        <a:t> Feb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Mar 19</a:t>
                      </a:r>
                    </a:p>
                  </a:txBody>
                  <a:tcPr marL="115147" marR="115147"/>
                </a:tc>
                <a:extLst>
                  <a:ext uri="{0D108BD9-81ED-4DB2-BD59-A6C34878D82A}">
                    <a16:rowId xmlns:a16="http://schemas.microsoft.com/office/drawing/2014/main" val="802539418"/>
                  </a:ext>
                </a:extLst>
              </a:tr>
              <a:tr h="351837">
                <a:tc>
                  <a:txBody>
                    <a:bodyPr/>
                    <a:lstStyle/>
                    <a:p>
                      <a:r>
                        <a:rPr lang="en-AU" sz="1600" b="0" dirty="0">
                          <a:latin typeface="+mj-lt"/>
                          <a:cs typeface="Arial" panose="020B0604020202020204" pitchFamily="34" charset="0"/>
                        </a:rPr>
                        <a:t>802.11aj</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10</a:t>
                      </a:r>
                      <a:r>
                        <a:rPr lang="en-AU" sz="1600" b="0" baseline="0" dirty="0">
                          <a:solidFill>
                            <a:srgbClr val="00B050"/>
                          </a:solidFill>
                          <a:latin typeface="+mj-lt"/>
                        </a:rPr>
                        <a:t> Feb 19</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26 Jun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extLst>
                  <a:ext uri="{0D108BD9-81ED-4DB2-BD59-A6C34878D82A}">
                    <a16:rowId xmlns:a16="http://schemas.microsoft.com/office/drawing/2014/main" val="861545519"/>
                  </a:ext>
                </a:extLst>
              </a:tr>
              <a:tr h="351837">
                <a:tc>
                  <a:txBody>
                    <a:bodyPr/>
                    <a:lstStyle/>
                    <a:p>
                      <a:r>
                        <a:rPr lang="en-AU" sz="1600" b="0" dirty="0">
                          <a:latin typeface="+mj-lt"/>
                          <a:cs typeface="Arial" panose="020B0604020202020204" pitchFamily="34" charset="0"/>
                        </a:rPr>
                        <a:t>802.11ak</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10</a:t>
                      </a:r>
                      <a:r>
                        <a:rPr lang="en-AU" sz="1600" b="0" baseline="0" dirty="0">
                          <a:solidFill>
                            <a:srgbClr val="00B050"/>
                          </a:solidFill>
                          <a:latin typeface="+mj-lt"/>
                        </a:rPr>
                        <a:t> Feb 19</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26 Jun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extLst>
                  <a:ext uri="{0D108BD9-81ED-4DB2-BD59-A6C34878D82A}">
                    <a16:rowId xmlns:a16="http://schemas.microsoft.com/office/drawing/2014/main" val="4212728673"/>
                  </a:ext>
                </a:extLst>
              </a:tr>
              <a:tr h="351837">
                <a:tc>
                  <a:txBody>
                    <a:bodyPr/>
                    <a:lstStyle/>
                    <a:p>
                      <a:r>
                        <a:rPr lang="en-AU" sz="1600" b="0" dirty="0">
                          <a:latin typeface="+mj-lt"/>
                          <a:cs typeface="Arial" panose="020B0604020202020204" pitchFamily="34" charset="0"/>
                        </a:rPr>
                        <a:t>802.11aq</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10</a:t>
                      </a:r>
                      <a:r>
                        <a:rPr lang="en-AU" sz="1600" b="0" baseline="0" dirty="0">
                          <a:solidFill>
                            <a:srgbClr val="00B050"/>
                          </a:solidFill>
                          <a:latin typeface="+mj-lt"/>
                        </a:rPr>
                        <a:t> Feb 19</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26 Jun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extLst>
                  <a:ext uri="{0D108BD9-81ED-4DB2-BD59-A6C34878D82A}">
                    <a16:rowId xmlns:a16="http://schemas.microsoft.com/office/drawing/2014/main" val="480379155"/>
                  </a:ext>
                </a:extLst>
              </a:tr>
            </a:tbl>
          </a:graphicData>
        </a:graphic>
      </p:graphicFrame>
    </p:spTree>
    <p:extLst>
      <p:ext uri="{BB962C8B-B14F-4D97-AF65-F5344CB8AC3E}">
        <p14:creationId xmlns:p14="http://schemas.microsoft.com/office/powerpoint/2010/main" val="25722098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sent three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27</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729361004"/>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latin typeface="+mj-lt"/>
                          <a:cs typeface="Arial" panose="020B0604020202020204" pitchFamily="34" charset="0"/>
                        </a:rPr>
                        <a:t>802.15.3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Oct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n/a</a:t>
                      </a:r>
                    </a:p>
                  </a:txBody>
                  <a:tcPr marL="115147" marR="115147"/>
                </a:tc>
                <a:extLst>
                  <a:ext uri="{0D108BD9-81ED-4DB2-BD59-A6C34878D82A}">
                    <a16:rowId xmlns:a16="http://schemas.microsoft.com/office/drawing/2014/main" val="351876640"/>
                  </a:ext>
                </a:extLst>
              </a:tr>
              <a:tr h="351837">
                <a:tc>
                  <a:txBody>
                    <a:bodyPr/>
                    <a:lstStyle/>
                    <a:p>
                      <a:r>
                        <a:rPr lang="en-AU" sz="1600" b="0" dirty="0">
                          <a:latin typeface="+mj-lt"/>
                          <a:cs typeface="Arial" panose="020B0604020202020204" pitchFamily="34" charset="0"/>
                        </a:rPr>
                        <a:t>802.15.4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n/a</a:t>
                      </a:r>
                    </a:p>
                  </a:txBody>
                  <a:tcPr marL="115147" marR="115147"/>
                </a:tc>
                <a:extLst>
                  <a:ext uri="{0D108BD9-81ED-4DB2-BD59-A6C34878D82A}">
                    <a16:rowId xmlns:a16="http://schemas.microsoft.com/office/drawing/2014/main" val="2448534767"/>
                  </a:ext>
                </a:extLst>
              </a:tr>
              <a:tr h="351837">
                <a:tc>
                  <a:txBody>
                    <a:bodyPr/>
                    <a:lstStyle/>
                    <a:p>
                      <a:r>
                        <a:rPr lang="en-AU" sz="1600" b="0" dirty="0">
                          <a:latin typeface="+mj-lt"/>
                          <a:cs typeface="Arial" panose="020B0604020202020204" pitchFamily="34" charset="0"/>
                        </a:rPr>
                        <a:t>802.15.6</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23 Nov 16</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7</a:t>
                      </a:r>
                      <a:r>
                        <a:rPr lang="en-AU" sz="1600" b="0" baseline="0" dirty="0">
                          <a:solidFill>
                            <a:srgbClr val="00B050"/>
                          </a:solidFill>
                          <a:latin typeface="+mj-lt"/>
                        </a:rPr>
                        <a:t> </a:t>
                      </a:r>
                      <a:r>
                        <a:rPr lang="en-AU" sz="1600" b="0" dirty="0">
                          <a:solidFill>
                            <a:srgbClr val="00B050"/>
                          </a:solidFill>
                          <a:latin typeface="+mj-lt"/>
                        </a:rPr>
                        <a:t>Sep</a:t>
                      </a:r>
                      <a:r>
                        <a:rPr lang="en-AU" sz="1600" b="0" baseline="0" dirty="0">
                          <a:solidFill>
                            <a:srgbClr val="00B050"/>
                          </a:solidFill>
                          <a:latin typeface="+mj-lt"/>
                        </a:rPr>
                        <a:t> 17</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j-lt"/>
                          <a:ea typeface="+mn-ea"/>
                          <a:cs typeface="+mn-cs"/>
                        </a:rPr>
                        <a:t>Jul 19</a:t>
                      </a:r>
                      <a:endParaRPr lang="en-AU" sz="1600" b="0" baseline="0" dirty="0">
                        <a:solidFill>
                          <a:srgbClr val="00B050"/>
                        </a:solidFill>
                        <a:latin typeface="+mj-lt"/>
                      </a:endParaRPr>
                    </a:p>
                  </a:txBody>
                  <a:tcPr marL="115147" marR="115147"/>
                </a:tc>
                <a:extLst>
                  <a:ext uri="{0D108BD9-81ED-4DB2-BD59-A6C34878D82A}">
                    <a16:rowId xmlns:a16="http://schemas.microsoft.com/office/drawing/2014/main" val="4262288897"/>
                  </a:ext>
                </a:extLst>
              </a:tr>
            </a:tbl>
          </a:graphicData>
        </a:graphic>
      </p:graphicFrame>
    </p:spTree>
    <p:extLst>
      <p:ext uri="{BB962C8B-B14F-4D97-AF65-F5344CB8AC3E}">
        <p14:creationId xmlns:p14="http://schemas.microsoft.com/office/powerpoint/2010/main" val="4818001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802.16 WG has sent zero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28</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1372848"/>
              </p:ext>
            </p:extLst>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dirty="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6338704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802.19 WG has sent zero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29</a:t>
            </a:fld>
            <a:endParaRPr lang="en-US"/>
          </a:p>
        </p:txBody>
      </p:sp>
      <p:graphicFrame>
        <p:nvGraphicFramePr>
          <p:cNvPr id="6" name="Content Placeholder 5"/>
          <p:cNvGraphicFramePr>
            <a:graphicFrameLocks noGrp="1"/>
          </p:cNvGraphicFramePr>
          <p:nvPr>
            <p:ph idx="1"/>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dirty="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3512408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8323D40-FFF3-4FD5-9E95-2E44EA2CFB2F}"/>
              </a:ext>
            </a:extLst>
          </p:cNvPr>
          <p:cNvSpPr>
            <a:spLocks noGrp="1"/>
          </p:cNvSpPr>
          <p:nvPr>
            <p:ph type="title"/>
          </p:nvPr>
        </p:nvSpPr>
        <p:spPr>
          <a:xfrm>
            <a:off x="685800" y="685800"/>
            <a:ext cx="7772400" cy="1066800"/>
          </a:xfrm>
        </p:spPr>
        <p:txBody>
          <a:bodyPr/>
          <a:lstStyle/>
          <a:p>
            <a:r>
              <a:rPr lang="en-US" dirty="0"/>
              <a:t>Registration is not required for the IEEE 802 JTC1 SC session in Sep 2022</a:t>
            </a:r>
            <a:endParaRPr lang="en-AU" dirty="0"/>
          </a:p>
        </p:txBody>
      </p:sp>
      <p:sp>
        <p:nvSpPr>
          <p:cNvPr id="3" name="Content Placeholder 2">
            <a:extLst>
              <a:ext uri="{FF2B5EF4-FFF2-40B4-BE49-F238E27FC236}">
                <a16:creationId xmlns:a16="http://schemas.microsoft.com/office/drawing/2014/main" id="{35292573-3733-46F2-BE6C-D27D0CFDD7E1}"/>
              </a:ext>
            </a:extLst>
          </p:cNvPr>
          <p:cNvSpPr>
            <a:spLocks noGrp="1"/>
          </p:cNvSpPr>
          <p:nvPr>
            <p:ph idx="1"/>
          </p:nvPr>
        </p:nvSpPr>
        <p:spPr>
          <a:xfrm>
            <a:off x="685800" y="1981200"/>
            <a:ext cx="7772400" cy="4114800"/>
          </a:xfrm>
        </p:spPr>
        <p:txBody>
          <a:bodyPr/>
          <a:lstStyle/>
          <a:p>
            <a:pPr lvl="1"/>
            <a:r>
              <a:rPr lang="en-US" dirty="0"/>
              <a:t>This meeting is part of the Sep 2022 IEEE 802 wireless interim session</a:t>
            </a:r>
          </a:p>
          <a:p>
            <a:pPr lvl="1"/>
            <a:r>
              <a:rPr lang="en-US" dirty="0"/>
              <a:t>However, a registration fee is not required in order to attend</a:t>
            </a:r>
          </a:p>
        </p:txBody>
      </p:sp>
      <p:sp>
        <p:nvSpPr>
          <p:cNvPr id="4" name="Footer Placeholder 3">
            <a:extLst>
              <a:ext uri="{FF2B5EF4-FFF2-40B4-BE49-F238E27FC236}">
                <a16:creationId xmlns:a16="http://schemas.microsoft.com/office/drawing/2014/main" id="{1EB17F6A-3913-423D-AF43-0BD38047741A}"/>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2DD1770B-1F0A-48A7-AE89-C0EB29B4B1BE}"/>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3</a:t>
            </a:fld>
            <a:endParaRPr lang="en-US"/>
          </a:p>
        </p:txBody>
      </p:sp>
    </p:spTree>
    <p:extLst>
      <p:ext uri="{BB962C8B-B14F-4D97-AF65-F5344CB8AC3E}">
        <p14:creationId xmlns:p14="http://schemas.microsoft.com/office/powerpoint/2010/main" val="14094200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802.21 WG has sent three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30</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03587851"/>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802.21-2017</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2018</a:t>
                      </a:r>
                    </a:p>
                  </a:txBody>
                  <a:tcPr marL="115147" marR="115147"/>
                </a:tc>
                <a:extLst>
                  <a:ext uri="{0D108BD9-81ED-4DB2-BD59-A6C34878D82A}">
                    <a16:rowId xmlns:a16="http://schemas.microsoft.com/office/drawing/2014/main" val="35187664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802.21.1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2017</a:t>
                      </a:r>
                    </a:p>
                  </a:txBody>
                  <a:tcPr marL="115147" marR="115147"/>
                </a:tc>
                <a:extLst>
                  <a:ext uri="{0D108BD9-81ED-4DB2-BD59-A6C34878D82A}">
                    <a16:rowId xmlns:a16="http://schemas.microsoft.com/office/drawing/2014/main" val="413192279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802.21/Cor1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Jun</a:t>
                      </a:r>
                      <a:r>
                        <a:rPr lang="en-AU" sz="1600" b="0" baseline="0" dirty="0">
                          <a:solidFill>
                            <a:srgbClr val="00B050"/>
                          </a:solidFill>
                        </a:rPr>
                        <a:t> 2018</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2956146350"/>
                  </a:ext>
                </a:extLst>
              </a:tr>
            </a:tbl>
          </a:graphicData>
        </a:graphic>
      </p:graphicFrame>
    </p:spTree>
    <p:extLst>
      <p:ext uri="{BB962C8B-B14F-4D97-AF65-F5344CB8AC3E}">
        <p14:creationId xmlns:p14="http://schemas.microsoft.com/office/powerpoint/2010/main" val="18040759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802.22 WG has sent three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31</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28882654"/>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latin typeface="+mj-lt"/>
                          <a:cs typeface="Arial" panose="020B0604020202020204" pitchFamily="34" charset="0"/>
                        </a:rPr>
                        <a:t>802.22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11"/>
                  </a:ext>
                </a:extLst>
              </a:tr>
              <a:tr h="351837">
                <a:tc>
                  <a:txBody>
                    <a:bodyPr/>
                    <a:lstStyle/>
                    <a:p>
                      <a:r>
                        <a:rPr lang="en-AU" sz="1600" b="0" dirty="0">
                          <a:latin typeface="+mj-lt"/>
                          <a:cs typeface="Arial" panose="020B0604020202020204" pitchFamily="34" charset="0"/>
                        </a:rPr>
                        <a:t>802.22a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April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328369986"/>
                  </a:ext>
                </a:extLst>
              </a:tr>
              <a:tr h="351837">
                <a:tc>
                  <a:txBody>
                    <a:bodyPr/>
                    <a:lstStyle/>
                    <a:p>
                      <a:r>
                        <a:rPr lang="en-AU" sz="1600" b="0" dirty="0">
                          <a:latin typeface="+mj-lt"/>
                          <a:cs typeface="Arial" panose="020B0604020202020204" pitchFamily="34" charset="0"/>
                        </a:rPr>
                        <a:t>802.22b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April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extLst>
                  <a:ext uri="{0D108BD9-81ED-4DB2-BD59-A6C34878D82A}">
                    <a16:rowId xmlns:a16="http://schemas.microsoft.com/office/drawing/2014/main" val="1414153154"/>
                  </a:ext>
                </a:extLst>
              </a:tr>
            </a:tbl>
          </a:graphicData>
        </a:graphic>
      </p:graphicFrame>
    </p:spTree>
    <p:extLst>
      <p:ext uri="{BB962C8B-B14F-4D97-AF65-F5344CB8AC3E}">
        <p14:creationId xmlns:p14="http://schemas.microsoft.com/office/powerpoint/2010/main" val="35208022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 has 12 standards in the pipeline for adoption under the PSDO</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32</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3335647752"/>
              </p:ext>
            </p:extLst>
          </p:nvPr>
        </p:nvGraphicFramePr>
        <p:xfrm>
          <a:off x="152399" y="1828800"/>
          <a:ext cx="8839199" cy="460248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a:latin typeface="+mj-lt"/>
                          <a:cs typeface="Arial" panose="020B0604020202020204" pitchFamily="34" charset="0"/>
                        </a:rPr>
                        <a:t>.1Q-REV</a:t>
                      </a:r>
                    </a:p>
                  </a:txBody>
                  <a:tcPr marL="115147" marR="0"/>
                </a:tc>
                <a:tc>
                  <a:txBody>
                    <a:bodyPr/>
                    <a:lstStyle/>
                    <a:p>
                      <a:pPr algn="ctr"/>
                      <a:r>
                        <a:rPr lang="en-AU" sz="1600" b="0" dirty="0">
                          <a:solidFill>
                            <a:schemeClr val="tx1"/>
                          </a:solidFill>
                          <a:latin typeface="+mj-lt"/>
                          <a:cs typeface="Arial" panose="020B0604020202020204" pitchFamily="34" charset="0"/>
                        </a:rPr>
                        <a:t>D1.0</a:t>
                      </a:r>
                    </a:p>
                  </a:txBody>
                  <a:tcPr marL="115147" marR="115147"/>
                </a:tc>
                <a:tc>
                  <a:txBody>
                    <a:bodyPr/>
                    <a:lstStyle/>
                    <a:p>
                      <a:pPr algn="ctr"/>
                      <a:r>
                        <a:rPr lang="en-AU" sz="1600" b="0" dirty="0">
                          <a:solidFill>
                            <a:schemeClr val="tx1"/>
                          </a:solidFill>
                          <a:latin typeface="+mj-lt"/>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110269570"/>
                  </a:ext>
                </a:extLst>
              </a:tr>
              <a:tr h="330320">
                <a:tc>
                  <a:txBody>
                    <a:bodyPr/>
                    <a:lstStyle/>
                    <a:p>
                      <a:r>
                        <a:rPr lang="en-AU" sz="1600" dirty="0">
                          <a:latin typeface="+mj-lt"/>
                          <a:cs typeface="Arial" panose="020B0604020202020204" pitchFamily="34" charset="0"/>
                        </a:rPr>
                        <a:t>.1Qcz</a:t>
                      </a:r>
                    </a:p>
                  </a:txBody>
                  <a:tcPr marL="115147" marR="0"/>
                </a:tc>
                <a:tc>
                  <a:txBody>
                    <a:bodyPr/>
                    <a:lstStyle/>
                    <a:p>
                      <a:pPr algn="ctr"/>
                      <a:r>
                        <a:rPr lang="en-AU" sz="1600" b="0" dirty="0">
                          <a:solidFill>
                            <a:schemeClr val="tx1"/>
                          </a:solidFill>
                          <a:latin typeface="+mj-lt"/>
                          <a:cs typeface="Arial" panose="020B0604020202020204" pitchFamily="34" charset="0"/>
                        </a:rPr>
                        <a:t>D1.2</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Aug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617972044"/>
                  </a:ext>
                </a:extLst>
              </a:tr>
              <a:tr h="330320">
                <a:tc>
                  <a:txBody>
                    <a:bodyPr/>
                    <a:lstStyle/>
                    <a:p>
                      <a:r>
                        <a:rPr lang="en-AU" sz="1600" dirty="0">
                          <a:latin typeface="+mj-lt"/>
                          <a:cs typeface="Arial" panose="020B0604020202020204" pitchFamily="34" charset="0"/>
                        </a:rPr>
                        <a:t>.1ABcu</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Arial" panose="020B0604020202020204" pitchFamily="34" charset="0"/>
                        </a:rPr>
                        <a:t>Jul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j-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22 Jul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2960128182"/>
                  </a:ext>
                </a:extLst>
              </a:tr>
              <a:tr h="330320">
                <a:tc>
                  <a:txBody>
                    <a:bodyPr/>
                    <a:lstStyle/>
                    <a:p>
                      <a:r>
                        <a:rPr lang="en-AU" sz="1600" dirty="0">
                          <a:latin typeface="+mj-lt"/>
                          <a:cs typeface="Arial" panose="020B0604020202020204" pitchFamily="34" charset="0"/>
                        </a:rPr>
                        <a:t>.1CBdb</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j-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14 Jun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n/a</a:t>
                      </a:r>
                    </a:p>
                  </a:txBody>
                  <a:tcPr marL="115147" marR="115147"/>
                </a:tc>
                <a:extLst>
                  <a:ext uri="{0D108BD9-81ED-4DB2-BD59-A6C34878D82A}">
                    <a16:rowId xmlns:a16="http://schemas.microsoft.com/office/drawing/2014/main" val="2279390473"/>
                  </a:ext>
                </a:extLst>
              </a:tr>
              <a:tr h="330320">
                <a:tc>
                  <a:txBody>
                    <a:bodyPr/>
                    <a:lstStyle/>
                    <a:p>
                      <a:r>
                        <a:rPr lang="en-AU" sz="1600" dirty="0">
                          <a:latin typeface="+mj-lt"/>
                          <a:cs typeface="Arial" panose="020B0604020202020204" pitchFamily="34" charset="0"/>
                        </a:rPr>
                        <a:t>.1CBcv</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j-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14 Jun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dirty="0">
                          <a:solidFill>
                            <a:schemeClr val="tx1"/>
                          </a:solidFill>
                        </a:rPr>
                        <a:t>16 Jan 23</a:t>
                      </a: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n/a</a:t>
                      </a:r>
                    </a:p>
                  </a:txBody>
                  <a:tcPr marL="115147" marR="115147"/>
                </a:tc>
                <a:extLst>
                  <a:ext uri="{0D108BD9-81ED-4DB2-BD59-A6C34878D82A}">
                    <a16:rowId xmlns:a16="http://schemas.microsoft.com/office/drawing/2014/main" val="1207077796"/>
                  </a:ext>
                </a:extLst>
              </a:tr>
              <a:tr h="330320">
                <a:tc>
                  <a:txBody>
                    <a:bodyPr/>
                    <a:lstStyle/>
                    <a:p>
                      <a:r>
                        <a:rPr lang="en-AU" sz="1600" b="0" dirty="0">
                          <a:latin typeface="+mj-lt"/>
                          <a:cs typeface="Arial" panose="020B0604020202020204" pitchFamily="34" charset="0"/>
                        </a:rPr>
                        <a:t>.1ABdh</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j-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22 Jul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1280790800"/>
                  </a:ext>
                </a:extLst>
              </a:tr>
              <a:tr h="330320">
                <a:tc>
                  <a:txBody>
                    <a:bodyPr/>
                    <a:lstStyle/>
                    <a:p>
                      <a:r>
                        <a:rPr lang="en-AU" sz="1600" dirty="0">
                          <a:latin typeface="+mj-lt"/>
                          <a:cs typeface="Arial" panose="020B0604020202020204" pitchFamily="34" charset="0"/>
                        </a:rPr>
                        <a:t>.1AS/cor1</a:t>
                      </a:r>
                    </a:p>
                  </a:txBody>
                  <a:tcPr marL="115147" marR="0"/>
                </a:tc>
                <a:tc>
                  <a:txBody>
                    <a:bodyPr/>
                    <a:lstStyle/>
                    <a:p>
                      <a:pPr algn="ctr"/>
                      <a:r>
                        <a:rPr lang="en-AU" sz="1600" b="0" dirty="0">
                          <a:solidFill>
                            <a:schemeClr val="tx1"/>
                          </a:solidFill>
                          <a:latin typeface="+mj-lt"/>
                          <a:cs typeface="Arial" panose="020B0604020202020204" pitchFamily="34" charset="0"/>
                        </a:rPr>
                        <a:t>D3.0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23 Aug 22</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mn-cs"/>
                        </a:rPr>
                        <a:t>Waiting</a:t>
                      </a:r>
                      <a:endParaRPr lang="en-AU" sz="1600" b="0" dirty="0">
                        <a:solidFill>
                          <a:schemeClr val="tx1"/>
                        </a:solidFill>
                        <a:latin typeface="+mj-lt"/>
                      </a:endParaRPr>
                    </a:p>
                  </a:txBody>
                  <a:tcPr marL="115147" marR="115147"/>
                </a:tc>
                <a:extLst>
                  <a:ext uri="{0D108BD9-81ED-4DB2-BD59-A6C34878D82A}">
                    <a16:rowId xmlns:a16="http://schemas.microsoft.com/office/drawing/2014/main" val="2083412405"/>
                  </a:ext>
                </a:extLst>
              </a:tr>
              <a:tr h="330320">
                <a:tc>
                  <a:txBody>
                    <a:bodyPr/>
                    <a:lstStyle/>
                    <a:p>
                      <a:r>
                        <a:rPr lang="en-AU" sz="1600" dirty="0">
                          <a:latin typeface="+mj-lt"/>
                          <a:cs typeface="Arial" panose="020B0604020202020204" pitchFamily="34" charset="0"/>
                        </a:rPr>
                        <a:t>.1BA-REV</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j-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24 Jun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22</a:t>
                      </a:r>
                      <a:endParaRPr lang="en-AU" sz="1600" b="0" dirty="0">
                        <a:solidFill>
                          <a:srgbClr val="00B050"/>
                        </a:solidFill>
                        <a:latin typeface="+mj-lt"/>
                      </a:endParaRPr>
                    </a:p>
                  </a:txBody>
                  <a:tcPr marL="115147" marR="115147"/>
                </a:tc>
                <a:extLst>
                  <a:ext uri="{0D108BD9-81ED-4DB2-BD59-A6C34878D82A}">
                    <a16:rowId xmlns:a16="http://schemas.microsoft.com/office/drawing/2014/main" val="1148151198"/>
                  </a:ext>
                </a:extLst>
              </a:tr>
              <a:tr h="330320">
                <a:tc>
                  <a:txBody>
                    <a:bodyPr/>
                    <a:lstStyle/>
                    <a:p>
                      <a:r>
                        <a:rPr lang="en-AU" sz="1600" dirty="0">
                          <a:latin typeface="+mj-lt"/>
                          <a:cs typeface="Arial" panose="020B0604020202020204" pitchFamily="34" charset="0"/>
                        </a:rPr>
                        <a:t>.1ACct</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10 Apr 22</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rgbClr val="00B050"/>
                          </a:solidFill>
                          <a:latin typeface="+mn-lt"/>
                          <a:ea typeface="+mn-ea"/>
                          <a:cs typeface="+mn-cs"/>
                        </a:rPr>
                        <a:t>J</a:t>
                      </a:r>
                      <a:r>
                        <a:rPr lang="en-AU" sz="1600" b="0" kern="1200" dirty="0" err="1">
                          <a:solidFill>
                            <a:srgbClr val="00B050"/>
                          </a:solidFill>
                          <a:latin typeface="+mn-lt"/>
                          <a:ea typeface="+mn-ea"/>
                          <a:cs typeface="+mn-cs"/>
                        </a:rPr>
                        <a:t>ul</a:t>
                      </a:r>
                      <a:r>
                        <a:rPr lang="en-AU" sz="1600" b="0" kern="1200" dirty="0">
                          <a:solidFill>
                            <a:srgbClr val="00B050"/>
                          </a:solidFill>
                          <a:latin typeface="+mn-lt"/>
                          <a:ea typeface="+mn-ea"/>
                          <a:cs typeface="+mn-cs"/>
                        </a:rPr>
                        <a:t> 22</a:t>
                      </a:r>
                      <a:endParaRPr lang="en-AU" sz="1600" b="0" dirty="0">
                        <a:solidFill>
                          <a:srgbClr val="00B050"/>
                        </a:solidFill>
                        <a:latin typeface="+mj-lt"/>
                      </a:endParaRPr>
                    </a:p>
                  </a:txBody>
                  <a:tcPr marL="115147" marR="115147"/>
                </a:tc>
                <a:extLst>
                  <a:ext uri="{0D108BD9-81ED-4DB2-BD59-A6C34878D82A}">
                    <a16:rowId xmlns:a16="http://schemas.microsoft.com/office/drawing/2014/main" val="492540776"/>
                  </a:ext>
                </a:extLst>
              </a:tr>
              <a:tr h="330320">
                <a:tc>
                  <a:txBody>
                    <a:bodyPr/>
                    <a:lstStyle/>
                    <a:p>
                      <a:r>
                        <a:rPr lang="en-AU" sz="1600" dirty="0"/>
                        <a:t>.1AEdk</a:t>
                      </a:r>
                      <a:endParaRPr lang="en-AU" sz="1600" dirty="0">
                        <a:latin typeface="+mj-lt"/>
                        <a:cs typeface="Arial" panose="020B0604020202020204" pitchFamily="34" charset="0"/>
                      </a:endParaRPr>
                    </a:p>
                  </a:txBody>
                  <a:tcPr marL="115147" marR="0"/>
                </a:tc>
                <a:tc>
                  <a:txBody>
                    <a:bodyPr/>
                    <a:lstStyle/>
                    <a:p>
                      <a:pPr algn="ctr"/>
                      <a:r>
                        <a:rPr lang="en-US" sz="1600" b="0" dirty="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solidFill>
                          <a:latin typeface="+mn-lt"/>
                          <a:ea typeface="+mn-ea"/>
                          <a:cs typeface="Arial" panose="020B0604020202020204" pitchFamily="34" charset="0"/>
                        </a:rPr>
                        <a:t>-</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accent2"/>
                          </a:solidFill>
                          <a:latin typeface="+mj-lt"/>
                        </a:rPr>
                        <a:t>-</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rgbClr val="00B050"/>
                          </a:solidFill>
                          <a:latin typeface="+mj-lt"/>
                        </a:rPr>
                        <a:t>-</a:t>
                      </a:r>
                      <a:endParaRPr lang="en-AU" sz="1600" b="0" dirty="0">
                        <a:solidFill>
                          <a:srgbClr val="00B050"/>
                        </a:solidFill>
                        <a:latin typeface="+mj-lt"/>
                      </a:endParaRPr>
                    </a:p>
                  </a:txBody>
                  <a:tcPr marL="115147" marR="115147"/>
                </a:tc>
                <a:extLst>
                  <a:ext uri="{0D108BD9-81ED-4DB2-BD59-A6C34878D82A}">
                    <a16:rowId xmlns:a16="http://schemas.microsoft.com/office/drawing/2014/main" val="2305988604"/>
                  </a:ext>
                </a:extLst>
              </a:tr>
              <a:tr h="330320">
                <a:tc>
                  <a:txBody>
                    <a:bodyPr/>
                    <a:lstStyle/>
                    <a:p>
                      <a:r>
                        <a:rPr lang="en-US" sz="1600" dirty="0">
                          <a:latin typeface="+mj-lt"/>
                          <a:cs typeface="Arial" panose="020B0604020202020204" pitchFamily="34" charset="0"/>
                        </a:rPr>
                        <a:t>802f</a:t>
                      </a:r>
                      <a:endParaRPr lang="en-AU" sz="1600" dirty="0">
                        <a:latin typeface="+mj-lt"/>
                        <a:cs typeface="Arial" panose="020B0604020202020204" pitchFamily="34" charset="0"/>
                      </a:endParaRPr>
                    </a:p>
                  </a:txBody>
                  <a:tcPr marL="115147" marR="0"/>
                </a:tc>
                <a:tc>
                  <a:txBody>
                    <a:bodyPr/>
                    <a:lstStyle/>
                    <a:p>
                      <a:pPr algn="ctr"/>
                      <a:r>
                        <a:rPr lang="en-US" sz="1600" b="0" dirty="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solidFill>
                          <a:latin typeface="+mn-lt"/>
                          <a:ea typeface="+mn-ea"/>
                          <a:cs typeface="Arial" panose="020B0604020202020204" pitchFamily="34" charset="0"/>
                        </a:rPr>
                        <a:t>-</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accent2"/>
                          </a:solidFill>
                          <a:latin typeface="+mj-lt"/>
                        </a:rPr>
                        <a:t>-</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rgbClr val="00B050"/>
                          </a:solidFill>
                          <a:latin typeface="+mj-lt"/>
                        </a:rPr>
                        <a:t>-</a:t>
                      </a:r>
                      <a:endParaRPr lang="en-AU" sz="1600" b="0" dirty="0">
                        <a:solidFill>
                          <a:srgbClr val="00B050"/>
                        </a:solidFill>
                        <a:latin typeface="+mj-lt"/>
                      </a:endParaRPr>
                    </a:p>
                  </a:txBody>
                  <a:tcPr marL="115147" marR="115147"/>
                </a:tc>
                <a:extLst>
                  <a:ext uri="{0D108BD9-81ED-4DB2-BD59-A6C34878D82A}">
                    <a16:rowId xmlns:a16="http://schemas.microsoft.com/office/drawing/2014/main" val="2619768803"/>
                  </a:ext>
                </a:extLst>
              </a:tr>
              <a:tr h="330320">
                <a:tc>
                  <a:txBody>
                    <a:bodyPr/>
                    <a:lstStyle/>
                    <a:p>
                      <a:r>
                        <a:rPr lang="en-US" sz="1600" dirty="0">
                          <a:latin typeface="+mj-lt"/>
                          <a:cs typeface="Arial" panose="020B0604020202020204" pitchFamily="34" charset="0"/>
                        </a:rPr>
                        <a:t>.1Qcw</a:t>
                      </a:r>
                      <a:endParaRPr lang="en-AU" sz="1600" dirty="0">
                        <a:latin typeface="+mj-lt"/>
                        <a:cs typeface="Arial" panose="020B0604020202020204" pitchFamily="34" charset="0"/>
                      </a:endParaRPr>
                    </a:p>
                  </a:txBody>
                  <a:tcPr marL="115147" marR="0"/>
                </a:tc>
                <a:tc>
                  <a:txBody>
                    <a:bodyPr/>
                    <a:lstStyle/>
                    <a:p>
                      <a:pPr algn="ctr"/>
                      <a:r>
                        <a:rPr lang="en-US" sz="1600" b="0" dirty="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solidFill>
                          <a:latin typeface="+mn-lt"/>
                          <a:ea typeface="+mn-ea"/>
                          <a:cs typeface="Arial" panose="020B0604020202020204" pitchFamily="34" charset="0"/>
                        </a:rPr>
                        <a:t>-</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accent2"/>
                          </a:solidFill>
                          <a:latin typeface="+mj-lt"/>
                        </a:rPr>
                        <a:t>-</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rgbClr val="00B050"/>
                          </a:solidFill>
                          <a:latin typeface="+mj-lt"/>
                        </a:rPr>
                        <a:t>-</a:t>
                      </a:r>
                      <a:endParaRPr lang="en-AU" sz="1600" b="0" dirty="0">
                        <a:solidFill>
                          <a:srgbClr val="00B050"/>
                        </a:solidFill>
                        <a:latin typeface="+mj-lt"/>
                      </a:endParaRPr>
                    </a:p>
                  </a:txBody>
                  <a:tcPr marL="115147" marR="115147"/>
                </a:tc>
                <a:extLst>
                  <a:ext uri="{0D108BD9-81ED-4DB2-BD59-A6C34878D82A}">
                    <a16:rowId xmlns:a16="http://schemas.microsoft.com/office/drawing/2014/main" val="264510517"/>
                  </a:ext>
                </a:extLst>
              </a:tr>
            </a:tbl>
          </a:graphicData>
        </a:graphic>
      </p:graphicFrame>
    </p:spTree>
    <p:extLst>
      <p:ext uri="{BB962C8B-B14F-4D97-AF65-F5344CB8AC3E}">
        <p14:creationId xmlns:p14="http://schemas.microsoft.com/office/powerpoint/2010/main" val="7278123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 &amp; stakeholders</a:t>
            </a:r>
          </a:p>
          <a:p>
            <a:pPr lvl="1"/>
            <a:r>
              <a:rPr lang="en-AU" dirty="0"/>
              <a:t>Karen Randall</a:t>
            </a:r>
          </a:p>
          <a:p>
            <a:pPr lvl="1"/>
            <a:r>
              <a:rPr lang="en-AU" dirty="0"/>
              <a:t>Paul Congdon</a:t>
            </a:r>
          </a:p>
          <a:p>
            <a:pPr lvl="1"/>
            <a:r>
              <a:rPr lang="en-AU" dirty="0"/>
              <a:t>Glen Parsons (802.1 WG Chair)</a:t>
            </a:r>
          </a:p>
          <a:p>
            <a:pPr lvl="1"/>
            <a:r>
              <a:rPr lang="en-AU" dirty="0"/>
              <a:t>Mick Seaman</a:t>
            </a:r>
          </a:p>
          <a:p>
            <a:pPr lvl="1"/>
            <a:r>
              <a:rPr lang="en-AU" dirty="0"/>
              <a:t>Jessy </a:t>
            </a:r>
            <a:r>
              <a:rPr lang="en-AU" dirty="0" err="1"/>
              <a:t>Rouyer</a:t>
            </a:r>
            <a:endParaRPr lang="en-AU"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33</a:t>
            </a:fld>
            <a:endParaRPr lang="en-US"/>
          </a:p>
        </p:txBody>
      </p:sp>
    </p:spTree>
    <p:extLst>
      <p:ext uri="{BB962C8B-B14F-4D97-AF65-F5344CB8AC3E}">
        <p14:creationId xmlns:p14="http://schemas.microsoft.com/office/powerpoint/2010/main" val="24212038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B7FBE-14F5-2E26-B641-88383301E809}"/>
              </a:ext>
            </a:extLst>
          </p:cNvPr>
          <p:cNvSpPr>
            <a:spLocks noGrp="1"/>
          </p:cNvSpPr>
          <p:nvPr>
            <p:ph type="title"/>
          </p:nvPr>
        </p:nvSpPr>
        <p:spPr/>
        <p:txBody>
          <a:bodyPr/>
          <a:lstStyle/>
          <a:p>
            <a:r>
              <a:rPr lang="en-AU" dirty="0"/>
              <a:t>A number of ISO/IEC/IEEE standards are subject to systematic review</a:t>
            </a:r>
          </a:p>
        </p:txBody>
      </p:sp>
      <p:sp>
        <p:nvSpPr>
          <p:cNvPr id="3" name="Content Placeholder 2">
            <a:extLst>
              <a:ext uri="{FF2B5EF4-FFF2-40B4-BE49-F238E27FC236}">
                <a16:creationId xmlns:a16="http://schemas.microsoft.com/office/drawing/2014/main" id="{E1A49BA4-477F-2D01-9A5E-3BFFC13E78E2}"/>
              </a:ext>
            </a:extLst>
          </p:cNvPr>
          <p:cNvSpPr>
            <a:spLocks noGrp="1"/>
          </p:cNvSpPr>
          <p:nvPr>
            <p:ph idx="1"/>
          </p:nvPr>
        </p:nvSpPr>
        <p:spPr/>
        <p:txBody>
          <a:bodyPr/>
          <a:lstStyle/>
          <a:p>
            <a:r>
              <a:rPr lang="en-AU" dirty="0"/>
              <a:t>Systematic review ballots</a:t>
            </a:r>
          </a:p>
          <a:p>
            <a:pPr lvl="1"/>
            <a:r>
              <a:rPr lang="de-DE" dirty="0"/>
              <a:t>ISO/IEC/IEEE 8802-1AB:2017 closing 2 Dec 2022</a:t>
            </a:r>
            <a:endParaRPr lang="en-AU" dirty="0"/>
          </a:p>
        </p:txBody>
      </p:sp>
      <p:sp>
        <p:nvSpPr>
          <p:cNvPr id="4" name="Footer Placeholder 3">
            <a:extLst>
              <a:ext uri="{FF2B5EF4-FFF2-40B4-BE49-F238E27FC236}">
                <a16:creationId xmlns:a16="http://schemas.microsoft.com/office/drawing/2014/main" id="{FB409B43-4B5B-929C-CAAD-5FE497235F97}"/>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8889BFF6-E4AC-9899-65D9-B5931BB1604B}"/>
              </a:ext>
            </a:extLst>
          </p:cNvPr>
          <p:cNvSpPr>
            <a:spLocks noGrp="1"/>
          </p:cNvSpPr>
          <p:nvPr>
            <p:ph type="sldNum" sz="quarter" idx="11"/>
          </p:nvPr>
        </p:nvSpPr>
        <p:spPr/>
        <p:txBody>
          <a:bodyPr/>
          <a:lstStyle/>
          <a:p>
            <a:r>
              <a:rPr lang="en-US"/>
              <a:t>Slide </a:t>
            </a:r>
            <a:fld id="{EF4002E7-DB4D-4CC3-8382-1939D19420D8}" type="slidenum">
              <a:rPr lang="en-US" smtClean="0"/>
              <a:pPr/>
              <a:t>34</a:t>
            </a:fld>
            <a:endParaRPr lang="en-US"/>
          </a:p>
        </p:txBody>
      </p:sp>
    </p:spTree>
    <p:extLst>
      <p:ext uri="{BB962C8B-B14F-4D97-AF65-F5344CB8AC3E}">
        <p14:creationId xmlns:p14="http://schemas.microsoft.com/office/powerpoint/2010/main" val="41273997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802.1Q-REV was liaised for info in Sep 2021</a:t>
            </a:r>
          </a:p>
        </p:txBody>
      </p:sp>
      <p:sp>
        <p:nvSpPr>
          <p:cNvPr id="10" name="Content Placeholder 9"/>
          <p:cNvSpPr>
            <a:spLocks noGrp="1"/>
          </p:cNvSpPr>
          <p:nvPr>
            <p:ph idx="1"/>
          </p:nvPr>
        </p:nvSpPr>
        <p:spPr>
          <a:xfrm>
            <a:off x="685800" y="1828800"/>
            <a:ext cx="7772400" cy="4114800"/>
          </a:xfrm>
        </p:spPr>
        <p:txBody>
          <a:bodyPr/>
          <a:lstStyle/>
          <a:p>
            <a:r>
              <a:rPr lang="en-AU" dirty="0"/>
              <a:t>Drafts </a:t>
            </a:r>
            <a:r>
              <a:rPr lang="en-GB" dirty="0"/>
              <a:t>sent to SC6</a:t>
            </a:r>
            <a:r>
              <a:rPr lang="en-AU" dirty="0"/>
              <a:t>: </a:t>
            </a:r>
            <a:r>
              <a:rPr lang="en-AU" dirty="0">
                <a:solidFill>
                  <a:schemeClr val="accent2"/>
                </a:solidFill>
              </a:rPr>
              <a:t>waiting</a:t>
            </a:r>
            <a:endParaRPr lang="en-AU" dirty="0">
              <a:solidFill>
                <a:srgbClr val="00B050"/>
              </a:solidFill>
            </a:endParaRPr>
          </a:p>
          <a:p>
            <a:pPr lvl="1"/>
            <a:r>
              <a:rPr lang="en-AU" dirty="0"/>
              <a:t>802.1Q-REV D1.0 </a:t>
            </a:r>
            <a:r>
              <a:rPr lang="en-US" dirty="0"/>
              <a:t>was liaised for information on 23 Sep 2021 (N17614)</a:t>
            </a:r>
            <a:endParaRPr lang="en-AU" dirty="0"/>
          </a:p>
          <a:p>
            <a:pPr lvl="1"/>
            <a:r>
              <a:rPr lang="en-US" dirty="0">
                <a:latin typeface="+mj-lt"/>
              </a:rPr>
              <a:t>(Nov 2021) A</a:t>
            </a:r>
            <a:r>
              <a:rPr lang="en-US" sz="1800" dirty="0">
                <a:effectLst/>
                <a:latin typeface="+mj-lt"/>
                <a:ea typeface="Calibri" panose="020F0502020204030204" pitchFamily="34" charset="0"/>
              </a:rPr>
              <a:t>pproved by IEEE 802 EC to be sent via PSDO process for adoption after IEEE SA publication</a:t>
            </a:r>
          </a:p>
          <a:p>
            <a:pPr lvl="1"/>
            <a:r>
              <a:rPr lang="en-US" dirty="0">
                <a:latin typeface="+mj-lt"/>
              </a:rPr>
              <a:t>(Mar 2022) </a:t>
            </a:r>
            <a:r>
              <a:rPr lang="en-GB" sz="1800" dirty="0">
                <a:effectLst/>
                <a:latin typeface="Arial" panose="020B0604020202020204" pitchFamily="34" charset="0"/>
                <a:ea typeface="Times New Roman" panose="02020603050405020304" pitchFamily="18" charset="0"/>
              </a:rPr>
              <a:t>IEEE 802.1Q-REV is going through IEEE-SA ballot resolution, with a single recirculation ballot, it will probably be ready for PSDO balloting at the end of the year</a:t>
            </a:r>
          </a:p>
          <a:p>
            <a:pPr lvl="2"/>
            <a:r>
              <a:rPr lang="en-GB" dirty="0">
                <a:latin typeface="Arial" panose="020B0604020202020204" pitchFamily="34" charset="0"/>
              </a:rPr>
              <a:t>(Jul </a:t>
            </a:r>
            <a:r>
              <a:rPr lang="en-GB" dirty="0">
                <a:latin typeface="+mj-lt"/>
              </a:rPr>
              <a:t>2022) </a:t>
            </a:r>
            <a:r>
              <a:rPr lang="en-US" dirty="0">
                <a:effectLst/>
                <a:latin typeface="+mj-lt"/>
                <a:ea typeface="Calibri" panose="020F0502020204030204" pitchFamily="34" charset="0"/>
              </a:rPr>
              <a:t>IEEE 802.1 plans to have a motion to send IEEE 802.1Q-Rev to </a:t>
            </a:r>
            <a:r>
              <a:rPr lang="en-US" dirty="0" err="1">
                <a:latin typeface="+mj-lt"/>
                <a:ea typeface="Calibri" panose="020F0502020204030204" pitchFamily="34" charset="0"/>
              </a:rPr>
              <a:t>Rev</a:t>
            </a:r>
            <a:r>
              <a:rPr lang="en-US" dirty="0" err="1">
                <a:effectLst/>
                <a:latin typeface="+mj-lt"/>
                <a:ea typeface="Calibri" panose="020F0502020204030204" pitchFamily="34" charset="0"/>
              </a:rPr>
              <a:t>Com</a:t>
            </a:r>
            <a:r>
              <a:rPr lang="en-US" dirty="0">
                <a:effectLst/>
                <a:latin typeface="+mj-lt"/>
                <a:ea typeface="Calibri" panose="020F0502020204030204" pitchFamily="34" charset="0"/>
              </a:rPr>
              <a:t> from this plenary session… and that means we are inching closer to publication.  When we have a final published version of Q-Rev, we will be able to send it to SC6 for adoption (there was a motion in November 2021).  </a:t>
            </a:r>
            <a:endParaRPr lang="en-US" dirty="0">
              <a:latin typeface="+mj-lt"/>
            </a:endParaRP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35</a:t>
            </a:fld>
            <a:endParaRPr lang="en-US"/>
          </a:p>
        </p:txBody>
      </p:sp>
    </p:spTree>
    <p:extLst>
      <p:ext uri="{BB962C8B-B14F-4D97-AF65-F5344CB8AC3E}">
        <p14:creationId xmlns:p14="http://schemas.microsoft.com/office/powerpoint/2010/main" val="40487334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802.1Qcz was liaised for information in Aug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802.1Qcz D1.2 was liaised in Aug 2020 (N17269)</a:t>
            </a:r>
          </a:p>
          <a:p>
            <a:r>
              <a:rPr lang="en-US" dirty="0"/>
              <a:t>60-day</a:t>
            </a:r>
            <a:r>
              <a:rPr lang="en-AU" dirty="0"/>
              <a:t> pre-ballot: </a:t>
            </a:r>
            <a:r>
              <a:rPr lang="en-AU" dirty="0">
                <a:solidFill>
                  <a:schemeClr val="accent2"/>
                </a:solidFill>
              </a:rPr>
              <a:t>waiting</a:t>
            </a:r>
          </a:p>
          <a:p>
            <a:pPr lvl="1"/>
            <a:r>
              <a:rPr lang="en-AU" dirty="0"/>
              <a:t>There was a WG/EC motion in Nov 2020 to submit into the PSDO adoption process once approved &amp; published </a:t>
            </a:r>
          </a:p>
          <a:p>
            <a:pPr lvl="2"/>
            <a:r>
              <a:rPr lang="en-US" dirty="0">
                <a:effectLst/>
                <a:latin typeface="+mj-lt"/>
                <a:ea typeface="Calibri" panose="020F0502020204030204" pitchFamily="34" charset="0"/>
              </a:rPr>
              <a:t>(Jul 2021) Karen reports that </a:t>
            </a:r>
            <a:r>
              <a:rPr lang="en-AU" dirty="0">
                <a:latin typeface="+mj-lt"/>
              </a:rPr>
              <a:t>IEEE 802.1Qcz</a:t>
            </a:r>
            <a:r>
              <a:rPr lang="en-US" dirty="0">
                <a:effectLst/>
                <a:latin typeface="+mj-lt"/>
                <a:ea typeface="Calibri" panose="020F0502020204030204" pitchFamily="34" charset="0"/>
              </a:rPr>
              <a:t> is waiting on IEEE 802.1Q-Rev, but it is also dependent on IEEE 802.1ABcu for the YANG; no amendments of IEEE 802.1Q-Rev can publish until IEEE 802.1Q-Rev is published</a:t>
            </a:r>
            <a:endParaRPr lang="en-AU" dirty="0">
              <a:latin typeface="+mj-lt"/>
            </a:endParaRP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36</a:t>
            </a:fld>
            <a:endParaRPr lang="en-US"/>
          </a:p>
        </p:txBody>
      </p:sp>
    </p:spTree>
    <p:extLst>
      <p:ext uri="{BB962C8B-B14F-4D97-AF65-F5344CB8AC3E}">
        <p14:creationId xmlns:p14="http://schemas.microsoft.com/office/powerpoint/2010/main" val="13420222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772400" cy="1066800"/>
          </a:xfrm>
        </p:spPr>
        <p:txBody>
          <a:bodyPr/>
          <a:lstStyle/>
          <a:p>
            <a:r>
              <a:rPr lang="en-AU" dirty="0"/>
              <a:t>IEEE 802.1ABcu (LLDP YANG Data Model) is waiting for start of FDIS ballot</a:t>
            </a:r>
          </a:p>
        </p:txBody>
      </p:sp>
      <p:sp>
        <p:nvSpPr>
          <p:cNvPr id="10" name="Content Placeholder 9"/>
          <p:cNvSpPr>
            <a:spLocks noGrp="1"/>
          </p:cNvSpPr>
          <p:nvPr>
            <p:ph idx="1"/>
          </p:nvPr>
        </p:nvSpPr>
        <p:spPr>
          <a:xfrm>
            <a:off x="685800" y="1981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802.1ABcu </a:t>
            </a:r>
            <a:r>
              <a:rPr lang="en-US" dirty="0"/>
              <a:t>D2.0 was sent for information on 23 Jul 2021 (N17613)</a:t>
            </a:r>
          </a:p>
          <a:p>
            <a:r>
              <a:rPr lang="en-US" dirty="0"/>
              <a:t>60-day</a:t>
            </a:r>
            <a:r>
              <a:rPr lang="en-AU" dirty="0"/>
              <a:t> pre-ballot: </a:t>
            </a:r>
            <a:r>
              <a:rPr lang="en-AU" dirty="0">
                <a:solidFill>
                  <a:srgbClr val="00B050"/>
                </a:solidFill>
              </a:rPr>
              <a:t>passed</a:t>
            </a:r>
          </a:p>
          <a:p>
            <a:pPr lvl="1"/>
            <a:r>
              <a:rPr lang="en-AU" dirty="0"/>
              <a:t>802.1ABcu 60-day ballot passed on 22 Jul 2022 (</a:t>
            </a:r>
            <a:r>
              <a:rPr lang="en-AU" dirty="0">
                <a:solidFill>
                  <a:srgbClr val="FF0000"/>
                </a:solidFill>
              </a:rPr>
              <a:t>N17???</a:t>
            </a:r>
            <a:r>
              <a:rPr lang="en-AU" dirty="0"/>
              <a:t>)</a:t>
            </a:r>
          </a:p>
          <a:p>
            <a:pPr lvl="2"/>
            <a:r>
              <a:rPr lang="en-AU" dirty="0"/>
              <a:t>Passed 7/0/12 on need for ISO standard</a:t>
            </a:r>
          </a:p>
          <a:p>
            <a:pPr lvl="2"/>
            <a:r>
              <a:rPr lang="en-AU" dirty="0"/>
              <a:t>Passed 7/1/12 on support for submission to FDIS </a:t>
            </a:r>
          </a:p>
          <a:p>
            <a:r>
              <a:rPr lang="en-AU" dirty="0"/>
              <a:t>FDIS ballot: </a:t>
            </a:r>
            <a:r>
              <a:rPr lang="en-AU" dirty="0">
                <a:solidFill>
                  <a:schemeClr val="accent6"/>
                </a:solidFill>
              </a:rPr>
              <a:t>waiting</a:t>
            </a:r>
          </a:p>
          <a:p>
            <a:endParaRPr lang="en-AU" dirty="0"/>
          </a:p>
        </p:txBody>
      </p:sp>
      <p:sp>
        <p:nvSpPr>
          <p:cNvPr id="5" name="Footer Placeholder 4"/>
          <p:cNvSpPr>
            <a:spLocks noGrp="1"/>
          </p:cNvSpPr>
          <p:nvPr>
            <p:ph type="ftr" sz="quarter" idx="10"/>
          </p:nvPr>
        </p:nvSpPr>
        <p:spPr>
          <a:xfrm>
            <a:off x="8053388" y="6475413"/>
            <a:ext cx="490537" cy="182562"/>
          </a:xfrm>
        </p:spPr>
        <p:txBody>
          <a:bodyPr/>
          <a:lstStyle/>
          <a:p>
            <a:r>
              <a:rPr lang="en-US"/>
              <a:t>Andrew Myles, Cisco</a:t>
            </a:r>
          </a:p>
        </p:txBody>
      </p:sp>
      <p:sp>
        <p:nvSpPr>
          <p:cNvPr id="6" name="Slide Number Placeholder 5"/>
          <p:cNvSpPr>
            <a:spLocks noGrp="1"/>
          </p:cNvSpPr>
          <p:nvPr>
            <p:ph type="sldNum" sz="quarter" idx="11"/>
          </p:nvPr>
        </p:nvSpPr>
        <p:spPr>
          <a:xfrm>
            <a:off x="4327525" y="6475413"/>
            <a:ext cx="565150" cy="182562"/>
          </a:xfrm>
        </p:spPr>
        <p:txBody>
          <a:bodyPr/>
          <a:lstStyle/>
          <a:p>
            <a:r>
              <a:rPr lang="en-US"/>
              <a:t>Slide </a:t>
            </a:r>
            <a:fld id="{FCE5288C-F87B-4810-A6B2-740CE13BD34D}" type="slidenum">
              <a:rPr lang="en-US" smtClean="0"/>
              <a:pPr/>
              <a:t>37</a:t>
            </a:fld>
            <a:endParaRPr lang="en-US"/>
          </a:p>
        </p:txBody>
      </p:sp>
    </p:spTree>
    <p:extLst>
      <p:ext uri="{BB962C8B-B14F-4D97-AF65-F5344CB8AC3E}">
        <p14:creationId xmlns:p14="http://schemas.microsoft.com/office/powerpoint/2010/main" val="5468913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802.1CBdb is waiting for start of FDIS ballot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802.1CBdb D2.0 </a:t>
            </a:r>
            <a:r>
              <a:rPr lang="en-US" dirty="0"/>
              <a:t>was liaised for information on 23 Sep 2021 (N17614)</a:t>
            </a:r>
          </a:p>
          <a:p>
            <a:r>
              <a:rPr lang="en-US" dirty="0"/>
              <a:t>60-day</a:t>
            </a:r>
            <a:r>
              <a:rPr lang="en-AU" dirty="0"/>
              <a:t> pre-ballot: </a:t>
            </a:r>
            <a:r>
              <a:rPr lang="en-AU" dirty="0">
                <a:solidFill>
                  <a:srgbClr val="00B050"/>
                </a:solidFill>
              </a:rPr>
              <a:t>passed</a:t>
            </a:r>
          </a:p>
          <a:p>
            <a:pPr lvl="1"/>
            <a:r>
              <a:rPr lang="en-AU" dirty="0"/>
              <a:t> 802.1CBdb 60-day ballot passed on 14 Jun 2021 (N17750)</a:t>
            </a:r>
          </a:p>
          <a:p>
            <a:pPr lvl="2"/>
            <a:r>
              <a:rPr lang="en-AU" dirty="0"/>
              <a:t>Passed 8/0/10 on need for ISO standard</a:t>
            </a:r>
          </a:p>
          <a:p>
            <a:pPr lvl="2"/>
            <a:r>
              <a:rPr lang="en-AU" dirty="0"/>
              <a:t>Passed 8/0/10 on support for submission to FDIS</a:t>
            </a:r>
            <a:endParaRPr lang="en-AU" dirty="0">
              <a:solidFill>
                <a:schemeClr val="accent2"/>
              </a:solidFill>
            </a:endParaRP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38</a:t>
            </a:fld>
            <a:endParaRPr lang="en-US"/>
          </a:p>
        </p:txBody>
      </p:sp>
    </p:spTree>
    <p:extLst>
      <p:ext uri="{BB962C8B-B14F-4D97-AF65-F5344CB8AC3E}">
        <p14:creationId xmlns:p14="http://schemas.microsoft.com/office/powerpoint/2010/main" val="22481221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802.1CBcv FDIS ballot closes on </a:t>
            </a:r>
            <a:r>
              <a:rPr lang="en-AU" dirty="0">
                <a:solidFill>
                  <a:schemeClr val="accent2"/>
                </a:solidFill>
              </a:rPr>
              <a:t>16 Jan 2023</a:t>
            </a:r>
            <a:endParaRPr lang="en-AU" dirty="0"/>
          </a:p>
        </p:txBody>
      </p:sp>
      <p:sp>
        <p:nvSpPr>
          <p:cNvPr id="10" name="Content Placeholder 9"/>
          <p:cNvSpPr>
            <a:spLocks noGrp="1"/>
          </p:cNvSpPr>
          <p:nvPr>
            <p:ph idx="1"/>
          </p:nvPr>
        </p:nvSpPr>
        <p:spPr/>
        <p:txBody>
          <a:bodyPr/>
          <a:lstStyle/>
          <a:p>
            <a:pPr marL="0" indent="0"/>
            <a:r>
              <a:rPr lang="en-US" dirty="0">
                <a:solidFill>
                  <a:schemeClr val="accent2"/>
                </a:solidFill>
              </a:rPr>
              <a:t>Information model, YANG data model, and management information base module</a:t>
            </a:r>
            <a:endParaRPr lang="en-AU" dirty="0"/>
          </a:p>
          <a:p>
            <a:r>
              <a:rPr lang="en-AU" dirty="0"/>
              <a:t>Drafts </a:t>
            </a:r>
            <a:r>
              <a:rPr lang="en-GB" dirty="0"/>
              <a:t>sent to SC6</a:t>
            </a:r>
            <a:r>
              <a:rPr lang="en-AU" dirty="0"/>
              <a:t>: </a:t>
            </a:r>
            <a:r>
              <a:rPr lang="en-AU" dirty="0">
                <a:solidFill>
                  <a:srgbClr val="00B050"/>
                </a:solidFill>
              </a:rPr>
              <a:t>sent</a:t>
            </a:r>
          </a:p>
          <a:p>
            <a:pPr lvl="1"/>
            <a:r>
              <a:rPr lang="en-AU" dirty="0"/>
              <a:t>802.1CBcv D2.0 </a:t>
            </a:r>
            <a:r>
              <a:rPr lang="en-US" dirty="0"/>
              <a:t>was liaised for information on 23 Sep 2021 (N17614)</a:t>
            </a:r>
          </a:p>
          <a:p>
            <a:r>
              <a:rPr lang="en-US" dirty="0"/>
              <a:t>60-day</a:t>
            </a:r>
            <a:r>
              <a:rPr lang="en-AU" dirty="0"/>
              <a:t> pre-ballot: </a:t>
            </a:r>
            <a:r>
              <a:rPr lang="en-AU" dirty="0">
                <a:solidFill>
                  <a:srgbClr val="00B050"/>
                </a:solidFill>
              </a:rPr>
              <a:t>passed</a:t>
            </a:r>
          </a:p>
          <a:p>
            <a:pPr lvl="1"/>
            <a:r>
              <a:rPr lang="en-AU" dirty="0"/>
              <a:t> 802.1CBcv 60-day ballot passed on 14 Jun 2021 (N17749)</a:t>
            </a:r>
          </a:p>
          <a:p>
            <a:pPr lvl="2"/>
            <a:r>
              <a:rPr lang="en-AU" dirty="0"/>
              <a:t>Passed 8/0/10 on need for ISO standard</a:t>
            </a:r>
          </a:p>
          <a:p>
            <a:pPr lvl="2"/>
            <a:r>
              <a:rPr lang="en-AU" dirty="0"/>
              <a:t>Passed 8/0/10 on support for submission to FDIS</a:t>
            </a:r>
            <a:endParaRPr lang="en-AU" dirty="0">
              <a:solidFill>
                <a:schemeClr val="accent2"/>
              </a:solidFill>
            </a:endParaRPr>
          </a:p>
          <a:p>
            <a:r>
              <a:rPr lang="en-AU" dirty="0"/>
              <a:t>FDIS ballot: </a:t>
            </a:r>
            <a:r>
              <a:rPr lang="en-AU" dirty="0">
                <a:solidFill>
                  <a:schemeClr val="accent2"/>
                </a:solidFill>
              </a:rPr>
              <a:t>closes on 16 Jan 2023</a:t>
            </a:r>
          </a:p>
          <a:p>
            <a:pPr lvl="1"/>
            <a:r>
              <a:rPr lang="en-US" dirty="0"/>
              <a:t>Will be published as ISO/IEC/IEEE 8802-1CB:2019/</a:t>
            </a:r>
            <a:r>
              <a:rPr lang="en-US" dirty="0" err="1"/>
              <a:t>Amd</a:t>
            </a:r>
            <a:r>
              <a:rPr lang="en-US" dirty="0"/>
              <a:t> 1:2023</a:t>
            </a:r>
            <a:endParaRPr lang="en-AU" dirty="0">
              <a:solidFill>
                <a:schemeClr val="accent2"/>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39</a:t>
            </a:fld>
            <a:endParaRPr lang="en-US"/>
          </a:p>
        </p:txBody>
      </p:sp>
    </p:spTree>
    <p:extLst>
      <p:ext uri="{BB962C8B-B14F-4D97-AF65-F5344CB8AC3E}">
        <p14:creationId xmlns:p14="http://schemas.microsoft.com/office/powerpoint/2010/main" val="13431346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will review the official IEEE-SA patent material for pre-PAR groups</a:t>
            </a:r>
          </a:p>
        </p:txBody>
      </p:sp>
      <p:sp>
        <p:nvSpPr>
          <p:cNvPr id="4" name="Footer Placeholder 3"/>
          <p:cNvSpPr>
            <a:spLocks noGrp="1"/>
          </p:cNvSpPr>
          <p:nvPr>
            <p:ph type="ftr" sz="quarter" idx="10"/>
          </p:nvPr>
        </p:nvSpPr>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dirty="0"/>
              <a:t>Slide </a:t>
            </a:r>
            <a:fld id="{EF4002E7-DB4D-4CC3-8382-1939D19420D8}" type="slidenum">
              <a:rPr lang="en-US" smtClean="0"/>
              <a:pPr/>
              <a:t>4</a:t>
            </a:fld>
            <a:endParaRPr lang="en-US" dirty="0"/>
          </a:p>
        </p:txBody>
      </p:sp>
      <p:pic>
        <p:nvPicPr>
          <p:cNvPr id="3" name="Picture 2">
            <a:extLst>
              <a:ext uri="{FF2B5EF4-FFF2-40B4-BE49-F238E27FC236}">
                <a16:creationId xmlns:a16="http://schemas.microsoft.com/office/drawing/2014/main" id="{DBE51480-62CB-466A-8809-22DA83A94E15}"/>
              </a:ext>
            </a:extLst>
          </p:cNvPr>
          <p:cNvPicPr>
            <a:picLocks noChangeAspect="1"/>
          </p:cNvPicPr>
          <p:nvPr/>
        </p:nvPicPr>
        <p:blipFill>
          <a:blip r:embed="rId2"/>
          <a:stretch>
            <a:fillRect/>
          </a:stretch>
        </p:blipFill>
        <p:spPr>
          <a:xfrm>
            <a:off x="1295400" y="1524000"/>
            <a:ext cx="6477000" cy="4864947"/>
          </a:xfrm>
          <a:prstGeom prst="rect">
            <a:avLst/>
          </a:prstGeom>
          <a:ln>
            <a:solidFill>
              <a:schemeClr val="tx1"/>
            </a:solidFill>
          </a:ln>
        </p:spPr>
      </p:pic>
    </p:spTree>
    <p:extLst>
      <p:ext uri="{BB962C8B-B14F-4D97-AF65-F5344CB8AC3E}">
        <p14:creationId xmlns:p14="http://schemas.microsoft.com/office/powerpoint/2010/main" val="53641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802.1ABdh is waiting for start of FDIS ballot</a:t>
            </a:r>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802.1ABdh D2.0 </a:t>
            </a:r>
            <a:r>
              <a:rPr lang="en-US" dirty="0"/>
              <a:t>was liaised for information on 23 Sep 2021 (N17614)</a:t>
            </a:r>
          </a:p>
          <a:p>
            <a:r>
              <a:rPr lang="en-US" dirty="0"/>
              <a:t>60-day</a:t>
            </a:r>
            <a:r>
              <a:rPr lang="en-AU" dirty="0"/>
              <a:t> pre-ballot: </a:t>
            </a:r>
            <a:r>
              <a:rPr lang="en-AU" dirty="0">
                <a:solidFill>
                  <a:srgbClr val="00B050"/>
                </a:solidFill>
              </a:rPr>
              <a:t>passed</a:t>
            </a:r>
          </a:p>
          <a:p>
            <a:pPr lvl="1"/>
            <a:r>
              <a:rPr lang="en-AU" dirty="0"/>
              <a:t>802.1ABdh 60-day ballot passed on 22 Jul 2022 (</a:t>
            </a:r>
            <a:r>
              <a:rPr lang="en-AU" dirty="0">
                <a:solidFill>
                  <a:srgbClr val="FF0000"/>
                </a:solidFill>
              </a:rPr>
              <a:t>N17???</a:t>
            </a:r>
            <a:r>
              <a:rPr lang="en-AU" dirty="0"/>
              <a:t>)</a:t>
            </a:r>
          </a:p>
          <a:p>
            <a:pPr lvl="2"/>
            <a:r>
              <a:rPr lang="en-AU" dirty="0"/>
              <a:t>Passed 7/0/12 on need for ISO standard</a:t>
            </a:r>
          </a:p>
          <a:p>
            <a:pPr lvl="2"/>
            <a:r>
              <a:rPr lang="en-AU" dirty="0"/>
              <a:t>Passed 7/1/12 on support for submission to FDIS </a:t>
            </a:r>
            <a:endParaRPr lang="en-AU" dirty="0">
              <a:solidFill>
                <a:schemeClr val="accent2"/>
              </a:solidFill>
            </a:endParaRP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40</a:t>
            </a:fld>
            <a:endParaRPr lang="en-US"/>
          </a:p>
        </p:txBody>
      </p:sp>
    </p:spTree>
    <p:extLst>
      <p:ext uri="{BB962C8B-B14F-4D97-AF65-F5344CB8AC3E}">
        <p14:creationId xmlns:p14="http://schemas.microsoft.com/office/powerpoint/2010/main" val="23908061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802.1AS-2020/Cor 1 90-day FDIS ballot passed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802.1AS-2020/Cor 1 D3.0 </a:t>
            </a:r>
            <a:r>
              <a:rPr lang="en-US" dirty="0"/>
              <a:t>was liaised for information on 23 Sep 2021 (N17614)</a:t>
            </a:r>
          </a:p>
          <a:p>
            <a:r>
              <a:rPr lang="en-US" dirty="0"/>
              <a:t>90-day</a:t>
            </a:r>
            <a:r>
              <a:rPr lang="en-AU" dirty="0"/>
              <a:t> FDIS ballot: </a:t>
            </a:r>
            <a:r>
              <a:rPr lang="en-AU" dirty="0">
                <a:solidFill>
                  <a:srgbClr val="00B050"/>
                </a:solidFill>
              </a:rPr>
              <a:t>passed</a:t>
            </a:r>
            <a:r>
              <a:rPr lang="en-AU" dirty="0"/>
              <a:t> </a:t>
            </a:r>
          </a:p>
          <a:p>
            <a:pPr lvl="1"/>
            <a:r>
              <a:rPr lang="en-AU" dirty="0"/>
              <a:t>802.1AS-2020/Cor 1 FDIS ballot passed on 23 Aug 2022 (</a:t>
            </a:r>
            <a:r>
              <a:rPr lang="en-AU" dirty="0">
                <a:solidFill>
                  <a:srgbClr val="FF0000"/>
                </a:solidFill>
              </a:rPr>
              <a:t>N17???</a:t>
            </a:r>
            <a:r>
              <a:rPr lang="en-AU" dirty="0"/>
              <a:t>)</a:t>
            </a:r>
          </a:p>
          <a:p>
            <a:pPr lvl="2"/>
            <a:r>
              <a:rPr lang="en-US" i="0" dirty="0">
                <a:solidFill>
                  <a:srgbClr val="000000"/>
                </a:solidFill>
                <a:effectLst/>
                <a:latin typeface="Arial" panose="020B0604020202020204" pitchFamily="34" charset="0"/>
              </a:rPr>
              <a:t>“Do you approve the draft for publication?”: passed 8/0/11</a:t>
            </a:r>
          </a:p>
          <a:p>
            <a:pPr lvl="1"/>
            <a:r>
              <a:rPr lang="en-US" dirty="0">
                <a:solidFill>
                  <a:srgbClr val="000000"/>
                </a:solidFill>
                <a:latin typeface="Arial" panose="020B0604020202020204" pitchFamily="34" charset="0"/>
              </a:rPr>
              <a:t>One comment from China NB with the usual security complaint</a:t>
            </a:r>
          </a:p>
          <a:p>
            <a:pPr lvl="2"/>
            <a:r>
              <a:rPr lang="en-US" dirty="0">
                <a:solidFill>
                  <a:srgbClr val="000000"/>
                </a:solidFill>
                <a:latin typeface="Arial" panose="020B0604020202020204" pitchFamily="34" charset="0"/>
              </a:rPr>
              <a:t>It may not need a substantive response given the China NB voted “yes” (although, weirdly, the comment suggests a “no” vote)</a:t>
            </a:r>
            <a:endParaRPr lang="en-AU" dirty="0"/>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41</a:t>
            </a:fld>
            <a:endParaRPr lang="en-US"/>
          </a:p>
        </p:txBody>
      </p:sp>
    </p:spTree>
    <p:extLst>
      <p:ext uri="{BB962C8B-B14F-4D97-AF65-F5344CB8AC3E}">
        <p14:creationId xmlns:p14="http://schemas.microsoft.com/office/powerpoint/2010/main" val="289055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China NB provided a comment on the IEEE 802.1AS-2020/Cor 1 90-day FDIS ballot</a:t>
            </a:r>
          </a:p>
        </p:txBody>
      </p:sp>
      <p:sp>
        <p:nvSpPr>
          <p:cNvPr id="10" name="Content Placeholder 9"/>
          <p:cNvSpPr>
            <a:spLocks noGrp="1"/>
          </p:cNvSpPr>
          <p:nvPr>
            <p:ph idx="1"/>
          </p:nvPr>
        </p:nvSpPr>
        <p:spPr>
          <a:xfrm>
            <a:off x="685800" y="1524000"/>
            <a:ext cx="7772400" cy="4114800"/>
          </a:xfrm>
        </p:spPr>
        <p:txBody>
          <a:bodyPr/>
          <a:lstStyle/>
          <a:p>
            <a:r>
              <a:rPr lang="en-AU" dirty="0"/>
              <a:t>China NB comment</a:t>
            </a:r>
            <a:endParaRPr lang="en-AU" dirty="0">
              <a:solidFill>
                <a:srgbClr val="00B050"/>
              </a:solidFill>
            </a:endParaRPr>
          </a:p>
          <a:p>
            <a:pPr lvl="1"/>
            <a:r>
              <a:rPr lang="en-US" i="1" dirty="0"/>
              <a:t>IEEE 802.1AS-2020/Cor 1-2021 is a corrigendum to IEEE Std 802.1AS-2020.</a:t>
            </a:r>
          </a:p>
          <a:p>
            <a:pPr lvl="1"/>
            <a:r>
              <a:rPr lang="en-US" i="1" dirty="0"/>
              <a:t>China voted against IEEE 802.1AS-2020 FDIS ballot with comments for it reference to IEEE 802.11 and IEEE 802.1AS (see 6N17268 and 6N17611), but the comments was not properly addressed. </a:t>
            </a:r>
          </a:p>
          <a:p>
            <a:pPr lvl="1"/>
            <a:r>
              <a:rPr lang="en-US" i="1" dirty="0"/>
              <a:t>Up to now, there is no reasonable and appropriate disposition on the security problems in the base standard IEEE 802.1AS-2020 and this corrigendum neither gives solution to the security issues in IEEE 802.1AS-2020. IEEE 802.11 and IEEE 802.1AS are still the normative reference in IEEE 802.1AS-2020 and is used in Clause 11.1.4.</a:t>
            </a:r>
          </a:p>
          <a:p>
            <a:pPr lvl="1"/>
            <a:r>
              <a:rPr lang="en-US" i="1" dirty="0"/>
              <a:t>China cannot support the corrigendum to IEEE 802.1AS publish as an international standard</a:t>
            </a:r>
            <a:endParaRPr lang="en-AU" i="1" dirty="0"/>
          </a:p>
          <a:p>
            <a:r>
              <a:rPr lang="en-AU" dirty="0"/>
              <a:t>China NB proposed change</a:t>
            </a:r>
          </a:p>
          <a:p>
            <a:pPr lvl="1"/>
            <a:r>
              <a:rPr lang="en-US" i="1" dirty="0"/>
              <a:t>Please revise the referenced security mechanisms.</a:t>
            </a:r>
            <a:endParaRPr lang="en-AU" i="1"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42</a:t>
            </a:fld>
            <a:endParaRPr lang="en-US"/>
          </a:p>
        </p:txBody>
      </p:sp>
    </p:spTree>
    <p:extLst>
      <p:ext uri="{BB962C8B-B14F-4D97-AF65-F5344CB8AC3E}">
        <p14:creationId xmlns:p14="http://schemas.microsoft.com/office/powerpoint/2010/main" val="39247130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802.1BA-Rev is waiting for start of FDIS ballot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802.1BA-Rev D2.0 </a:t>
            </a:r>
            <a:r>
              <a:rPr lang="en-US" dirty="0"/>
              <a:t>was liaised for information on 23 Sep 2021 (N17614)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802.1BA 60-day ballot passed on 24 Jun 2021 (</a:t>
            </a:r>
            <a:r>
              <a:rPr lang="en-AU" dirty="0">
                <a:solidFill>
                  <a:srgbClr val="FF0000"/>
                </a:solidFill>
              </a:rPr>
              <a:t>N?????</a:t>
            </a:r>
            <a:r>
              <a:rPr lang="en-AU" dirty="0"/>
              <a:t>)</a:t>
            </a:r>
          </a:p>
          <a:p>
            <a:pPr lvl="2"/>
            <a:r>
              <a:rPr lang="en-AU" dirty="0"/>
              <a:t>Passed 8/0/11 on need for ISO standard</a:t>
            </a:r>
          </a:p>
          <a:p>
            <a:pPr lvl="2"/>
            <a:r>
              <a:rPr lang="en-AU" dirty="0"/>
              <a:t>Passed 7/1/10 on support for submission to FDIS</a:t>
            </a:r>
          </a:p>
          <a:p>
            <a:pPr lvl="1"/>
            <a:r>
              <a:rPr lang="en-AU" dirty="0"/>
              <a:t>China NB voted “no: with usual security related comments</a:t>
            </a:r>
          </a:p>
          <a:p>
            <a:pPr lvl="2"/>
            <a:r>
              <a:rPr lang="en-AU" dirty="0"/>
              <a:t>A response was sent in Jul 2022 (</a:t>
            </a:r>
            <a:r>
              <a:rPr lang="en-AU" dirty="0">
                <a:solidFill>
                  <a:srgbClr val="FF0000"/>
                </a:solidFill>
              </a:rPr>
              <a:t>N?????</a:t>
            </a:r>
            <a:r>
              <a:rPr lang="en-AU" dirty="0"/>
              <a:t>)</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43</a:t>
            </a:fld>
            <a:endParaRPr lang="en-US"/>
          </a:p>
        </p:txBody>
      </p:sp>
    </p:spTree>
    <p:extLst>
      <p:ext uri="{BB962C8B-B14F-4D97-AF65-F5344CB8AC3E}">
        <p14:creationId xmlns:p14="http://schemas.microsoft.com/office/powerpoint/2010/main" val="37592661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802.1ACct is waiting for start of FDIS ballot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802.1ACct D2.0 </a:t>
            </a:r>
            <a:r>
              <a:rPr lang="en-US" dirty="0"/>
              <a:t>was liaised for information on 23 Sep 2021 (N17614)</a:t>
            </a:r>
          </a:p>
          <a:p>
            <a:r>
              <a:rPr lang="en-US" dirty="0"/>
              <a:t>60-day</a:t>
            </a:r>
            <a:r>
              <a:rPr lang="en-AU" dirty="0"/>
              <a:t> pre-ballot: </a:t>
            </a:r>
            <a:r>
              <a:rPr lang="en-AU" dirty="0">
                <a:solidFill>
                  <a:srgbClr val="00B050"/>
                </a:solidFill>
              </a:rPr>
              <a:t>passed</a:t>
            </a:r>
            <a:r>
              <a:rPr lang="en-AU" dirty="0">
                <a:solidFill>
                  <a:schemeClr val="accent2"/>
                </a:solidFill>
              </a:rPr>
              <a:t> but response required</a:t>
            </a:r>
          </a:p>
          <a:p>
            <a:pPr lvl="1"/>
            <a:r>
              <a:rPr lang="en-AU" dirty="0"/>
              <a:t>802.1ACct 60-day ballot passed on 10 Apr 2022 (N17703)</a:t>
            </a:r>
          </a:p>
          <a:p>
            <a:pPr lvl="2"/>
            <a:r>
              <a:rPr lang="en-AU" dirty="0"/>
              <a:t>Passed 8/0/11 on need for ISO standard</a:t>
            </a:r>
          </a:p>
          <a:p>
            <a:pPr lvl="2"/>
            <a:r>
              <a:rPr lang="en-AU" dirty="0"/>
              <a:t>Passed 7/1/11 on support for submission to FDIS </a:t>
            </a:r>
          </a:p>
          <a:p>
            <a:pPr lvl="1"/>
            <a:r>
              <a:rPr lang="en-AU" dirty="0"/>
              <a:t>China NB had usual comments that needed a response</a:t>
            </a:r>
          </a:p>
          <a:p>
            <a:pPr lvl="2"/>
            <a:r>
              <a:rPr lang="en-AU" dirty="0"/>
              <a:t>A response was sent in Jul 2022 (</a:t>
            </a:r>
            <a:r>
              <a:rPr lang="en-AU" dirty="0">
                <a:solidFill>
                  <a:srgbClr val="FF0000"/>
                </a:solidFill>
              </a:rPr>
              <a:t>N?????</a:t>
            </a:r>
            <a:r>
              <a:rPr lang="en-AU" dirty="0"/>
              <a:t>)</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44</a:t>
            </a:fld>
            <a:endParaRPr lang="en-US"/>
          </a:p>
        </p:txBody>
      </p:sp>
    </p:spTree>
    <p:extLst>
      <p:ext uri="{BB962C8B-B14F-4D97-AF65-F5344CB8AC3E}">
        <p14:creationId xmlns:p14="http://schemas.microsoft.com/office/powerpoint/2010/main" val="35936037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802.1AEdk will be liaised for information soon</a:t>
            </a:r>
          </a:p>
        </p:txBody>
      </p:sp>
      <p:sp>
        <p:nvSpPr>
          <p:cNvPr id="10" name="Content Placeholder 9"/>
          <p:cNvSpPr>
            <a:spLocks noGrp="1"/>
          </p:cNvSpPr>
          <p:nvPr>
            <p:ph idx="1"/>
          </p:nvPr>
        </p:nvSpPr>
        <p:spPr/>
        <p:txBody>
          <a:bodyPr/>
          <a:lstStyle/>
          <a:p>
            <a:r>
              <a:rPr lang="en-AU" dirty="0">
                <a:solidFill>
                  <a:schemeClr val="accent2"/>
                </a:solidFill>
              </a:rPr>
              <a:t>MAC Privacy Protection</a:t>
            </a:r>
          </a:p>
          <a:p>
            <a:r>
              <a:rPr lang="en-AU" dirty="0"/>
              <a:t>Drafts </a:t>
            </a:r>
            <a:r>
              <a:rPr lang="en-GB" dirty="0"/>
              <a:t>sent to SC6</a:t>
            </a:r>
            <a:r>
              <a:rPr lang="en-AU" dirty="0"/>
              <a:t>: </a:t>
            </a:r>
            <a:r>
              <a:rPr lang="en-AU" dirty="0">
                <a:solidFill>
                  <a:schemeClr val="accent2"/>
                </a:solidFill>
              </a:rPr>
              <a:t>waiting</a:t>
            </a:r>
          </a:p>
          <a:p>
            <a:pPr lvl="1"/>
            <a:r>
              <a:rPr lang="en-AU" dirty="0"/>
              <a:t>(Jul 2022) Planning to liaise for information at SA Ballot stage</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45</a:t>
            </a:fld>
            <a:endParaRPr lang="en-US"/>
          </a:p>
        </p:txBody>
      </p:sp>
    </p:spTree>
    <p:extLst>
      <p:ext uri="{BB962C8B-B14F-4D97-AF65-F5344CB8AC3E}">
        <p14:creationId xmlns:p14="http://schemas.microsoft.com/office/powerpoint/2010/main" val="319526368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802f will be liaised for information soon</a:t>
            </a:r>
            <a:br>
              <a:rPr lang="en-AU" dirty="0"/>
            </a:br>
            <a:endParaRPr lang="en-AU" dirty="0"/>
          </a:p>
        </p:txBody>
      </p:sp>
      <p:sp>
        <p:nvSpPr>
          <p:cNvPr id="10" name="Content Placeholder 9"/>
          <p:cNvSpPr>
            <a:spLocks noGrp="1"/>
          </p:cNvSpPr>
          <p:nvPr>
            <p:ph idx="1"/>
          </p:nvPr>
        </p:nvSpPr>
        <p:spPr/>
        <p:txBody>
          <a:bodyPr/>
          <a:lstStyle/>
          <a:p>
            <a:r>
              <a:rPr lang="en-AU" dirty="0">
                <a:solidFill>
                  <a:schemeClr val="accent2"/>
                </a:solidFill>
              </a:rPr>
              <a:t>YANG Data Model for </a:t>
            </a:r>
            <a:r>
              <a:rPr lang="en-AU" dirty="0" err="1">
                <a:solidFill>
                  <a:schemeClr val="accent2"/>
                </a:solidFill>
              </a:rPr>
              <a:t>Ethertypes</a:t>
            </a:r>
            <a:endParaRPr lang="en-AU" dirty="0">
              <a:solidFill>
                <a:schemeClr val="accent2"/>
              </a:solidFill>
            </a:endParaRPr>
          </a:p>
          <a:p>
            <a:r>
              <a:rPr lang="en-AU" dirty="0"/>
              <a:t>Drafts </a:t>
            </a:r>
            <a:r>
              <a:rPr lang="en-GB" dirty="0"/>
              <a:t>sent to SC6</a:t>
            </a:r>
            <a:r>
              <a:rPr lang="en-AU" dirty="0"/>
              <a:t>: </a:t>
            </a:r>
            <a:r>
              <a:rPr lang="en-AU" dirty="0">
                <a:solidFill>
                  <a:schemeClr val="accent2"/>
                </a:solidFill>
              </a:rPr>
              <a:t>waiting</a:t>
            </a:r>
          </a:p>
          <a:p>
            <a:pPr lvl="1"/>
            <a:r>
              <a:rPr lang="en-AU" dirty="0"/>
              <a:t>(Jul 2022) Planning to liaise for information at SA Ballot stage</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46</a:t>
            </a:fld>
            <a:endParaRPr lang="en-US"/>
          </a:p>
        </p:txBody>
      </p:sp>
    </p:spTree>
    <p:extLst>
      <p:ext uri="{BB962C8B-B14F-4D97-AF65-F5344CB8AC3E}">
        <p14:creationId xmlns:p14="http://schemas.microsoft.com/office/powerpoint/2010/main" val="73841790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802.1Qcw will be liaised for information soon</a:t>
            </a:r>
          </a:p>
        </p:txBody>
      </p:sp>
      <p:sp>
        <p:nvSpPr>
          <p:cNvPr id="10" name="Content Placeholder 9"/>
          <p:cNvSpPr>
            <a:spLocks noGrp="1"/>
          </p:cNvSpPr>
          <p:nvPr>
            <p:ph idx="1"/>
          </p:nvPr>
        </p:nvSpPr>
        <p:spPr/>
        <p:txBody>
          <a:bodyPr/>
          <a:lstStyle/>
          <a:p>
            <a:r>
              <a:rPr lang="en-US" dirty="0">
                <a:solidFill>
                  <a:schemeClr val="accent2"/>
                </a:solidFill>
              </a:rPr>
              <a:t>YANG Data Models for Scheduled Traffic, Frame Preemption, Per-Stream Filtering &amp; Policing</a:t>
            </a:r>
          </a:p>
          <a:p>
            <a:r>
              <a:rPr lang="en-AU" dirty="0"/>
              <a:t>Drafts </a:t>
            </a:r>
            <a:r>
              <a:rPr lang="en-GB" dirty="0"/>
              <a:t>sent to SC6</a:t>
            </a:r>
            <a:r>
              <a:rPr lang="en-AU" dirty="0"/>
              <a:t>: </a:t>
            </a:r>
            <a:r>
              <a:rPr lang="en-AU" dirty="0">
                <a:solidFill>
                  <a:schemeClr val="accent2"/>
                </a:solidFill>
              </a:rPr>
              <a:t>waiting</a:t>
            </a:r>
          </a:p>
          <a:p>
            <a:pPr lvl="1"/>
            <a:r>
              <a:rPr lang="en-AU" dirty="0"/>
              <a:t>(Jul 2022) Planning to liaised for information at SA Ballot stage</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47</a:t>
            </a:fld>
            <a:endParaRPr lang="en-US"/>
          </a:p>
        </p:txBody>
      </p:sp>
    </p:spTree>
    <p:extLst>
      <p:ext uri="{BB962C8B-B14F-4D97-AF65-F5344CB8AC3E}">
        <p14:creationId xmlns:p14="http://schemas.microsoft.com/office/powerpoint/2010/main" val="347175699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802.3 has 6 standards in the pipeline for adoption under the PSDO 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87514691"/>
              </p:ext>
            </p:extLst>
          </p:nvPr>
        </p:nvGraphicFramePr>
        <p:xfrm>
          <a:off x="152399" y="1524000"/>
          <a:ext cx="8839199" cy="25908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95615">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290122">
                <a:tc>
                  <a:txBody>
                    <a:bodyPr/>
                    <a:lstStyle/>
                    <a:p>
                      <a:r>
                        <a:rPr lang="en-GB" sz="1600" b="0" dirty="0">
                          <a:solidFill>
                            <a:schemeClr val="tx1"/>
                          </a:solidFill>
                          <a:latin typeface="+mj-lt"/>
                        </a:rPr>
                        <a:t>.3cr</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D3.1</a:t>
                      </a:r>
                    </a:p>
                  </a:txBody>
                  <a:tcPr marR="0"/>
                </a:tc>
                <a:tc>
                  <a:txBody>
                    <a:bodyPr/>
                    <a:lstStyle/>
                    <a:p>
                      <a:pPr algn="ctr"/>
                      <a:r>
                        <a:rPr lang="en-AU" sz="1600" b="0" kern="1200" dirty="0">
                          <a:solidFill>
                            <a:schemeClr val="tx1"/>
                          </a:solidFill>
                          <a:latin typeface="+mn-lt"/>
                          <a:ea typeface="+mn-ea"/>
                          <a:cs typeface="+mn-cs"/>
                        </a:rPr>
                        <a:t>Oct 20</a:t>
                      </a:r>
                      <a:endParaRPr lang="en-GB" sz="1600" dirty="0">
                        <a:solidFill>
                          <a:schemeClr val="tx1"/>
                        </a:solidFill>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11 Jun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4 Jun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2816409591"/>
                  </a:ext>
                </a:extLst>
              </a:tr>
              <a:tr h="290122">
                <a:tc>
                  <a:txBody>
                    <a:bodyPr/>
                    <a:lstStyle/>
                    <a:p>
                      <a:r>
                        <a:rPr lang="en-GB" sz="1600" b="0" dirty="0">
                          <a:solidFill>
                            <a:schemeClr val="tx1"/>
                          </a:solidFill>
                          <a:latin typeface="+mj-lt"/>
                        </a:rPr>
                        <a:t>.3cu</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D3.0</a:t>
                      </a:r>
                    </a:p>
                  </a:txBody>
                  <a:tcPr marR="0"/>
                </a:tc>
                <a:tc>
                  <a:txBody>
                    <a:bodyPr/>
                    <a:lstStyle/>
                    <a:p>
                      <a:pPr algn="ctr"/>
                      <a:r>
                        <a:rPr lang="en-AU" sz="1600" b="0" kern="1200" dirty="0">
                          <a:solidFill>
                            <a:schemeClr val="tx1"/>
                          </a:solidFill>
                          <a:latin typeface="+mn-lt"/>
                          <a:ea typeface="+mn-ea"/>
                          <a:cs typeface="+mn-cs"/>
                        </a:rPr>
                        <a:t>Oct 20</a:t>
                      </a:r>
                      <a:endParaRPr lang="en-GB" sz="1600" dirty="0">
                        <a:solidFill>
                          <a:schemeClr val="tx1"/>
                        </a:solidFill>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11 Jun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4 Jun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3362481425"/>
                  </a:ext>
                </a:extLst>
              </a:tr>
              <a:tr h="290122">
                <a:tc>
                  <a:txBody>
                    <a:bodyPr/>
                    <a:lstStyle/>
                    <a:p>
                      <a:r>
                        <a:rPr lang="en-GB" sz="1600" b="0" dirty="0">
                          <a:solidFill>
                            <a:schemeClr val="tx1"/>
                          </a:solidFill>
                          <a:latin typeface="+mj-lt"/>
                        </a:rPr>
                        <a:t>.3ct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D3.1</a:t>
                      </a:r>
                    </a:p>
                  </a:txBody>
                  <a:tcPr marR="0"/>
                </a:tc>
                <a:tc>
                  <a:txBody>
                    <a:bodyPr/>
                    <a:lstStyle/>
                    <a:p>
                      <a:pPr algn="ctr"/>
                      <a:r>
                        <a:rPr lang="en-GB" sz="1600" dirty="0">
                          <a:solidFill>
                            <a:schemeClr val="tx1"/>
                          </a:solidFill>
                          <a:latin typeface="+mj-lt"/>
                        </a:rPr>
                        <a:t>Jan 21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 Sep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21</a:t>
                      </a:r>
                    </a:p>
                  </a:txBody>
                  <a:tcPr marL="115147" marR="115147"/>
                </a:tc>
                <a:extLst>
                  <a:ext uri="{0D108BD9-81ED-4DB2-BD59-A6C34878D82A}">
                    <a16:rowId xmlns:a16="http://schemas.microsoft.com/office/drawing/2014/main" val="55721241"/>
                  </a:ext>
                </a:extLst>
              </a:tr>
              <a:tr h="290122">
                <a:tc>
                  <a:txBody>
                    <a:bodyPr/>
                    <a:lstStyle/>
                    <a:p>
                      <a:r>
                        <a:rPr lang="en-GB" sz="1600" b="0" dirty="0">
                          <a:solidFill>
                            <a:schemeClr val="tx1"/>
                          </a:solidFill>
                          <a:latin typeface="+mj-lt"/>
                        </a:rPr>
                        <a:t>.3cv</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Jan 21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 Sep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21</a:t>
                      </a:r>
                    </a:p>
                  </a:txBody>
                  <a:tcPr marL="115147" marR="115147"/>
                </a:tc>
                <a:extLst>
                  <a:ext uri="{0D108BD9-81ED-4DB2-BD59-A6C34878D82A}">
                    <a16:rowId xmlns:a16="http://schemas.microsoft.com/office/drawing/2014/main" val="721161963"/>
                  </a:ext>
                </a:extLst>
              </a:tr>
              <a:tr h="290122">
                <a:tc>
                  <a:txBody>
                    <a:bodyPr/>
                    <a:lstStyle/>
                    <a:p>
                      <a:r>
                        <a:rPr lang="en-GB" sz="1600" b="0" dirty="0">
                          <a:solidFill>
                            <a:schemeClr val="tx1"/>
                          </a:solidFill>
                          <a:latin typeface="+mj-lt"/>
                        </a:rPr>
                        <a:t>.3cp</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Feb 21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 Sep 22</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21</a:t>
                      </a:r>
                    </a:p>
                  </a:txBody>
                  <a:tcPr marL="115147" marR="115147"/>
                </a:tc>
                <a:extLst>
                  <a:ext uri="{0D108BD9-81ED-4DB2-BD59-A6C34878D82A}">
                    <a16:rowId xmlns:a16="http://schemas.microsoft.com/office/drawing/2014/main" val="2280407668"/>
                  </a:ext>
                </a:extLst>
              </a:tr>
              <a:tr h="290122">
                <a:tc>
                  <a:txBody>
                    <a:bodyPr/>
                    <a:lstStyle/>
                    <a:p>
                      <a:r>
                        <a:rPr lang="en-GB" sz="1600" b="0" dirty="0">
                          <a:solidFill>
                            <a:schemeClr val="tx1"/>
                          </a:solidFill>
                          <a:latin typeface="+mj-lt"/>
                        </a:rPr>
                        <a:t>.3-REV</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4082347444"/>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48</a:t>
            </a:fld>
            <a:endParaRPr lang="en-US"/>
          </a:p>
        </p:txBody>
      </p:sp>
    </p:spTree>
    <p:extLst>
      <p:ext uri="{BB962C8B-B14F-4D97-AF65-F5344CB8AC3E}">
        <p14:creationId xmlns:p14="http://schemas.microsoft.com/office/powerpoint/2010/main" val="58850855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David Law (802.3 Chair)</a:t>
            </a:r>
          </a:p>
          <a:p>
            <a:pPr lvl="1"/>
            <a:r>
              <a:rPr lang="en-AU" dirty="0"/>
              <a:t>Adam Healey</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49</a:t>
            </a:fld>
            <a:endParaRPr lang="en-US"/>
          </a:p>
        </p:txBody>
      </p:sp>
    </p:spTree>
    <p:extLst>
      <p:ext uri="{BB962C8B-B14F-4D97-AF65-F5344CB8AC3E}">
        <p14:creationId xmlns:p14="http://schemas.microsoft.com/office/powerpoint/2010/main" val="7953047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Participant behavior in IEEE-SA activities is guided</a:t>
            </a:r>
            <a:br>
              <a:rPr lang="en-US"/>
            </a:br>
            <a:r>
              <a:rPr lang="en-US"/>
              <a:t>by the IEEE Codes of Ethics &amp; Conduct</a:t>
            </a:r>
            <a:endParaRPr lang="en-US" dirty="0"/>
          </a:p>
        </p:txBody>
      </p:sp>
      <p:sp>
        <p:nvSpPr>
          <p:cNvPr id="3" name="Content Placeholder 2"/>
          <p:cNvSpPr>
            <a:spLocks noGrp="1"/>
          </p:cNvSpPr>
          <p:nvPr>
            <p:ph idx="1"/>
          </p:nvPr>
        </p:nvSpPr>
        <p:spPr/>
        <p:txBody>
          <a:bodyPr/>
          <a:lstStyle/>
          <a:p>
            <a:pPr lvl="1"/>
            <a:r>
              <a:rPr lang="en-US" dirty="0"/>
              <a:t>All participants in IEEE-SA activities are expected to adhere to the core principles underlying the:</a:t>
            </a:r>
          </a:p>
          <a:p>
            <a:pPr lvl="2"/>
            <a:r>
              <a:rPr lang="en-US" dirty="0">
                <a:hlinkClick r:id="rId2"/>
              </a:rPr>
              <a:t>IEEE Code of Ethics</a:t>
            </a:r>
            <a:endParaRPr lang="en-US" dirty="0"/>
          </a:p>
          <a:p>
            <a:pPr lvl="2"/>
            <a:r>
              <a:rPr lang="en-US" dirty="0">
                <a:hlinkClick r:id="rId3"/>
              </a:rPr>
              <a:t>IEEE Code of Conduct</a:t>
            </a:r>
            <a:endParaRPr lang="en-US" dirty="0"/>
          </a:p>
          <a:p>
            <a:pPr lvl="1"/>
            <a:r>
              <a:rPr lang="en-US" dirty="0"/>
              <a:t>The core principles of the IEEE Codes of Ethics &amp; Conduct are to:</a:t>
            </a:r>
          </a:p>
          <a:p>
            <a:pPr lvl="2"/>
            <a:r>
              <a:rPr lang="en-US" i="1" dirty="0"/>
              <a:t>Uphold the highest standards of integrity, responsible behavior, and ethical and professional conduct</a:t>
            </a:r>
          </a:p>
          <a:p>
            <a:pPr lvl="2"/>
            <a:r>
              <a:rPr lang="en-US" i="1" dirty="0"/>
              <a:t>Treat people fairly and with respect, to not engage in harassment, discrimination, or retaliation, and to protect people's privacy.</a:t>
            </a:r>
          </a:p>
          <a:p>
            <a:pPr lvl="2"/>
            <a:r>
              <a:rPr lang="en-US" i="1" dirty="0"/>
              <a:t>Avoid injuring others, their property, reputation, or employment by false or malicious action</a:t>
            </a:r>
          </a:p>
          <a:p>
            <a:pPr lvl="1"/>
            <a:r>
              <a:rPr lang="en-US" dirty="0"/>
              <a:t>The most recent versions of these Codes are available at</a:t>
            </a:r>
          </a:p>
          <a:p>
            <a:pPr lvl="2"/>
            <a:r>
              <a:rPr lang="en-US" dirty="0">
                <a:hlinkClick r:id="rId4"/>
              </a:rPr>
              <a:t>http://www.ieee.org/about/corporate/governance</a:t>
            </a:r>
            <a:endParaRPr lang="en-US" dirty="0"/>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5</a:t>
            </a:fld>
            <a:endParaRPr lang="en-GB" dirty="0"/>
          </a:p>
        </p:txBody>
      </p:sp>
    </p:spTree>
    <p:extLst>
      <p:ext uri="{BB962C8B-B14F-4D97-AF65-F5344CB8AC3E}">
        <p14:creationId xmlns:p14="http://schemas.microsoft.com/office/powerpoint/2010/main" val="37720179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802.3cr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802.3cr D3.1 was liaised in Oct 2020 (N17346)</a:t>
            </a:r>
          </a:p>
          <a:p>
            <a:r>
              <a:rPr lang="en-US" dirty="0"/>
              <a:t>60-day</a:t>
            </a:r>
            <a:r>
              <a:rPr lang="en-AU" dirty="0"/>
              <a:t> pre-ballot: </a:t>
            </a:r>
            <a:r>
              <a:rPr lang="en-AU" dirty="0">
                <a:solidFill>
                  <a:srgbClr val="00B050"/>
                </a:solidFill>
              </a:rPr>
              <a:t>passed</a:t>
            </a:r>
          </a:p>
          <a:p>
            <a:pPr lvl="1"/>
            <a:r>
              <a:rPr lang="en-AU" dirty="0"/>
              <a:t>IEEE 802.3cr 60-day ballot passed on 11 Jun 2021 (N17517)</a:t>
            </a:r>
          </a:p>
          <a:p>
            <a:pPr lvl="2"/>
            <a:r>
              <a:rPr lang="en-AU" dirty="0"/>
              <a:t>Passed 9/0/10 on need for ISO standard</a:t>
            </a:r>
          </a:p>
          <a:p>
            <a:pPr lvl="2"/>
            <a:r>
              <a:rPr lang="en-AU" dirty="0"/>
              <a:t>Passed 8/0/11 on support for submission to FDIS</a:t>
            </a:r>
          </a:p>
          <a:p>
            <a:r>
              <a:rPr lang="en-AU" dirty="0"/>
              <a:t>FDIS ballot: </a:t>
            </a:r>
            <a:r>
              <a:rPr lang="en-AU" dirty="0">
                <a:solidFill>
                  <a:srgbClr val="00B050"/>
                </a:solidFill>
              </a:rPr>
              <a:t>passed &amp; published</a:t>
            </a:r>
          </a:p>
          <a:p>
            <a:pPr lvl="1"/>
            <a:r>
              <a:rPr lang="en-AU" dirty="0"/>
              <a:t>IEEE 802.3cr FDIS ballot passed on 4 Jun 2022</a:t>
            </a:r>
          </a:p>
          <a:p>
            <a:pPr lvl="2"/>
            <a:r>
              <a:rPr lang="en-AU" dirty="0"/>
              <a:t>Passed 9/0/10</a:t>
            </a:r>
            <a:endParaRPr lang="en-US" dirty="0"/>
          </a:p>
          <a:p>
            <a:pPr lvl="1"/>
            <a:r>
              <a:rPr lang="en-US" dirty="0"/>
              <a:t>Published as ISO/IEC/IEEE 8802-3:2021/</a:t>
            </a:r>
            <a:r>
              <a:rPr lang="en-US" dirty="0" err="1"/>
              <a:t>Amd</a:t>
            </a:r>
            <a:r>
              <a:rPr lang="en-US" dirty="0"/>
              <a:t> 10:2022</a:t>
            </a:r>
            <a:endParaRPr lang="en-AU" dirty="0">
              <a:solidFill>
                <a:schemeClr val="accent2"/>
              </a:solidFill>
            </a:endParaRPr>
          </a:p>
          <a:p>
            <a:pPr lvl="1"/>
            <a:endParaRPr lang="en-AU" dirty="0"/>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50</a:t>
            </a:fld>
            <a:endParaRPr lang="en-US"/>
          </a:p>
        </p:txBody>
      </p:sp>
    </p:spTree>
    <p:extLst>
      <p:ext uri="{BB962C8B-B14F-4D97-AF65-F5344CB8AC3E}">
        <p14:creationId xmlns:p14="http://schemas.microsoft.com/office/powerpoint/2010/main" val="150765792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802.3cu has been published</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802.3cu D3.0 was liaised in Oct 2020 (N17346)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IEEE 802.3cu 60-day ballot passed on 11 Jun 2021 (N17515)</a:t>
            </a:r>
          </a:p>
          <a:p>
            <a:pPr lvl="2"/>
            <a:r>
              <a:rPr lang="en-AU" dirty="0"/>
              <a:t>Passed 9/0/10 on need for ISO standard</a:t>
            </a:r>
          </a:p>
          <a:p>
            <a:pPr lvl="2"/>
            <a:r>
              <a:rPr lang="en-AU" dirty="0"/>
              <a:t>Passed 8/0/11 on support for submission to FDIS</a:t>
            </a:r>
          </a:p>
          <a:p>
            <a:r>
              <a:rPr lang="en-AU" dirty="0"/>
              <a:t>FDIS ballot: </a:t>
            </a:r>
            <a:r>
              <a:rPr lang="en-AU" dirty="0">
                <a:solidFill>
                  <a:srgbClr val="00B050"/>
                </a:solidFill>
              </a:rPr>
              <a:t>passed &amp; </a:t>
            </a:r>
            <a:r>
              <a:rPr lang="en-AU" dirty="0" err="1">
                <a:solidFill>
                  <a:srgbClr val="00B050"/>
                </a:solidFill>
              </a:rPr>
              <a:t>publised</a:t>
            </a:r>
            <a:endParaRPr lang="en-AU" dirty="0">
              <a:solidFill>
                <a:srgbClr val="00B050"/>
              </a:solidFill>
            </a:endParaRPr>
          </a:p>
          <a:p>
            <a:pPr lvl="1"/>
            <a:r>
              <a:rPr lang="en-AU" dirty="0"/>
              <a:t>IEEE 802.3cu FDIS ballot passed on 4 Jun 2022</a:t>
            </a:r>
          </a:p>
          <a:p>
            <a:pPr lvl="2"/>
            <a:r>
              <a:rPr lang="en-AU" dirty="0"/>
              <a:t>Passed 9/0/10 </a:t>
            </a:r>
          </a:p>
          <a:p>
            <a:pPr lvl="1"/>
            <a:r>
              <a:rPr lang="en-US" dirty="0"/>
              <a:t>Published as ISO/IEC/IEEE 8802-3:2021/</a:t>
            </a:r>
            <a:r>
              <a:rPr lang="en-US" dirty="0" err="1"/>
              <a:t>Amd</a:t>
            </a:r>
            <a:r>
              <a:rPr lang="en-US" dirty="0"/>
              <a:t> 11:2022</a:t>
            </a:r>
            <a:endParaRPr lang="en-AU" dirty="0">
              <a:solidFill>
                <a:schemeClr val="accent2"/>
              </a:solidFill>
            </a:endParaRPr>
          </a:p>
          <a:p>
            <a:pPr lvl="1"/>
            <a:endParaRPr lang="en-AU" dirty="0"/>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51</a:t>
            </a:fld>
            <a:endParaRPr lang="en-US"/>
          </a:p>
        </p:txBody>
      </p:sp>
    </p:spTree>
    <p:extLst>
      <p:ext uri="{BB962C8B-B14F-4D97-AF65-F5344CB8AC3E}">
        <p14:creationId xmlns:p14="http://schemas.microsoft.com/office/powerpoint/2010/main" val="259205043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802.3ct FDIS ballot closes on 2 Sep 2022</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802.3ct D3.1 was liaised in Jan 2021 (N17453)</a:t>
            </a:r>
          </a:p>
          <a:p>
            <a:r>
              <a:rPr lang="en-US" dirty="0"/>
              <a:t>60-day</a:t>
            </a:r>
            <a:r>
              <a:rPr lang="en-AU" dirty="0"/>
              <a:t> pre-ballot: </a:t>
            </a:r>
            <a:r>
              <a:rPr lang="en-AU" dirty="0">
                <a:solidFill>
                  <a:srgbClr val="00B050"/>
                </a:solidFill>
              </a:rPr>
              <a:t>passed &amp; response sent</a:t>
            </a:r>
          </a:p>
          <a:p>
            <a:pPr lvl="1"/>
            <a:r>
              <a:rPr lang="en-AU" dirty="0"/>
              <a:t>IEEE 802.3ct 60-day ballot passed on 9 Oct 2021 (N17626)</a:t>
            </a:r>
          </a:p>
          <a:p>
            <a:pPr lvl="2"/>
            <a:r>
              <a:rPr lang="en-AU" dirty="0"/>
              <a:t>Passed 8/0/11 on need for ISO standard</a:t>
            </a:r>
          </a:p>
          <a:p>
            <a:pPr lvl="2"/>
            <a:r>
              <a:rPr lang="en-AU" dirty="0"/>
              <a:t>Passed 7/1/11 on support for submission to FDIS</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r>
              <a:rPr lang="en-AU" dirty="0"/>
              <a:t>FDIS ballot: </a:t>
            </a:r>
            <a:r>
              <a:rPr lang="en-AU" dirty="0">
                <a:solidFill>
                  <a:schemeClr val="accent2"/>
                </a:solidFill>
              </a:rPr>
              <a:t>closes 2 Sep 2022</a:t>
            </a:r>
          </a:p>
          <a:p>
            <a:pPr lvl="1"/>
            <a:r>
              <a:rPr lang="en-US" dirty="0"/>
              <a:t>Will be published as ISO/IEC/IEEE 8802-3:2021/</a:t>
            </a:r>
            <a:r>
              <a:rPr lang="en-US" dirty="0" err="1"/>
              <a:t>Amd</a:t>
            </a:r>
            <a:r>
              <a:rPr lang="en-US" dirty="0"/>
              <a:t> 13:2022</a:t>
            </a:r>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52</a:t>
            </a:fld>
            <a:endParaRPr lang="en-US"/>
          </a:p>
        </p:txBody>
      </p:sp>
    </p:spTree>
    <p:extLst>
      <p:ext uri="{BB962C8B-B14F-4D97-AF65-F5344CB8AC3E}">
        <p14:creationId xmlns:p14="http://schemas.microsoft.com/office/powerpoint/2010/main" val="419988387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802.3cv FDIS ballot </a:t>
            </a:r>
            <a:r>
              <a:rPr lang="en-AU" dirty="0">
                <a:solidFill>
                  <a:schemeClr val="accent2"/>
                </a:solidFill>
              </a:rPr>
              <a:t>closes on 1 Sep 2022</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802.3cv D3.0 was liaised in Jan 2021 (N17453)</a:t>
            </a:r>
          </a:p>
          <a:p>
            <a:r>
              <a:rPr lang="en-US" dirty="0"/>
              <a:t>60-day</a:t>
            </a:r>
            <a:r>
              <a:rPr lang="en-AU" dirty="0"/>
              <a:t> pre-ballot: </a:t>
            </a:r>
            <a:r>
              <a:rPr lang="en-AU" dirty="0">
                <a:solidFill>
                  <a:srgbClr val="00B050"/>
                </a:solidFill>
              </a:rPr>
              <a:t>passed &amp; response sent</a:t>
            </a:r>
          </a:p>
          <a:p>
            <a:pPr lvl="1"/>
            <a:r>
              <a:rPr lang="en-AU" dirty="0"/>
              <a:t>IEEE 802.3cv 60-day ballot passed on 9 Oct 2021 (N17627)</a:t>
            </a:r>
          </a:p>
          <a:p>
            <a:pPr lvl="2"/>
            <a:r>
              <a:rPr lang="en-AU" dirty="0"/>
              <a:t>Passed 8/0/11 on need for ISO standard</a:t>
            </a:r>
          </a:p>
          <a:p>
            <a:pPr lvl="2"/>
            <a:r>
              <a:rPr lang="en-AU" dirty="0"/>
              <a:t>Passed 7/1/11 on support for submission to FDIS</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r>
              <a:rPr lang="en-AU" dirty="0"/>
              <a:t>FDIS ballot: </a:t>
            </a:r>
            <a:r>
              <a:rPr lang="en-AU" dirty="0">
                <a:solidFill>
                  <a:schemeClr val="accent2"/>
                </a:solidFill>
              </a:rPr>
              <a:t>closes 1 Sep 2022</a:t>
            </a:r>
          </a:p>
          <a:p>
            <a:pPr lvl="1"/>
            <a:r>
              <a:rPr lang="en-US" dirty="0"/>
              <a:t>Will be published as ISO/IEC/IEEE 8802-3:2021/</a:t>
            </a:r>
            <a:r>
              <a:rPr lang="en-US" dirty="0" err="1"/>
              <a:t>Amd</a:t>
            </a:r>
            <a:r>
              <a:rPr lang="en-US" dirty="0"/>
              <a:t> 12:2022</a:t>
            </a:r>
            <a:endParaRPr lang="en-AU" dirty="0">
              <a:solidFill>
                <a:schemeClr val="accent2"/>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53</a:t>
            </a:fld>
            <a:endParaRPr lang="en-US"/>
          </a:p>
        </p:txBody>
      </p:sp>
    </p:spTree>
    <p:extLst>
      <p:ext uri="{BB962C8B-B14F-4D97-AF65-F5344CB8AC3E}">
        <p14:creationId xmlns:p14="http://schemas.microsoft.com/office/powerpoint/2010/main" val="125487327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802.3cp FDIS ballot closes on 2 Sep 2022</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802.3cp D3.0 was liaised in Feb 2021 (N17475)</a:t>
            </a:r>
          </a:p>
          <a:p>
            <a:r>
              <a:rPr lang="en-US" dirty="0"/>
              <a:t>60-day</a:t>
            </a:r>
            <a:r>
              <a:rPr lang="en-AU" dirty="0"/>
              <a:t> pre-ballot: </a:t>
            </a:r>
            <a:r>
              <a:rPr lang="en-AU" dirty="0">
                <a:solidFill>
                  <a:srgbClr val="00B050"/>
                </a:solidFill>
              </a:rPr>
              <a:t>passed &amp; response sent</a:t>
            </a:r>
          </a:p>
          <a:p>
            <a:pPr lvl="1"/>
            <a:r>
              <a:rPr lang="en-AU" dirty="0"/>
              <a:t>IEEE 802.3cp 60-day ballot passed on 9 Oct 2021 (N17629)</a:t>
            </a:r>
          </a:p>
          <a:p>
            <a:pPr lvl="2"/>
            <a:r>
              <a:rPr lang="en-AU" dirty="0"/>
              <a:t>Passed 8/0/11 on need for ISO standard</a:t>
            </a:r>
          </a:p>
          <a:p>
            <a:pPr lvl="2"/>
            <a:r>
              <a:rPr lang="en-AU" dirty="0"/>
              <a:t>Passed 7/1/11 on support for submission to FDIS</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r>
              <a:rPr lang="en-AU" dirty="0"/>
              <a:t>FDIS ballot: </a:t>
            </a:r>
            <a:r>
              <a:rPr lang="en-AU" dirty="0">
                <a:solidFill>
                  <a:schemeClr val="accent2"/>
                </a:solidFill>
              </a:rPr>
              <a:t>closes 2 Sep 2022</a:t>
            </a:r>
          </a:p>
          <a:p>
            <a:pPr lvl="1"/>
            <a:r>
              <a:rPr lang="en-US" dirty="0"/>
              <a:t>Will be published as ISO/IEC/IEEE 8802-3:2021/</a:t>
            </a:r>
            <a:r>
              <a:rPr lang="en-US" dirty="0" err="1"/>
              <a:t>Amd</a:t>
            </a:r>
            <a:r>
              <a:rPr lang="en-US" dirty="0"/>
              <a:t> 14:2022</a:t>
            </a:r>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54</a:t>
            </a:fld>
            <a:endParaRPr lang="en-US"/>
          </a:p>
        </p:txBody>
      </p:sp>
    </p:spTree>
    <p:extLst>
      <p:ext uri="{BB962C8B-B14F-4D97-AF65-F5344CB8AC3E}">
        <p14:creationId xmlns:p14="http://schemas.microsoft.com/office/powerpoint/2010/main" val="53408540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802.3-REV may be liaised for information in Sep 2022</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endParaRPr lang="en-AU" dirty="0">
              <a:solidFill>
                <a:srgbClr val="00B050"/>
              </a:solidFill>
            </a:endParaRPr>
          </a:p>
          <a:p>
            <a:pPr lvl="1"/>
            <a:r>
              <a:rPr lang="en-US" dirty="0"/>
              <a:t>(Mar 2022) </a:t>
            </a:r>
            <a:r>
              <a:rPr lang="en-AU" dirty="0"/>
              <a:t>The 2022 IEEE 802.3 rollup could obviate the need to ballot some of those amendments, as it incorporates (and revises) them. </a:t>
            </a:r>
          </a:p>
          <a:p>
            <a:pPr lvl="2"/>
            <a:r>
              <a:rPr lang="en-AU" dirty="0"/>
              <a:t>IEEE SA Staff suggests waiting to submit the 2022 rollup for balloting until IEEE 802.3cp and the other two amendments are three months into their FDIS ballots. </a:t>
            </a:r>
          </a:p>
          <a:p>
            <a:pPr lvl="2"/>
            <a:r>
              <a:rPr lang="en-AU" dirty="0"/>
              <a:t>The rollup can be submitted for information prior to that</a:t>
            </a:r>
          </a:p>
          <a:p>
            <a:pPr lvl="1"/>
            <a:r>
              <a:rPr lang="en-AU" dirty="0">
                <a:latin typeface="+mj-lt"/>
              </a:rPr>
              <a:t>(Jul 2022) </a:t>
            </a:r>
            <a:r>
              <a:rPr lang="en-AU" sz="1800" dirty="0">
                <a:effectLst/>
                <a:latin typeface="+mj-lt"/>
                <a:ea typeface="Calibri" panose="020F0502020204030204" pitchFamily="34" charset="0"/>
              </a:rPr>
              <a:t>IEEE 802.3 leadership plan to seek WG approval to send IEEE Std 802.3-2022, and appropriate amendments, for liaising for information at the IEEE 802.3 WG September interim meeting series; and EC approval at the subsequent EC teleconference meeting (4 Oct?)</a:t>
            </a: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55</a:t>
            </a:fld>
            <a:endParaRPr lang="en-US"/>
          </a:p>
        </p:txBody>
      </p:sp>
    </p:spTree>
    <p:extLst>
      <p:ext uri="{BB962C8B-B14F-4D97-AF65-F5344CB8AC3E}">
        <p14:creationId xmlns:p14="http://schemas.microsoft.com/office/powerpoint/2010/main" val="48087263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802.11 has 9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96950904"/>
              </p:ext>
            </p:extLst>
          </p:nvPr>
        </p:nvGraphicFramePr>
        <p:xfrm>
          <a:off x="152399" y="2161466"/>
          <a:ext cx="8839199" cy="3815538"/>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a:latin typeface="+mj-lt"/>
                        </a:rPr>
                        <a:t>Std</a:t>
                      </a:r>
                      <a:endParaRPr lang="en-AU" sz="1600" dirty="0">
                        <a:latin typeface="+mj-lt"/>
                      </a:endParaRP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GB" sz="1600" b="0" dirty="0">
                          <a:solidFill>
                            <a:schemeClr val="tx1"/>
                          </a:solidFill>
                          <a:latin typeface="+mj-lt"/>
                        </a:rPr>
                        <a:t>.11ax</a:t>
                      </a:r>
                    </a:p>
                  </a:txBody>
                  <a:tcPr/>
                </a:tc>
                <a:tc>
                  <a:txBody>
                    <a:bodyPr/>
                    <a:lstStyle/>
                    <a:p>
                      <a:pPr algn="ctr"/>
                      <a:r>
                        <a:rPr lang="en-AU" sz="1600" b="0" kern="1200" dirty="0">
                          <a:solidFill>
                            <a:schemeClr val="tx1"/>
                          </a:solidFill>
                          <a:latin typeface="+mj-lt"/>
                          <a:ea typeface="+mn-ea"/>
                          <a:cs typeface="Arial" panose="020B0604020202020204" pitchFamily="34" charset="0"/>
                        </a:rPr>
                        <a:t>D6.0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10 Aug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FA661C"/>
                          </a:solidFill>
                          <a:latin typeface="+mn-lt"/>
                          <a:ea typeface="+mn-ea"/>
                          <a:cs typeface="+mn-cs"/>
                        </a:rPr>
                        <a:t>On hold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Arial" panose="020B0604020202020204" pitchFamily="34" charset="0"/>
                        </a:rPr>
                        <a:t>Nov 2021</a:t>
                      </a:r>
                      <a:endParaRPr lang="en-AU" sz="1600" b="0" dirty="0">
                        <a:solidFill>
                          <a:srgbClr val="00B050"/>
                        </a:solidFill>
                        <a:latin typeface="+mj-lt"/>
                      </a:endParaRPr>
                    </a:p>
                  </a:txBody>
                  <a:tcPr marL="115147" marR="115147"/>
                </a:tc>
                <a:extLst>
                  <a:ext uri="{0D108BD9-81ED-4DB2-BD59-A6C34878D82A}">
                    <a16:rowId xmlns:a16="http://schemas.microsoft.com/office/drawing/2014/main" val="10007"/>
                  </a:ext>
                </a:extLst>
              </a:tr>
              <a:tr h="359602">
                <a:tc>
                  <a:txBody>
                    <a:bodyPr/>
                    <a:lstStyle/>
                    <a:p>
                      <a:pPr algn="l"/>
                      <a:r>
                        <a:rPr lang="en-GB" sz="1600" b="0" dirty="0">
                          <a:solidFill>
                            <a:schemeClr val="tx1"/>
                          </a:solidFill>
                          <a:latin typeface="+mj-lt"/>
                        </a:rPr>
                        <a:t>.11ay</a:t>
                      </a:r>
                    </a:p>
                  </a:txBody>
                  <a:tcPr/>
                </a:tc>
                <a:tc>
                  <a:txBody>
                    <a:bodyPr/>
                    <a:lstStyle/>
                    <a:p>
                      <a:pPr algn="ctr"/>
                      <a:r>
                        <a:rPr lang="en-AU" sz="1600" b="0" kern="1200" dirty="0">
                          <a:solidFill>
                            <a:schemeClr val="tx1"/>
                          </a:solidFill>
                          <a:latin typeface="+mj-lt"/>
                          <a:ea typeface="+mn-ea"/>
                          <a:cs typeface="Arial" panose="020B0604020202020204" pitchFamily="34" charset="0"/>
                        </a:rPr>
                        <a:t>D8.0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Feb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FF0000"/>
                          </a:solidFill>
                          <a:latin typeface="+mn-lt"/>
                          <a:ea typeface="+mn-ea"/>
                          <a:cs typeface="Arial" panose="020B0604020202020204" pitchFamily="34" charset="0"/>
                        </a:rPr>
                        <a:t>Failed</a:t>
                      </a:r>
                      <a:endParaRPr lang="en-AU" sz="1600" b="0" dirty="0">
                        <a:solidFill>
                          <a:srgbClr val="FF000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9 Oct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n/a</a:t>
                      </a:r>
                    </a:p>
                  </a:txBody>
                  <a:tcPr marL="115147" marR="115147"/>
                </a:tc>
                <a:extLst>
                  <a:ext uri="{0D108BD9-81ED-4DB2-BD59-A6C34878D82A}">
                    <a16:rowId xmlns:a16="http://schemas.microsoft.com/office/drawing/2014/main" val="10008"/>
                  </a:ext>
                </a:extLst>
              </a:tr>
              <a:tr h="359602">
                <a:tc>
                  <a:txBody>
                    <a:bodyPr/>
                    <a:lstStyle/>
                    <a:p>
                      <a:pPr algn="l"/>
                      <a:r>
                        <a:rPr lang="en-GB" sz="1600" b="0" dirty="0">
                          <a:solidFill>
                            <a:schemeClr val="tx1"/>
                          </a:solidFill>
                          <a:latin typeface="+mj-lt"/>
                        </a:rPr>
                        <a:t>.11-2020</a:t>
                      </a:r>
                    </a:p>
                  </a:txBody>
                  <a:tcPr/>
                </a:tc>
                <a:tc>
                  <a:txBody>
                    <a:bodyPr/>
                    <a:lstStyle/>
                    <a:p>
                      <a:pPr algn="ctr"/>
                      <a:r>
                        <a:rPr lang="en-AU" sz="1600" b="0" dirty="0">
                          <a:solidFill>
                            <a:schemeClr val="tx1"/>
                          </a:solidFill>
                          <a:latin typeface="+mj-lt"/>
                          <a:cs typeface="Arial" panose="020B0604020202020204" pitchFamily="34" charset="0"/>
                        </a:rPr>
                        <a:t>D3.0</a:t>
                      </a: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11 Jun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rgbClr val="FA661C"/>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13 Jun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Jul 22</a:t>
                      </a:r>
                    </a:p>
                  </a:txBody>
                  <a:tcPr marL="115147" marR="115147"/>
                </a:tc>
                <a:extLst>
                  <a:ext uri="{0D108BD9-81ED-4DB2-BD59-A6C34878D82A}">
                    <a16:rowId xmlns:a16="http://schemas.microsoft.com/office/drawing/2014/main" val="3070389537"/>
                  </a:ext>
                </a:extLst>
              </a:tr>
              <a:tr h="359602">
                <a:tc>
                  <a:txBody>
                    <a:bodyPr/>
                    <a:lstStyle/>
                    <a:p>
                      <a:pPr algn="l"/>
                      <a:r>
                        <a:rPr lang="en-GB" sz="1600" b="0" dirty="0">
                          <a:solidFill>
                            <a:schemeClr val="tx1"/>
                          </a:solidFill>
                          <a:latin typeface="+mj-lt"/>
                        </a:rPr>
                        <a:t>.11az</a:t>
                      </a:r>
                    </a:p>
                  </a:txBody>
                  <a:tcPr/>
                </a:tc>
                <a:tc>
                  <a:txBody>
                    <a:bodyPr/>
                    <a:lstStyle/>
                    <a:p>
                      <a:pPr algn="ctr"/>
                      <a:r>
                        <a:rPr lang="en-AU" sz="1600" b="0" kern="1200" dirty="0">
                          <a:solidFill>
                            <a:schemeClr val="tx1"/>
                          </a:solidFill>
                          <a:latin typeface="+mj-lt"/>
                          <a:ea typeface="+mn-ea"/>
                          <a:cs typeface="Arial" panose="020B0604020202020204" pitchFamily="34" charset="0"/>
                        </a:rPr>
                        <a:t>D4.0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Apr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264221835"/>
                  </a:ext>
                </a:extLst>
              </a:tr>
              <a:tr h="359602">
                <a:tc>
                  <a:txBody>
                    <a:bodyPr/>
                    <a:lstStyle/>
                    <a:p>
                      <a:pPr algn="l"/>
                      <a:r>
                        <a:rPr lang="en-GB" sz="1600" b="0" dirty="0">
                          <a:solidFill>
                            <a:schemeClr val="tx1"/>
                          </a:solidFill>
                          <a:latin typeface="+mj-lt"/>
                        </a:rPr>
                        <a:t>.11ba</a:t>
                      </a:r>
                    </a:p>
                  </a:txBody>
                  <a:tcPr/>
                </a:tc>
                <a:tc>
                  <a:txBody>
                    <a:bodyPr/>
                    <a:lstStyle/>
                    <a:p>
                      <a:pPr algn="ctr"/>
                      <a:r>
                        <a:rPr lang="en-AU" sz="1600" b="0" kern="1200" dirty="0">
                          <a:solidFill>
                            <a:schemeClr val="tx1"/>
                          </a:solidFill>
                          <a:latin typeface="+mn-lt"/>
                          <a:ea typeface="+mn-ea"/>
                          <a:cs typeface="Arial" panose="020B0604020202020204" pitchFamily="34" charset="0"/>
                        </a:rPr>
                        <a:t>D8.0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Feb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FA661C"/>
                          </a:solidFill>
                          <a:latin typeface="+mn-lt"/>
                          <a:ea typeface="+mn-ea"/>
                          <a:cs typeface="+mn-cs"/>
                        </a:rPr>
                        <a:t>On hold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898636627"/>
                  </a:ext>
                </a:extLst>
              </a:tr>
              <a:tr h="359602">
                <a:tc>
                  <a:txBody>
                    <a:bodyPr/>
                    <a:lstStyle/>
                    <a:p>
                      <a:pPr algn="l"/>
                      <a:r>
                        <a:rPr lang="en-GB" sz="1600" b="0" dirty="0">
                          <a:solidFill>
                            <a:schemeClr val="tx1"/>
                          </a:solidFill>
                          <a:latin typeface="+mj-lt"/>
                        </a:rPr>
                        <a:t>.11bb</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818041620"/>
                  </a:ext>
                </a:extLst>
              </a:tr>
              <a:tr h="359602">
                <a:tc>
                  <a:txBody>
                    <a:bodyPr/>
                    <a:lstStyle/>
                    <a:p>
                      <a:pPr algn="l"/>
                      <a:r>
                        <a:rPr lang="en-GB" sz="1600" b="0" dirty="0">
                          <a:solidFill>
                            <a:schemeClr val="tx1"/>
                          </a:solidFill>
                          <a:latin typeface="+mj-lt"/>
                        </a:rPr>
                        <a:t>.11bc</a:t>
                      </a:r>
                    </a:p>
                  </a:txBody>
                  <a:tcPr/>
                </a:tc>
                <a:tc>
                  <a:txBody>
                    <a:bodyPr/>
                    <a:lstStyle/>
                    <a:p>
                      <a:pPr algn="ctr"/>
                      <a:r>
                        <a:rPr lang="en-AU" sz="1600" b="0" kern="1200" dirty="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499770970"/>
                  </a:ext>
                </a:extLst>
              </a:tr>
              <a:tr h="359602">
                <a:tc>
                  <a:txBody>
                    <a:bodyPr/>
                    <a:lstStyle/>
                    <a:p>
                      <a:pPr algn="l"/>
                      <a:r>
                        <a:rPr lang="en-GB" sz="1600" b="0" dirty="0">
                          <a:solidFill>
                            <a:schemeClr val="tx1"/>
                          </a:solidFill>
                          <a:latin typeface="+mj-lt"/>
                        </a:rPr>
                        <a:t>.11bd</a:t>
                      </a:r>
                    </a:p>
                  </a:txBody>
                  <a:tcPr/>
                </a:tc>
                <a:tc>
                  <a:txBody>
                    <a:bodyPr/>
                    <a:lstStyle/>
                    <a:p>
                      <a:pPr algn="ctr"/>
                      <a:r>
                        <a:rPr lang="en-AU" sz="1600" b="0" kern="1200" dirty="0">
                          <a:solidFill>
                            <a:schemeClr val="tx1"/>
                          </a:solidFill>
                          <a:latin typeface="+mj-lt"/>
                          <a:ea typeface="+mn-ea"/>
                          <a:cs typeface="Arial" panose="020B0604020202020204" pitchFamily="34" charset="0"/>
                        </a:rPr>
                        <a:t>D4.0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Jun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924496195"/>
                  </a:ext>
                </a:extLst>
              </a:tr>
              <a:tr h="359602">
                <a:tc>
                  <a:txBody>
                    <a:bodyPr/>
                    <a:lstStyle/>
                    <a:p>
                      <a:pPr algn="l"/>
                      <a:r>
                        <a:rPr lang="en-GB" sz="1600" b="0" dirty="0">
                          <a:solidFill>
                            <a:schemeClr val="tx1"/>
                          </a:solidFill>
                          <a:latin typeface="+mj-lt"/>
                        </a:rPr>
                        <a:t>.11be</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557317765"/>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56</a:t>
            </a:fld>
            <a:endParaRPr lang="en-US"/>
          </a:p>
        </p:txBody>
      </p:sp>
    </p:spTree>
    <p:extLst>
      <p:ext uri="{BB962C8B-B14F-4D97-AF65-F5344CB8AC3E}">
        <p14:creationId xmlns:p14="http://schemas.microsoft.com/office/powerpoint/2010/main" val="341695591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Andrew Myles</a:t>
            </a:r>
          </a:p>
          <a:p>
            <a:pPr lvl="1"/>
            <a:r>
              <a:rPr lang="en-AU" dirty="0"/>
              <a:t>Dan Harkins</a:t>
            </a:r>
          </a:p>
          <a:p>
            <a:pPr lvl="1"/>
            <a:r>
              <a:rPr lang="en-AU" dirty="0"/>
              <a:t>Dorothy Stanley (802.11 WG Chair)</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57</a:t>
            </a:fld>
            <a:endParaRPr lang="en-US"/>
          </a:p>
        </p:txBody>
      </p:sp>
    </p:spTree>
    <p:extLst>
      <p:ext uri="{BB962C8B-B14F-4D97-AF65-F5344CB8AC3E}">
        <p14:creationId xmlns:p14="http://schemas.microsoft.com/office/powerpoint/2010/main" val="320383029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802.11ax 60-day pre-ballot passed and responses have been sent, but it is on hold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D4.0 out of March 2019 meeting (N16974)</a:t>
            </a:r>
          </a:p>
          <a:p>
            <a:pPr lvl="1"/>
            <a:r>
              <a:rPr lang="en-AU" dirty="0"/>
              <a:t>Liaised D6.0 out of Jan 2020 meeting (N17096)</a:t>
            </a:r>
          </a:p>
          <a:p>
            <a:r>
              <a:rPr lang="en-US" dirty="0"/>
              <a:t>60-day</a:t>
            </a:r>
            <a:r>
              <a:rPr lang="en-AU" dirty="0"/>
              <a:t> pre-ballot: </a:t>
            </a:r>
            <a:r>
              <a:rPr lang="en-AU" dirty="0">
                <a:solidFill>
                  <a:srgbClr val="00B050"/>
                </a:solidFill>
              </a:rPr>
              <a:t>passed</a:t>
            </a:r>
            <a:r>
              <a:rPr lang="en-AU" dirty="0">
                <a:solidFill>
                  <a:schemeClr val="accent2"/>
                </a:solidFill>
              </a:rPr>
              <a:t> with responses sent </a:t>
            </a:r>
            <a:r>
              <a:rPr lang="en-AU" dirty="0">
                <a:solidFill>
                  <a:srgbClr val="FA661C"/>
                </a:solidFill>
              </a:rPr>
              <a:t>but </a:t>
            </a:r>
            <a:r>
              <a:rPr lang="en-AU" sz="1800" kern="1200" dirty="0">
                <a:solidFill>
                  <a:srgbClr val="FA661C"/>
                </a:solidFill>
                <a:latin typeface="+mn-lt"/>
                <a:ea typeface="+mn-ea"/>
                <a:cs typeface="+mn-cs"/>
              </a:rPr>
              <a:t>on hold</a:t>
            </a:r>
            <a:endParaRPr lang="en-AU" dirty="0">
              <a:solidFill>
                <a:srgbClr val="FA661C"/>
              </a:solidFill>
            </a:endParaRPr>
          </a:p>
          <a:p>
            <a:pPr lvl="1"/>
            <a:r>
              <a:rPr lang="en-AU" dirty="0"/>
              <a:t>IEEE 802.11ax 60-day ballot passed on 10 Aug 2021 (N17599)</a:t>
            </a:r>
          </a:p>
          <a:p>
            <a:pPr lvl="2"/>
            <a:r>
              <a:rPr lang="en-AU" dirty="0"/>
              <a:t>Passed 10/0/9 on need for ISO standard</a:t>
            </a:r>
          </a:p>
          <a:p>
            <a:pPr lvl="2"/>
            <a:r>
              <a:rPr lang="en-AU" dirty="0"/>
              <a:t>Passed 6/4/9 on support for submission to FDIS</a:t>
            </a:r>
          </a:p>
          <a:p>
            <a:pPr lvl="2"/>
            <a:r>
              <a:rPr lang="en-AU" dirty="0"/>
              <a:t>With negative comments from China (usual security comments)</a:t>
            </a:r>
          </a:p>
          <a:p>
            <a:pPr lvl="2"/>
            <a:r>
              <a:rPr lang="en-AU" dirty="0"/>
              <a:t>With negative comments from Sweden, Finland, Germany &amp; a positive comment from Japan (wrt negative </a:t>
            </a:r>
            <a:r>
              <a:rPr lang="en-AU" dirty="0" err="1"/>
              <a:t>LoAs</a:t>
            </a:r>
            <a:r>
              <a:rPr lang="en-AU" dirty="0"/>
              <a:t>)</a:t>
            </a:r>
          </a:p>
          <a:p>
            <a:pPr lvl="2"/>
            <a:r>
              <a:rPr lang="en-AU" dirty="0"/>
              <a:t>A response was sent – see following pages </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58</a:t>
            </a:fld>
            <a:endParaRPr lang="en-US"/>
          </a:p>
        </p:txBody>
      </p:sp>
      <p:graphicFrame>
        <p:nvGraphicFramePr>
          <p:cNvPr id="2" name="Object 1">
            <a:extLst>
              <a:ext uri="{FF2B5EF4-FFF2-40B4-BE49-F238E27FC236}">
                <a16:creationId xmlns:a16="http://schemas.microsoft.com/office/drawing/2014/main" id="{90E95256-A50A-4151-BAA5-A235A440DAA4}"/>
              </a:ext>
            </a:extLst>
          </p:cNvPr>
          <p:cNvGraphicFramePr>
            <a:graphicFrameLocks noChangeAspect="1"/>
          </p:cNvGraphicFramePr>
          <p:nvPr>
            <p:extLst>
              <p:ext uri="{D42A27DB-BD31-4B8C-83A1-F6EECF244321}">
                <p14:modId xmlns:p14="http://schemas.microsoft.com/office/powerpoint/2010/main" val="3120729419"/>
              </p:ext>
            </p:extLst>
          </p:nvPr>
        </p:nvGraphicFramePr>
        <p:xfrm>
          <a:off x="7401673" y="3635375"/>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2" imgW="914597" imgH="806311" progId="AcroExch.Document.DC">
                  <p:embed/>
                </p:oleObj>
              </mc:Choice>
              <mc:Fallback>
                <p:oleObj name="Acrobat Document" showAsIcon="1" r:id="rId2" imgW="914597" imgH="806311" progId="AcroExch.Document.DC">
                  <p:embed/>
                  <p:pic>
                    <p:nvPicPr>
                      <p:cNvPr id="2" name="Object 1">
                        <a:extLst>
                          <a:ext uri="{FF2B5EF4-FFF2-40B4-BE49-F238E27FC236}">
                            <a16:creationId xmlns:a16="http://schemas.microsoft.com/office/drawing/2014/main" id="{90E95256-A50A-4151-BAA5-A235A440DAA4}"/>
                          </a:ext>
                        </a:extLst>
                      </p:cNvPr>
                      <p:cNvPicPr/>
                      <p:nvPr/>
                    </p:nvPicPr>
                    <p:blipFill>
                      <a:blip r:embed="rId3"/>
                      <a:stretch>
                        <a:fillRect/>
                      </a:stretch>
                    </p:blipFill>
                    <p:spPr>
                      <a:xfrm>
                        <a:off x="7401673" y="3635375"/>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411270482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EC5B1-A8E7-4070-8E5C-575393866487}"/>
              </a:ext>
            </a:extLst>
          </p:cNvPr>
          <p:cNvSpPr>
            <a:spLocks noGrp="1"/>
          </p:cNvSpPr>
          <p:nvPr>
            <p:ph type="title"/>
          </p:nvPr>
        </p:nvSpPr>
        <p:spPr/>
        <p:txBody>
          <a:bodyPr/>
          <a:lstStyle/>
          <a:p>
            <a:r>
              <a:rPr lang="en-AU" dirty="0"/>
              <a:t>Responses were sent in Nov 2021 in relation the 60-day ballot on IEEE 802.11ax</a:t>
            </a:r>
          </a:p>
        </p:txBody>
      </p:sp>
      <p:sp>
        <p:nvSpPr>
          <p:cNvPr id="3" name="Content Placeholder 2">
            <a:extLst>
              <a:ext uri="{FF2B5EF4-FFF2-40B4-BE49-F238E27FC236}">
                <a16:creationId xmlns:a16="http://schemas.microsoft.com/office/drawing/2014/main" id="{3079BB03-179A-47F4-A009-19C4530ABF9F}"/>
              </a:ext>
            </a:extLst>
          </p:cNvPr>
          <p:cNvSpPr>
            <a:spLocks noGrp="1"/>
          </p:cNvSpPr>
          <p:nvPr>
            <p:ph idx="1"/>
          </p:nvPr>
        </p:nvSpPr>
        <p:spPr/>
        <p:txBody>
          <a:bodyPr/>
          <a:lstStyle/>
          <a:p>
            <a:pPr lvl="1"/>
            <a:r>
              <a:rPr lang="en-AU" dirty="0"/>
              <a:t>Ultimately the IEEE SA directed IEEE 802 that:</a:t>
            </a:r>
          </a:p>
          <a:p>
            <a:pPr lvl="2"/>
            <a:r>
              <a:rPr lang="en-AU" dirty="0"/>
              <a:t>The IEEE SA President would respond to ISO on the IPR related issues, based on content that had been developed by IEEE 802 (see </a:t>
            </a:r>
            <a:r>
              <a:rPr lang="en-AU" dirty="0">
                <a:hlinkClick r:id="rId2"/>
              </a:rPr>
              <a:t>11-21-1400-05</a:t>
            </a:r>
            <a:r>
              <a:rPr lang="en-AU" dirty="0"/>
              <a:t>) </a:t>
            </a:r>
          </a:p>
          <a:p>
            <a:pPr lvl="3"/>
            <a:r>
              <a:rPr lang="en-AU" dirty="0"/>
              <a:t>Sent on 8 Nov 2021 (see following slides for update)</a:t>
            </a:r>
          </a:p>
          <a:p>
            <a:pPr lvl="2"/>
            <a:r>
              <a:rPr lang="en-AU" dirty="0"/>
              <a:t>IEEE 802 respond to the China NB technical comments to SC6 (see </a:t>
            </a:r>
            <a:r>
              <a:rPr lang="en-AU" dirty="0">
                <a:hlinkClick r:id="rId3"/>
              </a:rPr>
              <a:t>11-21-1400-08</a:t>
            </a:r>
            <a:r>
              <a:rPr lang="en-AU" dirty="0"/>
              <a:t>)</a:t>
            </a:r>
          </a:p>
          <a:p>
            <a:pPr lvl="3"/>
            <a:r>
              <a:rPr lang="en-AU" dirty="0"/>
              <a:t>IEEE 802 EC approval occurred on 5 Nov 2021</a:t>
            </a:r>
          </a:p>
          <a:p>
            <a:pPr lvl="3"/>
            <a:r>
              <a:rPr lang="en-AU" dirty="0"/>
              <a:t>IEEE SA staff liaised on 8 Nov 2021 (N17646)</a:t>
            </a:r>
          </a:p>
          <a:p>
            <a:pPr lvl="1"/>
            <a:r>
              <a:rPr lang="en-AU" dirty="0"/>
              <a:t>This approach had a number of benefits:</a:t>
            </a:r>
          </a:p>
          <a:p>
            <a:pPr lvl="2"/>
            <a:r>
              <a:rPr lang="en-AU" dirty="0"/>
              <a:t>It avoided the IEEE 802 EC arguing about whether it should respond to the IPR comments</a:t>
            </a:r>
          </a:p>
          <a:p>
            <a:pPr lvl="2"/>
            <a:r>
              <a:rPr lang="en-AU" dirty="0"/>
              <a:t>It highlighted the importance of the issue to IEEE SA</a:t>
            </a:r>
          </a:p>
          <a:p>
            <a:pPr lvl="2"/>
            <a:r>
              <a:rPr lang="en-AU" dirty="0"/>
              <a:t>It meant responses were sent to SC6 &amp; ISO quickly so that ISO/IEEE SA staff discussions could commence</a:t>
            </a:r>
          </a:p>
          <a:p>
            <a:pPr marL="1588" lvl="1" indent="0">
              <a:buNone/>
            </a:pPr>
            <a:endParaRPr lang="en-AU" dirty="0"/>
          </a:p>
          <a:p>
            <a:pPr marL="1588" lvl="1" indent="0">
              <a:buNone/>
            </a:pPr>
            <a:endParaRPr lang="en-AU" dirty="0"/>
          </a:p>
          <a:p>
            <a:pPr lvl="2"/>
            <a:endParaRPr lang="en-AU" dirty="0"/>
          </a:p>
          <a:p>
            <a:endParaRPr lang="en-AU" dirty="0"/>
          </a:p>
        </p:txBody>
      </p:sp>
      <p:sp>
        <p:nvSpPr>
          <p:cNvPr id="4" name="Footer Placeholder 3">
            <a:extLst>
              <a:ext uri="{FF2B5EF4-FFF2-40B4-BE49-F238E27FC236}">
                <a16:creationId xmlns:a16="http://schemas.microsoft.com/office/drawing/2014/main" id="{EE17B8A7-0198-4EB9-A501-C495521B00B0}"/>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9A903838-AAEA-4B3A-87FB-9B94EC0DE494}"/>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59</a:t>
            </a:fld>
            <a:endParaRPr lang="en-US"/>
          </a:p>
        </p:txBody>
      </p:sp>
    </p:spTree>
    <p:extLst>
      <p:ext uri="{BB962C8B-B14F-4D97-AF65-F5344CB8AC3E}">
        <p14:creationId xmlns:p14="http://schemas.microsoft.com/office/powerpoint/2010/main" val="24850500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153400" cy="1066800"/>
          </a:xfrm>
        </p:spPr>
        <p:txBody>
          <a:bodyPr/>
          <a:lstStyle/>
          <a:p>
            <a:r>
              <a:rPr lang="en-US" dirty="0"/>
              <a:t>Participants in the IEEE-SA “individual process” shall act independently of others, including employers</a:t>
            </a:r>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require that “participants in the IEEE standards development individual process shall act based on their qualifications and experience”</a:t>
            </a:r>
          </a:p>
          <a:p>
            <a:pPr lvl="1"/>
            <a:r>
              <a:rPr lang="en-US" dirty="0"/>
              <a:t>This means participants:</a:t>
            </a:r>
          </a:p>
          <a:p>
            <a:pPr lvl="2"/>
            <a:r>
              <a:rPr lang="en-US" b="1" dirty="0">
                <a:solidFill>
                  <a:srgbClr val="00B050"/>
                </a:solidFill>
              </a:rPr>
              <a:t>Shall act &amp; vote </a:t>
            </a:r>
            <a:r>
              <a:rPr lang="en-US" dirty="0"/>
              <a:t>based on their personal &amp; independent opinions derived from their expertise, knowledge, and qualifications</a:t>
            </a:r>
          </a:p>
          <a:p>
            <a:pPr lvl="2"/>
            <a:r>
              <a:rPr lang="en-US" b="1" dirty="0">
                <a:solidFill>
                  <a:srgbClr val="FF0000"/>
                </a:solidFill>
              </a:rPr>
              <a:t>Shall not act or vote </a:t>
            </a:r>
            <a:r>
              <a:rPr lang="en-US" dirty="0"/>
              <a:t>based on any obligation to or any direction from any other person or organization, including an employer or client, regardless of any external commitments, agreements, contracts, or orders</a:t>
            </a:r>
          </a:p>
          <a:p>
            <a:pPr lvl="2"/>
            <a:r>
              <a:rPr lang="en-US" b="1" dirty="0">
                <a:solidFill>
                  <a:srgbClr val="FF0000"/>
                </a:solidFill>
              </a:rPr>
              <a:t>Shall not direct </a:t>
            </a:r>
            <a:r>
              <a:rPr lang="en-US" dirty="0"/>
              <a:t>the actions or votes of other participants or retaliate against other participants for fulfilling their responsibility to act &amp; vote based on their personal &amp; independently developed opinions</a:t>
            </a:r>
          </a:p>
          <a:p>
            <a:pPr lvl="1"/>
            <a:r>
              <a:rPr lang="en-US" dirty="0"/>
              <a:t>By participating in standards activities using the “</a:t>
            </a:r>
            <a:r>
              <a:rPr lang="en-US" i="1" dirty="0"/>
              <a:t>individual process</a:t>
            </a:r>
            <a:r>
              <a:rPr lang="en-US" dirty="0"/>
              <a:t>”, you are deemed to accept these requirements; if you are unable to satisfy these requirements then you shall immediately cease any participation</a:t>
            </a:r>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6</a:t>
            </a:fld>
            <a:endParaRPr lang="en-GB" dirty="0"/>
          </a:p>
        </p:txBody>
      </p:sp>
    </p:spTree>
    <p:extLst>
      <p:ext uri="{BB962C8B-B14F-4D97-AF65-F5344CB8AC3E}">
        <p14:creationId xmlns:p14="http://schemas.microsoft.com/office/powerpoint/2010/main" val="339944044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E83B5-A5FB-4E34-B472-FED19DCD96DB}"/>
              </a:ext>
            </a:extLst>
          </p:cNvPr>
          <p:cNvSpPr>
            <a:spLocks noGrp="1"/>
          </p:cNvSpPr>
          <p:nvPr>
            <p:ph type="title"/>
          </p:nvPr>
        </p:nvSpPr>
        <p:spPr>
          <a:xfrm>
            <a:off x="685800" y="685800"/>
            <a:ext cx="7772400" cy="1066800"/>
          </a:xfrm>
        </p:spPr>
        <p:txBody>
          <a:bodyPr/>
          <a:lstStyle/>
          <a:p>
            <a:r>
              <a:rPr lang="en-AU" dirty="0"/>
              <a:t>There is not yet closure on the 802.11ax IPR issue</a:t>
            </a:r>
          </a:p>
        </p:txBody>
      </p:sp>
      <p:sp>
        <p:nvSpPr>
          <p:cNvPr id="3" name="Content Placeholder 2">
            <a:extLst>
              <a:ext uri="{FF2B5EF4-FFF2-40B4-BE49-F238E27FC236}">
                <a16:creationId xmlns:a16="http://schemas.microsoft.com/office/drawing/2014/main" id="{D66EB765-827A-40C5-A8B4-413297C522B9}"/>
              </a:ext>
            </a:extLst>
          </p:cNvPr>
          <p:cNvSpPr>
            <a:spLocks noGrp="1"/>
          </p:cNvSpPr>
          <p:nvPr>
            <p:ph idx="1"/>
          </p:nvPr>
        </p:nvSpPr>
        <p:spPr>
          <a:xfrm>
            <a:off x="685800" y="1981200"/>
            <a:ext cx="7772400" cy="4114800"/>
          </a:xfrm>
        </p:spPr>
        <p:txBody>
          <a:bodyPr/>
          <a:lstStyle/>
          <a:p>
            <a:r>
              <a:rPr lang="en-AU" dirty="0"/>
              <a:t>Latest news (Jan 2022)</a:t>
            </a:r>
          </a:p>
          <a:p>
            <a:pPr lvl="1"/>
            <a:r>
              <a:rPr lang="en-AU" dirty="0"/>
              <a:t>IEEE SA have provided a summary of the current status of the IPR issue</a:t>
            </a:r>
          </a:p>
          <a:p>
            <a:pPr lvl="2"/>
            <a:r>
              <a:rPr lang="en-AU" i="1" dirty="0"/>
              <a:t>ISO has informed IEEE that it will reach out to the submitters to try to obtain positive declarations to ISO that demonstrate a willingness to license on terms that are either royalty-free or reasonable and non-discriminatory.</a:t>
            </a:r>
          </a:p>
          <a:p>
            <a:pPr lvl="1"/>
            <a:r>
              <a:rPr lang="en-AU" dirty="0"/>
              <a:t>Notes by the IEEE 802 JTC1 SC Chair:</a:t>
            </a:r>
          </a:p>
          <a:p>
            <a:pPr lvl="2"/>
            <a:r>
              <a:rPr lang="en-AU" dirty="0"/>
              <a:t>The timeline, and any deadlines, for this process are currently unknown …</a:t>
            </a:r>
          </a:p>
          <a:p>
            <a:pPr lvl="2"/>
            <a:r>
              <a:rPr lang="en-AU" dirty="0"/>
              <a:t>… but it is hoped that quick progress can be made</a:t>
            </a:r>
          </a:p>
          <a:p>
            <a:pPr marL="184150" lvl="2" indent="0">
              <a:buNone/>
            </a:pPr>
            <a:endParaRPr lang="en-AU" dirty="0"/>
          </a:p>
        </p:txBody>
      </p:sp>
      <p:sp>
        <p:nvSpPr>
          <p:cNvPr id="4" name="Footer Placeholder 3">
            <a:extLst>
              <a:ext uri="{FF2B5EF4-FFF2-40B4-BE49-F238E27FC236}">
                <a16:creationId xmlns:a16="http://schemas.microsoft.com/office/drawing/2014/main" id="{837754B3-8DE2-4F8C-974C-E3A9B817C509}"/>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BF2585D4-DF10-4272-A100-AA7E9746F7D8}"/>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60</a:t>
            </a:fld>
            <a:endParaRPr lang="en-US"/>
          </a:p>
        </p:txBody>
      </p:sp>
    </p:spTree>
    <p:extLst>
      <p:ext uri="{BB962C8B-B14F-4D97-AF65-F5344CB8AC3E}">
        <p14:creationId xmlns:p14="http://schemas.microsoft.com/office/powerpoint/2010/main" val="372483831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E83B5-A5FB-4E34-B472-FED19DCD96DB}"/>
              </a:ext>
            </a:extLst>
          </p:cNvPr>
          <p:cNvSpPr>
            <a:spLocks noGrp="1"/>
          </p:cNvSpPr>
          <p:nvPr>
            <p:ph type="title"/>
          </p:nvPr>
        </p:nvSpPr>
        <p:spPr>
          <a:xfrm>
            <a:off x="685800" y="685800"/>
            <a:ext cx="7772400" cy="1066800"/>
          </a:xfrm>
        </p:spPr>
        <p:txBody>
          <a:bodyPr/>
          <a:lstStyle/>
          <a:p>
            <a:r>
              <a:rPr lang="en-AU" dirty="0"/>
              <a:t>There is not yet closure on the 802.11ax IPR issue</a:t>
            </a:r>
          </a:p>
        </p:txBody>
      </p:sp>
      <p:sp>
        <p:nvSpPr>
          <p:cNvPr id="3" name="Content Placeholder 2">
            <a:extLst>
              <a:ext uri="{FF2B5EF4-FFF2-40B4-BE49-F238E27FC236}">
                <a16:creationId xmlns:a16="http://schemas.microsoft.com/office/drawing/2014/main" id="{D66EB765-827A-40C5-A8B4-413297C522B9}"/>
              </a:ext>
            </a:extLst>
          </p:cNvPr>
          <p:cNvSpPr>
            <a:spLocks noGrp="1"/>
          </p:cNvSpPr>
          <p:nvPr>
            <p:ph idx="1"/>
          </p:nvPr>
        </p:nvSpPr>
        <p:spPr>
          <a:xfrm>
            <a:off x="685800" y="1981200"/>
            <a:ext cx="7772400" cy="4114800"/>
          </a:xfrm>
        </p:spPr>
        <p:txBody>
          <a:bodyPr/>
          <a:lstStyle/>
          <a:p>
            <a:r>
              <a:rPr lang="en-AU" dirty="0"/>
              <a:t>Latest news (Mar 2022)</a:t>
            </a:r>
          </a:p>
          <a:p>
            <a:pPr lvl="1"/>
            <a:r>
              <a:rPr lang="en-AU" dirty="0"/>
              <a:t>The IEEE SA President’s letter has now been made available to IEEE 802</a:t>
            </a:r>
          </a:p>
          <a:p>
            <a:pPr lvl="2"/>
            <a:r>
              <a:rPr lang="en-AU" dirty="0"/>
              <a:t>See </a:t>
            </a:r>
            <a:r>
              <a:rPr lang="en-AU" dirty="0">
                <a:hlinkClick r:id="rId2"/>
              </a:rPr>
              <a:t>ec-22-0047-00</a:t>
            </a:r>
            <a:endParaRPr lang="en-AU" dirty="0"/>
          </a:p>
          <a:p>
            <a:pPr lvl="1"/>
            <a:r>
              <a:rPr lang="en-AU" dirty="0"/>
              <a:t>It is understood that discussions are continuing between IEEE SA &amp; ISO</a:t>
            </a:r>
          </a:p>
          <a:p>
            <a:r>
              <a:rPr lang="en-AU" dirty="0"/>
              <a:t>Latest news (July 2022)</a:t>
            </a:r>
          </a:p>
          <a:p>
            <a:pPr lvl="1"/>
            <a:r>
              <a:rPr lang="en-AU" dirty="0">
                <a:effectLst/>
                <a:latin typeface="+mj-lt"/>
                <a:ea typeface="Calibri" panose="020F0502020204030204" pitchFamily="34" charset="0"/>
              </a:rPr>
              <a:t>From IEEE SA staff</a:t>
            </a:r>
          </a:p>
          <a:p>
            <a:pPr lvl="2"/>
            <a:r>
              <a:rPr lang="en-AU" i="1" dirty="0">
                <a:effectLst/>
                <a:latin typeface="+mj-lt"/>
                <a:ea typeface="Calibri" panose="020F0502020204030204" pitchFamily="34" charset="0"/>
              </a:rPr>
              <a:t>IEEE SA is in ongoing dialogue with ISO; additional information may be available after the September ISO Council meeting.  Meanwhile the current process continues on a case-by-case basis.  We will provide an update when new information becomes available</a:t>
            </a:r>
          </a:p>
          <a:p>
            <a:r>
              <a:rPr lang="en-AU" dirty="0"/>
              <a:t>Latest news (Sep 2022)</a:t>
            </a:r>
          </a:p>
          <a:p>
            <a:pPr lvl="1"/>
            <a:r>
              <a:rPr lang="en-AU" dirty="0"/>
              <a:t>No news … so far</a:t>
            </a:r>
          </a:p>
          <a:p>
            <a:pPr lvl="2"/>
            <a:endParaRPr lang="en-AU" i="1" dirty="0">
              <a:latin typeface="+mj-lt"/>
            </a:endParaRPr>
          </a:p>
          <a:p>
            <a:pPr marL="184150" lvl="2" indent="0">
              <a:buNone/>
            </a:pPr>
            <a:endParaRPr lang="en-AU" dirty="0"/>
          </a:p>
        </p:txBody>
      </p:sp>
      <p:sp>
        <p:nvSpPr>
          <p:cNvPr id="4" name="Footer Placeholder 3">
            <a:extLst>
              <a:ext uri="{FF2B5EF4-FFF2-40B4-BE49-F238E27FC236}">
                <a16:creationId xmlns:a16="http://schemas.microsoft.com/office/drawing/2014/main" id="{837754B3-8DE2-4F8C-974C-E3A9B817C509}"/>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BF2585D4-DF10-4272-A100-AA7E9746F7D8}"/>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61</a:t>
            </a:fld>
            <a:endParaRPr lang="en-US"/>
          </a:p>
        </p:txBody>
      </p:sp>
    </p:spTree>
    <p:extLst>
      <p:ext uri="{BB962C8B-B14F-4D97-AF65-F5344CB8AC3E}">
        <p14:creationId xmlns:p14="http://schemas.microsoft.com/office/powerpoint/2010/main" val="420780639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802.11ay 60-day ballot failed on 9 Oct 2021 and the process will need to restart</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D3.0 out of March 2019 meeting (N16974)</a:t>
            </a:r>
          </a:p>
          <a:p>
            <a:pPr lvl="1"/>
            <a:r>
              <a:rPr lang="en-AU" dirty="0"/>
              <a:t>Liaised D5.0 out of Jan 2020 meeting (N17096)</a:t>
            </a:r>
          </a:p>
          <a:p>
            <a:pPr lvl="1"/>
            <a:r>
              <a:rPr lang="en-AU" dirty="0"/>
              <a:t>Liaised D7.0 out of Jan 2021 meeting (N17479)</a:t>
            </a:r>
          </a:p>
          <a:p>
            <a:r>
              <a:rPr lang="en-US" dirty="0"/>
              <a:t>60-day</a:t>
            </a:r>
            <a:r>
              <a:rPr lang="en-AU" dirty="0"/>
              <a:t> pre-ballot: </a:t>
            </a:r>
            <a:r>
              <a:rPr lang="en-AU" dirty="0">
                <a:solidFill>
                  <a:srgbClr val="FF0000"/>
                </a:solidFill>
              </a:rPr>
              <a:t>failed</a:t>
            </a:r>
          </a:p>
          <a:p>
            <a:pPr lvl="1"/>
            <a:r>
              <a:rPr lang="en-AU" dirty="0"/>
              <a:t>802.</a:t>
            </a:r>
            <a:r>
              <a:rPr lang="en-AU" dirty="0">
                <a:cs typeface="Arial" panose="020B0604020202020204" pitchFamily="34" charset="0"/>
              </a:rPr>
              <a:t>11ay</a:t>
            </a:r>
            <a:r>
              <a:rPr lang="en-AU" dirty="0"/>
              <a:t> 60-day ballot failed on 9 Oct 2021 (N17628)</a:t>
            </a:r>
          </a:p>
          <a:p>
            <a:pPr lvl="2"/>
            <a:r>
              <a:rPr lang="en-AU" dirty="0"/>
              <a:t>Passed 10/1/8 (Belgium) on need for ISO standard</a:t>
            </a:r>
          </a:p>
          <a:p>
            <a:pPr lvl="2"/>
            <a:r>
              <a:rPr lang="en-AU" dirty="0"/>
              <a:t>Failed 6/6/7 (Belgium, Canada, China, Finland, Netherlands, Sweden) on support for submission to FDIS</a:t>
            </a:r>
          </a:p>
          <a:p>
            <a:pPr lvl="3"/>
            <a:r>
              <a:rPr lang="en-AU" dirty="0"/>
              <a:t>Note: Germany voted yes, unlike for 802.11ax</a:t>
            </a:r>
          </a:p>
          <a:p>
            <a:pPr lvl="3"/>
            <a:r>
              <a:rPr lang="en-AU" dirty="0"/>
              <a:t>Note: Japan also commented, while voting yes</a:t>
            </a:r>
          </a:p>
          <a:p>
            <a:pPr lvl="3"/>
            <a:r>
              <a:rPr lang="en-AU" dirty="0"/>
              <a:t>Note that four negative LOAs on 802.11ay caused a similar problem to the 802.11ax problem</a:t>
            </a:r>
          </a:p>
          <a:p>
            <a:pPr lvl="2"/>
            <a:r>
              <a:rPr lang="en-AU" dirty="0"/>
              <a:t>The failure means the process will need to restart – after the IPR is sorted out</a:t>
            </a:r>
          </a:p>
          <a:p>
            <a:r>
              <a:rPr lang="en-AU" dirty="0"/>
              <a:t>FDIS ballot: </a:t>
            </a:r>
            <a:r>
              <a:rPr lang="en-AU" dirty="0">
                <a:solidFill>
                  <a:schemeClr val="accent6"/>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62</a:t>
            </a:fld>
            <a:endParaRPr lang="en-US"/>
          </a:p>
        </p:txBody>
      </p:sp>
    </p:spTree>
    <p:extLst>
      <p:ext uri="{BB962C8B-B14F-4D97-AF65-F5344CB8AC3E}">
        <p14:creationId xmlns:p14="http://schemas.microsoft.com/office/powerpoint/2010/main" val="144752633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802.11az was liaised for information in Apr 2022 </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802.11az D4.0 was liaised for information on 8 Apr 2022 (N17742)</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63</a:t>
            </a:fld>
            <a:endParaRPr lang="en-US"/>
          </a:p>
        </p:txBody>
      </p:sp>
    </p:spTree>
    <p:extLst>
      <p:ext uri="{BB962C8B-B14F-4D97-AF65-F5344CB8AC3E}">
        <p14:creationId xmlns:p14="http://schemas.microsoft.com/office/powerpoint/2010/main" val="126400052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802.11ba is waiting for start of 60-day ballot, but it will not start until IPR related issues resolved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D6.0 in March 2020 (N17157)</a:t>
            </a:r>
          </a:p>
          <a:p>
            <a:pPr lvl="1"/>
            <a:r>
              <a:rPr lang="en-AU" dirty="0"/>
              <a:t>Liaised D8.0 in Feb 2021 (N17479)</a:t>
            </a:r>
          </a:p>
          <a:p>
            <a:r>
              <a:rPr lang="en-US" dirty="0"/>
              <a:t>60-day</a:t>
            </a:r>
            <a:r>
              <a:rPr lang="en-AU" dirty="0"/>
              <a:t> pre-ballot: </a:t>
            </a:r>
            <a:r>
              <a:rPr lang="en-AU" dirty="0">
                <a:solidFill>
                  <a:srgbClr val="FA661C"/>
                </a:solidFill>
              </a:rPr>
              <a:t>on hold</a:t>
            </a:r>
          </a:p>
          <a:p>
            <a:pPr lvl="1"/>
            <a:r>
              <a:rPr lang="en-AU" dirty="0"/>
              <a:t>WG motion to enter PSDO process approved in May 2021</a:t>
            </a:r>
          </a:p>
          <a:p>
            <a:pPr lvl="2"/>
            <a:r>
              <a:rPr lang="en-AU" dirty="0"/>
              <a:t>(Jul 2021) EC approved, for submission after publication</a:t>
            </a:r>
          </a:p>
          <a:p>
            <a:pPr lvl="1"/>
            <a:r>
              <a:rPr lang="en-AU" dirty="0"/>
              <a:t>(Nov 2021) The ballot has not yet started but it will probably run into the same IPR related issue as 802.11ay (and 802.11ax) because there are explicit negative </a:t>
            </a:r>
            <a:r>
              <a:rPr lang="en-AU" dirty="0" err="1"/>
              <a:t>LoAs</a:t>
            </a:r>
            <a:r>
              <a:rPr lang="en-AU" dirty="0"/>
              <a:t> associated with 802.11ba – and so it will not be progressed (submitted by IEEE 802) until the IPR related issues are resolved</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64</a:t>
            </a:fld>
            <a:endParaRPr lang="en-US"/>
          </a:p>
        </p:txBody>
      </p:sp>
    </p:spTree>
    <p:extLst>
      <p:ext uri="{BB962C8B-B14F-4D97-AF65-F5344CB8AC3E}">
        <p14:creationId xmlns:p14="http://schemas.microsoft.com/office/powerpoint/2010/main" val="319424493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802.11bb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(May 2022) Passed initial ballot - probably only send at SA ballot stage</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65</a:t>
            </a:fld>
            <a:endParaRPr lang="en-US"/>
          </a:p>
        </p:txBody>
      </p:sp>
    </p:spTree>
    <p:extLst>
      <p:ext uri="{BB962C8B-B14F-4D97-AF65-F5344CB8AC3E}">
        <p14:creationId xmlns:p14="http://schemas.microsoft.com/office/powerpoint/2010/main" val="32597829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802.11bc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At D3.0 - probably only send at SA Ballot stage</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66</a:t>
            </a:fld>
            <a:endParaRPr lang="en-US"/>
          </a:p>
        </p:txBody>
      </p:sp>
    </p:spTree>
    <p:extLst>
      <p:ext uri="{BB962C8B-B14F-4D97-AF65-F5344CB8AC3E}">
        <p14:creationId xmlns:p14="http://schemas.microsoft.com/office/powerpoint/2010/main" val="31450626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802.11bd D4.0 was liaised for information in June 2022</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802.11bd D4.0 was liaised in June 2022 (N17743)</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67</a:t>
            </a:fld>
            <a:endParaRPr lang="en-US"/>
          </a:p>
        </p:txBody>
      </p:sp>
    </p:spTree>
    <p:extLst>
      <p:ext uri="{BB962C8B-B14F-4D97-AF65-F5344CB8AC3E}">
        <p14:creationId xmlns:p14="http://schemas.microsoft.com/office/powerpoint/2010/main" val="211226108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802.11be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(Jun 2022) No approved draft yet – may send after initial WG LB approval (first ballot with versions of all features) – it closes 4 Jul 2022</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68</a:t>
            </a:fld>
            <a:endParaRPr lang="en-US"/>
          </a:p>
        </p:txBody>
      </p:sp>
    </p:spTree>
    <p:extLst>
      <p:ext uri="{BB962C8B-B14F-4D97-AF65-F5344CB8AC3E}">
        <p14:creationId xmlns:p14="http://schemas.microsoft.com/office/powerpoint/2010/main" val="107342990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dirty="0">
                <a:solidFill>
                  <a:schemeClr val="accent6"/>
                </a:solidFill>
              </a:rPr>
              <a:t>IEEE 802.11-2020 FDIS passed (with IPR related issue), a technical response liaised &amp; published</a:t>
            </a:r>
          </a:p>
        </p:txBody>
      </p:sp>
      <p:sp>
        <p:nvSpPr>
          <p:cNvPr id="10" name="Content Placeholder 9"/>
          <p:cNvSpPr>
            <a:spLocks noGrp="1"/>
          </p:cNvSpPr>
          <p:nvPr>
            <p:ph idx="1"/>
          </p:nvPr>
        </p:nvSpPr>
        <p:spPr>
          <a:xfrm>
            <a:off x="685800" y="1447800"/>
            <a:ext cx="82296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802.11md D3.0 was liaised for information in Jan 2020 (N17082)</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11-2020 </a:t>
            </a:r>
            <a:r>
              <a:rPr lang="en-AU" dirty="0"/>
              <a:t>60-day ballot passed on 1 Jun 2021 (N17516)</a:t>
            </a:r>
          </a:p>
          <a:p>
            <a:pPr lvl="2"/>
            <a:r>
              <a:rPr lang="en-AU" dirty="0"/>
              <a:t>Passed 9/0/10 on need for ISO standard</a:t>
            </a:r>
          </a:p>
          <a:p>
            <a:pPr lvl="2"/>
            <a:r>
              <a:rPr lang="en-AU" dirty="0"/>
              <a:t>Passed 8/1/10 on support for submission to FDIS</a:t>
            </a:r>
          </a:p>
          <a:p>
            <a:pPr lvl="1"/>
            <a:r>
              <a:rPr lang="en-AU" dirty="0"/>
              <a:t>The China NB voted “no” with 18 comments</a:t>
            </a:r>
          </a:p>
          <a:p>
            <a:pPr lvl="2"/>
            <a:r>
              <a:rPr lang="en-AU" dirty="0">
                <a:latin typeface="+mj-lt"/>
              </a:rPr>
              <a:t>Response liaised in Aug 2021 (N17600)</a:t>
            </a:r>
            <a:endParaRPr lang="en-AU" dirty="0"/>
          </a:p>
          <a:p>
            <a:r>
              <a:rPr lang="en-AU" dirty="0"/>
              <a:t>FDIS ballot: </a:t>
            </a:r>
            <a:r>
              <a:rPr lang="en-AU" dirty="0">
                <a:solidFill>
                  <a:srgbClr val="00B050"/>
                </a:solidFill>
              </a:rPr>
              <a:t>passed </a:t>
            </a:r>
            <a:r>
              <a:rPr lang="en-AU" dirty="0">
                <a:solidFill>
                  <a:srgbClr val="FA661C"/>
                </a:solidFill>
              </a:rPr>
              <a:t>with IPR related issue</a:t>
            </a:r>
            <a:r>
              <a:rPr lang="en-AU" dirty="0">
                <a:solidFill>
                  <a:srgbClr val="00B050"/>
                </a:solidFill>
              </a:rPr>
              <a:t>, response liaised &amp; published</a:t>
            </a:r>
          </a:p>
          <a:p>
            <a:pPr lvl="1"/>
            <a:r>
              <a:rPr lang="en-AU" dirty="0"/>
              <a:t> </a:t>
            </a:r>
            <a:r>
              <a:rPr lang="en-AU" dirty="0">
                <a:cs typeface="Arial" panose="020B0604020202020204" pitchFamily="34" charset="0"/>
              </a:rPr>
              <a:t>802.11-2020</a:t>
            </a:r>
            <a:r>
              <a:rPr lang="en-AU" dirty="0"/>
              <a:t> FDIS ballot passed on 23 Jun 2022 (N17748)</a:t>
            </a:r>
          </a:p>
          <a:p>
            <a:pPr lvl="2"/>
            <a:r>
              <a:rPr lang="en-AU" dirty="0"/>
              <a:t>Passed 8/2/8, negative votes from Japan NB &amp; China NB</a:t>
            </a:r>
          </a:p>
          <a:p>
            <a:pPr lvl="2"/>
            <a:r>
              <a:rPr lang="en-AU" dirty="0"/>
              <a:t>Technical responses have been </a:t>
            </a:r>
            <a:r>
              <a:rPr lang="en-AU" dirty="0">
                <a:latin typeface="+mj-lt"/>
              </a:rPr>
              <a:t>liaised (see </a:t>
            </a:r>
            <a:r>
              <a:rPr lang="en-AU" u="sng" dirty="0">
                <a:solidFill>
                  <a:srgbClr val="0000FF"/>
                </a:solidFill>
                <a:effectLst/>
                <a:latin typeface="+mj-lt"/>
                <a:ea typeface="Calibri" panose="020F0502020204030204" pitchFamily="34" charset="0"/>
                <a:hlinkClick r:id="rId2"/>
              </a:rPr>
              <a:t>11-22-0956-03</a:t>
            </a:r>
            <a:r>
              <a:rPr lang="en-AU" dirty="0">
                <a:latin typeface="+mj-lt"/>
              </a:rPr>
              <a:t>, N</a:t>
            </a:r>
            <a:r>
              <a:rPr lang="en-AU" dirty="0">
                <a:solidFill>
                  <a:srgbClr val="FF0000"/>
                </a:solidFill>
                <a:latin typeface="+mj-lt"/>
              </a:rPr>
              <a:t>?????</a:t>
            </a:r>
            <a:r>
              <a:rPr lang="en-AU" dirty="0">
                <a:latin typeface="+mj-lt"/>
              </a:rPr>
              <a:t>)</a:t>
            </a:r>
          </a:p>
          <a:p>
            <a:pPr lvl="2"/>
            <a:r>
              <a:rPr lang="en-AU" dirty="0">
                <a:solidFill>
                  <a:srgbClr val="FA661C"/>
                </a:solidFill>
              </a:rPr>
              <a:t>Japan NB’s IPR related comments need to be dealt with by ISO staff</a:t>
            </a:r>
          </a:p>
          <a:p>
            <a:pPr lvl="1"/>
            <a:r>
              <a:rPr lang="en-AU" dirty="0"/>
              <a:t>It has been published as ISO/IEC/IEEE 802-11:2022 (July 2022)</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69</a:t>
            </a:fld>
            <a:endParaRPr lang="en-US"/>
          </a:p>
        </p:txBody>
      </p:sp>
      <p:graphicFrame>
        <p:nvGraphicFramePr>
          <p:cNvPr id="2" name="Object 1">
            <a:extLst>
              <a:ext uri="{FF2B5EF4-FFF2-40B4-BE49-F238E27FC236}">
                <a16:creationId xmlns:a16="http://schemas.microsoft.com/office/drawing/2014/main" id="{6B67D703-B309-F236-0B19-68FA0C4099B2}"/>
              </a:ext>
            </a:extLst>
          </p:cNvPr>
          <p:cNvGraphicFramePr>
            <a:graphicFrameLocks noChangeAspect="1"/>
          </p:cNvGraphicFramePr>
          <p:nvPr>
            <p:extLst>
              <p:ext uri="{D42A27DB-BD31-4B8C-83A1-F6EECF244321}">
                <p14:modId xmlns:p14="http://schemas.microsoft.com/office/powerpoint/2010/main" val="2541878149"/>
              </p:ext>
            </p:extLst>
          </p:nvPr>
        </p:nvGraphicFramePr>
        <p:xfrm>
          <a:off x="7848600" y="4953000"/>
          <a:ext cx="914400" cy="806450"/>
        </p:xfrm>
        <a:graphic>
          <a:graphicData uri="http://schemas.openxmlformats.org/presentationml/2006/ole">
            <mc:AlternateContent xmlns:mc="http://schemas.openxmlformats.org/markup-compatibility/2006">
              <mc:Choice xmlns:v="urn:schemas-microsoft-com:vml" Requires="v">
                <p:oleObj name="Document" showAsIcon="1" r:id="rId3" imgW="914597" imgH="806311" progId="Word.Document.12">
                  <p:embed/>
                </p:oleObj>
              </mc:Choice>
              <mc:Fallback>
                <p:oleObj name="Document" showAsIcon="1" r:id="rId3" imgW="914597" imgH="806311" progId="Word.Document.12">
                  <p:embed/>
                  <p:pic>
                    <p:nvPicPr>
                      <p:cNvPr id="2" name="Object 1">
                        <a:extLst>
                          <a:ext uri="{FF2B5EF4-FFF2-40B4-BE49-F238E27FC236}">
                            <a16:creationId xmlns:a16="http://schemas.microsoft.com/office/drawing/2014/main" id="{6B67D703-B309-F236-0B19-68FA0C4099B2}"/>
                          </a:ext>
                        </a:extLst>
                      </p:cNvPr>
                      <p:cNvPicPr/>
                      <p:nvPr/>
                    </p:nvPicPr>
                    <p:blipFill>
                      <a:blip r:embed="rId4"/>
                      <a:stretch>
                        <a:fillRect/>
                      </a:stretch>
                    </p:blipFill>
                    <p:spPr>
                      <a:xfrm>
                        <a:off x="7848600" y="4953000"/>
                        <a:ext cx="914400" cy="806450"/>
                      </a:xfrm>
                      <a:prstGeom prst="rect">
                        <a:avLst/>
                      </a:prstGeom>
                    </p:spPr>
                  </p:pic>
                </p:oleObj>
              </mc:Fallback>
            </mc:AlternateContent>
          </a:graphicData>
        </a:graphic>
      </p:graphicFrame>
      <p:graphicFrame>
        <p:nvGraphicFramePr>
          <p:cNvPr id="3" name="Object 2">
            <a:extLst>
              <a:ext uri="{FF2B5EF4-FFF2-40B4-BE49-F238E27FC236}">
                <a16:creationId xmlns:a16="http://schemas.microsoft.com/office/drawing/2014/main" id="{25E4892C-C716-55CB-B8C5-9AF7C7302C0C}"/>
              </a:ext>
            </a:extLst>
          </p:cNvPr>
          <p:cNvGraphicFramePr>
            <a:graphicFrameLocks noChangeAspect="1"/>
          </p:cNvGraphicFramePr>
          <p:nvPr>
            <p:extLst>
              <p:ext uri="{D42A27DB-BD31-4B8C-83A1-F6EECF244321}">
                <p14:modId xmlns:p14="http://schemas.microsoft.com/office/powerpoint/2010/main" val="2268267559"/>
              </p:ext>
            </p:extLst>
          </p:nvPr>
        </p:nvGraphicFramePr>
        <p:xfrm>
          <a:off x="7192424" y="4953000"/>
          <a:ext cx="914400" cy="806450"/>
        </p:xfrm>
        <a:graphic>
          <a:graphicData uri="http://schemas.openxmlformats.org/presentationml/2006/ole">
            <mc:AlternateContent xmlns:mc="http://schemas.openxmlformats.org/markup-compatibility/2006">
              <mc:Choice xmlns:v="urn:schemas-microsoft-com:vml" Requires="v">
                <p:oleObj name="Document" showAsIcon="1" r:id="rId5" imgW="914597" imgH="806311" progId="Word.Document.8">
                  <p:embed/>
                </p:oleObj>
              </mc:Choice>
              <mc:Fallback>
                <p:oleObj name="Document" showAsIcon="1" r:id="rId5" imgW="914597" imgH="806311" progId="Word.Document.8">
                  <p:embed/>
                  <p:pic>
                    <p:nvPicPr>
                      <p:cNvPr id="3" name="Object 2">
                        <a:extLst>
                          <a:ext uri="{FF2B5EF4-FFF2-40B4-BE49-F238E27FC236}">
                            <a16:creationId xmlns:a16="http://schemas.microsoft.com/office/drawing/2014/main" id="{25E4892C-C716-55CB-B8C5-9AF7C7302C0C}"/>
                          </a:ext>
                        </a:extLst>
                      </p:cNvPr>
                      <p:cNvPicPr/>
                      <p:nvPr/>
                    </p:nvPicPr>
                    <p:blipFill>
                      <a:blip r:embed="rId6"/>
                      <a:stretch>
                        <a:fillRect/>
                      </a:stretch>
                    </p:blipFill>
                    <p:spPr>
                      <a:xfrm>
                        <a:off x="7192424" y="49530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29098171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IEEE-SA standards activities shall allow the fair &amp;</a:t>
            </a:r>
            <a:br>
              <a:rPr lang="en-US"/>
            </a:br>
            <a:r>
              <a:rPr lang="en-US"/>
              <a:t>equitable consideration of all viewpoints</a:t>
            </a:r>
            <a:endParaRPr lang="en-US" dirty="0"/>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(clause 5.2.1.3) specifies that “the standards development process shall not be dominated by any single interest category, individual, or organization”</a:t>
            </a:r>
          </a:p>
          <a:p>
            <a:pPr lvl="2"/>
            <a:r>
              <a:rPr lang="en-US" dirty="0"/>
              <a:t>This means no participant may </a:t>
            </a:r>
            <a:r>
              <a:rPr lang="en-US" i="1" dirty="0"/>
              <a:t>exercise “authority, leadership, or influence by reason of superior leverage, strength, or representation to the exclusion of fair and equitable consideration of other viewpoints” or “to hinder the progress of the standards development activity”</a:t>
            </a:r>
          </a:p>
          <a:p>
            <a:pPr lvl="1"/>
            <a:r>
              <a:rPr lang="en-US" dirty="0"/>
              <a:t>This rule applies equally to those participating in a standards development project and to that project’s leadership group</a:t>
            </a:r>
          </a:p>
          <a:p>
            <a:pPr lvl="1"/>
            <a:r>
              <a:rPr lang="en-US" dirty="0"/>
              <a:t>Any person who reasonably suspects that dominance is occurring in a standards development project is encouraged to bring the issue to the attention of the Standards Committee or the project’s IEEE-SA Program Manager</a:t>
            </a:r>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dirty="0"/>
              <a:t>Slide </a:t>
            </a:r>
            <a:fld id="{440F5867-744E-4AA6-B0ED-4C44D2DFBB7B}" type="slidenum">
              <a:rPr lang="en-GB" smtClean="0"/>
              <a:pPr/>
              <a:t>7</a:t>
            </a:fld>
            <a:endParaRPr lang="en-GB" dirty="0"/>
          </a:p>
        </p:txBody>
      </p:sp>
    </p:spTree>
    <p:extLst>
      <p:ext uri="{BB962C8B-B14F-4D97-AF65-F5344CB8AC3E}">
        <p14:creationId xmlns:p14="http://schemas.microsoft.com/office/powerpoint/2010/main" val="402078544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B7A29-7DDB-AC69-BB97-B3F4F60E05CC}"/>
              </a:ext>
            </a:extLst>
          </p:cNvPr>
          <p:cNvSpPr>
            <a:spLocks noGrp="1"/>
          </p:cNvSpPr>
          <p:nvPr>
            <p:ph type="title"/>
          </p:nvPr>
        </p:nvSpPr>
        <p:spPr/>
        <p:txBody>
          <a:bodyPr/>
          <a:lstStyle/>
          <a:p>
            <a:r>
              <a:rPr lang="en-AU" dirty="0"/>
              <a:t>Japan NB comments related to IPR issues </a:t>
            </a:r>
            <a:r>
              <a:rPr lang="en-AU" sz="2400" dirty="0"/>
              <a:t>need to be dealt with by IEEE SA &amp; ISO staff</a:t>
            </a:r>
            <a:endParaRPr lang="en-AU" dirty="0"/>
          </a:p>
        </p:txBody>
      </p:sp>
      <p:sp>
        <p:nvSpPr>
          <p:cNvPr id="3" name="Content Placeholder 2">
            <a:extLst>
              <a:ext uri="{FF2B5EF4-FFF2-40B4-BE49-F238E27FC236}">
                <a16:creationId xmlns:a16="http://schemas.microsoft.com/office/drawing/2014/main" id="{33341C79-8299-BE26-3C58-13093BE4E1DD}"/>
              </a:ext>
            </a:extLst>
          </p:cNvPr>
          <p:cNvSpPr>
            <a:spLocks noGrp="1"/>
          </p:cNvSpPr>
          <p:nvPr>
            <p:ph idx="1"/>
          </p:nvPr>
        </p:nvSpPr>
        <p:spPr>
          <a:xfrm>
            <a:off x="685800" y="1600200"/>
            <a:ext cx="7772400" cy="4114800"/>
          </a:xfrm>
        </p:spPr>
        <p:txBody>
          <a:bodyPr/>
          <a:lstStyle/>
          <a:p>
            <a:r>
              <a:rPr lang="en-AU" sz="1600" dirty="0">
                <a:latin typeface="+mj-lt"/>
              </a:rPr>
              <a:t>Comment JP1</a:t>
            </a:r>
          </a:p>
          <a:p>
            <a:pPr lvl="1"/>
            <a:r>
              <a:rPr lang="en-AU" sz="1600" i="1" dirty="0">
                <a:latin typeface="+mj-lt"/>
              </a:rPr>
              <a:t>There are several IEEE negative Letters of Assurance on Amendments of ISO/IEC/IEEE 8802-11:2018 which have been incorporated into this version of ISO/IEC/IEEE 8802-11. Under such condition, ISO/IEC Directives, Part 1, 2.14.2, (c) shall be applied</a:t>
            </a:r>
          </a:p>
          <a:p>
            <a:r>
              <a:rPr lang="en-AU" sz="1600" dirty="0">
                <a:latin typeface="+mj-lt"/>
              </a:rPr>
              <a:t>Commentary (by Andrew Myles)</a:t>
            </a:r>
          </a:p>
          <a:p>
            <a:pPr lvl="1"/>
            <a:r>
              <a:rPr lang="en-AU" sz="1600" dirty="0">
                <a:latin typeface="+mj-lt"/>
              </a:rPr>
              <a:t>The negative </a:t>
            </a:r>
            <a:r>
              <a:rPr lang="en-AU" sz="1600" dirty="0" err="1">
                <a:latin typeface="+mj-lt"/>
              </a:rPr>
              <a:t>LoAs</a:t>
            </a:r>
            <a:r>
              <a:rPr lang="en-AU" sz="1600" dirty="0">
                <a:latin typeface="+mj-lt"/>
              </a:rPr>
              <a:t> this comment refers to appears to be those submitted on:</a:t>
            </a:r>
          </a:p>
          <a:p>
            <a:pPr lvl="2"/>
            <a:r>
              <a:rPr lang="en-AU" sz="1400" dirty="0">
                <a:latin typeface="+mj-lt"/>
              </a:rPr>
              <a:t>802.11ah by Ericsson, Nokia, </a:t>
            </a:r>
            <a:r>
              <a:rPr lang="en-AU" sz="1400" dirty="0" err="1">
                <a:latin typeface="+mj-lt"/>
              </a:rPr>
              <a:t>Koninklijke</a:t>
            </a:r>
            <a:endParaRPr lang="en-AU" sz="1400" dirty="0">
              <a:latin typeface="+mj-lt"/>
            </a:endParaRPr>
          </a:p>
          <a:p>
            <a:pPr lvl="2"/>
            <a:r>
              <a:rPr lang="en-AU" sz="1400" dirty="0">
                <a:latin typeface="+mj-lt"/>
              </a:rPr>
              <a:t>802.11ai by Nokia, Ericsson</a:t>
            </a:r>
          </a:p>
          <a:p>
            <a:pPr lvl="2"/>
            <a:r>
              <a:rPr lang="en-AU" sz="1400" dirty="0">
                <a:latin typeface="+mj-lt"/>
              </a:rPr>
              <a:t>802.11aj by Huawei</a:t>
            </a:r>
          </a:p>
          <a:p>
            <a:pPr lvl="1"/>
            <a:r>
              <a:rPr lang="en-AU" sz="1600" dirty="0">
                <a:latin typeface="+mj-lt"/>
              </a:rPr>
              <a:t>All of 802.11ah/ai/</a:t>
            </a:r>
            <a:r>
              <a:rPr lang="en-AU" sz="1600" dirty="0" err="1">
                <a:latin typeface="+mj-lt"/>
              </a:rPr>
              <a:t>aj</a:t>
            </a:r>
            <a:r>
              <a:rPr lang="en-AU" sz="1600" dirty="0">
                <a:latin typeface="+mj-lt"/>
              </a:rPr>
              <a:t> have previously been approved as ISO/IEC/IEEE standards with no objections based on patents</a:t>
            </a:r>
          </a:p>
          <a:p>
            <a:pPr lvl="1"/>
            <a:r>
              <a:rPr lang="en-AU" sz="1600" dirty="0">
                <a:latin typeface="+mj-lt"/>
              </a:rPr>
              <a:t>There was a new (March 2022) negative </a:t>
            </a:r>
            <a:r>
              <a:rPr lang="en-AU" sz="1600" dirty="0" err="1">
                <a:latin typeface="+mj-lt"/>
              </a:rPr>
              <a:t>LoA</a:t>
            </a:r>
            <a:r>
              <a:rPr lang="en-AU" sz="1600" dirty="0">
                <a:latin typeface="+mj-lt"/>
              </a:rPr>
              <a:t> on IEEE 802.11-2016 by Panasonic</a:t>
            </a:r>
          </a:p>
          <a:p>
            <a:pPr lvl="1"/>
            <a:r>
              <a:rPr lang="en-AU" sz="1600" dirty="0"/>
              <a:t>These comments need to be dealt with by ISO staff</a:t>
            </a:r>
          </a:p>
          <a:p>
            <a:pPr lvl="1"/>
            <a:r>
              <a:rPr lang="en-AU" sz="1600" dirty="0"/>
              <a:t>There is nothing for IEEE 802 to do, especially given the standard has now been published</a:t>
            </a:r>
            <a:endParaRPr lang="en-AU" sz="1600" dirty="0">
              <a:latin typeface="+mj-lt"/>
            </a:endParaRPr>
          </a:p>
          <a:p>
            <a:pPr lvl="1"/>
            <a:endParaRPr lang="en-AU" sz="1600" dirty="0">
              <a:latin typeface="+mj-lt"/>
            </a:endParaRPr>
          </a:p>
          <a:p>
            <a:pPr lvl="1"/>
            <a:endParaRPr lang="en-AU" sz="1600" i="1" dirty="0">
              <a:latin typeface="+mj-lt"/>
            </a:endParaRPr>
          </a:p>
          <a:p>
            <a:endParaRPr lang="en-AU" sz="1600" dirty="0">
              <a:latin typeface="+mj-lt"/>
            </a:endParaRPr>
          </a:p>
        </p:txBody>
      </p:sp>
      <p:sp>
        <p:nvSpPr>
          <p:cNvPr id="4" name="Footer Placeholder 3">
            <a:extLst>
              <a:ext uri="{FF2B5EF4-FFF2-40B4-BE49-F238E27FC236}">
                <a16:creationId xmlns:a16="http://schemas.microsoft.com/office/drawing/2014/main" id="{A72E5EE6-36F9-00B0-9472-E093A9245A21}"/>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7594B6C4-234E-2344-7199-E76A6CFD57BC}"/>
              </a:ext>
            </a:extLst>
          </p:cNvPr>
          <p:cNvSpPr>
            <a:spLocks noGrp="1"/>
          </p:cNvSpPr>
          <p:nvPr>
            <p:ph type="sldNum" sz="quarter" idx="11"/>
          </p:nvPr>
        </p:nvSpPr>
        <p:spPr/>
        <p:txBody>
          <a:bodyPr/>
          <a:lstStyle/>
          <a:p>
            <a:r>
              <a:rPr lang="en-US"/>
              <a:t>Slide </a:t>
            </a:r>
            <a:fld id="{EF4002E7-DB4D-4CC3-8382-1939D19420D8}" type="slidenum">
              <a:rPr lang="en-US" smtClean="0"/>
              <a:pPr/>
              <a:t>70</a:t>
            </a:fld>
            <a:endParaRPr lang="en-US"/>
          </a:p>
        </p:txBody>
      </p:sp>
    </p:spTree>
    <p:extLst>
      <p:ext uri="{BB962C8B-B14F-4D97-AF65-F5344CB8AC3E}">
        <p14:creationId xmlns:p14="http://schemas.microsoft.com/office/powerpoint/2010/main" val="30855571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9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63255227"/>
              </p:ext>
            </p:extLst>
          </p:nvPr>
        </p:nvGraphicFramePr>
        <p:xfrm>
          <a:off x="152399" y="1524000"/>
          <a:ext cx="8839199" cy="359664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968828">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95553">
                <a:tc>
                  <a:txBody>
                    <a:bodyPr/>
                    <a:lstStyle/>
                    <a:p>
                      <a:pPr algn="ctr"/>
                      <a:r>
                        <a:rPr lang="en-AU" sz="1600" dirty="0" err="1">
                          <a:latin typeface="+mj-lt"/>
                        </a:rPr>
                        <a:t>Std</a:t>
                      </a:r>
                      <a:endParaRPr lang="en-AU" sz="1600" dirty="0">
                        <a:latin typeface="+mj-lt"/>
                      </a:endParaRP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07711">
                <a:tc>
                  <a:txBody>
                    <a:bodyPr/>
                    <a:lstStyle/>
                    <a:p>
                      <a:pPr algn="l"/>
                      <a:r>
                        <a:rPr lang="en-AU" sz="1600" b="0" dirty="0">
                          <a:solidFill>
                            <a:schemeClr val="tx1"/>
                          </a:solidFill>
                          <a:latin typeface="+mj-lt"/>
                          <a:cs typeface="Arial" panose="020B0604020202020204" pitchFamily="34" charset="0"/>
                        </a:rPr>
                        <a:t>.4-2020</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3"/>
                  </a:ext>
                </a:extLst>
              </a:tr>
              <a:tr h="307711">
                <a:tc>
                  <a:txBody>
                    <a:bodyPr/>
                    <a:lstStyle/>
                    <a:p>
                      <a:pPr algn="l"/>
                      <a:r>
                        <a:rPr lang="en-AU" sz="1600" b="0" dirty="0">
                          <a:solidFill>
                            <a:schemeClr val="tx1"/>
                          </a:solidFill>
                          <a:latin typeface="+mj-lt"/>
                          <a:cs typeface="Arial" panose="020B0604020202020204" pitchFamily="34" charset="0"/>
                        </a:rPr>
                        <a:t>.3-2016</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761517448"/>
                  </a:ext>
                </a:extLst>
              </a:tr>
              <a:tr h="307711">
                <a:tc>
                  <a:txBody>
                    <a:bodyPr/>
                    <a:lstStyle/>
                    <a:p>
                      <a:pPr algn="l"/>
                      <a:r>
                        <a:rPr lang="en-AU" sz="1600" b="0" dirty="0">
                          <a:solidFill>
                            <a:schemeClr val="tx1"/>
                          </a:solidFill>
                          <a:latin typeface="+mj-lt"/>
                          <a:cs typeface="Arial" panose="020B0604020202020204" pitchFamily="34" charset="0"/>
                        </a:rPr>
                        <a:t>.3d-2017</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991902759"/>
                  </a:ext>
                </a:extLst>
              </a:tr>
              <a:tr h="307711">
                <a:tc>
                  <a:txBody>
                    <a:bodyPr/>
                    <a:lstStyle/>
                    <a:p>
                      <a:pPr algn="l"/>
                      <a:r>
                        <a:rPr lang="en-AU" sz="1600" b="0" dirty="0">
                          <a:solidFill>
                            <a:schemeClr val="tx1"/>
                          </a:solidFill>
                          <a:latin typeface="+mj-lt"/>
                          <a:cs typeface="Arial" panose="020B0604020202020204" pitchFamily="34" charset="0"/>
                        </a:rPr>
                        <a:t>.3e-2017</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425528514"/>
                  </a:ext>
                </a:extLst>
              </a:tr>
              <a:tr h="307711">
                <a:tc>
                  <a:txBody>
                    <a:bodyPr/>
                    <a:lstStyle/>
                    <a:p>
                      <a:pPr algn="l"/>
                      <a:r>
                        <a:rPr lang="en-AU" sz="1600" b="0" dirty="0">
                          <a:solidFill>
                            <a:schemeClr val="tx1"/>
                          </a:solidFill>
                          <a:latin typeface="+mj-lt"/>
                          <a:cs typeface="Arial" panose="020B0604020202020204" pitchFamily="34" charset="0"/>
                        </a:rPr>
                        <a:t>.3f-2017</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886995395"/>
                  </a:ext>
                </a:extLst>
              </a:tr>
              <a:tr h="307711">
                <a:tc>
                  <a:txBody>
                    <a:bodyPr/>
                    <a:lstStyle/>
                    <a:p>
                      <a:pPr algn="l"/>
                      <a:r>
                        <a:rPr lang="en-AU" sz="1600" b="0" dirty="0">
                          <a:solidFill>
                            <a:schemeClr val="tx1"/>
                          </a:solidFill>
                          <a:latin typeface="+mj-lt"/>
                          <a:cs typeface="Arial" panose="020B0604020202020204" pitchFamily="34" charset="0"/>
                        </a:rPr>
                        <a:t>.9-2020</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474253082"/>
                  </a:ext>
                </a:extLst>
              </a:tr>
              <a:tr h="307711">
                <a:tc>
                  <a:txBody>
                    <a:bodyPr/>
                    <a:lstStyle/>
                    <a:p>
                      <a:pPr algn="l"/>
                      <a:r>
                        <a:rPr lang="en-AU" sz="1600" b="0" dirty="0">
                          <a:solidFill>
                            <a:schemeClr val="tx1"/>
                          </a:solidFill>
                          <a:latin typeface="+mj-lt"/>
                          <a:cs typeface="Arial" panose="020B0604020202020204" pitchFamily="34" charset="0"/>
                        </a:rPr>
                        <a:t>.7</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740100992"/>
                  </a:ext>
                </a:extLst>
              </a:tr>
              <a:tr h="307711">
                <a:tc>
                  <a:txBody>
                    <a:bodyPr/>
                    <a:lstStyle/>
                    <a:p>
                      <a:pPr algn="l"/>
                      <a:r>
                        <a:rPr lang="en-AU" sz="1600" b="0" dirty="0">
                          <a:solidFill>
                            <a:schemeClr val="tx1"/>
                          </a:solidFill>
                          <a:latin typeface="+mj-lt"/>
                          <a:cs typeface="Arial" panose="020B0604020202020204" pitchFamily="34" charset="0"/>
                        </a:rPr>
                        <a:t>.13</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409711154"/>
                  </a:ext>
                </a:extLst>
              </a:tr>
              <a:tr h="307711">
                <a:tc>
                  <a:txBody>
                    <a:bodyPr/>
                    <a:lstStyle/>
                    <a:p>
                      <a:pPr algn="l"/>
                      <a:r>
                        <a:rPr lang="en-AU" sz="1600" b="0" dirty="0">
                          <a:solidFill>
                            <a:schemeClr val="tx1"/>
                          </a:solidFill>
                          <a:latin typeface="+mj-lt"/>
                          <a:cs typeface="Arial" panose="020B0604020202020204" pitchFamily="34" charset="0"/>
                        </a:rPr>
                        <a:t>.6</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72151676"/>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71</a:t>
            </a:fld>
            <a:endParaRPr lang="en-US"/>
          </a:p>
        </p:txBody>
      </p:sp>
    </p:spTree>
    <p:extLst>
      <p:ext uri="{BB962C8B-B14F-4D97-AF65-F5344CB8AC3E}">
        <p14:creationId xmlns:p14="http://schemas.microsoft.com/office/powerpoint/2010/main" val="339291522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Peter Yee</a:t>
            </a:r>
          </a:p>
          <a:p>
            <a:pPr lvl="1"/>
            <a:r>
              <a:rPr lang="en-AU" dirty="0"/>
              <a:t>Clint Powell</a:t>
            </a:r>
          </a:p>
          <a:p>
            <a:pPr lvl="1"/>
            <a:r>
              <a:rPr lang="en-AU" dirty="0"/>
              <a:t>Phil Beacher</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72</a:t>
            </a:fld>
            <a:endParaRPr lang="en-US"/>
          </a:p>
        </p:txBody>
      </p:sp>
    </p:spTree>
    <p:extLst>
      <p:ext uri="{BB962C8B-B14F-4D97-AF65-F5344CB8AC3E}">
        <p14:creationId xmlns:p14="http://schemas.microsoft.com/office/powerpoint/2010/main" val="36802891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802.15.4-2020 will not be submitted for approval under the PSDO</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US" dirty="0"/>
              <a:t>(Aug 2022) Clint Powell</a:t>
            </a:r>
          </a:p>
          <a:p>
            <a:pPr lvl="2"/>
            <a:r>
              <a:rPr lang="en-US" dirty="0"/>
              <a:t>Hold off on submitting 802.15.4 (and amendments.15.4/w/y/z/aa) for approval as an ISO/IEC/IEEE standard until the revision that will begin shortly is completed</a:t>
            </a:r>
          </a:p>
          <a:p>
            <a:pPr lvl="2"/>
            <a:r>
              <a:rPr lang="en-US" dirty="0"/>
              <a:t>The idea is to avoid overwhelming SC6</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73</a:t>
            </a:fld>
            <a:endParaRPr lang="en-US"/>
          </a:p>
        </p:txBody>
      </p:sp>
    </p:spTree>
    <p:extLst>
      <p:ext uri="{BB962C8B-B14F-4D97-AF65-F5344CB8AC3E}">
        <p14:creationId xmlns:p14="http://schemas.microsoft.com/office/powerpoint/2010/main" val="25808741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802.15.3-2016 is likely to be liaised for information soon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(Aug 2022) Clint Powell</a:t>
            </a:r>
          </a:p>
          <a:p>
            <a:pPr lvl="2"/>
            <a:r>
              <a:rPr lang="en-US" dirty="0"/>
              <a:t>Proceed with submission to ISO/IEC JTC1/SC6 for review and provide feedback/comments on the 2016 standard and the three amendments (IEEE Std 802.15.3d™-2017, IEEE Std 802.15.3e™-2017, and IEEE Std 802.15.3f™‐2017), so that they may be considered during the 802.15.3 revision project currently underway</a:t>
            </a:r>
          </a:p>
          <a:p>
            <a:pPr lvl="2"/>
            <a:r>
              <a:rPr lang="en-US" dirty="0"/>
              <a:t>Hold off on submitting for approval as an ISO/IEC/IEEE standard until the revision currently underway is completed</a:t>
            </a:r>
            <a:endParaRPr lang="en-AU"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74</a:t>
            </a:fld>
            <a:endParaRPr lang="en-US"/>
          </a:p>
        </p:txBody>
      </p:sp>
    </p:spTree>
    <p:extLst>
      <p:ext uri="{BB962C8B-B14F-4D97-AF65-F5344CB8AC3E}">
        <p14:creationId xmlns:p14="http://schemas.microsoft.com/office/powerpoint/2010/main" val="46526295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802.15.3d-2017 is likely to be liaised for information soon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(Aug 2022) Clint Powell</a:t>
            </a:r>
          </a:p>
          <a:p>
            <a:pPr lvl="2"/>
            <a:r>
              <a:rPr lang="en-US" dirty="0"/>
              <a:t>Proceed with submission to ISO/IEC JTC1/SC6 for review and provide feedback/comments on the 2016 standard and the three amendments (IEEE Std 802.15.3d™-2017, IEEE Std 802.15.3e™-2017, and IEEE Std 802.15.3f™‐2017), so that they may be considered during the 802.15.3 revision project currently underway</a:t>
            </a:r>
          </a:p>
          <a:p>
            <a:pPr lvl="2"/>
            <a:r>
              <a:rPr lang="en-US" dirty="0"/>
              <a:t>Hold off on submitting for approval as an ISO/IEC/IEEE standard until the revision currently underway is completed</a:t>
            </a:r>
            <a:endParaRPr lang="en-AU"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75</a:t>
            </a:fld>
            <a:endParaRPr lang="en-US"/>
          </a:p>
        </p:txBody>
      </p:sp>
    </p:spTree>
    <p:extLst>
      <p:ext uri="{BB962C8B-B14F-4D97-AF65-F5344CB8AC3E}">
        <p14:creationId xmlns:p14="http://schemas.microsoft.com/office/powerpoint/2010/main" val="69546950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802.15.3e-2017 is likely to be liaised for information soon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(Aug 2022) Clint Powell</a:t>
            </a:r>
          </a:p>
          <a:p>
            <a:pPr lvl="2"/>
            <a:r>
              <a:rPr lang="en-US" dirty="0"/>
              <a:t>Proceed with submission to ISO/IEC JTC1/SC6 for review and provide feedback/comments on the 2016 standard and the three amendments (IEEE Std 802.15.3d™-2017, IEEE Std 802.15.3e™-2017, and IEEE Std 802.15.3f™‐2017), so that they may be considered during the 802.15.3 revision project currently underway</a:t>
            </a:r>
          </a:p>
          <a:p>
            <a:pPr lvl="2"/>
            <a:r>
              <a:rPr lang="en-US" dirty="0"/>
              <a:t>Hold off on submitting for approval as an ISO/IEC/IEEE standard until the revision currently underway is completed</a:t>
            </a:r>
            <a:endParaRPr lang="en-AU"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76</a:t>
            </a:fld>
            <a:endParaRPr lang="en-US"/>
          </a:p>
        </p:txBody>
      </p:sp>
    </p:spTree>
    <p:extLst>
      <p:ext uri="{BB962C8B-B14F-4D97-AF65-F5344CB8AC3E}">
        <p14:creationId xmlns:p14="http://schemas.microsoft.com/office/powerpoint/2010/main" val="156063763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802.15.3f-2017 is likely to be liaised for information soon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(Aug 2022) Clint Powell</a:t>
            </a:r>
          </a:p>
          <a:p>
            <a:pPr lvl="2"/>
            <a:r>
              <a:rPr lang="en-US" dirty="0"/>
              <a:t>Proceed with submission to ISO/IEC JTC1/SC6 for review and provide feedback/comments on the 2016 standard and the three amendments (IEEE Std 802.15.3d™-2017, IEEE Std 802.15.3e™-2017, and IEEE Std 802.15.3f™‐2017), so that they may be considered during the 802.15.3 revision project currently underway</a:t>
            </a:r>
          </a:p>
          <a:p>
            <a:pPr lvl="2"/>
            <a:r>
              <a:rPr lang="en-US" dirty="0"/>
              <a:t>Hold off on submitting for approval as an ISO/IEC/IEEE standard until the revision currently underway is completed</a:t>
            </a:r>
            <a:endParaRPr lang="en-AU"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77</a:t>
            </a:fld>
            <a:endParaRPr lang="en-US"/>
          </a:p>
        </p:txBody>
      </p:sp>
    </p:spTree>
    <p:extLst>
      <p:ext uri="{BB962C8B-B14F-4D97-AF65-F5344CB8AC3E}">
        <p14:creationId xmlns:p14="http://schemas.microsoft.com/office/powerpoint/2010/main" val="371036574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802.15.7 may be submitted into the PSDO process</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(May 2022) Discussion is occurring on when/if to submit</a:t>
            </a: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78</a:t>
            </a:fld>
            <a:endParaRPr lang="en-US"/>
          </a:p>
        </p:txBody>
      </p:sp>
    </p:spTree>
    <p:extLst>
      <p:ext uri="{BB962C8B-B14F-4D97-AF65-F5344CB8AC3E}">
        <p14:creationId xmlns:p14="http://schemas.microsoft.com/office/powerpoint/2010/main" val="275111483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802.15.9-2020 is likely to be submitted into the PSDO process soon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(Aug 2022) Clint Powell</a:t>
            </a:r>
          </a:p>
          <a:p>
            <a:pPr lvl="2"/>
            <a:r>
              <a:rPr lang="en-US" dirty="0"/>
              <a:t>Proceed with submission to ISO/IEC JTC1/SC6 for approval as an ISO/IEC/IEEE standard</a:t>
            </a:r>
            <a:endParaRPr lang="en-AU"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79</a:t>
            </a:fld>
            <a:endParaRPr lang="en-US"/>
          </a:p>
        </p:txBody>
      </p:sp>
    </p:spTree>
    <p:extLst>
      <p:ext uri="{BB962C8B-B14F-4D97-AF65-F5344CB8AC3E}">
        <p14:creationId xmlns:p14="http://schemas.microsoft.com/office/powerpoint/2010/main" val="12301126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ltLang="en-US" dirty="0"/>
              <a:t>By participating in this activity, you agree to comply with the IEEE Code of Ethics, all applicable laws, and all IEEE policies and procedures including, but not limited to, the IEEE SA Copyright Policy. </a:t>
            </a:r>
          </a:p>
          <a:p>
            <a:pPr lvl="2"/>
            <a:r>
              <a:rPr lang="en-US" altLang="en-US" dirty="0"/>
              <a:t>Previously Published material (copyright assertion indicated) shall not be presented/submitted to the Working Group nor incorporated into a Working Group draft unless permission is granted. </a:t>
            </a:r>
          </a:p>
          <a:p>
            <a:pPr lvl="2"/>
            <a:r>
              <a:rPr lang="en-US" altLang="en-US" dirty="0"/>
              <a:t>Prior to presentation or submission, you shall notify the Working Group Chair of previously Published material and should assist the Chair in obtaining copyright permission acceptable to IEEE SA.</a:t>
            </a:r>
          </a:p>
          <a:p>
            <a:pPr lvl="2"/>
            <a:r>
              <a:rPr lang="en-US" altLang="en-US" dirty="0"/>
              <a:t>For material that is not previously Published, IEEE is automatically granted a license to use any material that is presented or submitted.</a:t>
            </a:r>
          </a:p>
        </p:txBody>
      </p:sp>
      <p:sp>
        <p:nvSpPr>
          <p:cNvPr id="6" name="Footer Placeholder 5"/>
          <p:cNvSpPr>
            <a:spLocks noGrp="1"/>
          </p:cNvSpPr>
          <p:nvPr>
            <p:ph type="ft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a:xfrm>
            <a:off x="4376061" y="6475413"/>
            <a:ext cx="468077" cy="184666"/>
          </a:xfrm>
        </p:spPr>
        <p:txBody>
          <a:bodyPr/>
          <a:lstStyle/>
          <a:p>
            <a:r>
              <a:rPr lang="en-GB" dirty="0"/>
              <a:t>Slide </a:t>
            </a:r>
            <a:fld id="{A3979A82-1A5E-4C7B-AFC0-111CA6C3130A}" type="slidenum">
              <a:rPr lang="en-US" altLang="en-US" smtClean="0"/>
              <a:pPr/>
              <a:t>8</a:t>
            </a:fld>
            <a:endParaRPr lang="en-US" altLang="en-US" dirty="0"/>
          </a:p>
        </p:txBody>
      </p:sp>
    </p:spTree>
    <p:extLst>
      <p:ext uri="{BB962C8B-B14F-4D97-AF65-F5344CB8AC3E}">
        <p14:creationId xmlns:p14="http://schemas.microsoft.com/office/powerpoint/2010/main" val="206179870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802.15.13 may be submitted into the PSDO process</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(May 2022) Discussion is occurring on when/if to submit</a:t>
            </a: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80</a:t>
            </a:fld>
            <a:endParaRPr lang="en-US"/>
          </a:p>
        </p:txBody>
      </p:sp>
    </p:spTree>
    <p:extLst>
      <p:ext uri="{BB962C8B-B14F-4D97-AF65-F5344CB8AC3E}">
        <p14:creationId xmlns:p14="http://schemas.microsoft.com/office/powerpoint/2010/main" val="197246514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802.15.6 may be submitted into the PSDO process</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(May 2022) Discussion is occurring on when/if to submit</a:t>
            </a: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81</a:t>
            </a:fld>
            <a:endParaRPr lang="en-US"/>
          </a:p>
        </p:txBody>
      </p:sp>
    </p:spTree>
    <p:extLst>
      <p:ext uri="{BB962C8B-B14F-4D97-AF65-F5344CB8AC3E}">
        <p14:creationId xmlns:p14="http://schemas.microsoft.com/office/powerpoint/2010/main" val="155675598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802.19 has not yet considered submissions to the PSDO 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5374068"/>
              </p:ext>
            </p:extLst>
          </p:nvPr>
        </p:nvGraphicFramePr>
        <p:xfrm>
          <a:off x="152399" y="1600200"/>
          <a:ext cx="8839199" cy="9144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5280">
                <a:tc>
                  <a:txBody>
                    <a:bodyPr/>
                    <a:lstStyle/>
                    <a:p>
                      <a:endParaRPr lang="en-AU" sz="1600" dirty="0">
                        <a:latin typeface="+mj-lt"/>
                        <a:cs typeface="Arial" panose="020B0604020202020204" pitchFamily="34" charset="0"/>
                      </a:endParaRPr>
                    </a:p>
                  </a:txBody>
                  <a:tcPr marL="115147" marR="115147"/>
                </a:tc>
                <a:tc>
                  <a:txBody>
                    <a:bodyPr/>
                    <a:lstStyle/>
                    <a:p>
                      <a:pPr algn="ctr"/>
                      <a:endParaRPr lang="en-AU" sz="1600" dirty="0">
                        <a:solidFill>
                          <a:schemeClr val="tx1"/>
                        </a:solidFill>
                        <a:latin typeface="+mj-lt"/>
                      </a:endParaRPr>
                    </a:p>
                  </a:txBody>
                  <a:tcPr marL="115147" marR="115147"/>
                </a:tc>
                <a:tc>
                  <a:txBody>
                    <a:bodyPr/>
                    <a:lstStyle/>
                    <a:p>
                      <a:pPr algn="ctr"/>
                      <a:endParaRPr lang="en-AU" sz="160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tx1"/>
                        </a:solidFill>
                        <a:latin typeface="+mn-lt"/>
                        <a:ea typeface="+mn-ea"/>
                        <a:cs typeface="+mn-cs"/>
                      </a:endParaRPr>
                    </a:p>
                  </a:txBody>
                  <a:tcPr marL="0" marR="0"/>
                </a:tc>
                <a:tc>
                  <a:txBody>
                    <a:bodyPr/>
                    <a:lstStyle/>
                    <a:p>
                      <a:pPr algn="ctr"/>
                      <a:endParaRPr lang="en-AU" sz="1600" dirty="0">
                        <a:solidFill>
                          <a:schemeClr val="accent2"/>
                        </a:solidFill>
                        <a:latin typeface="+mj-lt"/>
                      </a:endParaRPr>
                    </a:p>
                  </a:txBody>
                  <a:tcPr marL="115147" marR="115147"/>
                </a:tc>
                <a:tc>
                  <a:txBody>
                    <a:bodyPr/>
                    <a:lstStyle/>
                    <a:p>
                      <a:pPr algn="ctr"/>
                      <a:endParaRPr lang="en-AU" sz="1600" dirty="0">
                        <a:solidFill>
                          <a:schemeClr val="tx1"/>
                        </a:solidFill>
                        <a:latin typeface="+mj-lt"/>
                      </a:endParaRPr>
                    </a:p>
                  </a:txBody>
                  <a:tcPr marL="115147" marR="115147"/>
                </a:tc>
                <a:tc>
                  <a:txBody>
                    <a:bodyPr/>
                    <a:lstStyle/>
                    <a:p>
                      <a:pPr algn="ctr"/>
                      <a:endParaRPr lang="en-AU" sz="1600" dirty="0">
                        <a:solidFill>
                          <a:srgbClr val="00B050"/>
                        </a:solidFill>
                        <a:latin typeface="+mj-lt"/>
                      </a:endParaRP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82</a:t>
            </a:fld>
            <a:endParaRPr lang="en-US"/>
          </a:p>
        </p:txBody>
      </p:sp>
    </p:spTree>
    <p:extLst>
      <p:ext uri="{BB962C8B-B14F-4D97-AF65-F5344CB8AC3E}">
        <p14:creationId xmlns:p14="http://schemas.microsoft.com/office/powerpoint/2010/main" val="80682472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802.19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&lt;none so far&gt;</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83</a:t>
            </a:fld>
            <a:endParaRPr lang="en-US"/>
          </a:p>
        </p:txBody>
      </p:sp>
    </p:spTree>
    <p:extLst>
      <p:ext uri="{BB962C8B-B14F-4D97-AF65-F5344CB8AC3E}">
        <p14:creationId xmlns:p14="http://schemas.microsoft.com/office/powerpoint/2010/main" val="361421370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802.22 has one standard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09010325"/>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r>
                        <a:rPr lang="en-AU" sz="1600" dirty="0">
                          <a:latin typeface="+mj-lt"/>
                          <a:cs typeface="Arial" panose="020B0604020202020204" pitchFamily="34" charset="0"/>
                        </a:rPr>
                        <a:t>.22-REV</a:t>
                      </a:r>
                    </a:p>
                  </a:txBody>
                  <a:tcPr marL="115147" marR="115147"/>
                </a:tc>
                <a:tc>
                  <a:txBody>
                    <a:bodyPr/>
                    <a:lstStyle/>
                    <a:p>
                      <a:pPr algn="ctr"/>
                      <a:r>
                        <a:rPr lang="en-AU" sz="1600" dirty="0">
                          <a:solidFill>
                            <a:schemeClr val="tx1"/>
                          </a:solidFill>
                          <a:latin typeface="+mj-lt"/>
                        </a:rPr>
                        <a:t>D8.0</a:t>
                      </a:r>
                    </a:p>
                  </a:txBody>
                  <a:tcPr marL="115147" marR="115147"/>
                </a:tc>
                <a:tc>
                  <a:txBody>
                    <a:bodyPr/>
                    <a:lstStyle/>
                    <a:p>
                      <a:pPr algn="ctr"/>
                      <a:r>
                        <a:rPr lang="en-AU" sz="1600" dirty="0">
                          <a:solidFill>
                            <a:schemeClr val="tx1"/>
                          </a:solidFill>
                          <a:latin typeface="+mj-lt"/>
                        </a:rPr>
                        <a:t>Nov 19</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17 Oct 20</a:t>
                      </a:r>
                    </a:p>
                  </a:txBody>
                  <a:tcPr marL="0" marR="0"/>
                </a:tc>
                <a:tc>
                  <a:txBody>
                    <a:bodyPr/>
                    <a:lstStyle/>
                    <a:p>
                      <a:pPr algn="ctr"/>
                      <a:r>
                        <a:rPr lang="en-AU" sz="1600" dirty="0">
                          <a:solidFill>
                            <a:srgbClr val="00B050"/>
                          </a:solidFill>
                          <a:latin typeface="+mj-lt"/>
                        </a:rPr>
                        <a:t>Passed</a:t>
                      </a:r>
                    </a:p>
                  </a:txBody>
                  <a:tcPr marL="115147" marR="115147"/>
                </a:tc>
                <a:tc>
                  <a:txBody>
                    <a:bodyPr/>
                    <a:lstStyle/>
                    <a:p>
                      <a:pPr algn="ctr"/>
                      <a:r>
                        <a:rPr lang="en-AU" sz="1600" dirty="0">
                          <a:solidFill>
                            <a:schemeClr val="tx1"/>
                          </a:solidFill>
                          <a:latin typeface="+mj-lt"/>
                        </a:rPr>
                        <a:t>18 Mar 22</a:t>
                      </a:r>
                    </a:p>
                  </a:txBody>
                  <a:tcPr marL="0" marR="0"/>
                </a:tc>
                <a:tc>
                  <a:txBody>
                    <a:bodyPr/>
                    <a:lstStyle/>
                    <a:p>
                      <a:pPr algn="ctr"/>
                      <a:r>
                        <a:rPr lang="en-AU" sz="1600" dirty="0">
                          <a:solidFill>
                            <a:schemeClr val="accent2"/>
                          </a:solidFill>
                          <a:latin typeface="+mj-lt"/>
                        </a:rPr>
                        <a:t>Waiting</a:t>
                      </a: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84</a:t>
            </a:fld>
            <a:endParaRPr lang="en-US"/>
          </a:p>
        </p:txBody>
      </p:sp>
    </p:spTree>
    <p:extLst>
      <p:ext uri="{BB962C8B-B14F-4D97-AF65-F5344CB8AC3E}">
        <p14:creationId xmlns:p14="http://schemas.microsoft.com/office/powerpoint/2010/main" val="322867565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802.22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Apurva Mody</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85</a:t>
            </a:fld>
            <a:endParaRPr lang="en-US"/>
          </a:p>
        </p:txBody>
      </p:sp>
    </p:spTree>
    <p:extLst>
      <p:ext uri="{BB962C8B-B14F-4D97-AF65-F5344CB8AC3E}">
        <p14:creationId xmlns:p14="http://schemas.microsoft.com/office/powerpoint/2010/main" val="401502138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802.22-2019 has been published but a response is required</a:t>
            </a:r>
          </a:p>
        </p:txBody>
      </p:sp>
      <p:sp>
        <p:nvSpPr>
          <p:cNvPr id="10" name="Content Placeholder 9"/>
          <p:cNvSpPr>
            <a:spLocks noGrp="1"/>
          </p:cNvSpPr>
          <p:nvPr>
            <p:ph idx="1"/>
          </p:nvPr>
        </p:nvSpPr>
        <p:spPr>
          <a:xfrm>
            <a:off x="685800" y="1524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D8.0 sent in Nov 2019 (N17064)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IEEE 802.22-2019 passed on 16 Oct 2020 (N17342)</a:t>
            </a:r>
          </a:p>
          <a:p>
            <a:pPr lvl="2"/>
            <a:r>
              <a:rPr lang="en-AU" dirty="0"/>
              <a:t>Passed 6/0/11 on need for ISO standard</a:t>
            </a:r>
          </a:p>
          <a:p>
            <a:pPr lvl="2"/>
            <a:r>
              <a:rPr lang="en-AU" dirty="0"/>
              <a:t>Passed 5/1/11 on support for submission to FDIS</a:t>
            </a:r>
          </a:p>
          <a:p>
            <a:pPr lvl="2"/>
            <a:r>
              <a:rPr lang="en-AU" dirty="0"/>
              <a:t>China NB voted “no” with comments</a:t>
            </a:r>
          </a:p>
          <a:p>
            <a:pPr lvl="3"/>
            <a:r>
              <a:rPr lang="en-AU" dirty="0"/>
              <a:t>Comment resolution was sent in late Dec 2020 (N17405)</a:t>
            </a:r>
          </a:p>
          <a:p>
            <a:r>
              <a:rPr lang="en-AU" dirty="0"/>
              <a:t>FDIS ballot: </a:t>
            </a:r>
            <a:r>
              <a:rPr lang="en-AU" dirty="0">
                <a:solidFill>
                  <a:srgbClr val="00B050"/>
                </a:solidFill>
              </a:rPr>
              <a:t>passed &amp; published</a:t>
            </a:r>
            <a:r>
              <a:rPr lang="en-AU" dirty="0">
                <a:solidFill>
                  <a:schemeClr val="accent2"/>
                </a:solidFill>
              </a:rPr>
              <a:t> but response required</a:t>
            </a:r>
          </a:p>
          <a:p>
            <a:pPr lvl="1"/>
            <a:r>
              <a:rPr lang="en-AU" dirty="0"/>
              <a:t>IEEE 802.22-2019 FDIS ballot passed on 18 Mar 2022 (</a:t>
            </a:r>
            <a:r>
              <a:rPr lang="en-AU" dirty="0">
                <a:latin typeface="+mj-lt"/>
              </a:rPr>
              <a:t>N</a:t>
            </a:r>
            <a:r>
              <a:rPr lang="en-AU" sz="1800" dirty="0">
                <a:effectLst/>
                <a:latin typeface="+mj-lt"/>
                <a:ea typeface="Calibri" panose="020F0502020204030204" pitchFamily="34" charset="0"/>
              </a:rPr>
              <a:t>17685</a:t>
            </a:r>
            <a:r>
              <a:rPr lang="en-AU" sz="1800" dirty="0">
                <a:solidFill>
                  <a:srgbClr val="222222"/>
                </a:solidFill>
                <a:effectLst/>
                <a:latin typeface="Arial" panose="020B0604020202020204" pitchFamily="34" charset="0"/>
                <a:ea typeface="Calibri" panose="020F0502020204030204" pitchFamily="34" charset="0"/>
              </a:rPr>
              <a:t>)</a:t>
            </a:r>
            <a:endParaRPr lang="en-AU" dirty="0"/>
          </a:p>
          <a:p>
            <a:pPr lvl="2"/>
            <a:r>
              <a:rPr lang="en-AU" dirty="0"/>
              <a:t>Passed 9/1/9</a:t>
            </a:r>
          </a:p>
          <a:p>
            <a:pPr lvl="2"/>
            <a:r>
              <a:rPr lang="en-AU" dirty="0"/>
              <a:t>China NB voted “no” with a repeat of the previous comment</a:t>
            </a:r>
          </a:p>
          <a:p>
            <a:pPr lvl="2"/>
            <a:r>
              <a:rPr lang="en-AU" dirty="0"/>
              <a:t>A proposed response was liaised in Aug 2022 (see </a:t>
            </a:r>
            <a:r>
              <a:rPr lang="en-AU" dirty="0">
                <a:effectLst/>
                <a:latin typeface="+mj-lt"/>
                <a:ea typeface="Calibri" panose="020F0502020204030204" pitchFamily="34" charset="0"/>
                <a:hlinkClick r:id="rId2"/>
              </a:rPr>
              <a:t>11-22-0806-02</a:t>
            </a:r>
            <a:r>
              <a:rPr lang="en-AU" dirty="0">
                <a:effectLst/>
                <a:latin typeface="+mj-lt"/>
                <a:ea typeface="Calibri" panose="020F0502020204030204" pitchFamily="34" charset="0"/>
              </a:rPr>
              <a:t>) (</a:t>
            </a:r>
            <a:r>
              <a:rPr lang="en-AU" dirty="0">
                <a:solidFill>
                  <a:srgbClr val="FF0000"/>
                </a:solidFill>
                <a:effectLst/>
                <a:latin typeface="+mj-lt"/>
                <a:ea typeface="Calibri" panose="020F0502020204030204" pitchFamily="34" charset="0"/>
              </a:rPr>
              <a:t>N?????</a:t>
            </a:r>
            <a:r>
              <a:rPr lang="en-AU" dirty="0">
                <a:effectLst/>
                <a:latin typeface="+mj-lt"/>
                <a:ea typeface="Calibri" panose="020F0502020204030204" pitchFamily="34" charset="0"/>
              </a:rPr>
              <a:t>)</a:t>
            </a:r>
            <a:endParaRPr lang="en-AU" dirty="0"/>
          </a:p>
          <a:p>
            <a:pPr lvl="1"/>
            <a:r>
              <a:rPr lang="en-US" dirty="0"/>
              <a:t>Will be published as ISO/IEC/IEEE 8802-22:2022</a:t>
            </a:r>
            <a:endParaRPr lang="en-AU" dirty="0"/>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86</a:t>
            </a:fld>
            <a:endParaRPr lang="en-US"/>
          </a:p>
        </p:txBody>
      </p:sp>
      <p:graphicFrame>
        <p:nvGraphicFramePr>
          <p:cNvPr id="2" name="Object 1">
            <a:extLst>
              <a:ext uri="{FF2B5EF4-FFF2-40B4-BE49-F238E27FC236}">
                <a16:creationId xmlns:a16="http://schemas.microsoft.com/office/drawing/2014/main" id="{49A9E1A0-9899-42C7-9C31-6F2ABC28F8E9}"/>
              </a:ext>
            </a:extLst>
          </p:cNvPr>
          <p:cNvGraphicFramePr>
            <a:graphicFrameLocks noChangeAspect="1"/>
          </p:cNvGraphicFramePr>
          <p:nvPr>
            <p:extLst>
              <p:ext uri="{D42A27DB-BD31-4B8C-83A1-F6EECF244321}">
                <p14:modId xmlns:p14="http://schemas.microsoft.com/office/powerpoint/2010/main" val="4124331796"/>
              </p:ext>
            </p:extLst>
          </p:nvPr>
        </p:nvGraphicFramePr>
        <p:xfrm>
          <a:off x="5867400" y="4038600"/>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3" imgW="914597" imgH="806311" progId="Acrobat.Document.DC">
                  <p:embed/>
                </p:oleObj>
              </mc:Choice>
              <mc:Fallback>
                <p:oleObj name="Acrobat Document" showAsIcon="1" r:id="rId3" imgW="914597" imgH="806311" progId="Acrobat.Document.DC">
                  <p:embed/>
                  <p:pic>
                    <p:nvPicPr>
                      <p:cNvPr id="2" name="Object 1">
                        <a:extLst>
                          <a:ext uri="{FF2B5EF4-FFF2-40B4-BE49-F238E27FC236}">
                            <a16:creationId xmlns:a16="http://schemas.microsoft.com/office/drawing/2014/main" id="{49A9E1A0-9899-42C7-9C31-6F2ABC28F8E9}"/>
                          </a:ext>
                        </a:extLst>
                      </p:cNvPr>
                      <p:cNvPicPr/>
                      <p:nvPr/>
                    </p:nvPicPr>
                    <p:blipFill>
                      <a:blip r:embed="rId4"/>
                      <a:stretch>
                        <a:fillRect/>
                      </a:stretch>
                    </p:blipFill>
                    <p:spPr>
                      <a:xfrm>
                        <a:off x="5867400" y="4038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55101489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57064-418B-4A09-B5B4-2664869EF640}"/>
              </a:ext>
            </a:extLst>
          </p:cNvPr>
          <p:cNvSpPr>
            <a:spLocks noGrp="1"/>
          </p:cNvSpPr>
          <p:nvPr>
            <p:ph type="title"/>
          </p:nvPr>
        </p:nvSpPr>
        <p:spPr>
          <a:xfrm>
            <a:off x="685800" y="685800"/>
            <a:ext cx="7772400" cy="1066800"/>
          </a:xfrm>
        </p:spPr>
        <p:txBody>
          <a:bodyPr/>
          <a:lstStyle/>
          <a:p>
            <a:r>
              <a:rPr lang="en-AU" dirty="0"/>
              <a:t>There was an NP proposal in SC6/WG1 for </a:t>
            </a:r>
            <a:r>
              <a:rPr lang="en-AU" i="1" dirty="0"/>
              <a:t>Licensed narrowband in field area network for Smart Grid </a:t>
            </a:r>
          </a:p>
        </p:txBody>
      </p:sp>
      <p:sp>
        <p:nvSpPr>
          <p:cNvPr id="3" name="Content Placeholder 2">
            <a:extLst>
              <a:ext uri="{FF2B5EF4-FFF2-40B4-BE49-F238E27FC236}">
                <a16:creationId xmlns:a16="http://schemas.microsoft.com/office/drawing/2014/main" id="{340FE7EB-4BAD-4CEC-8206-03DE1EF4D69A}"/>
              </a:ext>
            </a:extLst>
          </p:cNvPr>
          <p:cNvSpPr>
            <a:spLocks noGrp="1"/>
          </p:cNvSpPr>
          <p:nvPr>
            <p:ph idx="1"/>
          </p:nvPr>
        </p:nvSpPr>
        <p:spPr>
          <a:xfrm>
            <a:off x="685800" y="1981200"/>
            <a:ext cx="7772400" cy="4114800"/>
          </a:xfrm>
        </p:spPr>
        <p:txBody>
          <a:bodyPr/>
          <a:lstStyle/>
          <a:p>
            <a:pPr lvl="1"/>
            <a:r>
              <a:rPr lang="en-AU" dirty="0"/>
              <a:t>The Korea NB proposal was for a RAT to support Smart Grid …</a:t>
            </a:r>
          </a:p>
          <a:p>
            <a:pPr lvl="2"/>
            <a:r>
              <a:rPr lang="en-AU" dirty="0"/>
              <a:t>With 100kbps peak rate </a:t>
            </a:r>
          </a:p>
          <a:p>
            <a:pPr lvl="2"/>
            <a:r>
              <a:rPr lang="en-AU" dirty="0"/>
              <a:t>With bandwidth&lt;=25kHz </a:t>
            </a:r>
          </a:p>
          <a:p>
            <a:pPr lvl="2"/>
            <a:r>
              <a:rPr lang="en-AU" dirty="0"/>
              <a:t>For licensed frequency band</a:t>
            </a:r>
          </a:p>
          <a:p>
            <a:pPr lvl="1"/>
            <a:r>
              <a:rPr lang="en-AU" dirty="0"/>
              <a:t>… asserting there is nothing suitable</a:t>
            </a:r>
          </a:p>
          <a:p>
            <a:pPr lvl="2"/>
            <a:r>
              <a:rPr lang="en-AU" dirty="0"/>
              <a:t>TRS APCO P25 (12.5KHz/6.252kHz, licensed band): 9.6kbps</a:t>
            </a:r>
          </a:p>
          <a:p>
            <a:pPr lvl="2"/>
            <a:r>
              <a:rPr lang="en-AU" dirty="0"/>
              <a:t>TRS TETRA (25kHz, licensed band): 36kbps</a:t>
            </a:r>
          </a:p>
          <a:p>
            <a:pPr lvl="2"/>
            <a:r>
              <a:rPr lang="en-AU" dirty="0"/>
              <a:t>3GPP LTE-M (1.08MHz, licensed band): 1Mbps</a:t>
            </a:r>
          </a:p>
          <a:p>
            <a:pPr lvl="2"/>
            <a:r>
              <a:rPr lang="en-AU" dirty="0"/>
              <a:t>3GPP NB-IoT (180kHz, licensed band): 200kbps</a:t>
            </a:r>
          </a:p>
          <a:p>
            <a:pPr lvl="2"/>
            <a:r>
              <a:rPr lang="en-AU" dirty="0">
                <a:highlight>
                  <a:srgbClr val="FFFF00"/>
                </a:highlight>
              </a:rPr>
              <a:t>IEEE Wi-Sun (180kHz, unlicensed band): 50kbps</a:t>
            </a:r>
          </a:p>
          <a:p>
            <a:pPr lvl="3"/>
            <a:r>
              <a:rPr lang="en-AU" dirty="0">
                <a:solidFill>
                  <a:srgbClr val="FF0000"/>
                </a:solidFill>
              </a:rPr>
              <a:t>Note: Wi-Sun Alliance is aware of this assertion</a:t>
            </a:r>
          </a:p>
          <a:p>
            <a:pPr lvl="2"/>
            <a:r>
              <a:rPr lang="en-AU" dirty="0"/>
              <a:t>LoRa (125kHz, unlicensed band): 5kbps</a:t>
            </a:r>
          </a:p>
          <a:p>
            <a:pPr lvl="2"/>
            <a:r>
              <a:rPr lang="en-AU" dirty="0" err="1"/>
              <a:t>SigFox</a:t>
            </a:r>
            <a:r>
              <a:rPr lang="en-AU" dirty="0"/>
              <a:t> (0.1kHz, unlicensed band): 100bps</a:t>
            </a:r>
          </a:p>
          <a:p>
            <a:pPr lvl="2"/>
            <a:r>
              <a:rPr lang="en-AU" dirty="0">
                <a:solidFill>
                  <a:srgbClr val="FF0000"/>
                </a:solidFill>
              </a:rPr>
              <a:t>802.16t (see </a:t>
            </a:r>
            <a:r>
              <a:rPr lang="en-AU" dirty="0">
                <a:solidFill>
                  <a:srgbClr val="FF0000"/>
                </a:solidFill>
                <a:hlinkClick r:id="rId2"/>
              </a:rPr>
              <a:t>PAR</a:t>
            </a:r>
            <a:r>
              <a:rPr lang="en-AU" dirty="0">
                <a:solidFill>
                  <a:srgbClr val="FF0000"/>
                </a:solidFill>
              </a:rPr>
              <a:t>)</a:t>
            </a:r>
          </a:p>
        </p:txBody>
      </p:sp>
      <p:sp>
        <p:nvSpPr>
          <p:cNvPr id="4" name="Footer Placeholder 3">
            <a:extLst>
              <a:ext uri="{FF2B5EF4-FFF2-40B4-BE49-F238E27FC236}">
                <a16:creationId xmlns:a16="http://schemas.microsoft.com/office/drawing/2014/main" id="{D3A35735-8B62-48B9-BA72-99706CB1587B}"/>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2790021C-A96B-4B96-BC04-CDC8CE7F61DC}"/>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87</a:t>
            </a:fld>
            <a:endParaRPr lang="en-US"/>
          </a:p>
        </p:txBody>
      </p:sp>
    </p:spTree>
    <p:extLst>
      <p:ext uri="{BB962C8B-B14F-4D97-AF65-F5344CB8AC3E}">
        <p14:creationId xmlns:p14="http://schemas.microsoft.com/office/powerpoint/2010/main" val="370342641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44DF5-28B7-DBB0-24C7-BE6343EB6F82}"/>
              </a:ext>
            </a:extLst>
          </p:cNvPr>
          <p:cNvSpPr>
            <a:spLocks noGrp="1"/>
          </p:cNvSpPr>
          <p:nvPr>
            <p:ph type="title"/>
          </p:nvPr>
        </p:nvSpPr>
        <p:spPr/>
        <p:txBody>
          <a:bodyPr/>
          <a:lstStyle/>
          <a:p>
            <a:r>
              <a:rPr lang="en-AU" i="1" dirty="0"/>
              <a:t>Licensed narrowband in field area network for Smart Grid </a:t>
            </a:r>
            <a:r>
              <a:rPr lang="en-AU" dirty="0"/>
              <a:t>NP ballot failed in Jun 2022</a:t>
            </a:r>
          </a:p>
        </p:txBody>
      </p:sp>
      <p:sp>
        <p:nvSpPr>
          <p:cNvPr id="3" name="Content Placeholder 2">
            <a:extLst>
              <a:ext uri="{FF2B5EF4-FFF2-40B4-BE49-F238E27FC236}">
                <a16:creationId xmlns:a16="http://schemas.microsoft.com/office/drawing/2014/main" id="{AAEA1721-7E59-0058-34D2-172FA1D391E0}"/>
              </a:ext>
            </a:extLst>
          </p:cNvPr>
          <p:cNvSpPr>
            <a:spLocks noGrp="1"/>
          </p:cNvSpPr>
          <p:nvPr>
            <p:ph idx="1"/>
          </p:nvPr>
        </p:nvSpPr>
        <p:spPr/>
        <p:txBody>
          <a:bodyPr/>
          <a:lstStyle/>
          <a:p>
            <a:pPr lvl="1"/>
            <a:r>
              <a:rPr lang="en-AU" dirty="0"/>
              <a:t>The NP ballot closed on 25 Mar 2022, and subsequently failed, with not enough experts volunteering</a:t>
            </a:r>
          </a:p>
          <a:p>
            <a:pPr lvl="2"/>
            <a:r>
              <a:rPr lang="en-AU" dirty="0"/>
              <a:t>3 out of required 5</a:t>
            </a:r>
          </a:p>
          <a:p>
            <a:pPr lvl="2"/>
            <a:r>
              <a:rPr lang="en-AU" dirty="0"/>
              <a:t>China, Spain &amp; Korea</a:t>
            </a:r>
          </a:p>
          <a:p>
            <a:pPr lvl="1"/>
            <a:r>
              <a:rPr lang="en-AU" dirty="0"/>
              <a:t>The Korea NB provided another status report (1N331), in which they stated they are now planning a PWI</a:t>
            </a:r>
          </a:p>
        </p:txBody>
      </p:sp>
      <p:sp>
        <p:nvSpPr>
          <p:cNvPr id="4" name="Footer Placeholder 3">
            <a:extLst>
              <a:ext uri="{FF2B5EF4-FFF2-40B4-BE49-F238E27FC236}">
                <a16:creationId xmlns:a16="http://schemas.microsoft.com/office/drawing/2014/main" id="{E17B933F-2E02-3E93-0D5C-8085602097CB}"/>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3E309A50-4357-8812-937C-AAF80C5D9864}"/>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88</a:t>
            </a:fld>
            <a:endParaRPr lang="en-US"/>
          </a:p>
        </p:txBody>
      </p:sp>
      <p:graphicFrame>
        <p:nvGraphicFramePr>
          <p:cNvPr id="6" name="Object 5">
            <a:extLst>
              <a:ext uri="{FF2B5EF4-FFF2-40B4-BE49-F238E27FC236}">
                <a16:creationId xmlns:a16="http://schemas.microsoft.com/office/drawing/2014/main" id="{D0EE12A4-840D-D7A0-6EFF-946905EE981C}"/>
              </a:ext>
            </a:extLst>
          </p:cNvPr>
          <p:cNvGraphicFramePr>
            <a:graphicFrameLocks noChangeAspect="1"/>
          </p:cNvGraphicFramePr>
          <p:nvPr>
            <p:extLst>
              <p:ext uri="{D42A27DB-BD31-4B8C-83A1-F6EECF244321}">
                <p14:modId xmlns:p14="http://schemas.microsoft.com/office/powerpoint/2010/main" val="202583845"/>
              </p:ext>
            </p:extLst>
          </p:nvPr>
        </p:nvGraphicFramePr>
        <p:xfrm>
          <a:off x="4435475" y="3733800"/>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2" imgW="914597" imgH="806311" progId="Acrobat.Document.DC">
                  <p:embed/>
                </p:oleObj>
              </mc:Choice>
              <mc:Fallback>
                <p:oleObj name="Acrobat Document" showAsIcon="1" r:id="rId2" imgW="914597" imgH="806311" progId="Acrobat.Document.DC">
                  <p:embed/>
                  <p:pic>
                    <p:nvPicPr>
                      <p:cNvPr id="6" name="Object 5">
                        <a:extLst>
                          <a:ext uri="{FF2B5EF4-FFF2-40B4-BE49-F238E27FC236}">
                            <a16:creationId xmlns:a16="http://schemas.microsoft.com/office/drawing/2014/main" id="{D0EE12A4-840D-D7A0-6EFF-946905EE981C}"/>
                          </a:ext>
                        </a:extLst>
                      </p:cNvPr>
                      <p:cNvPicPr/>
                      <p:nvPr/>
                    </p:nvPicPr>
                    <p:blipFill>
                      <a:blip r:embed="rId3"/>
                      <a:stretch>
                        <a:fillRect/>
                      </a:stretch>
                    </p:blipFill>
                    <p:spPr>
                      <a:xfrm>
                        <a:off x="4435475" y="37338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129114112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9D778-809B-1C41-66FB-04F5FD61896D}"/>
              </a:ext>
            </a:extLst>
          </p:cNvPr>
          <p:cNvSpPr>
            <a:spLocks noGrp="1"/>
          </p:cNvSpPr>
          <p:nvPr>
            <p:ph type="title"/>
          </p:nvPr>
        </p:nvSpPr>
        <p:spPr/>
        <p:txBody>
          <a:bodyPr/>
          <a:lstStyle/>
          <a:p>
            <a:r>
              <a:rPr lang="en-AU" i="1" dirty="0"/>
              <a:t>Control Protocol for Radio Frequency Directional Signal Transmission </a:t>
            </a:r>
            <a:r>
              <a:rPr lang="en-AU" dirty="0"/>
              <a:t>NP ballot failed</a:t>
            </a:r>
          </a:p>
        </p:txBody>
      </p:sp>
      <p:sp>
        <p:nvSpPr>
          <p:cNvPr id="10" name="Content Placeholder 9">
            <a:extLst>
              <a:ext uri="{FF2B5EF4-FFF2-40B4-BE49-F238E27FC236}">
                <a16:creationId xmlns:a16="http://schemas.microsoft.com/office/drawing/2014/main" id="{2E703B39-1B7D-1AB9-1358-B447E6466C82}"/>
              </a:ext>
            </a:extLst>
          </p:cNvPr>
          <p:cNvSpPr>
            <a:spLocks noGrp="1"/>
          </p:cNvSpPr>
          <p:nvPr>
            <p:ph idx="1"/>
          </p:nvPr>
        </p:nvSpPr>
        <p:spPr/>
        <p:txBody>
          <a:bodyPr/>
          <a:lstStyle/>
          <a:p>
            <a:pPr lvl="1"/>
            <a:r>
              <a:rPr lang="en-AU" dirty="0"/>
              <a:t>The Korea NB proposed a standard for beam steering</a:t>
            </a:r>
          </a:p>
          <a:p>
            <a:pPr lvl="1"/>
            <a:r>
              <a:rPr lang="en-AU" dirty="0"/>
              <a:t>It is not obvious why it is required given there this function is already part of multiple standards including 802.11…</a:t>
            </a:r>
          </a:p>
          <a:p>
            <a:pPr lvl="1"/>
            <a:r>
              <a:rPr lang="en-AU" dirty="0"/>
              <a:t>… but an NP ballot was run</a:t>
            </a:r>
          </a:p>
          <a:p>
            <a:pPr lvl="1"/>
            <a:r>
              <a:rPr lang="en-AU" dirty="0"/>
              <a:t>The ballot failed with not enough experts participating</a:t>
            </a:r>
          </a:p>
          <a:p>
            <a:pPr lvl="1"/>
            <a:r>
              <a:rPr lang="en-AU" dirty="0"/>
              <a:t>The Korea NB now plan to start a PWI</a:t>
            </a:r>
          </a:p>
        </p:txBody>
      </p:sp>
      <p:sp>
        <p:nvSpPr>
          <p:cNvPr id="4" name="Footer Placeholder 3">
            <a:extLst>
              <a:ext uri="{FF2B5EF4-FFF2-40B4-BE49-F238E27FC236}">
                <a16:creationId xmlns:a16="http://schemas.microsoft.com/office/drawing/2014/main" id="{3E5BCCF2-AD16-6B9F-0476-BC78B9E78A3C}"/>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F627D802-F68A-B15A-3551-25F1F10665C1}"/>
              </a:ext>
            </a:extLst>
          </p:cNvPr>
          <p:cNvSpPr>
            <a:spLocks noGrp="1"/>
          </p:cNvSpPr>
          <p:nvPr>
            <p:ph type="sldNum" sz="quarter" idx="11"/>
          </p:nvPr>
        </p:nvSpPr>
        <p:spPr/>
        <p:txBody>
          <a:bodyPr/>
          <a:lstStyle/>
          <a:p>
            <a:r>
              <a:rPr lang="en-US"/>
              <a:t>Slide </a:t>
            </a:r>
            <a:fld id="{EF4002E7-DB4D-4CC3-8382-1939D19420D8}" type="slidenum">
              <a:rPr lang="en-US" smtClean="0"/>
              <a:pPr/>
              <a:t>89</a:t>
            </a:fld>
            <a:endParaRPr lang="en-US"/>
          </a:p>
        </p:txBody>
      </p:sp>
      <p:graphicFrame>
        <p:nvGraphicFramePr>
          <p:cNvPr id="3" name="Object 2">
            <a:extLst>
              <a:ext uri="{FF2B5EF4-FFF2-40B4-BE49-F238E27FC236}">
                <a16:creationId xmlns:a16="http://schemas.microsoft.com/office/drawing/2014/main" id="{29857113-C8FB-A73C-521A-8A67B027828B}"/>
              </a:ext>
            </a:extLst>
          </p:cNvPr>
          <p:cNvGraphicFramePr>
            <a:graphicFrameLocks noChangeAspect="1"/>
          </p:cNvGraphicFramePr>
          <p:nvPr>
            <p:extLst>
              <p:ext uri="{D42A27DB-BD31-4B8C-83A1-F6EECF244321}">
                <p14:modId xmlns:p14="http://schemas.microsoft.com/office/powerpoint/2010/main" val="143796288"/>
              </p:ext>
            </p:extLst>
          </p:nvPr>
        </p:nvGraphicFramePr>
        <p:xfrm>
          <a:off x="4615543" y="4114800"/>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2" imgW="914597" imgH="806311" progId="Acrobat.Document.DC">
                  <p:embed/>
                </p:oleObj>
              </mc:Choice>
              <mc:Fallback>
                <p:oleObj name="Acrobat Document" showAsIcon="1" r:id="rId2" imgW="914597" imgH="806311" progId="Acrobat.Document.DC">
                  <p:embed/>
                  <p:pic>
                    <p:nvPicPr>
                      <p:cNvPr id="3" name="Object 2">
                        <a:extLst>
                          <a:ext uri="{FF2B5EF4-FFF2-40B4-BE49-F238E27FC236}">
                            <a16:creationId xmlns:a16="http://schemas.microsoft.com/office/drawing/2014/main" id="{29857113-C8FB-A73C-521A-8A67B027828B}"/>
                          </a:ext>
                        </a:extLst>
                      </p:cNvPr>
                      <p:cNvPicPr/>
                      <p:nvPr/>
                    </p:nvPicPr>
                    <p:blipFill>
                      <a:blip r:embed="rId3"/>
                      <a:stretch>
                        <a:fillRect/>
                      </a:stretch>
                    </p:blipFill>
                    <p:spPr>
                      <a:xfrm>
                        <a:off x="4615543" y="41148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26834880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dirty="0"/>
              <a:t>The IEEE SA Copyright Policy is described in the IEEE SA Standards Board Bylaws and IEEE SA Standards Board Operations Manual</a:t>
            </a:r>
          </a:p>
          <a:p>
            <a:pPr lvl="2"/>
            <a:r>
              <a:rPr lang="en-US" dirty="0"/>
              <a:t>IEEE SA Copyright Policy, see:</a:t>
            </a:r>
          </a:p>
          <a:p>
            <a:pPr lvl="3"/>
            <a:r>
              <a:rPr lang="en-US" dirty="0">
                <a:hlinkClick r:id="rId2"/>
              </a:rPr>
              <a:t>Clause 7</a:t>
            </a:r>
            <a:r>
              <a:rPr lang="en-US" dirty="0"/>
              <a:t> of the IEEE SA Standards Board Bylaws</a:t>
            </a:r>
          </a:p>
          <a:p>
            <a:pPr lvl="3"/>
            <a:r>
              <a:rPr lang="en-US" dirty="0">
                <a:hlinkClick r:id="rId3"/>
              </a:rPr>
              <a:t>Clause 6.1</a:t>
            </a:r>
            <a:r>
              <a:rPr lang="en-US" dirty="0"/>
              <a:t> of the IEEE SA Standards Board Operations Manual</a:t>
            </a:r>
          </a:p>
          <a:p>
            <a:pPr lvl="2"/>
            <a:r>
              <a:rPr lang="en-US" dirty="0">
                <a:hlinkClick r:id="rId4"/>
              </a:rPr>
              <a:t>IEEE SA Copyright Permission</a:t>
            </a:r>
            <a:endParaRPr lang="en-US" dirty="0"/>
          </a:p>
          <a:p>
            <a:pPr lvl="2"/>
            <a:r>
              <a:rPr lang="en-US" dirty="0">
                <a:hlinkClick r:id="rId5"/>
              </a:rPr>
              <a:t>IEEE SA Copyright FAQs</a:t>
            </a:r>
            <a:endParaRPr lang="en-US" dirty="0"/>
          </a:p>
          <a:p>
            <a:pPr lvl="2"/>
            <a:r>
              <a:rPr lang="en-US" dirty="0">
                <a:hlinkClick r:id="rId6"/>
              </a:rPr>
              <a:t>IEEE SA Best Practices for IEEE Standards Development</a:t>
            </a:r>
            <a:r>
              <a:rPr lang="en-US" dirty="0"/>
              <a:t> </a:t>
            </a:r>
          </a:p>
          <a:p>
            <a:pPr lvl="2"/>
            <a:r>
              <a:rPr lang="en-US" dirty="0"/>
              <a:t>Distribution of Draft Standards (see </a:t>
            </a:r>
            <a:r>
              <a:rPr lang="en-US" dirty="0">
                <a:hlinkClick r:id="rId3"/>
              </a:rPr>
              <a:t>Clause 6.1.3</a:t>
            </a:r>
            <a:r>
              <a:rPr lang="en-US" dirty="0"/>
              <a:t> of the SASB Ops Man)</a:t>
            </a:r>
          </a:p>
        </p:txBody>
      </p:sp>
      <p:sp>
        <p:nvSpPr>
          <p:cNvPr id="6" name="Footer Placeholder 5"/>
          <p:cNvSpPr>
            <a:spLocks noGrp="1"/>
          </p:cNvSpPr>
          <p:nvPr>
            <p:ph type="ft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a:xfrm>
            <a:off x="4376061" y="6475413"/>
            <a:ext cx="468077" cy="184666"/>
          </a:xfrm>
        </p:spPr>
        <p:txBody>
          <a:bodyPr/>
          <a:lstStyle/>
          <a:p>
            <a:r>
              <a:rPr lang="en-GB" dirty="0"/>
              <a:t>Slide </a:t>
            </a:r>
            <a:fld id="{A3979A82-1A5E-4C7B-AFC0-111CA6C3130A}" type="slidenum">
              <a:rPr lang="en-US" altLang="en-US" smtClean="0"/>
              <a:pPr/>
              <a:t>9</a:t>
            </a:fld>
            <a:endParaRPr lang="en-US" altLang="en-US" dirty="0"/>
          </a:p>
        </p:txBody>
      </p:sp>
    </p:spTree>
    <p:extLst>
      <p:ext uri="{BB962C8B-B14F-4D97-AF65-F5344CB8AC3E}">
        <p14:creationId xmlns:p14="http://schemas.microsoft.com/office/powerpoint/2010/main" val="329452527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4A992101-B2B8-9AF9-1513-466FEF8330C1}"/>
              </a:ext>
            </a:extLst>
          </p:cNvPr>
          <p:cNvSpPr>
            <a:spLocks noGrp="1"/>
          </p:cNvSpPr>
          <p:nvPr>
            <p:ph type="title"/>
          </p:nvPr>
        </p:nvSpPr>
        <p:spPr/>
        <p:txBody>
          <a:bodyPr/>
          <a:lstStyle/>
          <a:p>
            <a:r>
              <a:rPr lang="en-AU" dirty="0"/>
              <a:t>The WG1 meeting has a few items of interest to IEEE 802</a:t>
            </a:r>
          </a:p>
        </p:txBody>
      </p:sp>
      <p:sp>
        <p:nvSpPr>
          <p:cNvPr id="3" name="Content Placeholder 2">
            <a:extLst>
              <a:ext uri="{FF2B5EF4-FFF2-40B4-BE49-F238E27FC236}">
                <a16:creationId xmlns:a16="http://schemas.microsoft.com/office/drawing/2014/main" id="{0C6305D3-7A51-9EC4-BD4F-F8867E0E76EA}"/>
              </a:ext>
            </a:extLst>
          </p:cNvPr>
          <p:cNvSpPr>
            <a:spLocks noGrp="1"/>
          </p:cNvSpPr>
          <p:nvPr>
            <p:ph idx="1"/>
          </p:nvPr>
        </p:nvSpPr>
        <p:spPr/>
        <p:txBody>
          <a:bodyPr/>
          <a:lstStyle/>
          <a:p>
            <a:pPr>
              <a:buFont typeface="+mj-lt"/>
              <a:buAutoNum type="arabicPeriod" startAt="9"/>
            </a:pPr>
            <a:r>
              <a:rPr lang="en-AU" dirty="0"/>
              <a:t>Information from ISO/IEC/TMB/SMB</a:t>
            </a:r>
          </a:p>
          <a:p>
            <a:pPr>
              <a:buFont typeface="+mj-lt"/>
              <a:buAutoNum type="arabicPeriod" startAt="9"/>
            </a:pPr>
            <a:r>
              <a:rPr lang="en-AU" dirty="0"/>
              <a:t>Other Business</a:t>
            </a:r>
          </a:p>
          <a:p>
            <a:pPr lvl="1"/>
            <a:r>
              <a:rPr lang="en-AU" dirty="0"/>
              <a:t>10.1 Improvement of WG 1 Organization</a:t>
            </a:r>
          </a:p>
          <a:p>
            <a:pPr marL="0" indent="0"/>
            <a:r>
              <a:rPr lang="en-AU" dirty="0"/>
              <a:t>11. Outputs review and recommendation of Resolutions</a:t>
            </a:r>
          </a:p>
          <a:p>
            <a:pPr marL="0" indent="0"/>
            <a:r>
              <a:rPr lang="en-AU" dirty="0"/>
              <a:t>12. Adjournment</a:t>
            </a:r>
          </a:p>
          <a:p>
            <a:br>
              <a:rPr lang="en-AU" dirty="0"/>
            </a:br>
            <a:endParaRPr lang="en-AU" dirty="0"/>
          </a:p>
        </p:txBody>
      </p:sp>
      <p:sp>
        <p:nvSpPr>
          <p:cNvPr id="4" name="Footer Placeholder 3">
            <a:extLst>
              <a:ext uri="{FF2B5EF4-FFF2-40B4-BE49-F238E27FC236}">
                <a16:creationId xmlns:a16="http://schemas.microsoft.com/office/drawing/2014/main" id="{838AF365-61FA-9AE4-AEB4-2CC933E53103}"/>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4B147B1B-F51D-EDF4-1E3A-C0EF2BE5FC16}"/>
              </a:ext>
            </a:extLst>
          </p:cNvPr>
          <p:cNvSpPr>
            <a:spLocks noGrp="1"/>
          </p:cNvSpPr>
          <p:nvPr>
            <p:ph type="sldNum" sz="quarter" idx="11"/>
          </p:nvPr>
        </p:nvSpPr>
        <p:spPr/>
        <p:txBody>
          <a:bodyPr/>
          <a:lstStyle/>
          <a:p>
            <a:r>
              <a:rPr lang="en-US"/>
              <a:t>Slide </a:t>
            </a:r>
            <a:fld id="{EF4002E7-DB4D-4CC3-8382-1939D19420D8}" type="slidenum">
              <a:rPr lang="en-US" smtClean="0"/>
              <a:pPr/>
              <a:t>90</a:t>
            </a:fld>
            <a:endParaRPr lang="en-US"/>
          </a:p>
        </p:txBody>
      </p:sp>
    </p:spTree>
    <p:extLst>
      <p:ext uri="{BB962C8B-B14F-4D97-AF65-F5344CB8AC3E}">
        <p14:creationId xmlns:p14="http://schemas.microsoft.com/office/powerpoint/2010/main" val="141027152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BB41EB0-94D9-442E-A19F-E9AEBAB3AA8E}"/>
              </a:ext>
            </a:extLst>
          </p:cNvPr>
          <p:cNvSpPr>
            <a:spLocks noGrp="1"/>
          </p:cNvSpPr>
          <p:nvPr>
            <p:ph type="title"/>
          </p:nvPr>
        </p:nvSpPr>
        <p:spPr>
          <a:xfrm>
            <a:off x="685800" y="685800"/>
            <a:ext cx="8153400" cy="1066800"/>
          </a:xfrm>
        </p:spPr>
        <p:txBody>
          <a:bodyPr/>
          <a:lstStyle/>
          <a:p>
            <a:r>
              <a:rPr lang="en-AU" dirty="0"/>
              <a:t>The LS sent in response to the HK NB submission WG1 N289 was discussed by SC6/WG1 in Feb 2022</a:t>
            </a:r>
          </a:p>
        </p:txBody>
      </p:sp>
      <p:sp>
        <p:nvSpPr>
          <p:cNvPr id="3" name="Content Placeholder 2">
            <a:extLst>
              <a:ext uri="{FF2B5EF4-FFF2-40B4-BE49-F238E27FC236}">
                <a16:creationId xmlns:a16="http://schemas.microsoft.com/office/drawing/2014/main" id="{8D40EF80-A56F-410D-B176-39C84393E203}"/>
              </a:ext>
            </a:extLst>
          </p:cNvPr>
          <p:cNvSpPr>
            <a:spLocks noGrp="1"/>
          </p:cNvSpPr>
          <p:nvPr>
            <p:ph idx="1"/>
          </p:nvPr>
        </p:nvSpPr>
        <p:spPr>
          <a:xfrm>
            <a:off x="685800" y="1981200"/>
            <a:ext cx="7772400" cy="4114800"/>
          </a:xfrm>
        </p:spPr>
        <p:txBody>
          <a:bodyPr/>
          <a:lstStyle/>
          <a:p>
            <a:pPr lvl="1"/>
            <a:r>
              <a:rPr lang="en-AU" dirty="0"/>
              <a:t>The HK NB uploaded a document (WG1 N289) that </a:t>
            </a:r>
          </a:p>
          <a:p>
            <a:pPr lvl="2"/>
            <a:r>
              <a:rPr lang="en-AU" dirty="0"/>
              <a:t>Asserts </a:t>
            </a:r>
            <a:r>
              <a:rPr lang="en-AU" i="1" dirty="0"/>
              <a:t>High Efficiency </a:t>
            </a:r>
            <a:r>
              <a:rPr lang="en-AU" dirty="0"/>
              <a:t>wrt 802.11ax is ill defined</a:t>
            </a:r>
          </a:p>
          <a:p>
            <a:pPr lvl="2"/>
            <a:r>
              <a:rPr lang="en-AU" dirty="0"/>
              <a:t>Evaluates 1024QAM in 802.11ax – noting deficiencies</a:t>
            </a:r>
          </a:p>
          <a:p>
            <a:pPr lvl="2"/>
            <a:r>
              <a:rPr lang="en-AU" dirty="0"/>
              <a:t>Evaluates 4096QAM in 802.11be – noting deficiencies</a:t>
            </a:r>
          </a:p>
          <a:p>
            <a:pPr lvl="2"/>
            <a:r>
              <a:rPr lang="en-AU" dirty="0"/>
              <a:t>Expressed concerns about high order QAM in the future</a:t>
            </a:r>
          </a:p>
          <a:p>
            <a:pPr lvl="2"/>
            <a:r>
              <a:rPr lang="en-AU" dirty="0"/>
              <a:t>Proposes SC6 start a research program on “the challenges of MCS schemes and the ways to continuously improve efficiencies of communication and network systems” </a:t>
            </a:r>
          </a:p>
          <a:p>
            <a:pPr lvl="1"/>
            <a:r>
              <a:rPr lang="en-AU" dirty="0"/>
              <a:t>The 802.11 WG and 802 EC subsequently approved a LS</a:t>
            </a:r>
          </a:p>
          <a:p>
            <a:pPr lvl="2"/>
            <a:r>
              <a:rPr lang="en-AU" dirty="0">
                <a:latin typeface="+mj-lt"/>
              </a:rPr>
              <a:t>See </a:t>
            </a:r>
            <a:r>
              <a:rPr lang="en-AU" u="sng" dirty="0">
                <a:solidFill>
                  <a:srgbClr val="000000"/>
                </a:solidFill>
                <a:effectLst/>
                <a:latin typeface="+mj-lt"/>
                <a:ea typeface="Times New Roman" panose="02020603050405020304" pitchFamily="18" charset="0"/>
                <a:hlinkClick r:id="rId2"/>
              </a:rPr>
              <a:t>11-21-1450-06</a:t>
            </a:r>
            <a:r>
              <a:rPr lang="en-AU" dirty="0"/>
              <a:t> (WG1 N297 and N17619)</a:t>
            </a:r>
          </a:p>
          <a:p>
            <a:pPr lvl="1"/>
            <a:r>
              <a:rPr lang="en-AU" dirty="0"/>
              <a:t>The LS was discussed at the SC6/WG1 meeting in Feb 2022</a:t>
            </a:r>
          </a:p>
          <a:p>
            <a:pPr lvl="2"/>
            <a:r>
              <a:rPr lang="en-AU" dirty="0"/>
              <a:t>It was agreed the labelling issue was minor and/or trivial</a:t>
            </a:r>
          </a:p>
          <a:p>
            <a:pPr lvl="2"/>
            <a:r>
              <a:rPr lang="en-AU" dirty="0"/>
              <a:t>China NB stated they intended to propose a research project on QAM mechanisms</a:t>
            </a:r>
          </a:p>
          <a:p>
            <a:pPr lvl="2"/>
            <a:endParaRPr lang="en-AU" dirty="0"/>
          </a:p>
          <a:p>
            <a:pPr lvl="2"/>
            <a:endParaRPr lang="en-AU" dirty="0"/>
          </a:p>
          <a:p>
            <a:endParaRPr lang="en-AU" dirty="0"/>
          </a:p>
        </p:txBody>
      </p:sp>
      <p:sp>
        <p:nvSpPr>
          <p:cNvPr id="4" name="Footer Placeholder 3">
            <a:extLst>
              <a:ext uri="{FF2B5EF4-FFF2-40B4-BE49-F238E27FC236}">
                <a16:creationId xmlns:a16="http://schemas.microsoft.com/office/drawing/2014/main" id="{ECD59F02-11A3-4118-9E50-FFEE99A17A30}"/>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F714DE71-5BB3-48A6-B191-C61D16FBD277}"/>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91</a:t>
            </a:fld>
            <a:endParaRPr lang="en-US"/>
          </a:p>
        </p:txBody>
      </p:sp>
      <p:graphicFrame>
        <p:nvGraphicFramePr>
          <p:cNvPr id="11" name="Object 10">
            <a:extLst>
              <a:ext uri="{FF2B5EF4-FFF2-40B4-BE49-F238E27FC236}">
                <a16:creationId xmlns:a16="http://schemas.microsoft.com/office/drawing/2014/main" id="{622F8EC5-EF50-49B7-8331-F93A56274075}"/>
              </a:ext>
            </a:extLst>
          </p:cNvPr>
          <p:cNvGraphicFramePr>
            <a:graphicFrameLocks noChangeAspect="1"/>
          </p:cNvGraphicFramePr>
          <p:nvPr/>
        </p:nvGraphicFramePr>
        <p:xfrm>
          <a:off x="6477000" y="2133600"/>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3" imgW="914597" imgH="806311" progId="AcroExch.Document.DC">
                  <p:embed/>
                </p:oleObj>
              </mc:Choice>
              <mc:Fallback>
                <p:oleObj name="Acrobat Document" showAsIcon="1" r:id="rId3" imgW="914597" imgH="806311" progId="AcroExch.Document.DC">
                  <p:embed/>
                  <p:pic>
                    <p:nvPicPr>
                      <p:cNvPr id="11" name="Object 10">
                        <a:extLst>
                          <a:ext uri="{FF2B5EF4-FFF2-40B4-BE49-F238E27FC236}">
                            <a16:creationId xmlns:a16="http://schemas.microsoft.com/office/drawing/2014/main" id="{622F8EC5-EF50-49B7-8331-F93A56274075}"/>
                          </a:ext>
                        </a:extLst>
                      </p:cNvPr>
                      <p:cNvPicPr/>
                      <p:nvPr/>
                    </p:nvPicPr>
                    <p:blipFill>
                      <a:blip r:embed="rId4"/>
                      <a:stretch>
                        <a:fillRect/>
                      </a:stretch>
                    </p:blipFill>
                    <p:spPr>
                      <a:xfrm>
                        <a:off x="6477000" y="2133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84330508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BB41EB0-94D9-442E-A19F-E9AEBAB3AA8E}"/>
              </a:ext>
            </a:extLst>
          </p:cNvPr>
          <p:cNvSpPr>
            <a:spLocks noGrp="1"/>
          </p:cNvSpPr>
          <p:nvPr>
            <p:ph type="title"/>
          </p:nvPr>
        </p:nvSpPr>
        <p:spPr>
          <a:xfrm>
            <a:off x="685800" y="685800"/>
            <a:ext cx="8153400" cy="1066800"/>
          </a:xfrm>
        </p:spPr>
        <p:txBody>
          <a:bodyPr/>
          <a:lstStyle/>
          <a:p>
            <a:r>
              <a:rPr lang="en-AU" dirty="0"/>
              <a:t>The HK NB proposal an Advisory Group on </a:t>
            </a:r>
            <a:r>
              <a:rPr lang="en-AU" i="1" dirty="0"/>
              <a:t>MCS Innovation</a:t>
            </a:r>
            <a:r>
              <a:rPr lang="en-AU" dirty="0"/>
              <a:t> has been accepted?</a:t>
            </a:r>
          </a:p>
        </p:txBody>
      </p:sp>
      <p:sp>
        <p:nvSpPr>
          <p:cNvPr id="3" name="Content Placeholder 2">
            <a:extLst>
              <a:ext uri="{FF2B5EF4-FFF2-40B4-BE49-F238E27FC236}">
                <a16:creationId xmlns:a16="http://schemas.microsoft.com/office/drawing/2014/main" id="{8D40EF80-A56F-410D-B176-39C84393E203}"/>
              </a:ext>
            </a:extLst>
          </p:cNvPr>
          <p:cNvSpPr>
            <a:spLocks noGrp="1"/>
          </p:cNvSpPr>
          <p:nvPr>
            <p:ph idx="1"/>
          </p:nvPr>
        </p:nvSpPr>
        <p:spPr>
          <a:xfrm>
            <a:off x="685800" y="1981200"/>
            <a:ext cx="7772400" cy="4114800"/>
          </a:xfrm>
        </p:spPr>
        <p:txBody>
          <a:bodyPr/>
          <a:lstStyle/>
          <a:p>
            <a:pPr lvl="1"/>
            <a:r>
              <a:rPr lang="en-AU" dirty="0">
                <a:latin typeface="+mj-lt"/>
              </a:rPr>
              <a:t>The HK NB submitted a document in late Mar 2022 proposing an Advisory Group on </a:t>
            </a:r>
            <a:r>
              <a:rPr lang="en-AU" i="1" dirty="0">
                <a:latin typeface="+mj-lt"/>
              </a:rPr>
              <a:t>MCS Innovation</a:t>
            </a:r>
          </a:p>
          <a:p>
            <a:pPr lvl="2"/>
            <a:r>
              <a:rPr lang="en-AU" dirty="0">
                <a:latin typeface="+mj-lt"/>
              </a:rPr>
              <a:t>See N</a:t>
            </a:r>
            <a:r>
              <a:rPr lang="en-AU" dirty="0">
                <a:effectLst/>
                <a:latin typeface="+mj-lt"/>
                <a:ea typeface="Times New Roman" panose="02020603050405020304" pitchFamily="18" charset="0"/>
                <a:cs typeface="Calibri" panose="020F0502020204030204" pitchFamily="34" charset="0"/>
              </a:rPr>
              <a:t>17684</a:t>
            </a:r>
          </a:p>
          <a:p>
            <a:pPr lvl="1"/>
            <a:r>
              <a:rPr lang="en-AU" dirty="0">
                <a:latin typeface="+mj-lt"/>
              </a:rPr>
              <a:t>In July 2022, SC6 approved the </a:t>
            </a:r>
            <a:r>
              <a:rPr lang="en-US" sz="1800" i="1" dirty="0">
                <a:effectLst/>
                <a:latin typeface="+mj-lt"/>
                <a:ea typeface="Batang" panose="02030600000101010101" pitchFamily="18" charset="-127"/>
              </a:rPr>
              <a:t>Establishment of a SC 6 Advisory Group on MCS Innovation</a:t>
            </a:r>
          </a:p>
          <a:p>
            <a:pPr lvl="2"/>
            <a:r>
              <a:rPr lang="en-US" dirty="0">
                <a:latin typeface="+mj-lt"/>
                <a:ea typeface="Batang" panose="02030600000101010101" pitchFamily="18" charset="-127"/>
              </a:rPr>
              <a:t>See </a:t>
            </a:r>
            <a:r>
              <a:rPr lang="en-AU" dirty="0">
                <a:latin typeface="+mj-lt"/>
              </a:rPr>
              <a:t>N</a:t>
            </a:r>
            <a:r>
              <a:rPr lang="en-AU" dirty="0">
                <a:effectLst/>
                <a:latin typeface="+mj-lt"/>
                <a:ea typeface="Times New Roman" panose="02020603050405020304" pitchFamily="18" charset="0"/>
                <a:cs typeface="Calibri" panose="020F0502020204030204" pitchFamily="34" charset="0"/>
              </a:rPr>
              <a:t>17817 for summary</a:t>
            </a:r>
          </a:p>
          <a:p>
            <a:pPr lvl="2"/>
            <a:r>
              <a:rPr lang="en-AU" dirty="0">
                <a:latin typeface="+mj-lt"/>
                <a:ea typeface="Times New Roman" panose="02020603050405020304" pitchFamily="18" charset="0"/>
                <a:cs typeface="Calibri" panose="020F0502020204030204" pitchFamily="34" charset="0"/>
              </a:rPr>
              <a:t>See N17834 for </a:t>
            </a:r>
            <a:r>
              <a:rPr lang="en-AU" dirty="0" err="1">
                <a:latin typeface="+mj-lt"/>
                <a:ea typeface="Times New Roman" panose="02020603050405020304" pitchFamily="18" charset="0"/>
                <a:cs typeface="Calibri" panose="020F0502020204030204" pitchFamily="34" charset="0"/>
              </a:rPr>
              <a:t>ToR</a:t>
            </a:r>
            <a:endParaRPr lang="en-AU" dirty="0">
              <a:effectLst/>
              <a:latin typeface="+mj-lt"/>
              <a:ea typeface="Times New Roman" panose="02020603050405020304" pitchFamily="18" charset="0"/>
              <a:cs typeface="Calibri" panose="020F0502020204030204" pitchFamily="34" charset="0"/>
            </a:endParaRPr>
          </a:p>
          <a:p>
            <a:pPr lvl="1"/>
            <a:r>
              <a:rPr lang="en-AU" dirty="0">
                <a:latin typeface="+mj-lt"/>
                <a:cs typeface="Calibri" panose="020F0502020204030204" pitchFamily="34" charset="0"/>
              </a:rPr>
              <a:t>The proposed mission (with a three-year time horizon) is</a:t>
            </a:r>
          </a:p>
          <a:p>
            <a:pPr lvl="2"/>
            <a:r>
              <a:rPr lang="en-AU" i="1" dirty="0"/>
              <a:t>The Mission of AG-MCS is to study the challenges of MCS schemes, to explore ways to, continuously improve MCS efficiencies of communication and network systems, and to find new MCS technologies and propose standardization projects for SC 6</a:t>
            </a:r>
          </a:p>
          <a:p>
            <a:pPr lvl="1"/>
            <a:r>
              <a:rPr lang="en-AU" dirty="0">
                <a:latin typeface="+mj-lt"/>
                <a:cs typeface="Calibri" panose="020F0502020204030204" pitchFamily="34" charset="0"/>
              </a:rPr>
              <a:t>It is suggested that IEEE 802 monitor this activity</a:t>
            </a:r>
          </a:p>
          <a:p>
            <a:pPr lvl="2"/>
            <a:endParaRPr lang="en-AU" dirty="0">
              <a:effectLst/>
              <a:latin typeface="+mj-lt"/>
              <a:ea typeface="Batang" panose="02030600000101010101" pitchFamily="18" charset="-127"/>
            </a:endParaRPr>
          </a:p>
          <a:p>
            <a:pPr lvl="1"/>
            <a:endParaRPr lang="en-AU" dirty="0">
              <a:latin typeface="+mj-lt"/>
            </a:endParaRPr>
          </a:p>
          <a:p>
            <a:pPr lvl="2"/>
            <a:endParaRPr lang="en-AU" dirty="0"/>
          </a:p>
          <a:p>
            <a:endParaRPr lang="en-AU" dirty="0"/>
          </a:p>
        </p:txBody>
      </p:sp>
      <p:sp>
        <p:nvSpPr>
          <p:cNvPr id="4" name="Footer Placeholder 3">
            <a:extLst>
              <a:ext uri="{FF2B5EF4-FFF2-40B4-BE49-F238E27FC236}">
                <a16:creationId xmlns:a16="http://schemas.microsoft.com/office/drawing/2014/main" id="{ECD59F02-11A3-4118-9E50-FFEE99A17A30}"/>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F714DE71-5BB3-48A6-B191-C61D16FBD277}"/>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92</a:t>
            </a:fld>
            <a:endParaRPr lang="en-US"/>
          </a:p>
        </p:txBody>
      </p:sp>
      <p:graphicFrame>
        <p:nvGraphicFramePr>
          <p:cNvPr id="2" name="Object 1">
            <a:extLst>
              <a:ext uri="{FF2B5EF4-FFF2-40B4-BE49-F238E27FC236}">
                <a16:creationId xmlns:a16="http://schemas.microsoft.com/office/drawing/2014/main" id="{AD106017-8A7A-41E4-9982-6E1BDC1952ED}"/>
              </a:ext>
            </a:extLst>
          </p:cNvPr>
          <p:cNvGraphicFramePr>
            <a:graphicFrameLocks noChangeAspect="1"/>
          </p:cNvGraphicFramePr>
          <p:nvPr>
            <p:extLst>
              <p:ext uri="{D42A27DB-BD31-4B8C-83A1-F6EECF244321}">
                <p14:modId xmlns:p14="http://schemas.microsoft.com/office/powerpoint/2010/main" val="2216581993"/>
              </p:ext>
            </p:extLst>
          </p:nvPr>
        </p:nvGraphicFramePr>
        <p:xfrm>
          <a:off x="4572000" y="2362200"/>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2" imgW="914597" imgH="806311" progId="Acrobat.Document.DC">
                  <p:embed/>
                </p:oleObj>
              </mc:Choice>
              <mc:Fallback>
                <p:oleObj name="Acrobat Document" showAsIcon="1" r:id="rId2" imgW="914597" imgH="806311" progId="Acrobat.Document.DC">
                  <p:embed/>
                  <p:pic>
                    <p:nvPicPr>
                      <p:cNvPr id="2" name="Object 1">
                        <a:extLst>
                          <a:ext uri="{FF2B5EF4-FFF2-40B4-BE49-F238E27FC236}">
                            <a16:creationId xmlns:a16="http://schemas.microsoft.com/office/drawing/2014/main" id="{AD106017-8A7A-41E4-9982-6E1BDC1952ED}"/>
                          </a:ext>
                        </a:extLst>
                      </p:cNvPr>
                      <p:cNvPicPr/>
                      <p:nvPr/>
                    </p:nvPicPr>
                    <p:blipFill>
                      <a:blip r:embed="rId3"/>
                      <a:stretch>
                        <a:fillRect/>
                      </a:stretch>
                    </p:blipFill>
                    <p:spPr>
                      <a:xfrm>
                        <a:off x="4572000" y="2362200"/>
                        <a:ext cx="914400" cy="806450"/>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1C5E290D-4994-9DBF-F4CD-45890B154457}"/>
              </a:ext>
            </a:extLst>
          </p:cNvPr>
          <p:cNvGraphicFramePr>
            <a:graphicFrameLocks noChangeAspect="1"/>
          </p:cNvGraphicFramePr>
          <p:nvPr>
            <p:extLst>
              <p:ext uri="{D42A27DB-BD31-4B8C-83A1-F6EECF244321}">
                <p14:modId xmlns:p14="http://schemas.microsoft.com/office/powerpoint/2010/main" val="1362000008"/>
              </p:ext>
            </p:extLst>
          </p:nvPr>
        </p:nvGraphicFramePr>
        <p:xfrm>
          <a:off x="4610100" y="3330454"/>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4" imgW="914597" imgH="806311" progId="Acrobat.Document.DC">
                  <p:embed/>
                </p:oleObj>
              </mc:Choice>
              <mc:Fallback>
                <p:oleObj name="Acrobat Document" showAsIcon="1" r:id="rId4" imgW="914597" imgH="806311" progId="Acrobat.Document.DC">
                  <p:embed/>
                  <p:pic>
                    <p:nvPicPr>
                      <p:cNvPr id="6" name="Object 5">
                        <a:extLst>
                          <a:ext uri="{FF2B5EF4-FFF2-40B4-BE49-F238E27FC236}">
                            <a16:creationId xmlns:a16="http://schemas.microsoft.com/office/drawing/2014/main" id="{1C5E290D-4994-9DBF-F4CD-45890B154457}"/>
                          </a:ext>
                        </a:extLst>
                      </p:cNvPr>
                      <p:cNvPicPr/>
                      <p:nvPr/>
                    </p:nvPicPr>
                    <p:blipFill>
                      <a:blip r:embed="rId5"/>
                      <a:stretch>
                        <a:fillRect/>
                      </a:stretch>
                    </p:blipFill>
                    <p:spPr>
                      <a:xfrm>
                        <a:off x="4610100" y="3330454"/>
                        <a:ext cx="914400" cy="806450"/>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7D93AD9D-9CCA-8AB3-42E3-28071E8A55B1}"/>
              </a:ext>
            </a:extLst>
          </p:cNvPr>
          <p:cNvGraphicFramePr>
            <a:graphicFrameLocks noChangeAspect="1"/>
          </p:cNvGraphicFramePr>
          <p:nvPr>
            <p:extLst>
              <p:ext uri="{D42A27DB-BD31-4B8C-83A1-F6EECF244321}">
                <p14:modId xmlns:p14="http://schemas.microsoft.com/office/powerpoint/2010/main" val="3503673244"/>
              </p:ext>
            </p:extLst>
          </p:nvPr>
        </p:nvGraphicFramePr>
        <p:xfrm>
          <a:off x="4610746" y="3884821"/>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6" imgW="914597" imgH="806311" progId="Acrobat.Document.DC">
                  <p:embed/>
                </p:oleObj>
              </mc:Choice>
              <mc:Fallback>
                <p:oleObj name="Acrobat Document" showAsIcon="1" r:id="rId6" imgW="914597" imgH="806311" progId="Acrobat.Document.DC">
                  <p:embed/>
                  <p:pic>
                    <p:nvPicPr>
                      <p:cNvPr id="7" name="Object 6">
                        <a:extLst>
                          <a:ext uri="{FF2B5EF4-FFF2-40B4-BE49-F238E27FC236}">
                            <a16:creationId xmlns:a16="http://schemas.microsoft.com/office/drawing/2014/main" id="{7D93AD9D-9CCA-8AB3-42E3-28071E8A55B1}"/>
                          </a:ext>
                        </a:extLst>
                      </p:cNvPr>
                      <p:cNvPicPr/>
                      <p:nvPr/>
                    </p:nvPicPr>
                    <p:blipFill>
                      <a:blip r:embed="rId7"/>
                      <a:stretch>
                        <a:fillRect/>
                      </a:stretch>
                    </p:blipFill>
                    <p:spPr>
                      <a:xfrm>
                        <a:off x="4610746" y="3884821"/>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267784212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24140-3BF2-49C7-A2FC-542BF592388B}"/>
              </a:ext>
            </a:extLst>
          </p:cNvPr>
          <p:cNvSpPr>
            <a:spLocks noGrp="1"/>
          </p:cNvSpPr>
          <p:nvPr>
            <p:ph type="title"/>
          </p:nvPr>
        </p:nvSpPr>
        <p:spPr>
          <a:xfrm>
            <a:off x="685800" y="685800"/>
            <a:ext cx="7772400" cy="1066800"/>
          </a:xfrm>
        </p:spPr>
        <p:txBody>
          <a:bodyPr/>
          <a:lstStyle/>
          <a:p>
            <a:r>
              <a:rPr lang="en-AU" dirty="0"/>
              <a:t>Two </a:t>
            </a:r>
            <a:r>
              <a:rPr lang="en-AU" i="1" dirty="0"/>
              <a:t>Wireless LAN Access Control </a:t>
            </a:r>
            <a:r>
              <a:rPr lang="en-AU" dirty="0"/>
              <a:t>proposals were previously sent to CD ballot …</a:t>
            </a:r>
          </a:p>
        </p:txBody>
      </p:sp>
      <p:sp>
        <p:nvSpPr>
          <p:cNvPr id="9" name="Content Placeholder 8">
            <a:extLst>
              <a:ext uri="{FF2B5EF4-FFF2-40B4-BE49-F238E27FC236}">
                <a16:creationId xmlns:a16="http://schemas.microsoft.com/office/drawing/2014/main" id="{15DA6C45-DA65-4EB4-BB89-769CC947CCF8}"/>
              </a:ext>
            </a:extLst>
          </p:cNvPr>
          <p:cNvSpPr>
            <a:spLocks noGrp="1"/>
          </p:cNvSpPr>
          <p:nvPr>
            <p:ph idx="1"/>
          </p:nvPr>
        </p:nvSpPr>
        <p:spPr>
          <a:xfrm>
            <a:off x="685800" y="1828800"/>
            <a:ext cx="7772400" cy="4114800"/>
          </a:xfrm>
        </p:spPr>
        <p:txBody>
          <a:bodyPr/>
          <a:lstStyle/>
          <a:p>
            <a:pPr lvl="1"/>
            <a:r>
              <a:rPr lang="en-AU" dirty="0"/>
              <a:t>Proposed standards</a:t>
            </a:r>
          </a:p>
          <a:p>
            <a:pPr lvl="2"/>
            <a:r>
              <a:rPr lang="en-AU" dirty="0"/>
              <a:t>ISO/EC 5021-1: Wireless LAN Access Control – Part 1: Networking architecture specification</a:t>
            </a:r>
          </a:p>
          <a:p>
            <a:pPr lvl="2"/>
            <a:r>
              <a:rPr lang="en-AU" dirty="0"/>
              <a:t>ISO/IEC 5021-2: Wireless LAN Access Control – Part 2: Technical specification for dispatching platform</a:t>
            </a:r>
          </a:p>
          <a:p>
            <a:pPr lvl="1"/>
            <a:r>
              <a:rPr lang="en-AU" dirty="0"/>
              <a:t>Introduction</a:t>
            </a:r>
          </a:p>
          <a:p>
            <a:pPr lvl="2"/>
            <a:r>
              <a:rPr lang="en-AU" i="1" dirty="0">
                <a:effectLst/>
                <a:latin typeface="Arial" panose="020B0604020202020204" pitchFamily="34" charset="0"/>
              </a:rPr>
              <a:t>This International Standard specifies the Cloud AC networking architecture and operation mechanism based on Cloud AC dispatch platform(CADP). The Standard describes the Cloud AC network architecture, the Cloud AC allocating process, the wireless access point (AP) accessing process, Cloud AC changing-over process, and the hot backup mechanisms of CADP.</a:t>
            </a:r>
          </a:p>
          <a:p>
            <a:pPr lvl="2"/>
            <a:r>
              <a:rPr lang="en-AU" i="1" dirty="0">
                <a:effectLst/>
                <a:latin typeface="Arial" panose="020B0604020202020204" pitchFamily="34" charset="0"/>
              </a:rPr>
              <a:t>This International Standard is suitable for large-scale deployment of WLAN networks, making WLAN network deployment and operation easier, more efficient and less costly</a:t>
            </a:r>
          </a:p>
          <a:p>
            <a:br>
              <a:rPr lang="en-AU" b="0" i="0" dirty="0">
                <a:solidFill>
                  <a:srgbClr val="000000"/>
                </a:solidFill>
                <a:effectLst/>
                <a:latin typeface="Arial" panose="020B0604020202020204" pitchFamily="34" charset="0"/>
              </a:rPr>
            </a:br>
            <a:endParaRPr lang="en-AU" dirty="0"/>
          </a:p>
          <a:p>
            <a:br>
              <a:rPr lang="en-AU" dirty="0"/>
            </a:br>
            <a:endParaRPr lang="en-AU" dirty="0"/>
          </a:p>
        </p:txBody>
      </p:sp>
      <p:sp>
        <p:nvSpPr>
          <p:cNvPr id="4" name="Footer Placeholder 3">
            <a:extLst>
              <a:ext uri="{FF2B5EF4-FFF2-40B4-BE49-F238E27FC236}">
                <a16:creationId xmlns:a16="http://schemas.microsoft.com/office/drawing/2014/main" id="{D546C289-4952-4335-A2CF-1C4C2E49FC52}"/>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228F656C-8610-4AD7-A662-31FD80E40D41}"/>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93</a:t>
            </a:fld>
            <a:endParaRPr lang="en-US"/>
          </a:p>
        </p:txBody>
      </p:sp>
    </p:spTree>
    <p:extLst>
      <p:ext uri="{BB962C8B-B14F-4D97-AF65-F5344CB8AC3E}">
        <p14:creationId xmlns:p14="http://schemas.microsoft.com/office/powerpoint/2010/main" val="425313932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24140-3BF2-49C7-A2FC-542BF592388B}"/>
              </a:ext>
            </a:extLst>
          </p:cNvPr>
          <p:cNvSpPr>
            <a:spLocks noGrp="1"/>
          </p:cNvSpPr>
          <p:nvPr>
            <p:ph type="title"/>
          </p:nvPr>
        </p:nvSpPr>
        <p:spPr>
          <a:xfrm>
            <a:off x="685800" y="685800"/>
            <a:ext cx="7772400" cy="1066800"/>
          </a:xfrm>
        </p:spPr>
        <p:txBody>
          <a:bodyPr/>
          <a:lstStyle/>
          <a:p>
            <a:r>
              <a:rPr lang="en-AU" dirty="0"/>
              <a:t>… and both </a:t>
            </a:r>
            <a:r>
              <a:rPr lang="en-AU" i="1" dirty="0"/>
              <a:t>Wireless LAN Access Control </a:t>
            </a:r>
            <a:r>
              <a:rPr lang="en-AU" dirty="0"/>
              <a:t>CD ballots passed with one negative vote</a:t>
            </a:r>
          </a:p>
        </p:txBody>
      </p:sp>
      <p:sp>
        <p:nvSpPr>
          <p:cNvPr id="9" name="Content Placeholder 8">
            <a:extLst>
              <a:ext uri="{FF2B5EF4-FFF2-40B4-BE49-F238E27FC236}">
                <a16:creationId xmlns:a16="http://schemas.microsoft.com/office/drawing/2014/main" id="{15DA6C45-DA65-4EB4-BB89-769CC947CCF8}"/>
              </a:ext>
            </a:extLst>
          </p:cNvPr>
          <p:cNvSpPr>
            <a:spLocks noGrp="1"/>
          </p:cNvSpPr>
          <p:nvPr>
            <p:ph idx="1"/>
          </p:nvPr>
        </p:nvSpPr>
        <p:spPr>
          <a:xfrm>
            <a:off x="685800" y="1828800"/>
            <a:ext cx="7772400" cy="4114800"/>
          </a:xfrm>
        </p:spPr>
        <p:txBody>
          <a:bodyPr/>
          <a:lstStyle/>
          <a:p>
            <a:pPr lvl="1"/>
            <a:r>
              <a:rPr lang="en-AU" b="0" i="1" dirty="0">
                <a:effectLst/>
                <a:latin typeface="+mj-lt"/>
              </a:rPr>
              <a:t>Do you approve the circulation of the draft as a DIS?</a:t>
            </a:r>
            <a:endParaRPr lang="en-AU" i="1" dirty="0">
              <a:solidFill>
                <a:srgbClr val="000000"/>
              </a:solidFill>
              <a:latin typeface="+mj-lt"/>
            </a:endParaRPr>
          </a:p>
          <a:p>
            <a:pPr lvl="2"/>
            <a:r>
              <a:rPr lang="en-AU" dirty="0">
                <a:solidFill>
                  <a:srgbClr val="000000"/>
                </a:solidFill>
                <a:latin typeface="+mj-lt"/>
              </a:rPr>
              <a:t>Both passed 6/1/12</a:t>
            </a:r>
          </a:p>
          <a:p>
            <a:pPr lvl="3"/>
            <a:r>
              <a:rPr lang="en-AU" dirty="0">
                <a:solidFill>
                  <a:srgbClr val="000000"/>
                </a:solidFill>
                <a:latin typeface="+mj-lt"/>
              </a:rPr>
              <a:t>Yes: </a:t>
            </a:r>
            <a:r>
              <a:rPr lang="en-AU" b="0" i="0" dirty="0">
                <a:effectLst/>
                <a:latin typeface="Arial" panose="020B0604020202020204" pitchFamily="34" charset="0"/>
              </a:rPr>
              <a:t>China, Kazakhstan, South Korea</a:t>
            </a:r>
            <a:r>
              <a:rPr lang="en-AU" dirty="0">
                <a:latin typeface="Arial" panose="020B0604020202020204" pitchFamily="34" charset="0"/>
              </a:rPr>
              <a:t>, </a:t>
            </a:r>
            <a:r>
              <a:rPr lang="en-AU" b="0" i="0" dirty="0">
                <a:effectLst/>
                <a:latin typeface="Arial" panose="020B0604020202020204" pitchFamily="34" charset="0"/>
              </a:rPr>
              <a:t>Russia, Spain, Ukraine</a:t>
            </a:r>
          </a:p>
          <a:p>
            <a:pPr lvl="3"/>
            <a:r>
              <a:rPr lang="en-AU" dirty="0">
                <a:latin typeface="Arial" panose="020B0604020202020204" pitchFamily="34" charset="0"/>
              </a:rPr>
              <a:t>No: US</a:t>
            </a:r>
          </a:p>
          <a:p>
            <a:pPr lvl="2"/>
            <a:r>
              <a:rPr lang="en-AU" dirty="0">
                <a:latin typeface="Arial" panose="020B0604020202020204" pitchFamily="34" charset="0"/>
              </a:rPr>
              <a:t>The US NB comments included:</a:t>
            </a:r>
          </a:p>
          <a:p>
            <a:pPr lvl="3"/>
            <a:r>
              <a:rPr lang="en-AU" dirty="0">
                <a:latin typeface="Arial" panose="020B0604020202020204" pitchFamily="34" charset="0"/>
              </a:rPr>
              <a:t>Minor technical issues</a:t>
            </a:r>
          </a:p>
          <a:p>
            <a:pPr lvl="3"/>
            <a:r>
              <a:rPr lang="en-AU" dirty="0">
                <a:latin typeface="Arial" panose="020B0604020202020204" pitchFamily="34" charset="0"/>
              </a:rPr>
              <a:t>Editorial issues</a:t>
            </a:r>
          </a:p>
          <a:p>
            <a:pPr lvl="3"/>
            <a:r>
              <a:rPr lang="en-AU" dirty="0">
                <a:latin typeface="Arial" panose="020B0604020202020204" pitchFamily="34" charset="0"/>
              </a:rPr>
              <a:t>A copyright issue based on apparent copying of large sections of I</a:t>
            </a:r>
            <a:r>
              <a:rPr lang="en-AU" b="0" i="0" dirty="0">
                <a:effectLst/>
                <a:latin typeface="Arial" panose="020B0604020202020204" pitchFamily="34" charset="0"/>
              </a:rPr>
              <a:t>ETF RFC5415</a:t>
            </a:r>
          </a:p>
          <a:p>
            <a:pPr lvl="1"/>
            <a:r>
              <a:rPr lang="en-AU" dirty="0">
                <a:latin typeface="Arial" panose="020B0604020202020204" pitchFamily="34" charset="0"/>
              </a:rPr>
              <a:t>All US comments were accepted in June 2022</a:t>
            </a:r>
          </a:p>
          <a:p>
            <a:pPr lvl="1"/>
            <a:r>
              <a:rPr lang="en-AU" dirty="0">
                <a:latin typeface="Arial" panose="020B0604020202020204" pitchFamily="34" charset="0"/>
              </a:rPr>
              <a:t>The drafts are now being sent to DIS ballot …</a:t>
            </a:r>
            <a:endParaRPr lang="en-AU" dirty="0">
              <a:latin typeface="+mj-lt"/>
            </a:endParaRPr>
          </a:p>
          <a:p>
            <a:br>
              <a:rPr lang="en-AU" dirty="0"/>
            </a:br>
            <a:endParaRPr lang="en-AU" dirty="0"/>
          </a:p>
        </p:txBody>
      </p:sp>
      <p:sp>
        <p:nvSpPr>
          <p:cNvPr id="4" name="Footer Placeholder 3">
            <a:extLst>
              <a:ext uri="{FF2B5EF4-FFF2-40B4-BE49-F238E27FC236}">
                <a16:creationId xmlns:a16="http://schemas.microsoft.com/office/drawing/2014/main" id="{D546C289-4952-4335-A2CF-1C4C2E49FC52}"/>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228F656C-8610-4AD7-A662-31FD80E40D41}"/>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94</a:t>
            </a:fld>
            <a:endParaRPr lang="en-US"/>
          </a:p>
        </p:txBody>
      </p:sp>
    </p:spTree>
    <p:extLst>
      <p:ext uri="{BB962C8B-B14F-4D97-AF65-F5344CB8AC3E}">
        <p14:creationId xmlns:p14="http://schemas.microsoft.com/office/powerpoint/2010/main" val="179029600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B102B-8205-4926-B760-FC8B72A915A5}"/>
              </a:ext>
            </a:extLst>
          </p:cNvPr>
          <p:cNvSpPr>
            <a:spLocks noGrp="1"/>
          </p:cNvSpPr>
          <p:nvPr>
            <p:ph type="title"/>
          </p:nvPr>
        </p:nvSpPr>
        <p:spPr/>
        <p:txBody>
          <a:bodyPr/>
          <a:lstStyle/>
          <a:p>
            <a:r>
              <a:rPr lang="en-AU" dirty="0"/>
              <a:t>SC6 has scheduled a plenary meeting in March 2023 in Austria</a:t>
            </a:r>
          </a:p>
        </p:txBody>
      </p:sp>
      <p:sp>
        <p:nvSpPr>
          <p:cNvPr id="4" name="Footer Placeholder 3">
            <a:extLst>
              <a:ext uri="{FF2B5EF4-FFF2-40B4-BE49-F238E27FC236}">
                <a16:creationId xmlns:a16="http://schemas.microsoft.com/office/drawing/2014/main" id="{49108474-385D-4749-957D-634C12874828}"/>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10C99B02-7278-4095-BAAE-189527B054F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95</a:t>
            </a:fld>
            <a:endParaRPr lang="en-US"/>
          </a:p>
        </p:txBody>
      </p:sp>
      <p:sp>
        <p:nvSpPr>
          <p:cNvPr id="6" name="Content Placeholder 2">
            <a:extLst>
              <a:ext uri="{FF2B5EF4-FFF2-40B4-BE49-F238E27FC236}">
                <a16:creationId xmlns:a16="http://schemas.microsoft.com/office/drawing/2014/main" id="{9CBBB396-CD65-4DD5-BCC6-3DF5B8B543F0}"/>
              </a:ext>
            </a:extLst>
          </p:cNvPr>
          <p:cNvSpPr>
            <a:spLocks noGrp="1"/>
          </p:cNvSpPr>
          <p:nvPr>
            <p:ph sz="half" idx="1"/>
          </p:nvPr>
        </p:nvSpPr>
        <p:spPr>
          <a:xfrm>
            <a:off x="685800" y="1981200"/>
            <a:ext cx="3810000" cy="4114800"/>
          </a:xfrm>
        </p:spPr>
        <p:txBody>
          <a:bodyPr/>
          <a:lstStyle/>
          <a:p>
            <a:r>
              <a:rPr lang="en-AU" dirty="0"/>
              <a:t>Meeting</a:t>
            </a:r>
          </a:p>
          <a:p>
            <a:pPr lvl="1"/>
            <a:r>
              <a:rPr lang="en-AU" dirty="0"/>
              <a:t>ISO/IEC JTC1/SC6</a:t>
            </a:r>
          </a:p>
          <a:p>
            <a:pPr lvl="2"/>
            <a:r>
              <a:rPr lang="en-AU" dirty="0"/>
              <a:t>WG 1 meeting </a:t>
            </a:r>
          </a:p>
          <a:p>
            <a:pPr lvl="2"/>
            <a:r>
              <a:rPr lang="en-AU" dirty="0"/>
              <a:t>WG 7 meeting </a:t>
            </a:r>
          </a:p>
          <a:p>
            <a:pPr lvl="2"/>
            <a:r>
              <a:rPr lang="en-AU" dirty="0"/>
              <a:t>WG 10 meeting</a:t>
            </a:r>
          </a:p>
          <a:p>
            <a:pPr lvl="2"/>
            <a:r>
              <a:rPr lang="en-AU" dirty="0"/>
              <a:t>Joint WGs meeting</a:t>
            </a:r>
          </a:p>
          <a:p>
            <a:pPr lvl="2"/>
            <a:r>
              <a:rPr lang="en-AU" dirty="0"/>
              <a:t>AG/AHG meetings</a:t>
            </a:r>
          </a:p>
          <a:p>
            <a:r>
              <a:rPr lang="en-AU" dirty="0"/>
              <a:t>Dates</a:t>
            </a:r>
          </a:p>
          <a:p>
            <a:pPr lvl="1"/>
            <a:r>
              <a:rPr lang="en-AU" dirty="0"/>
              <a:t>20-24 March 2023</a:t>
            </a:r>
          </a:p>
          <a:p>
            <a:r>
              <a:rPr lang="en-AU" dirty="0"/>
              <a:t>Location</a:t>
            </a:r>
          </a:p>
          <a:p>
            <a:pPr lvl="1"/>
            <a:r>
              <a:rPr lang="en-AU" dirty="0"/>
              <a:t>Austria</a:t>
            </a:r>
            <a:endParaRPr lang="en-US" dirty="0">
              <a:solidFill>
                <a:srgbClr val="FF0000"/>
              </a:solidFill>
            </a:endParaRPr>
          </a:p>
        </p:txBody>
      </p:sp>
      <p:sp>
        <p:nvSpPr>
          <p:cNvPr id="7" name="Content Placeholder 5">
            <a:extLst>
              <a:ext uri="{FF2B5EF4-FFF2-40B4-BE49-F238E27FC236}">
                <a16:creationId xmlns:a16="http://schemas.microsoft.com/office/drawing/2014/main" id="{AAA10939-0C83-49A1-9A32-D18FD6DEAA68}"/>
              </a:ext>
            </a:extLst>
          </p:cNvPr>
          <p:cNvSpPr txBox="1">
            <a:spLocks/>
          </p:cNvSpPr>
          <p:nvPr/>
        </p:nvSpPr>
        <p:spPr>
          <a:xfrm>
            <a:off x="4648200" y="1981200"/>
            <a:ext cx="3810000" cy="4114800"/>
          </a:xfrm>
          <a:prstGeom prst="rect">
            <a:avLst/>
          </a:prstGeom>
        </p:spPr>
        <p:txBody>
          <a:bodyPr/>
          <a:lst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a:lstStyle>
          <a:p>
            <a:r>
              <a:rPr lang="en-GB" sz="1800" kern="0" dirty="0"/>
              <a:t>Deadlines</a:t>
            </a:r>
          </a:p>
          <a:p>
            <a:pPr lvl="1"/>
            <a:r>
              <a:rPr lang="en-AU" sz="1800" kern="0" dirty="0"/>
              <a:t>6 Feb 2023: WG1 calling notice</a:t>
            </a:r>
          </a:p>
          <a:p>
            <a:pPr lvl="1"/>
            <a:r>
              <a:rPr lang="en-AU" sz="1800" kern="0" dirty="0"/>
              <a:t>6 Feb 2023: Proposals for new WG1 agenda items / Proposals for the addition of new WG1 work item proposals</a:t>
            </a:r>
          </a:p>
          <a:p>
            <a:pPr lvl="1"/>
            <a:r>
              <a:rPr lang="en-AU" sz="1800" kern="0" dirty="0"/>
              <a:t>6 Mar 2023: Contributions on existing WG1 agenda items and submitted documents</a:t>
            </a:r>
          </a:p>
          <a:p>
            <a:pPr lvl="1"/>
            <a:r>
              <a:rPr lang="en-AU" sz="1800" kern="0" dirty="0"/>
              <a:t>13 Mar 2023: Comments on posted WG1 documents	</a:t>
            </a:r>
          </a:p>
          <a:p>
            <a:pPr lvl="1"/>
            <a:endParaRPr lang="en-GB" sz="1800" kern="0" dirty="0">
              <a:solidFill>
                <a:srgbClr val="FF0000"/>
              </a:solidFill>
            </a:endParaRPr>
          </a:p>
        </p:txBody>
      </p:sp>
    </p:spTree>
    <p:extLst>
      <p:ext uri="{BB962C8B-B14F-4D97-AF65-F5344CB8AC3E}">
        <p14:creationId xmlns:p14="http://schemas.microsoft.com/office/powerpoint/2010/main" val="209651016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ISO/IEC JTC1/SC6 has a new Committee Manager as of July 2019</a:t>
            </a:r>
          </a:p>
        </p:txBody>
      </p:sp>
      <p:sp>
        <p:nvSpPr>
          <p:cNvPr id="3" name="Content Placeholder 2"/>
          <p:cNvSpPr>
            <a:spLocks noGrp="1"/>
          </p:cNvSpPr>
          <p:nvPr>
            <p:ph idx="1"/>
          </p:nvPr>
        </p:nvSpPr>
        <p:spPr/>
        <p:txBody>
          <a:bodyPr/>
          <a:lstStyle/>
          <a:p>
            <a:pPr lvl="1"/>
            <a:r>
              <a:rPr lang="en-AU" dirty="0"/>
              <a:t>The new ISO/IEC JTC1/SC6 Committee Manager is </a:t>
            </a:r>
          </a:p>
          <a:p>
            <a:pPr lvl="2"/>
            <a:r>
              <a:rPr lang="en-AU" dirty="0"/>
              <a:t>Name: Mr. </a:t>
            </a:r>
            <a:r>
              <a:rPr lang="en-AU" dirty="0" err="1"/>
              <a:t>Jungyup</a:t>
            </a:r>
            <a:r>
              <a:rPr lang="en-AU" dirty="0"/>
              <a:t> OH</a:t>
            </a:r>
          </a:p>
          <a:p>
            <a:pPr lvl="2"/>
            <a:r>
              <a:rPr lang="en-AU" dirty="0"/>
              <a:t>Nationality: Korea (Rep. of)</a:t>
            </a:r>
          </a:p>
          <a:p>
            <a:pPr lvl="2"/>
            <a:r>
              <a:rPr lang="en-AU" dirty="0"/>
              <a:t>Affiliation: Telecommunications Technology Association (TTA)</a:t>
            </a:r>
          </a:p>
          <a:p>
            <a:pPr lvl="2"/>
            <a:r>
              <a:rPr lang="en-AU" dirty="0"/>
              <a:t>Mobile / E-mail: +82-31-780-9054 / houman@tta.or.kr</a:t>
            </a:r>
          </a:p>
          <a:p>
            <a:pPr lvl="1"/>
            <a:r>
              <a:rPr lang="en-AU" dirty="0"/>
              <a:t>Various submissions to SC6 should now be sent to Mr Oh</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96</a:t>
            </a:fld>
            <a:endParaRPr lang="en-US"/>
          </a:p>
        </p:txBody>
      </p:sp>
    </p:spTree>
    <p:extLst>
      <p:ext uri="{BB962C8B-B14F-4D97-AF65-F5344CB8AC3E}">
        <p14:creationId xmlns:p14="http://schemas.microsoft.com/office/powerpoint/2010/main" val="124320472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ISO/IEC JTC1 has changed the rules so that “experts” rather than “NBs” participate in WGs</a:t>
            </a:r>
          </a:p>
        </p:txBody>
      </p:sp>
      <p:sp>
        <p:nvSpPr>
          <p:cNvPr id="3" name="Content Placeholder 2"/>
          <p:cNvSpPr>
            <a:spLocks noGrp="1"/>
          </p:cNvSpPr>
          <p:nvPr>
            <p:ph idx="1"/>
          </p:nvPr>
        </p:nvSpPr>
        <p:spPr/>
        <p:txBody>
          <a:bodyPr/>
          <a:lstStyle/>
          <a:p>
            <a:pPr lvl="1"/>
            <a:r>
              <a:rPr lang="en-AU" dirty="0"/>
              <a:t>The organisational structure in ISO/IEC JTC1 changed in 2016 to align its operation with ISO rules</a:t>
            </a:r>
          </a:p>
          <a:p>
            <a:pPr lvl="1"/>
            <a:r>
              <a:rPr lang="en-AU" dirty="0"/>
              <a:t>A communication from JTC1 states</a:t>
            </a:r>
          </a:p>
          <a:p>
            <a:pPr lvl="2"/>
            <a:r>
              <a:rPr lang="en-AU" i="1" dirty="0"/>
              <a:t>Working Groups are comprised of INDIVIDUAL EXPERTS appointed by National Bodies and Liaison Organizations</a:t>
            </a:r>
          </a:p>
          <a:p>
            <a:pPr lvl="2"/>
            <a:r>
              <a:rPr lang="en-AU" i="1" dirty="0"/>
              <a:t>These experts MUST be entered into Global Directory to be considered a member of the WG and to receive documents</a:t>
            </a:r>
          </a:p>
          <a:p>
            <a:pPr lvl="2"/>
            <a:r>
              <a:rPr lang="en-AU" i="1" dirty="0"/>
              <a:t>National Bodies are responsible for ensuring that their expert appointments are up to date</a:t>
            </a:r>
          </a:p>
          <a:p>
            <a:pPr lvl="2"/>
            <a:r>
              <a:rPr lang="en-AU" i="1" dirty="0"/>
              <a:t>Liaison Organizations work via ITTF to maintain their expert members</a:t>
            </a:r>
          </a:p>
          <a:p>
            <a:pPr lvl="2"/>
            <a:r>
              <a:rPr lang="en-AU" i="1" dirty="0"/>
              <a:t>If the expert is NOT in Global Directory, he/she will not receive documents and will NOT be considered a member of the WG.</a:t>
            </a:r>
          </a:p>
          <a:p>
            <a:pPr lvl="1"/>
            <a:r>
              <a:rPr lang="en-AU" dirty="0"/>
              <a:t>Technically this means someone not in the Global Directory could not speak SC6 meetings but no one has raised this as an issue</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97</a:t>
            </a:fld>
            <a:endParaRPr lang="en-US"/>
          </a:p>
        </p:txBody>
      </p:sp>
    </p:spTree>
    <p:extLst>
      <p:ext uri="{BB962C8B-B14F-4D97-AF65-F5344CB8AC3E}">
        <p14:creationId xmlns:p14="http://schemas.microsoft.com/office/powerpoint/2010/main" val="228502126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Chair has been empowered to appoint experts to the SC6 document access lists </a:t>
            </a:r>
          </a:p>
        </p:txBody>
      </p:sp>
      <p:sp>
        <p:nvSpPr>
          <p:cNvPr id="3" name="Content Placeholder 2"/>
          <p:cNvSpPr>
            <a:spLocks noGrp="1"/>
          </p:cNvSpPr>
          <p:nvPr>
            <p:ph idx="1"/>
          </p:nvPr>
        </p:nvSpPr>
        <p:spPr/>
        <p:txBody>
          <a:bodyPr/>
          <a:lstStyle/>
          <a:p>
            <a:pPr lvl="1"/>
            <a:r>
              <a:rPr lang="en-AU" dirty="0"/>
              <a:t>One way of dealing with this change is to empower the SC Chair to appoint experts to WG1 and WG7, with the understanding that anyone who volunteers will be appointed</a:t>
            </a:r>
          </a:p>
          <a:p>
            <a:pPr lvl="1"/>
            <a:r>
              <a:rPr lang="en-AU" dirty="0"/>
              <a:t>Motion (ratified in May 2014 by IEEE 802 EC)</a:t>
            </a:r>
          </a:p>
          <a:p>
            <a:pPr lvl="2"/>
            <a:r>
              <a:rPr lang="en-AU" i="1" dirty="0"/>
              <a:t>The IEEE 802 JTC1 SC recommends to the IEEE 802 EC that the Chair of the IEEE 802 JTC1 SC be empowered to submit  the names to ITTF of any  IEEE 802 members who volunteer  as “experts” to the appropriate Working Group lists in ISO/IEC JTC1</a:t>
            </a:r>
          </a:p>
          <a:p>
            <a:pPr lvl="2"/>
            <a:r>
              <a:rPr lang="en-AU" dirty="0"/>
              <a:t>Moved</a:t>
            </a:r>
          </a:p>
          <a:p>
            <a:pPr lvl="2"/>
            <a:r>
              <a:rPr lang="en-AU" dirty="0"/>
              <a:t>Seconded</a:t>
            </a:r>
          </a:p>
          <a:p>
            <a:pPr lvl="2"/>
            <a:r>
              <a:rPr lang="en-AU" dirty="0"/>
              <a:t>Result 9/0/0</a:t>
            </a:r>
          </a:p>
          <a:p>
            <a:pPr lvl="1"/>
            <a:r>
              <a:rPr lang="en-AU" dirty="0"/>
              <a:t>Yell if you would like to be added …</a:t>
            </a:r>
          </a:p>
          <a:p>
            <a:pPr lvl="1"/>
            <a:endParaRPr lang="en-AU" dirty="0"/>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98</a:t>
            </a:fld>
            <a:endParaRPr lang="en-US"/>
          </a:p>
        </p:txBody>
      </p:sp>
    </p:spTree>
    <p:extLst>
      <p:ext uri="{BB962C8B-B14F-4D97-AF65-F5344CB8AC3E}">
        <p14:creationId xmlns:p14="http://schemas.microsoft.com/office/powerpoint/2010/main" val="93124392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Various names have been added as IEEE experts to SC6</a:t>
            </a:r>
          </a:p>
        </p:txBody>
      </p:sp>
      <p:sp>
        <p:nvSpPr>
          <p:cNvPr id="3" name="Content Placeholder 2"/>
          <p:cNvSpPr>
            <a:spLocks noGrp="1"/>
          </p:cNvSpPr>
          <p:nvPr>
            <p:ph sz="half" idx="1"/>
          </p:nvPr>
        </p:nvSpPr>
        <p:spPr/>
        <p:txBody>
          <a:bodyPr/>
          <a:lstStyle/>
          <a:p>
            <a:r>
              <a:rPr lang="en-AU" sz="1600" dirty="0"/>
              <a:t>IEEE experts to SC6</a:t>
            </a:r>
          </a:p>
          <a:p>
            <a:pPr lvl="1"/>
            <a:r>
              <a:rPr lang="en-AU" sz="1600" dirty="0"/>
              <a:t>Christy Bahn (staff)</a:t>
            </a:r>
          </a:p>
          <a:p>
            <a:pPr lvl="1"/>
            <a:r>
              <a:rPr lang="en-AU" sz="1600" dirty="0"/>
              <a:t>Adrien Barmaksiz (staff)</a:t>
            </a:r>
          </a:p>
          <a:p>
            <a:pPr lvl="1"/>
            <a:r>
              <a:rPr lang="en-AU" sz="1600" dirty="0"/>
              <a:t>Jodi Haasz (staff)</a:t>
            </a:r>
          </a:p>
          <a:p>
            <a:pPr lvl="1"/>
            <a:r>
              <a:rPr lang="en-AU" sz="1600" dirty="0"/>
              <a:t>Dan Harkins (802.11)</a:t>
            </a:r>
          </a:p>
          <a:p>
            <a:pPr lvl="1"/>
            <a:r>
              <a:rPr lang="en-AU" sz="1600" dirty="0"/>
              <a:t>Adam Healey (802.3)</a:t>
            </a:r>
          </a:p>
          <a:p>
            <a:pPr lvl="1"/>
            <a:r>
              <a:rPr lang="en-AU" sz="1600" dirty="0"/>
              <a:t>David Law (802.3)</a:t>
            </a:r>
          </a:p>
          <a:p>
            <a:pPr lvl="1"/>
            <a:r>
              <a:rPr lang="en-AU" sz="1600" dirty="0"/>
              <a:t>Stephen McCann (802.11)</a:t>
            </a:r>
          </a:p>
        </p:txBody>
      </p:sp>
      <p:sp>
        <p:nvSpPr>
          <p:cNvPr id="10" name="Content Placeholder 9">
            <a:extLst>
              <a:ext uri="{FF2B5EF4-FFF2-40B4-BE49-F238E27FC236}">
                <a16:creationId xmlns:a16="http://schemas.microsoft.com/office/drawing/2014/main" id="{BB7E7D10-1AD9-4815-A2B5-DC8443CC3CE2}"/>
              </a:ext>
            </a:extLst>
          </p:cNvPr>
          <p:cNvSpPr>
            <a:spLocks noGrp="1"/>
          </p:cNvSpPr>
          <p:nvPr>
            <p:ph sz="half" idx="2"/>
          </p:nvPr>
        </p:nvSpPr>
        <p:spPr/>
        <p:txBody>
          <a:bodyPr/>
          <a:lstStyle/>
          <a:p>
            <a:pPr lvl="1"/>
            <a:r>
              <a:rPr lang="en-AU" sz="1600" dirty="0"/>
              <a:t>Andrew Myles (802)</a:t>
            </a:r>
          </a:p>
          <a:p>
            <a:pPr lvl="1"/>
            <a:r>
              <a:rPr lang="en-AU" sz="1600" dirty="0"/>
              <a:t>Paul Nikolich (802)</a:t>
            </a:r>
          </a:p>
          <a:p>
            <a:pPr lvl="1"/>
            <a:r>
              <a:rPr lang="en-AU" sz="1600" dirty="0"/>
              <a:t>Karen Randall (802.1)</a:t>
            </a:r>
          </a:p>
          <a:p>
            <a:pPr lvl="1"/>
            <a:r>
              <a:rPr lang="en-AU" sz="1600" dirty="0"/>
              <a:t>Peter Yee (802)</a:t>
            </a:r>
          </a:p>
          <a:p>
            <a:pPr lvl="1"/>
            <a:endParaRPr lang="en-AU" sz="1600" dirty="0"/>
          </a:p>
          <a:p>
            <a:endParaRPr lang="en-AU" sz="1600" dirty="0"/>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99</a:t>
            </a:fld>
            <a:endParaRPr lang="en-US"/>
          </a:p>
        </p:txBody>
      </p:sp>
    </p:spTree>
    <p:extLst>
      <p:ext uri="{BB962C8B-B14F-4D97-AF65-F5344CB8AC3E}">
        <p14:creationId xmlns:p14="http://schemas.microsoft.com/office/powerpoint/2010/main" val="1594141530"/>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20794</Words>
  <Application>Microsoft Office PowerPoint</Application>
  <PresentationFormat>On-screen Show (4:3)</PresentationFormat>
  <Paragraphs>3121</Paragraphs>
  <Slides>202</Slides>
  <Notes>9</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3</vt:i4>
      </vt:variant>
      <vt:variant>
        <vt:lpstr>Slide Titles</vt:lpstr>
      </vt:variant>
      <vt:variant>
        <vt:i4>202</vt:i4>
      </vt:variant>
    </vt:vector>
  </HeadingPairs>
  <TitlesOfParts>
    <vt:vector size="209" baseType="lpstr">
      <vt:lpstr>Arial</vt:lpstr>
      <vt:lpstr>Calibri</vt:lpstr>
      <vt:lpstr>Times New Roman</vt:lpstr>
      <vt:lpstr>802-11-Submission</vt:lpstr>
      <vt:lpstr>Acrobat Document</vt:lpstr>
      <vt:lpstr>Document</vt:lpstr>
      <vt:lpstr>Packager Shell Object</vt:lpstr>
      <vt:lpstr>IEEE 802 JTC1 Standing Committee September 2022 agenda hybrid</vt:lpstr>
      <vt:lpstr>This document will be used to provide information for any IEEE 802 JTC1 SC meetings in Sep 2022</vt:lpstr>
      <vt:lpstr>Registration is not required for the IEEE 802 JTC1 SC session in Sep 2022</vt:lpstr>
      <vt:lpstr>The SC will review the official IEEE-SA patent material for pre-PAR groups</vt:lpstr>
      <vt:lpstr>Participant behavior in IEEE-SA activities is guided by the IEEE Codes of Ethics &amp; Conduct</vt:lpstr>
      <vt:lpstr>Participants in the IEEE-SA “individual process” shall act independently of others, including employers</vt:lpstr>
      <vt:lpstr>IEEE-SA standards activities shall allow the fair &amp; equitable consideration of all viewpoints</vt:lpstr>
      <vt:lpstr>IEEE SA Copyright Policy</vt:lpstr>
      <vt:lpstr>IEEE SA Copyright Policy</vt:lpstr>
      <vt:lpstr>The IEEE 802 JTC1 SC will meet in hybrid mode on 13 Sep 2022 in pm1 slot in Hawaii</vt:lpstr>
      <vt:lpstr>The IEEE 802 JTC1 SC regular meeting has a high-level list of agenda items to be considered</vt:lpstr>
      <vt:lpstr>The IEEE 802 JTC1 SC will consider approving its agenda</vt:lpstr>
      <vt:lpstr>The IEEE 802 JTC1 SC will consider approval of the minutes of its Jul 2022 meeting</vt:lpstr>
      <vt:lpstr>The goals of the IEEE 802 JTC1 SC were reaffirmed by the IEEE 802 EC in Nov 2020</vt:lpstr>
      <vt:lpstr>The IEEE 802 WGs continue to liaise drafts to SC6 for their information</vt:lpstr>
      <vt:lpstr>IEEE 802 continues to notify SC6 of various new projects</vt:lpstr>
      <vt:lpstr>The iMeet area for the “Adoption of IEEE 802 standards by ISO/IEC JTC1” is operational</vt:lpstr>
      <vt:lpstr>IEEE 802 has sent 91 standards through the PSDO adoption process, with 37 in-process</vt:lpstr>
      <vt:lpstr>IEEE 802.1 WG has sent 43 standards completely through the PSDO adoption process</vt:lpstr>
      <vt:lpstr>IEEE 802.1 WG has sent 43 standards completely through the PSDO adoption process</vt:lpstr>
      <vt:lpstr>IEEE 802.1 WG has sent 43 standards completely through the PSDO adoption process</vt:lpstr>
      <vt:lpstr>IEEE 802.1 WG has sent 43 standards completely through the PSDO adoption process</vt:lpstr>
      <vt:lpstr>IEEE 802.3 WG has sent 27 standards completely through the PSDO adoption process</vt:lpstr>
      <vt:lpstr>IEEE 802.3 WG has sent 27 standards completely through the PSDO adoption process</vt:lpstr>
      <vt:lpstr>IEEE 802.3 WG has sent 27 standards completely through the PSDO adoption process</vt:lpstr>
      <vt:lpstr>IEEE 802.11 WG has sent 12 standards completely through the PSDO adoption process</vt:lpstr>
      <vt:lpstr>IEEE 802.15 WG has sent three standards  completely through the PSDO adoption process</vt:lpstr>
      <vt:lpstr>IEEE 802.16 WG has sent zero standards completely through the PSDO adoption process</vt:lpstr>
      <vt:lpstr>IEEE 802.19 WG has sent zero standards completely through the PSDO adoption process</vt:lpstr>
      <vt:lpstr>IEEE 802.21 WG has sent three standards completely through the PSDO adoption process</vt:lpstr>
      <vt:lpstr>IEEE 802.22 WG has sent three standards completely through the PSDO adoption process</vt:lpstr>
      <vt:lpstr>IEEE 802.1 has 12 standards in the pipeline for adoption under the PSDO</vt:lpstr>
      <vt:lpstr>IEEE 802.1 WG has a number of regular participants in IEEE 802 JTC1 SC activities</vt:lpstr>
      <vt:lpstr>A number of ISO/IEC/IEEE standards are subject to systematic review</vt:lpstr>
      <vt:lpstr>IEEE 802.1Q-REV was liaised for info in Sep 2021</vt:lpstr>
      <vt:lpstr>IEEE 802.1Qcz was liaised for information in Aug 2020</vt:lpstr>
      <vt:lpstr>IEEE 802.1ABcu (LLDP YANG Data Model) is waiting for start of FDIS ballot</vt:lpstr>
      <vt:lpstr>IEEE 802.1CBdb is waiting for start of FDIS ballot</vt:lpstr>
      <vt:lpstr>IEEE 802.1CBcv FDIS ballot closes on 16 Jan 2023</vt:lpstr>
      <vt:lpstr>IEEE 802.1ABdh is waiting for start of FDIS ballot</vt:lpstr>
      <vt:lpstr>IEEE 802.1AS-2020/Cor 1 90-day FDIS ballot passed</vt:lpstr>
      <vt:lpstr>China NB provided a comment on the IEEE 802.1AS-2020/Cor 1 90-day FDIS ballot</vt:lpstr>
      <vt:lpstr>IEEE 802.1BA-Rev is waiting for start of FDIS ballot</vt:lpstr>
      <vt:lpstr>IEEE 802.1ACct is waiting for start of FDIS ballot</vt:lpstr>
      <vt:lpstr>IEEE 802.1AEdk will be liaised for information soon</vt:lpstr>
      <vt:lpstr>IEEE 802f will be liaised for information soon </vt:lpstr>
      <vt:lpstr>IEEE 802.1Qcw will be liaised for information soon</vt:lpstr>
      <vt:lpstr>IEEE 802.3 has 6 standards in the pipeline for adoption under the PSDO process</vt:lpstr>
      <vt:lpstr>IEEE 802.3 WG has a number of regular participants in IEEE 802 JTC1 SC activities</vt:lpstr>
      <vt:lpstr>IEEE 802.3cr has been published</vt:lpstr>
      <vt:lpstr>IEEE 802.3cu has been published</vt:lpstr>
      <vt:lpstr>IEEE 802.3ct FDIS ballot closes on 2 Sep 2022</vt:lpstr>
      <vt:lpstr>IEEE 802.3cv FDIS ballot closes on 1 Sep 2022</vt:lpstr>
      <vt:lpstr>IEEE 802.3cp FDIS ballot closes on 2 Sep 2022</vt:lpstr>
      <vt:lpstr>IEEE 802.3-REV may be liaised for information in Sep 2022</vt:lpstr>
      <vt:lpstr>IEEE 802.11 has 9 standards in the pipeline for adoption under the PSDO</vt:lpstr>
      <vt:lpstr>IEEE 802.11 WG has a number of regular participants in IEEE 802 JTC1 SC activities</vt:lpstr>
      <vt:lpstr>IEEE 802.11ax 60-day pre-ballot passed and responses have been sent, but it is on hold</vt:lpstr>
      <vt:lpstr>Responses were sent in Nov 2021 in relation the 60-day ballot on IEEE 802.11ax</vt:lpstr>
      <vt:lpstr>There is not yet closure on the 802.11ax IPR issue</vt:lpstr>
      <vt:lpstr>There is not yet closure on the 802.11ax IPR issue</vt:lpstr>
      <vt:lpstr>IEEE 802.11ay 60-day ballot failed on 9 Oct 2021 and the process will need to restart</vt:lpstr>
      <vt:lpstr>IEEE 802.11az was liaised for information in Apr 2022 </vt:lpstr>
      <vt:lpstr>IEEE 802.11ba is waiting for start of 60-day ballot, but it will not start until IPR related issues resolved</vt:lpstr>
      <vt:lpstr>IEEE 802.11bb will be liaised when appropriate</vt:lpstr>
      <vt:lpstr>IEEE 802.11bc will be liaised when appropriate</vt:lpstr>
      <vt:lpstr>IEEE 802.11bd D4.0 was liaised for information in June 2022</vt:lpstr>
      <vt:lpstr>IEEE 802.11be will be liaised when appropriate</vt:lpstr>
      <vt:lpstr>IEEE 802.11-2020 FDIS passed (with IPR related issue), a technical response liaised &amp; published</vt:lpstr>
      <vt:lpstr>Japan NB comments related to IPR issues need to be dealt with by IEEE SA &amp; ISO staff</vt:lpstr>
      <vt:lpstr>IEEE 802.15 WG has 9 standards in the pipeline for adoption under the PSDO</vt:lpstr>
      <vt:lpstr>IEEE 802.15 WG has a number of regular participants in IEEE 802 JTC1 SC activities</vt:lpstr>
      <vt:lpstr>IEEE 802.15.4-2020 will not be submitted for approval under the PSDO</vt:lpstr>
      <vt:lpstr>IEEE 802.15.3-2016 is likely to be liaised for information soon</vt:lpstr>
      <vt:lpstr>IEEE 802.15.3d-2017 is likely to be liaised for information soon</vt:lpstr>
      <vt:lpstr>IEEE 802.15.3e-2017 is likely to be liaised for information soon</vt:lpstr>
      <vt:lpstr>IEEE 802.15.3f-2017 is likely to be liaised for information soon</vt:lpstr>
      <vt:lpstr>IEEE 802.15.7 may be submitted into the PSDO process</vt:lpstr>
      <vt:lpstr>IEEE 802.15.9-2020 is likely to be submitted into the PSDO process soon</vt:lpstr>
      <vt:lpstr>IEEE 802.15.13 may be submitted into the PSDO process</vt:lpstr>
      <vt:lpstr>IEEE 802.15.6 may be submitted into the PSDO process</vt:lpstr>
      <vt:lpstr>IEEE 802.19 has not yet considered submissions to the PSDO process</vt:lpstr>
      <vt:lpstr>IEEE 802.19 WG has a number of regular participants in IEEE 802 JTC1 SC activities</vt:lpstr>
      <vt:lpstr>IEEE 802.22 has one standard in the pipeline for adoption under the PSDO</vt:lpstr>
      <vt:lpstr>IEEE 802.22 WG has a number of regular participants in IEEE 802 JTC1 SC activities</vt:lpstr>
      <vt:lpstr>IEEE 802.22-2019 has been published but a response is required</vt:lpstr>
      <vt:lpstr>There was an NP proposal in SC6/WG1 for Licensed narrowband in field area network for Smart Grid </vt:lpstr>
      <vt:lpstr>Licensed narrowband in field area network for Smart Grid NP ballot failed in Jun 2022</vt:lpstr>
      <vt:lpstr>Control Protocol for Radio Frequency Directional Signal Transmission NP ballot failed</vt:lpstr>
      <vt:lpstr>The WG1 meeting has a few items of interest to IEEE 802</vt:lpstr>
      <vt:lpstr>The LS sent in response to the HK NB submission WG1 N289 was discussed by SC6/WG1 in Feb 2022</vt:lpstr>
      <vt:lpstr>The HK NB proposal an Advisory Group on MCS Innovation has been accepted?</vt:lpstr>
      <vt:lpstr>Two Wireless LAN Access Control proposals were previously sent to CD ballot …</vt:lpstr>
      <vt:lpstr>… and both Wireless LAN Access Control CD ballots passed with one negative vote</vt:lpstr>
      <vt:lpstr>SC6 has scheduled a plenary meeting in March 2023 in Austria</vt:lpstr>
      <vt:lpstr>ISO/IEC JTC1/SC6 has a new Committee Manager as of July 2019</vt:lpstr>
      <vt:lpstr>ISO/IEC JTC1 has changed the rules so that “experts” rather than “NBs” participate in WGs</vt:lpstr>
      <vt:lpstr>The SC Chair has been empowered to appoint experts to the SC6 document access lists </vt:lpstr>
      <vt:lpstr>Various names have been added as IEEE experts to SC6</vt:lpstr>
      <vt:lpstr>Various names have been added as IEEE experts to SC6/WG1</vt:lpstr>
      <vt:lpstr>Various people who often participate in IEEE 802 work have been added as NB experts to SC6/WG1</vt:lpstr>
      <vt:lpstr>Various names have been added as IEEE experts to SC6/WG7</vt:lpstr>
      <vt:lpstr>Various people who often participate in IEEE 802 work have been added as NB experts to SC6/WG7</vt:lpstr>
      <vt:lpstr>Are there any other matters for consideration by IEEE 802 JTC1 SC?</vt:lpstr>
      <vt:lpstr>The IEEE 802 JTC1 SC will adjourn for the week</vt:lpstr>
      <vt:lpstr>Additional process material</vt:lpstr>
      <vt:lpstr>The SC agreed in Nov 2014 on a process for developing &amp; approving PSDO comment resolutions</vt:lpstr>
      <vt:lpstr>Old status pages</vt:lpstr>
      <vt:lpstr>IEEE 802.11-2012 has been published</vt:lpstr>
      <vt:lpstr>IEEE 802.1X-2010 has been published</vt:lpstr>
      <vt:lpstr>IEEE 802.1AE-2006 has been published</vt:lpstr>
      <vt:lpstr>IEEE 802.1AB-2009 has been published</vt:lpstr>
      <vt:lpstr>IEEE 802.1AR-2009 has been published</vt:lpstr>
      <vt:lpstr>IEEE 802.1AS-2011 has been published</vt:lpstr>
      <vt:lpstr>IEEE 802.1BA-2011 has been published</vt:lpstr>
      <vt:lpstr>IEEE 802.1BR-2012 has been published</vt:lpstr>
      <vt:lpstr>IEEE 802.3-2012 has been published</vt:lpstr>
      <vt:lpstr>IEEE 802.11ae-2012 has been published</vt:lpstr>
      <vt:lpstr>IEEE 802.11aa-2012 has been published</vt:lpstr>
      <vt:lpstr>IEEE 802.11ad-2012 has been published</vt:lpstr>
      <vt:lpstr>IEEE 802.22 has been published</vt:lpstr>
      <vt:lpstr>IEEE 802.1AEbn-2011 has been published</vt:lpstr>
      <vt:lpstr>IEEE 802.1AEbw-2013 has been published</vt:lpstr>
      <vt:lpstr>IEEE 802.3.1-2013 has been published</vt:lpstr>
      <vt:lpstr>IEEE 802.11ac-2013 has been published</vt:lpstr>
      <vt:lpstr>IEEE 802.11af-2013 has been published</vt:lpstr>
      <vt:lpstr>IEEE 802.1AX-2014 has been published</vt:lpstr>
      <vt:lpstr>IEEE 802-2014 has been published</vt:lpstr>
      <vt:lpstr>IEEE 802.1Xbx-2014 has been published</vt:lpstr>
      <vt:lpstr>IEEE 802.1Q-Rev-2014 has been published</vt:lpstr>
      <vt:lpstr>IEEE 802-3-2015 has been published</vt:lpstr>
      <vt:lpstr>IEEE 802.1Qbv-2015 has been published</vt:lpstr>
      <vt:lpstr>IEEE 802.1AB-2016 has been published</vt:lpstr>
      <vt:lpstr>IEEE 802.1Qca-2015 has been published</vt:lpstr>
      <vt:lpstr>IEEE 802.22a has been published</vt:lpstr>
      <vt:lpstr>IEEE 8802.1Qbu has been published</vt:lpstr>
      <vt:lpstr>IEEE 8802.1Qbz has been published</vt:lpstr>
      <vt:lpstr>IEEE 802.1Qcd-2015 has been published</vt:lpstr>
      <vt:lpstr>IEEE 802.1Q-2014/Cor 1-2015 has been published</vt:lpstr>
      <vt:lpstr>IEEE 8802.3bw has been published</vt:lpstr>
      <vt:lpstr>IEEE 8802.3bp has been published</vt:lpstr>
      <vt:lpstr>IEEE 8802.3bq has been published</vt:lpstr>
      <vt:lpstr>IEEE 8802.3br has been published</vt:lpstr>
      <vt:lpstr>IEEE 8802.3by has been published</vt:lpstr>
      <vt:lpstr>IEEE 8802.3bz has been published</vt:lpstr>
      <vt:lpstr>ISO/IEC/IEEE 802.15.3 has been published</vt:lpstr>
      <vt:lpstr>IEEE 802.15.4-2015 has been published</vt:lpstr>
      <vt:lpstr>IEEE 802.21-2017 has been published</vt:lpstr>
      <vt:lpstr>IEEE 802.22b has been published</vt:lpstr>
      <vt:lpstr>IEEE 802.1AC-Rev has been published</vt:lpstr>
      <vt:lpstr>IEEE 802d has been published</vt:lpstr>
      <vt:lpstr>IEEE 802.11mc has been published</vt:lpstr>
      <vt:lpstr>IEEE 802.21.1 has been published</vt:lpstr>
      <vt:lpstr>IEEE 802.1AX-2014/Cor1 has been published</vt:lpstr>
      <vt:lpstr>IEEE 802.3/Cor 1 has been published</vt:lpstr>
      <vt:lpstr>IEEE 802.21-2017-Cor1 90-day  FDIS ballot passed and response sent</vt:lpstr>
      <vt:lpstr>IEEE 802.3bn is published</vt:lpstr>
      <vt:lpstr>IEEE 802.3bv is published</vt:lpstr>
      <vt:lpstr>IEEE 802.3bu is published</vt:lpstr>
      <vt:lpstr>IEEE 802.1AEcg has ratified as a ISO/IEC/IEEE standard</vt:lpstr>
      <vt:lpstr>IEEE 802.16-2017 passed 60-day pre-ballot with comments but the PSDO process was cancelled</vt:lpstr>
      <vt:lpstr>IEEE 802.1CB has been published as ISO/IEC/IEEE 8802-1CB:2019</vt:lpstr>
      <vt:lpstr>IEEE 802.1Qci has been published as ISO/IEC/IEEE 8802-1Q:2016/Amd 6:2019</vt:lpstr>
      <vt:lpstr>IEEE 802.1Qch has been published as ISO/IEC/IEEE 8802-1Q:2016/Amd 7:2019</vt:lpstr>
      <vt:lpstr>IEEE 802.3bs has been published as ISO/IEC/IEEE 8802-3:2017/Amd 10:2019</vt:lpstr>
      <vt:lpstr>IEEE 802.3cc has been published as ISO/IEC/IEEE 8802-3:2017/Amd 11:2019</vt:lpstr>
      <vt:lpstr>IEEE 802.11ai has been published as ISO/IEC/IEEE 8802-11:2018/Amd 1:2019</vt:lpstr>
      <vt:lpstr>IEEE 802.11ai has been published as ISO/IEC/IEEE 8802-11:2018/Amd 1:2019</vt:lpstr>
      <vt:lpstr>IEEE 802c has been published as ISO/IEC/IEEE 8802-A:2015/Amd 2:2019</vt:lpstr>
      <vt:lpstr>IEEE 802.11ah has been published as ISO/IEC/IEEE 8802-11:2018/Amd 2 </vt:lpstr>
      <vt:lpstr>IEEE 802.1CM has been published as ISO/IEC/IEEE 8802-1CM:2019</vt:lpstr>
      <vt:lpstr>IEEE 802.15.6-2012 published as ISO/IEC/IEEE 8802-15-6:2017</vt:lpstr>
      <vt:lpstr>IEEE 802.1AR-Rev is published as ISO/IEC/IEEE 8802-1AR  </vt:lpstr>
      <vt:lpstr>IEEE 802.1AC/Cor-1 is published as ISO/IEC/IEEE 8802-1AC:2018/COR 1:2019</vt:lpstr>
      <vt:lpstr>IEEE 802.1Q-2018 has been published</vt:lpstr>
      <vt:lpstr>IEEE 802.1AE-Rev has been published</vt:lpstr>
      <vt:lpstr>ISO/IEC/IEEE 8802-11:2018/AMD 3:2020 (802.11aj) has been published</vt:lpstr>
      <vt:lpstr>ISO/IEC/IEEE 8802-11:2018/AMD 4:2020 (802.11ak) has been published</vt:lpstr>
      <vt:lpstr>ISO/IEC/IEEE 8802-11:2018/AMD 5:2020 (802.11aq) has been published</vt:lpstr>
      <vt:lpstr>IEEE 802.1Xck was published as ISO/IEC/IEEE 8802-1X:2013/AMD2-2020 in Nov 2020</vt:lpstr>
      <vt:lpstr>IEEE 802.3-REV was published in Feb 2021</vt:lpstr>
      <vt:lpstr>IEEE 802.1AE-2018/Cor1-2020 was published in Jun 2021</vt:lpstr>
      <vt:lpstr>IEEE 802.1Qcx will be included in IEEE 802.1Q-Rev rather than a separate submission</vt:lpstr>
      <vt:lpstr>IEEE 802.1Qcr will be included in IEEE 802.1Q-Rev rather than a separate submission</vt:lpstr>
      <vt:lpstr>IEEE 802.1Qcp-2018 was published as ISO/IEC/IEEE 8802-1Q:2020/AMD 2:2021 in Sep 2021</vt:lpstr>
      <vt:lpstr>IEEE 802.1Qcy-2019 was published as ISO/IEC/IEEE 8802-1Q:2020/AMD 3:2021 in Sep 2021</vt:lpstr>
      <vt:lpstr>IEEE 802.1AX-Rev was published as ISO/IEC/IEEE 8802-1AX:2021 in Sep 2021</vt:lpstr>
      <vt:lpstr>IEEE 802.1Qcc was published as ISO/IEC/IEEE 8802-1Q:2020/AMD 31:2021</vt:lpstr>
      <vt:lpstr>IEEE 802.1AS-Rev published as ISO/IEC/IEEE 8802-1AS:2021</vt:lpstr>
      <vt:lpstr>IEEE 802.1CMde published as ISO/IEC/IEEE 8802-1CM:2019/Amd 1:2021</vt:lpstr>
      <vt:lpstr>IEEE 802.3cn-2019 was published as ISO/IEC/IEEE 8802-3:2021/Amd 4:2021</vt:lpstr>
      <vt:lpstr>IEEE 802.3cq-2020 was published as ISO/IEC/IEEE 8802-3:2021/Amd 6:2021 </vt:lpstr>
      <vt:lpstr>IEEE 802.3cm-2020 was published as ISO/IEC/IEEE 8802-3:2021/Amd 7:2021 </vt:lpstr>
      <vt:lpstr>IEEE 802.3ch-2020 is published as ISO/IEC/IEEE 8802-3:2021/Amd 8:2021 </vt:lpstr>
      <vt:lpstr>IEEE 802.3.2-2019 was published as ISO/IEC/IEEE 8802-3-2:2021:2021 </vt:lpstr>
      <vt:lpstr>IEEE 802.3cb-2018 is published as ISO/IEC/IEEE 8802-3:2021/Amd 1:2021</vt:lpstr>
      <vt:lpstr>IEEE 802.3bt-2018 is published as ISO/IEC/IEEE 8802-3:2021/Amd 2:2021</vt:lpstr>
      <vt:lpstr>IEEE 802.3cd-2018 is published as ISO/IEC/IEEE 8802-3:2021/Amd 3:2021</vt:lpstr>
      <vt:lpstr>IEEE 802.3cg-2019 is published as ISO/IEC/IEEE 8802-3:2021/Amd 5:2021</vt:lpstr>
      <vt:lpstr>IEEE 802.3ca-2020 is published as ISO/IEC/IEEE 8802-3:2021/Amd 9:2021</vt:lpstr>
      <vt:lpstr>IEEE 802.1X-2020 was published as ISO/IEC/IEEE 8802-1X:2021</vt:lpstr>
      <vt:lpstr>IEEE 802.1CS has been published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2022-08-31T00:26:21Z</dcterms:modified>
</cp:coreProperties>
</file>