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10" r:id="rId17"/>
    <p:sldId id="911" r:id="rId18"/>
    <p:sldId id="912" r:id="rId19"/>
    <p:sldId id="923" r:id="rId20"/>
    <p:sldId id="927" r:id="rId21"/>
    <p:sldId id="893" r:id="rId22"/>
    <p:sldId id="844" r:id="rId23"/>
    <p:sldId id="906" r:id="rId24"/>
    <p:sldId id="905" r:id="rId25"/>
    <p:sldId id="913" r:id="rId26"/>
    <p:sldId id="914" r:id="rId27"/>
    <p:sldId id="915" r:id="rId28"/>
    <p:sldId id="916" r:id="rId29"/>
    <p:sldId id="917" r:id="rId30"/>
    <p:sldId id="918" r:id="rId31"/>
    <p:sldId id="919" r:id="rId32"/>
    <p:sldId id="920" r:id="rId33"/>
    <p:sldId id="921" r:id="rId34"/>
    <p:sldId id="924" r:id="rId35"/>
    <p:sldId id="925" r:id="rId36"/>
    <p:sldId id="926" r:id="rId37"/>
    <p:sldId id="842" r:id="rId38"/>
    <p:sldId id="888" r:id="rId3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00" autoAdjust="0"/>
    <p:restoredTop sz="92419" autoAdjust="0"/>
  </p:normalViewPr>
  <p:slideViewPr>
    <p:cSldViewPr>
      <p:cViewPr varScale="1">
        <p:scale>
          <a:sx n="71" d="100"/>
          <a:sy n="71" d="100"/>
        </p:scale>
        <p:origin x="140"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312942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34289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00822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9475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683180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20912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41776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14248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2582219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14455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96102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9926803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245833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5639653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836610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192338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608638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732840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802.11-22/1249r7</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August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August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2022-08-08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10215719"/>
              </p:ext>
            </p:extLst>
          </p:nvPr>
        </p:nvGraphicFramePr>
        <p:xfrm>
          <a:off x="3429000" y="4800600"/>
          <a:ext cx="8305801" cy="108422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536197215"/>
              </p:ext>
            </p:extLst>
          </p:nvPr>
        </p:nvGraphicFramePr>
        <p:xfrm>
          <a:off x="3429000" y="1524000"/>
          <a:ext cx="8305800" cy="199475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Topic Threshold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22/1168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resolutions-for-MS-ID-and-termination-part-1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MS ID and termination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SBP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01090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186553390"/>
              </p:ext>
            </p:extLst>
          </p:nvPr>
        </p:nvGraphicFramePr>
        <p:xfrm>
          <a:off x="3429000" y="614486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048350629"/>
              </p:ext>
            </p:extLst>
          </p:nvPr>
        </p:nvGraphicFramePr>
        <p:xfrm>
          <a:off x="3429000" y="1447800"/>
          <a:ext cx="8305800" cy="436832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22/1237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7, 470, and 509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22/1245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Measurement Report format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134454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329570840"/>
              </p:ext>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733963309"/>
              </p:ext>
            </p:extLst>
          </p:nvPr>
        </p:nvGraphicFramePr>
        <p:xfrm>
          <a:off x="3429000" y="1447800"/>
          <a:ext cx="8305800" cy="396676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22/1020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Steve Shellhammer</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Formatting of CSI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22/1224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CC40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Editorial Comments in CC40 - Part 7</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60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6998151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829636502"/>
              </p:ext>
            </p:extLst>
          </p:nvPr>
        </p:nvGraphicFramePr>
        <p:xfrm>
          <a:off x="3429000" y="1447800"/>
          <a:ext cx="8305800" cy="393095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7</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21/1934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on Session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instance comments in CC40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0909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August  1,  8,9,    15, 16,    22, 23,    29, 30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August    4,     11,          18,          25 			23:00 </a:t>
            </a:r>
            <a:r>
              <a:rPr lang="en-US" altLang="zh-CN" dirty="0"/>
              <a:t>- </a:t>
            </a:r>
            <a:r>
              <a:rPr lang="en-US" altLang="zh-CN" dirty="0" smtClean="0"/>
              <a:t>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513476674"/>
              </p:ext>
            </p:extLst>
          </p:nvPr>
        </p:nvGraphicFramePr>
        <p:xfrm>
          <a:off x="3429000" y="1447800"/>
          <a:ext cx="8305800" cy="331071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instance comments in CC40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22/1206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7, 470, and 509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878380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t>November 2022?</a:t>
            </a:r>
          </a:p>
          <a:p>
            <a:pPr lvl="1" algn="just"/>
            <a:r>
              <a:rPr lang="en-US" altLang="zh-CN" sz="2000" dirty="0" smtClean="0"/>
              <a:t>Yes</a:t>
            </a:r>
          </a:p>
          <a:p>
            <a:pPr lvl="1" algn="just"/>
            <a:r>
              <a:rPr lang="en-US" altLang="zh-CN" dirty="0" smtClean="0"/>
              <a:t>No</a:t>
            </a:r>
          </a:p>
          <a:p>
            <a:pPr lvl="1" algn="just"/>
            <a:r>
              <a:rPr lang="en-US" altLang="zh-CN" sz="2000" dirty="0" smtClean="0"/>
              <a:t>Abstain</a:t>
            </a:r>
          </a:p>
          <a:p>
            <a:pPr lvl="1" algn="just"/>
            <a:endParaRPr lang="en-US" altLang="zh-CN" sz="2400" dirty="0" smtClean="0"/>
          </a:p>
          <a:p>
            <a:pPr lvl="1" algn="just"/>
            <a:endParaRPr lang="en-US" altLang="zh-CN" sz="2400" dirty="0"/>
          </a:p>
          <a:p>
            <a:pPr lvl="1" algn="just"/>
            <a:r>
              <a:rPr lang="en-US" altLang="zh-CN" sz="2400" dirty="0" smtClean="0"/>
              <a:t>Note: </a:t>
            </a:r>
          </a:p>
          <a:p>
            <a:pPr lvl="2" algn="just"/>
            <a:r>
              <a:rPr lang="en-US" altLang="zh-CN" sz="1600" dirty="0" smtClean="0"/>
              <a:t>Discuss and decide later in </a:t>
            </a:r>
            <a:r>
              <a:rPr lang="en-US" altLang="zh-CN" sz="1600" dirty="0" smtClean="0">
                <a:solidFill>
                  <a:srgbClr val="0000FF"/>
                </a:solidFill>
              </a:rPr>
              <a:t>August</a:t>
            </a:r>
            <a:r>
              <a:rPr lang="en-US" altLang="zh-CN" sz="1600" dirty="0" smtClean="0"/>
              <a:t> when we have more progress and information</a:t>
            </a:r>
          </a:p>
          <a:p>
            <a:pPr lvl="2" algn="just"/>
            <a:r>
              <a:rPr lang="en-US" altLang="zh-CN" sz="1600" dirty="0" smtClean="0"/>
              <a:t>Editor (Claudio) will work together with group members to provide some </a:t>
            </a:r>
            <a:r>
              <a:rPr lang="en-US" altLang="zh-CN" sz="1600" dirty="0" smtClean="0">
                <a:solidFill>
                  <a:srgbClr val="0000FF"/>
                </a:solidFill>
              </a:rPr>
              <a:t>guidance</a:t>
            </a:r>
            <a:r>
              <a:rPr lang="en-US" altLang="zh-CN" sz="1600" dirty="0" smtClean="0"/>
              <a:t> on how to speed up</a:t>
            </a:r>
          </a:p>
          <a:p>
            <a:pPr lvl="1" algn="just"/>
            <a:endParaRPr lang="en-US" altLang="zh-CN" sz="2400" dirty="0"/>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accent3">
                    <a:lumMod val="50000"/>
                  </a:schemeClr>
                </a:solidFill>
                <a:cs typeface="Times New Roman" panose="02020603050405020304" pitchFamily="18" charset="0"/>
              </a:rPr>
              <a:t>July	</a:t>
            </a:r>
            <a:r>
              <a:rPr lang="en-US" altLang="zh-CN" sz="1100" strike="sngStrike" dirty="0" smtClean="0">
                <a:solidFill>
                  <a:schemeClr val="accent3">
                    <a:lumMod val="50000"/>
                  </a:schemeClr>
                </a:solidFill>
                <a:cs typeface="Times New Roman" panose="02020603050405020304" pitchFamily="18" charset="0"/>
              </a:rPr>
              <a:t>25</a:t>
            </a:r>
            <a:r>
              <a:rPr lang="en-US" altLang="zh-CN" sz="1100" strike="sngStrike" dirty="0">
                <a:solidFill>
                  <a:schemeClr val="accent3">
                    <a:lumMod val="50000"/>
                  </a:schemeClr>
                </a:solidFill>
                <a:cs typeface="Times New Roman" panose="02020603050405020304" pitchFamily="18" charset="0"/>
              </a:rPr>
              <a:t>	(Monday),	10</a:t>
            </a:r>
            <a:r>
              <a:rPr lang="zh-CN" altLang="en-US" sz="1100" strike="sngStrike" dirty="0">
                <a:solidFill>
                  <a:schemeClr val="accent3">
                    <a:lumMod val="50000"/>
                  </a:schemeClr>
                </a:solidFill>
                <a:cs typeface="Times New Roman" panose="02020603050405020304" pitchFamily="18" charset="0"/>
              </a:rPr>
              <a:t>：</a:t>
            </a:r>
            <a:r>
              <a:rPr lang="en-US" altLang="zh-CN" sz="1100" strike="sngStrike" dirty="0">
                <a:solidFill>
                  <a:schemeClr val="accent3">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August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019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September 12    (Monday PM </a:t>
            </a:r>
            <a:r>
              <a:rPr lang="en-US" altLang="zh-CN" dirty="0" smtClean="0">
                <a:solidFill>
                  <a:srgbClr val="0070C0"/>
                </a:solidFill>
                <a:cs typeface="Times New Roman" panose="02020603050405020304" pitchFamily="18" charset="0"/>
              </a:rPr>
              <a:t>1),</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13:30 </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15:30 </a:t>
            </a:r>
            <a:r>
              <a:rPr lang="en-US" altLang="zh-CN" dirty="0">
                <a:solidFill>
                  <a:srgbClr val="0070C0"/>
                </a:solidFill>
                <a:cs typeface="Times New Roman" panose="02020603050405020304" pitchFamily="18" charset="0"/>
              </a:rPr>
              <a:t>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3451003393"/>
              </p:ext>
            </p:extLst>
          </p:nvPr>
        </p:nvGraphicFramePr>
        <p:xfrm>
          <a:off x="5791200" y="3138805"/>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Evening 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122863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16 </a:t>
            </a:r>
            <a:r>
              <a:rPr lang="en-US" altLang="zh-CN" sz="4000" smtClean="0">
                <a:solidFill>
                  <a:srgbClr val="0000FF"/>
                </a:solidFill>
              </a:rPr>
              <a:t>or 18</a:t>
            </a:r>
            <a:r>
              <a:rPr lang="en-US" altLang="en-US" sz="400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2553928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a:t>
            </a:r>
            <a:r>
              <a:rPr lang="en-US" altLang="zh-CN" sz="1600" dirty="0"/>
              <a:t>, 589, </a:t>
            </a:r>
            <a:r>
              <a:rPr lang="en-US" altLang="zh-CN" sz="1600" dirty="0" smtClean="0"/>
              <a:t>647</a:t>
            </a:r>
          </a:p>
          <a:p>
            <a:pPr lvl="1" algn="just">
              <a:buFont typeface="Arial" panose="020B0604020202020204" pitchFamily="34" charset="0"/>
              <a:buChar char="–"/>
              <a:defRPr/>
            </a:pPr>
            <a:r>
              <a:rPr lang="en-US" altLang="zh-CN" sz="1600" dirty="0"/>
              <a:t>as specified in 11-22-0829r3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Ning Gao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22/0829r3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153792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118</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r>
              <a:rPr lang="en-US" altLang="zh-CN" sz="1800" b="1" kern="0" dirty="0"/>
              <a:t>The measurement report type described in the PDT Formatting of CSI 22/1020 is the only one defined for the </a:t>
            </a:r>
            <a:r>
              <a:rPr lang="en-US" altLang="zh-CN" sz="1800" b="1" kern="0" dirty="0" err="1"/>
              <a:t>TGbf</a:t>
            </a:r>
            <a:r>
              <a:rPr lang="en-US" altLang="zh-CN" sz="1800" b="1" kern="0" dirty="0"/>
              <a:t> sub-7 GHz WLAN </a:t>
            </a:r>
            <a:r>
              <a:rPr lang="en-US" altLang="zh-CN" sz="1800" b="1" kern="0" dirty="0" smtClean="0"/>
              <a:t>sensing.  </a:t>
            </a:r>
            <a:endParaRPr lang="en-US" altLang="zh-CN" sz="1800" b="1" kern="0" dirty="0"/>
          </a:p>
          <a:p>
            <a:pPr marL="685800" lvl="2" indent="-342900" algn="just">
              <a:buFont typeface="微软雅黑" panose="020B0503020204020204" pitchFamily="34" charset="-122"/>
              <a:buChar char="–"/>
              <a:defRPr/>
            </a:pPr>
            <a:r>
              <a:rPr lang="en-US" altLang="zh-CN" sz="1400" kern="0" dirty="0" smtClean="0"/>
              <a:t>Signaling </a:t>
            </a:r>
            <a:r>
              <a:rPr lang="en-US" altLang="zh-CN" sz="1400" kern="0" dirty="0"/>
              <a:t>of the measurement report type is for further discussion</a:t>
            </a:r>
          </a:p>
          <a:p>
            <a:pPr marL="685800" lvl="2" indent="-342900" algn="just">
              <a:buFont typeface="微软雅黑" panose="020B0503020204020204" pitchFamily="34" charset="-122"/>
              <a:buChar char="–"/>
              <a:defRPr/>
            </a:pPr>
            <a:r>
              <a:rPr lang="en-US" altLang="zh-CN" sz="1400" kern="0" dirty="0" smtClean="0"/>
              <a:t>Reporting </a:t>
            </a:r>
            <a:r>
              <a:rPr lang="en-US" altLang="zh-CN" sz="1400" kern="0" dirty="0"/>
              <a:t>of per-RX antenna gain, RSSI or SNR is for further discussion and it is not a standalone report type</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Junghoon Suh</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22/1158r1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3N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253873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221, </a:t>
            </a:r>
            <a:r>
              <a:rPr lang="en-US" altLang="zh-CN" sz="1600" dirty="0" smtClean="0"/>
              <a:t>265</a:t>
            </a:r>
          </a:p>
          <a:p>
            <a:pPr lvl="1" algn="just">
              <a:buFont typeface="Arial" panose="020B0604020202020204" pitchFamily="34" charset="0"/>
              <a:buChar char="–"/>
              <a:defRPr/>
            </a:pPr>
            <a:r>
              <a:rPr lang="en-US" altLang="zh-CN" sz="1600" dirty="0" smtClean="0"/>
              <a:t>as </a:t>
            </a:r>
            <a:r>
              <a:rPr lang="en-US" altLang="zh-CN" sz="1600" dirty="0"/>
              <a:t>specified in 11-22-1176r2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Anirudha Sahoo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22/1176r2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432968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 97, 200, 282, 499, 558, 562, 628, </a:t>
            </a:r>
            <a:r>
              <a:rPr lang="en-US" altLang="zh-CN" sz="1600" dirty="0" smtClean="0"/>
              <a:t>910</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11-22-976r4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22/0976r4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429858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August  </a:t>
            </a:r>
            <a:r>
              <a:rPr lang="en-US" altLang="en-US" sz="1800" dirty="0">
                <a:solidFill>
                  <a:srgbClr val="0000FF"/>
                </a:solidFill>
              </a:rPr>
              <a:t>1,  8,9,    15, 16,    22, 23,    29, 30		10:00 - 12:00 ET</a:t>
            </a:r>
          </a:p>
          <a:p>
            <a:pPr marL="285750" indent="-285750" algn="just"/>
            <a:r>
              <a:rPr lang="en-US" altLang="en-US" sz="1800" dirty="0" smtClean="0">
                <a:solidFill>
                  <a:srgbClr val="0000FF"/>
                </a:solidFill>
              </a:rPr>
              <a:t>August    </a:t>
            </a:r>
            <a:r>
              <a:rPr lang="en-US" altLang="en-US" sz="1800" dirty="0">
                <a:solidFill>
                  <a:srgbClr val="0000FF"/>
                </a:solidFill>
              </a:rPr>
              <a:t>4,     11,          18,          25 		</a:t>
            </a:r>
            <a:r>
              <a:rPr lang="en-US" altLang="en-US" sz="1800" dirty="0" smtClean="0">
                <a:solidFill>
                  <a:srgbClr val="0000FF"/>
                </a:solidFill>
              </a:rPr>
              <a:t>23:00 </a:t>
            </a:r>
            <a:r>
              <a:rPr lang="en-US" altLang="en-US" sz="1800" dirty="0">
                <a:solidFill>
                  <a:srgbClr val="0000FF"/>
                </a:solidFill>
              </a:rPr>
              <a:t>- 01:00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 46, 75, 76, 77, 80, 260, 261, 378, 492, 515 and </a:t>
            </a:r>
            <a:r>
              <a:rPr lang="en-US" altLang="zh-CN" sz="1600" dirty="0" smtClean="0"/>
              <a:t>518</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11-22/1168r5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22/1168r5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367501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 138, 184 and 275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22/1170r2</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a:t>: </a:t>
            </a:r>
            <a:r>
              <a:rPr lang="en-US" altLang="zh-CN" kern="0" smtClean="0"/>
              <a:t>14Y/ 3N/ 9A</a:t>
            </a:r>
            <a:endParaRPr lang="en-US" altLang="zh-CN" sz="1050" b="1" kern="0" dirty="0"/>
          </a:p>
        </p:txBody>
      </p:sp>
    </p:spTree>
    <p:extLst>
      <p:ext uri="{BB962C8B-B14F-4D97-AF65-F5344CB8AC3E}">
        <p14:creationId xmlns:p14="http://schemas.microsoft.com/office/powerpoint/2010/main" val="29280640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110, 177, 239, 317, 770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11-22-1175r1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a:t>Anirudha </a:t>
            </a:r>
            <a:r>
              <a:rPr lang="en-US" altLang="zh-CN" sz="1800" b="1" kern="0" smtClean="0"/>
              <a:t>Sahoo</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22/1175r1</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086731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August 30?</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8477605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417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22/1112r1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87218437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22/1020r5            PDT Formatting of CSI</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22/22/1020r5</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6195404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a:t>CIDs 65, 119, 123, 124, 136, 193, 194, 477, and 550</a:t>
            </a:r>
            <a:endParaRPr lang="zh-CN" altLang="zh-CN" sz="1600" dirty="0"/>
          </a:p>
          <a:p>
            <a:pPr lvl="1"/>
            <a:r>
              <a:rPr lang="en-US" altLang="zh-CN" sz="1600" dirty="0"/>
              <a:t>as specified in 11-22-1224r1</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22/1224r1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8405739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145407</TotalTime>
  <Words>3394</Words>
  <Application>Microsoft Office PowerPoint</Application>
  <PresentationFormat>宽屏</PresentationFormat>
  <Paragraphs>843</Paragraphs>
  <Slides>38</Slides>
  <Notes>38</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38</vt:i4>
      </vt:variant>
    </vt:vector>
  </HeadingPairs>
  <TitlesOfParts>
    <vt:vector size="49"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August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95</cp:revision>
  <cp:lastPrinted>2014-11-04T15:04:57Z</cp:lastPrinted>
  <dcterms:created xsi:type="dcterms:W3CDTF">2007-04-17T18:10:23Z</dcterms:created>
  <dcterms:modified xsi:type="dcterms:W3CDTF">2022-08-12T02:32:57Z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(3)asBywOXPbaN5WHBGeeae+4nOUkaTcUHoPzSEGGN5Pufyf/8PLIzWdtDRqqxcwWI0pLHC47FB
jJ/cT4ounKKrCfQsCDWBsYb06rD7Af/PC2upWKP0ytPWbeZveZBEOAtQX1+pcUFWhIUBgltJ
CCEAWPrv9Xm20L5xhS+RX9nueBvm3MS+1ILrLn5i/XepWIcMiNoa536tvVxGXvq4n/MpZPEN
Ht2+qb+dqeP3FL3/Ta</vt:lpwstr>
  </property>
  <property fmtid="{D5CDD505-2E9C-101B-9397-08002B2CF9AE}" pid="27" name="_2015_ms_pID_7253431">
    <vt:lpwstr>H964EtoeVDQeb0b0QBY1yDmz7Sld5UrMP1BBEZE1ZKd3jM9pY5KK+X
joQeAfgbJBc1cWEeE+PKX66JyuzF4JrLgE491R7uc/NalEsXxDt+QLzkiPto7c82RX1etVFs
cIORIdR3bNElS56cEuLtvMfmvEPcHUtngrFeaKgnMcvU4I36P8EjPrSS6G81b3AWyRNiBe0h
Z3kcOItFJ+5DmfHYKUwHF9Lpi2hQ8Y/cHkmh</vt:lpwstr>
  </property>
  <property fmtid="{D5CDD505-2E9C-101B-9397-08002B2CF9AE}" pid="28" name="_2015_ms_pID_7253432">
    <vt:lpwstr>YCDcOQMUWVHfvO2SDxX9Wdk=</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