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986" r:id="rId2"/>
    <p:sldMasterId id="2147483997" r:id="rId3"/>
    <p:sldMasterId id="2147484009" r:id="rId4"/>
  </p:sldMasterIdLst>
  <p:notesMasterIdLst>
    <p:notesMasterId r:id="rId47"/>
  </p:notesMasterIdLst>
  <p:handoutMasterIdLst>
    <p:handoutMasterId r:id="rId48"/>
  </p:handoutMasterIdLst>
  <p:sldIdLst>
    <p:sldId id="269" r:id="rId5"/>
    <p:sldId id="403" r:id="rId6"/>
    <p:sldId id="328" r:id="rId7"/>
    <p:sldId id="325" r:id="rId8"/>
    <p:sldId id="326" r:id="rId9"/>
    <p:sldId id="327" r:id="rId10"/>
    <p:sldId id="329" r:id="rId11"/>
    <p:sldId id="330" r:id="rId12"/>
    <p:sldId id="290" r:id="rId13"/>
    <p:sldId id="375" r:id="rId14"/>
    <p:sldId id="367" r:id="rId15"/>
    <p:sldId id="374" r:id="rId16"/>
    <p:sldId id="372" r:id="rId17"/>
    <p:sldId id="332" r:id="rId18"/>
    <p:sldId id="331" r:id="rId19"/>
    <p:sldId id="376" r:id="rId20"/>
    <p:sldId id="377" r:id="rId21"/>
    <p:sldId id="378" r:id="rId22"/>
    <p:sldId id="379" r:id="rId23"/>
    <p:sldId id="388" r:id="rId24"/>
    <p:sldId id="380" r:id="rId25"/>
    <p:sldId id="381" r:id="rId26"/>
    <p:sldId id="382" r:id="rId27"/>
    <p:sldId id="401" r:id="rId28"/>
    <p:sldId id="394" r:id="rId29"/>
    <p:sldId id="397" r:id="rId30"/>
    <p:sldId id="402" r:id="rId31"/>
    <p:sldId id="391" r:id="rId32"/>
    <p:sldId id="400" r:id="rId33"/>
    <p:sldId id="398" r:id="rId34"/>
    <p:sldId id="256" r:id="rId35"/>
    <p:sldId id="395" r:id="rId36"/>
    <p:sldId id="396" r:id="rId37"/>
    <p:sldId id="399" r:id="rId38"/>
    <p:sldId id="288" r:id="rId39"/>
    <p:sldId id="389" r:id="rId40"/>
    <p:sldId id="383" r:id="rId41"/>
    <p:sldId id="384" r:id="rId42"/>
    <p:sldId id="390" r:id="rId43"/>
    <p:sldId id="385" r:id="rId44"/>
    <p:sldId id="387" r:id="rId45"/>
    <p:sldId id="386" r:id="rId46"/>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9900"/>
    <a:srgbClr val="66FF99"/>
    <a:srgbClr val="FF9966"/>
    <a:srgbClr val="FF9933"/>
    <a:srgbClr val="FFFF00"/>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46" autoAdjust="0"/>
    <p:restoredTop sz="93792" autoAdjust="0"/>
  </p:normalViewPr>
  <p:slideViewPr>
    <p:cSldViewPr>
      <p:cViewPr varScale="1">
        <p:scale>
          <a:sx n="67" d="100"/>
          <a:sy n="67" d="100"/>
        </p:scale>
        <p:origin x="1548" y="44"/>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3552" y="-300"/>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handoutMaster" Target="handoutMasters/handoutMaster1.xml"/><Relationship Id="rId8" Type="http://schemas.openxmlformats.org/officeDocument/2006/relationships/slide" Target="slides/slide4.xml"/><Relationship Id="rId51" Type="http://schemas.openxmlformats.org/officeDocument/2006/relationships/theme" Target="theme/theme1.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slideMaster" Target="slideMasters/slideMaster1.xml"/><Relationship Id="rId6"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a:t>
            </a:r>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April 2013</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Graham Smith, DSP Group</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April 2013</a:t>
            </a:r>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Graham Smith, DSP Group</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a:t>Page </a:t>
            </a:r>
            <a:fld id="{D0B8B295-F92D-467A-B866-1ED57ECAAB6C}" type="slidenum">
              <a:rPr lang="en-US" sz="1200" b="0" smtClean="0"/>
              <a:pPr/>
              <a:t>1</a:t>
            </a:fld>
            <a:endParaRPr lang="en-US" sz="1200" b="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42092693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xfrm>
            <a:off x="1154113" y="701675"/>
            <a:ext cx="4625975" cy="3468688"/>
          </a:xfrm>
          <a:ln/>
        </p:spPr>
      </p:sp>
      <p:sp>
        <p:nvSpPr>
          <p:cNvPr id="33795"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
        <p:nvSpPr>
          <p:cNvPr id="33796" name="Slide Number Placeholder 3"/>
          <p:cNvSpPr>
            <a:spLocks noGrp="1"/>
          </p:cNvSpPr>
          <p:nvPr>
            <p:ph type="sldNum" sz="quarter" idx="5"/>
          </p:nvPr>
        </p:nvSpPr>
        <p:spPr>
          <a:xfrm>
            <a:off x="3222625" y="8985250"/>
            <a:ext cx="512763" cy="18415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marL="0" marR="0" lvl="0" indent="0" algn="r" defTabSz="933450" rtl="0" eaLnBrk="0" fontAlgn="base" latinLnBrk="0" hangingPunct="0">
              <a:lnSpc>
                <a:spcPct val="100000"/>
              </a:lnSpc>
              <a:spcBef>
                <a:spcPct val="0"/>
              </a:spcBef>
              <a:spcAft>
                <a:spcPct val="0"/>
              </a:spcAft>
              <a:buClrTx/>
              <a:buSzTx/>
              <a:buFontTx/>
              <a:buNone/>
              <a:tabLst/>
              <a:defRPr/>
            </a:pPr>
            <a:fld id="{BBC3E3E6-7F0B-1C40-8F49-0554BA46D6D1}" type="slidenum">
              <a:rPr kumimoji="0" lang="en-US" sz="1200" b="0" i="0" u="none" strike="noStrike" kern="1200" cap="none" spc="0" normalizeH="0" baseline="0" noProof="0">
                <a:ln>
                  <a:noFill/>
                </a:ln>
                <a:solidFill>
                  <a:srgbClr val="000000"/>
                </a:solidFill>
                <a:effectLst/>
                <a:uLnTx/>
                <a:uFillTx/>
                <a:latin typeface="Times" charset="0"/>
                <a:ea typeface="ＭＳ Ｐゴシック" charset="0"/>
                <a:cs typeface="+mn-cs"/>
              </a:rPr>
              <a:pPr marL="0" marR="0" lvl="0" indent="0" algn="r" defTabSz="93345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a:ln>
                <a:noFill/>
              </a:ln>
              <a:solidFill>
                <a:srgbClr val="000000"/>
              </a:solidFill>
              <a:effectLst/>
              <a:uLnTx/>
              <a:uFillTx/>
              <a:latin typeface="Times" charset="0"/>
              <a:ea typeface="ＭＳ Ｐゴシック" charset="0"/>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a:t>Graham Smith, SR Technologies</a:t>
            </a:r>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
        <p:nvSpPr>
          <p:cNvPr id="6" name="Date Placeholder 7"/>
          <p:cNvSpPr>
            <a:spLocks noGrp="1"/>
          </p:cNvSpPr>
          <p:nvPr>
            <p:ph type="dt" sz="half" idx="12"/>
          </p:nvPr>
        </p:nvSpPr>
        <p:spPr>
          <a:xfrm>
            <a:off x="696913" y="332601"/>
            <a:ext cx="916918" cy="276999"/>
          </a:xfrm>
        </p:spPr>
        <p:txBody>
          <a:bodyPr/>
          <a:lstStyle/>
          <a:p>
            <a:pPr>
              <a:defRPr/>
            </a:pPr>
            <a:r>
              <a:rPr lang="en-US"/>
              <a:t>July 2022</a:t>
            </a:r>
            <a:endParaRPr lang="en-US" dirty="0"/>
          </a:p>
        </p:txBody>
      </p:sp>
    </p:spTree>
    <p:extLst>
      <p:ext uri="{BB962C8B-B14F-4D97-AF65-F5344CB8AC3E}">
        <p14:creationId xmlns:p14="http://schemas.microsoft.com/office/powerpoint/2010/main" val="2098254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p:txBody>
          <a:bodyPr/>
          <a:lstStyle>
            <a:lvl1pPr>
              <a:defRPr/>
            </a:lvl1pPr>
          </a:lstStyle>
          <a:p>
            <a:pPr>
              <a:defRPr/>
            </a:pPr>
            <a:r>
              <a:rPr lang="en-US" dirty="0"/>
              <a:t>Paul Lambert, Marvell</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
        <p:nvSpPr>
          <p:cNvPr id="8" name="Date Placeholder 3"/>
          <p:cNvSpPr>
            <a:spLocks noGrp="1"/>
          </p:cNvSpPr>
          <p:nvPr>
            <p:ph type="dt" sz="quarter" idx="4294967295"/>
          </p:nvPr>
        </p:nvSpPr>
        <p:spPr>
          <a:xfrm>
            <a:off x="696913" y="268323"/>
            <a:ext cx="2122487" cy="405555"/>
          </a:xfrm>
          <a:noFill/>
        </p:spPr>
        <p:txBody>
          <a:bodyPr/>
          <a:lstStyle/>
          <a:p>
            <a:r>
              <a:rPr lang="en-US" dirty="0"/>
              <a:t>November 2013</a:t>
            </a:r>
          </a:p>
        </p:txBody>
      </p:sp>
    </p:spTree>
    <p:extLst>
      <p:ext uri="{BB962C8B-B14F-4D97-AF65-F5344CB8AC3E}">
        <p14:creationId xmlns:p14="http://schemas.microsoft.com/office/powerpoint/2010/main" val="2048292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p:txBody>
          <a:bodyPr/>
          <a:lstStyle>
            <a:lvl1pPr>
              <a:defRPr/>
            </a:lvl1pPr>
          </a:lstStyle>
          <a:p>
            <a:pPr>
              <a:defRPr/>
            </a:pPr>
            <a:r>
              <a:rPr lang="en-US" dirty="0"/>
              <a:t>Paul Lambert, Marvell</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
        <p:nvSpPr>
          <p:cNvPr id="8" name="Date Placeholder 3"/>
          <p:cNvSpPr>
            <a:spLocks noGrp="1"/>
          </p:cNvSpPr>
          <p:nvPr>
            <p:ph type="dt" sz="quarter" idx="4294967295"/>
          </p:nvPr>
        </p:nvSpPr>
        <p:spPr>
          <a:xfrm>
            <a:off x="696913" y="268323"/>
            <a:ext cx="2122487" cy="405555"/>
          </a:xfrm>
          <a:noFill/>
        </p:spPr>
        <p:txBody>
          <a:bodyPr/>
          <a:lstStyle/>
          <a:p>
            <a:r>
              <a:rPr lang="en-US" dirty="0"/>
              <a:t>November 2013</a:t>
            </a:r>
          </a:p>
        </p:txBody>
      </p:sp>
    </p:spTree>
    <p:extLst>
      <p:ext uri="{BB962C8B-B14F-4D97-AF65-F5344CB8AC3E}">
        <p14:creationId xmlns:p14="http://schemas.microsoft.com/office/powerpoint/2010/main" val="27004378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p:txBody>
          <a:bodyPr/>
          <a:lstStyle>
            <a:lvl1pPr>
              <a:defRPr/>
            </a:lvl1pPr>
          </a:lstStyle>
          <a:p>
            <a:pPr>
              <a:defRPr/>
            </a:pPr>
            <a:r>
              <a:rPr lang="en-US" dirty="0"/>
              <a:t>Paul Lambert, Marvell</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
        <p:nvSpPr>
          <p:cNvPr id="7" name="Date Placeholder 3"/>
          <p:cNvSpPr txBox="1">
            <a:spLocks/>
          </p:cNvSpPr>
          <p:nvPr userDrawn="1"/>
        </p:nvSpPr>
        <p:spPr>
          <a:xfrm>
            <a:off x="696913" y="268323"/>
            <a:ext cx="2122487" cy="405555"/>
          </a:xfrm>
          <a:prstGeom prst="rect">
            <a:avLst/>
          </a:prstGeom>
          <a:noFill/>
        </p:spPr>
        <p:txBody>
          <a:bodyPr/>
          <a:lstStyle>
            <a:defPPr>
              <a:defRPr lang="en-US"/>
            </a:defPPr>
            <a:lvl1pPr algn="l" rtl="0" eaLnBrk="0" fontAlgn="base" hangingPunct="0">
              <a:spcBef>
                <a:spcPct val="0"/>
              </a:spcBef>
              <a:spcAft>
                <a:spcPct val="0"/>
              </a:spcAft>
              <a:defRPr sz="1800" kern="1200">
                <a:solidFill>
                  <a:schemeClr val="tx1"/>
                </a:solidFill>
                <a:latin typeface="Calibri"/>
                <a:ea typeface="+mn-ea"/>
                <a:cs typeface="Calibri"/>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t>November 2013</a:t>
            </a:r>
            <a:endParaRPr lang="en-US" dirty="0"/>
          </a:p>
        </p:txBody>
      </p:sp>
    </p:spTree>
    <p:extLst>
      <p:ext uri="{BB962C8B-B14F-4D97-AF65-F5344CB8AC3E}">
        <p14:creationId xmlns:p14="http://schemas.microsoft.com/office/powerpoint/2010/main" val="15208551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0743412-9668-4686-B109-E3B2457EFEE3}" type="slidenum">
              <a:rPr lang="en-US"/>
              <a:pPr>
                <a:defRPr/>
              </a:pPr>
              <a:t>‹#›</a:t>
            </a:fld>
            <a:endParaRPr lang="en-US" dirty="0"/>
          </a:p>
        </p:txBody>
      </p:sp>
      <p:sp>
        <p:nvSpPr>
          <p:cNvPr id="7" name="Rectangle 5">
            <a:extLst>
              <a:ext uri="{FF2B5EF4-FFF2-40B4-BE49-F238E27FC236}">
                <a16:creationId xmlns:a16="http://schemas.microsoft.com/office/drawing/2014/main" id="{E1C64368-854D-423B-97FE-C1F9057ABEEF}"/>
              </a:ext>
            </a:extLst>
          </p:cNvPr>
          <p:cNvSpPr>
            <a:spLocks noGrp="1" noChangeArrowheads="1"/>
          </p:cNvSpPr>
          <p:nvPr>
            <p:ph type="ftr" sz="quarter" idx="11"/>
          </p:nvPr>
        </p:nvSpPr>
        <p:spPr>
          <a:xfrm>
            <a:off x="4790854" y="6481447"/>
            <a:ext cx="3710952" cy="369332"/>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37405681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7" name="Rectangle 5">
            <a:extLst>
              <a:ext uri="{FF2B5EF4-FFF2-40B4-BE49-F238E27FC236}">
                <a16:creationId xmlns:a16="http://schemas.microsoft.com/office/drawing/2014/main" id="{3D118173-C57E-46C0-86C7-1CB2A3166676}"/>
              </a:ext>
            </a:extLst>
          </p:cNvPr>
          <p:cNvSpPr>
            <a:spLocks noGrp="1" noChangeArrowheads="1"/>
          </p:cNvSpPr>
          <p:nvPr>
            <p:ph type="ftr" sz="quarter" idx="11"/>
          </p:nvPr>
        </p:nvSpPr>
        <p:spPr>
          <a:xfrm>
            <a:off x="4790854" y="6481447"/>
            <a:ext cx="3710952" cy="369332"/>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24089861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
        <p:nvSpPr>
          <p:cNvPr id="7" name="Rectangle 5">
            <a:extLst>
              <a:ext uri="{FF2B5EF4-FFF2-40B4-BE49-F238E27FC236}">
                <a16:creationId xmlns:a16="http://schemas.microsoft.com/office/drawing/2014/main" id="{BA71A064-56DD-49D7-8F4A-22B8971C138F}"/>
              </a:ext>
            </a:extLst>
          </p:cNvPr>
          <p:cNvSpPr>
            <a:spLocks noGrp="1" noChangeArrowheads="1"/>
          </p:cNvSpPr>
          <p:nvPr>
            <p:ph type="ftr" sz="quarter" idx="11"/>
          </p:nvPr>
        </p:nvSpPr>
        <p:spPr>
          <a:xfrm>
            <a:off x="4790854" y="6481447"/>
            <a:ext cx="3710952" cy="369332"/>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10383665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a:extLst>
              <a:ext uri="{FF2B5EF4-FFF2-40B4-BE49-F238E27FC236}">
                <a16:creationId xmlns:a16="http://schemas.microsoft.com/office/drawing/2014/main" id="{07C9B283-3C2D-4930-9837-12D0B1DD26C6}"/>
              </a:ext>
            </a:extLst>
          </p:cNvPr>
          <p:cNvSpPr>
            <a:spLocks noGrp="1" noChangeArrowheads="1"/>
          </p:cNvSpPr>
          <p:nvPr>
            <p:ph type="ftr" sz="quarter" idx="11"/>
          </p:nvPr>
        </p:nvSpPr>
        <p:spPr>
          <a:xfrm>
            <a:off x="4790854" y="6481447"/>
            <a:ext cx="3710952" cy="369332"/>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39574693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a:extLst>
              <a:ext uri="{FF2B5EF4-FFF2-40B4-BE49-F238E27FC236}">
                <a16:creationId xmlns:a16="http://schemas.microsoft.com/office/drawing/2014/main" id="{B035A0E9-1259-435A-BE48-75B6022EE89E}"/>
              </a:ext>
            </a:extLst>
          </p:cNvPr>
          <p:cNvSpPr>
            <a:spLocks noGrp="1" noChangeArrowheads="1"/>
          </p:cNvSpPr>
          <p:nvPr>
            <p:ph type="ftr" sz="quarter" idx="11"/>
          </p:nvPr>
        </p:nvSpPr>
        <p:spPr>
          <a:xfrm>
            <a:off x="4790854" y="6481447"/>
            <a:ext cx="3710952" cy="369332"/>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79275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Rectangle 5">
            <a:extLst>
              <a:ext uri="{FF2B5EF4-FFF2-40B4-BE49-F238E27FC236}">
                <a16:creationId xmlns:a16="http://schemas.microsoft.com/office/drawing/2014/main" id="{9EEA74DC-082D-44B5-9607-119709ED6A39}"/>
              </a:ext>
            </a:extLst>
          </p:cNvPr>
          <p:cNvSpPr>
            <a:spLocks noGrp="1" noChangeArrowheads="1"/>
          </p:cNvSpPr>
          <p:nvPr>
            <p:ph type="ftr" sz="quarter" idx="11"/>
          </p:nvPr>
        </p:nvSpPr>
        <p:spPr>
          <a:xfrm>
            <a:off x="4790854" y="6481447"/>
            <a:ext cx="3710952" cy="369332"/>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22092754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a:extLst>
              <a:ext uri="{FF2B5EF4-FFF2-40B4-BE49-F238E27FC236}">
                <a16:creationId xmlns:a16="http://schemas.microsoft.com/office/drawing/2014/main" id="{D5483A17-BCB3-4A3C-8CAE-E2A30964D72D}"/>
              </a:ext>
            </a:extLst>
          </p:cNvPr>
          <p:cNvSpPr>
            <a:spLocks noGrp="1" noChangeArrowheads="1"/>
          </p:cNvSpPr>
          <p:nvPr>
            <p:ph type="ftr" sz="quarter" idx="11"/>
          </p:nvPr>
        </p:nvSpPr>
        <p:spPr>
          <a:xfrm>
            <a:off x="4790854" y="6481447"/>
            <a:ext cx="3710952" cy="369332"/>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225035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Title 6"/>
          <p:cNvSpPr>
            <a:spLocks noGrp="1"/>
          </p:cNvSpPr>
          <p:nvPr>
            <p:ph type="title"/>
          </p:nvPr>
        </p:nvSpPr>
        <p:spPr/>
        <p:txBody>
          <a:bodyPr/>
          <a:lstStyle/>
          <a:p>
            <a:r>
              <a:rPr lang="en-US"/>
              <a:t>Click to edit Master title style</a:t>
            </a:r>
          </a:p>
        </p:txBody>
      </p:sp>
      <p:sp>
        <p:nvSpPr>
          <p:cNvPr id="8" name="Date Placeholder 7"/>
          <p:cNvSpPr>
            <a:spLocks noGrp="1"/>
          </p:cNvSpPr>
          <p:nvPr>
            <p:ph type="dt" sz="half" idx="10"/>
          </p:nvPr>
        </p:nvSpPr>
        <p:spPr>
          <a:xfrm>
            <a:off x="696913" y="332601"/>
            <a:ext cx="916918" cy="276999"/>
          </a:xfrm>
        </p:spPr>
        <p:txBody>
          <a:bodyPr/>
          <a:lstStyle/>
          <a:p>
            <a:pPr>
              <a:defRPr/>
            </a:pPr>
            <a:r>
              <a:rPr lang="en-US"/>
              <a:t>July 2022</a:t>
            </a:r>
            <a:endParaRPr lang="en-US" dirty="0"/>
          </a:p>
        </p:txBody>
      </p:sp>
      <p:sp>
        <p:nvSpPr>
          <p:cNvPr id="9" name="Footer Placeholder 8"/>
          <p:cNvSpPr>
            <a:spLocks noGrp="1"/>
          </p:cNvSpPr>
          <p:nvPr>
            <p:ph type="ftr" sz="quarter" idx="11"/>
          </p:nvPr>
        </p:nvSpPr>
        <p:spPr/>
        <p:txBody>
          <a:bodyPr/>
          <a:lstStyle/>
          <a:p>
            <a:pPr>
              <a:defRPr/>
            </a:pPr>
            <a:r>
              <a:rPr lang="en-US"/>
              <a:t>Graham Smith, SR Technologies</a:t>
            </a:r>
          </a:p>
        </p:txBody>
      </p:sp>
      <p:sp>
        <p:nvSpPr>
          <p:cNvPr id="10" name="Slide Number Placeholder 9"/>
          <p:cNvSpPr>
            <a:spLocks noGrp="1"/>
          </p:cNvSpPr>
          <p:nvPr>
            <p:ph type="sldNum" sz="quarter" idx="12"/>
          </p:nvPr>
        </p:nvSpPr>
        <p:spPr/>
        <p:txBody>
          <a:bodyPr/>
          <a:lstStyle/>
          <a:p>
            <a:pPr>
              <a:defRPr/>
            </a:pPr>
            <a:r>
              <a:rPr lang="en-US" dirty="0"/>
              <a:t>Slide </a:t>
            </a:r>
            <a:fld id="{31D45EC1-4C6A-4C4C-A230-3BDF24B584F8}" type="slidenum">
              <a:rPr lang="en-US" smtClean="0"/>
              <a:pPr>
                <a:defRPr/>
              </a:pPr>
              <a:t>‹#›</a:t>
            </a:fld>
            <a:endParaRPr lang="en-US" dirty="0"/>
          </a:p>
        </p:txBody>
      </p:sp>
    </p:spTree>
    <p:extLst>
      <p:ext uri="{BB962C8B-B14F-4D97-AF65-F5344CB8AC3E}">
        <p14:creationId xmlns:p14="http://schemas.microsoft.com/office/powerpoint/2010/main" val="10483650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a:extLst>
              <a:ext uri="{FF2B5EF4-FFF2-40B4-BE49-F238E27FC236}">
                <a16:creationId xmlns:a16="http://schemas.microsoft.com/office/drawing/2014/main" id="{B90CAFB4-EB9F-401B-A1F8-18FCE0B89735}"/>
              </a:ext>
            </a:extLst>
          </p:cNvPr>
          <p:cNvSpPr>
            <a:spLocks noGrp="1" noChangeArrowheads="1"/>
          </p:cNvSpPr>
          <p:nvPr>
            <p:ph type="ftr" sz="quarter" idx="11"/>
          </p:nvPr>
        </p:nvSpPr>
        <p:spPr>
          <a:xfrm>
            <a:off x="4790854" y="6481447"/>
            <a:ext cx="3710952" cy="369332"/>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25606345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a:extLst>
              <a:ext uri="{FF2B5EF4-FFF2-40B4-BE49-F238E27FC236}">
                <a16:creationId xmlns:a16="http://schemas.microsoft.com/office/drawing/2014/main" id="{2D49D1F4-56A5-440D-A440-15DEF2D47501}"/>
              </a:ext>
            </a:extLst>
          </p:cNvPr>
          <p:cNvSpPr>
            <a:spLocks noGrp="1" noChangeArrowheads="1"/>
          </p:cNvSpPr>
          <p:nvPr>
            <p:ph type="ftr" sz="quarter" idx="11"/>
          </p:nvPr>
        </p:nvSpPr>
        <p:spPr>
          <a:xfrm>
            <a:off x="4790854" y="6481447"/>
            <a:ext cx="3710952" cy="369332"/>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28938515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a:extLst>
              <a:ext uri="{FF2B5EF4-FFF2-40B4-BE49-F238E27FC236}">
                <a16:creationId xmlns:a16="http://schemas.microsoft.com/office/drawing/2014/main" id="{6693DD52-9E3C-4CC6-A851-C36412513D2E}"/>
              </a:ext>
            </a:extLst>
          </p:cNvPr>
          <p:cNvSpPr>
            <a:spLocks noGrp="1" noChangeArrowheads="1"/>
          </p:cNvSpPr>
          <p:nvPr>
            <p:ph type="ftr" sz="quarter" idx="11"/>
          </p:nvPr>
        </p:nvSpPr>
        <p:spPr>
          <a:xfrm>
            <a:off x="4790854" y="6481447"/>
            <a:ext cx="3710952" cy="369332"/>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15685139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a:extLst>
              <a:ext uri="{FF2B5EF4-FFF2-40B4-BE49-F238E27FC236}">
                <a16:creationId xmlns:a16="http://schemas.microsoft.com/office/drawing/2014/main" id="{9C217227-89F8-4966-92E8-2143456E9A4B}"/>
              </a:ext>
            </a:extLst>
          </p:cNvPr>
          <p:cNvSpPr>
            <a:spLocks noGrp="1" noChangeArrowheads="1"/>
          </p:cNvSpPr>
          <p:nvPr>
            <p:ph type="ftr" sz="quarter" idx="11"/>
          </p:nvPr>
        </p:nvSpPr>
        <p:spPr>
          <a:xfrm>
            <a:off x="4790854" y="6481447"/>
            <a:ext cx="3710952" cy="369332"/>
          </a:xfrm>
          <a:ln/>
        </p:spPr>
        <p:txBody>
          <a:bodyPr/>
          <a:lstStyle>
            <a:lvl1pPr>
              <a:defRPr/>
            </a:lvl1pPr>
          </a:lstStyle>
          <a:p>
            <a:pPr>
              <a:defRPr/>
            </a:pPr>
            <a:r>
              <a:rPr lang="en-US"/>
              <a:t>Okan Mutgan, et al. (Nokia)</a:t>
            </a:r>
            <a:endParaRPr lang="en-US" dirty="0"/>
          </a:p>
        </p:txBody>
      </p:sp>
    </p:spTree>
    <p:extLst>
      <p:ext uri="{BB962C8B-B14F-4D97-AF65-F5344CB8AC3E}">
        <p14:creationId xmlns:p14="http://schemas.microsoft.com/office/powerpoint/2010/main" val="120928652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6B16F-634B-49B6-91B4-AA4CB28912B5}"/>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6C78A5E3-B459-4884-B874-E31511C9CCDF}"/>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FADF8769-2D12-491E-8979-8B15693DA476}"/>
              </a:ext>
            </a:extLst>
          </p:cNvPr>
          <p:cNvSpPr>
            <a:spLocks noGrp="1"/>
          </p:cNvSpPr>
          <p:nvPr>
            <p:ph type="dt" sz="half" idx="10"/>
          </p:nvPr>
        </p:nvSpPr>
        <p:spPr/>
        <p:txBody>
          <a:bodyPr/>
          <a:lstStyle/>
          <a:p>
            <a:fld id="{932F6E3F-2654-4880-B40E-26A42545BAF6}" type="datetimeFigureOut">
              <a:rPr lang="en-US" smtClean="0"/>
              <a:t>8/1/2022</a:t>
            </a:fld>
            <a:endParaRPr lang="en-US"/>
          </a:p>
        </p:txBody>
      </p:sp>
      <p:sp>
        <p:nvSpPr>
          <p:cNvPr id="5" name="Footer Placeholder 4">
            <a:extLst>
              <a:ext uri="{FF2B5EF4-FFF2-40B4-BE49-F238E27FC236}">
                <a16:creationId xmlns:a16="http://schemas.microsoft.com/office/drawing/2014/main" id="{383AEDCA-FA94-4352-827E-6086F8756D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856A41-CDEF-4BEA-BE89-33CFF03FEC00}"/>
              </a:ext>
            </a:extLst>
          </p:cNvPr>
          <p:cNvSpPr>
            <a:spLocks noGrp="1"/>
          </p:cNvSpPr>
          <p:nvPr>
            <p:ph type="sldNum" sz="quarter" idx="12"/>
          </p:nvPr>
        </p:nvSpPr>
        <p:spPr/>
        <p:txBody>
          <a:bodyPr/>
          <a:lstStyle/>
          <a:p>
            <a:fld id="{6E4145AA-309E-4B63-BF74-E84EFE6C5D81}" type="slidenum">
              <a:rPr lang="en-US" smtClean="0"/>
              <a:t>‹#›</a:t>
            </a:fld>
            <a:endParaRPr lang="en-US"/>
          </a:p>
        </p:txBody>
      </p:sp>
    </p:spTree>
    <p:extLst>
      <p:ext uri="{BB962C8B-B14F-4D97-AF65-F5344CB8AC3E}">
        <p14:creationId xmlns:p14="http://schemas.microsoft.com/office/powerpoint/2010/main" val="58359846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8AEB6-DDB3-4BAC-85C5-7A9441343CC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BCA153-29E6-48E5-AF08-7537446AE28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6EC3B8-C3F1-4C81-AF30-46F4F9A68AE8}"/>
              </a:ext>
            </a:extLst>
          </p:cNvPr>
          <p:cNvSpPr>
            <a:spLocks noGrp="1"/>
          </p:cNvSpPr>
          <p:nvPr>
            <p:ph type="dt" sz="half" idx="10"/>
          </p:nvPr>
        </p:nvSpPr>
        <p:spPr/>
        <p:txBody>
          <a:bodyPr/>
          <a:lstStyle/>
          <a:p>
            <a:fld id="{932F6E3F-2654-4880-B40E-26A42545BAF6}" type="datetimeFigureOut">
              <a:rPr lang="en-US" smtClean="0"/>
              <a:t>8/1/2022</a:t>
            </a:fld>
            <a:endParaRPr lang="en-US"/>
          </a:p>
        </p:txBody>
      </p:sp>
      <p:sp>
        <p:nvSpPr>
          <p:cNvPr id="5" name="Footer Placeholder 4">
            <a:extLst>
              <a:ext uri="{FF2B5EF4-FFF2-40B4-BE49-F238E27FC236}">
                <a16:creationId xmlns:a16="http://schemas.microsoft.com/office/drawing/2014/main" id="{4B3127E7-2120-43E7-AA15-4054FFAB53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459BB2-DD71-4F49-87BB-6E6AAD9E90F9}"/>
              </a:ext>
            </a:extLst>
          </p:cNvPr>
          <p:cNvSpPr>
            <a:spLocks noGrp="1"/>
          </p:cNvSpPr>
          <p:nvPr>
            <p:ph type="sldNum" sz="quarter" idx="12"/>
          </p:nvPr>
        </p:nvSpPr>
        <p:spPr/>
        <p:txBody>
          <a:bodyPr/>
          <a:lstStyle/>
          <a:p>
            <a:fld id="{6E4145AA-309E-4B63-BF74-E84EFE6C5D81}" type="slidenum">
              <a:rPr lang="en-US" smtClean="0"/>
              <a:t>‹#›</a:t>
            </a:fld>
            <a:endParaRPr lang="en-US"/>
          </a:p>
        </p:txBody>
      </p:sp>
    </p:spTree>
    <p:extLst>
      <p:ext uri="{BB962C8B-B14F-4D97-AF65-F5344CB8AC3E}">
        <p14:creationId xmlns:p14="http://schemas.microsoft.com/office/powerpoint/2010/main" val="276581137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DEE0FB-AFFC-413B-A6E1-4D4940779A8E}"/>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095CDE4E-B06E-4268-A3CC-6C90890FAB20}"/>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F99C315-7C21-4AB2-B71A-27E0E00D09E4}"/>
              </a:ext>
            </a:extLst>
          </p:cNvPr>
          <p:cNvSpPr>
            <a:spLocks noGrp="1"/>
          </p:cNvSpPr>
          <p:nvPr>
            <p:ph type="dt" sz="half" idx="10"/>
          </p:nvPr>
        </p:nvSpPr>
        <p:spPr/>
        <p:txBody>
          <a:bodyPr/>
          <a:lstStyle/>
          <a:p>
            <a:fld id="{932F6E3F-2654-4880-B40E-26A42545BAF6}" type="datetimeFigureOut">
              <a:rPr lang="en-US" smtClean="0"/>
              <a:t>8/1/2022</a:t>
            </a:fld>
            <a:endParaRPr lang="en-US"/>
          </a:p>
        </p:txBody>
      </p:sp>
      <p:sp>
        <p:nvSpPr>
          <p:cNvPr id="5" name="Footer Placeholder 4">
            <a:extLst>
              <a:ext uri="{FF2B5EF4-FFF2-40B4-BE49-F238E27FC236}">
                <a16:creationId xmlns:a16="http://schemas.microsoft.com/office/drawing/2014/main" id="{4AE63A4A-6938-44D1-A89D-31FB11FBFE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0BBFA3-3E96-48CB-811D-9E8D6FDE4041}"/>
              </a:ext>
            </a:extLst>
          </p:cNvPr>
          <p:cNvSpPr>
            <a:spLocks noGrp="1"/>
          </p:cNvSpPr>
          <p:nvPr>
            <p:ph type="sldNum" sz="quarter" idx="12"/>
          </p:nvPr>
        </p:nvSpPr>
        <p:spPr/>
        <p:txBody>
          <a:bodyPr/>
          <a:lstStyle/>
          <a:p>
            <a:fld id="{6E4145AA-309E-4B63-BF74-E84EFE6C5D81}" type="slidenum">
              <a:rPr lang="en-US" smtClean="0"/>
              <a:t>‹#›</a:t>
            </a:fld>
            <a:endParaRPr lang="en-US"/>
          </a:p>
        </p:txBody>
      </p:sp>
    </p:spTree>
    <p:extLst>
      <p:ext uri="{BB962C8B-B14F-4D97-AF65-F5344CB8AC3E}">
        <p14:creationId xmlns:p14="http://schemas.microsoft.com/office/powerpoint/2010/main" val="319521066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EE1C2-900C-464E-865B-C75664DF097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E694C84-7DEE-46FA-9A7A-2DF380F19601}"/>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8928B8F-ECE8-4D28-ADBA-028C4D36EE63}"/>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3B5C012-F771-4E86-B091-EE470795CC0E}"/>
              </a:ext>
            </a:extLst>
          </p:cNvPr>
          <p:cNvSpPr>
            <a:spLocks noGrp="1"/>
          </p:cNvSpPr>
          <p:nvPr>
            <p:ph type="dt" sz="half" idx="10"/>
          </p:nvPr>
        </p:nvSpPr>
        <p:spPr/>
        <p:txBody>
          <a:bodyPr/>
          <a:lstStyle/>
          <a:p>
            <a:fld id="{932F6E3F-2654-4880-B40E-26A42545BAF6}" type="datetimeFigureOut">
              <a:rPr lang="en-US" smtClean="0"/>
              <a:t>8/1/2022</a:t>
            </a:fld>
            <a:endParaRPr lang="en-US"/>
          </a:p>
        </p:txBody>
      </p:sp>
      <p:sp>
        <p:nvSpPr>
          <p:cNvPr id="6" name="Footer Placeholder 5">
            <a:extLst>
              <a:ext uri="{FF2B5EF4-FFF2-40B4-BE49-F238E27FC236}">
                <a16:creationId xmlns:a16="http://schemas.microsoft.com/office/drawing/2014/main" id="{B06C7CA1-C0AE-4125-8559-9272CDA6D28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B910D4-5E4D-429A-8B4C-FC7DACB40EA3}"/>
              </a:ext>
            </a:extLst>
          </p:cNvPr>
          <p:cNvSpPr>
            <a:spLocks noGrp="1"/>
          </p:cNvSpPr>
          <p:nvPr>
            <p:ph type="sldNum" sz="quarter" idx="12"/>
          </p:nvPr>
        </p:nvSpPr>
        <p:spPr/>
        <p:txBody>
          <a:bodyPr/>
          <a:lstStyle/>
          <a:p>
            <a:fld id="{6E4145AA-309E-4B63-BF74-E84EFE6C5D81}" type="slidenum">
              <a:rPr lang="en-US" smtClean="0"/>
              <a:t>‹#›</a:t>
            </a:fld>
            <a:endParaRPr lang="en-US"/>
          </a:p>
        </p:txBody>
      </p:sp>
    </p:spTree>
    <p:extLst>
      <p:ext uri="{BB962C8B-B14F-4D97-AF65-F5344CB8AC3E}">
        <p14:creationId xmlns:p14="http://schemas.microsoft.com/office/powerpoint/2010/main" val="156589650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712F35-B13D-4EB0-9CD6-46CE3BFE9453}"/>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36800B7-A715-4268-B6CA-8F07A6D4F398}"/>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643C99E5-3383-4A3B-913A-17234EA6A95D}"/>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E4CEA69-2481-4A87-92B7-9EBD7726D5E6}"/>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A3257267-2064-401F-B60A-3D75A741C1E6}"/>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B8EE18B-7A50-49BF-943C-E9572D5A9AD4}"/>
              </a:ext>
            </a:extLst>
          </p:cNvPr>
          <p:cNvSpPr>
            <a:spLocks noGrp="1"/>
          </p:cNvSpPr>
          <p:nvPr>
            <p:ph type="dt" sz="half" idx="10"/>
          </p:nvPr>
        </p:nvSpPr>
        <p:spPr/>
        <p:txBody>
          <a:bodyPr/>
          <a:lstStyle/>
          <a:p>
            <a:fld id="{932F6E3F-2654-4880-B40E-26A42545BAF6}" type="datetimeFigureOut">
              <a:rPr lang="en-US" smtClean="0"/>
              <a:t>8/1/2022</a:t>
            </a:fld>
            <a:endParaRPr lang="en-US"/>
          </a:p>
        </p:txBody>
      </p:sp>
      <p:sp>
        <p:nvSpPr>
          <p:cNvPr id="8" name="Footer Placeholder 7">
            <a:extLst>
              <a:ext uri="{FF2B5EF4-FFF2-40B4-BE49-F238E27FC236}">
                <a16:creationId xmlns:a16="http://schemas.microsoft.com/office/drawing/2014/main" id="{B304112C-7D4F-428F-A636-90E0A33EDDE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6FC9C2C-B668-4FE8-B239-ABBA5932CA93}"/>
              </a:ext>
            </a:extLst>
          </p:cNvPr>
          <p:cNvSpPr>
            <a:spLocks noGrp="1"/>
          </p:cNvSpPr>
          <p:nvPr>
            <p:ph type="sldNum" sz="quarter" idx="12"/>
          </p:nvPr>
        </p:nvSpPr>
        <p:spPr/>
        <p:txBody>
          <a:bodyPr/>
          <a:lstStyle/>
          <a:p>
            <a:fld id="{6E4145AA-309E-4B63-BF74-E84EFE6C5D81}" type="slidenum">
              <a:rPr lang="en-US" smtClean="0"/>
              <a:t>‹#›</a:t>
            </a:fld>
            <a:endParaRPr lang="en-US"/>
          </a:p>
        </p:txBody>
      </p:sp>
    </p:spTree>
    <p:extLst>
      <p:ext uri="{BB962C8B-B14F-4D97-AF65-F5344CB8AC3E}">
        <p14:creationId xmlns:p14="http://schemas.microsoft.com/office/powerpoint/2010/main" val="394771566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45AB3-486F-4F42-81C7-125D5CF1246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DBE87A8-0337-4FE8-985B-D804B94FDD14}"/>
              </a:ext>
            </a:extLst>
          </p:cNvPr>
          <p:cNvSpPr>
            <a:spLocks noGrp="1"/>
          </p:cNvSpPr>
          <p:nvPr>
            <p:ph type="dt" sz="half" idx="10"/>
          </p:nvPr>
        </p:nvSpPr>
        <p:spPr/>
        <p:txBody>
          <a:bodyPr/>
          <a:lstStyle/>
          <a:p>
            <a:fld id="{932F6E3F-2654-4880-B40E-26A42545BAF6}" type="datetimeFigureOut">
              <a:rPr lang="en-US" smtClean="0"/>
              <a:t>8/1/2022</a:t>
            </a:fld>
            <a:endParaRPr lang="en-US"/>
          </a:p>
        </p:txBody>
      </p:sp>
      <p:sp>
        <p:nvSpPr>
          <p:cNvPr id="4" name="Footer Placeholder 3">
            <a:extLst>
              <a:ext uri="{FF2B5EF4-FFF2-40B4-BE49-F238E27FC236}">
                <a16:creationId xmlns:a16="http://schemas.microsoft.com/office/drawing/2014/main" id="{D780B27A-741F-426D-8435-79220822D1B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7932D6-62FB-4F70-B53F-15190A55DCE2}"/>
              </a:ext>
            </a:extLst>
          </p:cNvPr>
          <p:cNvSpPr>
            <a:spLocks noGrp="1"/>
          </p:cNvSpPr>
          <p:nvPr>
            <p:ph type="sldNum" sz="quarter" idx="12"/>
          </p:nvPr>
        </p:nvSpPr>
        <p:spPr/>
        <p:txBody>
          <a:bodyPr/>
          <a:lstStyle/>
          <a:p>
            <a:fld id="{6E4145AA-309E-4B63-BF74-E84EFE6C5D81}" type="slidenum">
              <a:rPr lang="en-US" smtClean="0"/>
              <a:t>‹#›</a:t>
            </a:fld>
            <a:endParaRPr lang="en-US"/>
          </a:p>
        </p:txBody>
      </p:sp>
    </p:spTree>
    <p:extLst>
      <p:ext uri="{BB962C8B-B14F-4D97-AF65-F5344CB8AC3E}">
        <p14:creationId xmlns:p14="http://schemas.microsoft.com/office/powerpoint/2010/main" val="2252397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7141297" y="6475413"/>
            <a:ext cx="1402628" cy="184666"/>
          </a:xfrm>
        </p:spPr>
        <p:txBody>
          <a:bodyPr/>
          <a:lstStyle>
            <a:lvl1pPr>
              <a:defRPr/>
            </a:lvl1pPr>
          </a:lstStyle>
          <a:p>
            <a:pPr>
              <a:defRPr/>
            </a:pPr>
            <a:r>
              <a:rPr lang="en-US" dirty="0"/>
              <a:t>Paul Lambert, Marvell</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
        <p:nvSpPr>
          <p:cNvPr id="8" name="Date Placeholder 3"/>
          <p:cNvSpPr>
            <a:spLocks noGrp="1"/>
          </p:cNvSpPr>
          <p:nvPr>
            <p:ph type="dt" sz="quarter" idx="4294967295"/>
          </p:nvPr>
        </p:nvSpPr>
        <p:spPr>
          <a:xfrm>
            <a:off x="696913" y="268323"/>
            <a:ext cx="2122487" cy="405555"/>
          </a:xfrm>
          <a:noFill/>
        </p:spPr>
        <p:txBody>
          <a:bodyPr/>
          <a:lstStyle/>
          <a:p>
            <a:r>
              <a:rPr lang="en-US" dirty="0"/>
              <a:t>July 2014</a:t>
            </a:r>
          </a:p>
        </p:txBody>
      </p:sp>
    </p:spTree>
    <p:extLst>
      <p:ext uri="{BB962C8B-B14F-4D97-AF65-F5344CB8AC3E}">
        <p14:creationId xmlns:p14="http://schemas.microsoft.com/office/powerpoint/2010/main" val="341878487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67FC636-0784-4BA9-88E2-3593342CACE3}"/>
              </a:ext>
            </a:extLst>
          </p:cNvPr>
          <p:cNvSpPr>
            <a:spLocks noGrp="1"/>
          </p:cNvSpPr>
          <p:nvPr>
            <p:ph type="dt" sz="half" idx="10"/>
          </p:nvPr>
        </p:nvSpPr>
        <p:spPr/>
        <p:txBody>
          <a:bodyPr/>
          <a:lstStyle/>
          <a:p>
            <a:fld id="{932F6E3F-2654-4880-B40E-26A42545BAF6}" type="datetimeFigureOut">
              <a:rPr lang="en-US" smtClean="0"/>
              <a:t>8/1/2022</a:t>
            </a:fld>
            <a:endParaRPr lang="en-US"/>
          </a:p>
        </p:txBody>
      </p:sp>
      <p:sp>
        <p:nvSpPr>
          <p:cNvPr id="3" name="Footer Placeholder 2">
            <a:extLst>
              <a:ext uri="{FF2B5EF4-FFF2-40B4-BE49-F238E27FC236}">
                <a16:creationId xmlns:a16="http://schemas.microsoft.com/office/drawing/2014/main" id="{E54F3A48-F9B1-42A8-B696-6A5650958CC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8B8972-001A-4F79-83A6-3304925E78E8}"/>
              </a:ext>
            </a:extLst>
          </p:cNvPr>
          <p:cNvSpPr>
            <a:spLocks noGrp="1"/>
          </p:cNvSpPr>
          <p:nvPr>
            <p:ph type="sldNum" sz="quarter" idx="12"/>
          </p:nvPr>
        </p:nvSpPr>
        <p:spPr/>
        <p:txBody>
          <a:bodyPr/>
          <a:lstStyle/>
          <a:p>
            <a:fld id="{6E4145AA-309E-4B63-BF74-E84EFE6C5D81}" type="slidenum">
              <a:rPr lang="en-US" smtClean="0"/>
              <a:t>‹#›</a:t>
            </a:fld>
            <a:endParaRPr lang="en-US"/>
          </a:p>
        </p:txBody>
      </p:sp>
    </p:spTree>
    <p:extLst>
      <p:ext uri="{BB962C8B-B14F-4D97-AF65-F5344CB8AC3E}">
        <p14:creationId xmlns:p14="http://schemas.microsoft.com/office/powerpoint/2010/main" val="9972978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B4520-36B8-452F-BA0B-39CDCF89213C}"/>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CEB237DC-2EB7-4375-9451-6CF71876A92C}"/>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EDBDA41-EE9D-4B53-8ABB-9F3E9F53277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6CA8F898-73B5-4CFD-9C68-E9168CCFAA9F}"/>
              </a:ext>
            </a:extLst>
          </p:cNvPr>
          <p:cNvSpPr>
            <a:spLocks noGrp="1"/>
          </p:cNvSpPr>
          <p:nvPr>
            <p:ph type="dt" sz="half" idx="10"/>
          </p:nvPr>
        </p:nvSpPr>
        <p:spPr/>
        <p:txBody>
          <a:bodyPr/>
          <a:lstStyle/>
          <a:p>
            <a:fld id="{932F6E3F-2654-4880-B40E-26A42545BAF6}" type="datetimeFigureOut">
              <a:rPr lang="en-US" smtClean="0"/>
              <a:t>8/1/2022</a:t>
            </a:fld>
            <a:endParaRPr lang="en-US"/>
          </a:p>
        </p:txBody>
      </p:sp>
      <p:sp>
        <p:nvSpPr>
          <p:cNvPr id="6" name="Footer Placeholder 5">
            <a:extLst>
              <a:ext uri="{FF2B5EF4-FFF2-40B4-BE49-F238E27FC236}">
                <a16:creationId xmlns:a16="http://schemas.microsoft.com/office/drawing/2014/main" id="{D331DB05-B6ED-4E15-B70B-4DC2ED7111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FBAB0F-203E-4C28-8C92-238723C2A26F}"/>
              </a:ext>
            </a:extLst>
          </p:cNvPr>
          <p:cNvSpPr>
            <a:spLocks noGrp="1"/>
          </p:cNvSpPr>
          <p:nvPr>
            <p:ph type="sldNum" sz="quarter" idx="12"/>
          </p:nvPr>
        </p:nvSpPr>
        <p:spPr/>
        <p:txBody>
          <a:bodyPr/>
          <a:lstStyle/>
          <a:p>
            <a:fld id="{6E4145AA-309E-4B63-BF74-E84EFE6C5D81}" type="slidenum">
              <a:rPr lang="en-US" smtClean="0"/>
              <a:t>‹#›</a:t>
            </a:fld>
            <a:endParaRPr lang="en-US"/>
          </a:p>
        </p:txBody>
      </p:sp>
    </p:spTree>
    <p:extLst>
      <p:ext uri="{BB962C8B-B14F-4D97-AF65-F5344CB8AC3E}">
        <p14:creationId xmlns:p14="http://schemas.microsoft.com/office/powerpoint/2010/main" val="25361024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D7C32-6648-4ED9-AC57-5D4989BBE643}"/>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EB93E637-25BE-4378-A7AE-F2E31B312F81}"/>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E32F9981-C480-4902-AD69-AB8221D1DF4C}"/>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428DD907-821F-4077-B166-AB9E9535365F}"/>
              </a:ext>
            </a:extLst>
          </p:cNvPr>
          <p:cNvSpPr>
            <a:spLocks noGrp="1"/>
          </p:cNvSpPr>
          <p:nvPr>
            <p:ph type="dt" sz="half" idx="10"/>
          </p:nvPr>
        </p:nvSpPr>
        <p:spPr/>
        <p:txBody>
          <a:bodyPr/>
          <a:lstStyle/>
          <a:p>
            <a:fld id="{932F6E3F-2654-4880-B40E-26A42545BAF6}" type="datetimeFigureOut">
              <a:rPr lang="en-US" smtClean="0"/>
              <a:t>8/1/2022</a:t>
            </a:fld>
            <a:endParaRPr lang="en-US"/>
          </a:p>
        </p:txBody>
      </p:sp>
      <p:sp>
        <p:nvSpPr>
          <p:cNvPr id="6" name="Footer Placeholder 5">
            <a:extLst>
              <a:ext uri="{FF2B5EF4-FFF2-40B4-BE49-F238E27FC236}">
                <a16:creationId xmlns:a16="http://schemas.microsoft.com/office/drawing/2014/main" id="{2400F92D-BA1A-4258-8DDA-F75678CB2DB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A720C1-6489-4C1C-A705-4F0E45301082}"/>
              </a:ext>
            </a:extLst>
          </p:cNvPr>
          <p:cNvSpPr>
            <a:spLocks noGrp="1"/>
          </p:cNvSpPr>
          <p:nvPr>
            <p:ph type="sldNum" sz="quarter" idx="12"/>
          </p:nvPr>
        </p:nvSpPr>
        <p:spPr/>
        <p:txBody>
          <a:bodyPr/>
          <a:lstStyle/>
          <a:p>
            <a:fld id="{6E4145AA-309E-4B63-BF74-E84EFE6C5D81}" type="slidenum">
              <a:rPr lang="en-US" smtClean="0"/>
              <a:t>‹#›</a:t>
            </a:fld>
            <a:endParaRPr lang="en-US"/>
          </a:p>
        </p:txBody>
      </p:sp>
    </p:spTree>
    <p:extLst>
      <p:ext uri="{BB962C8B-B14F-4D97-AF65-F5344CB8AC3E}">
        <p14:creationId xmlns:p14="http://schemas.microsoft.com/office/powerpoint/2010/main" val="318854412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F61E5-9885-4412-B6CB-8765919AF34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0692EEE-5E8A-4B62-948E-33113C97B6C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4E1055-8EE0-42A8-AB39-79170C67677B}"/>
              </a:ext>
            </a:extLst>
          </p:cNvPr>
          <p:cNvSpPr>
            <a:spLocks noGrp="1"/>
          </p:cNvSpPr>
          <p:nvPr>
            <p:ph type="dt" sz="half" idx="10"/>
          </p:nvPr>
        </p:nvSpPr>
        <p:spPr/>
        <p:txBody>
          <a:bodyPr/>
          <a:lstStyle/>
          <a:p>
            <a:fld id="{932F6E3F-2654-4880-B40E-26A42545BAF6}" type="datetimeFigureOut">
              <a:rPr lang="en-US" smtClean="0"/>
              <a:t>8/1/2022</a:t>
            </a:fld>
            <a:endParaRPr lang="en-US"/>
          </a:p>
        </p:txBody>
      </p:sp>
      <p:sp>
        <p:nvSpPr>
          <p:cNvPr id="5" name="Footer Placeholder 4">
            <a:extLst>
              <a:ext uri="{FF2B5EF4-FFF2-40B4-BE49-F238E27FC236}">
                <a16:creationId xmlns:a16="http://schemas.microsoft.com/office/drawing/2014/main" id="{BE8D768F-C064-4D62-9A18-787D682CD3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53A632-24AA-4125-A919-AC224A270C3C}"/>
              </a:ext>
            </a:extLst>
          </p:cNvPr>
          <p:cNvSpPr>
            <a:spLocks noGrp="1"/>
          </p:cNvSpPr>
          <p:nvPr>
            <p:ph type="sldNum" sz="quarter" idx="12"/>
          </p:nvPr>
        </p:nvSpPr>
        <p:spPr/>
        <p:txBody>
          <a:bodyPr/>
          <a:lstStyle/>
          <a:p>
            <a:fld id="{6E4145AA-309E-4B63-BF74-E84EFE6C5D81}" type="slidenum">
              <a:rPr lang="en-US" smtClean="0"/>
              <a:t>‹#›</a:t>
            </a:fld>
            <a:endParaRPr lang="en-US"/>
          </a:p>
        </p:txBody>
      </p:sp>
    </p:spTree>
    <p:extLst>
      <p:ext uri="{BB962C8B-B14F-4D97-AF65-F5344CB8AC3E}">
        <p14:creationId xmlns:p14="http://schemas.microsoft.com/office/powerpoint/2010/main" val="75348081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9DAC118-8EBB-4550-B72E-D78F6A3A0503}"/>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FB5244C-688A-45CF-AF26-1335462FC273}"/>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1AFCED-DFCB-4B6E-B772-D809E3E30C53}"/>
              </a:ext>
            </a:extLst>
          </p:cNvPr>
          <p:cNvSpPr>
            <a:spLocks noGrp="1"/>
          </p:cNvSpPr>
          <p:nvPr>
            <p:ph type="dt" sz="half" idx="10"/>
          </p:nvPr>
        </p:nvSpPr>
        <p:spPr/>
        <p:txBody>
          <a:bodyPr/>
          <a:lstStyle/>
          <a:p>
            <a:fld id="{932F6E3F-2654-4880-B40E-26A42545BAF6}" type="datetimeFigureOut">
              <a:rPr lang="en-US" smtClean="0"/>
              <a:t>8/1/2022</a:t>
            </a:fld>
            <a:endParaRPr lang="en-US"/>
          </a:p>
        </p:txBody>
      </p:sp>
      <p:sp>
        <p:nvSpPr>
          <p:cNvPr id="5" name="Footer Placeholder 4">
            <a:extLst>
              <a:ext uri="{FF2B5EF4-FFF2-40B4-BE49-F238E27FC236}">
                <a16:creationId xmlns:a16="http://schemas.microsoft.com/office/drawing/2014/main" id="{C470746F-2D11-4BF2-860E-43AB9ED429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3B698B-D4D0-4BE6-9F85-1584F4CBB435}"/>
              </a:ext>
            </a:extLst>
          </p:cNvPr>
          <p:cNvSpPr>
            <a:spLocks noGrp="1"/>
          </p:cNvSpPr>
          <p:nvPr>
            <p:ph type="sldNum" sz="quarter" idx="12"/>
          </p:nvPr>
        </p:nvSpPr>
        <p:spPr/>
        <p:txBody>
          <a:bodyPr/>
          <a:lstStyle/>
          <a:p>
            <a:fld id="{6E4145AA-309E-4B63-BF74-E84EFE6C5D81}" type="slidenum">
              <a:rPr lang="en-US" smtClean="0"/>
              <a:t>‹#›</a:t>
            </a:fld>
            <a:endParaRPr lang="en-US"/>
          </a:p>
        </p:txBody>
      </p:sp>
    </p:spTree>
    <p:extLst>
      <p:ext uri="{BB962C8B-B14F-4D97-AF65-F5344CB8AC3E}">
        <p14:creationId xmlns:p14="http://schemas.microsoft.com/office/powerpoint/2010/main" val="1980809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Calibri" pitchFamily="34" charset="0"/>
                <a:cs typeface="Calibri" pitchFamily="34" charset="0"/>
              </a:defRPr>
            </a:lvl1pPr>
            <a:lvl2pPr>
              <a:defRPr>
                <a:latin typeface="Calibri" pitchFamily="34" charset="0"/>
                <a:cs typeface="Calibri" pitchFamily="34" charset="0"/>
              </a:defRPr>
            </a:lvl2pPr>
            <a:lvl3pPr>
              <a:defRPr>
                <a:latin typeface="Calibri" pitchFamily="34" charset="0"/>
                <a:cs typeface="Calibri" pitchFamily="34" charset="0"/>
              </a:defRPr>
            </a:lvl3pPr>
            <a:lvl4pPr>
              <a:defRPr>
                <a:latin typeface="Calibri" pitchFamily="34" charset="0"/>
                <a:cs typeface="Calibri" pitchFamily="34" charset="0"/>
              </a:defRPr>
            </a:lvl4pPr>
            <a:lvl5pPr>
              <a:defRPr>
                <a:latin typeface="Calibri" pitchFamily="34" charset="0"/>
                <a:cs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p:txBody>
          <a:bodyPr/>
          <a:lstStyle>
            <a:lvl1pPr>
              <a:defRPr/>
            </a:lvl1pPr>
          </a:lstStyle>
          <a:p>
            <a:pPr>
              <a:defRPr/>
            </a:pPr>
            <a:r>
              <a:rPr lang="en-US" dirty="0"/>
              <a:t>Paul Lambert, Marvell</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
        <p:nvSpPr>
          <p:cNvPr id="8" name="Date Placeholder 3"/>
          <p:cNvSpPr>
            <a:spLocks noGrp="1"/>
          </p:cNvSpPr>
          <p:nvPr>
            <p:ph type="dt" sz="quarter" idx="4294967295"/>
          </p:nvPr>
        </p:nvSpPr>
        <p:spPr>
          <a:xfrm>
            <a:off x="696913" y="268323"/>
            <a:ext cx="2122487" cy="405555"/>
          </a:xfrm>
          <a:noFill/>
        </p:spPr>
        <p:txBody>
          <a:bodyPr/>
          <a:lstStyle/>
          <a:p>
            <a:r>
              <a:rPr lang="en-US" dirty="0"/>
              <a:t>July 2014</a:t>
            </a:r>
          </a:p>
        </p:txBody>
      </p:sp>
    </p:spTree>
    <p:extLst>
      <p:ext uri="{BB962C8B-B14F-4D97-AF65-F5344CB8AC3E}">
        <p14:creationId xmlns:p14="http://schemas.microsoft.com/office/powerpoint/2010/main" val="3719768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p:txBody>
          <a:bodyPr/>
          <a:lstStyle>
            <a:lvl1pPr>
              <a:defRPr/>
            </a:lvl1pPr>
          </a:lstStyle>
          <a:p>
            <a:pPr>
              <a:defRPr/>
            </a:pPr>
            <a:r>
              <a:rPr lang="en-US" dirty="0"/>
              <a:t>Paul Lambert, Marvell</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
        <p:nvSpPr>
          <p:cNvPr id="7" name="Date Placeholder 3"/>
          <p:cNvSpPr>
            <a:spLocks noGrp="1"/>
          </p:cNvSpPr>
          <p:nvPr>
            <p:ph type="dt" sz="quarter" idx="4294967295"/>
          </p:nvPr>
        </p:nvSpPr>
        <p:spPr>
          <a:xfrm>
            <a:off x="696913" y="268323"/>
            <a:ext cx="2122487" cy="405555"/>
          </a:xfrm>
          <a:noFill/>
        </p:spPr>
        <p:txBody>
          <a:bodyPr/>
          <a:lstStyle/>
          <a:p>
            <a:r>
              <a:rPr lang="en-US" dirty="0"/>
              <a:t>July 2014</a:t>
            </a:r>
          </a:p>
        </p:txBody>
      </p:sp>
    </p:spTree>
    <p:extLst>
      <p:ext uri="{BB962C8B-B14F-4D97-AF65-F5344CB8AC3E}">
        <p14:creationId xmlns:p14="http://schemas.microsoft.com/office/powerpoint/2010/main" val="1013393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a:xfrm>
            <a:off x="685800" y="228600"/>
            <a:ext cx="1970087" cy="353199"/>
          </a:xfrm>
          <a:prstGeom prst="rect">
            <a:avLst/>
          </a:prstGeom>
        </p:spPr>
        <p:txBody>
          <a:bodyPr/>
          <a:lstStyle>
            <a:lvl1pPr>
              <a:defRPr/>
            </a:lvl1pPr>
          </a:lstStyle>
          <a:p>
            <a:pPr>
              <a:defRPr/>
            </a:pPr>
            <a:r>
              <a:rPr lang="en-US" dirty="0"/>
              <a:t>July 2014</a:t>
            </a:r>
          </a:p>
        </p:txBody>
      </p:sp>
      <p:sp>
        <p:nvSpPr>
          <p:cNvPr id="6" name="Rectangle 5"/>
          <p:cNvSpPr>
            <a:spLocks noGrp="1" noChangeArrowheads="1"/>
          </p:cNvSpPr>
          <p:nvPr>
            <p:ph type="ftr" sz="quarter" idx="11"/>
          </p:nvPr>
        </p:nvSpPr>
        <p:spPr/>
        <p:txBody>
          <a:bodyPr/>
          <a:lstStyle>
            <a:lvl1pPr>
              <a:defRPr/>
            </a:lvl1pPr>
          </a:lstStyle>
          <a:p>
            <a:pPr>
              <a:defRPr/>
            </a:pPr>
            <a:r>
              <a:rPr lang="en-US" dirty="0"/>
              <a:t>Paul Lambert, Marvell</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extLst>
      <p:ext uri="{BB962C8B-B14F-4D97-AF65-F5344CB8AC3E}">
        <p14:creationId xmlns:p14="http://schemas.microsoft.com/office/powerpoint/2010/main" val="748862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xfrm>
            <a:off x="696913" y="304799"/>
            <a:ext cx="2122487" cy="304801"/>
          </a:xfrm>
          <a:prstGeom prst="rect">
            <a:avLst/>
          </a:prstGeom>
        </p:spPr>
        <p:txBody>
          <a:bodyPr/>
          <a:lstStyle>
            <a:lvl1pPr>
              <a:defRPr/>
            </a:lvl1pPr>
          </a:lstStyle>
          <a:p>
            <a:pPr>
              <a:defRPr/>
            </a:pPr>
            <a:r>
              <a:rPr lang="en-US" dirty="0"/>
              <a:t>July 2014</a:t>
            </a:r>
          </a:p>
        </p:txBody>
      </p:sp>
      <p:sp>
        <p:nvSpPr>
          <p:cNvPr id="8" name="Rectangle 5"/>
          <p:cNvSpPr>
            <a:spLocks noGrp="1" noChangeArrowheads="1"/>
          </p:cNvSpPr>
          <p:nvPr>
            <p:ph type="ftr" sz="quarter" idx="11"/>
          </p:nvPr>
        </p:nvSpPr>
        <p:spPr/>
        <p:txBody>
          <a:bodyPr/>
          <a:lstStyle>
            <a:lvl1pPr>
              <a:defRPr/>
            </a:lvl1pPr>
          </a:lstStyle>
          <a:p>
            <a:pPr>
              <a:defRPr/>
            </a:pPr>
            <a:r>
              <a:rPr lang="en-US" dirty="0"/>
              <a:t>Paul Lambert, Marvell</a:t>
            </a:r>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extLst>
      <p:ext uri="{BB962C8B-B14F-4D97-AF65-F5344CB8AC3E}">
        <p14:creationId xmlns:p14="http://schemas.microsoft.com/office/powerpoint/2010/main" val="1249494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xfrm>
            <a:off x="696913" y="332601"/>
            <a:ext cx="886473" cy="276999"/>
          </a:xfrm>
          <a:prstGeom prst="rect">
            <a:avLst/>
          </a:prstGeom>
        </p:spPr>
        <p:txBody>
          <a:bodyPr/>
          <a:lstStyle>
            <a:lvl1pPr>
              <a:defRPr/>
            </a:lvl1pPr>
          </a:lstStyle>
          <a:p>
            <a:pPr>
              <a:defRPr/>
            </a:pPr>
            <a:r>
              <a:rPr lang="en-US"/>
              <a:t>May 2012</a:t>
            </a:r>
          </a:p>
        </p:txBody>
      </p:sp>
      <p:sp>
        <p:nvSpPr>
          <p:cNvPr id="4" name="Rectangle 5"/>
          <p:cNvSpPr>
            <a:spLocks noGrp="1" noChangeArrowheads="1"/>
          </p:cNvSpPr>
          <p:nvPr>
            <p:ph type="ftr" sz="quarter" idx="11"/>
          </p:nvPr>
        </p:nvSpPr>
        <p:spPr/>
        <p:txBody>
          <a:bodyPr/>
          <a:lstStyle>
            <a:lvl1pPr>
              <a:defRPr/>
            </a:lvl1pPr>
          </a:lstStyle>
          <a:p>
            <a:pPr>
              <a:defRPr/>
            </a:pPr>
            <a:r>
              <a:rPr lang="en-US" dirty="0"/>
              <a:t>Paul Lambert, Marvell</a:t>
            </a:r>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extLst>
      <p:ext uri="{BB962C8B-B14F-4D97-AF65-F5344CB8AC3E}">
        <p14:creationId xmlns:p14="http://schemas.microsoft.com/office/powerpoint/2010/main" val="2447001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p:txBody>
          <a:bodyPr/>
          <a:lstStyle>
            <a:lvl1pPr>
              <a:defRPr/>
            </a:lvl1pPr>
          </a:lstStyle>
          <a:p>
            <a:pPr>
              <a:defRPr/>
            </a:pPr>
            <a:r>
              <a:rPr lang="en-US" dirty="0"/>
              <a:t>Paul Lambert, Marvell</a:t>
            </a:r>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
        <p:nvSpPr>
          <p:cNvPr id="5" name="Date Placeholder 3"/>
          <p:cNvSpPr>
            <a:spLocks noGrp="1"/>
          </p:cNvSpPr>
          <p:nvPr>
            <p:ph type="dt" sz="quarter" idx="4294967295"/>
          </p:nvPr>
        </p:nvSpPr>
        <p:spPr>
          <a:xfrm>
            <a:off x="696913" y="280245"/>
            <a:ext cx="2122487" cy="405555"/>
          </a:xfrm>
          <a:noFill/>
        </p:spPr>
        <p:txBody>
          <a:bodyPr/>
          <a:lstStyle/>
          <a:p>
            <a:r>
              <a:rPr lang="en-US" dirty="0"/>
              <a:t>November 2013</a:t>
            </a:r>
          </a:p>
        </p:txBody>
      </p:sp>
    </p:spTree>
    <p:extLst>
      <p:ext uri="{BB962C8B-B14F-4D97-AF65-F5344CB8AC3E}">
        <p14:creationId xmlns:p14="http://schemas.microsoft.com/office/powerpoint/2010/main" val="186853053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theme" Target="../theme/theme2.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4.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t>July 2022</a:t>
            </a:r>
            <a:endParaRPr lang="en-US" dirty="0"/>
          </a:p>
        </p:txBody>
      </p:sp>
      <p:sp>
        <p:nvSpPr>
          <p:cNvPr id="1029" name="Rectangle 5"/>
          <p:cNvSpPr>
            <a:spLocks noGrp="1" noChangeArrowheads="1"/>
          </p:cNvSpPr>
          <p:nvPr>
            <p:ph type="ftr" sz="quarter" idx="3"/>
          </p:nvPr>
        </p:nvSpPr>
        <p:spPr bwMode="auto">
          <a:xfrm>
            <a:off x="6518434" y="6475413"/>
            <a:ext cx="20254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dirty="0"/>
              <a:t>Graham Smith, SR Technologies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802.11-22/1230r0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Date Placeholder 3"/>
          <p:cNvSpPr>
            <a:spLocks noGrp="1"/>
          </p:cNvSpPr>
          <p:nvPr>
            <p:ph type="dt" sz="quarter" idx="2"/>
          </p:nvPr>
        </p:nvSpPr>
        <p:spPr>
          <a:xfrm>
            <a:off x="696913" y="268323"/>
            <a:ext cx="2122487" cy="405555"/>
          </a:xfrm>
          <a:prstGeom prst="rect">
            <a:avLst/>
          </a:prstGeom>
          <a:noFill/>
        </p:spPr>
        <p:txBody>
          <a:bodyPr/>
          <a:lstStyle>
            <a:lvl1pPr>
              <a:defRPr sz="1800">
                <a:latin typeface="Calibri"/>
                <a:cs typeface="Calibri"/>
              </a:defRPr>
            </a:lvl1pPr>
          </a:lstStyle>
          <a:p>
            <a:r>
              <a:rPr lang="en-US" dirty="0"/>
              <a:t>July 2014</a:t>
            </a:r>
          </a:p>
        </p:txBody>
      </p:sp>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endParaRPr lang="en-US" dirty="0"/>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7141297" y="6475413"/>
            <a:ext cx="140262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pPr>
              <a:defRPr/>
            </a:pPr>
            <a:r>
              <a:rPr lang="en-US" dirty="0"/>
              <a:t>Paul Lambert, Marvell</a:t>
            </a:r>
          </a:p>
        </p:txBody>
      </p:sp>
      <p:sp>
        <p:nvSpPr>
          <p:cNvPr id="1030" name="Rectangle 6"/>
          <p:cNvSpPr>
            <a:spLocks noGrp="1" noChangeArrowheads="1"/>
          </p:cNvSpPr>
          <p:nvPr>
            <p:ph type="sldNum" sz="quarter" idx="4"/>
          </p:nvPr>
        </p:nvSpPr>
        <p:spPr bwMode="auto">
          <a:xfrm>
            <a:off x="4352017"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Calibri" pitchFamily="34" charset="0"/>
                <a:cs typeface="Calibri" pitchFamily="34" charset="0"/>
              </a:defRPr>
            </a:lvl1pPr>
          </a:lstStyle>
          <a:p>
            <a:pPr>
              <a:defRPr/>
            </a:pPr>
            <a:r>
              <a:rPr lang="en-US" dirty="0"/>
              <a:t>Slide </a:t>
            </a:r>
            <a:fld id="{5FCE21BC-3A2D-4A13-9E57-C304A74846AF}" type="slidenum">
              <a:rPr lang="en-US" smtClean="0"/>
              <a:pPr>
                <a:defRPr/>
              </a:pPr>
              <a:t>‹#›</a:t>
            </a:fld>
            <a:endParaRPr lang="en-US" dirty="0"/>
          </a:p>
        </p:txBody>
      </p:sp>
      <p:sp>
        <p:nvSpPr>
          <p:cNvPr id="1031" name="Rectangle 7"/>
          <p:cNvSpPr>
            <a:spLocks noChangeArrowheads="1"/>
          </p:cNvSpPr>
          <p:nvPr userDrawn="1"/>
        </p:nvSpPr>
        <p:spPr bwMode="auto">
          <a:xfrm>
            <a:off x="5382405" y="304800"/>
            <a:ext cx="2912456"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latin typeface="Calibri" pitchFamily="34" charset="0"/>
                <a:cs typeface="Calibri" pitchFamily="34" charset="0"/>
              </a:rPr>
              <a:t>doc.: IEEE 802.11-14/0888  r00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08527" cy="184666"/>
          </a:xfrm>
          <a:prstGeom prst="rect">
            <a:avLst/>
          </a:prstGeom>
          <a:noFill/>
          <a:ln w="9525">
            <a:noFill/>
            <a:miter lim="800000"/>
            <a:headEnd/>
            <a:tailEnd/>
          </a:ln>
          <a:effectLst/>
        </p:spPr>
        <p:txBody>
          <a:bodyPr wrap="none" lIns="0" tIns="0" rIns="0" bIns="0">
            <a:spAutoFit/>
          </a:bodyPr>
          <a:lstStyle/>
          <a:p>
            <a:pPr>
              <a:defRPr/>
            </a:pPr>
            <a:r>
              <a:rPr lang="en-US" dirty="0">
                <a:latin typeface="Calibri" pitchFamily="34" charset="0"/>
                <a:cs typeface="Calibri" pitchFamily="34"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3455519146"/>
      </p:ext>
    </p:extLst>
  </p:cSld>
  <p:clrMap bg1="lt1" tx1="dk1" bg2="lt2" tx2="dk2" accent1="accent1" accent2="accent2" accent3="accent3" accent4="accent4" accent5="accent5" accent6="accent6" hlink="hlink" folHlink="folHlink"/>
  <p:sldLayoutIdLst>
    <p:sldLayoutId id="2147483987" r:id="rId1"/>
    <p:sldLayoutId id="2147483988" r:id="rId2"/>
    <p:sldLayoutId id="2147483989" r:id="rId3"/>
    <p:sldLayoutId id="2147483990" r:id="rId4"/>
    <p:sldLayoutId id="2147483991" r:id="rId5"/>
    <p:sldLayoutId id="2147483992" r:id="rId6"/>
    <p:sldLayoutId id="2147483993" r:id="rId7"/>
    <p:sldLayoutId id="2147483994" r:id="rId8"/>
    <p:sldLayoutId id="2147483995" r:id="rId9"/>
    <p:sldLayoutId id="2147483996" r:id="rId10"/>
  </p:sldLayoutIdLst>
  <p:hf hdr="0"/>
  <p:txStyles>
    <p:titleStyle>
      <a:lvl1pPr algn="ctr" rtl="0" eaLnBrk="0" fontAlgn="base" hangingPunct="0">
        <a:spcBef>
          <a:spcPct val="0"/>
        </a:spcBef>
        <a:spcAft>
          <a:spcPct val="0"/>
        </a:spcAft>
        <a:defRPr sz="3200" b="1">
          <a:solidFill>
            <a:schemeClr val="tx2"/>
          </a:solidFill>
          <a:latin typeface="Calibri" pitchFamily="34" charset="0"/>
          <a:ea typeface="+mj-ea"/>
          <a:cs typeface="Calibri" pitchFamily="34" charset="0"/>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Calibri" pitchFamily="34" charset="0"/>
          <a:ea typeface="+mn-ea"/>
          <a:cs typeface="Calibri" pitchFamily="34" charset="0"/>
        </a:defRPr>
      </a:lvl1pPr>
      <a:lvl2pPr marL="742950" indent="-285750" algn="l" rtl="0" eaLnBrk="0" fontAlgn="base" hangingPunct="0">
        <a:spcBef>
          <a:spcPct val="20000"/>
        </a:spcBef>
        <a:spcAft>
          <a:spcPct val="0"/>
        </a:spcAft>
        <a:buChar char="–"/>
        <a:defRPr sz="2000">
          <a:solidFill>
            <a:schemeClr val="tx1"/>
          </a:solidFill>
          <a:latin typeface="Calibri" pitchFamily="34" charset="0"/>
          <a:cs typeface="Calibri" pitchFamily="34" charset="0"/>
        </a:defRPr>
      </a:lvl2pPr>
      <a:lvl3pPr marL="1085850" indent="-228600" algn="l" rtl="0" eaLnBrk="0" fontAlgn="base" hangingPunct="0">
        <a:spcBef>
          <a:spcPct val="20000"/>
        </a:spcBef>
        <a:spcAft>
          <a:spcPct val="0"/>
        </a:spcAft>
        <a:buChar char="•"/>
        <a:defRPr sz="2400">
          <a:solidFill>
            <a:schemeClr val="tx1"/>
          </a:solidFill>
          <a:latin typeface="Calibri" pitchFamily="34" charset="0"/>
          <a:cs typeface="Calibri" pitchFamily="34" charset="0"/>
        </a:defRPr>
      </a:lvl3pPr>
      <a:lvl4pPr marL="1428750" indent="-228600" algn="l" rtl="0" eaLnBrk="0" fontAlgn="base" hangingPunct="0">
        <a:spcBef>
          <a:spcPct val="20000"/>
        </a:spcBef>
        <a:spcAft>
          <a:spcPct val="0"/>
        </a:spcAft>
        <a:buChar char="–"/>
        <a:defRPr sz="1600">
          <a:solidFill>
            <a:schemeClr val="tx1"/>
          </a:solidFill>
          <a:latin typeface="Calibri" pitchFamily="34" charset="0"/>
          <a:cs typeface="Calibri" pitchFamily="34" charset="0"/>
        </a:defRPr>
      </a:lvl4pPr>
      <a:lvl5pPr marL="1771650" indent="-228600" algn="l" rtl="0" eaLnBrk="0" fontAlgn="base" hangingPunct="0">
        <a:spcBef>
          <a:spcPct val="20000"/>
        </a:spcBef>
        <a:spcAft>
          <a:spcPct val="0"/>
        </a:spcAft>
        <a:buChar char="•"/>
        <a:defRPr sz="1600">
          <a:solidFill>
            <a:schemeClr val="tx1"/>
          </a:solidFill>
          <a:latin typeface="Calibri" pitchFamily="34" charset="0"/>
          <a:cs typeface="Calibri"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2"/>
            <a:ext cx="7772400" cy="914399"/>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5123" name="Rectangle 3"/>
          <p:cNvSpPr>
            <a:spLocks noGrp="1" noChangeArrowheads="1"/>
          </p:cNvSpPr>
          <p:nvPr>
            <p:ph type="body" idx="1"/>
          </p:nvPr>
        </p:nvSpPr>
        <p:spPr bwMode="auto">
          <a:xfrm>
            <a:off x="685800" y="1752607"/>
            <a:ext cx="7772400" cy="457199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4832974" y="6475414"/>
            <a:ext cx="3710952" cy="36933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t>Okan Mutgan, et al. (Nokia)</a:t>
            </a:r>
            <a:endParaRPr lang="en-US" dirty="0"/>
          </a:p>
        </p:txBody>
      </p:sp>
      <p:sp>
        <p:nvSpPr>
          <p:cNvPr id="1030" name="Rectangle 6"/>
          <p:cNvSpPr>
            <a:spLocks noGrp="1" noChangeArrowheads="1"/>
          </p:cNvSpPr>
          <p:nvPr>
            <p:ph type="sldNum" sz="quarter" idx="4"/>
          </p:nvPr>
        </p:nvSpPr>
        <p:spPr bwMode="auto">
          <a:xfrm>
            <a:off x="4067485" y="6475414"/>
            <a:ext cx="1085233" cy="36933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6040932" y="401851"/>
            <a:ext cx="2404569" cy="207749"/>
          </a:xfrm>
          <a:prstGeom prst="rect">
            <a:avLst/>
          </a:prstGeom>
          <a:noFill/>
          <a:ln w="9525">
            <a:noFill/>
            <a:miter lim="800000"/>
            <a:headEnd/>
            <a:tailEnd/>
          </a:ln>
          <a:effectLst/>
        </p:spPr>
        <p:txBody>
          <a:bodyPr wrap="none" lIns="0" tIns="0" rIns="0" bIns="0" anchor="b">
            <a:spAutoFit/>
          </a:bodyPr>
          <a:lstStyle/>
          <a:p>
            <a:pPr marL="342900" lvl="4" algn="r" eaLnBrk="0" hangingPunct="0">
              <a:defRPr/>
            </a:pPr>
            <a:r>
              <a:rPr lang="en-US" sz="1350" b="1" dirty="0">
                <a:cs typeface="+mn-cs"/>
              </a:rPr>
              <a:t>Doc</a:t>
            </a:r>
            <a:r>
              <a:rPr lang="en-GB" altLang="en-US" sz="1350" b="1" kern="1200" dirty="0">
                <a:solidFill>
                  <a:schemeClr val="tx1"/>
                </a:solidFill>
                <a:latin typeface="Times New Roman" pitchFamily="18" charset="0"/>
                <a:ea typeface="+mn-ea"/>
                <a:cs typeface="Arial" charset="0"/>
              </a:rPr>
              <a:t>.: IEEE 802.11-22/</a:t>
            </a:r>
            <a:r>
              <a:rPr lang="en-US" altLang="en-US" sz="1350" b="1" kern="1200" dirty="0">
                <a:solidFill>
                  <a:schemeClr val="tx1"/>
                </a:solidFill>
                <a:latin typeface="Times New Roman" pitchFamily="18" charset="0"/>
                <a:ea typeface="+mn-ea"/>
                <a:cs typeface="+mn-cs"/>
              </a:rPr>
              <a:t>818r3</a:t>
            </a:r>
            <a:endParaRPr lang="en-US" sz="135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350" dirty="0">
              <a:cs typeface="+mn-cs"/>
            </a:endParaRPr>
          </a:p>
        </p:txBody>
      </p:sp>
      <p:sp>
        <p:nvSpPr>
          <p:cNvPr id="1033" name="Rectangle 9"/>
          <p:cNvSpPr>
            <a:spLocks noChangeArrowheads="1"/>
          </p:cNvSpPr>
          <p:nvPr/>
        </p:nvSpPr>
        <p:spPr bwMode="auto">
          <a:xfrm>
            <a:off x="685800" y="6475415"/>
            <a:ext cx="846386" cy="207749"/>
          </a:xfrm>
          <a:prstGeom prst="rect">
            <a:avLst/>
          </a:prstGeom>
          <a:noFill/>
          <a:ln w="9525">
            <a:noFill/>
            <a:miter lim="800000"/>
            <a:headEnd/>
            <a:tailEnd/>
          </a:ln>
          <a:effectLst/>
        </p:spPr>
        <p:txBody>
          <a:bodyPr wrap="none" lIns="0" tIns="0" rIns="0" bIns="0">
            <a:spAutoFit/>
          </a:bodyPr>
          <a:lstStyle/>
          <a:p>
            <a:pPr eaLnBrk="0" hangingPunct="0">
              <a:defRPr/>
            </a:pPr>
            <a:r>
              <a:rPr lang="en-US" sz="1350"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350" dirty="0">
              <a:cs typeface="+mn-cs"/>
            </a:endParaRPr>
          </a:p>
        </p:txBody>
      </p:sp>
      <p:sp>
        <p:nvSpPr>
          <p:cNvPr id="11" name="Rectangle 7">
            <a:extLst>
              <a:ext uri="{FF2B5EF4-FFF2-40B4-BE49-F238E27FC236}">
                <a16:creationId xmlns:a16="http://schemas.microsoft.com/office/drawing/2014/main" id="{A2C1934C-D9E1-4B95-BD7A-3A16B08E8C44}"/>
              </a:ext>
            </a:extLst>
          </p:cNvPr>
          <p:cNvSpPr>
            <a:spLocks noChangeArrowheads="1"/>
          </p:cNvSpPr>
          <p:nvPr userDrawn="1"/>
        </p:nvSpPr>
        <p:spPr bwMode="auto">
          <a:xfrm>
            <a:off x="228601" y="393632"/>
            <a:ext cx="1072409" cy="207749"/>
          </a:xfrm>
          <a:prstGeom prst="rect">
            <a:avLst/>
          </a:prstGeom>
          <a:noFill/>
          <a:ln w="9525">
            <a:noFill/>
            <a:miter lim="800000"/>
            <a:headEnd/>
            <a:tailEnd/>
          </a:ln>
          <a:effectLst/>
        </p:spPr>
        <p:txBody>
          <a:bodyPr wrap="none" lIns="0" tIns="0" rIns="0" bIns="0" anchor="b">
            <a:spAutoFit/>
          </a:bodyPr>
          <a:lstStyle/>
          <a:p>
            <a:pPr marL="342900" lvl="4" algn="l" eaLnBrk="0" hangingPunct="0">
              <a:defRPr/>
            </a:pPr>
            <a:r>
              <a:rPr lang="en-US" sz="1350" b="1" dirty="0">
                <a:cs typeface="+mn-cs"/>
              </a:rPr>
              <a:t>May 2022</a:t>
            </a:r>
          </a:p>
        </p:txBody>
      </p:sp>
    </p:spTree>
    <p:extLst>
      <p:ext uri="{BB962C8B-B14F-4D97-AF65-F5344CB8AC3E}">
        <p14:creationId xmlns:p14="http://schemas.microsoft.com/office/powerpoint/2010/main" val="1920905577"/>
      </p:ext>
    </p:extLst>
  </p:cSld>
  <p:clrMap bg1="lt1" tx1="dk1" bg2="lt2" tx2="dk2" accent1="accent1" accent2="accent2" accent3="accent3" accent4="accent4" accent5="accent5" accent6="accent6" hlink="hlink" folHlink="folHlink"/>
  <p:sldLayoutIdLst>
    <p:sldLayoutId id="2147483998" r:id="rId1"/>
    <p:sldLayoutId id="2147483999" r:id="rId2"/>
    <p:sldLayoutId id="2147484000" r:id="rId3"/>
    <p:sldLayoutId id="2147484001" r:id="rId4"/>
    <p:sldLayoutId id="2147484002" r:id="rId5"/>
    <p:sldLayoutId id="2147484003" r:id="rId6"/>
    <p:sldLayoutId id="2147484004" r:id="rId7"/>
    <p:sldLayoutId id="2147484005" r:id="rId8"/>
    <p:sldLayoutId id="2147484006" r:id="rId9"/>
    <p:sldLayoutId id="2147484007" r:id="rId10"/>
    <p:sldLayoutId id="2147484008" r:id="rId11"/>
  </p:sldLayoutIdLst>
  <p:hf hdr="0"/>
  <p:txStyles>
    <p:titleStyle>
      <a:lvl1pPr algn="ctr" rtl="0" eaLnBrk="0" fontAlgn="base" hangingPunct="0">
        <a:spcBef>
          <a:spcPct val="0"/>
        </a:spcBef>
        <a:spcAft>
          <a:spcPct val="0"/>
        </a:spcAft>
        <a:defRPr sz="2400" b="1">
          <a:solidFill>
            <a:schemeClr val="tx2"/>
          </a:solidFill>
          <a:latin typeface="+mj-lt"/>
          <a:ea typeface="+mj-ea"/>
          <a:cs typeface="+mj-cs"/>
        </a:defRPr>
      </a:lvl1pPr>
      <a:lvl2pPr algn="ctr" rtl="0" eaLnBrk="0" fontAlgn="base" hangingPunct="0">
        <a:spcBef>
          <a:spcPct val="0"/>
        </a:spcBef>
        <a:spcAft>
          <a:spcPct val="0"/>
        </a:spcAft>
        <a:defRPr sz="2400" b="1">
          <a:solidFill>
            <a:schemeClr val="tx2"/>
          </a:solidFill>
          <a:latin typeface="Times New Roman" pitchFamily="18" charset="0"/>
        </a:defRPr>
      </a:lvl2pPr>
      <a:lvl3pPr algn="ctr" rtl="0" eaLnBrk="0" fontAlgn="base" hangingPunct="0">
        <a:spcBef>
          <a:spcPct val="0"/>
        </a:spcBef>
        <a:spcAft>
          <a:spcPct val="0"/>
        </a:spcAft>
        <a:defRPr sz="2400" b="1">
          <a:solidFill>
            <a:schemeClr val="tx2"/>
          </a:solidFill>
          <a:latin typeface="Times New Roman" pitchFamily="18" charset="0"/>
        </a:defRPr>
      </a:lvl3pPr>
      <a:lvl4pPr algn="ctr" rtl="0" eaLnBrk="0" fontAlgn="base" hangingPunct="0">
        <a:spcBef>
          <a:spcPct val="0"/>
        </a:spcBef>
        <a:spcAft>
          <a:spcPct val="0"/>
        </a:spcAft>
        <a:defRPr sz="2400" b="1">
          <a:solidFill>
            <a:schemeClr val="tx2"/>
          </a:solidFill>
          <a:latin typeface="Times New Roman" pitchFamily="18" charset="0"/>
        </a:defRPr>
      </a:lvl4pPr>
      <a:lvl5pPr algn="ctr" rtl="0" eaLnBrk="0" fontAlgn="base" hangingPunct="0">
        <a:spcBef>
          <a:spcPct val="0"/>
        </a:spcBef>
        <a:spcAft>
          <a:spcPct val="0"/>
        </a:spcAft>
        <a:defRPr sz="2400" b="1">
          <a:solidFill>
            <a:schemeClr val="tx2"/>
          </a:solidFill>
          <a:latin typeface="Times New Roman" pitchFamily="18" charset="0"/>
        </a:defRPr>
      </a:lvl5pPr>
      <a:lvl6pPr marL="342900" algn="ctr" rtl="0" eaLnBrk="0" fontAlgn="base" hangingPunct="0">
        <a:spcBef>
          <a:spcPct val="0"/>
        </a:spcBef>
        <a:spcAft>
          <a:spcPct val="0"/>
        </a:spcAft>
        <a:defRPr sz="2400" b="1">
          <a:solidFill>
            <a:schemeClr val="tx2"/>
          </a:solidFill>
          <a:latin typeface="Times New Roman" pitchFamily="18" charset="0"/>
        </a:defRPr>
      </a:lvl6pPr>
      <a:lvl7pPr marL="685800" algn="ctr" rtl="0" eaLnBrk="0" fontAlgn="base" hangingPunct="0">
        <a:spcBef>
          <a:spcPct val="0"/>
        </a:spcBef>
        <a:spcAft>
          <a:spcPct val="0"/>
        </a:spcAft>
        <a:defRPr sz="2400" b="1">
          <a:solidFill>
            <a:schemeClr val="tx2"/>
          </a:solidFill>
          <a:latin typeface="Times New Roman" pitchFamily="18" charset="0"/>
        </a:defRPr>
      </a:lvl7pPr>
      <a:lvl8pPr marL="1028700" algn="ctr" rtl="0" eaLnBrk="0" fontAlgn="base" hangingPunct="0">
        <a:spcBef>
          <a:spcPct val="0"/>
        </a:spcBef>
        <a:spcAft>
          <a:spcPct val="0"/>
        </a:spcAft>
        <a:defRPr sz="2400" b="1">
          <a:solidFill>
            <a:schemeClr val="tx2"/>
          </a:solidFill>
          <a:latin typeface="Times New Roman" pitchFamily="18" charset="0"/>
        </a:defRPr>
      </a:lvl8pPr>
      <a:lvl9pPr marL="1371600" algn="ctr" rtl="0" eaLnBrk="0" fontAlgn="base" hangingPunct="0">
        <a:spcBef>
          <a:spcPct val="0"/>
        </a:spcBef>
        <a:spcAft>
          <a:spcPct val="0"/>
        </a:spcAft>
        <a:defRPr sz="2400" b="1">
          <a:solidFill>
            <a:schemeClr val="tx2"/>
          </a:solidFill>
          <a:latin typeface="Times New Roman" pitchFamily="18" charset="0"/>
        </a:defRPr>
      </a:lvl9pPr>
    </p:titleStyle>
    <p:bodyStyle>
      <a:lvl1pPr marL="257175" indent="-257175" algn="l" rtl="0" eaLnBrk="0" fontAlgn="base" hangingPunct="0">
        <a:spcBef>
          <a:spcPct val="20000"/>
        </a:spcBef>
        <a:spcAft>
          <a:spcPct val="0"/>
        </a:spcAft>
        <a:buChar char="•"/>
        <a:defRPr sz="1800" b="1">
          <a:solidFill>
            <a:schemeClr val="tx1"/>
          </a:solidFill>
          <a:latin typeface="+mn-lt"/>
          <a:ea typeface="+mn-ea"/>
          <a:cs typeface="+mn-cs"/>
        </a:defRPr>
      </a:lvl1pPr>
      <a:lvl2pPr marL="557213" indent="-214313" algn="l" rtl="0" eaLnBrk="0" fontAlgn="base" hangingPunct="0">
        <a:spcBef>
          <a:spcPct val="20000"/>
        </a:spcBef>
        <a:spcAft>
          <a:spcPct val="0"/>
        </a:spcAft>
        <a:buChar char="–"/>
        <a:defRPr sz="1500">
          <a:solidFill>
            <a:schemeClr val="tx1"/>
          </a:solidFill>
          <a:latin typeface="+mn-lt"/>
        </a:defRPr>
      </a:lvl2pPr>
      <a:lvl3pPr marL="814388" indent="-171450" algn="l" rtl="0" eaLnBrk="0" fontAlgn="base" hangingPunct="0">
        <a:spcBef>
          <a:spcPct val="20000"/>
        </a:spcBef>
        <a:spcAft>
          <a:spcPct val="0"/>
        </a:spcAft>
        <a:buChar char="•"/>
        <a:defRPr>
          <a:solidFill>
            <a:schemeClr val="tx1"/>
          </a:solidFill>
          <a:latin typeface="+mn-lt"/>
        </a:defRPr>
      </a:lvl3pPr>
      <a:lvl4pPr marL="1071563" indent="-171450" algn="l" rtl="0" eaLnBrk="0" fontAlgn="base" hangingPunct="0">
        <a:spcBef>
          <a:spcPct val="20000"/>
        </a:spcBef>
        <a:spcAft>
          <a:spcPct val="0"/>
        </a:spcAft>
        <a:buChar char="–"/>
        <a:defRPr sz="1200">
          <a:solidFill>
            <a:schemeClr val="tx1"/>
          </a:solidFill>
          <a:latin typeface="+mn-lt"/>
        </a:defRPr>
      </a:lvl4pPr>
      <a:lvl5pPr marL="1328738" indent="-171450" algn="l" rtl="0" eaLnBrk="0" fontAlgn="base" hangingPunct="0">
        <a:spcBef>
          <a:spcPct val="20000"/>
        </a:spcBef>
        <a:spcAft>
          <a:spcPct val="0"/>
        </a:spcAft>
        <a:buChar char="•"/>
        <a:defRPr sz="1200">
          <a:solidFill>
            <a:schemeClr val="tx1"/>
          </a:solidFill>
          <a:latin typeface="+mn-lt"/>
        </a:defRPr>
      </a:lvl5pPr>
      <a:lvl6pPr marL="1671638" indent="-171450" algn="l" rtl="0" eaLnBrk="0" fontAlgn="base" hangingPunct="0">
        <a:spcBef>
          <a:spcPct val="20000"/>
        </a:spcBef>
        <a:spcAft>
          <a:spcPct val="0"/>
        </a:spcAft>
        <a:buChar char="•"/>
        <a:defRPr sz="1200">
          <a:solidFill>
            <a:schemeClr val="tx1"/>
          </a:solidFill>
          <a:latin typeface="+mn-lt"/>
        </a:defRPr>
      </a:lvl6pPr>
      <a:lvl7pPr marL="2014538" indent="-171450" algn="l" rtl="0" eaLnBrk="0" fontAlgn="base" hangingPunct="0">
        <a:spcBef>
          <a:spcPct val="20000"/>
        </a:spcBef>
        <a:spcAft>
          <a:spcPct val="0"/>
        </a:spcAft>
        <a:buChar char="•"/>
        <a:defRPr sz="1200">
          <a:solidFill>
            <a:schemeClr val="tx1"/>
          </a:solidFill>
          <a:latin typeface="+mn-lt"/>
        </a:defRPr>
      </a:lvl7pPr>
      <a:lvl8pPr marL="2357438" indent="-171450" algn="l" rtl="0" eaLnBrk="0" fontAlgn="base" hangingPunct="0">
        <a:spcBef>
          <a:spcPct val="20000"/>
        </a:spcBef>
        <a:spcAft>
          <a:spcPct val="0"/>
        </a:spcAft>
        <a:buChar char="•"/>
        <a:defRPr sz="1200">
          <a:solidFill>
            <a:schemeClr val="tx1"/>
          </a:solidFill>
          <a:latin typeface="+mn-lt"/>
        </a:defRPr>
      </a:lvl8pPr>
      <a:lvl9pPr marL="2700338" indent="-171450" algn="l" rtl="0" eaLnBrk="0" fontAlgn="base" hangingPunct="0">
        <a:spcBef>
          <a:spcPct val="20000"/>
        </a:spcBef>
        <a:spcAft>
          <a:spcPct val="0"/>
        </a:spcAft>
        <a:buChar char="•"/>
        <a:defRPr sz="12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1F799C-2FBA-4A48-9F4E-EFA0D8473004}"/>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7ABA20D-08AA-4D19-9EA8-7F1EDD5CDE2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EF00C4-58D0-480E-959F-0FFCDE93CD3D}"/>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32F6E3F-2654-4880-B40E-26A42545BAF6}" type="datetimeFigureOut">
              <a:rPr lang="en-US" smtClean="0"/>
              <a:t>8/1/2022</a:t>
            </a:fld>
            <a:endParaRPr lang="en-US"/>
          </a:p>
        </p:txBody>
      </p:sp>
      <p:sp>
        <p:nvSpPr>
          <p:cNvPr id="5" name="Footer Placeholder 4">
            <a:extLst>
              <a:ext uri="{FF2B5EF4-FFF2-40B4-BE49-F238E27FC236}">
                <a16:creationId xmlns:a16="http://schemas.microsoft.com/office/drawing/2014/main" id="{B7B3B7E6-FEFC-42CC-A043-3DC2CDE01BA6}"/>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C065631-74E4-476F-83C9-C8F27F053E44}"/>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E4145AA-309E-4B63-BF74-E84EFE6C5D81}" type="slidenum">
              <a:rPr lang="en-US" smtClean="0"/>
              <a:t>‹#›</a:t>
            </a:fld>
            <a:endParaRPr lang="en-US"/>
          </a:p>
        </p:txBody>
      </p:sp>
    </p:spTree>
    <p:extLst>
      <p:ext uri="{BB962C8B-B14F-4D97-AF65-F5344CB8AC3E}">
        <p14:creationId xmlns:p14="http://schemas.microsoft.com/office/powerpoint/2010/main" val="3316270420"/>
      </p:ext>
    </p:extLst>
  </p:cSld>
  <p:clrMap bg1="lt1" tx1="dk1" bg2="lt2" tx2="dk2" accent1="accent1" accent2="accent2" accent3="accent3" accent4="accent4" accent5="accent5" accent6="accent6" hlink="hlink" folHlink="folHlink"/>
  <p:sldLayoutIdLst>
    <p:sldLayoutId id="2147484010" r:id="rId1"/>
    <p:sldLayoutId id="2147484011" r:id="rId2"/>
    <p:sldLayoutId id="2147484012" r:id="rId3"/>
    <p:sldLayoutId id="2147484013" r:id="rId4"/>
    <p:sldLayoutId id="2147484014" r:id="rId5"/>
    <p:sldLayoutId id="2147484015" r:id="rId6"/>
    <p:sldLayoutId id="2147484016" r:id="rId7"/>
    <p:sldLayoutId id="2147484017" r:id="rId8"/>
    <p:sldLayoutId id="2147484018" r:id="rId9"/>
    <p:sldLayoutId id="2147484019" r:id="rId10"/>
    <p:sldLayoutId id="2147484020"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dangerousprototypes.com/2013/08/10/creepydol-wifi-surveillance-project-debuts-at-blackhatdefcon/" TargetMode="External"/><Relationship Id="rId2" Type="http://schemas.openxmlformats.org/officeDocument/2006/relationships/hyperlink" Target="http://www.infowars.com/seattle-police-deactivate-wi-fi-spy-grid-after-privacy-outcry/" TargetMode="External"/><Relationship Id="rId1" Type="http://schemas.openxmlformats.org/officeDocument/2006/relationships/slideLayout" Target="../slideLayouts/slideLayout4.xml"/><Relationship Id="rId5" Type="http://schemas.openxmlformats.org/officeDocument/2006/relationships/hyperlink" Target="file:///\\localhost\Wi-Fi%20Trashcans%20Now%20Silently%20Tracking%20Your%20Smartphone%20Data%20%20Read%20more\%20http\::www.storyleak.com:wi-fi-trashcans-tracking-your-smartphone-data:" TargetMode="External"/><Relationship Id="rId4" Type="http://schemas.openxmlformats.org/officeDocument/2006/relationships/hyperlink" Target="http://www.internetevolution.com/author.asp?section_id=466&amp;doc_id=260514&am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14.xml"/><Relationship Id="rId5" Type="http://schemas.openxmlformats.org/officeDocument/2006/relationships/image" Target="../media/image7.svg"/><Relationship Id="rId4" Type="http://schemas.openxmlformats.org/officeDocument/2006/relationships/image" Target="../media/image6.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a:t>July 2022</a:t>
            </a:r>
            <a:endParaRPr lang="en-US" sz="1800" dirty="0"/>
          </a:p>
        </p:txBody>
      </p:sp>
      <p:sp>
        <p:nvSpPr>
          <p:cNvPr id="3077" name="Rectangle 2"/>
          <p:cNvSpPr>
            <a:spLocks noGrp="1" noChangeArrowheads="1"/>
          </p:cNvSpPr>
          <p:nvPr>
            <p:ph type="title"/>
          </p:nvPr>
        </p:nvSpPr>
        <p:spPr>
          <a:xfrm>
            <a:off x="685800" y="838200"/>
            <a:ext cx="7772400" cy="1066800"/>
          </a:xfrm>
          <a:noFill/>
        </p:spPr>
        <p:txBody>
          <a:bodyPr/>
          <a:lstStyle/>
          <a:p>
            <a:r>
              <a:rPr lang="en-US" dirty="0"/>
              <a:t>TG </a:t>
            </a:r>
            <a:r>
              <a:rPr lang="en-US" dirty="0" err="1"/>
              <a:t>bh</a:t>
            </a:r>
            <a:br>
              <a:rPr lang="en-US" dirty="0"/>
            </a:br>
            <a:r>
              <a:rPr lang="en-US" dirty="0"/>
              <a:t>Background, Use Cases, PAR, Privacy etc.</a:t>
            </a:r>
            <a:br>
              <a:rPr lang="en-US" dirty="0"/>
            </a:br>
            <a:endParaRPr lang="en-US" dirty="0"/>
          </a:p>
        </p:txBody>
      </p:sp>
      <p:sp>
        <p:nvSpPr>
          <p:cNvPr id="3078" name="Rectangle 6"/>
          <p:cNvSpPr>
            <a:spLocks noGrp="1" noChangeArrowheads="1"/>
          </p:cNvSpPr>
          <p:nvPr>
            <p:ph type="body" idx="1"/>
          </p:nvPr>
        </p:nvSpPr>
        <p:spPr>
          <a:xfrm>
            <a:off x="647607" y="2209800"/>
            <a:ext cx="7772400" cy="381000"/>
          </a:xfrm>
          <a:noFill/>
        </p:spPr>
        <p:txBody>
          <a:bodyPr/>
          <a:lstStyle/>
          <a:p>
            <a:pPr algn="ctr">
              <a:lnSpc>
                <a:spcPct val="90000"/>
              </a:lnSpc>
              <a:buFontTx/>
              <a:buNone/>
            </a:pPr>
            <a:r>
              <a:rPr lang="en-US" sz="2000" dirty="0"/>
              <a:t>Date:</a:t>
            </a:r>
            <a:r>
              <a:rPr lang="en-US" sz="2000" b="0" dirty="0"/>
              <a:t> 2022-07</a:t>
            </a:r>
          </a:p>
        </p:txBody>
      </p:sp>
      <p:sp>
        <p:nvSpPr>
          <p:cNvPr id="3080" name="Rectangle 12"/>
          <p:cNvSpPr>
            <a:spLocks noChangeArrowheads="1"/>
          </p:cNvSpPr>
          <p:nvPr/>
        </p:nvSpPr>
        <p:spPr bwMode="auto">
          <a:xfrm>
            <a:off x="637005" y="313804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dirty="0"/>
              <a:t>Authors:</a:t>
            </a:r>
            <a:endParaRPr lang="en-US" sz="2000" b="0" dirty="0"/>
          </a:p>
        </p:txBody>
      </p:sp>
      <p:sp>
        <p:nvSpPr>
          <p:cNvPr id="3" name="Footer Placeholder 2"/>
          <p:cNvSpPr>
            <a:spLocks noGrp="1"/>
          </p:cNvSpPr>
          <p:nvPr>
            <p:ph type="ftr" sz="quarter" idx="11"/>
          </p:nvPr>
        </p:nvSpPr>
        <p:spPr/>
        <p:txBody>
          <a:bodyPr/>
          <a:lstStyle/>
          <a:p>
            <a:pPr>
              <a:defRPr/>
            </a:pPr>
            <a:r>
              <a:rPr lang="en-US"/>
              <a:t>Graham Smith, SR Technologies</a:t>
            </a:r>
            <a:endParaRPr lang="en-US" dirty="0"/>
          </a:p>
        </p:txBody>
      </p:sp>
      <p:sp>
        <p:nvSpPr>
          <p:cNvPr id="4" name="Slide Number Placeholder 3"/>
          <p:cNvSpPr>
            <a:spLocks noGrp="1"/>
          </p:cNvSpPr>
          <p:nvPr>
            <p:ph type="sldNum" sz="quarter" idx="12"/>
          </p:nvPr>
        </p:nvSpPr>
        <p:spPr/>
        <p:txBody>
          <a:bodyPr/>
          <a:lstStyle/>
          <a:p>
            <a:pPr>
              <a:defRPr/>
            </a:pPr>
            <a:r>
              <a:rPr lang="en-US"/>
              <a:t>Slide </a:t>
            </a:r>
            <a:fld id="{31D45EC1-4C6A-4C4C-A230-3BDF24B584F8}" type="slidenum">
              <a:rPr lang="en-US" smtClean="0"/>
              <a:pPr>
                <a:defRPr/>
              </a:pPr>
              <a:t>1</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2825856320"/>
              </p:ext>
            </p:extLst>
          </p:nvPr>
        </p:nvGraphicFramePr>
        <p:xfrm>
          <a:off x="1133831" y="3697247"/>
          <a:ext cx="7162800" cy="1179555"/>
        </p:xfrm>
        <a:graphic>
          <a:graphicData uri="http://schemas.openxmlformats.org/drawingml/2006/table">
            <a:tbl>
              <a:tblPr firstRow="1" bandRow="1">
                <a:tableStyleId>{5940675A-B579-460E-94D1-54222C63F5DA}</a:tableStyleId>
              </a:tblPr>
              <a:tblGrid>
                <a:gridCol w="1432560">
                  <a:extLst>
                    <a:ext uri="{9D8B030D-6E8A-4147-A177-3AD203B41FA5}">
                      <a16:colId xmlns:a16="http://schemas.microsoft.com/office/drawing/2014/main" val="367919905"/>
                    </a:ext>
                  </a:extLst>
                </a:gridCol>
                <a:gridCol w="1432560">
                  <a:extLst>
                    <a:ext uri="{9D8B030D-6E8A-4147-A177-3AD203B41FA5}">
                      <a16:colId xmlns:a16="http://schemas.microsoft.com/office/drawing/2014/main" val="183324270"/>
                    </a:ext>
                  </a:extLst>
                </a:gridCol>
                <a:gridCol w="1432560">
                  <a:extLst>
                    <a:ext uri="{9D8B030D-6E8A-4147-A177-3AD203B41FA5}">
                      <a16:colId xmlns:a16="http://schemas.microsoft.com/office/drawing/2014/main" val="2681071824"/>
                    </a:ext>
                  </a:extLst>
                </a:gridCol>
                <a:gridCol w="1036318">
                  <a:extLst>
                    <a:ext uri="{9D8B030D-6E8A-4147-A177-3AD203B41FA5}">
                      <a16:colId xmlns:a16="http://schemas.microsoft.com/office/drawing/2014/main" val="3659536808"/>
                    </a:ext>
                  </a:extLst>
                </a:gridCol>
                <a:gridCol w="1828802">
                  <a:extLst>
                    <a:ext uri="{9D8B030D-6E8A-4147-A177-3AD203B41FA5}">
                      <a16:colId xmlns:a16="http://schemas.microsoft.com/office/drawing/2014/main" val="181059685"/>
                    </a:ext>
                  </a:extLst>
                </a:gridCol>
              </a:tblGrid>
              <a:tr h="393185">
                <a:tc>
                  <a:txBody>
                    <a:bodyPr/>
                    <a:lstStyle/>
                    <a:p>
                      <a:pPr algn="ctr"/>
                      <a:r>
                        <a:rPr lang="en-US" b="1" dirty="0"/>
                        <a:t>Name</a:t>
                      </a:r>
                    </a:p>
                  </a:txBody>
                  <a:tcPr/>
                </a:tc>
                <a:tc>
                  <a:txBody>
                    <a:bodyPr/>
                    <a:lstStyle/>
                    <a:p>
                      <a:pPr algn="ctr"/>
                      <a:r>
                        <a:rPr lang="en-US" b="1" dirty="0"/>
                        <a:t>Company</a:t>
                      </a:r>
                    </a:p>
                  </a:txBody>
                  <a:tcPr/>
                </a:tc>
                <a:tc>
                  <a:txBody>
                    <a:bodyPr/>
                    <a:lstStyle/>
                    <a:p>
                      <a:pPr algn="ctr"/>
                      <a:r>
                        <a:rPr lang="en-US" b="1" dirty="0"/>
                        <a:t>Address</a:t>
                      </a:r>
                    </a:p>
                  </a:txBody>
                  <a:tcPr/>
                </a:tc>
                <a:tc>
                  <a:txBody>
                    <a:bodyPr/>
                    <a:lstStyle/>
                    <a:p>
                      <a:pPr algn="ctr"/>
                      <a:r>
                        <a:rPr lang="en-US" b="1" dirty="0"/>
                        <a:t>Phone</a:t>
                      </a:r>
                    </a:p>
                  </a:txBody>
                  <a:tcPr/>
                </a:tc>
                <a:tc>
                  <a:txBody>
                    <a:bodyPr/>
                    <a:lstStyle/>
                    <a:p>
                      <a:pPr algn="ctr"/>
                      <a:r>
                        <a:rPr lang="en-US" b="1" dirty="0"/>
                        <a:t>email</a:t>
                      </a:r>
                    </a:p>
                  </a:txBody>
                  <a:tcPr/>
                </a:tc>
                <a:extLst>
                  <a:ext uri="{0D108BD9-81ED-4DB2-BD59-A6C34878D82A}">
                    <a16:rowId xmlns:a16="http://schemas.microsoft.com/office/drawing/2014/main" val="1043191694"/>
                  </a:ext>
                </a:extLst>
              </a:tr>
              <a:tr h="393185">
                <a:tc>
                  <a:txBody>
                    <a:bodyPr/>
                    <a:lstStyle/>
                    <a:p>
                      <a:r>
                        <a:rPr lang="en-US" sz="1400" dirty="0"/>
                        <a:t>Graham Smith</a:t>
                      </a:r>
                    </a:p>
                  </a:txBody>
                  <a:tcPr/>
                </a:tc>
                <a:tc>
                  <a:txBody>
                    <a:bodyPr/>
                    <a:lstStyle/>
                    <a:p>
                      <a:r>
                        <a:rPr lang="en-US" sz="1400" dirty="0"/>
                        <a:t>SRT</a:t>
                      </a:r>
                      <a:r>
                        <a:rPr lang="en-US" sz="1400" baseline="0" dirty="0"/>
                        <a:t> Group</a:t>
                      </a:r>
                      <a:endParaRPr lang="en-US" sz="1400" dirty="0"/>
                    </a:p>
                  </a:txBody>
                  <a:tcPr/>
                </a:tc>
                <a:tc>
                  <a:txBody>
                    <a:bodyPr/>
                    <a:lstStyle/>
                    <a:p>
                      <a:r>
                        <a:rPr lang="en-US" sz="1400" dirty="0"/>
                        <a:t>Sunrise , FL</a:t>
                      </a:r>
                    </a:p>
                  </a:txBody>
                  <a:tcPr/>
                </a:tc>
                <a:tc>
                  <a:txBody>
                    <a:bodyPr/>
                    <a:lstStyle/>
                    <a:p>
                      <a:endParaRPr lang="en-US" sz="1400" dirty="0"/>
                    </a:p>
                  </a:txBody>
                  <a:tcPr/>
                </a:tc>
                <a:tc>
                  <a:txBody>
                    <a:bodyPr/>
                    <a:lstStyle/>
                    <a:p>
                      <a:r>
                        <a:rPr lang="en-US" sz="1400" dirty="0"/>
                        <a:t>gsmith@srtrl.com</a:t>
                      </a:r>
                    </a:p>
                  </a:txBody>
                  <a:tcPr/>
                </a:tc>
                <a:extLst>
                  <a:ext uri="{0D108BD9-81ED-4DB2-BD59-A6C34878D82A}">
                    <a16:rowId xmlns:a16="http://schemas.microsoft.com/office/drawing/2014/main" val="2518716959"/>
                  </a:ext>
                </a:extLst>
              </a:tr>
              <a:tr h="393185">
                <a:tc>
                  <a:txBody>
                    <a:bodyPr/>
                    <a:lstStyle/>
                    <a:p>
                      <a:endParaRPr lang="en-US" sz="1400"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3145035632"/>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0247659-31E5-6ABF-8752-AB919ED3FE4A}"/>
              </a:ext>
            </a:extLst>
          </p:cNvPr>
          <p:cNvSpPr>
            <a:spLocks noGrp="1"/>
          </p:cNvSpPr>
          <p:nvPr>
            <p:ph idx="1"/>
          </p:nvPr>
        </p:nvSpPr>
        <p:spPr>
          <a:xfrm>
            <a:off x="685800" y="1371600"/>
            <a:ext cx="7772400" cy="4114800"/>
          </a:xfrm>
        </p:spPr>
        <p:txBody>
          <a:bodyPr/>
          <a:lstStyle/>
          <a:p>
            <a:pPr marL="0" indent="0">
              <a:buNone/>
            </a:pPr>
            <a:endParaRPr lang="en-US" dirty="0"/>
          </a:p>
          <a:p>
            <a:pPr marL="0" indent="0" algn="ctr">
              <a:buNone/>
            </a:pPr>
            <a:r>
              <a:rPr lang="en-US" sz="3200" dirty="0"/>
              <a:t>Back to the beginning</a:t>
            </a:r>
          </a:p>
          <a:p>
            <a:pPr marL="0" indent="0">
              <a:buNone/>
            </a:pPr>
            <a:endParaRPr lang="en-US" sz="2800" dirty="0"/>
          </a:p>
          <a:p>
            <a:pPr marL="0" indent="0" algn="ctr">
              <a:buNone/>
            </a:pPr>
            <a:r>
              <a:rPr lang="en-US" sz="2800" dirty="0"/>
              <a:t>Presentations were given in WNG back in 2014</a:t>
            </a:r>
          </a:p>
          <a:p>
            <a:pPr marL="0" indent="0" algn="ctr">
              <a:buNone/>
            </a:pPr>
            <a:r>
              <a:rPr lang="en-US" sz="2800" dirty="0"/>
              <a:t>These give insight as to the problems that needed solving and as to why RCM happened.</a:t>
            </a:r>
          </a:p>
        </p:txBody>
      </p:sp>
      <p:sp>
        <p:nvSpPr>
          <p:cNvPr id="4" name="Date Placeholder 3">
            <a:extLst>
              <a:ext uri="{FF2B5EF4-FFF2-40B4-BE49-F238E27FC236}">
                <a16:creationId xmlns:a16="http://schemas.microsoft.com/office/drawing/2014/main" id="{61D30C1C-6846-1E15-A9E1-A3E4B92791F6}"/>
              </a:ext>
            </a:extLst>
          </p:cNvPr>
          <p:cNvSpPr>
            <a:spLocks noGrp="1"/>
          </p:cNvSpPr>
          <p:nvPr>
            <p:ph type="dt" sz="half" idx="10"/>
          </p:nvPr>
        </p:nvSpPr>
        <p:spPr/>
        <p:txBody>
          <a:bodyPr/>
          <a:lstStyle/>
          <a:p>
            <a:pPr>
              <a:defRPr/>
            </a:pPr>
            <a:r>
              <a:rPr lang="en-US"/>
              <a:t>July 2022</a:t>
            </a:r>
            <a:endParaRPr lang="en-US" dirty="0"/>
          </a:p>
        </p:txBody>
      </p:sp>
      <p:sp>
        <p:nvSpPr>
          <p:cNvPr id="5" name="Footer Placeholder 4">
            <a:extLst>
              <a:ext uri="{FF2B5EF4-FFF2-40B4-BE49-F238E27FC236}">
                <a16:creationId xmlns:a16="http://schemas.microsoft.com/office/drawing/2014/main" id="{9A79A293-A161-DADD-988E-1697EE5FA668}"/>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6252CDDD-8EB0-1A1C-0E22-B9B37B535CDD}"/>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10</a:t>
            </a:fld>
            <a:endParaRPr lang="en-US" dirty="0"/>
          </a:p>
        </p:txBody>
      </p:sp>
    </p:spTree>
    <p:extLst>
      <p:ext uri="{BB962C8B-B14F-4D97-AF65-F5344CB8AC3E}">
        <p14:creationId xmlns:p14="http://schemas.microsoft.com/office/powerpoint/2010/main" val="10904732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Wi-Fi Privacy Concerns</a:t>
            </a:r>
          </a:p>
        </p:txBody>
      </p:sp>
      <p:sp>
        <p:nvSpPr>
          <p:cNvPr id="3" name="Content Placeholder 2"/>
          <p:cNvSpPr>
            <a:spLocks noGrp="1"/>
          </p:cNvSpPr>
          <p:nvPr>
            <p:ph idx="1"/>
          </p:nvPr>
        </p:nvSpPr>
        <p:spPr>
          <a:xfrm>
            <a:off x="685800" y="1752600"/>
            <a:ext cx="8153400" cy="4343400"/>
          </a:xfrm>
        </p:spPr>
        <p:txBody>
          <a:bodyPr/>
          <a:lstStyle/>
          <a:p>
            <a:pPr marL="0" indent="0">
              <a:buNone/>
            </a:pPr>
            <a:r>
              <a:rPr lang="en-US" sz="2000" b="0" dirty="0">
                <a:hlinkClick r:id="rId2"/>
              </a:rPr>
              <a:t>Seattle Police Deactivate Wi-Fi Spy Grid After Privacy Outcry</a:t>
            </a:r>
            <a:r>
              <a:rPr lang="en-US" sz="2000" b="0" dirty="0"/>
              <a:t> (Nov 2013)</a:t>
            </a:r>
          </a:p>
          <a:p>
            <a:pPr marL="400050" lvl="1" indent="0">
              <a:buNone/>
            </a:pPr>
            <a:r>
              <a:rPr lang="en-US" sz="1600" b="0" dirty="0"/>
              <a:t>A DHS and Seattle police network collecting location information</a:t>
            </a:r>
          </a:p>
          <a:p>
            <a:pPr marL="0" indent="0">
              <a:buNone/>
            </a:pPr>
            <a:r>
              <a:rPr lang="en-US" sz="2000" b="0" dirty="0">
                <a:hlinkClick r:id="rId3"/>
              </a:rPr>
              <a:t>CreepyDOL WiFi surveillance project debuts at Blackhat/DEFCON</a:t>
            </a:r>
            <a:r>
              <a:rPr lang="en-US" sz="2000" b="0" dirty="0"/>
              <a:t> (Aug 2013)</a:t>
            </a:r>
          </a:p>
          <a:p>
            <a:pPr marL="400050" lvl="1" indent="0">
              <a:buNone/>
            </a:pPr>
            <a:r>
              <a:rPr lang="en-US" sz="1600" dirty="0"/>
              <a:t>DIY surveillance with low-cost Wi-Fi based sensors that capture MAC addresses</a:t>
            </a:r>
            <a:endParaRPr lang="en-US" sz="2000" b="0" dirty="0">
              <a:hlinkClick r:id="rId4"/>
            </a:endParaRPr>
          </a:p>
          <a:p>
            <a:pPr marL="0" indent="0">
              <a:buNone/>
            </a:pPr>
            <a:r>
              <a:rPr lang="en-US" sz="2000" b="0" dirty="0">
                <a:hlinkClick r:id="rId5" action="ppaction://hlinkfile"/>
              </a:rPr>
              <a:t>Wi-Fi Trashcans Now Silently Tracking Your Smartphone Data</a:t>
            </a:r>
            <a:r>
              <a:rPr lang="en-US" sz="2000" b="0" dirty="0"/>
              <a:t> (Aug 2013)</a:t>
            </a:r>
          </a:p>
          <a:p>
            <a:pPr marL="400050" lvl="1" indent="0">
              <a:buNone/>
            </a:pPr>
            <a:r>
              <a:rPr lang="en-US" sz="1600" i="1" dirty="0"/>
              <a:t> ... the company boasted that the cans, which included LCD advertising screens, "provide an unparalleled insight into the past behavior of unique devices"—and hence of the people who carry them around</a:t>
            </a:r>
          </a:p>
          <a:p>
            <a:pPr marL="0" indent="0">
              <a:buNone/>
            </a:pPr>
            <a:r>
              <a:rPr lang="en-US" sz="2000" b="0" dirty="0">
                <a:hlinkClick r:id="rId4"/>
              </a:rPr>
              <a:t>"Technopanic" mounts over Google's Wi-Fi Privacy violations</a:t>
            </a:r>
            <a:r>
              <a:rPr lang="en-US" sz="2000" b="0" dirty="0"/>
              <a:t> (Mar 2013)</a:t>
            </a:r>
          </a:p>
          <a:p>
            <a:pPr marL="400050" lvl="1" indent="0">
              <a:buNone/>
            </a:pPr>
            <a:r>
              <a:rPr lang="en-US" sz="1600" dirty="0"/>
              <a:t>A DHS and Seattle police network collecting location information</a:t>
            </a:r>
            <a:endParaRPr lang="en-US" dirty="0"/>
          </a:p>
          <a:p>
            <a:pPr marL="57150" indent="0">
              <a:buNone/>
            </a:pPr>
            <a:endParaRPr lang="en-US" dirty="0"/>
          </a:p>
          <a:p>
            <a:pPr marL="57150" indent="0">
              <a:buNone/>
            </a:pPr>
            <a:endParaRPr lang="en-US" dirty="0"/>
          </a:p>
        </p:txBody>
      </p:sp>
      <p:sp>
        <p:nvSpPr>
          <p:cNvPr id="4" name="Footer Placeholder 3"/>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Calibri" pitchFamily="34" charset="0"/>
                <a:ea typeface="+mn-ea"/>
                <a:cs typeface="Calibri" pitchFamily="34" charset="0"/>
              </a:rPr>
              <a:t>Paul Lambert, Marvell</a:t>
            </a:r>
            <a:endParaRPr kumimoji="0" lang="en-US" sz="1200" b="0" i="0" u="none" strike="noStrike" kern="1200" cap="none" spc="0" normalizeH="0" baseline="0" noProof="0" dirty="0">
              <a:ln>
                <a:noFill/>
              </a:ln>
              <a:solidFill>
                <a:srgbClr val="000000"/>
              </a:solidFill>
              <a:effectLst/>
              <a:uLnTx/>
              <a:uFillTx/>
              <a:latin typeface="Calibri" pitchFamily="34" charset="0"/>
              <a:ea typeface="+mn-ea"/>
              <a:cs typeface="Calibri" pitchFamily="34" charset="0"/>
            </a:endParaRPr>
          </a:p>
        </p:txBody>
      </p:sp>
      <p:sp>
        <p:nvSpPr>
          <p:cNvPr id="5" name="Slide Number Placeholder 4"/>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Calibri" pitchFamily="34" charset="0"/>
                <a:ea typeface="+mn-ea"/>
                <a:cs typeface="Calibri" pitchFamily="34" charset="0"/>
              </a:rPr>
              <a:t>Slide </a:t>
            </a:r>
            <a:fld id="{9F280238-5E03-4A90-BACD-D800220B2674}" type="slidenum">
              <a:rPr kumimoji="0" lang="en-US" sz="1200" b="0" i="0" u="none" strike="noStrike" kern="1200" cap="none" spc="0" normalizeH="0" baseline="0" noProof="0" smtClean="0">
                <a:ln>
                  <a:noFill/>
                </a:ln>
                <a:solidFill>
                  <a:srgbClr val="000000"/>
                </a:solidFill>
                <a:effectLst/>
                <a:uLnTx/>
                <a:uFillTx/>
                <a:latin typeface="Calibri" pitchFamily="34" charset="0"/>
                <a:ea typeface="+mn-ea"/>
                <a:cs typeface="Calibri" pitchFamily="34" charset="0"/>
              </a:rPr>
              <a:pPr marL="0" marR="0" lvl="0" indent="0" algn="ct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Calibri" pitchFamily="34" charset="0"/>
              <a:ea typeface="+mn-ea"/>
              <a:cs typeface="Calibri" pitchFamily="34" charset="0"/>
            </a:endParaRPr>
          </a:p>
        </p:txBody>
      </p:sp>
      <p:sp>
        <p:nvSpPr>
          <p:cNvPr id="6" name="Date Placeholder 5"/>
          <p:cNvSpPr>
            <a:spLocks noGrp="1"/>
          </p:cNvSpPr>
          <p:nvPr>
            <p:ph type="dt" sz="quarter" idx="4294967295"/>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Calibri"/>
                <a:ea typeface="+mn-ea"/>
                <a:cs typeface="Calibri"/>
              </a:rPr>
              <a:t>November 2013</a:t>
            </a:r>
            <a:endParaRPr kumimoji="0" lang="en-US" sz="1800" b="0" i="0" u="none" strike="noStrike" kern="1200" cap="none" spc="0" normalizeH="0" baseline="0" noProof="0" dirty="0">
              <a:ln>
                <a:noFill/>
              </a:ln>
              <a:solidFill>
                <a:srgbClr val="000000"/>
              </a:solidFill>
              <a:effectLst/>
              <a:uLnTx/>
              <a:uFillTx/>
              <a:latin typeface="Calibri"/>
              <a:ea typeface="+mn-ea"/>
              <a:cs typeface="Calibri"/>
            </a:endParaRPr>
          </a:p>
        </p:txBody>
      </p:sp>
    </p:spTree>
    <p:extLst>
      <p:ext uri="{BB962C8B-B14F-4D97-AF65-F5344CB8AC3E}">
        <p14:creationId xmlns:p14="http://schemas.microsoft.com/office/powerpoint/2010/main" val="8184956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Privacy Threats</a:t>
            </a:r>
          </a:p>
        </p:txBody>
      </p:sp>
      <p:sp>
        <p:nvSpPr>
          <p:cNvPr id="3" name="Content Placeholder 2"/>
          <p:cNvSpPr>
            <a:spLocks noGrp="1"/>
          </p:cNvSpPr>
          <p:nvPr>
            <p:ph idx="1"/>
          </p:nvPr>
        </p:nvSpPr>
        <p:spPr>
          <a:xfrm>
            <a:off x="685800" y="1676400"/>
            <a:ext cx="7772400" cy="4419600"/>
          </a:xfrm>
        </p:spPr>
        <p:txBody>
          <a:bodyPr/>
          <a:lstStyle/>
          <a:p>
            <a:pPr marL="0" indent="0">
              <a:buNone/>
            </a:pPr>
            <a:r>
              <a:rPr lang="en-US" dirty="0"/>
              <a:t>Source of Threats:</a:t>
            </a:r>
          </a:p>
          <a:p>
            <a:pPr lvl="1"/>
            <a:r>
              <a:rPr lang="en-US" dirty="0"/>
              <a:t>Hackers, private investigators, stalkers, paparazzi</a:t>
            </a:r>
          </a:p>
          <a:p>
            <a:pPr lvl="1"/>
            <a:r>
              <a:rPr lang="en-US" dirty="0"/>
              <a:t>Marketing firms and retail outlets</a:t>
            </a:r>
          </a:p>
          <a:p>
            <a:pPr lvl="1"/>
            <a:r>
              <a:rPr lang="en-US" dirty="0"/>
              <a:t>Police, Government Agencies</a:t>
            </a:r>
          </a:p>
          <a:p>
            <a:pPr marL="0" indent="0">
              <a:buNone/>
            </a:pPr>
            <a:r>
              <a:rPr lang="en-US" dirty="0"/>
              <a:t>Non-threats:</a:t>
            </a:r>
          </a:p>
          <a:p>
            <a:pPr lvl="1" indent="-342900"/>
            <a:r>
              <a:rPr lang="en-US" dirty="0"/>
              <a:t>Marketing firms and retail outlets (with user approval)</a:t>
            </a:r>
          </a:p>
          <a:p>
            <a:pPr lvl="1" indent="-342900"/>
            <a:r>
              <a:rPr lang="en-US" dirty="0"/>
              <a:t>Personal home automation (of home user)</a:t>
            </a:r>
          </a:p>
          <a:p>
            <a:pPr lvl="1" indent="-342900"/>
            <a:r>
              <a:rPr lang="en-US" dirty="0"/>
              <a:t>... Etc.</a:t>
            </a:r>
          </a:p>
          <a:p>
            <a:pPr marL="0" indent="0">
              <a:buNone/>
            </a:pPr>
            <a:r>
              <a:rPr lang="en-US" dirty="0"/>
              <a:t>It is very important to identify ways to enable tracking when it is a “service”, but prevent unauthorized tracking</a:t>
            </a:r>
          </a:p>
        </p:txBody>
      </p:sp>
      <p:sp>
        <p:nvSpPr>
          <p:cNvPr id="4" name="Footer Placeholder 3"/>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Calibri" pitchFamily="34" charset="0"/>
                <a:ea typeface="+mn-ea"/>
                <a:cs typeface="Calibri" pitchFamily="34" charset="0"/>
              </a:rPr>
              <a:t>Paul Lambert, Marvell</a:t>
            </a:r>
            <a:endParaRPr kumimoji="0" lang="en-US" sz="1200" b="0" i="0" u="none" strike="noStrike" kern="1200" cap="none" spc="0" normalizeH="0" baseline="0" noProof="0" dirty="0">
              <a:ln>
                <a:noFill/>
              </a:ln>
              <a:solidFill>
                <a:srgbClr val="000000"/>
              </a:solidFill>
              <a:effectLst/>
              <a:uLnTx/>
              <a:uFillTx/>
              <a:latin typeface="Calibri" pitchFamily="34" charset="0"/>
              <a:ea typeface="+mn-ea"/>
              <a:cs typeface="Calibri" pitchFamily="34" charset="0"/>
            </a:endParaRPr>
          </a:p>
        </p:txBody>
      </p:sp>
      <p:sp>
        <p:nvSpPr>
          <p:cNvPr id="5" name="Slide Number Placeholder 4"/>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Calibri" pitchFamily="34" charset="0"/>
                <a:ea typeface="+mn-ea"/>
                <a:cs typeface="Calibri" pitchFamily="34" charset="0"/>
              </a:rPr>
              <a:t>Slide </a:t>
            </a:r>
            <a:fld id="{9F280238-5E03-4A90-BACD-D800220B2674}" type="slidenum">
              <a:rPr kumimoji="0" lang="en-US" sz="1200" b="0" i="0" u="none" strike="noStrike" kern="1200" cap="none" spc="0" normalizeH="0" baseline="0" noProof="0" smtClean="0">
                <a:ln>
                  <a:noFill/>
                </a:ln>
                <a:solidFill>
                  <a:srgbClr val="000000"/>
                </a:solidFill>
                <a:effectLst/>
                <a:uLnTx/>
                <a:uFillTx/>
                <a:latin typeface="Calibri" pitchFamily="34" charset="0"/>
                <a:ea typeface="+mn-ea"/>
                <a:cs typeface="Calibri" pitchFamily="34" charset="0"/>
              </a:rPr>
              <a:pPr marL="0" marR="0" lvl="0" indent="0" algn="ct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Calibri" pitchFamily="34" charset="0"/>
              <a:ea typeface="+mn-ea"/>
              <a:cs typeface="Calibri" pitchFamily="34" charset="0"/>
            </a:endParaRPr>
          </a:p>
        </p:txBody>
      </p:sp>
      <p:sp>
        <p:nvSpPr>
          <p:cNvPr id="6" name="Date Placeholder 5"/>
          <p:cNvSpPr>
            <a:spLocks noGrp="1"/>
          </p:cNvSpPr>
          <p:nvPr>
            <p:ph type="dt" sz="quarter" idx="4294967295"/>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Calibri"/>
                <a:ea typeface="+mn-ea"/>
                <a:cs typeface="Calibri"/>
              </a:rPr>
              <a:t>November 2013</a:t>
            </a:r>
            <a:endParaRPr kumimoji="0" lang="en-US" sz="1800" b="0" i="0" u="none" strike="noStrike" kern="1200" cap="none" spc="0" normalizeH="0" baseline="0" noProof="0" dirty="0">
              <a:ln>
                <a:noFill/>
              </a:ln>
              <a:solidFill>
                <a:srgbClr val="000000"/>
              </a:solidFill>
              <a:effectLst/>
              <a:uLnTx/>
              <a:uFillTx/>
              <a:latin typeface="Calibri"/>
              <a:ea typeface="+mn-ea"/>
              <a:cs typeface="Calibri"/>
            </a:endParaRPr>
          </a:p>
        </p:txBody>
      </p:sp>
    </p:spTree>
    <p:extLst>
      <p:ext uri="{BB962C8B-B14F-4D97-AF65-F5344CB8AC3E}">
        <p14:creationId xmlns:p14="http://schemas.microsoft.com/office/powerpoint/2010/main" val="25509796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304800" y="533400"/>
            <a:ext cx="8077200" cy="533400"/>
          </a:xfrm>
        </p:spPr>
        <p:txBody>
          <a:bodyPr/>
          <a:lstStyle/>
          <a:p>
            <a:r>
              <a:rPr lang="en-US" sz="2400" dirty="0">
                <a:latin typeface="Antique Olive Roman" charset="0"/>
              </a:rPr>
              <a:t>Passive Scanning and Monitor APs</a:t>
            </a:r>
          </a:p>
        </p:txBody>
      </p:sp>
      <p:pic>
        <p:nvPicPr>
          <p:cNvPr id="17411"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6913" y="1476375"/>
            <a:ext cx="7667625" cy="4649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17412" name="Straight Arrow Connector 4"/>
          <p:cNvCxnSpPr>
            <a:cxnSpLocks noChangeShapeType="1"/>
          </p:cNvCxnSpPr>
          <p:nvPr/>
        </p:nvCxnSpPr>
        <p:spPr bwMode="auto">
          <a:xfrm rot="5400000" flipH="1" flipV="1">
            <a:off x="1693069" y="2980532"/>
            <a:ext cx="1671637" cy="44450"/>
          </a:xfrm>
          <a:prstGeom prst="straightConnector1">
            <a:avLst/>
          </a:prstGeom>
          <a:noFill/>
          <a:ln w="34925">
            <a:solidFill>
              <a:srgbClr val="FF00FF"/>
            </a:solidFill>
            <a:prstDash val="sysDot"/>
            <a:round/>
            <a:headEnd/>
            <a:tailEnd type="arrow" w="med" len="med"/>
          </a:ln>
          <a:extLst>
            <a:ext uri="{909E8E84-426E-40dd-AFC4-6F175D3DCCD1}">
              <a14:hiddenFill xmlns:a14="http://schemas.microsoft.com/office/drawing/2010/main" xmlns="">
                <a:noFill/>
              </a14:hiddenFill>
            </a:ext>
          </a:extLst>
        </p:spPr>
      </p:cxnSp>
      <p:cxnSp>
        <p:nvCxnSpPr>
          <p:cNvPr id="17413" name="Straight Arrow Connector 6"/>
          <p:cNvCxnSpPr>
            <a:cxnSpLocks noChangeShapeType="1"/>
          </p:cNvCxnSpPr>
          <p:nvPr/>
        </p:nvCxnSpPr>
        <p:spPr bwMode="auto">
          <a:xfrm rot="5400000" flipH="1" flipV="1">
            <a:off x="4860131" y="3471069"/>
            <a:ext cx="563563" cy="34925"/>
          </a:xfrm>
          <a:prstGeom prst="straightConnector1">
            <a:avLst/>
          </a:prstGeom>
          <a:noFill/>
          <a:ln w="34925">
            <a:solidFill>
              <a:srgbClr val="FF00FF"/>
            </a:solidFill>
            <a:prstDash val="sysDot"/>
            <a:round/>
            <a:headEnd/>
            <a:tailEnd type="arrow" w="med" len="med"/>
          </a:ln>
          <a:extLst>
            <a:ext uri="{909E8E84-426E-40dd-AFC4-6F175D3DCCD1}">
              <a14:hiddenFill xmlns:a14="http://schemas.microsoft.com/office/drawing/2010/main" xmlns="">
                <a:noFill/>
              </a14:hiddenFill>
            </a:ext>
          </a:extLst>
        </p:spPr>
      </p:cxnSp>
      <p:cxnSp>
        <p:nvCxnSpPr>
          <p:cNvPr id="17414" name="Straight Arrow Connector 12"/>
          <p:cNvCxnSpPr>
            <a:cxnSpLocks noChangeShapeType="1"/>
          </p:cNvCxnSpPr>
          <p:nvPr/>
        </p:nvCxnSpPr>
        <p:spPr bwMode="auto">
          <a:xfrm rot="10800000" flipV="1">
            <a:off x="1287463" y="4006850"/>
            <a:ext cx="1851025" cy="34925"/>
          </a:xfrm>
          <a:prstGeom prst="straightConnector1">
            <a:avLst/>
          </a:prstGeom>
          <a:noFill/>
          <a:ln w="28575">
            <a:solidFill>
              <a:srgbClr val="FF0000"/>
            </a:solidFill>
            <a:round/>
            <a:headEnd/>
            <a:tailEnd type="arrow" w="med" len="med"/>
          </a:ln>
          <a:extLst>
            <a:ext uri="{909E8E84-426E-40dd-AFC4-6F175D3DCCD1}">
              <a14:hiddenFill xmlns:a14="http://schemas.microsoft.com/office/drawing/2010/main" xmlns="">
                <a:noFill/>
              </a14:hiddenFill>
            </a:ext>
          </a:extLst>
        </p:spPr>
      </p:cxnSp>
      <p:cxnSp>
        <p:nvCxnSpPr>
          <p:cNvPr id="17415" name="Straight Arrow Connector 13"/>
          <p:cNvCxnSpPr>
            <a:cxnSpLocks noChangeShapeType="1"/>
          </p:cNvCxnSpPr>
          <p:nvPr/>
        </p:nvCxnSpPr>
        <p:spPr bwMode="auto">
          <a:xfrm rot="5400000" flipH="1" flipV="1">
            <a:off x="2077244" y="4087019"/>
            <a:ext cx="1117600" cy="1004888"/>
          </a:xfrm>
          <a:prstGeom prst="straightConnector1">
            <a:avLst/>
          </a:prstGeom>
          <a:noFill/>
          <a:ln w="28575">
            <a:solidFill>
              <a:srgbClr val="FF0000"/>
            </a:solidFill>
            <a:round/>
            <a:headEnd type="arrow" w="med" len="med"/>
            <a:tailEnd/>
          </a:ln>
          <a:extLst>
            <a:ext uri="{909E8E84-426E-40dd-AFC4-6F175D3DCCD1}">
              <a14:hiddenFill xmlns:a14="http://schemas.microsoft.com/office/drawing/2010/main" xmlns="">
                <a:noFill/>
              </a14:hiddenFill>
            </a:ext>
          </a:extLst>
        </p:spPr>
      </p:cxnSp>
      <p:cxnSp>
        <p:nvCxnSpPr>
          <p:cNvPr id="17416" name="Straight Arrow Connector 22"/>
          <p:cNvCxnSpPr>
            <a:cxnSpLocks noChangeShapeType="1"/>
          </p:cNvCxnSpPr>
          <p:nvPr/>
        </p:nvCxnSpPr>
        <p:spPr bwMode="auto">
          <a:xfrm rot="5400000">
            <a:off x="959644" y="2912269"/>
            <a:ext cx="1004887" cy="282575"/>
          </a:xfrm>
          <a:prstGeom prst="straightConnector1">
            <a:avLst/>
          </a:prstGeom>
          <a:noFill/>
          <a:ln w="19050">
            <a:solidFill>
              <a:srgbClr val="3333CC"/>
            </a:solidFill>
            <a:round/>
            <a:headEnd type="arrow" w="med" len="med"/>
            <a:tailEnd type="arrow" w="med" len="med"/>
          </a:ln>
          <a:extLst>
            <a:ext uri="{909E8E84-426E-40dd-AFC4-6F175D3DCCD1}">
              <a14:hiddenFill xmlns:a14="http://schemas.microsoft.com/office/drawing/2010/main" xmlns="">
                <a:noFill/>
              </a14:hiddenFill>
            </a:ext>
          </a:extLst>
        </p:spPr>
      </p:cxnSp>
      <p:cxnSp>
        <p:nvCxnSpPr>
          <p:cNvPr id="17417" name="Straight Arrow Connector 27"/>
          <p:cNvCxnSpPr>
            <a:cxnSpLocks noChangeShapeType="1"/>
          </p:cNvCxnSpPr>
          <p:nvPr/>
        </p:nvCxnSpPr>
        <p:spPr bwMode="auto">
          <a:xfrm rot="16200000" flipH="1">
            <a:off x="5424488" y="3900487"/>
            <a:ext cx="361950" cy="282575"/>
          </a:xfrm>
          <a:prstGeom prst="straightConnector1">
            <a:avLst/>
          </a:prstGeom>
          <a:noFill/>
          <a:ln w="28575">
            <a:solidFill>
              <a:srgbClr val="660066"/>
            </a:solidFill>
            <a:round/>
            <a:headEnd type="arrow" w="med" len="med"/>
            <a:tailEnd type="arrow" w="med" len="med"/>
          </a:ln>
          <a:extLst>
            <a:ext uri="{909E8E84-426E-40dd-AFC4-6F175D3DCCD1}">
              <a14:hiddenFill xmlns:a14="http://schemas.microsoft.com/office/drawing/2010/main" xmlns="">
                <a:noFill/>
              </a14:hiddenFill>
            </a:ext>
          </a:extLst>
        </p:spPr>
      </p:cxnSp>
      <p:cxnSp>
        <p:nvCxnSpPr>
          <p:cNvPr id="17418" name="Straight Arrow Connector 28"/>
          <p:cNvCxnSpPr>
            <a:cxnSpLocks noChangeShapeType="1"/>
          </p:cNvCxnSpPr>
          <p:nvPr/>
        </p:nvCxnSpPr>
        <p:spPr bwMode="auto">
          <a:xfrm rot="10800000" flipV="1">
            <a:off x="1354138" y="3929063"/>
            <a:ext cx="3352800" cy="11112"/>
          </a:xfrm>
          <a:prstGeom prst="straightConnector1">
            <a:avLst/>
          </a:prstGeom>
          <a:noFill/>
          <a:ln w="28575">
            <a:solidFill>
              <a:srgbClr val="FF0000"/>
            </a:solidFill>
            <a:round/>
            <a:headEnd/>
            <a:tailEnd type="arrow" w="med" len="med"/>
          </a:ln>
          <a:extLst>
            <a:ext uri="{909E8E84-426E-40dd-AFC4-6F175D3DCCD1}">
              <a14:hiddenFill xmlns:a14="http://schemas.microsoft.com/office/drawing/2010/main" xmlns="">
                <a:noFill/>
              </a14:hiddenFill>
            </a:ext>
          </a:extLst>
        </p:spPr>
      </p:cxnSp>
      <p:cxnSp>
        <p:nvCxnSpPr>
          <p:cNvPr id="17419" name="Straight Arrow Connector 31"/>
          <p:cNvCxnSpPr>
            <a:cxnSpLocks noChangeShapeType="1"/>
          </p:cNvCxnSpPr>
          <p:nvPr/>
        </p:nvCxnSpPr>
        <p:spPr bwMode="auto">
          <a:xfrm flipV="1">
            <a:off x="6208713" y="3871913"/>
            <a:ext cx="249237" cy="225425"/>
          </a:xfrm>
          <a:prstGeom prst="straightConnector1">
            <a:avLst/>
          </a:prstGeom>
          <a:noFill/>
          <a:ln w="28575">
            <a:solidFill>
              <a:srgbClr val="660066"/>
            </a:solidFill>
            <a:round/>
            <a:headEnd type="arrow" w="med" len="med"/>
            <a:tailEnd type="arrow" w="med" len="med"/>
          </a:ln>
          <a:extLst>
            <a:ext uri="{909E8E84-426E-40dd-AFC4-6F175D3DCCD1}">
              <a14:hiddenFill xmlns:a14="http://schemas.microsoft.com/office/drawing/2010/main" xmlns="">
                <a:noFill/>
              </a14:hiddenFill>
            </a:ext>
          </a:extLst>
        </p:spPr>
      </p:cxnSp>
      <p:cxnSp>
        <p:nvCxnSpPr>
          <p:cNvPr id="17420" name="Straight Arrow Connector 37"/>
          <p:cNvCxnSpPr>
            <a:cxnSpLocks noChangeShapeType="1"/>
          </p:cNvCxnSpPr>
          <p:nvPr/>
        </p:nvCxnSpPr>
        <p:spPr bwMode="auto">
          <a:xfrm>
            <a:off x="1196975" y="4222750"/>
            <a:ext cx="2663825" cy="461963"/>
          </a:xfrm>
          <a:prstGeom prst="straightConnector1">
            <a:avLst/>
          </a:prstGeom>
          <a:noFill/>
          <a:ln w="28575">
            <a:solidFill>
              <a:srgbClr val="660066"/>
            </a:solidFill>
            <a:prstDash val="dash"/>
            <a:round/>
            <a:headEnd type="arrow" w="med" len="med"/>
            <a:tailEnd type="arrow" w="med" len="med"/>
          </a:ln>
          <a:extLst>
            <a:ext uri="{909E8E84-426E-40dd-AFC4-6F175D3DCCD1}">
              <a14:hiddenFill xmlns:a14="http://schemas.microsoft.com/office/drawing/2010/main" xmlns="">
                <a:noFill/>
              </a14:hiddenFill>
            </a:ext>
          </a:extLst>
        </p:spPr>
      </p:cxnSp>
      <p:cxnSp>
        <p:nvCxnSpPr>
          <p:cNvPr id="17421" name="Straight Arrow Connector 42"/>
          <p:cNvCxnSpPr>
            <a:cxnSpLocks noChangeShapeType="1"/>
          </p:cNvCxnSpPr>
          <p:nvPr/>
        </p:nvCxnSpPr>
        <p:spPr bwMode="auto">
          <a:xfrm rot="10800000">
            <a:off x="4695825" y="3917950"/>
            <a:ext cx="949325" cy="879475"/>
          </a:xfrm>
          <a:prstGeom prst="straightConnector1">
            <a:avLst/>
          </a:prstGeom>
          <a:noFill/>
          <a:ln w="28575">
            <a:solidFill>
              <a:srgbClr val="FF0000"/>
            </a:solidFill>
            <a:round/>
            <a:headEnd/>
            <a:tailEnd/>
          </a:ln>
          <a:extLst>
            <a:ext uri="{909E8E84-426E-40dd-AFC4-6F175D3DCCD1}">
              <a14:hiddenFill xmlns:a14="http://schemas.microsoft.com/office/drawing/2010/main" xmlns="">
                <a:noFill/>
              </a14:hiddenFill>
            </a:ext>
          </a:extLst>
        </p:spPr>
      </p:cxnSp>
      <p:cxnSp>
        <p:nvCxnSpPr>
          <p:cNvPr id="17422" name="Straight Arrow Connector 52"/>
          <p:cNvCxnSpPr>
            <a:cxnSpLocks noChangeShapeType="1"/>
          </p:cNvCxnSpPr>
          <p:nvPr/>
        </p:nvCxnSpPr>
        <p:spPr bwMode="auto">
          <a:xfrm>
            <a:off x="1760538" y="2495550"/>
            <a:ext cx="1727200" cy="1082675"/>
          </a:xfrm>
          <a:prstGeom prst="straightConnector1">
            <a:avLst/>
          </a:prstGeom>
          <a:noFill/>
          <a:ln w="19050">
            <a:solidFill>
              <a:srgbClr val="3333CC"/>
            </a:solidFill>
            <a:round/>
            <a:headEnd type="arrow" w="med" len="med"/>
            <a:tailEnd type="arrow" w="med" len="med"/>
          </a:ln>
          <a:extLst>
            <a:ext uri="{909E8E84-426E-40dd-AFC4-6F175D3DCCD1}">
              <a14:hiddenFill xmlns:a14="http://schemas.microsoft.com/office/drawing/2010/main" xmlns="">
                <a:noFill/>
              </a14:hiddenFill>
            </a:ext>
          </a:extLst>
        </p:spPr>
      </p:cxnSp>
      <p:sp>
        <p:nvSpPr>
          <p:cNvPr id="59" name="Rectangle 58"/>
          <p:cNvSpPr/>
          <p:nvPr/>
        </p:nvSpPr>
        <p:spPr>
          <a:xfrm>
            <a:off x="4419600" y="1219200"/>
            <a:ext cx="4572000" cy="1200329"/>
          </a:xfrm>
          <a:prstGeom prst="rect">
            <a:avLst/>
          </a:prstGeom>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Antique Olive Roman" pitchFamily="34" charset="0"/>
                <a:ea typeface="+mn-ea"/>
                <a:cs typeface="+mn-cs"/>
              </a:rPr>
              <a:t>The primary scenarios to consider that are a  “threat” and not “services” are passive monitoring and APs used for monitoring</a:t>
            </a:r>
          </a:p>
        </p:txBody>
      </p:sp>
      <p:cxnSp>
        <p:nvCxnSpPr>
          <p:cNvPr id="17424" name="Straight Arrow Connector 59"/>
          <p:cNvCxnSpPr>
            <a:cxnSpLocks noChangeShapeType="1"/>
          </p:cNvCxnSpPr>
          <p:nvPr/>
        </p:nvCxnSpPr>
        <p:spPr bwMode="auto">
          <a:xfrm flipV="1">
            <a:off x="1287463" y="4132263"/>
            <a:ext cx="1636712" cy="0"/>
          </a:xfrm>
          <a:prstGeom prst="straightConnector1">
            <a:avLst/>
          </a:prstGeom>
          <a:noFill/>
          <a:ln w="34925">
            <a:solidFill>
              <a:srgbClr val="FF00FF"/>
            </a:solidFill>
            <a:prstDash val="sysDot"/>
            <a:round/>
            <a:headEnd/>
            <a:tailEnd/>
          </a:ln>
          <a:extLst>
            <a:ext uri="{909E8E84-426E-40dd-AFC4-6F175D3DCCD1}">
              <a14:hiddenFill xmlns:a14="http://schemas.microsoft.com/office/drawing/2010/main" xmlns="">
                <a:noFill/>
              </a14:hiddenFill>
            </a:ext>
          </a:extLst>
        </p:spPr>
      </p:cxnSp>
      <p:cxnSp>
        <p:nvCxnSpPr>
          <p:cNvPr id="17425" name="Straight Arrow Connector 63"/>
          <p:cNvCxnSpPr>
            <a:cxnSpLocks noChangeShapeType="1"/>
          </p:cNvCxnSpPr>
          <p:nvPr/>
        </p:nvCxnSpPr>
        <p:spPr bwMode="auto">
          <a:xfrm rot="5400000">
            <a:off x="2082801" y="4183062"/>
            <a:ext cx="812800" cy="733425"/>
          </a:xfrm>
          <a:prstGeom prst="straightConnector1">
            <a:avLst/>
          </a:prstGeom>
          <a:noFill/>
          <a:ln w="34925">
            <a:solidFill>
              <a:srgbClr val="FF00FF"/>
            </a:solidFill>
            <a:prstDash val="sysDot"/>
            <a:round/>
            <a:headEnd/>
            <a:tailEnd type="arrow" w="med" len="med"/>
          </a:ln>
          <a:extLst>
            <a:ext uri="{909E8E84-426E-40dd-AFC4-6F175D3DCCD1}">
              <a14:hiddenFill xmlns:a14="http://schemas.microsoft.com/office/drawing/2010/main" xmlns="">
                <a:noFill/>
              </a14:hiddenFill>
            </a:ext>
          </a:extLst>
        </p:spPr>
      </p:cxnSp>
      <p:cxnSp>
        <p:nvCxnSpPr>
          <p:cNvPr id="17426" name="Straight Arrow Connector 28"/>
          <p:cNvCxnSpPr>
            <a:cxnSpLocks noChangeShapeType="1"/>
          </p:cNvCxnSpPr>
          <p:nvPr/>
        </p:nvCxnSpPr>
        <p:spPr bwMode="auto">
          <a:xfrm rot="10800000">
            <a:off x="4064000" y="3824288"/>
            <a:ext cx="776288" cy="17462"/>
          </a:xfrm>
          <a:prstGeom prst="straightConnector1">
            <a:avLst/>
          </a:prstGeom>
          <a:noFill/>
          <a:ln w="28575">
            <a:solidFill>
              <a:srgbClr val="FF0000"/>
            </a:solidFill>
            <a:round/>
            <a:headEnd/>
            <a:tailEnd type="arrow" w="med" len="med"/>
          </a:ln>
          <a:extLst>
            <a:ext uri="{909E8E84-426E-40dd-AFC4-6F175D3DCCD1}">
              <a14:hiddenFill xmlns:a14="http://schemas.microsoft.com/office/drawing/2010/main" xmlns="">
                <a:noFill/>
              </a14:hiddenFill>
            </a:ext>
          </a:extLst>
        </p:spPr>
      </p:cxnSp>
      <p:cxnSp>
        <p:nvCxnSpPr>
          <p:cNvPr id="17427" name="Straight Arrow Connector 42"/>
          <p:cNvCxnSpPr>
            <a:cxnSpLocks noChangeShapeType="1"/>
          </p:cNvCxnSpPr>
          <p:nvPr/>
        </p:nvCxnSpPr>
        <p:spPr bwMode="auto">
          <a:xfrm rot="10800000">
            <a:off x="4830763" y="3833813"/>
            <a:ext cx="885825" cy="858837"/>
          </a:xfrm>
          <a:prstGeom prst="straightConnector1">
            <a:avLst/>
          </a:prstGeom>
          <a:noFill/>
          <a:ln w="28575">
            <a:solidFill>
              <a:srgbClr val="FF0000"/>
            </a:solidFill>
            <a:round/>
            <a:headEnd/>
            <a:tailEnd/>
          </a:ln>
          <a:extLst>
            <a:ext uri="{909E8E84-426E-40dd-AFC4-6F175D3DCCD1}">
              <a14:hiddenFill xmlns:a14="http://schemas.microsoft.com/office/drawing/2010/main" xmlns="">
                <a:noFill/>
              </a14:hiddenFill>
            </a:ext>
          </a:extLst>
        </p:spPr>
      </p:cxnSp>
      <p:cxnSp>
        <p:nvCxnSpPr>
          <p:cNvPr id="17428" name="Straight Arrow Connector 12"/>
          <p:cNvCxnSpPr>
            <a:cxnSpLocks noChangeShapeType="1"/>
          </p:cNvCxnSpPr>
          <p:nvPr/>
        </p:nvCxnSpPr>
        <p:spPr bwMode="auto">
          <a:xfrm rot="16200000" flipV="1">
            <a:off x="1019969" y="4391819"/>
            <a:ext cx="776288" cy="488950"/>
          </a:xfrm>
          <a:prstGeom prst="straightConnector1">
            <a:avLst/>
          </a:prstGeom>
          <a:noFill/>
          <a:ln w="28575">
            <a:solidFill>
              <a:srgbClr val="FF0000"/>
            </a:solidFill>
            <a:round/>
            <a:headEnd/>
            <a:tailEnd type="arrow" w="med" len="med"/>
          </a:ln>
          <a:extLst>
            <a:ext uri="{909E8E84-426E-40dd-AFC4-6F175D3DCCD1}">
              <a14:hiddenFill xmlns:a14="http://schemas.microsoft.com/office/drawing/2010/main" xmlns="">
                <a:noFill/>
              </a14:hiddenFill>
            </a:ext>
          </a:extLst>
        </p:spPr>
      </p:cxnSp>
      <p:sp>
        <p:nvSpPr>
          <p:cNvPr id="17430" name="Slide Number Placeholder 21"/>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ntique Olive Roman" charset="0"/>
                <a:ea typeface="ＭＳ Ｐゴシック" charset="0"/>
                <a:cs typeface="Calibri" pitchFamily="34" charset="0"/>
              </a:rPr>
              <a:t>Slide </a:t>
            </a:r>
            <a:fld id="{7732E300-00F2-0B4C-8623-8AA2AA790655}" type="slidenum">
              <a:rPr kumimoji="0" lang="en-US" sz="1200" b="0" i="0" u="none" strike="noStrike" kern="1200" cap="none" spc="0" normalizeH="0" baseline="0" noProof="0">
                <a:ln>
                  <a:noFill/>
                </a:ln>
                <a:solidFill>
                  <a:srgbClr val="000000"/>
                </a:solidFill>
                <a:effectLst/>
                <a:uLnTx/>
                <a:uFillTx/>
                <a:latin typeface="Antique Olive Roman" charset="0"/>
                <a:ea typeface="ＭＳ Ｐゴシック" charset="0"/>
                <a:cs typeface="Calibri" pitchFamily="34" charset="0"/>
              </a:rPr>
              <a:pPr marL="0" marR="0" lvl="0" indent="0" algn="ct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a:ln>
                <a:noFill/>
              </a:ln>
              <a:solidFill>
                <a:srgbClr val="000000"/>
              </a:solidFill>
              <a:effectLst/>
              <a:uLnTx/>
              <a:uFillTx/>
              <a:latin typeface="Antique Olive Roman" charset="0"/>
              <a:ea typeface="ＭＳ Ｐゴシック" charset="0"/>
              <a:cs typeface="Calibri" pitchFamily="34" charset="0"/>
            </a:endParaRPr>
          </a:p>
        </p:txBody>
      </p:sp>
      <p:sp>
        <p:nvSpPr>
          <p:cNvPr id="17431" name="Footer Placeholder 2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ntique Olive Roman" charset="0"/>
                <a:ea typeface="ＭＳ Ｐゴシック" charset="0"/>
                <a:cs typeface="Calibri" pitchFamily="34" charset="0"/>
              </a:rPr>
              <a:t>Paull Lambert - Marvell</a:t>
            </a:r>
          </a:p>
        </p:txBody>
      </p:sp>
      <p:sp>
        <p:nvSpPr>
          <p:cNvPr id="24" name="Date Placeholder 5"/>
          <p:cNvSpPr>
            <a:spLocks noGrp="1"/>
          </p:cNvSpPr>
          <p:nvPr>
            <p:ph type="dt" sz="quarter" idx="4294967295"/>
          </p:nvPr>
        </p:nvSpPr>
        <p:spPr>
          <a:xfrm>
            <a:off x="696913" y="268323"/>
            <a:ext cx="2122487" cy="405555"/>
          </a:xfr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Calibri"/>
                <a:ea typeface="+mn-ea"/>
                <a:cs typeface="Calibri"/>
              </a:rPr>
              <a:t>November 2013</a:t>
            </a:r>
          </a:p>
        </p:txBody>
      </p:sp>
      <p:sp>
        <p:nvSpPr>
          <p:cNvPr id="2" name="Oval 1"/>
          <p:cNvSpPr/>
          <p:nvPr/>
        </p:nvSpPr>
        <p:spPr bwMode="auto">
          <a:xfrm>
            <a:off x="1905000" y="1219200"/>
            <a:ext cx="1828800" cy="1676400"/>
          </a:xfrm>
          <a:prstGeom prst="ellipse">
            <a:avLst/>
          </a:prstGeom>
          <a:noFill/>
          <a:ln w="762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27" name="Oval 26"/>
          <p:cNvSpPr/>
          <p:nvPr/>
        </p:nvSpPr>
        <p:spPr bwMode="auto">
          <a:xfrm>
            <a:off x="3276600" y="4038600"/>
            <a:ext cx="1828800" cy="1676400"/>
          </a:xfrm>
          <a:prstGeom prst="ellipse">
            <a:avLst/>
          </a:prstGeom>
          <a:noFill/>
          <a:ln w="762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5618253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5F3C6AE-EE83-9C13-77F7-2C8D629FD905}"/>
              </a:ext>
            </a:extLst>
          </p:cNvPr>
          <p:cNvSpPr>
            <a:spLocks noGrp="1"/>
          </p:cNvSpPr>
          <p:nvPr>
            <p:ph idx="1"/>
          </p:nvPr>
        </p:nvSpPr>
        <p:spPr>
          <a:xfrm>
            <a:off x="609600" y="1600200"/>
            <a:ext cx="7772400" cy="4495800"/>
          </a:xfrm>
        </p:spPr>
        <p:txBody>
          <a:bodyPr/>
          <a:lstStyle/>
          <a:p>
            <a:pPr marL="0" indent="0">
              <a:buNone/>
            </a:pPr>
            <a:r>
              <a:rPr lang="en-US" dirty="0"/>
              <a:t>Source of Threats:</a:t>
            </a:r>
          </a:p>
          <a:p>
            <a:pPr lvl="1"/>
            <a:r>
              <a:rPr lang="en-US" dirty="0"/>
              <a:t>Hackers, private investigators, stalkers, paparazzi)</a:t>
            </a:r>
          </a:p>
          <a:p>
            <a:pPr lvl="1"/>
            <a:r>
              <a:rPr lang="en-US" dirty="0"/>
              <a:t>Marketing firms and retail outlets  (</a:t>
            </a:r>
            <a:r>
              <a:rPr lang="en-US" b="1" dirty="0">
                <a:solidFill>
                  <a:srgbClr val="00B050"/>
                </a:solidFill>
              </a:rPr>
              <a:t>User may Opt-In</a:t>
            </a:r>
            <a:r>
              <a:rPr lang="en-US" dirty="0"/>
              <a:t>)</a:t>
            </a:r>
          </a:p>
          <a:p>
            <a:pPr lvl="1"/>
            <a:r>
              <a:rPr lang="en-US" dirty="0"/>
              <a:t>Police, Government Agencies </a:t>
            </a:r>
          </a:p>
          <a:p>
            <a:pPr marL="0" indent="0">
              <a:buNone/>
            </a:pPr>
            <a:r>
              <a:rPr lang="en-US" sz="2000" i="1" dirty="0">
                <a:solidFill>
                  <a:srgbClr val="FF0000"/>
                </a:solidFill>
              </a:rPr>
              <a:t>“Big” Example was paparazzi tracking Jennifer Lopez (“J Lo”)</a:t>
            </a:r>
            <a:endParaRPr lang="en-US" sz="2000" dirty="0">
              <a:solidFill>
                <a:srgbClr val="FF0000"/>
              </a:solidFill>
            </a:endParaRPr>
          </a:p>
          <a:p>
            <a:pPr marL="0" indent="0">
              <a:buNone/>
            </a:pPr>
            <a:endParaRPr lang="en-US" sz="2000" dirty="0"/>
          </a:p>
          <a:p>
            <a:pPr marL="0" indent="0">
              <a:buNone/>
            </a:pPr>
            <a:r>
              <a:rPr lang="en-US" sz="2000" dirty="0"/>
              <a:t>Almost exclusively Passive monitoring, so we look at that first.</a:t>
            </a:r>
          </a:p>
          <a:p>
            <a:pPr marL="0" indent="0">
              <a:buNone/>
            </a:pPr>
            <a:endParaRPr lang="en-US" sz="2000" dirty="0"/>
          </a:p>
          <a:p>
            <a:pPr marL="0" indent="0">
              <a:buNone/>
            </a:pPr>
            <a:r>
              <a:rPr lang="en-US" sz="2000" dirty="0"/>
              <a:t>SO, schemes proposed for </a:t>
            </a:r>
            <a:r>
              <a:rPr lang="en-US" sz="2000" dirty="0" err="1"/>
              <a:t>TGbh</a:t>
            </a:r>
            <a:r>
              <a:rPr lang="en-US" sz="2000" dirty="0"/>
              <a:t> must </a:t>
            </a:r>
            <a:r>
              <a:rPr lang="en-US" sz="2000" u="sng" dirty="0"/>
              <a:t>at least </a:t>
            </a:r>
            <a:r>
              <a:rPr lang="en-US" sz="2000" dirty="0"/>
              <a:t>not violate these original “Privacy” requirements.  </a:t>
            </a:r>
          </a:p>
          <a:p>
            <a:pPr marL="0" indent="0">
              <a:buNone/>
            </a:pPr>
            <a:endParaRPr lang="en-US" sz="2000" dirty="0"/>
          </a:p>
          <a:p>
            <a:pPr marL="0" indent="0">
              <a:buNone/>
            </a:pPr>
            <a:endParaRPr lang="en-US" sz="2000" dirty="0"/>
          </a:p>
          <a:p>
            <a:endParaRPr lang="en-US" dirty="0"/>
          </a:p>
        </p:txBody>
      </p:sp>
      <p:sp>
        <p:nvSpPr>
          <p:cNvPr id="3" name="Title 2">
            <a:extLst>
              <a:ext uri="{FF2B5EF4-FFF2-40B4-BE49-F238E27FC236}">
                <a16:creationId xmlns:a16="http://schemas.microsoft.com/office/drawing/2014/main" id="{A416DC3C-7B7E-9BD9-0CB5-10BB1D06011C}"/>
              </a:ext>
            </a:extLst>
          </p:cNvPr>
          <p:cNvSpPr>
            <a:spLocks noGrp="1"/>
          </p:cNvSpPr>
          <p:nvPr>
            <p:ph type="title"/>
          </p:nvPr>
        </p:nvSpPr>
        <p:spPr/>
        <p:txBody>
          <a:bodyPr/>
          <a:lstStyle/>
          <a:p>
            <a:r>
              <a:rPr lang="en-US" dirty="0"/>
              <a:t>Original “privacy” concerns</a:t>
            </a:r>
          </a:p>
        </p:txBody>
      </p:sp>
      <p:sp>
        <p:nvSpPr>
          <p:cNvPr id="4" name="Date Placeholder 3">
            <a:extLst>
              <a:ext uri="{FF2B5EF4-FFF2-40B4-BE49-F238E27FC236}">
                <a16:creationId xmlns:a16="http://schemas.microsoft.com/office/drawing/2014/main" id="{7746C139-82F2-F716-D294-90B5126B5098}"/>
              </a:ext>
            </a:extLst>
          </p:cNvPr>
          <p:cNvSpPr>
            <a:spLocks noGrp="1"/>
          </p:cNvSpPr>
          <p:nvPr>
            <p:ph type="dt" sz="half" idx="10"/>
          </p:nvPr>
        </p:nvSpPr>
        <p:spPr/>
        <p:txBody>
          <a:bodyPr/>
          <a:lstStyle/>
          <a:p>
            <a:pPr>
              <a:defRPr/>
            </a:pPr>
            <a:r>
              <a:rPr lang="en-US"/>
              <a:t>July 2022</a:t>
            </a:r>
            <a:endParaRPr lang="en-US" dirty="0"/>
          </a:p>
        </p:txBody>
      </p:sp>
      <p:sp>
        <p:nvSpPr>
          <p:cNvPr id="5" name="Footer Placeholder 4">
            <a:extLst>
              <a:ext uri="{FF2B5EF4-FFF2-40B4-BE49-F238E27FC236}">
                <a16:creationId xmlns:a16="http://schemas.microsoft.com/office/drawing/2014/main" id="{CFC6ACD2-B85E-C943-A252-E7665455EC7E}"/>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63D9862D-B5ED-DCF2-6430-80EBF7B26461}"/>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14</a:t>
            </a:fld>
            <a:endParaRPr lang="en-US" dirty="0"/>
          </a:p>
        </p:txBody>
      </p:sp>
    </p:spTree>
    <p:extLst>
      <p:ext uri="{BB962C8B-B14F-4D97-AF65-F5344CB8AC3E}">
        <p14:creationId xmlns:p14="http://schemas.microsoft.com/office/powerpoint/2010/main" val="7549224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93CA32C-0691-696C-2243-54C9FEFA4F90}"/>
              </a:ext>
            </a:extLst>
          </p:cNvPr>
          <p:cNvSpPr>
            <a:spLocks noGrp="1"/>
          </p:cNvSpPr>
          <p:nvPr>
            <p:ph idx="1"/>
          </p:nvPr>
        </p:nvSpPr>
        <p:spPr>
          <a:xfrm>
            <a:off x="685800" y="1524000"/>
            <a:ext cx="7772400" cy="4876800"/>
          </a:xfrm>
        </p:spPr>
        <p:txBody>
          <a:bodyPr/>
          <a:lstStyle/>
          <a:p>
            <a:pPr marL="0" indent="0">
              <a:buNone/>
            </a:pPr>
            <a:r>
              <a:rPr lang="en-US" dirty="0"/>
              <a:t>RCM prevents passive monitoring of probes.</a:t>
            </a:r>
          </a:p>
          <a:p>
            <a:r>
              <a:rPr lang="en-US" dirty="0"/>
              <a:t>Same if any “pre-scheme” is used.</a:t>
            </a:r>
          </a:p>
          <a:p>
            <a:pPr lvl="1"/>
            <a:r>
              <a:rPr lang="en-US" dirty="0"/>
              <a:t>As explained in 22/955r0, with all “pre-schemes”, probes use random MAC address (RMA) unless </a:t>
            </a:r>
            <a:r>
              <a:rPr lang="en-US" u="sng" dirty="0"/>
              <a:t>need</a:t>
            </a:r>
            <a:r>
              <a:rPr lang="en-US" dirty="0"/>
              <a:t> to be identified (e.g., steering).</a:t>
            </a:r>
          </a:p>
          <a:p>
            <a:pPr lvl="1"/>
            <a:r>
              <a:rPr lang="en-US" dirty="0"/>
              <a:t>Using ‘allocated address’ while in range of wanted AP/BSS is not a problem (address is a “one-time address”).  </a:t>
            </a:r>
          </a:p>
          <a:p>
            <a:pPr lvl="2"/>
            <a:r>
              <a:rPr lang="en-US" dirty="0"/>
              <a:t>Must use same TA across ESS.</a:t>
            </a:r>
          </a:p>
          <a:p>
            <a:pPr marL="0" indent="0">
              <a:buNone/>
            </a:pPr>
            <a:r>
              <a:rPr lang="en-US" dirty="0"/>
              <a:t>Association to same AP/BSS with same address (11aq) is sort of ‘trackable’ in that it is known that STA has been there before.  </a:t>
            </a:r>
          </a:p>
          <a:p>
            <a:r>
              <a:rPr lang="en-US" sz="2000" dirty="0"/>
              <a:t> </a:t>
            </a:r>
            <a:r>
              <a:rPr lang="en-US" sz="2000" dirty="0">
                <a:solidFill>
                  <a:srgbClr val="FF3300"/>
                </a:solidFill>
              </a:rPr>
              <a:t>“Pre-schemes” all use one-time addresses, so this scenario is solved.  Listener cannot know it is the same STA returning.</a:t>
            </a:r>
          </a:p>
        </p:txBody>
      </p:sp>
      <p:sp>
        <p:nvSpPr>
          <p:cNvPr id="3" name="Title 2">
            <a:extLst>
              <a:ext uri="{FF2B5EF4-FFF2-40B4-BE49-F238E27FC236}">
                <a16:creationId xmlns:a16="http://schemas.microsoft.com/office/drawing/2014/main" id="{69D0B681-AA48-F9CF-7BF8-E61BF716EFAB}"/>
              </a:ext>
            </a:extLst>
          </p:cNvPr>
          <p:cNvSpPr>
            <a:spLocks noGrp="1"/>
          </p:cNvSpPr>
          <p:nvPr>
            <p:ph type="title"/>
          </p:nvPr>
        </p:nvSpPr>
        <p:spPr>
          <a:xfrm>
            <a:off x="685800" y="685800"/>
            <a:ext cx="7772400" cy="685800"/>
          </a:xfrm>
        </p:spPr>
        <p:txBody>
          <a:bodyPr/>
          <a:lstStyle/>
          <a:p>
            <a:r>
              <a:rPr lang="en-US" dirty="0"/>
              <a:t>Passive Monitoring and Tracking</a:t>
            </a:r>
          </a:p>
        </p:txBody>
      </p:sp>
      <p:sp>
        <p:nvSpPr>
          <p:cNvPr id="4" name="Date Placeholder 3">
            <a:extLst>
              <a:ext uri="{FF2B5EF4-FFF2-40B4-BE49-F238E27FC236}">
                <a16:creationId xmlns:a16="http://schemas.microsoft.com/office/drawing/2014/main" id="{810584EE-36E4-F016-151E-3D51AE92D70A}"/>
              </a:ext>
            </a:extLst>
          </p:cNvPr>
          <p:cNvSpPr>
            <a:spLocks noGrp="1"/>
          </p:cNvSpPr>
          <p:nvPr>
            <p:ph type="dt" sz="half" idx="10"/>
          </p:nvPr>
        </p:nvSpPr>
        <p:spPr/>
        <p:txBody>
          <a:bodyPr/>
          <a:lstStyle/>
          <a:p>
            <a:pPr>
              <a:defRPr/>
            </a:pPr>
            <a:r>
              <a:rPr lang="en-US"/>
              <a:t>July 2022</a:t>
            </a:r>
            <a:endParaRPr lang="en-US" dirty="0"/>
          </a:p>
        </p:txBody>
      </p:sp>
      <p:sp>
        <p:nvSpPr>
          <p:cNvPr id="5" name="Footer Placeholder 4">
            <a:extLst>
              <a:ext uri="{FF2B5EF4-FFF2-40B4-BE49-F238E27FC236}">
                <a16:creationId xmlns:a16="http://schemas.microsoft.com/office/drawing/2014/main" id="{BD15623A-4441-FCD8-F799-99C9B55B8E6E}"/>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126654C4-A7CF-4859-74A5-7C09FD0B6A3B}"/>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15</a:t>
            </a:fld>
            <a:endParaRPr lang="en-US" dirty="0"/>
          </a:p>
        </p:txBody>
      </p:sp>
    </p:spTree>
    <p:extLst>
      <p:ext uri="{BB962C8B-B14F-4D97-AF65-F5344CB8AC3E}">
        <p14:creationId xmlns:p14="http://schemas.microsoft.com/office/powerpoint/2010/main" val="31487920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EA2D3E9-E137-D73A-D941-963948DB6AF0}"/>
              </a:ext>
            </a:extLst>
          </p:cNvPr>
          <p:cNvSpPr>
            <a:spLocks noGrp="1"/>
          </p:cNvSpPr>
          <p:nvPr>
            <p:ph idx="1"/>
          </p:nvPr>
        </p:nvSpPr>
        <p:spPr>
          <a:xfrm>
            <a:off x="664128" y="1676399"/>
            <a:ext cx="7772400" cy="4848999"/>
          </a:xfrm>
        </p:spPr>
        <p:txBody>
          <a:bodyPr/>
          <a:lstStyle/>
          <a:p>
            <a:r>
              <a:rPr lang="en-US" dirty="0"/>
              <a:t>Just to be clear, when reassociating within an ESS the STA must use the same address.  This is the Specification.  </a:t>
            </a:r>
          </a:p>
          <a:p>
            <a:r>
              <a:rPr lang="en-US" dirty="0"/>
              <a:t>Hence, with “pre-scheme” and RCM , STA uses same “one-time address”</a:t>
            </a:r>
          </a:p>
          <a:p>
            <a:pPr lvl="1"/>
            <a:r>
              <a:rPr lang="en-US" dirty="0"/>
              <a:t>This should also happen with RCM, with Device-ID, and with pre-schemes</a:t>
            </a:r>
          </a:p>
          <a:p>
            <a:pPr lvl="1"/>
            <a:r>
              <a:rPr lang="en-US" dirty="0"/>
              <a:t>All a listener knows is that a STA is connecting to this ESS.  </a:t>
            </a:r>
          </a:p>
          <a:p>
            <a:pPr lvl="1"/>
            <a:r>
              <a:rPr lang="en-US" dirty="0"/>
              <a:t>Listener cannot tell the difference between RCM and pre-scheme address.</a:t>
            </a:r>
          </a:p>
          <a:p>
            <a:pPr lvl="1"/>
            <a:r>
              <a:rPr lang="en-US" dirty="0"/>
              <a:t>Listener will never see that address again</a:t>
            </a:r>
          </a:p>
          <a:p>
            <a:pPr lvl="1"/>
            <a:r>
              <a:rPr lang="en-US" dirty="0"/>
              <a:t>BUT, ESS could </a:t>
            </a:r>
            <a:r>
              <a:rPr lang="en-US" dirty="0" err="1"/>
              <a:t>choos</a:t>
            </a:r>
            <a:r>
              <a:rPr lang="en-US" dirty="0"/>
              <a:t> to use a “pre-scheme” address to aid steering because it does know that the STA is a ‘friend’. </a:t>
            </a:r>
          </a:p>
          <a:p>
            <a:pPr marL="457200" lvl="1" indent="0">
              <a:buNone/>
            </a:pPr>
            <a:endParaRPr lang="en-US" dirty="0"/>
          </a:p>
        </p:txBody>
      </p:sp>
      <p:sp>
        <p:nvSpPr>
          <p:cNvPr id="3" name="Title 2">
            <a:extLst>
              <a:ext uri="{FF2B5EF4-FFF2-40B4-BE49-F238E27FC236}">
                <a16:creationId xmlns:a16="http://schemas.microsoft.com/office/drawing/2014/main" id="{F227E5F5-6D82-B5A0-ECEC-DB105461E0E2}"/>
              </a:ext>
            </a:extLst>
          </p:cNvPr>
          <p:cNvSpPr>
            <a:spLocks noGrp="1"/>
          </p:cNvSpPr>
          <p:nvPr>
            <p:ph type="title"/>
          </p:nvPr>
        </p:nvSpPr>
        <p:spPr/>
        <p:txBody>
          <a:bodyPr/>
          <a:lstStyle/>
          <a:p>
            <a:r>
              <a:rPr lang="en-US" dirty="0"/>
              <a:t>MAC Address and </a:t>
            </a:r>
            <a:r>
              <a:rPr lang="en-US" dirty="0" err="1"/>
              <a:t>Reassociaton</a:t>
            </a:r>
            <a:endParaRPr lang="en-US" dirty="0"/>
          </a:p>
        </p:txBody>
      </p:sp>
      <p:sp>
        <p:nvSpPr>
          <p:cNvPr id="4" name="Date Placeholder 3">
            <a:extLst>
              <a:ext uri="{FF2B5EF4-FFF2-40B4-BE49-F238E27FC236}">
                <a16:creationId xmlns:a16="http://schemas.microsoft.com/office/drawing/2014/main" id="{EBE25AC2-C993-0584-C5DE-2B8E6E04D8EF}"/>
              </a:ext>
            </a:extLst>
          </p:cNvPr>
          <p:cNvSpPr>
            <a:spLocks noGrp="1"/>
          </p:cNvSpPr>
          <p:nvPr>
            <p:ph type="dt" sz="half" idx="10"/>
          </p:nvPr>
        </p:nvSpPr>
        <p:spPr/>
        <p:txBody>
          <a:bodyPr/>
          <a:lstStyle/>
          <a:p>
            <a:pPr>
              <a:defRPr/>
            </a:pPr>
            <a:r>
              <a:rPr lang="en-US"/>
              <a:t>July 2022</a:t>
            </a:r>
            <a:endParaRPr lang="en-US" dirty="0"/>
          </a:p>
        </p:txBody>
      </p:sp>
      <p:sp>
        <p:nvSpPr>
          <p:cNvPr id="5" name="Footer Placeholder 4">
            <a:extLst>
              <a:ext uri="{FF2B5EF4-FFF2-40B4-BE49-F238E27FC236}">
                <a16:creationId xmlns:a16="http://schemas.microsoft.com/office/drawing/2014/main" id="{05F2E844-3C0C-C1D2-A250-88800CC26E83}"/>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C22969DF-CC10-5789-6AB7-50CACD4D3CAA}"/>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16</a:t>
            </a:fld>
            <a:endParaRPr lang="en-US" dirty="0"/>
          </a:p>
        </p:txBody>
      </p:sp>
    </p:spTree>
    <p:extLst>
      <p:ext uri="{BB962C8B-B14F-4D97-AF65-F5344CB8AC3E}">
        <p14:creationId xmlns:p14="http://schemas.microsoft.com/office/powerpoint/2010/main" val="34388024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4DF75E1-E6E2-4FBD-21AB-FD1FFC4E2461}"/>
              </a:ext>
            </a:extLst>
          </p:cNvPr>
          <p:cNvSpPr>
            <a:spLocks noGrp="1"/>
          </p:cNvSpPr>
          <p:nvPr>
            <p:ph idx="1"/>
          </p:nvPr>
        </p:nvSpPr>
        <p:spPr>
          <a:xfrm>
            <a:off x="609600" y="1295400"/>
            <a:ext cx="7772400" cy="4114800"/>
          </a:xfrm>
        </p:spPr>
        <p:txBody>
          <a:bodyPr/>
          <a:lstStyle/>
          <a:p>
            <a:pPr marL="0" indent="0">
              <a:buNone/>
            </a:pPr>
            <a:r>
              <a:rPr lang="en-US" dirty="0"/>
              <a:t>It should be clear that the “pre-schemes” do counter the original concerns.</a:t>
            </a:r>
          </a:p>
          <a:p>
            <a:pPr lvl="1"/>
            <a:r>
              <a:rPr lang="en-US" dirty="0"/>
              <a:t>(except for the “Police, Government Agencies”, it makes them harder) </a:t>
            </a:r>
          </a:p>
          <a:p>
            <a:pPr marL="0" indent="0">
              <a:buNone/>
            </a:pPr>
            <a:r>
              <a:rPr lang="en-US" dirty="0"/>
              <a:t>	</a:t>
            </a:r>
          </a:p>
          <a:p>
            <a:pPr marL="0" indent="0">
              <a:buNone/>
            </a:pPr>
            <a:endParaRPr lang="en-US" dirty="0"/>
          </a:p>
          <a:p>
            <a:pPr marL="0" indent="0">
              <a:buNone/>
            </a:pPr>
            <a:r>
              <a:rPr lang="en-US" dirty="0"/>
              <a:t>Now we look at Spoofing concerns.</a:t>
            </a:r>
          </a:p>
          <a:p>
            <a:pPr marL="0" indent="0">
              <a:buNone/>
            </a:pPr>
            <a:endParaRPr lang="en-US" dirty="0"/>
          </a:p>
          <a:p>
            <a:pPr marL="0" indent="0">
              <a:buNone/>
            </a:pPr>
            <a:endParaRPr lang="en-US" dirty="0"/>
          </a:p>
        </p:txBody>
      </p:sp>
      <p:sp>
        <p:nvSpPr>
          <p:cNvPr id="4" name="Date Placeholder 3">
            <a:extLst>
              <a:ext uri="{FF2B5EF4-FFF2-40B4-BE49-F238E27FC236}">
                <a16:creationId xmlns:a16="http://schemas.microsoft.com/office/drawing/2014/main" id="{29331B76-5108-87A6-77B6-84E596A93764}"/>
              </a:ext>
            </a:extLst>
          </p:cNvPr>
          <p:cNvSpPr>
            <a:spLocks noGrp="1"/>
          </p:cNvSpPr>
          <p:nvPr>
            <p:ph type="dt" sz="half" idx="10"/>
          </p:nvPr>
        </p:nvSpPr>
        <p:spPr/>
        <p:txBody>
          <a:bodyPr/>
          <a:lstStyle/>
          <a:p>
            <a:pPr>
              <a:defRPr/>
            </a:pPr>
            <a:r>
              <a:rPr lang="en-US"/>
              <a:t>July 2022</a:t>
            </a:r>
            <a:endParaRPr lang="en-US" dirty="0"/>
          </a:p>
        </p:txBody>
      </p:sp>
      <p:sp>
        <p:nvSpPr>
          <p:cNvPr id="5" name="Footer Placeholder 4">
            <a:extLst>
              <a:ext uri="{FF2B5EF4-FFF2-40B4-BE49-F238E27FC236}">
                <a16:creationId xmlns:a16="http://schemas.microsoft.com/office/drawing/2014/main" id="{B6DBAE17-0013-5844-F2D8-768F10D05B5B}"/>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984DEBDE-AA4E-8FE1-3EDD-E9A339FDAF96}"/>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17</a:t>
            </a:fld>
            <a:endParaRPr lang="en-US" dirty="0"/>
          </a:p>
        </p:txBody>
      </p:sp>
    </p:spTree>
    <p:extLst>
      <p:ext uri="{BB962C8B-B14F-4D97-AF65-F5344CB8AC3E}">
        <p14:creationId xmlns:p14="http://schemas.microsoft.com/office/powerpoint/2010/main" val="22136453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3592F7D-C2EF-188F-ADB9-5C7CEAB6250F}"/>
              </a:ext>
            </a:extLst>
          </p:cNvPr>
          <p:cNvSpPr>
            <a:spLocks noGrp="1"/>
          </p:cNvSpPr>
          <p:nvPr>
            <p:ph idx="1"/>
          </p:nvPr>
        </p:nvSpPr>
        <p:spPr>
          <a:xfrm>
            <a:off x="685800" y="1447800"/>
            <a:ext cx="7772400" cy="4648200"/>
          </a:xfrm>
        </p:spPr>
        <p:txBody>
          <a:bodyPr/>
          <a:lstStyle/>
          <a:p>
            <a:pPr marL="0" indent="0">
              <a:buNone/>
            </a:pPr>
            <a:r>
              <a:rPr lang="en-US" dirty="0"/>
              <a:t>Scenario 1 - Dastardly organization sets up APs spoofing a target’s home network.  </a:t>
            </a:r>
          </a:p>
          <a:p>
            <a:pPr marL="0" indent="0">
              <a:buNone/>
            </a:pPr>
            <a:r>
              <a:rPr lang="en-US" dirty="0"/>
              <a:t>Multiple APs are set up in an area of interest.</a:t>
            </a:r>
          </a:p>
          <a:p>
            <a:pPr>
              <a:buFontTx/>
              <a:buChar char="-"/>
            </a:pPr>
            <a:r>
              <a:rPr lang="en-US" sz="2000" b="0" dirty="0"/>
              <a:t>STA comes in range and attempts to associate (fails).  </a:t>
            </a:r>
          </a:p>
          <a:p>
            <a:pPr>
              <a:buFontTx/>
              <a:buChar char="-"/>
            </a:pPr>
            <a:r>
              <a:rPr lang="en-US" sz="2000" b="0" dirty="0"/>
              <a:t>STA has exposed the current ‘one-time address’</a:t>
            </a:r>
          </a:p>
          <a:p>
            <a:pPr>
              <a:buFontTx/>
              <a:buChar char="-"/>
            </a:pPr>
            <a:r>
              <a:rPr lang="en-US" sz="2000" b="0" dirty="0"/>
              <a:t>Dastardly organization tracks the STA around the area.</a:t>
            </a:r>
          </a:p>
          <a:p>
            <a:pPr marL="0" indent="0">
              <a:buNone/>
            </a:pPr>
            <a:r>
              <a:rPr lang="en-US" sz="2000" b="0" dirty="0"/>
              <a:t>  </a:t>
            </a:r>
          </a:p>
        </p:txBody>
      </p:sp>
      <p:sp>
        <p:nvSpPr>
          <p:cNvPr id="3" name="Title 2">
            <a:extLst>
              <a:ext uri="{FF2B5EF4-FFF2-40B4-BE49-F238E27FC236}">
                <a16:creationId xmlns:a16="http://schemas.microsoft.com/office/drawing/2014/main" id="{A423A75A-8787-E751-2CF4-FA0BB863A44C}"/>
              </a:ext>
            </a:extLst>
          </p:cNvPr>
          <p:cNvSpPr>
            <a:spLocks noGrp="1"/>
          </p:cNvSpPr>
          <p:nvPr>
            <p:ph type="title"/>
          </p:nvPr>
        </p:nvSpPr>
        <p:spPr>
          <a:xfrm>
            <a:off x="685800" y="685800"/>
            <a:ext cx="7772400" cy="609600"/>
          </a:xfrm>
        </p:spPr>
        <p:txBody>
          <a:bodyPr/>
          <a:lstStyle/>
          <a:p>
            <a:r>
              <a:rPr lang="en-US" dirty="0"/>
              <a:t>Spoofing scenarios</a:t>
            </a:r>
          </a:p>
        </p:txBody>
      </p:sp>
      <p:sp>
        <p:nvSpPr>
          <p:cNvPr id="4" name="Date Placeholder 3">
            <a:extLst>
              <a:ext uri="{FF2B5EF4-FFF2-40B4-BE49-F238E27FC236}">
                <a16:creationId xmlns:a16="http://schemas.microsoft.com/office/drawing/2014/main" id="{69FBC363-A86E-6323-A0C8-F9C604654325}"/>
              </a:ext>
            </a:extLst>
          </p:cNvPr>
          <p:cNvSpPr>
            <a:spLocks noGrp="1"/>
          </p:cNvSpPr>
          <p:nvPr>
            <p:ph type="dt" sz="half" idx="10"/>
          </p:nvPr>
        </p:nvSpPr>
        <p:spPr/>
        <p:txBody>
          <a:bodyPr/>
          <a:lstStyle/>
          <a:p>
            <a:pPr>
              <a:defRPr/>
            </a:pPr>
            <a:r>
              <a:rPr lang="en-US"/>
              <a:t>July 2022</a:t>
            </a:r>
            <a:endParaRPr lang="en-US" dirty="0"/>
          </a:p>
        </p:txBody>
      </p:sp>
      <p:sp>
        <p:nvSpPr>
          <p:cNvPr id="5" name="Footer Placeholder 4">
            <a:extLst>
              <a:ext uri="{FF2B5EF4-FFF2-40B4-BE49-F238E27FC236}">
                <a16:creationId xmlns:a16="http://schemas.microsoft.com/office/drawing/2014/main" id="{D6BB5D0F-AC91-9D04-93DC-42D359FD7B49}"/>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24689EE1-B686-AC3A-E537-89F3CF9B4340}"/>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18</a:t>
            </a:fld>
            <a:endParaRPr lang="en-US" dirty="0"/>
          </a:p>
        </p:txBody>
      </p:sp>
    </p:spTree>
    <p:extLst>
      <p:ext uri="{BB962C8B-B14F-4D97-AF65-F5344CB8AC3E}">
        <p14:creationId xmlns:p14="http://schemas.microsoft.com/office/powerpoint/2010/main" val="26630685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05CB3B1-BFC3-2221-1EFD-D0C5463E9B77}"/>
              </a:ext>
            </a:extLst>
          </p:cNvPr>
          <p:cNvSpPr>
            <a:spLocks noGrp="1"/>
          </p:cNvSpPr>
          <p:nvPr>
            <p:ph idx="1"/>
          </p:nvPr>
        </p:nvSpPr>
        <p:spPr>
          <a:xfrm>
            <a:off x="609600" y="1070993"/>
            <a:ext cx="7772400" cy="5404419"/>
          </a:xfrm>
        </p:spPr>
        <p:txBody>
          <a:bodyPr/>
          <a:lstStyle/>
          <a:p>
            <a:r>
              <a:rPr lang="en-US" sz="1800" b="0" dirty="0"/>
              <a:t>Listener only knows it is a STA that is a member of that Home network, not the specific user.  </a:t>
            </a:r>
          </a:p>
          <a:p>
            <a:r>
              <a:rPr lang="en-US" sz="1800" b="0" u="sng" dirty="0"/>
              <a:t>Even using RCM, the mere fact the STA tried to associate ‘identifies’ it as a member of that home network. And can still be tracked simply by attempting to associate.</a:t>
            </a:r>
          </a:p>
          <a:p>
            <a:r>
              <a:rPr lang="en-US" sz="1800" b="0" dirty="0"/>
              <a:t>If STA returns home, true, dastardly organization knows that same user visited the spoof APs and returned home, but not who it is (from the address). </a:t>
            </a:r>
          </a:p>
          <a:p>
            <a:r>
              <a:rPr lang="en-US" sz="1800" b="0" dirty="0"/>
              <a:t>Any STA returning home irrespective of address,  RCM or ‘one-time’, can be observed. As “being home”.</a:t>
            </a:r>
          </a:p>
          <a:p>
            <a:r>
              <a:rPr lang="en-US" sz="1800" b="0" dirty="0"/>
              <a:t>Address is changed as soon as home so cannot be used to track again.  </a:t>
            </a:r>
          </a:p>
          <a:p>
            <a:r>
              <a:rPr lang="en-US" sz="1800" b="0" dirty="0"/>
              <a:t>Compared to RCM (which does not support the Use Case), “pre-schemes”, which do support the Use Case, are not further compromised. </a:t>
            </a:r>
          </a:p>
          <a:p>
            <a:pPr marL="0" indent="0">
              <a:buNone/>
            </a:pPr>
            <a:r>
              <a:rPr lang="en-US" sz="2000" b="0" u="sng" dirty="0"/>
              <a:t>Need to ask how practical is this ‘spoof’ and what does it really achieve</a:t>
            </a:r>
            <a:r>
              <a:rPr lang="en-US" sz="2000" b="0" dirty="0"/>
              <a:t>?  Does using a “pre-scheme” at Home make the user any less private? Even, if user not using a “pre-scheme”, this scenario still possible with RCM (and hence Device ID).  </a:t>
            </a:r>
          </a:p>
        </p:txBody>
      </p:sp>
      <p:sp>
        <p:nvSpPr>
          <p:cNvPr id="3" name="Title 2">
            <a:extLst>
              <a:ext uri="{FF2B5EF4-FFF2-40B4-BE49-F238E27FC236}">
                <a16:creationId xmlns:a16="http://schemas.microsoft.com/office/drawing/2014/main" id="{F805B49C-1580-6941-167B-483C955AE3DA}"/>
              </a:ext>
            </a:extLst>
          </p:cNvPr>
          <p:cNvSpPr>
            <a:spLocks noGrp="1"/>
          </p:cNvSpPr>
          <p:nvPr>
            <p:ph type="title"/>
          </p:nvPr>
        </p:nvSpPr>
        <p:spPr>
          <a:xfrm>
            <a:off x="685800" y="685800"/>
            <a:ext cx="7772400" cy="381000"/>
          </a:xfrm>
        </p:spPr>
        <p:txBody>
          <a:bodyPr/>
          <a:lstStyle/>
          <a:p>
            <a:r>
              <a:rPr lang="en-US" sz="2800" dirty="0"/>
              <a:t>Scenario  1 - Points</a:t>
            </a:r>
          </a:p>
        </p:txBody>
      </p:sp>
      <p:sp>
        <p:nvSpPr>
          <p:cNvPr id="4" name="Date Placeholder 3">
            <a:extLst>
              <a:ext uri="{FF2B5EF4-FFF2-40B4-BE49-F238E27FC236}">
                <a16:creationId xmlns:a16="http://schemas.microsoft.com/office/drawing/2014/main" id="{1E952296-07CF-87C4-48A3-5A4A59A3725F}"/>
              </a:ext>
            </a:extLst>
          </p:cNvPr>
          <p:cNvSpPr>
            <a:spLocks noGrp="1"/>
          </p:cNvSpPr>
          <p:nvPr>
            <p:ph type="dt" sz="half" idx="10"/>
          </p:nvPr>
        </p:nvSpPr>
        <p:spPr/>
        <p:txBody>
          <a:bodyPr/>
          <a:lstStyle/>
          <a:p>
            <a:pPr>
              <a:defRPr/>
            </a:pPr>
            <a:r>
              <a:rPr lang="en-US"/>
              <a:t>July 2022</a:t>
            </a:r>
            <a:endParaRPr lang="en-US" dirty="0"/>
          </a:p>
        </p:txBody>
      </p:sp>
      <p:sp>
        <p:nvSpPr>
          <p:cNvPr id="5" name="Footer Placeholder 4">
            <a:extLst>
              <a:ext uri="{FF2B5EF4-FFF2-40B4-BE49-F238E27FC236}">
                <a16:creationId xmlns:a16="http://schemas.microsoft.com/office/drawing/2014/main" id="{F7EC3A28-5F21-1DC4-2F7D-B5562F648C39}"/>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8188C00F-C0FB-DE72-2BE5-952C1F33194B}"/>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19</a:t>
            </a:fld>
            <a:endParaRPr lang="en-US" dirty="0"/>
          </a:p>
        </p:txBody>
      </p:sp>
    </p:spTree>
    <p:extLst>
      <p:ext uri="{BB962C8B-B14F-4D97-AF65-F5344CB8AC3E}">
        <p14:creationId xmlns:p14="http://schemas.microsoft.com/office/powerpoint/2010/main" val="1871390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255FD7A-5994-B8CA-AF49-F939289DC53C}"/>
              </a:ext>
            </a:extLst>
          </p:cNvPr>
          <p:cNvSpPr>
            <a:spLocks noGrp="1"/>
          </p:cNvSpPr>
          <p:nvPr>
            <p:ph idx="1"/>
          </p:nvPr>
        </p:nvSpPr>
        <p:spPr/>
        <p:txBody>
          <a:bodyPr/>
          <a:lstStyle/>
          <a:p>
            <a:r>
              <a:rPr lang="en-US" dirty="0"/>
              <a:t>This presentation was started as a reaction to the results of the Motion to include “pre-association Use Cases” in order to satisfy the PAR</a:t>
            </a:r>
          </a:p>
          <a:p>
            <a:r>
              <a:rPr lang="en-US" dirty="0"/>
              <a:t>Started out as a detailed look at these Use Cases and the history behind them</a:t>
            </a:r>
          </a:p>
          <a:p>
            <a:r>
              <a:rPr lang="en-US" dirty="0"/>
              <a:t>It grew….</a:t>
            </a:r>
          </a:p>
          <a:p>
            <a:endParaRPr lang="en-US" dirty="0"/>
          </a:p>
          <a:p>
            <a:pPr marL="0" indent="0">
              <a:buNone/>
            </a:pPr>
            <a:r>
              <a:rPr lang="en-US" dirty="0"/>
              <a:t>NOTE: I could probably never finish this, but I wanted to present to see if this was helping…or not.</a:t>
            </a:r>
          </a:p>
          <a:p>
            <a:endParaRPr lang="en-US" dirty="0"/>
          </a:p>
        </p:txBody>
      </p:sp>
      <p:sp>
        <p:nvSpPr>
          <p:cNvPr id="3" name="Title 2">
            <a:extLst>
              <a:ext uri="{FF2B5EF4-FFF2-40B4-BE49-F238E27FC236}">
                <a16:creationId xmlns:a16="http://schemas.microsoft.com/office/drawing/2014/main" id="{29FC2811-D9FA-2F43-755B-B84B24150273}"/>
              </a:ext>
            </a:extLst>
          </p:cNvPr>
          <p:cNvSpPr>
            <a:spLocks noGrp="1"/>
          </p:cNvSpPr>
          <p:nvPr>
            <p:ph type="title"/>
          </p:nvPr>
        </p:nvSpPr>
        <p:spPr/>
        <p:txBody>
          <a:bodyPr/>
          <a:lstStyle/>
          <a:p>
            <a:r>
              <a:rPr lang="en-US" dirty="0"/>
              <a:t>Introduction</a:t>
            </a:r>
          </a:p>
        </p:txBody>
      </p:sp>
      <p:sp>
        <p:nvSpPr>
          <p:cNvPr id="4" name="Date Placeholder 3">
            <a:extLst>
              <a:ext uri="{FF2B5EF4-FFF2-40B4-BE49-F238E27FC236}">
                <a16:creationId xmlns:a16="http://schemas.microsoft.com/office/drawing/2014/main" id="{C729F3A6-193F-859A-5F09-1F65FB12A894}"/>
              </a:ext>
            </a:extLst>
          </p:cNvPr>
          <p:cNvSpPr>
            <a:spLocks noGrp="1"/>
          </p:cNvSpPr>
          <p:nvPr>
            <p:ph type="dt" sz="half" idx="10"/>
          </p:nvPr>
        </p:nvSpPr>
        <p:spPr/>
        <p:txBody>
          <a:bodyPr/>
          <a:lstStyle/>
          <a:p>
            <a:pPr>
              <a:defRPr/>
            </a:pPr>
            <a:r>
              <a:rPr lang="en-US"/>
              <a:t>July 2022</a:t>
            </a:r>
            <a:endParaRPr lang="en-US" dirty="0"/>
          </a:p>
        </p:txBody>
      </p:sp>
      <p:sp>
        <p:nvSpPr>
          <p:cNvPr id="5" name="Footer Placeholder 4">
            <a:extLst>
              <a:ext uri="{FF2B5EF4-FFF2-40B4-BE49-F238E27FC236}">
                <a16:creationId xmlns:a16="http://schemas.microsoft.com/office/drawing/2014/main" id="{3BE942F4-05F9-A820-89B8-2A17DEE04F8F}"/>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AF1FF742-66B4-D558-0EC2-D30D85A0897F}"/>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2</a:t>
            </a:fld>
            <a:endParaRPr lang="en-US" dirty="0"/>
          </a:p>
        </p:txBody>
      </p:sp>
    </p:spTree>
    <p:extLst>
      <p:ext uri="{BB962C8B-B14F-4D97-AF65-F5344CB8AC3E}">
        <p14:creationId xmlns:p14="http://schemas.microsoft.com/office/powerpoint/2010/main" val="16683358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BA27AF6-120E-6E0B-4731-F980CFED0B2B}"/>
              </a:ext>
            </a:extLst>
          </p:cNvPr>
          <p:cNvSpPr>
            <a:spLocks noGrp="1"/>
          </p:cNvSpPr>
          <p:nvPr>
            <p:ph idx="1"/>
          </p:nvPr>
        </p:nvSpPr>
        <p:spPr>
          <a:xfrm>
            <a:off x="685800" y="1981199"/>
            <a:ext cx="7772400" cy="4494213"/>
          </a:xfrm>
        </p:spPr>
        <p:txBody>
          <a:bodyPr/>
          <a:lstStyle/>
          <a:p>
            <a:r>
              <a:rPr lang="en-US" dirty="0"/>
              <a:t>‘J Lo’ is in London, the paparazzi knows she has a favorite restaurant and likes to hang out there. Sniffing is no good, as no way to recognize the TA.</a:t>
            </a:r>
          </a:p>
          <a:p>
            <a:r>
              <a:rPr lang="en-US" dirty="0"/>
              <a:t>A spoof AP is used spoofing “J </a:t>
            </a:r>
            <a:r>
              <a:rPr lang="en-US" dirty="0" err="1"/>
              <a:t>Lo’s</a:t>
            </a:r>
            <a:r>
              <a:rPr lang="en-US" dirty="0"/>
              <a:t>” home SSID.  </a:t>
            </a:r>
          </a:p>
          <a:p>
            <a:r>
              <a:rPr lang="en-US" dirty="0"/>
              <a:t>“J Lo” visits the restaurant (coming in the back door).  The spoof AP notes a STA tries to associate and (irrespective of the TA) simply </a:t>
            </a:r>
            <a:r>
              <a:rPr lang="en-US" u="sng" dirty="0"/>
              <a:t>assumes</a:t>
            </a:r>
            <a:r>
              <a:rPr lang="en-US" dirty="0"/>
              <a:t> it must be “J Lo”.  </a:t>
            </a:r>
          </a:p>
          <a:p>
            <a:r>
              <a:rPr lang="en-US" dirty="0"/>
              <a:t>Even if “J Lo” is using a “pre-scheme” at home, it makes no difference.  The TA is still an RMA.  (RCM, Device-ID the same)</a:t>
            </a:r>
          </a:p>
          <a:p>
            <a:pPr marL="0" indent="0">
              <a:buNone/>
            </a:pPr>
            <a:endParaRPr lang="en-US" dirty="0"/>
          </a:p>
          <a:p>
            <a:endParaRPr lang="en-US" dirty="0"/>
          </a:p>
        </p:txBody>
      </p:sp>
      <p:sp>
        <p:nvSpPr>
          <p:cNvPr id="3" name="Title 2">
            <a:extLst>
              <a:ext uri="{FF2B5EF4-FFF2-40B4-BE49-F238E27FC236}">
                <a16:creationId xmlns:a16="http://schemas.microsoft.com/office/drawing/2014/main" id="{6C7B75DB-CAD0-093E-9F5D-3FAC2969094B}"/>
              </a:ext>
            </a:extLst>
          </p:cNvPr>
          <p:cNvSpPr>
            <a:spLocks noGrp="1"/>
          </p:cNvSpPr>
          <p:nvPr>
            <p:ph type="title"/>
          </p:nvPr>
        </p:nvSpPr>
        <p:spPr/>
        <p:txBody>
          <a:bodyPr/>
          <a:lstStyle/>
          <a:p>
            <a:r>
              <a:rPr lang="en-US" dirty="0"/>
              <a:t>Scenario 1 - The Paparazzi case</a:t>
            </a:r>
          </a:p>
        </p:txBody>
      </p:sp>
      <p:sp>
        <p:nvSpPr>
          <p:cNvPr id="4" name="Date Placeholder 3">
            <a:extLst>
              <a:ext uri="{FF2B5EF4-FFF2-40B4-BE49-F238E27FC236}">
                <a16:creationId xmlns:a16="http://schemas.microsoft.com/office/drawing/2014/main" id="{AD0E5C2B-2222-43F0-F433-374A70A96C75}"/>
              </a:ext>
            </a:extLst>
          </p:cNvPr>
          <p:cNvSpPr>
            <a:spLocks noGrp="1"/>
          </p:cNvSpPr>
          <p:nvPr>
            <p:ph type="dt" sz="half" idx="10"/>
          </p:nvPr>
        </p:nvSpPr>
        <p:spPr/>
        <p:txBody>
          <a:bodyPr/>
          <a:lstStyle/>
          <a:p>
            <a:pPr>
              <a:defRPr/>
            </a:pPr>
            <a:r>
              <a:rPr lang="en-US"/>
              <a:t>July 2022</a:t>
            </a:r>
            <a:endParaRPr lang="en-US" dirty="0"/>
          </a:p>
        </p:txBody>
      </p:sp>
      <p:sp>
        <p:nvSpPr>
          <p:cNvPr id="5" name="Footer Placeholder 4">
            <a:extLst>
              <a:ext uri="{FF2B5EF4-FFF2-40B4-BE49-F238E27FC236}">
                <a16:creationId xmlns:a16="http://schemas.microsoft.com/office/drawing/2014/main" id="{7A6F8222-D9AF-2C4B-EFFE-592BB08F73C1}"/>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F0D1D8EC-B530-3D75-99E6-50AD30302683}"/>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20</a:t>
            </a:fld>
            <a:endParaRPr lang="en-US" dirty="0"/>
          </a:p>
        </p:txBody>
      </p:sp>
    </p:spTree>
    <p:extLst>
      <p:ext uri="{BB962C8B-B14F-4D97-AF65-F5344CB8AC3E}">
        <p14:creationId xmlns:p14="http://schemas.microsoft.com/office/powerpoint/2010/main" val="7775673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D45BADD-D0AA-CC6F-DC88-B3DA414DA497}"/>
              </a:ext>
            </a:extLst>
          </p:cNvPr>
          <p:cNvSpPr>
            <a:spLocks noGrp="1"/>
          </p:cNvSpPr>
          <p:nvPr>
            <p:ph idx="1"/>
          </p:nvPr>
        </p:nvSpPr>
        <p:spPr>
          <a:xfrm>
            <a:off x="685800" y="1165371"/>
            <a:ext cx="7772400" cy="5310042"/>
          </a:xfrm>
        </p:spPr>
        <p:txBody>
          <a:bodyPr/>
          <a:lstStyle/>
          <a:p>
            <a:r>
              <a:rPr lang="en-US" sz="2000" dirty="0"/>
              <a:t>Is there really any real privacy concern here compared to simply noting that a STA tries to associate?  </a:t>
            </a:r>
          </a:p>
          <a:p>
            <a:endParaRPr lang="en-US" sz="2000" dirty="0"/>
          </a:p>
          <a:p>
            <a:pPr marL="0" indent="0">
              <a:buNone/>
            </a:pPr>
            <a:r>
              <a:rPr lang="en-US" sz="1800" dirty="0">
                <a:solidFill>
                  <a:srgbClr val="FF0000"/>
                </a:solidFill>
              </a:rPr>
              <a:t>Aside</a:t>
            </a:r>
            <a:r>
              <a:rPr lang="en-US" sz="1800" dirty="0"/>
              <a:t> - 	</a:t>
            </a:r>
          </a:p>
          <a:p>
            <a:pPr marL="0" indent="0">
              <a:buNone/>
            </a:pPr>
            <a:r>
              <a:rPr lang="en-US" sz="1800" dirty="0"/>
              <a:t>How to stop the STA from sending Association Request to a spoof?</a:t>
            </a:r>
          </a:p>
          <a:p>
            <a:pPr marL="0" indent="0">
              <a:buNone/>
            </a:pPr>
            <a:r>
              <a:rPr lang="en-US" sz="1800" dirty="0"/>
              <a:t>	This is a problem outside of the MAC address issues.</a:t>
            </a:r>
          </a:p>
          <a:p>
            <a:pPr marL="0" indent="0">
              <a:buNone/>
            </a:pPr>
            <a:endParaRPr lang="en-US" sz="1800" dirty="0"/>
          </a:p>
          <a:p>
            <a:pPr marL="0" indent="0">
              <a:buNone/>
            </a:pPr>
            <a:r>
              <a:rPr lang="en-US" sz="1800" dirty="0"/>
              <a:t>Probably a </a:t>
            </a:r>
            <a:r>
              <a:rPr lang="en-US" sz="1800" dirty="0" err="1"/>
              <a:t>TGbi</a:t>
            </a:r>
            <a:r>
              <a:rPr lang="en-US" sz="1800" dirty="0"/>
              <a:t> issue, but I do have suggestions and have prepare a separate presentation.  22/1219r0</a:t>
            </a:r>
          </a:p>
          <a:p>
            <a:endParaRPr lang="en-US" dirty="0"/>
          </a:p>
        </p:txBody>
      </p:sp>
      <p:sp>
        <p:nvSpPr>
          <p:cNvPr id="3" name="Title 2">
            <a:extLst>
              <a:ext uri="{FF2B5EF4-FFF2-40B4-BE49-F238E27FC236}">
                <a16:creationId xmlns:a16="http://schemas.microsoft.com/office/drawing/2014/main" id="{6D35F658-EF1D-0B1C-B60C-4E0E3399E2F8}"/>
              </a:ext>
            </a:extLst>
          </p:cNvPr>
          <p:cNvSpPr>
            <a:spLocks noGrp="1"/>
          </p:cNvSpPr>
          <p:nvPr>
            <p:ph type="title"/>
          </p:nvPr>
        </p:nvSpPr>
        <p:spPr>
          <a:xfrm>
            <a:off x="685800" y="685800"/>
            <a:ext cx="7772400" cy="457200"/>
          </a:xfrm>
        </p:spPr>
        <p:txBody>
          <a:bodyPr/>
          <a:lstStyle/>
          <a:p>
            <a:r>
              <a:rPr lang="en-US" dirty="0"/>
              <a:t>Scenario 1 – Final Thoughts</a:t>
            </a:r>
          </a:p>
        </p:txBody>
      </p:sp>
      <p:sp>
        <p:nvSpPr>
          <p:cNvPr id="4" name="Date Placeholder 3">
            <a:extLst>
              <a:ext uri="{FF2B5EF4-FFF2-40B4-BE49-F238E27FC236}">
                <a16:creationId xmlns:a16="http://schemas.microsoft.com/office/drawing/2014/main" id="{A5B88EA4-9F28-0743-249A-FCBF0A87CD9C}"/>
              </a:ext>
            </a:extLst>
          </p:cNvPr>
          <p:cNvSpPr>
            <a:spLocks noGrp="1"/>
          </p:cNvSpPr>
          <p:nvPr>
            <p:ph type="dt" sz="half" idx="10"/>
          </p:nvPr>
        </p:nvSpPr>
        <p:spPr/>
        <p:txBody>
          <a:bodyPr/>
          <a:lstStyle/>
          <a:p>
            <a:pPr>
              <a:defRPr/>
            </a:pPr>
            <a:r>
              <a:rPr lang="en-US"/>
              <a:t>July 2022</a:t>
            </a:r>
            <a:endParaRPr lang="en-US" dirty="0"/>
          </a:p>
        </p:txBody>
      </p:sp>
      <p:sp>
        <p:nvSpPr>
          <p:cNvPr id="5" name="Footer Placeholder 4">
            <a:extLst>
              <a:ext uri="{FF2B5EF4-FFF2-40B4-BE49-F238E27FC236}">
                <a16:creationId xmlns:a16="http://schemas.microsoft.com/office/drawing/2014/main" id="{2F6C3C60-8616-D8F6-013E-206E6858D85B}"/>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4A4AA905-DBC2-D1B1-42FE-EFA2F2C03564}"/>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21</a:t>
            </a:fld>
            <a:endParaRPr lang="en-US" dirty="0"/>
          </a:p>
        </p:txBody>
      </p:sp>
    </p:spTree>
    <p:extLst>
      <p:ext uri="{BB962C8B-B14F-4D97-AF65-F5344CB8AC3E}">
        <p14:creationId xmlns:p14="http://schemas.microsoft.com/office/powerpoint/2010/main" val="34958967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437E9EE-80AA-2AC4-0CC4-CF66B97EFA30}"/>
              </a:ext>
            </a:extLst>
          </p:cNvPr>
          <p:cNvSpPr>
            <a:spLocks noGrp="1"/>
          </p:cNvSpPr>
          <p:nvPr>
            <p:ph idx="1"/>
          </p:nvPr>
        </p:nvSpPr>
        <p:spPr>
          <a:xfrm>
            <a:off x="685800" y="1371600"/>
            <a:ext cx="7772400" cy="4724400"/>
          </a:xfrm>
        </p:spPr>
        <p:txBody>
          <a:bodyPr/>
          <a:lstStyle/>
          <a:p>
            <a:pPr marL="0" indent="0">
              <a:buNone/>
            </a:pPr>
            <a:r>
              <a:rPr lang="en-US" dirty="0"/>
              <a:t>Is there a “Scenario – 2”?  </a:t>
            </a:r>
          </a:p>
          <a:p>
            <a:r>
              <a:rPr lang="en-US" dirty="0"/>
              <a:t>STAs use a “one-time” address so impossible for listener to know if this is a returning STA.</a:t>
            </a:r>
          </a:p>
          <a:p>
            <a:r>
              <a:rPr lang="en-US" dirty="0"/>
              <a:t>STAs use steering probes with same address, but again it is a ‘one-time’ address for this association to this ESS only.  Knowing an unknown STA is in a vicinity is not useful (RCM is the same)</a:t>
            </a:r>
          </a:p>
          <a:p>
            <a:r>
              <a:rPr lang="en-US" dirty="0"/>
              <a:t>STAs will use RMAs for all other probes.  So can’t be tracked or identified.</a:t>
            </a:r>
          </a:p>
          <a:p>
            <a:r>
              <a:rPr lang="en-US" dirty="0"/>
              <a:t>The “one-time” address is not an identifier of the user/phone.  (The “pre-schemes” can be used together with Device-ID for that) </a:t>
            </a:r>
          </a:p>
          <a:p>
            <a:pPr marL="0" indent="0">
              <a:buNone/>
            </a:pPr>
            <a:r>
              <a:rPr lang="en-US" dirty="0"/>
              <a:t> </a:t>
            </a:r>
          </a:p>
        </p:txBody>
      </p:sp>
      <p:sp>
        <p:nvSpPr>
          <p:cNvPr id="3" name="Title 2">
            <a:extLst>
              <a:ext uri="{FF2B5EF4-FFF2-40B4-BE49-F238E27FC236}">
                <a16:creationId xmlns:a16="http://schemas.microsoft.com/office/drawing/2014/main" id="{C0ADB23A-EF67-6849-54EF-5EC2FEC36B58}"/>
              </a:ext>
            </a:extLst>
          </p:cNvPr>
          <p:cNvSpPr>
            <a:spLocks noGrp="1"/>
          </p:cNvSpPr>
          <p:nvPr>
            <p:ph type="title"/>
          </p:nvPr>
        </p:nvSpPr>
        <p:spPr>
          <a:xfrm>
            <a:off x="685800" y="685800"/>
            <a:ext cx="7772400" cy="609600"/>
          </a:xfrm>
        </p:spPr>
        <p:txBody>
          <a:bodyPr/>
          <a:lstStyle/>
          <a:p>
            <a:r>
              <a:rPr lang="en-US" dirty="0"/>
              <a:t>Scenario – 2</a:t>
            </a:r>
          </a:p>
        </p:txBody>
      </p:sp>
      <p:sp>
        <p:nvSpPr>
          <p:cNvPr id="4" name="Date Placeholder 3">
            <a:extLst>
              <a:ext uri="{FF2B5EF4-FFF2-40B4-BE49-F238E27FC236}">
                <a16:creationId xmlns:a16="http://schemas.microsoft.com/office/drawing/2014/main" id="{17D5AC92-C307-A500-E31C-DEA650445AA1}"/>
              </a:ext>
            </a:extLst>
          </p:cNvPr>
          <p:cNvSpPr>
            <a:spLocks noGrp="1"/>
          </p:cNvSpPr>
          <p:nvPr>
            <p:ph type="dt" sz="half" idx="10"/>
          </p:nvPr>
        </p:nvSpPr>
        <p:spPr/>
        <p:txBody>
          <a:bodyPr/>
          <a:lstStyle/>
          <a:p>
            <a:pPr>
              <a:defRPr/>
            </a:pPr>
            <a:r>
              <a:rPr lang="en-US"/>
              <a:t>July 2022</a:t>
            </a:r>
            <a:endParaRPr lang="en-US" dirty="0"/>
          </a:p>
        </p:txBody>
      </p:sp>
      <p:sp>
        <p:nvSpPr>
          <p:cNvPr id="5" name="Footer Placeholder 4">
            <a:extLst>
              <a:ext uri="{FF2B5EF4-FFF2-40B4-BE49-F238E27FC236}">
                <a16:creationId xmlns:a16="http://schemas.microsoft.com/office/drawing/2014/main" id="{81E8B380-1813-7EC6-38AD-7708531537FA}"/>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6135FA29-5026-2859-7F80-9D6A28FBDBEF}"/>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22</a:t>
            </a:fld>
            <a:endParaRPr lang="en-US" dirty="0"/>
          </a:p>
        </p:txBody>
      </p:sp>
    </p:spTree>
    <p:extLst>
      <p:ext uri="{BB962C8B-B14F-4D97-AF65-F5344CB8AC3E}">
        <p14:creationId xmlns:p14="http://schemas.microsoft.com/office/powerpoint/2010/main" val="25439688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0BDC3FE-1403-D38E-8712-F22D2AE2E773}"/>
              </a:ext>
            </a:extLst>
          </p:cNvPr>
          <p:cNvSpPr>
            <a:spLocks noGrp="1"/>
          </p:cNvSpPr>
          <p:nvPr>
            <p:ph idx="1"/>
          </p:nvPr>
        </p:nvSpPr>
        <p:spPr>
          <a:xfrm>
            <a:off x="671119" y="1524000"/>
            <a:ext cx="7772400" cy="4114800"/>
          </a:xfrm>
        </p:spPr>
        <p:txBody>
          <a:bodyPr/>
          <a:lstStyle/>
          <a:p>
            <a:r>
              <a:rPr lang="en-US" dirty="0"/>
              <a:t>The “Pre-schemes” do not have a unique privacy problem.  They are an improvement on RCM, and they satisfy Use Cases as required by the PAR.</a:t>
            </a:r>
          </a:p>
          <a:p>
            <a:pPr marL="457200" lvl="1" indent="0">
              <a:buNone/>
            </a:pPr>
            <a:endParaRPr lang="en-US" dirty="0"/>
          </a:p>
          <a:p>
            <a:r>
              <a:rPr lang="en-US" dirty="0"/>
              <a:t>802.11, WBA and other organizations are expecting </a:t>
            </a:r>
            <a:r>
              <a:rPr lang="en-US" dirty="0" err="1"/>
              <a:t>TGbh</a:t>
            </a:r>
            <a:r>
              <a:rPr lang="en-US" dirty="0"/>
              <a:t> to provide solutions to specified Use </a:t>
            </a:r>
            <a:r>
              <a:rPr lang="en-US" u="sng" dirty="0"/>
              <a:t>Cases </a:t>
            </a:r>
          </a:p>
          <a:p>
            <a:endParaRPr lang="en-US" u="sng" dirty="0"/>
          </a:p>
        </p:txBody>
      </p:sp>
      <p:sp>
        <p:nvSpPr>
          <p:cNvPr id="3" name="Title 2">
            <a:extLst>
              <a:ext uri="{FF2B5EF4-FFF2-40B4-BE49-F238E27FC236}">
                <a16:creationId xmlns:a16="http://schemas.microsoft.com/office/drawing/2014/main" id="{669E968C-DF3C-3590-F0B3-C31D036F0082}"/>
              </a:ext>
            </a:extLst>
          </p:cNvPr>
          <p:cNvSpPr>
            <a:spLocks noGrp="1"/>
          </p:cNvSpPr>
          <p:nvPr>
            <p:ph type="title"/>
          </p:nvPr>
        </p:nvSpPr>
        <p:spPr/>
        <p:txBody>
          <a:bodyPr/>
          <a:lstStyle/>
          <a:p>
            <a:r>
              <a:rPr lang="en-US" dirty="0"/>
              <a:t>CONCLUSIONS</a:t>
            </a:r>
          </a:p>
        </p:txBody>
      </p:sp>
      <p:sp>
        <p:nvSpPr>
          <p:cNvPr id="4" name="Date Placeholder 3">
            <a:extLst>
              <a:ext uri="{FF2B5EF4-FFF2-40B4-BE49-F238E27FC236}">
                <a16:creationId xmlns:a16="http://schemas.microsoft.com/office/drawing/2014/main" id="{FBC2C7C5-B81B-C4DB-A54B-843580F523B9}"/>
              </a:ext>
            </a:extLst>
          </p:cNvPr>
          <p:cNvSpPr>
            <a:spLocks noGrp="1"/>
          </p:cNvSpPr>
          <p:nvPr>
            <p:ph type="dt" sz="half" idx="10"/>
          </p:nvPr>
        </p:nvSpPr>
        <p:spPr/>
        <p:txBody>
          <a:bodyPr/>
          <a:lstStyle/>
          <a:p>
            <a:pPr>
              <a:defRPr/>
            </a:pPr>
            <a:r>
              <a:rPr lang="en-US"/>
              <a:t>July 2022</a:t>
            </a:r>
            <a:endParaRPr lang="en-US" dirty="0"/>
          </a:p>
        </p:txBody>
      </p:sp>
      <p:sp>
        <p:nvSpPr>
          <p:cNvPr id="5" name="Footer Placeholder 4">
            <a:extLst>
              <a:ext uri="{FF2B5EF4-FFF2-40B4-BE49-F238E27FC236}">
                <a16:creationId xmlns:a16="http://schemas.microsoft.com/office/drawing/2014/main" id="{A2960496-68BE-FB25-97B6-23E72AFDCF10}"/>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D29DDBFB-9AC5-3BC9-0B97-6527B9EFF5B3}"/>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23</a:t>
            </a:fld>
            <a:endParaRPr lang="en-US" dirty="0"/>
          </a:p>
        </p:txBody>
      </p:sp>
    </p:spTree>
    <p:extLst>
      <p:ext uri="{BB962C8B-B14F-4D97-AF65-F5344CB8AC3E}">
        <p14:creationId xmlns:p14="http://schemas.microsoft.com/office/powerpoint/2010/main" val="20690518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07B8158-E377-B145-9DB3-326B30CD2CF8}"/>
              </a:ext>
            </a:extLst>
          </p:cNvPr>
          <p:cNvSpPr>
            <a:spLocks noGrp="1"/>
          </p:cNvSpPr>
          <p:nvPr>
            <p:ph idx="1"/>
          </p:nvPr>
        </p:nvSpPr>
        <p:spPr>
          <a:xfrm>
            <a:off x="685800" y="1524000"/>
            <a:ext cx="7772400" cy="4876800"/>
          </a:xfrm>
        </p:spPr>
        <p:txBody>
          <a:bodyPr/>
          <a:lstStyle/>
          <a:p>
            <a:r>
              <a:rPr lang="en-US" dirty="0"/>
              <a:t>The pre-schemes are designed to not only satisfy Use Cases where the STA can be identified prior to Association, but also satisfy all the other Use Cases as well.</a:t>
            </a:r>
          </a:p>
          <a:p>
            <a:pPr marL="0" indent="0">
              <a:buNone/>
            </a:pPr>
            <a:r>
              <a:rPr lang="en-US" sz="2400" dirty="0">
                <a:effectLst/>
                <a:latin typeface="Calibri" panose="020F0502020204030204" pitchFamily="34" charset="0"/>
                <a:ea typeface="Calibri" panose="020F0502020204030204" pitchFamily="34" charset="0"/>
              </a:rPr>
              <a:t>The questions facing </a:t>
            </a:r>
            <a:r>
              <a:rPr lang="en-US" sz="2400" dirty="0" err="1">
                <a:effectLst/>
                <a:latin typeface="Calibri" panose="020F0502020204030204" pitchFamily="34" charset="0"/>
                <a:ea typeface="Calibri" panose="020F0502020204030204" pitchFamily="34" charset="0"/>
              </a:rPr>
              <a:t>TGbh</a:t>
            </a:r>
            <a:r>
              <a:rPr lang="en-US" sz="2400" dirty="0">
                <a:effectLst/>
                <a:latin typeface="Calibri" panose="020F0502020204030204" pitchFamily="34" charset="0"/>
                <a:ea typeface="Calibri" panose="020F0502020204030204" pitchFamily="34" charset="0"/>
              </a:rPr>
              <a:t> are:</a:t>
            </a:r>
          </a:p>
          <a:p>
            <a:r>
              <a:rPr lang="en-US" sz="2400" dirty="0">
                <a:effectLst/>
                <a:latin typeface="Calibri" panose="020F0502020204030204" pitchFamily="34" charset="0"/>
                <a:ea typeface="Calibri" panose="020F0502020204030204" pitchFamily="34" charset="0"/>
              </a:rPr>
              <a:t>Are there any Use Cases that are not covered by Device </a:t>
            </a:r>
            <a:r>
              <a:rPr lang="en-US" dirty="0">
                <a:latin typeface="Calibri" panose="020F0502020204030204" pitchFamily="34" charset="0"/>
                <a:ea typeface="Calibri" panose="020F0502020204030204" pitchFamily="34" charset="0"/>
              </a:rPr>
              <a:t>ID? </a:t>
            </a:r>
          </a:p>
          <a:p>
            <a:pPr lvl="1"/>
            <a:r>
              <a:rPr lang="en-US" dirty="0">
                <a:latin typeface="Calibri" panose="020F0502020204030204" pitchFamily="34" charset="0"/>
                <a:ea typeface="Calibri" panose="020F0502020204030204" pitchFamily="34" charset="0"/>
              </a:rPr>
              <a:t>use cases that used to work, and have been broken</a:t>
            </a:r>
            <a:endParaRPr lang="en-US" dirty="0">
              <a:effectLst/>
              <a:latin typeface="Calibri" panose="020F0502020204030204" pitchFamily="34" charset="0"/>
              <a:ea typeface="Calibri" panose="020F0502020204030204" pitchFamily="34" charset="0"/>
            </a:endParaRPr>
          </a:p>
          <a:p>
            <a:r>
              <a:rPr lang="en-US" sz="2400" dirty="0">
                <a:effectLst/>
                <a:latin typeface="Calibri" panose="020F0502020204030204" pitchFamily="34" charset="0"/>
                <a:ea typeface="Calibri" panose="020F0502020204030204" pitchFamily="34" charset="0"/>
              </a:rPr>
              <a:t>Should </a:t>
            </a:r>
            <a:r>
              <a:rPr lang="en-US" sz="2400" dirty="0" err="1">
                <a:effectLst/>
                <a:latin typeface="Calibri" panose="020F0502020204030204" pitchFamily="34" charset="0"/>
                <a:ea typeface="Calibri" panose="020F0502020204030204" pitchFamily="34" charset="0"/>
              </a:rPr>
              <a:t>TGbh</a:t>
            </a:r>
            <a:r>
              <a:rPr lang="en-US" sz="2400" dirty="0">
                <a:effectLst/>
                <a:latin typeface="Calibri" panose="020F0502020204030204" pitchFamily="34" charset="0"/>
                <a:ea typeface="Calibri" panose="020F0502020204030204" pitchFamily="34" charset="0"/>
              </a:rPr>
              <a:t> offer just one or alternative schemes consider?</a:t>
            </a:r>
          </a:p>
          <a:p>
            <a:endParaRPr lang="en-US" dirty="0">
              <a:latin typeface="Calibri" panose="020F0502020204030204" pitchFamily="34" charset="0"/>
            </a:endParaRPr>
          </a:p>
          <a:p>
            <a:pPr marL="0" indent="0" algn="ctr">
              <a:buNone/>
            </a:pPr>
            <a:r>
              <a:rPr lang="en-US" dirty="0">
                <a:solidFill>
                  <a:srgbClr val="00B050"/>
                </a:solidFill>
                <a:latin typeface="Calibri" panose="020F0502020204030204" pitchFamily="34" charset="0"/>
              </a:rPr>
              <a:t>Let’s now look at selected Use Cases</a:t>
            </a:r>
            <a:endParaRPr lang="en-US" dirty="0">
              <a:solidFill>
                <a:srgbClr val="00B050"/>
              </a:solidFill>
            </a:endParaRPr>
          </a:p>
        </p:txBody>
      </p:sp>
      <p:sp>
        <p:nvSpPr>
          <p:cNvPr id="3" name="Title 2">
            <a:extLst>
              <a:ext uri="{FF2B5EF4-FFF2-40B4-BE49-F238E27FC236}">
                <a16:creationId xmlns:a16="http://schemas.microsoft.com/office/drawing/2014/main" id="{EA34CB39-8D0C-7835-1810-74B2A7D3F919}"/>
              </a:ext>
            </a:extLst>
          </p:cNvPr>
          <p:cNvSpPr>
            <a:spLocks noGrp="1"/>
          </p:cNvSpPr>
          <p:nvPr>
            <p:ph type="title"/>
          </p:nvPr>
        </p:nvSpPr>
        <p:spPr/>
        <p:txBody>
          <a:bodyPr/>
          <a:lstStyle/>
          <a:p>
            <a:r>
              <a:rPr lang="en-US" dirty="0"/>
              <a:t>Use Cases</a:t>
            </a:r>
          </a:p>
        </p:txBody>
      </p:sp>
      <p:sp>
        <p:nvSpPr>
          <p:cNvPr id="4" name="Date Placeholder 3">
            <a:extLst>
              <a:ext uri="{FF2B5EF4-FFF2-40B4-BE49-F238E27FC236}">
                <a16:creationId xmlns:a16="http://schemas.microsoft.com/office/drawing/2014/main" id="{BE4F1628-98C0-D5DD-6461-85FEFB0C5B3F}"/>
              </a:ext>
            </a:extLst>
          </p:cNvPr>
          <p:cNvSpPr>
            <a:spLocks noGrp="1"/>
          </p:cNvSpPr>
          <p:nvPr>
            <p:ph type="dt" sz="half" idx="10"/>
          </p:nvPr>
        </p:nvSpPr>
        <p:spPr/>
        <p:txBody>
          <a:bodyPr/>
          <a:lstStyle/>
          <a:p>
            <a:pPr>
              <a:defRPr/>
            </a:pPr>
            <a:r>
              <a:rPr lang="en-US"/>
              <a:t>July 2022</a:t>
            </a:r>
            <a:endParaRPr lang="en-US" dirty="0"/>
          </a:p>
        </p:txBody>
      </p:sp>
      <p:sp>
        <p:nvSpPr>
          <p:cNvPr id="5" name="Footer Placeholder 4">
            <a:extLst>
              <a:ext uri="{FF2B5EF4-FFF2-40B4-BE49-F238E27FC236}">
                <a16:creationId xmlns:a16="http://schemas.microsoft.com/office/drawing/2014/main" id="{F71EE045-890B-0F00-3926-E7C52A85D396}"/>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0C1D0C86-5695-22FB-196D-FF681950200F}"/>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24</a:t>
            </a:fld>
            <a:endParaRPr lang="en-US" dirty="0"/>
          </a:p>
        </p:txBody>
      </p:sp>
    </p:spTree>
    <p:extLst>
      <p:ext uri="{BB962C8B-B14F-4D97-AF65-F5344CB8AC3E}">
        <p14:creationId xmlns:p14="http://schemas.microsoft.com/office/powerpoint/2010/main" val="13758528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AE5789F-DFDC-59E4-E3C3-03B3835C7384}"/>
              </a:ext>
            </a:extLst>
          </p:cNvPr>
          <p:cNvSpPr>
            <a:spLocks noGrp="1"/>
          </p:cNvSpPr>
          <p:nvPr>
            <p:ph type="title"/>
          </p:nvPr>
        </p:nvSpPr>
        <p:spPr>
          <a:xfrm>
            <a:off x="685800" y="685800"/>
            <a:ext cx="7772400" cy="844828"/>
          </a:xfrm>
        </p:spPr>
        <p:txBody>
          <a:bodyPr/>
          <a:lstStyle/>
          <a:p>
            <a:r>
              <a:rPr lang="en-US" dirty="0"/>
              <a:t>Use Cases examined</a:t>
            </a:r>
            <a:br>
              <a:rPr lang="en-US" dirty="0"/>
            </a:br>
            <a:r>
              <a:rPr lang="en-US" dirty="0"/>
              <a:t>Introduction</a:t>
            </a:r>
          </a:p>
        </p:txBody>
      </p:sp>
      <p:sp>
        <p:nvSpPr>
          <p:cNvPr id="4" name="Date Placeholder 3">
            <a:extLst>
              <a:ext uri="{FF2B5EF4-FFF2-40B4-BE49-F238E27FC236}">
                <a16:creationId xmlns:a16="http://schemas.microsoft.com/office/drawing/2014/main" id="{71ED5C0B-D727-9767-3A2D-4763960644E8}"/>
              </a:ext>
            </a:extLst>
          </p:cNvPr>
          <p:cNvSpPr>
            <a:spLocks noGrp="1"/>
          </p:cNvSpPr>
          <p:nvPr>
            <p:ph type="dt" sz="half" idx="10"/>
          </p:nvPr>
        </p:nvSpPr>
        <p:spPr/>
        <p:txBody>
          <a:bodyPr/>
          <a:lstStyle/>
          <a:p>
            <a:pPr>
              <a:defRPr/>
            </a:pPr>
            <a:r>
              <a:rPr lang="en-US"/>
              <a:t>July 2022</a:t>
            </a:r>
            <a:endParaRPr lang="en-US" dirty="0"/>
          </a:p>
        </p:txBody>
      </p:sp>
      <p:sp>
        <p:nvSpPr>
          <p:cNvPr id="5" name="Footer Placeholder 4">
            <a:extLst>
              <a:ext uri="{FF2B5EF4-FFF2-40B4-BE49-F238E27FC236}">
                <a16:creationId xmlns:a16="http://schemas.microsoft.com/office/drawing/2014/main" id="{E88771AD-513A-27A9-A81F-4D1252351CA4}"/>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3DEBFF39-75A0-F728-421E-B354013244F3}"/>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25</a:t>
            </a:fld>
            <a:endParaRPr lang="en-US" dirty="0"/>
          </a:p>
        </p:txBody>
      </p:sp>
      <p:sp>
        <p:nvSpPr>
          <p:cNvPr id="8" name="Rectangle 2">
            <a:extLst>
              <a:ext uri="{FF2B5EF4-FFF2-40B4-BE49-F238E27FC236}">
                <a16:creationId xmlns:a16="http://schemas.microsoft.com/office/drawing/2014/main" id="{57565940-9A75-5AF2-92D8-80B11443FBC1}"/>
              </a:ext>
            </a:extLst>
          </p:cNvPr>
          <p:cNvSpPr>
            <a:spLocks noGrp="1" noChangeArrowheads="1"/>
          </p:cNvSpPr>
          <p:nvPr>
            <p:ph idx="1"/>
          </p:nvPr>
        </p:nvSpPr>
        <p:spPr bwMode="auto">
          <a:xfrm>
            <a:off x="685800" y="2325472"/>
            <a:ext cx="7772400" cy="18466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First, let’s refresh ourselves on BTM and Neighbor Reports as this has been quoted as covering the “Steering” use cases</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800" b="0"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800" b="0"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1" u="none" strike="noStrike" cap="none" normalizeH="0" baseline="0" dirty="0">
                <a:ln>
                  <a:noFill/>
                </a:ln>
                <a:solidFill>
                  <a:schemeClr val="tx1"/>
                </a:solidFill>
                <a:effectLst/>
                <a:latin typeface="Arial" panose="020B0604020202020204" pitchFamily="34" charset="0"/>
              </a:rPr>
              <a:t>Disclaimer:  I wil</a:t>
            </a:r>
            <a:r>
              <a:rPr lang="en-US" altLang="en-US" sz="1600" b="0" i="1" dirty="0">
                <a:latin typeface="Arial" panose="020B0604020202020204" pitchFamily="34" charset="0"/>
              </a:rPr>
              <a:t>l not pretend to be an expert, but the following is based upon reading the Spec and comments on the Reflector.</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600" b="0" i="1" dirty="0">
                <a:latin typeface="Arial" panose="020B0604020202020204" pitchFamily="34" charset="0"/>
              </a:rPr>
              <a:t>If I have something wrong, then more than happy to update these slides </a:t>
            </a:r>
            <a:endParaRPr kumimoji="0" lang="en-US" altLang="en-US" sz="1600" b="0" i="1"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418620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2FB1931-C810-33A1-042C-D6D9A4F05F0E}"/>
              </a:ext>
            </a:extLst>
          </p:cNvPr>
          <p:cNvSpPr>
            <a:spLocks noGrp="1"/>
          </p:cNvSpPr>
          <p:nvPr>
            <p:ph idx="1"/>
          </p:nvPr>
        </p:nvSpPr>
        <p:spPr>
          <a:xfrm>
            <a:off x="685800" y="1219201"/>
            <a:ext cx="8077200" cy="5306198"/>
          </a:xfrm>
        </p:spPr>
        <p:txBody>
          <a:bodyPr/>
          <a:lstStyle/>
          <a:p>
            <a:pPr marL="0" indent="0">
              <a:buNone/>
            </a:pPr>
            <a:r>
              <a:rPr lang="en-US" sz="1800" dirty="0"/>
              <a:t>BTM (BSS transition management)</a:t>
            </a:r>
          </a:p>
          <a:p>
            <a:pPr marL="0" indent="0">
              <a:buNone/>
            </a:pPr>
            <a:r>
              <a:rPr lang="en-US" sz="1800" u="sng" dirty="0"/>
              <a:t>Post association </a:t>
            </a:r>
            <a:r>
              <a:rPr lang="en-US" sz="1800" dirty="0"/>
              <a:t>Action frames:</a:t>
            </a:r>
          </a:p>
          <a:p>
            <a:r>
              <a:rPr lang="en-US" sz="1800" dirty="0"/>
              <a:t>BTM Query</a:t>
            </a:r>
          </a:p>
          <a:p>
            <a:pPr lvl="1"/>
            <a:r>
              <a:rPr lang="en-US" sz="1600" dirty="0"/>
              <a:t>Non-STA can request candidate list or can include candidate list to show preferences</a:t>
            </a:r>
          </a:p>
          <a:p>
            <a:pPr lvl="1"/>
            <a:r>
              <a:rPr lang="en-US" sz="1600" dirty="0"/>
              <a:t>Query reason (1</a:t>
            </a:r>
            <a:r>
              <a:rPr lang="en-US" sz="1600" baseline="30000" dirty="0"/>
              <a:t>st</a:t>
            </a:r>
            <a:r>
              <a:rPr lang="en-US" sz="1600" dirty="0"/>
              <a:t> assoc., load balancing, </a:t>
            </a:r>
            <a:r>
              <a:rPr lang="en-US" sz="1600" dirty="0" err="1"/>
              <a:t>deauth</a:t>
            </a:r>
            <a:r>
              <a:rPr lang="en-US" sz="1600" dirty="0"/>
              <a:t>, low RSSI etc.)</a:t>
            </a:r>
          </a:p>
          <a:p>
            <a:r>
              <a:rPr lang="en-US" sz="1800" dirty="0"/>
              <a:t>BTM Request (AP response to Query or unsolicited)</a:t>
            </a:r>
          </a:p>
          <a:p>
            <a:pPr lvl="1"/>
            <a:r>
              <a:rPr lang="en-US" sz="1600" dirty="0"/>
              <a:t>AP sends BSS Transition Candidate list (in order) (</a:t>
            </a:r>
            <a:r>
              <a:rPr lang="en-US" sz="1600" dirty="0">
                <a:solidFill>
                  <a:srgbClr val="FF0000"/>
                </a:solidFill>
              </a:rPr>
              <a:t>out of scope on how to order etc</a:t>
            </a:r>
            <a:r>
              <a:rPr lang="en-US" sz="1600" dirty="0"/>
              <a:t>.)</a:t>
            </a:r>
          </a:p>
          <a:p>
            <a:r>
              <a:rPr lang="en-US" sz="1800" dirty="0"/>
              <a:t>BTM Response</a:t>
            </a:r>
          </a:p>
          <a:p>
            <a:pPr lvl="1"/>
            <a:r>
              <a:rPr lang="en-US" sz="1600" dirty="0"/>
              <a:t>Target BSSID</a:t>
            </a:r>
          </a:p>
          <a:p>
            <a:pPr marL="0" indent="0">
              <a:buNone/>
            </a:pPr>
            <a:r>
              <a:rPr lang="en-US" sz="1800" dirty="0"/>
              <a:t>Main uses are BSS Shutting down, re-direct STA, load balancing</a:t>
            </a:r>
          </a:p>
          <a:p>
            <a:pPr marL="0" indent="0">
              <a:buNone/>
            </a:pPr>
            <a:r>
              <a:rPr lang="en-US" sz="1800" dirty="0"/>
              <a:t>Candidate list is Neighbor Report elements </a:t>
            </a:r>
          </a:p>
          <a:p>
            <a:pPr marL="0" indent="0">
              <a:buNone/>
            </a:pPr>
            <a:r>
              <a:rPr lang="en-US" sz="1800" u="sng" dirty="0"/>
              <a:t>Neighbor Report request </a:t>
            </a:r>
            <a:r>
              <a:rPr lang="en-US" sz="1800" dirty="0"/>
              <a:t>can be sent by non-AP STA to associated AP </a:t>
            </a:r>
          </a:p>
          <a:p>
            <a:pPr marL="0" indent="0">
              <a:buNone/>
            </a:pPr>
            <a:r>
              <a:rPr lang="en-US" sz="1800" dirty="0"/>
              <a:t>Report sent by AP contains information on APs (in the ESS) - </a:t>
            </a:r>
            <a:r>
              <a:rPr lang="en-US" sz="1800" dirty="0">
                <a:solidFill>
                  <a:srgbClr val="FF0000"/>
                </a:solidFill>
              </a:rPr>
              <a:t>only capabilities</a:t>
            </a:r>
          </a:p>
          <a:p>
            <a:pPr marL="400050" lvl="1" indent="0">
              <a:buNone/>
            </a:pPr>
            <a:r>
              <a:rPr lang="en-US" sz="1400" dirty="0"/>
              <a:t>How to get contents is “out-of-scope” but “may be from measurement reports from STAs within the BSS”.  </a:t>
            </a:r>
          </a:p>
          <a:p>
            <a:pPr marL="400050" lvl="1" indent="0">
              <a:buNone/>
            </a:pPr>
            <a:r>
              <a:rPr lang="en-US" sz="1400" dirty="0">
                <a:solidFill>
                  <a:srgbClr val="FF0000"/>
                </a:solidFill>
              </a:rPr>
              <a:t>Loading not included</a:t>
            </a:r>
          </a:p>
          <a:p>
            <a:pPr marL="400050" lvl="1" indent="0">
              <a:buNone/>
            </a:pPr>
            <a:r>
              <a:rPr lang="en-US" sz="1400" dirty="0"/>
              <a:t>NOTHING I can see on how STA or AP knows the best BSS.  Up to an App?</a:t>
            </a:r>
            <a:endParaRPr lang="en-US" sz="1800" dirty="0"/>
          </a:p>
          <a:p>
            <a:pPr marL="0" indent="0">
              <a:buNone/>
            </a:pPr>
            <a:endParaRPr lang="en-US" sz="1800" dirty="0"/>
          </a:p>
        </p:txBody>
      </p:sp>
      <p:sp>
        <p:nvSpPr>
          <p:cNvPr id="3" name="Title 2">
            <a:extLst>
              <a:ext uri="{FF2B5EF4-FFF2-40B4-BE49-F238E27FC236}">
                <a16:creationId xmlns:a16="http://schemas.microsoft.com/office/drawing/2014/main" id="{C68AAB63-F4A9-D49B-5CB9-82F860F0D451}"/>
              </a:ext>
            </a:extLst>
          </p:cNvPr>
          <p:cNvSpPr>
            <a:spLocks noGrp="1"/>
          </p:cNvSpPr>
          <p:nvPr>
            <p:ph type="title"/>
          </p:nvPr>
        </p:nvSpPr>
        <p:spPr>
          <a:xfrm>
            <a:off x="685800" y="685800"/>
            <a:ext cx="7772400" cy="609600"/>
          </a:xfrm>
        </p:spPr>
        <p:txBody>
          <a:bodyPr/>
          <a:lstStyle/>
          <a:p>
            <a:r>
              <a:rPr lang="en-US" dirty="0"/>
              <a:t>Steering – BTM &amp; Neighbor report</a:t>
            </a:r>
          </a:p>
        </p:txBody>
      </p:sp>
      <p:sp>
        <p:nvSpPr>
          <p:cNvPr id="4" name="Date Placeholder 3">
            <a:extLst>
              <a:ext uri="{FF2B5EF4-FFF2-40B4-BE49-F238E27FC236}">
                <a16:creationId xmlns:a16="http://schemas.microsoft.com/office/drawing/2014/main" id="{D27B84B1-4546-DBF2-6357-D36F6F22A075}"/>
              </a:ext>
            </a:extLst>
          </p:cNvPr>
          <p:cNvSpPr>
            <a:spLocks noGrp="1"/>
          </p:cNvSpPr>
          <p:nvPr>
            <p:ph type="dt" sz="half" idx="10"/>
          </p:nvPr>
        </p:nvSpPr>
        <p:spPr/>
        <p:txBody>
          <a:bodyPr/>
          <a:lstStyle/>
          <a:p>
            <a:pPr>
              <a:defRPr/>
            </a:pPr>
            <a:r>
              <a:rPr lang="en-US"/>
              <a:t>July 2022</a:t>
            </a:r>
            <a:endParaRPr lang="en-US" dirty="0"/>
          </a:p>
        </p:txBody>
      </p:sp>
      <p:sp>
        <p:nvSpPr>
          <p:cNvPr id="5" name="Footer Placeholder 4">
            <a:extLst>
              <a:ext uri="{FF2B5EF4-FFF2-40B4-BE49-F238E27FC236}">
                <a16:creationId xmlns:a16="http://schemas.microsoft.com/office/drawing/2014/main" id="{10A0AD4E-6E8E-D2AD-2065-0D670F296C3C}"/>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F3BBAE2E-FC85-4563-6C29-CA572B036D2E}"/>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26</a:t>
            </a:fld>
            <a:endParaRPr lang="en-US" dirty="0"/>
          </a:p>
        </p:txBody>
      </p:sp>
    </p:spTree>
    <p:extLst>
      <p:ext uri="{BB962C8B-B14F-4D97-AF65-F5344CB8AC3E}">
        <p14:creationId xmlns:p14="http://schemas.microsoft.com/office/powerpoint/2010/main" val="7773402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5B7F9EC-40A4-8CD0-DFE6-951085538A80}"/>
              </a:ext>
            </a:extLst>
          </p:cNvPr>
          <p:cNvSpPr>
            <a:spLocks noGrp="1"/>
          </p:cNvSpPr>
          <p:nvPr>
            <p:ph idx="1"/>
          </p:nvPr>
        </p:nvSpPr>
        <p:spPr>
          <a:xfrm>
            <a:off x="685800" y="1377193"/>
            <a:ext cx="7772400" cy="4114800"/>
          </a:xfrm>
        </p:spPr>
        <p:txBody>
          <a:bodyPr/>
          <a:lstStyle/>
          <a:p>
            <a:pPr marL="0" marR="0" indent="0">
              <a:spcBef>
                <a:spcPts val="0"/>
              </a:spcBef>
              <a:spcAft>
                <a:spcPts val="0"/>
              </a:spcAft>
              <a:buNone/>
            </a:pPr>
            <a:r>
              <a:rPr lang="en-US" sz="1400" dirty="0">
                <a:effectLst/>
                <a:latin typeface="TimesNewRoman"/>
                <a:ea typeface="Calibri" panose="020F0502020204030204" pitchFamily="34" charset="0"/>
                <a:cs typeface="TimesNewRoman"/>
              </a:rPr>
              <a:t>I have been looking into the Neighbor Report ANQP.  I can only find it used in 11.53 </a:t>
            </a:r>
            <a:r>
              <a:rPr lang="en-US" sz="1400" dirty="0">
                <a:effectLst/>
                <a:latin typeface="TimesNewRoman"/>
                <a:ea typeface="TimesNewRoman"/>
                <a:cs typeface="TimesNewRoman"/>
              </a:rPr>
              <a:t>“</a:t>
            </a:r>
            <a:r>
              <a:rPr lang="en-US" sz="1400" dirty="0">
                <a:effectLst/>
                <a:latin typeface="TimesNewRoman"/>
                <a:ea typeface="Calibri" panose="020F0502020204030204" pitchFamily="34" charset="0"/>
                <a:cs typeface="TimesNewRoman"/>
              </a:rPr>
              <a:t>Out-of-band discovery of a 6GHz BSS</a:t>
            </a:r>
            <a:r>
              <a:rPr lang="en-US" sz="1400" dirty="0">
                <a:effectLst/>
                <a:latin typeface="TimesNewRoman"/>
                <a:ea typeface="TimesNewRoman"/>
                <a:cs typeface="TimesNewRoman"/>
              </a:rPr>
              <a:t>”</a:t>
            </a:r>
            <a:r>
              <a:rPr lang="en-US" sz="1400" dirty="0">
                <a:effectLst/>
                <a:latin typeface="TimesNewRoman"/>
                <a:ea typeface="Calibri" panose="020F0502020204030204" pitchFamily="34" charset="0"/>
                <a:cs typeface="TimesNewRoman"/>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400" dirty="0">
                <a:effectLst/>
                <a:latin typeface="TimesNewRoman"/>
                <a:ea typeface="Calibri" panose="020F0502020204030204" pitchFamily="34" charset="0"/>
                <a:cs typeface="TimesNewRoman"/>
              </a:rPr>
              <a:t> Therein it states: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400" dirty="0">
                <a:effectLst/>
                <a:latin typeface="TimesNewRoman"/>
                <a:ea typeface="TimesNewRoman"/>
                <a:cs typeface="TimesNewRoman"/>
              </a:rPr>
              <a:t>“</a:t>
            </a:r>
            <a:r>
              <a:rPr lang="en-US" sz="1600" dirty="0">
                <a:effectLst/>
                <a:latin typeface="TimesNewRoman"/>
                <a:ea typeface="Calibri" panose="020F0502020204030204" pitchFamily="34" charset="0"/>
                <a:cs typeface="TimesNewRoman"/>
              </a:rPr>
              <a:t>An AP that operates in the 2.4 GHz or 5 GHz band and that is in the same co-located AP set as one or more 6 GHz APs shall include the Advertisement Protocol element in Beacon and Probe Response frames that it transmits and shall support responding with a Neighbor Report ANQP-element … that include at least the SSID information of all the 6 GHz APs in the same co-located AP set, except the 6 GHz APs that do not intend to be discovered.</a:t>
            </a:r>
            <a:r>
              <a:rPr lang="en-US" sz="1600" dirty="0">
                <a:effectLst/>
                <a:latin typeface="TimesNewRoman"/>
                <a:ea typeface="TimesNewRoman"/>
                <a:cs typeface="TimesNewRoman"/>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400" dirty="0">
                <a:effectLst/>
                <a:latin typeface="TimesNewRoman"/>
                <a:ea typeface="Calibri" panose="020F0502020204030204" pitchFamily="34" charset="0"/>
                <a:cs typeface="TimesNewRoman"/>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1400" dirty="0">
                <a:effectLst/>
                <a:latin typeface="TimesNewRoman"/>
                <a:ea typeface="Calibri" panose="020F0502020204030204" pitchFamily="34" charset="0"/>
                <a:cs typeface="TimesNewRoman"/>
              </a:rPr>
              <a:t>STA sends Query ID for a Neighbor report</a:t>
            </a:r>
            <a:endParaRPr lang="en-US" sz="1400" dirty="0">
              <a:latin typeface="+mj-lt"/>
            </a:endParaRPr>
          </a:p>
          <a:p>
            <a:pPr lvl="1"/>
            <a:r>
              <a:rPr lang="en-US" sz="1600" b="0" i="0" u="none" strike="noStrike" baseline="0" dirty="0">
                <a:latin typeface="+mj-lt"/>
              </a:rPr>
              <a:t>Use the ANQP procedure …to send an ANQP request </a:t>
            </a:r>
            <a:r>
              <a:rPr lang="en-US" sz="1600" b="0" i="0" u="sng" strike="noStrike" baseline="0" dirty="0">
                <a:latin typeface="+mj-lt"/>
              </a:rPr>
              <a:t>with a Query ID corresponding to Neighbor Repor</a:t>
            </a:r>
            <a:r>
              <a:rPr lang="en-US" sz="1600" b="0" i="0" u="none" strike="noStrike" baseline="0" dirty="0">
                <a:latin typeface="+mj-lt"/>
              </a:rPr>
              <a:t>t to the reporting AP to retrieve the SSID of the 6 GHz APs, including the reported AP</a:t>
            </a:r>
          </a:p>
          <a:p>
            <a:r>
              <a:rPr lang="en-US" sz="2000" b="0" dirty="0">
                <a:latin typeface="+mj-lt"/>
              </a:rPr>
              <a:t>So, a STA can send the ANQP Query, and AP responds with a Neighbor Report ANQP.  How to get the contents is out-of-scope.</a:t>
            </a:r>
            <a:endParaRPr lang="en-US" sz="2000" b="0" i="0" u="none" strike="noStrike" baseline="0" dirty="0">
              <a:latin typeface="+mj-lt"/>
            </a:endParaRPr>
          </a:p>
        </p:txBody>
      </p:sp>
      <p:sp>
        <p:nvSpPr>
          <p:cNvPr id="3" name="Title 2">
            <a:extLst>
              <a:ext uri="{FF2B5EF4-FFF2-40B4-BE49-F238E27FC236}">
                <a16:creationId xmlns:a16="http://schemas.microsoft.com/office/drawing/2014/main" id="{4846FC5A-D421-F29D-2A5E-3A389E807CDB}"/>
              </a:ext>
            </a:extLst>
          </p:cNvPr>
          <p:cNvSpPr>
            <a:spLocks noGrp="1"/>
          </p:cNvSpPr>
          <p:nvPr>
            <p:ph type="title"/>
          </p:nvPr>
        </p:nvSpPr>
        <p:spPr>
          <a:xfrm>
            <a:off x="685800" y="685800"/>
            <a:ext cx="7772400" cy="609600"/>
          </a:xfrm>
        </p:spPr>
        <p:txBody>
          <a:bodyPr/>
          <a:lstStyle/>
          <a:p>
            <a:r>
              <a:rPr lang="en-US" dirty="0"/>
              <a:t>Neighbor Report ANQP</a:t>
            </a:r>
          </a:p>
        </p:txBody>
      </p:sp>
      <p:sp>
        <p:nvSpPr>
          <p:cNvPr id="4" name="Date Placeholder 3">
            <a:extLst>
              <a:ext uri="{FF2B5EF4-FFF2-40B4-BE49-F238E27FC236}">
                <a16:creationId xmlns:a16="http://schemas.microsoft.com/office/drawing/2014/main" id="{706F1E85-BC17-25F8-A017-BB97CE51E0A2}"/>
              </a:ext>
            </a:extLst>
          </p:cNvPr>
          <p:cNvSpPr>
            <a:spLocks noGrp="1"/>
          </p:cNvSpPr>
          <p:nvPr>
            <p:ph type="dt" sz="half" idx="10"/>
          </p:nvPr>
        </p:nvSpPr>
        <p:spPr/>
        <p:txBody>
          <a:bodyPr/>
          <a:lstStyle/>
          <a:p>
            <a:pPr>
              <a:defRPr/>
            </a:pPr>
            <a:r>
              <a:rPr lang="en-US"/>
              <a:t>July 2022</a:t>
            </a:r>
            <a:endParaRPr lang="en-US" dirty="0"/>
          </a:p>
        </p:txBody>
      </p:sp>
      <p:sp>
        <p:nvSpPr>
          <p:cNvPr id="5" name="Footer Placeholder 4">
            <a:extLst>
              <a:ext uri="{FF2B5EF4-FFF2-40B4-BE49-F238E27FC236}">
                <a16:creationId xmlns:a16="http://schemas.microsoft.com/office/drawing/2014/main" id="{7E0F12AF-9C5A-65BA-06E6-9B7FED358F6B}"/>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D4AA8B99-D3D9-2598-92A0-8EBB86F671BC}"/>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27</a:t>
            </a:fld>
            <a:endParaRPr lang="en-US" dirty="0"/>
          </a:p>
        </p:txBody>
      </p:sp>
    </p:spTree>
    <p:extLst>
      <p:ext uri="{BB962C8B-B14F-4D97-AF65-F5344CB8AC3E}">
        <p14:creationId xmlns:p14="http://schemas.microsoft.com/office/powerpoint/2010/main" val="25230054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98BA115-5700-8471-E0D4-E3E6D169BD9E}"/>
              </a:ext>
            </a:extLst>
          </p:cNvPr>
          <p:cNvSpPr>
            <a:spLocks noGrp="1"/>
          </p:cNvSpPr>
          <p:nvPr>
            <p:ph idx="1"/>
          </p:nvPr>
        </p:nvSpPr>
        <p:spPr>
          <a:xfrm>
            <a:off x="685800" y="1524000"/>
            <a:ext cx="7772400" cy="4572000"/>
          </a:xfrm>
        </p:spPr>
        <p:txBody>
          <a:bodyPr/>
          <a:lstStyle/>
          <a:p>
            <a:pPr lvl="1" indent="-342900"/>
            <a:r>
              <a:rPr lang="en-US" dirty="0"/>
              <a:t>All BSSs in an ESS have the same SSID</a:t>
            </a:r>
          </a:p>
          <a:p>
            <a:pPr lvl="1" indent="-342900"/>
            <a:r>
              <a:rPr lang="en-US" dirty="0"/>
              <a:t>Reassociation Request </a:t>
            </a:r>
          </a:p>
          <a:p>
            <a:pPr lvl="2" indent="-342900"/>
            <a:r>
              <a:rPr lang="en-US" dirty="0"/>
              <a:t>Can reassociate to same or a new AP in ESS</a:t>
            </a:r>
          </a:p>
          <a:p>
            <a:pPr lvl="2" indent="-342900"/>
            <a:r>
              <a:rPr lang="en-US" dirty="0"/>
              <a:t>RSNE contained in Associate included in Reassociation</a:t>
            </a:r>
          </a:p>
          <a:p>
            <a:r>
              <a:rPr lang="en-US" dirty="0"/>
              <a:t>Must use same TA even if using RCM</a:t>
            </a:r>
          </a:p>
          <a:p>
            <a:pPr lvl="1"/>
            <a:r>
              <a:rPr lang="en-US" dirty="0"/>
              <a:t>If MAAD, AP should either not include a new Address, or can repeat the same Address (better)</a:t>
            </a:r>
          </a:p>
          <a:p>
            <a:pPr lvl="1"/>
            <a:r>
              <a:rPr lang="en-US" dirty="0"/>
              <a:t>If IRM, or RRCM, then STA must either omit the new Address or provide the same one (better).  </a:t>
            </a:r>
          </a:p>
          <a:p>
            <a:pPr lvl="1"/>
            <a:endParaRPr lang="en-US" dirty="0"/>
          </a:p>
          <a:p>
            <a:pPr marL="457200" lvl="1" indent="0">
              <a:buNone/>
            </a:pPr>
            <a:r>
              <a:rPr lang="en-US" i="1" dirty="0"/>
              <a:t>Decision to re-associate can be decided using BSS Transition Management (BTM) – Query, Request, Response.</a:t>
            </a:r>
          </a:p>
        </p:txBody>
      </p:sp>
      <p:sp>
        <p:nvSpPr>
          <p:cNvPr id="3" name="Title 2">
            <a:extLst>
              <a:ext uri="{FF2B5EF4-FFF2-40B4-BE49-F238E27FC236}">
                <a16:creationId xmlns:a16="http://schemas.microsoft.com/office/drawing/2014/main" id="{62E1298E-E754-0E0E-6641-1B6F255BE31E}"/>
              </a:ext>
            </a:extLst>
          </p:cNvPr>
          <p:cNvSpPr>
            <a:spLocks noGrp="1"/>
          </p:cNvSpPr>
          <p:nvPr>
            <p:ph type="title"/>
          </p:nvPr>
        </p:nvSpPr>
        <p:spPr>
          <a:xfrm>
            <a:off x="696913" y="762000"/>
            <a:ext cx="7772400" cy="685800"/>
          </a:xfrm>
        </p:spPr>
        <p:txBody>
          <a:bodyPr/>
          <a:lstStyle/>
          <a:p>
            <a:r>
              <a:rPr lang="en-US" sz="2800" dirty="0" err="1"/>
              <a:t>ReAssociation</a:t>
            </a:r>
            <a:r>
              <a:rPr lang="en-US" sz="2800" dirty="0"/>
              <a:t> to the same ESS</a:t>
            </a:r>
            <a:br>
              <a:rPr lang="en-US" sz="2800" dirty="0"/>
            </a:br>
            <a:endParaRPr lang="en-US" sz="2800" dirty="0"/>
          </a:p>
        </p:txBody>
      </p:sp>
      <p:sp>
        <p:nvSpPr>
          <p:cNvPr id="4" name="Date Placeholder 3">
            <a:extLst>
              <a:ext uri="{FF2B5EF4-FFF2-40B4-BE49-F238E27FC236}">
                <a16:creationId xmlns:a16="http://schemas.microsoft.com/office/drawing/2014/main" id="{31579721-14A6-0364-8466-9BC7AC462053}"/>
              </a:ext>
            </a:extLst>
          </p:cNvPr>
          <p:cNvSpPr>
            <a:spLocks noGrp="1"/>
          </p:cNvSpPr>
          <p:nvPr>
            <p:ph type="dt" sz="half" idx="10"/>
          </p:nvPr>
        </p:nvSpPr>
        <p:spPr/>
        <p:txBody>
          <a:bodyPr/>
          <a:lstStyle/>
          <a:p>
            <a:pPr>
              <a:defRPr/>
            </a:pPr>
            <a:r>
              <a:rPr lang="en-US"/>
              <a:t>July 2022</a:t>
            </a:r>
            <a:endParaRPr lang="en-US" dirty="0"/>
          </a:p>
        </p:txBody>
      </p:sp>
      <p:sp>
        <p:nvSpPr>
          <p:cNvPr id="5" name="Footer Placeholder 4">
            <a:extLst>
              <a:ext uri="{FF2B5EF4-FFF2-40B4-BE49-F238E27FC236}">
                <a16:creationId xmlns:a16="http://schemas.microsoft.com/office/drawing/2014/main" id="{FE840F61-A4EC-91EC-B7F6-53FDB9CB0FAA}"/>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04340032-B72A-DBE4-A09A-A54097048813}"/>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28</a:t>
            </a:fld>
            <a:endParaRPr lang="en-US" dirty="0"/>
          </a:p>
        </p:txBody>
      </p:sp>
    </p:spTree>
    <p:extLst>
      <p:ext uri="{BB962C8B-B14F-4D97-AF65-F5344CB8AC3E}">
        <p14:creationId xmlns:p14="http://schemas.microsoft.com/office/powerpoint/2010/main" val="35040053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4B364CD-B54B-E69B-8F13-631FD45BFDB8}"/>
              </a:ext>
            </a:extLst>
          </p:cNvPr>
          <p:cNvSpPr>
            <a:spLocks noGrp="1"/>
          </p:cNvSpPr>
          <p:nvPr>
            <p:ph idx="1"/>
          </p:nvPr>
        </p:nvSpPr>
        <p:spPr>
          <a:xfrm>
            <a:off x="685800" y="1371600"/>
            <a:ext cx="7772400" cy="4724400"/>
          </a:xfrm>
        </p:spPr>
        <p:txBody>
          <a:bodyPr/>
          <a:lstStyle/>
          <a:p>
            <a:pPr marL="0" indent="0">
              <a:buNone/>
            </a:pPr>
            <a:r>
              <a:rPr lang="en-GB" sz="1800" dirty="0">
                <a:effectLst/>
                <a:latin typeface="Times New Roman" panose="02020603050405020304" pitchFamily="18" charset="0"/>
                <a:ea typeface="SimSun" panose="02010600030101010101" pitchFamily="2" charset="-122"/>
              </a:rPr>
              <a:t>“The user brings a phone within range of a multiple-AP infrastructure. Before connecting to the 802.11 network, the phone scans to discover the available APs, by sending Probe Requests.”</a:t>
            </a:r>
          </a:p>
          <a:p>
            <a:r>
              <a:rPr lang="en-US" sz="1800" dirty="0"/>
              <a:t>How does STA know it is an ESS?</a:t>
            </a:r>
          </a:p>
          <a:p>
            <a:r>
              <a:rPr lang="en-US" sz="1800" dirty="0"/>
              <a:t>What is the requirement? “FIND THE BEST AP”</a:t>
            </a:r>
          </a:p>
          <a:p>
            <a:pPr lvl="1"/>
            <a:r>
              <a:rPr lang="en-US" sz="1400" dirty="0"/>
              <a:t>Criteria? – closest, least loaded, best throughput, least latency? </a:t>
            </a:r>
          </a:p>
          <a:p>
            <a:r>
              <a:rPr lang="en-US" sz="1800" dirty="0"/>
              <a:t>Is Neighbor Report ANQP needed, was it used? </a:t>
            </a:r>
          </a:p>
          <a:p>
            <a:r>
              <a:rPr lang="en-US" sz="1800" dirty="0"/>
              <a:t>STA still needs to have same address throughout. </a:t>
            </a:r>
          </a:p>
          <a:p>
            <a:r>
              <a:rPr lang="en-US" sz="1800" dirty="0"/>
              <a:t>Example of ‘existing application’ where STA does not associate before selection?</a:t>
            </a:r>
          </a:p>
          <a:p>
            <a:pPr lvl="1"/>
            <a:r>
              <a:rPr lang="en-US" sz="1600" dirty="0"/>
              <a:t>STA recognizes SSID (ESS), sends probe(s)</a:t>
            </a:r>
          </a:p>
          <a:p>
            <a:pPr lvl="1"/>
            <a:r>
              <a:rPr lang="en-US" sz="1600" dirty="0"/>
              <a:t>Probe Responses only from APs ‘interested’.</a:t>
            </a:r>
          </a:p>
          <a:p>
            <a:pPr lvl="2"/>
            <a:r>
              <a:rPr lang="en-US" sz="1400" dirty="0"/>
              <a:t>Does AP need to “know” the STA beforehand?  </a:t>
            </a:r>
          </a:p>
          <a:p>
            <a:pPr lvl="1"/>
            <a:endParaRPr lang="en-US" sz="1600" dirty="0"/>
          </a:p>
          <a:p>
            <a:pPr marL="457200" lvl="1" indent="0">
              <a:buNone/>
            </a:pPr>
            <a:r>
              <a:rPr lang="en-US" sz="1600" dirty="0"/>
              <a:t> </a:t>
            </a:r>
          </a:p>
          <a:p>
            <a:pPr marL="457200" lvl="1" indent="0">
              <a:buNone/>
            </a:pPr>
            <a:endParaRPr lang="en-US" sz="1600" dirty="0"/>
          </a:p>
        </p:txBody>
      </p:sp>
      <p:sp>
        <p:nvSpPr>
          <p:cNvPr id="3" name="Title 2">
            <a:extLst>
              <a:ext uri="{FF2B5EF4-FFF2-40B4-BE49-F238E27FC236}">
                <a16:creationId xmlns:a16="http://schemas.microsoft.com/office/drawing/2014/main" id="{BB493996-96E3-EBCF-1766-AAA7687162AE}"/>
              </a:ext>
            </a:extLst>
          </p:cNvPr>
          <p:cNvSpPr>
            <a:spLocks noGrp="1"/>
          </p:cNvSpPr>
          <p:nvPr>
            <p:ph type="title"/>
          </p:nvPr>
        </p:nvSpPr>
        <p:spPr>
          <a:xfrm>
            <a:off x="685800" y="685800"/>
            <a:ext cx="7772400" cy="685800"/>
          </a:xfrm>
        </p:spPr>
        <p:txBody>
          <a:bodyPr/>
          <a:lstStyle/>
          <a:p>
            <a:r>
              <a:rPr lang="en-US" dirty="0"/>
              <a:t>Pre-Association Steering (4.1)</a:t>
            </a:r>
          </a:p>
        </p:txBody>
      </p:sp>
      <p:sp>
        <p:nvSpPr>
          <p:cNvPr id="4" name="Date Placeholder 3">
            <a:extLst>
              <a:ext uri="{FF2B5EF4-FFF2-40B4-BE49-F238E27FC236}">
                <a16:creationId xmlns:a16="http://schemas.microsoft.com/office/drawing/2014/main" id="{D8EB321C-CB22-874B-F8E8-4EB0107C2D0B}"/>
              </a:ext>
            </a:extLst>
          </p:cNvPr>
          <p:cNvSpPr>
            <a:spLocks noGrp="1"/>
          </p:cNvSpPr>
          <p:nvPr>
            <p:ph type="dt" sz="half" idx="10"/>
          </p:nvPr>
        </p:nvSpPr>
        <p:spPr/>
        <p:txBody>
          <a:bodyPr/>
          <a:lstStyle/>
          <a:p>
            <a:pPr>
              <a:defRPr/>
            </a:pPr>
            <a:r>
              <a:rPr lang="en-US"/>
              <a:t>July 2022</a:t>
            </a:r>
            <a:endParaRPr lang="en-US" dirty="0"/>
          </a:p>
        </p:txBody>
      </p:sp>
      <p:sp>
        <p:nvSpPr>
          <p:cNvPr id="5" name="Footer Placeholder 4">
            <a:extLst>
              <a:ext uri="{FF2B5EF4-FFF2-40B4-BE49-F238E27FC236}">
                <a16:creationId xmlns:a16="http://schemas.microsoft.com/office/drawing/2014/main" id="{97DDC678-C2BD-CFBD-1C4F-09C7C4370417}"/>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FC5F9263-2F7A-EF40-7C7A-D71F502F866F}"/>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29</a:t>
            </a:fld>
            <a:endParaRPr lang="en-US" dirty="0"/>
          </a:p>
        </p:txBody>
      </p:sp>
    </p:spTree>
    <p:extLst>
      <p:ext uri="{BB962C8B-B14F-4D97-AF65-F5344CB8AC3E}">
        <p14:creationId xmlns:p14="http://schemas.microsoft.com/office/powerpoint/2010/main" val="1700290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1C50D04-55D5-7018-FD84-3D6784AA84CF}"/>
              </a:ext>
            </a:extLst>
          </p:cNvPr>
          <p:cNvSpPr>
            <a:spLocks noGrp="1"/>
          </p:cNvSpPr>
          <p:nvPr>
            <p:ph idx="1"/>
          </p:nvPr>
        </p:nvSpPr>
        <p:spPr>
          <a:xfrm>
            <a:off x="685800" y="1600200"/>
            <a:ext cx="7772400" cy="4494213"/>
          </a:xfrm>
        </p:spPr>
        <p:txBody>
          <a:bodyPr/>
          <a:lstStyle/>
          <a:p>
            <a:r>
              <a:rPr lang="en-US" dirty="0"/>
              <a:t>RCM was prevalent at the time and 802.11aq attempted to control it.  </a:t>
            </a:r>
          </a:p>
          <a:p>
            <a:r>
              <a:rPr lang="en-US" dirty="0"/>
              <a:t>802.11-2020 has the 11aq privacy clause 12.2.10.</a:t>
            </a:r>
          </a:p>
          <a:p>
            <a:r>
              <a:rPr lang="en-US" dirty="0"/>
              <a:t>RCM TIG was created soon after.</a:t>
            </a:r>
          </a:p>
        </p:txBody>
      </p:sp>
      <p:sp>
        <p:nvSpPr>
          <p:cNvPr id="3" name="Title 2">
            <a:extLst>
              <a:ext uri="{FF2B5EF4-FFF2-40B4-BE49-F238E27FC236}">
                <a16:creationId xmlns:a16="http://schemas.microsoft.com/office/drawing/2014/main" id="{CDD34B84-8DA2-1DE4-371E-F1DC247702AC}"/>
              </a:ext>
            </a:extLst>
          </p:cNvPr>
          <p:cNvSpPr>
            <a:spLocks noGrp="1"/>
          </p:cNvSpPr>
          <p:nvPr>
            <p:ph type="title"/>
          </p:nvPr>
        </p:nvSpPr>
        <p:spPr/>
        <p:txBody>
          <a:bodyPr/>
          <a:lstStyle/>
          <a:p>
            <a:r>
              <a:rPr lang="en-US" dirty="0"/>
              <a:t>Background: 802.11-2020 (11aq)</a:t>
            </a:r>
          </a:p>
        </p:txBody>
      </p:sp>
      <p:sp>
        <p:nvSpPr>
          <p:cNvPr id="4" name="Date Placeholder 3">
            <a:extLst>
              <a:ext uri="{FF2B5EF4-FFF2-40B4-BE49-F238E27FC236}">
                <a16:creationId xmlns:a16="http://schemas.microsoft.com/office/drawing/2014/main" id="{44CD2ACB-60C4-636B-E0B4-AB37E8B4697C}"/>
              </a:ext>
            </a:extLst>
          </p:cNvPr>
          <p:cNvSpPr>
            <a:spLocks noGrp="1"/>
          </p:cNvSpPr>
          <p:nvPr>
            <p:ph type="dt" sz="half" idx="10"/>
          </p:nvPr>
        </p:nvSpPr>
        <p:spPr/>
        <p:txBody>
          <a:bodyPr/>
          <a:lstStyle/>
          <a:p>
            <a:pPr>
              <a:defRPr/>
            </a:pPr>
            <a:r>
              <a:rPr lang="en-US"/>
              <a:t>July 2022</a:t>
            </a:r>
            <a:endParaRPr lang="en-US" dirty="0"/>
          </a:p>
        </p:txBody>
      </p:sp>
      <p:sp>
        <p:nvSpPr>
          <p:cNvPr id="5" name="Footer Placeholder 4">
            <a:extLst>
              <a:ext uri="{FF2B5EF4-FFF2-40B4-BE49-F238E27FC236}">
                <a16:creationId xmlns:a16="http://schemas.microsoft.com/office/drawing/2014/main" id="{2033B3AE-0DDB-D475-EC85-543385E2EB04}"/>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F632E02F-4F14-994D-4660-588BEE7BD7DD}"/>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3</a:t>
            </a:fld>
            <a:endParaRPr lang="en-US" dirty="0"/>
          </a:p>
        </p:txBody>
      </p:sp>
    </p:spTree>
    <p:extLst>
      <p:ext uri="{BB962C8B-B14F-4D97-AF65-F5344CB8AC3E}">
        <p14:creationId xmlns:p14="http://schemas.microsoft.com/office/powerpoint/2010/main" val="28333603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972898D-B210-7080-CD51-8AB89BF6B33A}"/>
              </a:ext>
            </a:extLst>
          </p:cNvPr>
          <p:cNvSpPr>
            <a:spLocks noGrp="1"/>
          </p:cNvSpPr>
          <p:nvPr>
            <p:ph idx="1"/>
          </p:nvPr>
        </p:nvSpPr>
        <p:spPr>
          <a:xfrm>
            <a:off x="685800" y="1371600"/>
            <a:ext cx="7772400" cy="4724400"/>
          </a:xfrm>
        </p:spPr>
        <p:txBody>
          <a:bodyPr/>
          <a:lstStyle/>
          <a:p>
            <a:r>
              <a:rPr lang="en-US" sz="1800" dirty="0">
                <a:effectLst/>
                <a:latin typeface="Calibri" panose="020F0502020204030204" pitchFamily="34" charset="0"/>
                <a:ea typeface="Calibri" panose="020F0502020204030204" pitchFamily="34" charset="0"/>
              </a:rPr>
              <a:t>such implementations already in current market for many years and widely used in all kinds of AP and mobile AP product</a:t>
            </a:r>
          </a:p>
          <a:p>
            <a:endParaRPr lang="en-US" sz="1800" dirty="0">
              <a:latin typeface="Calibri" panose="020F0502020204030204" pitchFamily="34" charset="0"/>
            </a:endParaRPr>
          </a:p>
          <a:p>
            <a:r>
              <a:rPr lang="en-US" sz="1800" dirty="0">
                <a:latin typeface="Calibri" panose="020F0502020204030204" pitchFamily="34" charset="0"/>
              </a:rPr>
              <a:t>AP simply has a list of known MAC Addresses</a:t>
            </a:r>
          </a:p>
          <a:p>
            <a:r>
              <a:rPr lang="en-US" sz="1800" dirty="0">
                <a:latin typeface="Calibri" panose="020F0502020204030204" pitchFamily="34" charset="0"/>
              </a:rPr>
              <a:t>AP can also have a list of known “blocked” MAC Addresses.</a:t>
            </a:r>
          </a:p>
          <a:p>
            <a:r>
              <a:rPr lang="en-US" sz="1800" dirty="0">
                <a:latin typeface="Calibri" panose="020F0502020204030204" pitchFamily="34" charset="0"/>
              </a:rPr>
              <a:t>Obviously does not work if RCM</a:t>
            </a:r>
          </a:p>
          <a:p>
            <a:endParaRPr lang="en-US" sz="1800" dirty="0">
              <a:latin typeface="Calibri" panose="020F0502020204030204" pitchFamily="34" charset="0"/>
            </a:endParaRPr>
          </a:p>
          <a:p>
            <a:r>
              <a:rPr lang="en-US" sz="2000" dirty="0"/>
              <a:t>“Device ID” will work post association.  </a:t>
            </a:r>
          </a:p>
          <a:p>
            <a:pPr lvl="1"/>
            <a:r>
              <a:rPr lang="en-US" sz="1600" dirty="0"/>
              <a:t>Assumes a ‘blocked’ STA still can associate</a:t>
            </a:r>
          </a:p>
          <a:p>
            <a:r>
              <a:rPr lang="en-US" sz="2000" dirty="0"/>
              <a:t>Pre-schemes would work pre-detection</a:t>
            </a:r>
          </a:p>
          <a:p>
            <a:pPr lvl="1"/>
            <a:r>
              <a:rPr lang="en-US" sz="1600" dirty="0"/>
              <a:t>Stored MAC address in the new one issued at the prior association.</a:t>
            </a:r>
          </a:p>
        </p:txBody>
      </p:sp>
      <p:sp>
        <p:nvSpPr>
          <p:cNvPr id="3" name="Title 2">
            <a:extLst>
              <a:ext uri="{FF2B5EF4-FFF2-40B4-BE49-F238E27FC236}">
                <a16:creationId xmlns:a16="http://schemas.microsoft.com/office/drawing/2014/main" id="{17738358-02BB-3382-51A8-0CBB64F1E938}"/>
              </a:ext>
            </a:extLst>
          </p:cNvPr>
          <p:cNvSpPr>
            <a:spLocks noGrp="1"/>
          </p:cNvSpPr>
          <p:nvPr>
            <p:ph type="title"/>
          </p:nvPr>
        </p:nvSpPr>
        <p:spPr>
          <a:xfrm>
            <a:off x="685800" y="685800"/>
            <a:ext cx="7772400" cy="533400"/>
          </a:xfrm>
        </p:spPr>
        <p:txBody>
          <a:bodyPr/>
          <a:lstStyle/>
          <a:p>
            <a:r>
              <a:rPr lang="en-US" dirty="0"/>
              <a:t>Home Control (4.2)</a:t>
            </a:r>
          </a:p>
        </p:txBody>
      </p:sp>
      <p:sp>
        <p:nvSpPr>
          <p:cNvPr id="4" name="Date Placeholder 3">
            <a:extLst>
              <a:ext uri="{FF2B5EF4-FFF2-40B4-BE49-F238E27FC236}">
                <a16:creationId xmlns:a16="http://schemas.microsoft.com/office/drawing/2014/main" id="{4E3B2EFA-BDFD-75E6-F016-4C0AC9B92415}"/>
              </a:ext>
            </a:extLst>
          </p:cNvPr>
          <p:cNvSpPr>
            <a:spLocks noGrp="1"/>
          </p:cNvSpPr>
          <p:nvPr>
            <p:ph type="dt" sz="half" idx="10"/>
          </p:nvPr>
        </p:nvSpPr>
        <p:spPr/>
        <p:txBody>
          <a:bodyPr/>
          <a:lstStyle/>
          <a:p>
            <a:pPr>
              <a:defRPr/>
            </a:pPr>
            <a:r>
              <a:rPr lang="en-US"/>
              <a:t>July 2022</a:t>
            </a:r>
            <a:endParaRPr lang="en-US" dirty="0"/>
          </a:p>
        </p:txBody>
      </p:sp>
      <p:sp>
        <p:nvSpPr>
          <p:cNvPr id="5" name="Footer Placeholder 4">
            <a:extLst>
              <a:ext uri="{FF2B5EF4-FFF2-40B4-BE49-F238E27FC236}">
                <a16:creationId xmlns:a16="http://schemas.microsoft.com/office/drawing/2014/main" id="{50605216-19CD-935D-149E-D708920D274C}"/>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E02742B2-7665-DDAB-4217-90421AAA5E54}"/>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30</a:t>
            </a:fld>
            <a:endParaRPr lang="en-US" dirty="0"/>
          </a:p>
        </p:txBody>
      </p:sp>
    </p:spTree>
    <p:extLst>
      <p:ext uri="{BB962C8B-B14F-4D97-AF65-F5344CB8AC3E}">
        <p14:creationId xmlns:p14="http://schemas.microsoft.com/office/powerpoint/2010/main" val="34147321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F6310-B36B-4CB2-AE6F-C288D4827205}"/>
              </a:ext>
            </a:extLst>
          </p:cNvPr>
          <p:cNvSpPr>
            <a:spLocks noGrp="1"/>
          </p:cNvSpPr>
          <p:nvPr>
            <p:ph type="title"/>
          </p:nvPr>
        </p:nvSpPr>
        <p:spPr>
          <a:xfrm>
            <a:off x="0" y="959048"/>
            <a:ext cx="8782509" cy="994172"/>
          </a:xfrm>
        </p:spPr>
        <p:txBody>
          <a:bodyPr>
            <a:normAutofit fontScale="90000"/>
          </a:bodyPr>
          <a:lstStyle/>
          <a:p>
            <a:r>
              <a:rPr lang="en-US" dirty="0"/>
              <a:t>Use case 4.2: Access Control function in cellphone/mobile AP</a:t>
            </a:r>
          </a:p>
        </p:txBody>
      </p:sp>
      <p:pic>
        <p:nvPicPr>
          <p:cNvPr id="6" name="Content Placeholder 5">
            <a:extLst>
              <a:ext uri="{FF2B5EF4-FFF2-40B4-BE49-F238E27FC236}">
                <a16:creationId xmlns:a16="http://schemas.microsoft.com/office/drawing/2014/main" id="{B08C4E95-CE9F-4CB0-883C-761F7ACEB092}"/>
              </a:ext>
            </a:extLst>
          </p:cNvPr>
          <p:cNvPicPr>
            <a:picLocks noGrp="1" noChangeAspect="1"/>
          </p:cNvPicPr>
          <p:nvPr>
            <p:ph idx="1"/>
          </p:nvPr>
        </p:nvPicPr>
        <p:blipFill>
          <a:blip r:embed="rId2"/>
          <a:stretch>
            <a:fillRect/>
          </a:stretch>
        </p:blipFill>
        <p:spPr>
          <a:xfrm>
            <a:off x="2696063" y="2204464"/>
            <a:ext cx="2355284" cy="3263504"/>
          </a:xfrm>
          <a:prstGeom prst="rect">
            <a:avLst/>
          </a:prstGeom>
        </p:spPr>
      </p:pic>
      <p:pic>
        <p:nvPicPr>
          <p:cNvPr id="7" name="Picture 6">
            <a:extLst>
              <a:ext uri="{FF2B5EF4-FFF2-40B4-BE49-F238E27FC236}">
                <a16:creationId xmlns:a16="http://schemas.microsoft.com/office/drawing/2014/main" id="{69435501-BBDA-45A8-AA28-F4FE28CB1FB6}"/>
              </a:ext>
            </a:extLst>
          </p:cNvPr>
          <p:cNvPicPr>
            <a:picLocks noChangeAspect="1"/>
          </p:cNvPicPr>
          <p:nvPr/>
        </p:nvPicPr>
        <p:blipFill>
          <a:blip r:embed="rId3"/>
          <a:stretch>
            <a:fillRect/>
          </a:stretch>
        </p:blipFill>
        <p:spPr>
          <a:xfrm>
            <a:off x="99841" y="2138363"/>
            <a:ext cx="2517347" cy="3399235"/>
          </a:xfrm>
          <a:prstGeom prst="rect">
            <a:avLst/>
          </a:prstGeom>
        </p:spPr>
      </p:pic>
      <p:graphicFrame>
        <p:nvGraphicFramePr>
          <p:cNvPr id="8" name="Table 7">
            <a:extLst>
              <a:ext uri="{FF2B5EF4-FFF2-40B4-BE49-F238E27FC236}">
                <a16:creationId xmlns:a16="http://schemas.microsoft.com/office/drawing/2014/main" id="{8974DF06-18F9-4AE5-8661-FC7751993DF4}"/>
              </a:ext>
            </a:extLst>
          </p:cNvPr>
          <p:cNvGraphicFramePr>
            <a:graphicFrameLocks noGrp="1"/>
          </p:cNvGraphicFramePr>
          <p:nvPr/>
        </p:nvGraphicFramePr>
        <p:xfrm>
          <a:off x="5236914" y="1790149"/>
          <a:ext cx="3764211" cy="3638550"/>
        </p:xfrm>
        <a:graphic>
          <a:graphicData uri="http://schemas.openxmlformats.org/drawingml/2006/table">
            <a:tbl>
              <a:tblPr/>
              <a:tblGrid>
                <a:gridCol w="1254737">
                  <a:extLst>
                    <a:ext uri="{9D8B030D-6E8A-4147-A177-3AD203B41FA5}">
                      <a16:colId xmlns:a16="http://schemas.microsoft.com/office/drawing/2014/main" val="1455276869"/>
                    </a:ext>
                  </a:extLst>
                </a:gridCol>
                <a:gridCol w="1254737">
                  <a:extLst>
                    <a:ext uri="{9D8B030D-6E8A-4147-A177-3AD203B41FA5}">
                      <a16:colId xmlns:a16="http://schemas.microsoft.com/office/drawing/2014/main" val="620546800"/>
                    </a:ext>
                  </a:extLst>
                </a:gridCol>
                <a:gridCol w="1254737">
                  <a:extLst>
                    <a:ext uri="{9D8B030D-6E8A-4147-A177-3AD203B41FA5}">
                      <a16:colId xmlns:a16="http://schemas.microsoft.com/office/drawing/2014/main" val="4287750999"/>
                    </a:ext>
                  </a:extLst>
                </a:gridCol>
              </a:tblGrid>
              <a:tr h="377190">
                <a:tc>
                  <a:txBody>
                    <a:bodyPr/>
                    <a:lstStyle/>
                    <a:p>
                      <a:pPr latinLnBrk="0"/>
                      <a:r>
                        <a:rPr lang="en-US" sz="1000" b="1">
                          <a:effectLst/>
                        </a:rPr>
                        <a:t>Brand and model </a:t>
                      </a:r>
                    </a:p>
                  </a:txBody>
                  <a:tcPr marL="68580" marR="68580" marT="34290" marB="3429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tc>
                  <a:txBody>
                    <a:bodyPr/>
                    <a:lstStyle/>
                    <a:p>
                      <a:pPr latinLnBrk="0"/>
                      <a:r>
                        <a:rPr lang="en-US" sz="1000" b="1">
                          <a:effectLst/>
                        </a:rPr>
                        <a:t>System</a:t>
                      </a:r>
                    </a:p>
                  </a:txBody>
                  <a:tcPr marL="68580" marR="68580" marT="34290" marB="3429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tc>
                  <a:txBody>
                    <a:bodyPr/>
                    <a:lstStyle/>
                    <a:p>
                      <a:pPr latinLnBrk="0"/>
                      <a:r>
                        <a:rPr lang="en-US" sz="1000" b="1" dirty="0">
                          <a:effectLst/>
                        </a:rPr>
                        <a:t> block/allow list function</a:t>
                      </a:r>
                    </a:p>
                  </a:txBody>
                  <a:tcPr marL="68580" marR="68580" marT="34290" marB="3429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extLst>
                  <a:ext uri="{0D108BD9-81ED-4DB2-BD59-A6C34878D82A}">
                    <a16:rowId xmlns:a16="http://schemas.microsoft.com/office/drawing/2014/main" val="3413720593"/>
                  </a:ext>
                </a:extLst>
              </a:tr>
              <a:tr h="571500">
                <a:tc>
                  <a:txBody>
                    <a:bodyPr/>
                    <a:lstStyle/>
                    <a:p>
                      <a:pPr latinLnBrk="0"/>
                      <a:r>
                        <a:rPr lang="en-US" sz="1400" b="0" i="0" kern="1200" dirty="0">
                          <a:solidFill>
                            <a:schemeClr val="tx1"/>
                          </a:solidFill>
                          <a:effectLst/>
                          <a:latin typeface="+mn-lt"/>
                          <a:ea typeface="+mn-ea"/>
                          <a:cs typeface="+mn-cs"/>
                        </a:rPr>
                        <a:t>Red Mi Note5(Xiaomi)</a:t>
                      </a:r>
                      <a:endParaRPr lang="en-US" sz="1000" dirty="0">
                        <a:effectLst/>
                      </a:endParaRPr>
                    </a:p>
                  </a:txBody>
                  <a:tcPr marL="68580" marR="68580" marT="34290" marB="3429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tc>
                  <a:txBody>
                    <a:bodyPr/>
                    <a:lstStyle/>
                    <a:p>
                      <a:pPr latinLnBrk="0"/>
                      <a:r>
                        <a:rPr lang="en-US" sz="1000" dirty="0">
                          <a:effectLst/>
                        </a:rPr>
                        <a:t>Android 9</a:t>
                      </a:r>
                    </a:p>
                  </a:txBody>
                  <a:tcPr marL="68580" marR="68580" marT="34290" marB="3429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tc>
                  <a:txBody>
                    <a:bodyPr/>
                    <a:lstStyle/>
                    <a:p>
                      <a:pPr latinLnBrk="0"/>
                      <a:r>
                        <a:rPr lang="en-US" sz="1400" b="0" i="0" kern="1200" dirty="0">
                          <a:solidFill>
                            <a:schemeClr val="tx1"/>
                          </a:solidFill>
                          <a:effectLst/>
                          <a:latin typeface="+mn-lt"/>
                          <a:ea typeface="+mn-ea"/>
                          <a:cs typeface="+mn-cs"/>
                        </a:rPr>
                        <a:t>Yes</a:t>
                      </a:r>
                      <a:endParaRPr lang="en-US" sz="1000" dirty="0">
                        <a:effectLst/>
                      </a:endParaRPr>
                    </a:p>
                  </a:txBody>
                  <a:tcPr marL="68580" marR="68580" marT="34290" marB="3429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extLst>
                  <a:ext uri="{0D108BD9-81ED-4DB2-BD59-A6C34878D82A}">
                    <a16:rowId xmlns:a16="http://schemas.microsoft.com/office/drawing/2014/main" val="59200046"/>
                  </a:ext>
                </a:extLst>
              </a:tr>
              <a:tr h="457200">
                <a:tc>
                  <a:txBody>
                    <a:bodyPr/>
                    <a:lstStyle/>
                    <a:p>
                      <a:pPr latinLnBrk="0"/>
                      <a:r>
                        <a:rPr lang="en-US" sz="1400" b="0" i="0" kern="1200" dirty="0">
                          <a:solidFill>
                            <a:schemeClr val="tx1"/>
                          </a:solidFill>
                          <a:effectLst/>
                          <a:latin typeface="+mn-lt"/>
                          <a:ea typeface="+mn-ea"/>
                          <a:cs typeface="+mn-cs"/>
                        </a:rPr>
                        <a:t>Honor PE-TL20</a:t>
                      </a:r>
                      <a:endParaRPr lang="en-US" sz="1000" dirty="0">
                        <a:effectLst/>
                      </a:endParaRPr>
                    </a:p>
                  </a:txBody>
                  <a:tcPr marL="68580" marR="68580" marT="34290" marB="3429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tc>
                  <a:txBody>
                    <a:bodyPr/>
                    <a:lstStyle/>
                    <a:p>
                      <a:pPr latinLnBrk="0"/>
                      <a:r>
                        <a:rPr lang="en-US" sz="1400" b="0" i="0" kern="1200" dirty="0">
                          <a:solidFill>
                            <a:schemeClr val="tx1"/>
                          </a:solidFill>
                          <a:effectLst/>
                          <a:latin typeface="+mn-lt"/>
                          <a:ea typeface="+mn-ea"/>
                          <a:cs typeface="+mn-cs"/>
                        </a:rPr>
                        <a:t>Android 4</a:t>
                      </a:r>
                      <a:endParaRPr lang="en-US" sz="1000" dirty="0">
                        <a:effectLst/>
                      </a:endParaRPr>
                    </a:p>
                  </a:txBody>
                  <a:tcPr marL="68580" marR="68580" marT="34290" marB="3429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tc>
                  <a:txBody>
                    <a:bodyPr/>
                    <a:lstStyle/>
                    <a:p>
                      <a:pPr latinLnBrk="0"/>
                      <a:r>
                        <a:rPr lang="en-US" sz="1000" dirty="0">
                          <a:effectLst/>
                        </a:rPr>
                        <a:t>Yes</a:t>
                      </a:r>
                    </a:p>
                  </a:txBody>
                  <a:tcPr marL="68580" marR="68580" marT="34290" marB="3429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extLst>
                  <a:ext uri="{0D108BD9-81ED-4DB2-BD59-A6C34878D82A}">
                    <a16:rowId xmlns:a16="http://schemas.microsoft.com/office/drawing/2014/main" val="1340480091"/>
                  </a:ext>
                </a:extLst>
              </a:tr>
              <a:tr h="274320">
                <a:tc>
                  <a:txBody>
                    <a:bodyPr/>
                    <a:lstStyle/>
                    <a:p>
                      <a:pPr latinLnBrk="0"/>
                      <a:r>
                        <a:rPr lang="en-US" sz="1400" b="0" i="0" kern="1200" dirty="0">
                          <a:solidFill>
                            <a:schemeClr val="tx1"/>
                          </a:solidFill>
                          <a:effectLst/>
                          <a:latin typeface="+mn-lt"/>
                          <a:ea typeface="+mn-ea"/>
                          <a:cs typeface="+mn-cs"/>
                        </a:rPr>
                        <a:t>HTC D10w</a:t>
                      </a:r>
                      <a:endParaRPr lang="en-US" sz="1000" dirty="0">
                        <a:effectLst/>
                      </a:endParaRPr>
                    </a:p>
                  </a:txBody>
                  <a:tcPr marL="68580" marR="68580" marT="34290" marB="3429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tc>
                  <a:txBody>
                    <a:bodyPr/>
                    <a:lstStyle/>
                    <a:p>
                      <a:pPr latinLnBrk="0"/>
                      <a:r>
                        <a:rPr lang="en-US" sz="1400" b="0" i="0" kern="1200" dirty="0">
                          <a:solidFill>
                            <a:schemeClr val="tx1"/>
                          </a:solidFill>
                          <a:effectLst/>
                          <a:latin typeface="+mn-lt"/>
                          <a:ea typeface="+mn-ea"/>
                          <a:cs typeface="+mn-cs"/>
                        </a:rPr>
                        <a:t>Android 6</a:t>
                      </a:r>
                      <a:endParaRPr lang="en-US" sz="1000" dirty="0">
                        <a:effectLst/>
                      </a:endParaRPr>
                    </a:p>
                  </a:txBody>
                  <a:tcPr marL="68580" marR="68580" marT="34290" marB="3429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tc>
                  <a:txBody>
                    <a:bodyPr/>
                    <a:lstStyle/>
                    <a:p>
                      <a:pPr latinLnBrk="0"/>
                      <a:r>
                        <a:rPr lang="en-US" sz="1000" dirty="0">
                          <a:effectLst/>
                        </a:rPr>
                        <a:t>Yes</a:t>
                      </a:r>
                    </a:p>
                  </a:txBody>
                  <a:tcPr marL="68580" marR="68580" marT="34290" marB="3429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extLst>
                  <a:ext uri="{0D108BD9-81ED-4DB2-BD59-A6C34878D82A}">
                    <a16:rowId xmlns:a16="http://schemas.microsoft.com/office/drawing/2014/main" val="2393001598"/>
                  </a:ext>
                </a:extLst>
              </a:tr>
              <a:tr h="222885">
                <a:tc>
                  <a:txBody>
                    <a:bodyPr/>
                    <a:lstStyle/>
                    <a:p>
                      <a:pPr latinLnBrk="0"/>
                      <a:r>
                        <a:rPr lang="en-US" sz="1000" dirty="0">
                          <a:effectLst/>
                        </a:rPr>
                        <a:t>Honor 10</a:t>
                      </a:r>
                    </a:p>
                  </a:txBody>
                  <a:tcPr marL="68580" marR="68580" marT="34290" marB="3429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tc>
                  <a:txBody>
                    <a:bodyPr/>
                    <a:lstStyle/>
                    <a:p>
                      <a:pPr latinLnBrk="0"/>
                      <a:r>
                        <a:rPr lang="en-US" sz="1000" dirty="0">
                          <a:effectLst/>
                        </a:rPr>
                        <a:t>Harmony OS</a:t>
                      </a:r>
                    </a:p>
                  </a:txBody>
                  <a:tcPr marL="68580" marR="68580" marT="34290" marB="3429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tc>
                  <a:txBody>
                    <a:bodyPr/>
                    <a:lstStyle/>
                    <a:p>
                      <a:pPr latinLnBrk="0"/>
                      <a:r>
                        <a:rPr lang="en-US" sz="1000" dirty="0">
                          <a:effectLst/>
                        </a:rPr>
                        <a:t>Yes</a:t>
                      </a:r>
                    </a:p>
                  </a:txBody>
                  <a:tcPr marL="68580" marR="68580" marT="34290" marB="3429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extLst>
                  <a:ext uri="{0D108BD9-81ED-4DB2-BD59-A6C34878D82A}">
                    <a16:rowId xmlns:a16="http://schemas.microsoft.com/office/drawing/2014/main" val="132740671"/>
                  </a:ext>
                </a:extLst>
              </a:tr>
              <a:tr h="274320">
                <a:tc>
                  <a:txBody>
                    <a:bodyPr/>
                    <a:lstStyle/>
                    <a:p>
                      <a:pPr latinLnBrk="0"/>
                      <a:r>
                        <a:rPr lang="en-US" sz="1400" b="0" i="0" kern="1200" dirty="0">
                          <a:solidFill>
                            <a:schemeClr val="tx1"/>
                          </a:solidFill>
                          <a:effectLst/>
                          <a:latin typeface="+mn-lt"/>
                          <a:ea typeface="+mn-ea"/>
                          <a:cs typeface="+mn-cs"/>
                        </a:rPr>
                        <a:t>Honor 50</a:t>
                      </a:r>
                      <a:endParaRPr lang="en-US" sz="1000" dirty="0">
                        <a:effectLst/>
                      </a:endParaRPr>
                    </a:p>
                  </a:txBody>
                  <a:tcPr marL="68580" marR="68580" marT="34290" marB="3429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tc>
                  <a:txBody>
                    <a:bodyPr/>
                    <a:lstStyle/>
                    <a:p>
                      <a:pPr latinLnBrk="0"/>
                      <a:r>
                        <a:rPr lang="en-US" sz="1400" b="0" i="0" kern="1200" dirty="0">
                          <a:solidFill>
                            <a:schemeClr val="tx1"/>
                          </a:solidFill>
                          <a:effectLst/>
                          <a:latin typeface="+mn-lt"/>
                          <a:ea typeface="+mn-ea"/>
                          <a:cs typeface="+mn-cs"/>
                        </a:rPr>
                        <a:t>Android 12</a:t>
                      </a:r>
                      <a:endParaRPr lang="en-US" sz="1000" dirty="0">
                        <a:effectLst/>
                      </a:endParaRPr>
                    </a:p>
                  </a:txBody>
                  <a:tcPr marL="68580" marR="68580" marT="34290" marB="3429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tc>
                  <a:txBody>
                    <a:bodyPr/>
                    <a:lstStyle/>
                    <a:p>
                      <a:pPr latinLnBrk="0"/>
                      <a:r>
                        <a:rPr lang="en-US" sz="1400" b="0" i="0" kern="1200" dirty="0">
                          <a:solidFill>
                            <a:schemeClr val="tx1"/>
                          </a:solidFill>
                          <a:effectLst/>
                          <a:latin typeface="+mn-lt"/>
                          <a:ea typeface="+mn-ea"/>
                          <a:cs typeface="+mn-cs"/>
                        </a:rPr>
                        <a:t>Yes</a:t>
                      </a:r>
                      <a:endParaRPr lang="en-US" sz="1000" dirty="0">
                        <a:effectLst/>
                      </a:endParaRPr>
                    </a:p>
                  </a:txBody>
                  <a:tcPr marL="68580" marR="68580" marT="34290" marB="3429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extLst>
                  <a:ext uri="{0D108BD9-81ED-4DB2-BD59-A6C34878D82A}">
                    <a16:rowId xmlns:a16="http://schemas.microsoft.com/office/drawing/2014/main" val="3697439437"/>
                  </a:ext>
                </a:extLst>
              </a:tr>
              <a:tr h="480060">
                <a:tc>
                  <a:txBody>
                    <a:bodyPr/>
                    <a:lstStyle/>
                    <a:p>
                      <a:pPr latinLnBrk="0"/>
                      <a:r>
                        <a:rPr lang="en-US" sz="1400" b="0" i="0" kern="1200" dirty="0" err="1">
                          <a:solidFill>
                            <a:schemeClr val="tx1"/>
                          </a:solidFill>
                          <a:effectLst/>
                          <a:latin typeface="+mn-lt"/>
                          <a:ea typeface="+mn-ea"/>
                          <a:cs typeface="+mn-cs"/>
                        </a:rPr>
                        <a:t>Oppo</a:t>
                      </a:r>
                      <a:r>
                        <a:rPr lang="en-US" sz="1400" b="0" i="0" kern="1200" dirty="0">
                          <a:solidFill>
                            <a:schemeClr val="tx1"/>
                          </a:solidFill>
                          <a:effectLst/>
                          <a:latin typeface="+mn-lt"/>
                          <a:ea typeface="+mn-ea"/>
                          <a:cs typeface="+mn-cs"/>
                        </a:rPr>
                        <a:t> reno 5 pro</a:t>
                      </a:r>
                      <a:endParaRPr lang="en-US" sz="1000" dirty="0">
                        <a:effectLst/>
                      </a:endParaRPr>
                    </a:p>
                  </a:txBody>
                  <a:tcPr marL="68580" marR="68580" marT="34290" marB="3429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tc>
                  <a:txBody>
                    <a:bodyPr/>
                    <a:lstStyle/>
                    <a:p>
                      <a:pPr latinLnBrk="0"/>
                      <a:r>
                        <a:rPr lang="en-US" sz="1400" b="0" i="0" kern="1200" dirty="0">
                          <a:solidFill>
                            <a:schemeClr val="tx1"/>
                          </a:solidFill>
                          <a:effectLst/>
                          <a:latin typeface="+mn-lt"/>
                          <a:ea typeface="+mn-ea"/>
                          <a:cs typeface="+mn-cs"/>
                        </a:rPr>
                        <a:t>Android 11</a:t>
                      </a:r>
                      <a:endParaRPr lang="en-US" sz="1000" dirty="0">
                        <a:effectLst/>
                      </a:endParaRPr>
                    </a:p>
                  </a:txBody>
                  <a:tcPr marL="68580" marR="68580" marT="34290" marB="3429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tc>
                  <a:txBody>
                    <a:bodyPr/>
                    <a:lstStyle/>
                    <a:p>
                      <a:pPr latinLnBrk="0"/>
                      <a:r>
                        <a:rPr lang="en-US" sz="1400" b="0" i="0" kern="1200" dirty="0">
                          <a:solidFill>
                            <a:schemeClr val="tx1"/>
                          </a:solidFill>
                          <a:effectLst/>
                          <a:latin typeface="+mn-lt"/>
                          <a:ea typeface="+mn-ea"/>
                          <a:cs typeface="+mn-cs"/>
                        </a:rPr>
                        <a:t>Yes</a:t>
                      </a:r>
                      <a:endParaRPr lang="en-US" sz="1000" dirty="0">
                        <a:effectLst/>
                      </a:endParaRPr>
                    </a:p>
                  </a:txBody>
                  <a:tcPr marL="68580" marR="68580" marT="34290" marB="3429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extLst>
                  <a:ext uri="{0D108BD9-81ED-4DB2-BD59-A6C34878D82A}">
                    <a16:rowId xmlns:a16="http://schemas.microsoft.com/office/drawing/2014/main" val="4283269457"/>
                  </a:ext>
                </a:extLst>
              </a:tr>
              <a:tr h="222885">
                <a:tc>
                  <a:txBody>
                    <a:bodyPr/>
                    <a:lstStyle/>
                    <a:p>
                      <a:pPr latinLnBrk="0"/>
                      <a:r>
                        <a:rPr lang="en-US" sz="1000" dirty="0" err="1">
                          <a:effectLst/>
                        </a:rPr>
                        <a:t>Oppo</a:t>
                      </a:r>
                      <a:r>
                        <a:rPr lang="en-US" sz="1000" dirty="0">
                          <a:effectLst/>
                        </a:rPr>
                        <a:t> repo 6</a:t>
                      </a:r>
                    </a:p>
                  </a:txBody>
                  <a:tcPr marL="68580" marR="68580" marT="34290" marB="3429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tc>
                  <a:txBody>
                    <a:bodyPr/>
                    <a:lstStyle/>
                    <a:p>
                      <a:pPr latinLnBrk="0"/>
                      <a:r>
                        <a:rPr lang="en-US" sz="1000" dirty="0">
                          <a:effectLst/>
                        </a:rPr>
                        <a:t>Android 11</a:t>
                      </a:r>
                    </a:p>
                  </a:txBody>
                  <a:tcPr marL="68580" marR="68580" marT="34290" marB="3429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tc>
                  <a:txBody>
                    <a:bodyPr/>
                    <a:lstStyle/>
                    <a:p>
                      <a:pPr latinLnBrk="0"/>
                      <a:r>
                        <a:rPr lang="en-US" sz="1000" dirty="0">
                          <a:effectLst/>
                        </a:rPr>
                        <a:t>Yes</a:t>
                      </a:r>
                    </a:p>
                  </a:txBody>
                  <a:tcPr marL="68580" marR="68580" marT="34290" marB="3429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extLst>
                  <a:ext uri="{0D108BD9-81ED-4DB2-BD59-A6C34878D82A}">
                    <a16:rowId xmlns:a16="http://schemas.microsoft.com/office/drawing/2014/main" val="1041658071"/>
                  </a:ext>
                </a:extLst>
              </a:tr>
              <a:tr h="222885">
                <a:tc>
                  <a:txBody>
                    <a:bodyPr/>
                    <a:lstStyle/>
                    <a:p>
                      <a:pPr latinLnBrk="0"/>
                      <a:r>
                        <a:rPr lang="en-US" sz="1000" dirty="0" err="1">
                          <a:effectLst/>
                        </a:rPr>
                        <a:t>Oppo</a:t>
                      </a:r>
                      <a:r>
                        <a:rPr lang="en-US" sz="1000" dirty="0">
                          <a:effectLst/>
                        </a:rPr>
                        <a:t> Find X5</a:t>
                      </a:r>
                    </a:p>
                  </a:txBody>
                  <a:tcPr marL="68580" marR="68580" marT="34290" marB="3429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tc>
                  <a:txBody>
                    <a:bodyPr/>
                    <a:lstStyle/>
                    <a:p>
                      <a:pPr latinLnBrk="0"/>
                      <a:r>
                        <a:rPr lang="en-US" sz="1000" dirty="0">
                          <a:effectLst/>
                        </a:rPr>
                        <a:t>Android 12</a:t>
                      </a:r>
                    </a:p>
                  </a:txBody>
                  <a:tcPr marL="68580" marR="68580" marT="34290" marB="3429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tc>
                  <a:txBody>
                    <a:bodyPr/>
                    <a:lstStyle/>
                    <a:p>
                      <a:pPr latinLnBrk="0"/>
                      <a:r>
                        <a:rPr lang="en-US" sz="1000" dirty="0">
                          <a:effectLst/>
                        </a:rPr>
                        <a:t>Yes</a:t>
                      </a:r>
                    </a:p>
                  </a:txBody>
                  <a:tcPr marL="68580" marR="68580" marT="34290" marB="3429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extLst>
                  <a:ext uri="{0D108BD9-81ED-4DB2-BD59-A6C34878D82A}">
                    <a16:rowId xmlns:a16="http://schemas.microsoft.com/office/drawing/2014/main" val="3230876330"/>
                  </a:ext>
                </a:extLst>
              </a:tr>
              <a:tr h="222885">
                <a:tc>
                  <a:txBody>
                    <a:bodyPr/>
                    <a:lstStyle/>
                    <a:p>
                      <a:pPr latinLnBrk="0"/>
                      <a:r>
                        <a:rPr lang="en-US" sz="1000" dirty="0" err="1">
                          <a:effectLst/>
                        </a:rPr>
                        <a:t>Oppo</a:t>
                      </a:r>
                      <a:r>
                        <a:rPr lang="en-US" sz="1000" dirty="0">
                          <a:effectLst/>
                        </a:rPr>
                        <a:t> A96</a:t>
                      </a:r>
                    </a:p>
                  </a:txBody>
                  <a:tcPr marL="68580" marR="68580" marT="34290" marB="3429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tc>
                  <a:txBody>
                    <a:bodyPr/>
                    <a:lstStyle/>
                    <a:p>
                      <a:pPr latinLnBrk="0"/>
                      <a:r>
                        <a:rPr lang="en-US" sz="1000" dirty="0">
                          <a:effectLst/>
                        </a:rPr>
                        <a:t>Android 11</a:t>
                      </a:r>
                    </a:p>
                  </a:txBody>
                  <a:tcPr marL="68580" marR="68580" marT="34290" marB="3429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tc>
                  <a:txBody>
                    <a:bodyPr/>
                    <a:lstStyle/>
                    <a:p>
                      <a:pPr latinLnBrk="0"/>
                      <a:r>
                        <a:rPr lang="en-US" sz="1000" dirty="0">
                          <a:effectLst/>
                        </a:rPr>
                        <a:t>Yes</a:t>
                      </a:r>
                    </a:p>
                  </a:txBody>
                  <a:tcPr marL="68580" marR="68580" marT="34290" marB="3429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extLst>
                  <a:ext uri="{0D108BD9-81ED-4DB2-BD59-A6C34878D82A}">
                    <a16:rowId xmlns:a16="http://schemas.microsoft.com/office/drawing/2014/main" val="2798420464"/>
                  </a:ext>
                </a:extLst>
              </a:tr>
              <a:tr h="274320">
                <a:tc>
                  <a:txBody>
                    <a:bodyPr/>
                    <a:lstStyle/>
                    <a:p>
                      <a:pPr latinLnBrk="0"/>
                      <a:r>
                        <a:rPr lang="en-US" sz="1400" b="0" i="0" kern="1200" dirty="0" err="1">
                          <a:solidFill>
                            <a:schemeClr val="tx1"/>
                          </a:solidFill>
                          <a:effectLst/>
                          <a:latin typeface="+mn-lt"/>
                          <a:ea typeface="+mn-ea"/>
                          <a:cs typeface="+mn-cs"/>
                        </a:rPr>
                        <a:t>Iphone</a:t>
                      </a:r>
                      <a:r>
                        <a:rPr lang="en-US" sz="1400" b="0" i="0" kern="1200" dirty="0">
                          <a:solidFill>
                            <a:schemeClr val="tx1"/>
                          </a:solidFill>
                          <a:effectLst/>
                          <a:latin typeface="+mn-lt"/>
                          <a:ea typeface="+mn-ea"/>
                          <a:cs typeface="+mn-cs"/>
                        </a:rPr>
                        <a:t> 13</a:t>
                      </a:r>
                      <a:endParaRPr lang="en-US" sz="1000" dirty="0">
                        <a:effectLst/>
                      </a:endParaRPr>
                    </a:p>
                  </a:txBody>
                  <a:tcPr marL="68580" marR="68580" marT="34290" marB="3429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tc>
                  <a:txBody>
                    <a:bodyPr/>
                    <a:lstStyle/>
                    <a:p>
                      <a:pPr latinLnBrk="0"/>
                      <a:r>
                        <a:rPr lang="en-US" sz="1000" dirty="0">
                          <a:effectLst/>
                        </a:rPr>
                        <a:t>IOS</a:t>
                      </a:r>
                    </a:p>
                  </a:txBody>
                  <a:tcPr marL="68580" marR="68580" marT="34290" marB="3429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tc>
                  <a:txBody>
                    <a:bodyPr/>
                    <a:lstStyle/>
                    <a:p>
                      <a:pPr latinLnBrk="0"/>
                      <a:r>
                        <a:rPr lang="en-US" sz="1000" dirty="0">
                          <a:effectLst/>
                        </a:rPr>
                        <a:t>No</a:t>
                      </a:r>
                    </a:p>
                  </a:txBody>
                  <a:tcPr marL="68580" marR="68580" marT="34290" marB="34290" anchor="ctr">
                    <a:lnL w="12700" cap="flat" cmpd="sng" algn="ctr">
                      <a:solidFill>
                        <a:srgbClr val="D1D1D1"/>
                      </a:solidFill>
                      <a:prstDash val="solid"/>
                      <a:round/>
                      <a:headEnd type="none" w="med" len="med"/>
                      <a:tailEnd type="none" w="med" len="med"/>
                    </a:lnL>
                    <a:lnR w="12700" cap="flat" cmpd="sng" algn="ctr">
                      <a:solidFill>
                        <a:srgbClr val="D1D1D1"/>
                      </a:solidFill>
                      <a:prstDash val="solid"/>
                      <a:round/>
                      <a:headEnd type="none" w="med" len="med"/>
                      <a:tailEnd type="none" w="med" len="med"/>
                    </a:lnR>
                    <a:lnT w="12700" cap="flat" cmpd="sng" algn="ctr">
                      <a:solidFill>
                        <a:srgbClr val="D1D1D1"/>
                      </a:solidFill>
                      <a:prstDash val="solid"/>
                      <a:round/>
                      <a:headEnd type="none" w="med" len="med"/>
                      <a:tailEnd type="none" w="med" len="med"/>
                    </a:lnT>
                    <a:lnB w="12700" cap="flat" cmpd="sng" algn="ctr">
                      <a:solidFill>
                        <a:srgbClr val="D1D1D1"/>
                      </a:solidFill>
                      <a:prstDash val="solid"/>
                      <a:round/>
                      <a:headEnd type="none" w="med" len="med"/>
                      <a:tailEnd type="none" w="med" len="med"/>
                    </a:lnB>
                    <a:solidFill>
                      <a:srgbClr val="FFFFFF"/>
                    </a:solidFill>
                  </a:tcPr>
                </a:tc>
                <a:extLst>
                  <a:ext uri="{0D108BD9-81ED-4DB2-BD59-A6C34878D82A}">
                    <a16:rowId xmlns:a16="http://schemas.microsoft.com/office/drawing/2014/main" val="658854455"/>
                  </a:ext>
                </a:extLst>
              </a:tr>
            </a:tbl>
          </a:graphicData>
        </a:graphic>
      </p:graphicFrame>
    </p:spTree>
    <p:extLst>
      <p:ext uri="{BB962C8B-B14F-4D97-AF65-F5344CB8AC3E}">
        <p14:creationId xmlns:p14="http://schemas.microsoft.com/office/powerpoint/2010/main" val="199693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F2B9BEB-3DAD-783A-510E-DA3FD7F5678A}"/>
              </a:ext>
            </a:extLst>
          </p:cNvPr>
          <p:cNvSpPr>
            <a:spLocks noGrp="1"/>
          </p:cNvSpPr>
          <p:nvPr>
            <p:ph idx="1"/>
          </p:nvPr>
        </p:nvSpPr>
        <p:spPr>
          <a:xfrm>
            <a:off x="685800" y="1447800"/>
            <a:ext cx="7772400" cy="4648200"/>
          </a:xfrm>
        </p:spPr>
        <p:txBody>
          <a:bodyPr/>
          <a:lstStyle/>
          <a:p>
            <a:r>
              <a:rPr lang="en-US" sz="1800" dirty="0">
                <a:effectLst/>
                <a:latin typeface="Calibri" panose="020F0502020204030204" pitchFamily="34" charset="0"/>
                <a:ea typeface="Times New Roman" panose="02020603050405020304" pitchFamily="18" charset="0"/>
              </a:rPr>
              <a:t>It is very common, in restricted areas, to have “in- lists” of devices allowed, and the AP only responds to the known STAs, e.g., a non-public area of a nuclear plant. A small set of devices are known and deemed safe to connect to the network</a:t>
            </a:r>
          </a:p>
          <a:p>
            <a:r>
              <a:rPr lang="en-US" sz="1800" dirty="0">
                <a:effectLst/>
                <a:latin typeface="Calibri" panose="020F0502020204030204" pitchFamily="34" charset="0"/>
                <a:ea typeface="Times New Roman" panose="02020603050405020304" pitchFamily="18" charset="0"/>
              </a:rPr>
              <a:t>The AP only responds to those known STAs*. Any other STA is ignored. If a STA now uses RCM, the AP either does not reply to anyone, or replies to everyone, both creating operational and security exposure.</a:t>
            </a:r>
          </a:p>
          <a:p>
            <a:r>
              <a:rPr lang="en-US" sz="1800" dirty="0">
                <a:effectLst/>
                <a:latin typeface="Calibri" panose="020F0502020204030204" pitchFamily="34" charset="0"/>
                <a:ea typeface="Calibri" panose="020F0502020204030204" pitchFamily="34" charset="0"/>
              </a:rPr>
              <a:t>AP would not accept association from the ‘wrong’ devices, BUT going all the way to that stage is immensely wasteful of resources for both sides, so directing the STA early results in a better experience.</a:t>
            </a:r>
            <a:endParaRPr lang="en-US" sz="1800" dirty="0">
              <a:effectLst/>
              <a:latin typeface="Calibri" panose="020F0502020204030204" pitchFamily="34" charset="0"/>
              <a:ea typeface="Times New Roman" panose="02020603050405020304" pitchFamily="18" charset="0"/>
            </a:endParaRPr>
          </a:p>
          <a:p>
            <a:endParaRPr lang="en-US" sz="1800" dirty="0">
              <a:latin typeface="Calibri" panose="020F0502020204030204" pitchFamily="34" charset="0"/>
              <a:ea typeface="Times New Roman" panose="02020603050405020304" pitchFamily="18" charset="0"/>
            </a:endParaRPr>
          </a:p>
          <a:p>
            <a:endParaRPr lang="en-US" sz="1800" dirty="0">
              <a:effectLst/>
              <a:latin typeface="Calibri" panose="020F0502020204030204" pitchFamily="34" charset="0"/>
              <a:ea typeface="Times New Roman" panose="02020603050405020304" pitchFamily="18" charset="0"/>
            </a:endParaRPr>
          </a:p>
          <a:p>
            <a:endParaRPr lang="en-US" sz="1800" dirty="0">
              <a:effectLst/>
              <a:latin typeface="Calibri" panose="020F0502020204030204" pitchFamily="34" charset="0"/>
              <a:ea typeface="Times New Roman" panose="02020603050405020304" pitchFamily="18" charset="0"/>
            </a:endParaRPr>
          </a:p>
          <a:p>
            <a:pPr marL="0" indent="0">
              <a:buNone/>
            </a:pPr>
            <a:r>
              <a:rPr lang="en-US" sz="1800" dirty="0">
                <a:latin typeface="Calibri" panose="020F0502020204030204" pitchFamily="34" charset="0"/>
                <a:ea typeface="Times New Roman" panose="02020603050405020304" pitchFamily="18" charset="0"/>
              </a:rPr>
              <a:t>* </a:t>
            </a:r>
            <a:r>
              <a:rPr lang="en-US" sz="1600" dirty="0">
                <a:effectLst/>
                <a:latin typeface="Calibri" panose="020F0502020204030204" pitchFamily="34" charset="0"/>
                <a:ea typeface="Calibri" panose="020F0502020204030204" pitchFamily="34" charset="0"/>
              </a:rPr>
              <a:t>argument that an AP ‘shall’ respond to any probe request, otherwise it violates 11.1.4.3.4</a:t>
            </a:r>
            <a:r>
              <a:rPr lang="en-US" sz="1600" dirty="0">
                <a:latin typeface="Calibri" panose="020F0502020204030204" pitchFamily="34" charset="0"/>
                <a:ea typeface="Calibri" panose="020F0502020204030204" pitchFamily="34" charset="0"/>
              </a:rPr>
              <a:t>, weak, and dumb.</a:t>
            </a:r>
            <a:r>
              <a:rPr lang="en-US" sz="1600" dirty="0">
                <a:effectLst/>
                <a:latin typeface="Calibri" panose="020F0502020204030204" pitchFamily="34" charset="0"/>
                <a:ea typeface="Calibri" panose="020F0502020204030204" pitchFamily="34" charset="0"/>
              </a:rPr>
              <a:t>  Probe attacks are an easy way to overload the cell and APs protect themselves</a:t>
            </a:r>
            <a:r>
              <a:rPr lang="en-US" sz="1800" dirty="0">
                <a:effectLst/>
                <a:latin typeface="Calibri" panose="020F0502020204030204" pitchFamily="34" charset="0"/>
                <a:ea typeface="Calibri" panose="020F0502020204030204" pitchFamily="34" charset="0"/>
              </a:rPr>
              <a:t>.</a:t>
            </a:r>
            <a:endParaRPr lang="en-US" sz="1800" dirty="0">
              <a:effectLst/>
              <a:latin typeface="Calibri" panose="020F0502020204030204" pitchFamily="34" charset="0"/>
              <a:ea typeface="Times New Roman" panose="02020603050405020304" pitchFamily="18" charset="0"/>
            </a:endParaRPr>
          </a:p>
        </p:txBody>
      </p:sp>
      <p:sp>
        <p:nvSpPr>
          <p:cNvPr id="3" name="Title 2">
            <a:extLst>
              <a:ext uri="{FF2B5EF4-FFF2-40B4-BE49-F238E27FC236}">
                <a16:creationId xmlns:a16="http://schemas.microsoft.com/office/drawing/2014/main" id="{9C0D059D-D9E6-7FFA-D9CB-8162AAB2BBAA}"/>
              </a:ext>
            </a:extLst>
          </p:cNvPr>
          <p:cNvSpPr>
            <a:spLocks noGrp="1"/>
          </p:cNvSpPr>
          <p:nvPr>
            <p:ph type="title"/>
          </p:nvPr>
        </p:nvSpPr>
        <p:spPr>
          <a:xfrm>
            <a:off x="685800" y="685800"/>
            <a:ext cx="7772400" cy="762000"/>
          </a:xfrm>
        </p:spPr>
        <p:txBody>
          <a:bodyPr/>
          <a:lstStyle/>
          <a:p>
            <a:r>
              <a:rPr lang="en-US" dirty="0"/>
              <a:t>Steering – Allowed/disallowed (4.9&amp;4.10)</a:t>
            </a:r>
          </a:p>
        </p:txBody>
      </p:sp>
      <p:sp>
        <p:nvSpPr>
          <p:cNvPr id="4" name="Date Placeholder 3">
            <a:extLst>
              <a:ext uri="{FF2B5EF4-FFF2-40B4-BE49-F238E27FC236}">
                <a16:creationId xmlns:a16="http://schemas.microsoft.com/office/drawing/2014/main" id="{7EABE683-963E-0CDA-9D96-BCE98A4B9AA7}"/>
              </a:ext>
            </a:extLst>
          </p:cNvPr>
          <p:cNvSpPr>
            <a:spLocks noGrp="1"/>
          </p:cNvSpPr>
          <p:nvPr>
            <p:ph type="dt" sz="half" idx="10"/>
          </p:nvPr>
        </p:nvSpPr>
        <p:spPr/>
        <p:txBody>
          <a:bodyPr/>
          <a:lstStyle/>
          <a:p>
            <a:pPr>
              <a:defRPr/>
            </a:pPr>
            <a:r>
              <a:rPr lang="en-US"/>
              <a:t>July 2022</a:t>
            </a:r>
            <a:endParaRPr lang="en-US" dirty="0"/>
          </a:p>
        </p:txBody>
      </p:sp>
      <p:sp>
        <p:nvSpPr>
          <p:cNvPr id="5" name="Footer Placeholder 4">
            <a:extLst>
              <a:ext uri="{FF2B5EF4-FFF2-40B4-BE49-F238E27FC236}">
                <a16:creationId xmlns:a16="http://schemas.microsoft.com/office/drawing/2014/main" id="{A9EB4E5F-B06F-05FC-C9CF-109332FB47B9}"/>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E1AEFE67-2093-F5CF-EAA0-5E3E6564CACB}"/>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32</a:t>
            </a:fld>
            <a:endParaRPr lang="en-US" dirty="0"/>
          </a:p>
        </p:txBody>
      </p:sp>
    </p:spTree>
    <p:extLst>
      <p:ext uri="{BB962C8B-B14F-4D97-AF65-F5344CB8AC3E}">
        <p14:creationId xmlns:p14="http://schemas.microsoft.com/office/powerpoint/2010/main" val="27511602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E8EB752-5CF9-CA99-AE20-968FFB35BDC9}"/>
              </a:ext>
            </a:extLst>
          </p:cNvPr>
          <p:cNvSpPr>
            <a:spLocks noGrp="1"/>
          </p:cNvSpPr>
          <p:nvPr>
            <p:ph idx="1"/>
          </p:nvPr>
        </p:nvSpPr>
        <p:spPr>
          <a:xfrm>
            <a:off x="696913" y="1524000"/>
            <a:ext cx="7772400" cy="4800600"/>
          </a:xfrm>
        </p:spPr>
        <p:txBody>
          <a:bodyPr/>
          <a:lstStyle/>
          <a:p>
            <a:r>
              <a:rPr lang="en-US" sz="1800" dirty="0">
                <a:effectLst/>
                <a:latin typeface="Calibri" panose="020F0502020204030204" pitchFamily="34" charset="0"/>
                <a:ea typeface="Times New Roman" panose="02020603050405020304" pitchFamily="18" charset="0"/>
              </a:rPr>
              <a:t>In  managed buildings, it is common to have an operational SSID, and split the devices to bands based on what they are. For example,</a:t>
            </a:r>
          </a:p>
          <a:p>
            <a:pPr lvl="1"/>
            <a:r>
              <a:rPr lang="en-US" sz="1600" dirty="0">
                <a:effectLst/>
                <a:latin typeface="Calibri" panose="020F0502020204030204" pitchFamily="34" charset="0"/>
                <a:ea typeface="Times New Roman" panose="02020603050405020304" pitchFamily="18" charset="0"/>
              </a:rPr>
              <a:t> </a:t>
            </a:r>
            <a:r>
              <a:rPr lang="en-US" sz="1800" dirty="0">
                <a:effectLst/>
                <a:latin typeface="Calibri" panose="020F0502020204030204" pitchFamily="34" charset="0"/>
                <a:ea typeface="Times New Roman" panose="02020603050405020304" pitchFamily="18" charset="0"/>
              </a:rPr>
              <a:t>door sensors would connect to 2.4 GHz (because they are longer range and low traffic volume, with low emergency level) while</a:t>
            </a:r>
          </a:p>
          <a:p>
            <a:pPr lvl="1"/>
            <a:r>
              <a:rPr lang="en-US" sz="1800" dirty="0">
                <a:effectLst/>
                <a:latin typeface="Calibri" panose="020F0502020204030204" pitchFamily="34" charset="0"/>
                <a:ea typeface="Times New Roman" panose="02020603050405020304" pitchFamily="18" charset="0"/>
              </a:rPr>
              <a:t>smoke detectors or fire alarms connect to 5 GHz (they are usually closer to the APs, the sensitivity of their message is higher</a:t>
            </a:r>
            <a:r>
              <a:rPr lang="en-US" sz="1600" dirty="0">
                <a:effectLst/>
                <a:latin typeface="Calibri" panose="020F0502020204030204" pitchFamily="34" charset="0"/>
                <a:ea typeface="Times New Roman" panose="02020603050405020304" pitchFamily="18" charset="0"/>
              </a:rPr>
              <a:t>)</a:t>
            </a:r>
          </a:p>
          <a:p>
            <a:r>
              <a:rPr lang="en-US" sz="1800" dirty="0">
                <a:effectLst/>
                <a:latin typeface="Calibri" panose="020F0502020204030204" pitchFamily="34" charset="0"/>
                <a:ea typeface="Calibri" panose="020F0502020204030204" pitchFamily="34" charset="0"/>
              </a:rPr>
              <a:t>The AP has different mechanisms to make this selective response. In most cases, it includes a sort of in-list or out-list.</a:t>
            </a:r>
          </a:p>
          <a:p>
            <a:pPr lvl="1"/>
            <a:r>
              <a:rPr lang="en-US" sz="1800" dirty="0">
                <a:effectLst/>
                <a:latin typeface="Calibri" panose="020F0502020204030204" pitchFamily="34" charset="0"/>
                <a:ea typeface="Calibri" panose="020F0502020204030204" pitchFamily="34" charset="0"/>
              </a:rPr>
              <a:t>can either not respond selectively (devices not in the in-list, or in the out-list), or manufacture an adapted response.</a:t>
            </a:r>
          </a:p>
          <a:p>
            <a:r>
              <a:rPr lang="en-US" sz="1800" dirty="0">
                <a:effectLst/>
                <a:latin typeface="Calibri" panose="020F0502020204030204" pitchFamily="34" charset="0"/>
                <a:ea typeface="Times New Roman" panose="02020603050405020304" pitchFamily="18" charset="0"/>
              </a:rPr>
              <a:t>As 11be and WFA talks about AR/VR, more schemes where devices matching time-sensitive applications would be redirected to 6 GHz, and any other devices would be blocked from 6 GHz access. </a:t>
            </a:r>
            <a:endParaRPr lang="en-US" sz="2800" dirty="0"/>
          </a:p>
        </p:txBody>
      </p:sp>
      <p:sp>
        <p:nvSpPr>
          <p:cNvPr id="3" name="Title 2">
            <a:extLst>
              <a:ext uri="{FF2B5EF4-FFF2-40B4-BE49-F238E27FC236}">
                <a16:creationId xmlns:a16="http://schemas.microsoft.com/office/drawing/2014/main" id="{F33AD959-1FAE-C6A4-6B27-0CCDD8934117}"/>
              </a:ext>
            </a:extLst>
          </p:cNvPr>
          <p:cNvSpPr>
            <a:spLocks noGrp="1"/>
          </p:cNvSpPr>
          <p:nvPr>
            <p:ph type="title"/>
          </p:nvPr>
        </p:nvSpPr>
        <p:spPr>
          <a:xfrm>
            <a:off x="685800" y="685800"/>
            <a:ext cx="7772400" cy="838200"/>
          </a:xfrm>
        </p:spPr>
        <p:txBody>
          <a:bodyPr/>
          <a:lstStyle/>
          <a:p>
            <a:r>
              <a:rPr lang="en-US" dirty="0"/>
              <a:t>Steering – Managed Buildings (4.9&amp;4.10)</a:t>
            </a:r>
          </a:p>
        </p:txBody>
      </p:sp>
      <p:sp>
        <p:nvSpPr>
          <p:cNvPr id="4" name="Date Placeholder 3">
            <a:extLst>
              <a:ext uri="{FF2B5EF4-FFF2-40B4-BE49-F238E27FC236}">
                <a16:creationId xmlns:a16="http://schemas.microsoft.com/office/drawing/2014/main" id="{F90FC99C-1F16-6FC7-D299-5E6808D81CB6}"/>
              </a:ext>
            </a:extLst>
          </p:cNvPr>
          <p:cNvSpPr>
            <a:spLocks noGrp="1"/>
          </p:cNvSpPr>
          <p:nvPr>
            <p:ph type="dt" sz="half" idx="10"/>
          </p:nvPr>
        </p:nvSpPr>
        <p:spPr/>
        <p:txBody>
          <a:bodyPr/>
          <a:lstStyle/>
          <a:p>
            <a:pPr>
              <a:defRPr/>
            </a:pPr>
            <a:r>
              <a:rPr lang="en-US"/>
              <a:t>July 2022</a:t>
            </a:r>
            <a:endParaRPr lang="en-US" dirty="0"/>
          </a:p>
        </p:txBody>
      </p:sp>
      <p:sp>
        <p:nvSpPr>
          <p:cNvPr id="5" name="Footer Placeholder 4">
            <a:extLst>
              <a:ext uri="{FF2B5EF4-FFF2-40B4-BE49-F238E27FC236}">
                <a16:creationId xmlns:a16="http://schemas.microsoft.com/office/drawing/2014/main" id="{6A4B5DFA-6896-7FAE-3FC4-B25FFC93EBA0}"/>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785FCB1B-A315-A8F9-8B74-2BBFEAB1C90D}"/>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33</a:t>
            </a:fld>
            <a:endParaRPr lang="en-US" dirty="0"/>
          </a:p>
        </p:txBody>
      </p:sp>
    </p:spTree>
    <p:extLst>
      <p:ext uri="{BB962C8B-B14F-4D97-AF65-F5344CB8AC3E}">
        <p14:creationId xmlns:p14="http://schemas.microsoft.com/office/powerpoint/2010/main" val="19798157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97FBB20-7431-80DD-79F2-99099582633B}"/>
              </a:ext>
            </a:extLst>
          </p:cNvPr>
          <p:cNvSpPr>
            <a:spLocks noGrp="1"/>
          </p:cNvSpPr>
          <p:nvPr>
            <p:ph idx="1"/>
          </p:nvPr>
        </p:nvSpPr>
        <p:spPr>
          <a:xfrm>
            <a:off x="685800" y="1600200"/>
            <a:ext cx="7772400" cy="4495800"/>
          </a:xfrm>
        </p:spPr>
        <p:txBody>
          <a:bodyPr/>
          <a:lstStyle/>
          <a:p>
            <a:r>
              <a:rPr lang="en-US" dirty="0"/>
              <a:t>Might be similar to 4.2.  Network has different SSIDs based on restricted access:, </a:t>
            </a:r>
            <a:r>
              <a:rPr lang="en-US" dirty="0" err="1"/>
              <a:t>e.g</a:t>
            </a:r>
            <a:r>
              <a:rPr lang="en-US" dirty="0"/>
              <a:t>:</a:t>
            </a:r>
          </a:p>
          <a:p>
            <a:pPr lvl="1"/>
            <a:r>
              <a:rPr lang="en-US" dirty="0"/>
              <a:t>Restricted and non-restricted</a:t>
            </a:r>
          </a:p>
          <a:p>
            <a:pPr lvl="1"/>
            <a:r>
              <a:rPr lang="en-US" dirty="0"/>
              <a:t>Could be one ESS (same SSID) but certain BSSs restricted?</a:t>
            </a:r>
          </a:p>
          <a:p>
            <a:pPr lvl="1"/>
            <a:endParaRPr lang="en-US" dirty="0"/>
          </a:p>
          <a:p>
            <a:r>
              <a:rPr lang="en-US" dirty="0"/>
              <a:t>Association allowed only to STAs that are “registered”</a:t>
            </a:r>
          </a:p>
          <a:p>
            <a:r>
              <a:rPr lang="en-US" dirty="0"/>
              <a:t>“Device ID” would not work </a:t>
            </a:r>
          </a:p>
          <a:p>
            <a:r>
              <a:rPr lang="en-US" dirty="0"/>
              <a:t>“Pre-schemes” need to be registered with the address allocated on association.</a:t>
            </a:r>
          </a:p>
          <a:p>
            <a:endParaRPr lang="en-US" dirty="0"/>
          </a:p>
          <a:p>
            <a:endParaRPr lang="en-US" dirty="0"/>
          </a:p>
        </p:txBody>
      </p:sp>
      <p:sp>
        <p:nvSpPr>
          <p:cNvPr id="3" name="Title 2">
            <a:extLst>
              <a:ext uri="{FF2B5EF4-FFF2-40B4-BE49-F238E27FC236}">
                <a16:creationId xmlns:a16="http://schemas.microsoft.com/office/drawing/2014/main" id="{567B3472-484B-BE3D-D675-B9B4E528E610}"/>
              </a:ext>
            </a:extLst>
          </p:cNvPr>
          <p:cNvSpPr>
            <a:spLocks noGrp="1"/>
          </p:cNvSpPr>
          <p:nvPr>
            <p:ph type="title"/>
          </p:nvPr>
        </p:nvSpPr>
        <p:spPr/>
        <p:txBody>
          <a:bodyPr/>
          <a:lstStyle/>
          <a:p>
            <a:r>
              <a:rPr lang="en-US" dirty="0"/>
              <a:t>4.9, 4.10</a:t>
            </a:r>
          </a:p>
        </p:txBody>
      </p:sp>
      <p:sp>
        <p:nvSpPr>
          <p:cNvPr id="4" name="Date Placeholder 3">
            <a:extLst>
              <a:ext uri="{FF2B5EF4-FFF2-40B4-BE49-F238E27FC236}">
                <a16:creationId xmlns:a16="http://schemas.microsoft.com/office/drawing/2014/main" id="{E78E20F2-C1CD-E13F-E2D8-94C9D8F69CB3}"/>
              </a:ext>
            </a:extLst>
          </p:cNvPr>
          <p:cNvSpPr>
            <a:spLocks noGrp="1"/>
          </p:cNvSpPr>
          <p:nvPr>
            <p:ph type="dt" sz="half" idx="10"/>
          </p:nvPr>
        </p:nvSpPr>
        <p:spPr/>
        <p:txBody>
          <a:bodyPr/>
          <a:lstStyle/>
          <a:p>
            <a:pPr>
              <a:defRPr/>
            </a:pPr>
            <a:r>
              <a:rPr lang="en-US"/>
              <a:t>July 2022</a:t>
            </a:r>
            <a:endParaRPr lang="en-US" dirty="0"/>
          </a:p>
        </p:txBody>
      </p:sp>
      <p:sp>
        <p:nvSpPr>
          <p:cNvPr id="5" name="Footer Placeholder 4">
            <a:extLst>
              <a:ext uri="{FF2B5EF4-FFF2-40B4-BE49-F238E27FC236}">
                <a16:creationId xmlns:a16="http://schemas.microsoft.com/office/drawing/2014/main" id="{FC831E27-C620-2461-4752-30F93E6F9DD0}"/>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F0F36E47-83D7-118A-7EF6-8EF97FBD678C}"/>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34</a:t>
            </a:fld>
            <a:endParaRPr lang="en-US" dirty="0"/>
          </a:p>
        </p:txBody>
      </p:sp>
    </p:spTree>
    <p:extLst>
      <p:ext uri="{BB962C8B-B14F-4D97-AF65-F5344CB8AC3E}">
        <p14:creationId xmlns:p14="http://schemas.microsoft.com/office/powerpoint/2010/main" val="23681430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516F2-8AD5-4FDB-8B2C-B1BB2D0CFA37}"/>
              </a:ext>
            </a:extLst>
          </p:cNvPr>
          <p:cNvSpPr>
            <a:spLocks noGrp="1"/>
          </p:cNvSpPr>
          <p:nvPr>
            <p:ph type="title"/>
          </p:nvPr>
        </p:nvSpPr>
        <p:spPr>
          <a:xfrm>
            <a:off x="208141" y="628602"/>
            <a:ext cx="8727718" cy="709904"/>
          </a:xfrm>
        </p:spPr>
        <p:txBody>
          <a:bodyPr>
            <a:normAutofit/>
          </a:bodyPr>
          <a:lstStyle/>
          <a:p>
            <a:r>
              <a:rPr lang="en-US" dirty="0"/>
              <a:t>Virtual BSSID (use case 4.26)</a:t>
            </a:r>
          </a:p>
        </p:txBody>
      </p:sp>
      <p:pic>
        <p:nvPicPr>
          <p:cNvPr id="3" name="Graphic 2" descr="Wireless router">
            <a:extLst>
              <a:ext uri="{FF2B5EF4-FFF2-40B4-BE49-F238E27FC236}">
                <a16:creationId xmlns:a16="http://schemas.microsoft.com/office/drawing/2014/main" id="{97AC693D-1B34-43B6-B13B-A338E29D5F3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5546" y="3361043"/>
            <a:ext cx="685800" cy="685800"/>
          </a:xfrm>
          <a:prstGeom prst="rect">
            <a:avLst/>
          </a:prstGeom>
        </p:spPr>
      </p:pic>
      <p:grpSp>
        <p:nvGrpSpPr>
          <p:cNvPr id="4" name="Group 3">
            <a:extLst>
              <a:ext uri="{FF2B5EF4-FFF2-40B4-BE49-F238E27FC236}">
                <a16:creationId xmlns:a16="http://schemas.microsoft.com/office/drawing/2014/main" id="{8F63DEB0-EFFC-43C3-BBD4-68C3AE22A3B4}"/>
              </a:ext>
            </a:extLst>
          </p:cNvPr>
          <p:cNvGrpSpPr/>
          <p:nvPr/>
        </p:nvGrpSpPr>
        <p:grpSpPr>
          <a:xfrm>
            <a:off x="2053226" y="1876944"/>
            <a:ext cx="1017634" cy="847383"/>
            <a:chOff x="2021026" y="2425369"/>
            <a:chExt cx="1356845" cy="1129844"/>
          </a:xfrm>
        </p:grpSpPr>
        <p:pic>
          <p:nvPicPr>
            <p:cNvPr id="5" name="Graphic 4" descr="Wireless router">
              <a:extLst>
                <a:ext uri="{FF2B5EF4-FFF2-40B4-BE49-F238E27FC236}">
                  <a16:creationId xmlns:a16="http://schemas.microsoft.com/office/drawing/2014/main" id="{6ECE2C76-E931-451D-B552-97E6E8BD8B9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95315" y="2425369"/>
              <a:ext cx="914400" cy="914400"/>
            </a:xfrm>
            <a:prstGeom prst="rect">
              <a:avLst/>
            </a:prstGeom>
          </p:spPr>
        </p:pic>
        <p:sp>
          <p:nvSpPr>
            <p:cNvPr id="6" name="TextBox 5">
              <a:extLst>
                <a:ext uri="{FF2B5EF4-FFF2-40B4-BE49-F238E27FC236}">
                  <a16:creationId xmlns:a16="http://schemas.microsoft.com/office/drawing/2014/main" id="{14AB6F85-E070-4213-928F-AB58B3ED5078}"/>
                </a:ext>
              </a:extLst>
            </p:cNvPr>
            <p:cNvSpPr txBox="1"/>
            <p:nvPr/>
          </p:nvSpPr>
          <p:spPr>
            <a:xfrm>
              <a:off x="2021026" y="3155104"/>
              <a:ext cx="1356845" cy="400109"/>
            </a:xfrm>
            <a:prstGeom prst="rect">
              <a:avLst/>
            </a:prstGeom>
            <a:noFill/>
          </p:spPr>
          <p:txBody>
            <a:bodyPr wrap="square" rtlCol="0">
              <a:spAutoFit/>
            </a:bodyPr>
            <a:lstStyle/>
            <a:p>
              <a:pPr algn="ctr" defTabSz="685800" eaLnBrk="1" fontAlgn="auto" hangingPunct="1">
                <a:spcBef>
                  <a:spcPts val="0"/>
                </a:spcBef>
                <a:spcAft>
                  <a:spcPts val="0"/>
                </a:spcAft>
              </a:pPr>
              <a:r>
                <a:rPr lang="en-US" altLang="zh-CN" sz="1350" b="0" dirty="0">
                  <a:solidFill>
                    <a:srgbClr val="000000"/>
                  </a:solidFill>
                  <a:latin typeface="Calibri" panose="020F0502020204030204" pitchFamily="34" charset="0"/>
                  <a:cs typeface="Calibri" panose="020F0502020204030204" pitchFamily="34" charset="0"/>
                </a:rPr>
                <a:t>Gateway</a:t>
              </a:r>
              <a:endParaRPr lang="zh-CN" altLang="en-US" sz="1350" b="0" dirty="0">
                <a:solidFill>
                  <a:srgbClr val="000000"/>
                </a:solidFill>
                <a:latin typeface="Calibri" panose="020F0502020204030204" pitchFamily="34" charset="0"/>
                <a:cs typeface="Calibri" panose="020F0502020204030204" pitchFamily="34" charset="0"/>
              </a:endParaRPr>
            </a:p>
          </p:txBody>
        </p:sp>
      </p:grpSp>
      <p:cxnSp>
        <p:nvCxnSpPr>
          <p:cNvPr id="7" name="Straight Arrow Connector 6">
            <a:extLst>
              <a:ext uri="{FF2B5EF4-FFF2-40B4-BE49-F238E27FC236}">
                <a16:creationId xmlns:a16="http://schemas.microsoft.com/office/drawing/2014/main" id="{DDC9D325-B8F7-4EE5-A030-E61CCEB71D8E}"/>
              </a:ext>
            </a:extLst>
          </p:cNvPr>
          <p:cNvCxnSpPr>
            <a:cxnSpLocks/>
            <a:stCxn id="6" idx="0"/>
          </p:cNvCxnSpPr>
          <p:nvPr/>
        </p:nvCxnSpPr>
        <p:spPr>
          <a:xfrm>
            <a:off x="2562043" y="2424245"/>
            <a:ext cx="1156517" cy="13514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53730ED3-8B68-4BDA-ADAA-3CDD3EF18A55}"/>
              </a:ext>
            </a:extLst>
          </p:cNvPr>
          <p:cNvCxnSpPr>
            <a:cxnSpLocks/>
            <a:stCxn id="6" idx="0"/>
          </p:cNvCxnSpPr>
          <p:nvPr/>
        </p:nvCxnSpPr>
        <p:spPr>
          <a:xfrm flipH="1">
            <a:off x="594362" y="2424245"/>
            <a:ext cx="1967681" cy="10752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CCC94A48-EC5F-4CC3-8747-C84B628F5295}"/>
              </a:ext>
            </a:extLst>
          </p:cNvPr>
          <p:cNvSpPr txBox="1"/>
          <p:nvPr/>
        </p:nvSpPr>
        <p:spPr>
          <a:xfrm>
            <a:off x="1337674" y="5180175"/>
            <a:ext cx="715552" cy="461665"/>
          </a:xfrm>
          <a:prstGeom prst="rect">
            <a:avLst/>
          </a:prstGeom>
          <a:noFill/>
        </p:spPr>
        <p:txBody>
          <a:bodyPr wrap="square" rtlCol="0">
            <a:spAutoFit/>
          </a:bodyPr>
          <a:lstStyle/>
          <a:p>
            <a:pPr algn="ctr" defTabSz="685800" eaLnBrk="1" fontAlgn="auto" hangingPunct="1">
              <a:spcBef>
                <a:spcPts val="0"/>
              </a:spcBef>
              <a:spcAft>
                <a:spcPts val="0"/>
              </a:spcAft>
            </a:pPr>
            <a:r>
              <a:rPr lang="en-US" altLang="zh-CN" sz="1350" b="0" dirty="0">
                <a:solidFill>
                  <a:srgbClr val="000000"/>
                </a:solidFill>
                <a:latin typeface="Calibri" panose="020F0502020204030204" pitchFamily="34" charset="0"/>
                <a:cs typeface="Calibri" panose="020F0502020204030204" pitchFamily="34" charset="0"/>
              </a:rPr>
              <a:t>STA1</a:t>
            </a:r>
            <a:br>
              <a:rPr lang="en-US" altLang="zh-CN" sz="1350" b="0" dirty="0">
                <a:solidFill>
                  <a:srgbClr val="000000"/>
                </a:solidFill>
                <a:latin typeface="Times New Roman"/>
              </a:rPr>
            </a:br>
            <a:endParaRPr lang="zh-CN" altLang="en-US" sz="1050" b="0" dirty="0">
              <a:solidFill>
                <a:srgbClr val="000000"/>
              </a:solidFill>
              <a:latin typeface="Times New Roman"/>
            </a:endParaRPr>
          </a:p>
        </p:txBody>
      </p:sp>
      <p:pic>
        <p:nvPicPr>
          <p:cNvPr id="10" name="Graphic 9" descr="Smart Phone">
            <a:extLst>
              <a:ext uri="{FF2B5EF4-FFF2-40B4-BE49-F238E27FC236}">
                <a16:creationId xmlns:a16="http://schemas.microsoft.com/office/drawing/2014/main" id="{B874F1BD-4E57-45D6-85D0-0D3300250A80}"/>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461929" y="4816431"/>
            <a:ext cx="398343" cy="375278"/>
          </a:xfrm>
          <a:prstGeom prst="rect">
            <a:avLst/>
          </a:prstGeom>
        </p:spPr>
      </p:pic>
      <p:sp>
        <p:nvSpPr>
          <p:cNvPr id="11" name="Thought Bubble: Cloud 10">
            <a:extLst>
              <a:ext uri="{FF2B5EF4-FFF2-40B4-BE49-F238E27FC236}">
                <a16:creationId xmlns:a16="http://schemas.microsoft.com/office/drawing/2014/main" id="{BDA95553-74CA-43D1-9FE4-2A459F547616}"/>
              </a:ext>
            </a:extLst>
          </p:cNvPr>
          <p:cNvSpPr/>
          <p:nvPr/>
        </p:nvSpPr>
        <p:spPr>
          <a:xfrm>
            <a:off x="396240" y="1555564"/>
            <a:ext cx="1485900" cy="635186"/>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eaLnBrk="1" fontAlgn="auto" hangingPunct="1">
              <a:spcBef>
                <a:spcPts val="0"/>
              </a:spcBef>
              <a:spcAft>
                <a:spcPts val="0"/>
              </a:spcAft>
            </a:pPr>
            <a:r>
              <a:rPr lang="en-US" sz="1350" b="0" dirty="0">
                <a:solidFill>
                  <a:srgbClr val="FFFFFF"/>
                </a:solidFill>
                <a:latin typeface="Times New Roman"/>
              </a:rPr>
              <a:t>Internet</a:t>
            </a:r>
          </a:p>
        </p:txBody>
      </p:sp>
      <p:cxnSp>
        <p:nvCxnSpPr>
          <p:cNvPr id="12" name="Connector: Elbow 11">
            <a:extLst>
              <a:ext uri="{FF2B5EF4-FFF2-40B4-BE49-F238E27FC236}">
                <a16:creationId xmlns:a16="http://schemas.microsoft.com/office/drawing/2014/main" id="{974D49A6-2E45-4ACE-876A-9C093CD06A7E}"/>
              </a:ext>
            </a:extLst>
          </p:cNvPr>
          <p:cNvCxnSpPr>
            <a:cxnSpLocks/>
            <a:stCxn id="11" idx="1"/>
            <a:endCxn id="6" idx="1"/>
          </p:cNvCxnSpPr>
          <p:nvPr/>
        </p:nvCxnSpPr>
        <p:spPr>
          <a:xfrm rot="16200000" flipH="1">
            <a:off x="1404102" y="1925162"/>
            <a:ext cx="384212" cy="914036"/>
          </a:xfrm>
          <a:prstGeom prst="bentConnector2">
            <a:avLst/>
          </a:prstGeom>
          <a:ln>
            <a:headEnd type="triangle"/>
            <a:tailEnd type="non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C0207BA7-9C7F-40B6-A4FA-5AFC6BB228C0}"/>
              </a:ext>
            </a:extLst>
          </p:cNvPr>
          <p:cNvSpPr txBox="1"/>
          <p:nvPr/>
        </p:nvSpPr>
        <p:spPr>
          <a:xfrm>
            <a:off x="-178078" y="3951592"/>
            <a:ext cx="1094324" cy="507831"/>
          </a:xfrm>
          <a:prstGeom prst="rect">
            <a:avLst/>
          </a:prstGeom>
          <a:noFill/>
        </p:spPr>
        <p:txBody>
          <a:bodyPr wrap="square" rtlCol="0">
            <a:spAutoFit/>
          </a:bodyPr>
          <a:lstStyle/>
          <a:p>
            <a:pPr algn="ctr" defTabSz="685800" eaLnBrk="1" fontAlgn="auto" hangingPunct="1">
              <a:spcBef>
                <a:spcPts val="0"/>
              </a:spcBef>
              <a:spcAft>
                <a:spcPts val="0"/>
              </a:spcAft>
            </a:pPr>
            <a:r>
              <a:rPr lang="en-US" altLang="zh-CN" sz="1350" b="0" dirty="0">
                <a:solidFill>
                  <a:srgbClr val="000000"/>
                </a:solidFill>
                <a:latin typeface="Calibri" panose="020F0502020204030204" pitchFamily="34" charset="0"/>
                <a:cs typeface="Calibri" panose="020F0502020204030204" pitchFamily="34" charset="0"/>
              </a:rPr>
              <a:t>AP2</a:t>
            </a:r>
          </a:p>
          <a:p>
            <a:pPr algn="ctr" defTabSz="685800" eaLnBrk="1" fontAlgn="auto" hangingPunct="1">
              <a:spcBef>
                <a:spcPts val="0"/>
              </a:spcBef>
              <a:spcAft>
                <a:spcPts val="0"/>
              </a:spcAft>
            </a:pPr>
            <a:r>
              <a:rPr lang="en-US" altLang="zh-CN" sz="1350" b="0" dirty="0">
                <a:solidFill>
                  <a:srgbClr val="000000"/>
                </a:solidFill>
                <a:latin typeface="Calibri" panose="020F0502020204030204" pitchFamily="34" charset="0"/>
                <a:cs typeface="Calibri" panose="020F0502020204030204" pitchFamily="34" charset="0"/>
              </a:rPr>
              <a:t>64CH/5GHz</a:t>
            </a:r>
            <a:endParaRPr lang="zh-CN" altLang="en-US" sz="1350" b="0" dirty="0">
              <a:solidFill>
                <a:srgbClr val="000000"/>
              </a:solidFill>
              <a:latin typeface="Calibri" panose="020F0502020204030204" pitchFamily="34" charset="0"/>
              <a:cs typeface="Calibri" panose="020F0502020204030204" pitchFamily="34" charset="0"/>
            </a:endParaRPr>
          </a:p>
        </p:txBody>
      </p:sp>
      <p:sp>
        <p:nvSpPr>
          <p:cNvPr id="20" name="TextBox 19">
            <a:extLst>
              <a:ext uri="{FF2B5EF4-FFF2-40B4-BE49-F238E27FC236}">
                <a16:creationId xmlns:a16="http://schemas.microsoft.com/office/drawing/2014/main" id="{F896DBFF-F22A-47F0-AADF-E93C591D286A}"/>
              </a:ext>
            </a:extLst>
          </p:cNvPr>
          <p:cNvSpPr txBox="1"/>
          <p:nvPr/>
        </p:nvSpPr>
        <p:spPr>
          <a:xfrm rot="19970747">
            <a:off x="536487" y="2821503"/>
            <a:ext cx="1360594" cy="300082"/>
          </a:xfrm>
          <a:prstGeom prst="rect">
            <a:avLst/>
          </a:prstGeom>
          <a:noFill/>
        </p:spPr>
        <p:txBody>
          <a:bodyPr wrap="square" rtlCol="0">
            <a:spAutoFit/>
          </a:bodyPr>
          <a:lstStyle/>
          <a:p>
            <a:pPr algn="ctr" defTabSz="685800" eaLnBrk="1" fontAlgn="auto" hangingPunct="1">
              <a:spcBef>
                <a:spcPts val="0"/>
              </a:spcBef>
              <a:spcAft>
                <a:spcPts val="0"/>
              </a:spcAft>
            </a:pPr>
            <a:r>
              <a:rPr lang="en-US" altLang="zh-CN" sz="1350" b="0" dirty="0">
                <a:solidFill>
                  <a:srgbClr val="000000"/>
                </a:solidFill>
                <a:latin typeface="Calibri" panose="020F0502020204030204" pitchFamily="34" charset="0"/>
                <a:cs typeface="Calibri" panose="020F0502020204030204" pitchFamily="34" charset="0"/>
              </a:rPr>
              <a:t>Wired/Wireless</a:t>
            </a:r>
            <a:endParaRPr lang="zh-CN" altLang="en-US" sz="1350" b="0" dirty="0">
              <a:solidFill>
                <a:srgbClr val="000000"/>
              </a:solidFill>
              <a:latin typeface="Calibri" panose="020F0502020204030204" pitchFamily="34" charset="0"/>
              <a:cs typeface="Calibri" panose="020F0502020204030204" pitchFamily="34" charset="0"/>
            </a:endParaRPr>
          </a:p>
        </p:txBody>
      </p:sp>
      <p:sp>
        <p:nvSpPr>
          <p:cNvPr id="21" name="TextBox 20">
            <a:extLst>
              <a:ext uri="{FF2B5EF4-FFF2-40B4-BE49-F238E27FC236}">
                <a16:creationId xmlns:a16="http://schemas.microsoft.com/office/drawing/2014/main" id="{60C1142D-E588-4EF4-B2FD-A4155F7005E9}"/>
              </a:ext>
            </a:extLst>
          </p:cNvPr>
          <p:cNvSpPr txBox="1"/>
          <p:nvPr/>
        </p:nvSpPr>
        <p:spPr>
          <a:xfrm rot="2838296">
            <a:off x="2709749" y="2825710"/>
            <a:ext cx="1360594" cy="300082"/>
          </a:xfrm>
          <a:prstGeom prst="rect">
            <a:avLst/>
          </a:prstGeom>
          <a:noFill/>
        </p:spPr>
        <p:txBody>
          <a:bodyPr wrap="square" rtlCol="0">
            <a:spAutoFit/>
          </a:bodyPr>
          <a:lstStyle/>
          <a:p>
            <a:pPr algn="ctr" defTabSz="685800" eaLnBrk="1" fontAlgn="auto" hangingPunct="1">
              <a:spcBef>
                <a:spcPts val="0"/>
              </a:spcBef>
              <a:spcAft>
                <a:spcPts val="0"/>
              </a:spcAft>
            </a:pPr>
            <a:r>
              <a:rPr lang="en-US" altLang="zh-CN" sz="1350" b="0" dirty="0">
                <a:solidFill>
                  <a:srgbClr val="000000"/>
                </a:solidFill>
                <a:latin typeface="Calibri" panose="020F0502020204030204" pitchFamily="34" charset="0"/>
                <a:cs typeface="Calibri" panose="020F0502020204030204" pitchFamily="34" charset="0"/>
              </a:rPr>
              <a:t>Wired/Wireless</a:t>
            </a:r>
            <a:endParaRPr lang="zh-CN" altLang="en-US" sz="1350" b="0" dirty="0">
              <a:solidFill>
                <a:srgbClr val="000000"/>
              </a:solidFill>
              <a:latin typeface="Calibri" panose="020F0502020204030204" pitchFamily="34" charset="0"/>
              <a:cs typeface="Calibri" panose="020F0502020204030204" pitchFamily="34" charset="0"/>
            </a:endParaRPr>
          </a:p>
        </p:txBody>
      </p:sp>
      <p:pic>
        <p:nvPicPr>
          <p:cNvPr id="27" name="Graphic 26" descr="Wireless router">
            <a:extLst>
              <a:ext uri="{FF2B5EF4-FFF2-40B4-BE49-F238E27FC236}">
                <a16:creationId xmlns:a16="http://schemas.microsoft.com/office/drawing/2014/main" id="{7BAFEE7A-2043-4CF7-B1F0-748E7DBFFF6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354526" y="3391523"/>
            <a:ext cx="685800" cy="685800"/>
          </a:xfrm>
          <a:prstGeom prst="rect">
            <a:avLst/>
          </a:prstGeom>
        </p:spPr>
      </p:pic>
      <p:sp>
        <p:nvSpPr>
          <p:cNvPr id="28" name="TextBox 27">
            <a:extLst>
              <a:ext uri="{FF2B5EF4-FFF2-40B4-BE49-F238E27FC236}">
                <a16:creationId xmlns:a16="http://schemas.microsoft.com/office/drawing/2014/main" id="{EDC96D9B-CEAD-49B7-9149-82B19FD70B4D}"/>
              </a:ext>
            </a:extLst>
          </p:cNvPr>
          <p:cNvSpPr txBox="1"/>
          <p:nvPr/>
        </p:nvSpPr>
        <p:spPr>
          <a:xfrm>
            <a:off x="3220442" y="3928732"/>
            <a:ext cx="1094324" cy="507831"/>
          </a:xfrm>
          <a:prstGeom prst="rect">
            <a:avLst/>
          </a:prstGeom>
          <a:noFill/>
        </p:spPr>
        <p:txBody>
          <a:bodyPr wrap="square" rtlCol="0">
            <a:spAutoFit/>
          </a:bodyPr>
          <a:lstStyle/>
          <a:p>
            <a:pPr algn="ctr" defTabSz="685800" eaLnBrk="1" fontAlgn="auto" hangingPunct="1">
              <a:spcBef>
                <a:spcPts val="0"/>
              </a:spcBef>
              <a:spcAft>
                <a:spcPts val="0"/>
              </a:spcAft>
            </a:pPr>
            <a:r>
              <a:rPr lang="en-US" altLang="zh-CN" sz="1350" b="0" dirty="0">
                <a:solidFill>
                  <a:srgbClr val="000000"/>
                </a:solidFill>
                <a:latin typeface="Calibri" panose="020F0502020204030204" pitchFamily="34" charset="0"/>
                <a:cs typeface="Calibri" panose="020F0502020204030204" pitchFamily="34" charset="0"/>
              </a:rPr>
              <a:t>AP3</a:t>
            </a:r>
          </a:p>
          <a:p>
            <a:pPr algn="ctr" defTabSz="685800" eaLnBrk="1" fontAlgn="auto" hangingPunct="1">
              <a:spcBef>
                <a:spcPts val="0"/>
              </a:spcBef>
              <a:spcAft>
                <a:spcPts val="0"/>
              </a:spcAft>
            </a:pPr>
            <a:r>
              <a:rPr lang="en-US" altLang="zh-CN" sz="1350" b="0" dirty="0">
                <a:solidFill>
                  <a:srgbClr val="000000"/>
                </a:solidFill>
                <a:latin typeface="Calibri" panose="020F0502020204030204" pitchFamily="34" charset="0"/>
                <a:cs typeface="Calibri" panose="020F0502020204030204" pitchFamily="34" charset="0"/>
              </a:rPr>
              <a:t>100CH/5GHz</a:t>
            </a:r>
            <a:endParaRPr lang="zh-CN" altLang="en-US" sz="1350" b="0" dirty="0">
              <a:solidFill>
                <a:srgbClr val="000000"/>
              </a:solidFill>
              <a:latin typeface="Calibri" panose="020F0502020204030204" pitchFamily="34" charset="0"/>
              <a:cs typeface="Calibri" panose="020F0502020204030204" pitchFamily="34" charset="0"/>
            </a:endParaRPr>
          </a:p>
        </p:txBody>
      </p:sp>
      <p:sp>
        <p:nvSpPr>
          <p:cNvPr id="30" name="TextBox 29">
            <a:extLst>
              <a:ext uri="{FF2B5EF4-FFF2-40B4-BE49-F238E27FC236}">
                <a16:creationId xmlns:a16="http://schemas.microsoft.com/office/drawing/2014/main" id="{DAEBB30F-3D5D-41E8-A933-D211F22457FF}"/>
              </a:ext>
            </a:extLst>
          </p:cNvPr>
          <p:cNvSpPr txBox="1"/>
          <p:nvPr/>
        </p:nvSpPr>
        <p:spPr>
          <a:xfrm>
            <a:off x="4246141" y="1607110"/>
            <a:ext cx="4812313" cy="4455066"/>
          </a:xfrm>
          <a:prstGeom prst="rect">
            <a:avLst/>
          </a:prstGeom>
          <a:solidFill>
            <a:schemeClr val="bg1"/>
          </a:solidFill>
          <a:ln>
            <a:solidFill>
              <a:schemeClr val="tx1"/>
            </a:solidFill>
          </a:ln>
        </p:spPr>
        <p:txBody>
          <a:bodyPr wrap="square" rtlCol="0">
            <a:spAutoFit/>
          </a:bodyPr>
          <a:lstStyle/>
          <a:p>
            <a:pPr defTabSz="685800" eaLnBrk="1" fontAlgn="auto" hangingPunct="1">
              <a:spcBef>
                <a:spcPts val="0"/>
              </a:spcBef>
              <a:spcAft>
                <a:spcPts val="0"/>
              </a:spcAft>
            </a:pPr>
            <a:r>
              <a:rPr lang="en-US" altLang="zh-CN" sz="1350" b="0" dirty="0">
                <a:solidFill>
                  <a:srgbClr val="000000"/>
                </a:solidFill>
                <a:latin typeface="Times New Roman"/>
              </a:rPr>
              <a:t>[Network topology] Gateway connects with AP2,AP3 via wired/wireless backhaul.</a:t>
            </a:r>
          </a:p>
          <a:p>
            <a:pPr defTabSz="685800" eaLnBrk="1" fontAlgn="auto" hangingPunct="1">
              <a:spcBef>
                <a:spcPts val="0"/>
              </a:spcBef>
              <a:spcAft>
                <a:spcPts val="0"/>
              </a:spcAft>
            </a:pPr>
            <a:r>
              <a:rPr lang="en-US" altLang="zh-CN" sz="1350" b="0" dirty="0">
                <a:solidFill>
                  <a:srgbClr val="000000"/>
                </a:solidFill>
                <a:latin typeface="Times New Roman"/>
              </a:rPr>
              <a:t>(Precondition1)GW records [STA MAC, BSSID,PWD] information, and can create a unique BSSID for an approved STA.</a:t>
            </a:r>
          </a:p>
          <a:p>
            <a:pPr defTabSz="685800" eaLnBrk="1" fontAlgn="auto" hangingPunct="1">
              <a:spcBef>
                <a:spcPts val="0"/>
              </a:spcBef>
              <a:spcAft>
                <a:spcPts val="0"/>
              </a:spcAft>
            </a:pPr>
            <a:r>
              <a:rPr lang="en-US" altLang="zh-CN" sz="1350" b="0" dirty="0">
                <a:solidFill>
                  <a:srgbClr val="000000"/>
                </a:solidFill>
                <a:latin typeface="Times New Roman"/>
              </a:rPr>
              <a:t>STA also save [BSSID, SSID, PWD] information in its database once it has ever connected with that BSSID.</a:t>
            </a:r>
          </a:p>
          <a:p>
            <a:pPr defTabSz="685800" eaLnBrk="1" fontAlgn="auto" hangingPunct="1">
              <a:spcBef>
                <a:spcPts val="0"/>
              </a:spcBef>
              <a:spcAft>
                <a:spcPts val="0"/>
              </a:spcAft>
            </a:pPr>
            <a:r>
              <a:rPr lang="en-US" altLang="zh-CN" sz="1350" b="0" dirty="0">
                <a:solidFill>
                  <a:srgbClr val="000000"/>
                </a:solidFill>
                <a:latin typeface="Times New Roman"/>
              </a:rPr>
              <a:t>(Precondition2) both AP2 and AP3 have a public BSSID.</a:t>
            </a:r>
          </a:p>
          <a:p>
            <a:pPr defTabSz="685800" eaLnBrk="1" fontAlgn="auto" hangingPunct="1">
              <a:spcBef>
                <a:spcPts val="0"/>
              </a:spcBef>
              <a:spcAft>
                <a:spcPts val="0"/>
              </a:spcAft>
            </a:pPr>
            <a:r>
              <a:rPr lang="en-US" altLang="zh-CN" sz="1350" b="0" dirty="0">
                <a:solidFill>
                  <a:srgbClr val="000000"/>
                </a:solidFill>
                <a:latin typeface="Times New Roman"/>
              </a:rPr>
              <a:t>[STA1] STA1 sends a broadcast probe request frame.[</a:t>
            </a:r>
            <a:r>
              <a:rPr lang="en-US" altLang="zh-CN" sz="1350" dirty="0">
                <a:solidFill>
                  <a:srgbClr val="FF0000"/>
                </a:solidFill>
                <a:latin typeface="Times New Roman"/>
              </a:rPr>
              <a:t>identified probing]</a:t>
            </a:r>
          </a:p>
          <a:p>
            <a:pPr defTabSz="685800" eaLnBrk="1" fontAlgn="auto" hangingPunct="1">
              <a:spcBef>
                <a:spcPts val="0"/>
              </a:spcBef>
              <a:spcAft>
                <a:spcPts val="0"/>
              </a:spcAft>
            </a:pPr>
            <a:r>
              <a:rPr lang="en-US" altLang="zh-CN" sz="1350" b="0" dirty="0">
                <a:solidFill>
                  <a:srgbClr val="000000"/>
                </a:solidFill>
                <a:latin typeface="Times New Roman"/>
              </a:rPr>
              <a:t>[AP2,AP3] calculate and report the CSI and RSSI information of the received probe request frame from STA1 to Gateway respectively.</a:t>
            </a:r>
          </a:p>
          <a:p>
            <a:pPr defTabSz="685800" eaLnBrk="1" fontAlgn="auto" hangingPunct="1">
              <a:spcBef>
                <a:spcPts val="0"/>
              </a:spcBef>
              <a:spcAft>
                <a:spcPts val="0"/>
              </a:spcAft>
            </a:pPr>
            <a:r>
              <a:rPr lang="en-US" altLang="zh-CN" sz="1350" b="0" dirty="0">
                <a:solidFill>
                  <a:srgbClr val="000000"/>
                </a:solidFill>
                <a:latin typeface="Times New Roman"/>
              </a:rPr>
              <a:t>[Gateway] instruct a physical AP(like AP2) to create a private BSSID for that STA.</a:t>
            </a:r>
            <a:r>
              <a:rPr lang="en-US" altLang="zh-CN" sz="1350" dirty="0">
                <a:solidFill>
                  <a:srgbClr val="FF0000"/>
                </a:solidFill>
                <a:latin typeface="Times New Roman"/>
              </a:rPr>
              <a:t> [identified probing]</a:t>
            </a:r>
            <a:endParaRPr lang="en-US" altLang="zh-CN" sz="1350" b="0" dirty="0">
              <a:solidFill>
                <a:srgbClr val="000000"/>
              </a:solidFill>
              <a:latin typeface="Times New Roman"/>
            </a:endParaRPr>
          </a:p>
          <a:p>
            <a:pPr defTabSz="685800" eaLnBrk="1" fontAlgn="auto" hangingPunct="1">
              <a:spcBef>
                <a:spcPts val="0"/>
              </a:spcBef>
              <a:spcAft>
                <a:spcPts val="0"/>
              </a:spcAft>
            </a:pPr>
            <a:r>
              <a:rPr lang="en-US" altLang="zh-CN" sz="1350" b="0" dirty="0">
                <a:solidFill>
                  <a:srgbClr val="000000"/>
                </a:solidFill>
                <a:latin typeface="Times New Roman"/>
              </a:rPr>
              <a:t>[AP2,AP3] the public BSSID respond with probe response frame.</a:t>
            </a:r>
          </a:p>
          <a:p>
            <a:pPr defTabSz="685800" eaLnBrk="1" fontAlgn="auto" hangingPunct="1">
              <a:spcBef>
                <a:spcPts val="0"/>
              </a:spcBef>
              <a:spcAft>
                <a:spcPts val="0"/>
              </a:spcAft>
            </a:pPr>
            <a:r>
              <a:rPr lang="en-US" altLang="zh-CN" sz="1350" b="0" dirty="0">
                <a:solidFill>
                  <a:srgbClr val="000000"/>
                </a:solidFill>
                <a:latin typeface="Times New Roman"/>
              </a:rPr>
              <a:t>[AP2] create a private BSSID and sent a unsolicited probe response frame to the STA.</a:t>
            </a:r>
          </a:p>
          <a:p>
            <a:pPr defTabSz="685800" eaLnBrk="1" fontAlgn="auto" hangingPunct="1">
              <a:spcBef>
                <a:spcPts val="0"/>
              </a:spcBef>
              <a:spcAft>
                <a:spcPts val="0"/>
              </a:spcAft>
            </a:pPr>
            <a:r>
              <a:rPr lang="en-US" altLang="zh-CN" sz="1350" b="0" dirty="0">
                <a:solidFill>
                  <a:srgbClr val="000000"/>
                </a:solidFill>
                <a:latin typeface="Times New Roman"/>
              </a:rPr>
              <a:t>[STA1] associate with the private BSSID automatically. [pre-association client steering]</a:t>
            </a:r>
          </a:p>
          <a:p>
            <a:pPr defTabSz="685800" eaLnBrk="1" fontAlgn="auto" hangingPunct="1">
              <a:spcBef>
                <a:spcPts val="0"/>
              </a:spcBef>
              <a:spcAft>
                <a:spcPts val="0"/>
              </a:spcAft>
            </a:pPr>
            <a:r>
              <a:rPr lang="en-US" altLang="zh-CN" sz="1350" b="0" dirty="0">
                <a:solidFill>
                  <a:srgbClr val="000000"/>
                </a:solidFill>
                <a:latin typeface="Times New Roman"/>
              </a:rPr>
              <a:t>[Gateway] may move the  private BSSID from one physical AP to another one according to STA location.[BSSID move with STA]</a:t>
            </a:r>
          </a:p>
        </p:txBody>
      </p:sp>
      <p:cxnSp>
        <p:nvCxnSpPr>
          <p:cNvPr id="33" name="Straight Arrow Connector 32">
            <a:extLst>
              <a:ext uri="{FF2B5EF4-FFF2-40B4-BE49-F238E27FC236}">
                <a16:creationId xmlns:a16="http://schemas.microsoft.com/office/drawing/2014/main" id="{AA4B6B45-1208-4978-8729-20DD3CA0FC15}"/>
              </a:ext>
            </a:extLst>
          </p:cNvPr>
          <p:cNvCxnSpPr>
            <a:cxnSpLocks/>
            <a:stCxn id="10" idx="3"/>
            <a:endCxn id="28" idx="1"/>
          </p:cNvCxnSpPr>
          <p:nvPr/>
        </p:nvCxnSpPr>
        <p:spPr>
          <a:xfrm flipV="1">
            <a:off x="1860272" y="4182648"/>
            <a:ext cx="1360170" cy="821422"/>
          </a:xfrm>
          <a:prstGeom prst="straightConnector1">
            <a:avLst/>
          </a:prstGeom>
          <a:ln>
            <a:prstDash val="dashDot"/>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ADB6E57C-40F0-4DFD-8C6E-C8E2BDB7F2BB}"/>
              </a:ext>
            </a:extLst>
          </p:cNvPr>
          <p:cNvCxnSpPr>
            <a:cxnSpLocks/>
            <a:stCxn id="10" idx="1"/>
            <a:endCxn id="13" idx="3"/>
          </p:cNvCxnSpPr>
          <p:nvPr/>
        </p:nvCxnSpPr>
        <p:spPr>
          <a:xfrm flipH="1" flipV="1">
            <a:off x="916246" y="4205508"/>
            <a:ext cx="545683" cy="798562"/>
          </a:xfrm>
          <a:prstGeom prst="straightConnector1">
            <a:avLst/>
          </a:prstGeom>
          <a:ln>
            <a:prstDash val="dashDot"/>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5232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2FE9B08-392D-6EC1-DCA9-E38316B2E884}"/>
              </a:ext>
            </a:extLst>
          </p:cNvPr>
          <p:cNvSpPr>
            <a:spLocks noGrp="1"/>
          </p:cNvSpPr>
          <p:nvPr>
            <p:ph idx="1"/>
          </p:nvPr>
        </p:nvSpPr>
        <p:spPr>
          <a:xfrm>
            <a:off x="696913" y="1753998"/>
            <a:ext cx="7772400" cy="4114800"/>
          </a:xfrm>
        </p:spPr>
        <p:txBody>
          <a:bodyPr/>
          <a:lstStyle/>
          <a:p>
            <a:r>
              <a:rPr lang="en-US" u="sng" dirty="0"/>
              <a:t>The </a:t>
            </a:r>
            <a:r>
              <a:rPr lang="en-US" u="sng" dirty="0" err="1"/>
              <a:t>TGbh</a:t>
            </a:r>
            <a:r>
              <a:rPr lang="en-US" u="sng" dirty="0"/>
              <a:t> draft is 100% optional and “opt-in”.</a:t>
            </a:r>
          </a:p>
          <a:p>
            <a:r>
              <a:rPr lang="en-US" dirty="0"/>
              <a:t>APs/BSSs can select what they want to support, or, actually, what the application they are using wants to support.</a:t>
            </a:r>
          </a:p>
          <a:p>
            <a:pPr lvl="1"/>
            <a:r>
              <a:rPr lang="en-US" dirty="0"/>
              <a:t>If the network want to use a “pre-scheme”, and/or Device ID it can advertise support as such</a:t>
            </a:r>
          </a:p>
          <a:p>
            <a:pPr lvl="1"/>
            <a:r>
              <a:rPr lang="en-US" dirty="0"/>
              <a:t>If the network does not have a need for either, it does not advertise support.</a:t>
            </a:r>
          </a:p>
          <a:p>
            <a:r>
              <a:rPr lang="en-US" dirty="0"/>
              <a:t>If a vendor does not want to support any of </a:t>
            </a:r>
            <a:r>
              <a:rPr lang="en-US" dirty="0" err="1"/>
              <a:t>TGbh</a:t>
            </a:r>
            <a:r>
              <a:rPr lang="en-US" dirty="0"/>
              <a:t> schemes, then it need not</a:t>
            </a:r>
          </a:p>
          <a:p>
            <a:pPr lvl="1"/>
            <a:r>
              <a:rPr lang="en-US" dirty="0"/>
              <a:t>Should that stop other vendors from providing these services?</a:t>
            </a:r>
          </a:p>
        </p:txBody>
      </p:sp>
      <p:sp>
        <p:nvSpPr>
          <p:cNvPr id="3" name="Title 2">
            <a:extLst>
              <a:ext uri="{FF2B5EF4-FFF2-40B4-BE49-F238E27FC236}">
                <a16:creationId xmlns:a16="http://schemas.microsoft.com/office/drawing/2014/main" id="{93816116-5C42-8A53-6A7B-9B39CD21AC98}"/>
              </a:ext>
            </a:extLst>
          </p:cNvPr>
          <p:cNvSpPr>
            <a:spLocks noGrp="1"/>
          </p:cNvSpPr>
          <p:nvPr>
            <p:ph type="title"/>
          </p:nvPr>
        </p:nvSpPr>
        <p:spPr/>
        <p:txBody>
          <a:bodyPr/>
          <a:lstStyle/>
          <a:p>
            <a:r>
              <a:rPr lang="en-US" dirty="0"/>
              <a:t>Pre-schemes and Device ID are optional</a:t>
            </a:r>
          </a:p>
        </p:txBody>
      </p:sp>
      <p:sp>
        <p:nvSpPr>
          <p:cNvPr id="4" name="Date Placeholder 3">
            <a:extLst>
              <a:ext uri="{FF2B5EF4-FFF2-40B4-BE49-F238E27FC236}">
                <a16:creationId xmlns:a16="http://schemas.microsoft.com/office/drawing/2014/main" id="{590348C6-10DB-D2E4-B8C9-808F0ADD699A}"/>
              </a:ext>
            </a:extLst>
          </p:cNvPr>
          <p:cNvSpPr>
            <a:spLocks noGrp="1"/>
          </p:cNvSpPr>
          <p:nvPr>
            <p:ph type="dt" sz="half" idx="10"/>
          </p:nvPr>
        </p:nvSpPr>
        <p:spPr/>
        <p:txBody>
          <a:bodyPr/>
          <a:lstStyle/>
          <a:p>
            <a:pPr>
              <a:defRPr/>
            </a:pPr>
            <a:r>
              <a:rPr lang="en-US"/>
              <a:t>July 2022</a:t>
            </a:r>
            <a:endParaRPr lang="en-US" dirty="0"/>
          </a:p>
        </p:txBody>
      </p:sp>
      <p:sp>
        <p:nvSpPr>
          <p:cNvPr id="5" name="Footer Placeholder 4">
            <a:extLst>
              <a:ext uri="{FF2B5EF4-FFF2-40B4-BE49-F238E27FC236}">
                <a16:creationId xmlns:a16="http://schemas.microsoft.com/office/drawing/2014/main" id="{3E7D4136-006B-7A1E-F679-530244411D04}"/>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320E4242-F4AD-5AC8-2FB2-7FC1EC143D9E}"/>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36</a:t>
            </a:fld>
            <a:endParaRPr lang="en-US" dirty="0"/>
          </a:p>
        </p:txBody>
      </p:sp>
    </p:spTree>
    <p:extLst>
      <p:ext uri="{BB962C8B-B14F-4D97-AF65-F5344CB8AC3E}">
        <p14:creationId xmlns:p14="http://schemas.microsoft.com/office/powerpoint/2010/main" val="42007940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3C6B78E-5546-9B94-F3BE-4231612FB63E}"/>
              </a:ext>
            </a:extLst>
          </p:cNvPr>
          <p:cNvSpPr>
            <a:spLocks noGrp="1"/>
          </p:cNvSpPr>
          <p:nvPr>
            <p:ph idx="1"/>
          </p:nvPr>
        </p:nvSpPr>
        <p:spPr>
          <a:xfrm>
            <a:off x="655040" y="1524000"/>
            <a:ext cx="7772400" cy="4876800"/>
          </a:xfrm>
        </p:spPr>
        <p:txBody>
          <a:bodyPr/>
          <a:lstStyle/>
          <a:p>
            <a:r>
              <a:rPr lang="en-US" sz="2400" dirty="0">
                <a:effectLst/>
                <a:latin typeface="Calibri" panose="020F0502020204030204" pitchFamily="34" charset="0"/>
                <a:ea typeface="Calibri" panose="020F0502020204030204" pitchFamily="34" charset="0"/>
              </a:rPr>
              <a:t>To satisfy the PAR the TG should offer solutions to </a:t>
            </a:r>
            <a:r>
              <a:rPr lang="en-US" sz="2400" u="sng" dirty="0">
                <a:effectLst/>
                <a:latin typeface="Calibri" panose="020F0502020204030204" pitchFamily="34" charset="0"/>
                <a:ea typeface="Calibri" panose="020F0502020204030204" pitchFamily="34" charset="0"/>
              </a:rPr>
              <a:t>all</a:t>
            </a:r>
            <a:r>
              <a:rPr lang="en-US" sz="2400" dirty="0">
                <a:effectLst/>
                <a:latin typeface="Calibri" panose="020F0502020204030204" pitchFamily="34" charset="0"/>
                <a:ea typeface="Calibri" panose="020F0502020204030204" pitchFamily="34" charset="0"/>
              </a:rPr>
              <a:t> the Use Cases</a:t>
            </a:r>
          </a:p>
          <a:p>
            <a:pPr lvl="1"/>
            <a:r>
              <a:rPr lang="en-US" dirty="0">
                <a:effectLst/>
                <a:latin typeface="Calibri" panose="020F0502020204030204" pitchFamily="34" charset="0"/>
                <a:ea typeface="Calibri" panose="020F0502020204030204" pitchFamily="34" charset="0"/>
              </a:rPr>
              <a:t>these Use Cases have existed back to the original TIG, they are not new.  They were adopted with unanimous support.</a:t>
            </a:r>
          </a:p>
          <a:p>
            <a:r>
              <a:rPr lang="en-US" dirty="0">
                <a:effectLst/>
                <a:latin typeface="Calibri" panose="020F0502020204030204" pitchFamily="34" charset="0"/>
                <a:ea typeface="Calibri" panose="020F0502020204030204" pitchFamily="34" charset="0"/>
              </a:rPr>
              <a:t>Use Cases 4.2, 4.9, 4.10 and maybe 4.26 do not appear to be solved by “Device ID”</a:t>
            </a:r>
            <a:endParaRPr lang="en-US" dirty="0">
              <a:latin typeface="Calibri" panose="020F0502020204030204" pitchFamily="34" charset="0"/>
              <a:ea typeface="Calibri" panose="020F0502020204030204" pitchFamily="34" charset="0"/>
            </a:endParaRPr>
          </a:p>
          <a:p>
            <a:pPr lvl="1"/>
            <a:r>
              <a:rPr lang="en-US" dirty="0">
                <a:latin typeface="Calibri" panose="020F0502020204030204" pitchFamily="34" charset="0"/>
                <a:ea typeface="Calibri" panose="020F0502020204030204" pitchFamily="34" charset="0"/>
              </a:rPr>
              <a:t>W</a:t>
            </a:r>
            <a:r>
              <a:rPr lang="en-US" dirty="0">
                <a:effectLst/>
                <a:latin typeface="Calibri" panose="020F0502020204030204" pitchFamily="34" charset="0"/>
                <a:ea typeface="Calibri" panose="020F0502020204030204" pitchFamily="34" charset="0"/>
              </a:rPr>
              <a:t>ithout a solution to these there is a good argument that it should not be possible to go to a Draft 1.0 (feature complete). </a:t>
            </a:r>
          </a:p>
          <a:p>
            <a:r>
              <a:rPr lang="en-US" dirty="0">
                <a:effectLst/>
                <a:latin typeface="Calibri" panose="020F0502020204030204" pitchFamily="34" charset="0"/>
                <a:ea typeface="Calibri" panose="020F0502020204030204" pitchFamily="34" charset="0"/>
              </a:rPr>
              <a:t>If (even after this presentation) there is such a large contingent that for some reason is still voting ‘No’ on any pre-scheme, then the TG may try to amend the PAR or </a:t>
            </a:r>
            <a:r>
              <a:rPr lang="en-US" dirty="0">
                <a:latin typeface="Calibri" panose="020F0502020204030204" pitchFamily="34" charset="0"/>
                <a:ea typeface="Calibri" panose="020F0502020204030204" pitchFamily="34" charset="0"/>
              </a:rPr>
              <a:t>vote to disband.</a:t>
            </a:r>
            <a:endParaRPr lang="en-US" sz="2400" dirty="0"/>
          </a:p>
          <a:p>
            <a:endParaRPr lang="en-US" dirty="0"/>
          </a:p>
        </p:txBody>
      </p:sp>
      <p:sp>
        <p:nvSpPr>
          <p:cNvPr id="3" name="Title 2">
            <a:extLst>
              <a:ext uri="{FF2B5EF4-FFF2-40B4-BE49-F238E27FC236}">
                <a16:creationId xmlns:a16="http://schemas.microsoft.com/office/drawing/2014/main" id="{C3B9E8FB-EFE7-A1C5-92FE-4D736992593E}"/>
              </a:ext>
            </a:extLst>
          </p:cNvPr>
          <p:cNvSpPr>
            <a:spLocks noGrp="1"/>
          </p:cNvSpPr>
          <p:nvPr>
            <p:ph type="title"/>
          </p:nvPr>
        </p:nvSpPr>
        <p:spPr>
          <a:xfrm>
            <a:off x="685800" y="685800"/>
            <a:ext cx="7772400" cy="609600"/>
          </a:xfrm>
        </p:spPr>
        <p:txBody>
          <a:bodyPr/>
          <a:lstStyle/>
          <a:p>
            <a:r>
              <a:rPr lang="en-US" dirty="0"/>
              <a:t>Almost Final Thoughts</a:t>
            </a:r>
          </a:p>
        </p:txBody>
      </p:sp>
      <p:sp>
        <p:nvSpPr>
          <p:cNvPr id="4" name="Date Placeholder 3">
            <a:extLst>
              <a:ext uri="{FF2B5EF4-FFF2-40B4-BE49-F238E27FC236}">
                <a16:creationId xmlns:a16="http://schemas.microsoft.com/office/drawing/2014/main" id="{44D29B34-2C59-451A-42BE-AEC6AEE97271}"/>
              </a:ext>
            </a:extLst>
          </p:cNvPr>
          <p:cNvSpPr>
            <a:spLocks noGrp="1"/>
          </p:cNvSpPr>
          <p:nvPr>
            <p:ph type="dt" sz="half" idx="10"/>
          </p:nvPr>
        </p:nvSpPr>
        <p:spPr/>
        <p:txBody>
          <a:bodyPr/>
          <a:lstStyle/>
          <a:p>
            <a:pPr>
              <a:defRPr/>
            </a:pPr>
            <a:r>
              <a:rPr lang="en-US"/>
              <a:t>July 2022</a:t>
            </a:r>
            <a:endParaRPr lang="en-US" dirty="0"/>
          </a:p>
        </p:txBody>
      </p:sp>
      <p:sp>
        <p:nvSpPr>
          <p:cNvPr id="5" name="Footer Placeholder 4">
            <a:extLst>
              <a:ext uri="{FF2B5EF4-FFF2-40B4-BE49-F238E27FC236}">
                <a16:creationId xmlns:a16="http://schemas.microsoft.com/office/drawing/2014/main" id="{1C45223A-2165-0464-3547-58A9DFBA8104}"/>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B92B82F2-4D6E-108A-5997-17C970C048B5}"/>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37</a:t>
            </a:fld>
            <a:endParaRPr lang="en-US" dirty="0"/>
          </a:p>
        </p:txBody>
      </p:sp>
    </p:spTree>
    <p:extLst>
      <p:ext uri="{BB962C8B-B14F-4D97-AF65-F5344CB8AC3E}">
        <p14:creationId xmlns:p14="http://schemas.microsoft.com/office/powerpoint/2010/main" val="27134282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D4D8E47-0273-FFBC-74CB-A951BFDD6893}"/>
              </a:ext>
            </a:extLst>
          </p:cNvPr>
          <p:cNvSpPr>
            <a:spLocks noGrp="1"/>
          </p:cNvSpPr>
          <p:nvPr>
            <p:ph idx="1"/>
          </p:nvPr>
        </p:nvSpPr>
        <p:spPr>
          <a:xfrm>
            <a:off x="533400" y="1228987"/>
            <a:ext cx="7772400" cy="5246426"/>
          </a:xfrm>
        </p:spPr>
        <p:txBody>
          <a:bodyPr/>
          <a:lstStyle/>
          <a:p>
            <a:pPr marL="0" indent="0">
              <a:buNone/>
            </a:pPr>
            <a:r>
              <a:rPr lang="en-US" sz="1800" dirty="0"/>
              <a:t>I understand that some “pre-schemes” may seem at first sight to be too simple, and the fine details may not be obvious, but hopefully, understanding how they function makes it clear that they do work well, and have privacy.</a:t>
            </a:r>
          </a:p>
          <a:p>
            <a:pPr marL="0" indent="0">
              <a:buNone/>
            </a:pPr>
            <a:endParaRPr lang="en-US" sz="1600" dirty="0"/>
          </a:p>
          <a:p>
            <a:pPr marL="0" indent="0">
              <a:buNone/>
            </a:pPr>
            <a:r>
              <a:rPr lang="en-US" sz="1800" dirty="0"/>
              <a:t>I will not go into details again, but we do have workable pre-schemes</a:t>
            </a:r>
            <a:endParaRPr lang="en-US" sz="2000" dirty="0"/>
          </a:p>
          <a:p>
            <a:pPr marL="0" indent="0">
              <a:buNone/>
            </a:pPr>
            <a:endParaRPr lang="en-US" sz="1800" dirty="0"/>
          </a:p>
          <a:p>
            <a:pPr marL="0" indent="0">
              <a:buNone/>
            </a:pPr>
            <a:endParaRPr lang="en-US" sz="1800" dirty="0"/>
          </a:p>
          <a:p>
            <a:pPr marL="0" indent="0">
              <a:buNone/>
            </a:pPr>
            <a:r>
              <a:rPr lang="en-US" sz="1800" dirty="0"/>
              <a:t>The work of the TG should now be to select one or more of the pre-schemes, (text exists for all these) or indeed consider other submissions, before going to D1.0.  </a:t>
            </a:r>
          </a:p>
          <a:p>
            <a:pPr marL="0" indent="0">
              <a:buNone/>
            </a:pPr>
            <a:r>
              <a:rPr lang="en-US" sz="1800" dirty="0"/>
              <a:t>OR amend the PAR </a:t>
            </a:r>
          </a:p>
          <a:p>
            <a:pPr marL="0" indent="0">
              <a:buNone/>
            </a:pPr>
            <a:r>
              <a:rPr lang="en-US" sz="1800" dirty="0"/>
              <a:t>OR disband the TG (add Device ID via </a:t>
            </a:r>
            <a:r>
              <a:rPr lang="en-US" sz="1800" dirty="0" err="1"/>
              <a:t>TGme</a:t>
            </a:r>
            <a:r>
              <a:rPr lang="en-US" sz="1800" dirty="0"/>
              <a:t>)</a:t>
            </a:r>
          </a:p>
        </p:txBody>
      </p:sp>
      <p:sp>
        <p:nvSpPr>
          <p:cNvPr id="3" name="Title 2">
            <a:extLst>
              <a:ext uri="{FF2B5EF4-FFF2-40B4-BE49-F238E27FC236}">
                <a16:creationId xmlns:a16="http://schemas.microsoft.com/office/drawing/2014/main" id="{509B16A5-68C7-EFB3-0932-9C93D5E99FA4}"/>
              </a:ext>
            </a:extLst>
          </p:cNvPr>
          <p:cNvSpPr>
            <a:spLocks noGrp="1"/>
          </p:cNvSpPr>
          <p:nvPr>
            <p:ph type="title"/>
          </p:nvPr>
        </p:nvSpPr>
        <p:spPr>
          <a:xfrm>
            <a:off x="685800" y="685800"/>
            <a:ext cx="7772400" cy="533400"/>
          </a:xfrm>
        </p:spPr>
        <p:txBody>
          <a:bodyPr/>
          <a:lstStyle/>
          <a:p>
            <a:r>
              <a:rPr lang="en-US" dirty="0"/>
              <a:t>Final Thoughts</a:t>
            </a:r>
          </a:p>
        </p:txBody>
      </p:sp>
      <p:sp>
        <p:nvSpPr>
          <p:cNvPr id="4" name="Date Placeholder 3">
            <a:extLst>
              <a:ext uri="{FF2B5EF4-FFF2-40B4-BE49-F238E27FC236}">
                <a16:creationId xmlns:a16="http://schemas.microsoft.com/office/drawing/2014/main" id="{DC20D3A5-DC42-599C-BD4F-229A54363680}"/>
              </a:ext>
            </a:extLst>
          </p:cNvPr>
          <p:cNvSpPr>
            <a:spLocks noGrp="1"/>
          </p:cNvSpPr>
          <p:nvPr>
            <p:ph type="dt" sz="half" idx="10"/>
          </p:nvPr>
        </p:nvSpPr>
        <p:spPr/>
        <p:txBody>
          <a:bodyPr/>
          <a:lstStyle/>
          <a:p>
            <a:pPr>
              <a:defRPr/>
            </a:pPr>
            <a:r>
              <a:rPr lang="en-US"/>
              <a:t>July 2022</a:t>
            </a:r>
            <a:endParaRPr lang="en-US" dirty="0"/>
          </a:p>
        </p:txBody>
      </p:sp>
      <p:sp>
        <p:nvSpPr>
          <p:cNvPr id="5" name="Footer Placeholder 4">
            <a:extLst>
              <a:ext uri="{FF2B5EF4-FFF2-40B4-BE49-F238E27FC236}">
                <a16:creationId xmlns:a16="http://schemas.microsoft.com/office/drawing/2014/main" id="{BC4A3E8D-DD65-2FEB-2909-524F063340B9}"/>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07CC8313-C3A7-02A5-D35F-085481E401A1}"/>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38</a:t>
            </a:fld>
            <a:endParaRPr lang="en-US" dirty="0"/>
          </a:p>
        </p:txBody>
      </p:sp>
    </p:spTree>
    <p:extLst>
      <p:ext uri="{BB962C8B-B14F-4D97-AF65-F5344CB8AC3E}">
        <p14:creationId xmlns:p14="http://schemas.microsoft.com/office/powerpoint/2010/main" val="31272967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A6A628B-5FE4-65B4-E4AD-4FDCBFAE2A76}"/>
              </a:ext>
            </a:extLst>
          </p:cNvPr>
          <p:cNvSpPr>
            <a:spLocks noGrp="1"/>
          </p:cNvSpPr>
          <p:nvPr>
            <p:ph idx="1"/>
          </p:nvPr>
        </p:nvSpPr>
        <p:spPr>
          <a:xfrm>
            <a:off x="723900" y="1295400"/>
            <a:ext cx="7772400" cy="4114800"/>
          </a:xfrm>
        </p:spPr>
        <p:txBody>
          <a:bodyPr/>
          <a:lstStyle/>
          <a:p>
            <a:pPr marL="0" indent="0" algn="ctr">
              <a:buNone/>
            </a:pPr>
            <a:r>
              <a:rPr lang="en-US" dirty="0"/>
              <a:t>QUESTIONS?</a:t>
            </a:r>
          </a:p>
        </p:txBody>
      </p:sp>
      <p:sp>
        <p:nvSpPr>
          <p:cNvPr id="4" name="Date Placeholder 3">
            <a:extLst>
              <a:ext uri="{FF2B5EF4-FFF2-40B4-BE49-F238E27FC236}">
                <a16:creationId xmlns:a16="http://schemas.microsoft.com/office/drawing/2014/main" id="{55A5F157-E849-1ECE-8E06-2B1BE4AD77E6}"/>
              </a:ext>
            </a:extLst>
          </p:cNvPr>
          <p:cNvSpPr>
            <a:spLocks noGrp="1"/>
          </p:cNvSpPr>
          <p:nvPr>
            <p:ph type="dt" sz="half" idx="10"/>
          </p:nvPr>
        </p:nvSpPr>
        <p:spPr/>
        <p:txBody>
          <a:bodyPr/>
          <a:lstStyle/>
          <a:p>
            <a:pPr>
              <a:defRPr/>
            </a:pPr>
            <a:r>
              <a:rPr lang="en-US"/>
              <a:t>July 2022</a:t>
            </a:r>
            <a:endParaRPr lang="en-US" dirty="0"/>
          </a:p>
        </p:txBody>
      </p:sp>
      <p:sp>
        <p:nvSpPr>
          <p:cNvPr id="5" name="Footer Placeholder 4">
            <a:extLst>
              <a:ext uri="{FF2B5EF4-FFF2-40B4-BE49-F238E27FC236}">
                <a16:creationId xmlns:a16="http://schemas.microsoft.com/office/drawing/2014/main" id="{66254B97-2EBE-A955-62ED-1AF1E82D2A0E}"/>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A91959C6-3F06-3445-2E0D-347D953753DF}"/>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39</a:t>
            </a:fld>
            <a:endParaRPr lang="en-US" dirty="0"/>
          </a:p>
        </p:txBody>
      </p:sp>
    </p:spTree>
    <p:extLst>
      <p:ext uri="{BB962C8B-B14F-4D97-AF65-F5344CB8AC3E}">
        <p14:creationId xmlns:p14="http://schemas.microsoft.com/office/powerpoint/2010/main" val="3112633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4B874F0-8EF0-EADA-278C-67FE520E5BF1}"/>
              </a:ext>
            </a:extLst>
          </p:cNvPr>
          <p:cNvSpPr>
            <a:spLocks noGrp="1"/>
          </p:cNvSpPr>
          <p:nvPr>
            <p:ph idx="1"/>
          </p:nvPr>
        </p:nvSpPr>
        <p:spPr>
          <a:xfrm>
            <a:off x="685800" y="1295400"/>
            <a:ext cx="7772400" cy="4800600"/>
          </a:xfrm>
        </p:spPr>
        <p:txBody>
          <a:bodyPr/>
          <a:lstStyle/>
          <a:p>
            <a:r>
              <a:rPr lang="en-US" sz="2000" dirty="0"/>
              <a:t>19/588r2</a:t>
            </a:r>
            <a:r>
              <a:rPr lang="en-US" dirty="0"/>
              <a:t> </a:t>
            </a:r>
            <a:r>
              <a:rPr lang="en-US" sz="1800" dirty="0">
                <a:effectLst/>
                <a:latin typeface="DejaVu Serif"/>
                <a:ea typeface="AR PL UMing CN"/>
                <a:cs typeface="FreeSans"/>
              </a:rPr>
              <a:t>Summary of discussions on randomized and changing MAC addresses 2014-2019 (Formation document for the RCM TIG) </a:t>
            </a:r>
          </a:p>
          <a:p>
            <a:pPr marL="0" indent="0">
              <a:buNone/>
            </a:pPr>
            <a:r>
              <a:rPr lang="en-US" sz="1800" dirty="0">
                <a:latin typeface="DejaVu Serif"/>
                <a:ea typeface="AR PL UMing CN"/>
                <a:cs typeface="FreeSans"/>
              </a:rPr>
              <a:t>Excerpts:</a:t>
            </a:r>
            <a:endParaRPr lang="en-US" sz="1800" dirty="0">
              <a:effectLst/>
              <a:latin typeface="DejaVu Serif"/>
              <a:ea typeface="AR PL UMing CN"/>
              <a:cs typeface="FreeSans"/>
            </a:endParaRPr>
          </a:p>
          <a:p>
            <a:r>
              <a:rPr lang="en-US" sz="1600" dirty="0">
                <a:effectLst/>
                <a:latin typeface="Nimbus Roman"/>
                <a:ea typeface="AR PL UMing CN"/>
                <a:cs typeface="FreeSans"/>
              </a:rPr>
              <a:t>…inclusion of MAC randomization as a privacy enhancing feature in the .11aq Pre-Association Service Discovery Task Group amendment to the 802.11-2016</a:t>
            </a:r>
            <a:endParaRPr lang="en-US" sz="1400" dirty="0">
              <a:effectLst/>
              <a:latin typeface="Nimbus Roman"/>
              <a:ea typeface="AR PL UMing CN"/>
              <a:cs typeface="FreeSans"/>
            </a:endParaRPr>
          </a:p>
          <a:p>
            <a:r>
              <a:rPr lang="en-US" sz="1600" dirty="0">
                <a:effectLst/>
                <a:latin typeface="Nimbus Roman"/>
                <a:ea typeface="AR PL UMing CN"/>
                <a:cs typeface="FreeSans"/>
              </a:rPr>
              <a:t>The WBA had raised with IEEE 802.11 that "</a:t>
            </a:r>
            <a:r>
              <a:rPr lang="en-US" sz="1600" dirty="0">
                <a:effectLst/>
                <a:latin typeface="Nimbus Roman"/>
                <a:ea typeface="Arial" panose="020B0604020202020204" pitchFamily="34" charset="0"/>
                <a:cs typeface="Arial" panose="020B0604020202020204" pitchFamily="34" charset="0"/>
              </a:rPr>
              <a:t>A single device using different MAC addresses in different bands and/or different SSIDs."</a:t>
            </a:r>
            <a:br>
              <a:rPr lang="en-US" sz="1600" dirty="0">
                <a:effectLst/>
                <a:latin typeface="Nimbus Roman"/>
                <a:ea typeface="Arial" panose="020B0604020202020204" pitchFamily="34" charset="0"/>
                <a:cs typeface="Arial" panose="020B0604020202020204" pitchFamily="34" charset="0"/>
              </a:rPr>
            </a:br>
            <a:r>
              <a:rPr lang="en-US" sz="1600" dirty="0">
                <a:effectLst/>
                <a:latin typeface="Nimbus Roman"/>
                <a:ea typeface="Arial" panose="020B0604020202020204" pitchFamily="34" charset="0"/>
                <a:cs typeface="Arial" panose="020B0604020202020204" pitchFamily="34" charset="0"/>
              </a:rPr>
              <a:t>The IEEE 802.11 responses was: "[W]e agree that band steering in this scenario is likely an issue.  </a:t>
            </a:r>
            <a:r>
              <a:rPr lang="en-US" sz="1600" u="sng" dirty="0">
                <a:effectLst/>
                <a:latin typeface="Nimbus Roman"/>
                <a:ea typeface="Arial" panose="020B0604020202020204" pitchFamily="34" charset="0"/>
                <a:cs typeface="Arial" panose="020B0604020202020204" pitchFamily="34" charset="0"/>
              </a:rPr>
              <a:t>802.11 WG should look into this</a:t>
            </a:r>
            <a:r>
              <a:rPr lang="en-US" sz="1600" dirty="0">
                <a:effectLst/>
                <a:latin typeface="Nimbus Roman"/>
                <a:ea typeface="Arial" panose="020B0604020202020204" pitchFamily="34" charset="0"/>
                <a:cs typeface="Arial" panose="020B0604020202020204" pitchFamily="34" charset="0"/>
              </a:rPr>
              <a:t>, perhaps providing recommendations about SSID assignment, depending on network deployment and goals.  802.11 should coordinate with Wi-Fi Alliance on this topic.“</a:t>
            </a:r>
          </a:p>
          <a:p>
            <a:r>
              <a:rPr lang="en-US" sz="1600" dirty="0">
                <a:effectLst/>
                <a:latin typeface="Nimbus Roman"/>
                <a:ea typeface="Arial" panose="020B0604020202020204" pitchFamily="34" charset="0"/>
                <a:cs typeface="Arial" panose="020B0604020202020204" pitchFamily="34" charset="0"/>
              </a:rPr>
              <a:t>"[C]</a:t>
            </a:r>
            <a:r>
              <a:rPr lang="en-US" sz="1600" dirty="0" err="1">
                <a:effectLst/>
                <a:latin typeface="Nimbus Roman"/>
                <a:ea typeface="Arial" panose="020B0604020202020204" pitchFamily="34" charset="0"/>
                <a:cs typeface="Arial" panose="020B0604020202020204" pitchFamily="34" charset="0"/>
              </a:rPr>
              <a:t>lient</a:t>
            </a:r>
            <a:r>
              <a:rPr lang="en-US" sz="1600" dirty="0">
                <a:effectLst/>
                <a:latin typeface="Nimbus Roman"/>
                <a:ea typeface="Arial" panose="020B0604020202020204" pitchFamily="34" charset="0"/>
                <a:cs typeface="Arial" panose="020B0604020202020204" pitchFamily="34" charset="0"/>
              </a:rPr>
              <a:t> steering is likely an issue. </a:t>
            </a:r>
            <a:r>
              <a:rPr lang="en-US" sz="1600" u="sng" dirty="0">
                <a:effectLst/>
                <a:latin typeface="Nimbus Roman"/>
                <a:ea typeface="Arial" panose="020B0604020202020204" pitchFamily="34" charset="0"/>
                <a:cs typeface="Arial" panose="020B0604020202020204" pitchFamily="34" charset="0"/>
              </a:rPr>
              <a:t>802.11 WG should look into this.”</a:t>
            </a:r>
            <a:endParaRPr lang="en-US" sz="1600" u="sng" dirty="0">
              <a:latin typeface="Nimbus Roman"/>
              <a:ea typeface="Arial" panose="020B0604020202020204" pitchFamily="34" charset="0"/>
              <a:cs typeface="Arial" panose="020B0604020202020204" pitchFamily="34" charset="0"/>
            </a:endParaRPr>
          </a:p>
          <a:p>
            <a:r>
              <a:rPr lang="en-US" sz="1600" dirty="0">
                <a:effectLst/>
                <a:latin typeface="Nimbus Roman"/>
                <a:ea typeface="Arial" panose="020B0604020202020204" pitchFamily="34" charset="0"/>
                <a:cs typeface="Arial" panose="020B0604020202020204" pitchFamily="34" charset="0"/>
              </a:rPr>
              <a:t>"We realize that some types of network analytics and troubleshooting are done at the low layers of the network stack, and don’t have access to high-level concepts for identification.  </a:t>
            </a:r>
            <a:r>
              <a:rPr lang="en-US" sz="1600" u="sng" dirty="0">
                <a:effectLst/>
                <a:latin typeface="Nimbus Roman"/>
                <a:ea typeface="Arial" panose="020B0604020202020204" pitchFamily="34" charset="0"/>
                <a:cs typeface="Arial" panose="020B0604020202020204" pitchFamily="34" charset="0"/>
              </a:rPr>
              <a:t>802.11 WG should look into this.</a:t>
            </a:r>
            <a:r>
              <a:rPr lang="en-US" sz="1600" dirty="0">
                <a:effectLst/>
                <a:latin typeface="Nimbus Roman"/>
                <a:ea typeface="Arial" panose="020B0604020202020204" pitchFamily="34" charset="0"/>
                <a:cs typeface="Arial" panose="020B0604020202020204" pitchFamily="34" charset="0"/>
              </a:rPr>
              <a:t>"</a:t>
            </a:r>
            <a:endParaRPr lang="en-US" sz="1200" dirty="0">
              <a:latin typeface="Nimbus Roman"/>
              <a:ea typeface="Arial" panose="020B0604020202020204" pitchFamily="34" charset="0"/>
              <a:cs typeface="Arial" panose="020B0604020202020204" pitchFamily="34" charset="0"/>
            </a:endParaRPr>
          </a:p>
          <a:p>
            <a:endParaRPr lang="en-US" sz="1800" dirty="0"/>
          </a:p>
        </p:txBody>
      </p:sp>
      <p:sp>
        <p:nvSpPr>
          <p:cNvPr id="3" name="Title 2">
            <a:extLst>
              <a:ext uri="{FF2B5EF4-FFF2-40B4-BE49-F238E27FC236}">
                <a16:creationId xmlns:a16="http://schemas.microsoft.com/office/drawing/2014/main" id="{D0CE73C7-1967-1599-EC68-629CD7C8E08D}"/>
              </a:ext>
            </a:extLst>
          </p:cNvPr>
          <p:cNvSpPr>
            <a:spLocks noGrp="1"/>
          </p:cNvSpPr>
          <p:nvPr>
            <p:ph type="title"/>
          </p:nvPr>
        </p:nvSpPr>
        <p:spPr>
          <a:xfrm>
            <a:off x="685800" y="685800"/>
            <a:ext cx="7772400" cy="609600"/>
          </a:xfrm>
        </p:spPr>
        <p:txBody>
          <a:bodyPr/>
          <a:lstStyle/>
          <a:p>
            <a:r>
              <a:rPr lang="en-US" dirty="0"/>
              <a:t>Background – RCM TIG</a:t>
            </a:r>
          </a:p>
        </p:txBody>
      </p:sp>
      <p:sp>
        <p:nvSpPr>
          <p:cNvPr id="4" name="Date Placeholder 3">
            <a:extLst>
              <a:ext uri="{FF2B5EF4-FFF2-40B4-BE49-F238E27FC236}">
                <a16:creationId xmlns:a16="http://schemas.microsoft.com/office/drawing/2014/main" id="{1C2939BE-393A-CF81-1EA4-47162EB99DC3}"/>
              </a:ext>
            </a:extLst>
          </p:cNvPr>
          <p:cNvSpPr>
            <a:spLocks noGrp="1"/>
          </p:cNvSpPr>
          <p:nvPr>
            <p:ph type="dt" sz="half" idx="10"/>
          </p:nvPr>
        </p:nvSpPr>
        <p:spPr/>
        <p:txBody>
          <a:bodyPr/>
          <a:lstStyle/>
          <a:p>
            <a:pPr>
              <a:defRPr/>
            </a:pPr>
            <a:r>
              <a:rPr lang="en-US"/>
              <a:t>July 2022</a:t>
            </a:r>
            <a:endParaRPr lang="en-US" dirty="0"/>
          </a:p>
        </p:txBody>
      </p:sp>
      <p:sp>
        <p:nvSpPr>
          <p:cNvPr id="5" name="Footer Placeholder 4">
            <a:extLst>
              <a:ext uri="{FF2B5EF4-FFF2-40B4-BE49-F238E27FC236}">
                <a16:creationId xmlns:a16="http://schemas.microsoft.com/office/drawing/2014/main" id="{F6BCDEEB-511C-D24C-DC07-F2F2A2F9408A}"/>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1405DE06-233E-27AB-1DEB-9BD5C73614E4}"/>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4</a:t>
            </a:fld>
            <a:endParaRPr lang="en-US" dirty="0"/>
          </a:p>
        </p:txBody>
      </p:sp>
    </p:spTree>
    <p:extLst>
      <p:ext uri="{BB962C8B-B14F-4D97-AF65-F5344CB8AC3E}">
        <p14:creationId xmlns:p14="http://schemas.microsoft.com/office/powerpoint/2010/main" val="2976732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15B9B4D-125F-34EF-00D5-C7B4BFCFFC71}"/>
              </a:ext>
            </a:extLst>
          </p:cNvPr>
          <p:cNvSpPr>
            <a:spLocks noGrp="1"/>
          </p:cNvSpPr>
          <p:nvPr>
            <p:ph idx="1"/>
          </p:nvPr>
        </p:nvSpPr>
        <p:spPr/>
        <p:txBody>
          <a:bodyPr/>
          <a:lstStyle/>
          <a:p>
            <a:r>
              <a:rPr lang="en-US" dirty="0" err="1"/>
              <a:t>TGbh</a:t>
            </a:r>
            <a:r>
              <a:rPr lang="en-US" dirty="0"/>
              <a:t> should select a scheme or schemes that address Use Cases 4.2, 4.9 and 4.10 where non-AP STA recognition is required prior to association,  for inclusion in the TG Draft? </a:t>
            </a:r>
          </a:p>
        </p:txBody>
      </p:sp>
      <p:sp>
        <p:nvSpPr>
          <p:cNvPr id="3" name="Title 2">
            <a:extLst>
              <a:ext uri="{FF2B5EF4-FFF2-40B4-BE49-F238E27FC236}">
                <a16:creationId xmlns:a16="http://schemas.microsoft.com/office/drawing/2014/main" id="{863CDF1F-A368-CE94-A727-0EAF1CE358BF}"/>
              </a:ext>
            </a:extLst>
          </p:cNvPr>
          <p:cNvSpPr>
            <a:spLocks noGrp="1"/>
          </p:cNvSpPr>
          <p:nvPr>
            <p:ph type="title"/>
          </p:nvPr>
        </p:nvSpPr>
        <p:spPr/>
        <p:txBody>
          <a:bodyPr/>
          <a:lstStyle/>
          <a:p>
            <a:r>
              <a:rPr lang="en-US" dirty="0"/>
              <a:t>Straw Poll 1</a:t>
            </a:r>
          </a:p>
        </p:txBody>
      </p:sp>
      <p:sp>
        <p:nvSpPr>
          <p:cNvPr id="4" name="Date Placeholder 3">
            <a:extLst>
              <a:ext uri="{FF2B5EF4-FFF2-40B4-BE49-F238E27FC236}">
                <a16:creationId xmlns:a16="http://schemas.microsoft.com/office/drawing/2014/main" id="{0E718122-0156-5A7E-70E7-F78B972825CB}"/>
              </a:ext>
            </a:extLst>
          </p:cNvPr>
          <p:cNvSpPr>
            <a:spLocks noGrp="1"/>
          </p:cNvSpPr>
          <p:nvPr>
            <p:ph type="dt" sz="half" idx="10"/>
          </p:nvPr>
        </p:nvSpPr>
        <p:spPr/>
        <p:txBody>
          <a:bodyPr/>
          <a:lstStyle/>
          <a:p>
            <a:pPr>
              <a:defRPr/>
            </a:pPr>
            <a:r>
              <a:rPr lang="en-US"/>
              <a:t>July 2022</a:t>
            </a:r>
            <a:endParaRPr lang="en-US" dirty="0"/>
          </a:p>
        </p:txBody>
      </p:sp>
      <p:sp>
        <p:nvSpPr>
          <p:cNvPr id="5" name="Footer Placeholder 4">
            <a:extLst>
              <a:ext uri="{FF2B5EF4-FFF2-40B4-BE49-F238E27FC236}">
                <a16:creationId xmlns:a16="http://schemas.microsoft.com/office/drawing/2014/main" id="{28CDCBD7-E7C9-5265-0407-87EF3DC8A51C}"/>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DA1713E7-D328-4FD5-3C4C-E15B00CF190E}"/>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40</a:t>
            </a:fld>
            <a:endParaRPr lang="en-US" dirty="0"/>
          </a:p>
        </p:txBody>
      </p:sp>
    </p:spTree>
    <p:extLst>
      <p:ext uri="{BB962C8B-B14F-4D97-AF65-F5344CB8AC3E}">
        <p14:creationId xmlns:p14="http://schemas.microsoft.com/office/powerpoint/2010/main" val="32047989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0024CD0-311D-1356-9A1F-0F25E0E7F3CC}"/>
              </a:ext>
            </a:extLst>
          </p:cNvPr>
          <p:cNvSpPr>
            <a:spLocks noGrp="1"/>
          </p:cNvSpPr>
          <p:nvPr>
            <p:ph idx="1"/>
          </p:nvPr>
        </p:nvSpPr>
        <p:spPr/>
        <p:txBody>
          <a:bodyPr/>
          <a:lstStyle/>
          <a:p>
            <a:pPr marL="0" indent="0">
              <a:buNone/>
            </a:pPr>
            <a:r>
              <a:rPr lang="en-US" sz="2400" b="0" dirty="0"/>
              <a:t>(Dependent upon Straw Poll 1 result)</a:t>
            </a:r>
          </a:p>
          <a:p>
            <a:r>
              <a:rPr lang="en-US" dirty="0"/>
              <a:t>Should </a:t>
            </a:r>
            <a:r>
              <a:rPr lang="en-US" dirty="0" err="1"/>
              <a:t>TGbh</a:t>
            </a:r>
            <a:r>
              <a:rPr lang="en-US" dirty="0"/>
              <a:t> change its PAR?</a:t>
            </a:r>
          </a:p>
        </p:txBody>
      </p:sp>
      <p:sp>
        <p:nvSpPr>
          <p:cNvPr id="3" name="Title 2">
            <a:extLst>
              <a:ext uri="{FF2B5EF4-FFF2-40B4-BE49-F238E27FC236}">
                <a16:creationId xmlns:a16="http://schemas.microsoft.com/office/drawing/2014/main" id="{A3E6CCC6-546D-9A77-7638-418DE1D0604F}"/>
              </a:ext>
            </a:extLst>
          </p:cNvPr>
          <p:cNvSpPr>
            <a:spLocks noGrp="1"/>
          </p:cNvSpPr>
          <p:nvPr>
            <p:ph type="title"/>
          </p:nvPr>
        </p:nvSpPr>
        <p:spPr/>
        <p:txBody>
          <a:bodyPr/>
          <a:lstStyle/>
          <a:p>
            <a:r>
              <a:rPr lang="en-US" dirty="0"/>
              <a:t>Straw Poll 2</a:t>
            </a:r>
          </a:p>
        </p:txBody>
      </p:sp>
      <p:sp>
        <p:nvSpPr>
          <p:cNvPr id="4" name="Date Placeholder 3">
            <a:extLst>
              <a:ext uri="{FF2B5EF4-FFF2-40B4-BE49-F238E27FC236}">
                <a16:creationId xmlns:a16="http://schemas.microsoft.com/office/drawing/2014/main" id="{1865FE83-5A59-2315-2D96-A678680BC621}"/>
              </a:ext>
            </a:extLst>
          </p:cNvPr>
          <p:cNvSpPr>
            <a:spLocks noGrp="1"/>
          </p:cNvSpPr>
          <p:nvPr>
            <p:ph type="dt" sz="half" idx="10"/>
          </p:nvPr>
        </p:nvSpPr>
        <p:spPr/>
        <p:txBody>
          <a:bodyPr/>
          <a:lstStyle/>
          <a:p>
            <a:pPr>
              <a:defRPr/>
            </a:pPr>
            <a:r>
              <a:rPr lang="en-US"/>
              <a:t>July 2022</a:t>
            </a:r>
            <a:endParaRPr lang="en-US" dirty="0"/>
          </a:p>
        </p:txBody>
      </p:sp>
      <p:sp>
        <p:nvSpPr>
          <p:cNvPr id="5" name="Footer Placeholder 4">
            <a:extLst>
              <a:ext uri="{FF2B5EF4-FFF2-40B4-BE49-F238E27FC236}">
                <a16:creationId xmlns:a16="http://schemas.microsoft.com/office/drawing/2014/main" id="{BF039ED2-13CC-F72F-C3D4-C291A9C23127}"/>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E83C9E12-37A4-8F00-AE90-E86B5D95D11C}"/>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41</a:t>
            </a:fld>
            <a:endParaRPr lang="en-US" dirty="0"/>
          </a:p>
        </p:txBody>
      </p:sp>
    </p:spTree>
    <p:extLst>
      <p:ext uri="{BB962C8B-B14F-4D97-AF65-F5344CB8AC3E}">
        <p14:creationId xmlns:p14="http://schemas.microsoft.com/office/powerpoint/2010/main" val="227007782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374B0D6-F277-21A9-A868-8E42BB40734A}"/>
              </a:ext>
            </a:extLst>
          </p:cNvPr>
          <p:cNvSpPr>
            <a:spLocks noGrp="1"/>
          </p:cNvSpPr>
          <p:nvPr>
            <p:ph idx="1"/>
          </p:nvPr>
        </p:nvSpPr>
        <p:spPr/>
        <p:txBody>
          <a:bodyPr/>
          <a:lstStyle/>
          <a:p>
            <a:pPr marL="0" indent="0">
              <a:buNone/>
            </a:pPr>
            <a:r>
              <a:rPr lang="en-US" b="0" dirty="0"/>
              <a:t>(Dependent upon Straw Poll 1 and 2 results)</a:t>
            </a:r>
          </a:p>
          <a:p>
            <a:pPr marL="400050"/>
            <a:r>
              <a:rPr lang="en-US" dirty="0"/>
              <a:t>Should </a:t>
            </a:r>
            <a:r>
              <a:rPr lang="en-US" dirty="0" err="1"/>
              <a:t>TGbh</a:t>
            </a:r>
            <a:r>
              <a:rPr lang="en-US" dirty="0"/>
              <a:t> be disbanded?</a:t>
            </a:r>
          </a:p>
          <a:p>
            <a:pPr marL="914400" lvl="1" indent="-457200">
              <a:buFont typeface="+mj-lt"/>
              <a:buAutoNum type="alphaLcPeriod"/>
            </a:pPr>
            <a:endParaRPr lang="en-US" dirty="0"/>
          </a:p>
          <a:p>
            <a:pPr marL="457200" lvl="1" indent="0">
              <a:buNone/>
            </a:pPr>
            <a:endParaRPr lang="en-US" dirty="0"/>
          </a:p>
        </p:txBody>
      </p:sp>
      <p:sp>
        <p:nvSpPr>
          <p:cNvPr id="3" name="Title 2">
            <a:extLst>
              <a:ext uri="{FF2B5EF4-FFF2-40B4-BE49-F238E27FC236}">
                <a16:creationId xmlns:a16="http://schemas.microsoft.com/office/drawing/2014/main" id="{F230DBDC-9CD5-82F0-D9E3-D7E5CAD8A730}"/>
              </a:ext>
            </a:extLst>
          </p:cNvPr>
          <p:cNvSpPr>
            <a:spLocks noGrp="1"/>
          </p:cNvSpPr>
          <p:nvPr>
            <p:ph type="title"/>
          </p:nvPr>
        </p:nvSpPr>
        <p:spPr/>
        <p:txBody>
          <a:bodyPr/>
          <a:lstStyle/>
          <a:p>
            <a:r>
              <a:rPr lang="en-US" dirty="0"/>
              <a:t>Straw Poll 3</a:t>
            </a:r>
          </a:p>
        </p:txBody>
      </p:sp>
      <p:sp>
        <p:nvSpPr>
          <p:cNvPr id="4" name="Date Placeholder 3">
            <a:extLst>
              <a:ext uri="{FF2B5EF4-FFF2-40B4-BE49-F238E27FC236}">
                <a16:creationId xmlns:a16="http://schemas.microsoft.com/office/drawing/2014/main" id="{F8CAC72B-F652-9A00-9D5E-E569DA1ACCFE}"/>
              </a:ext>
            </a:extLst>
          </p:cNvPr>
          <p:cNvSpPr>
            <a:spLocks noGrp="1"/>
          </p:cNvSpPr>
          <p:nvPr>
            <p:ph type="dt" sz="half" idx="10"/>
          </p:nvPr>
        </p:nvSpPr>
        <p:spPr/>
        <p:txBody>
          <a:bodyPr/>
          <a:lstStyle/>
          <a:p>
            <a:pPr>
              <a:defRPr/>
            </a:pPr>
            <a:r>
              <a:rPr lang="en-US"/>
              <a:t>July 2022</a:t>
            </a:r>
            <a:endParaRPr lang="en-US" dirty="0"/>
          </a:p>
        </p:txBody>
      </p:sp>
      <p:sp>
        <p:nvSpPr>
          <p:cNvPr id="5" name="Footer Placeholder 4">
            <a:extLst>
              <a:ext uri="{FF2B5EF4-FFF2-40B4-BE49-F238E27FC236}">
                <a16:creationId xmlns:a16="http://schemas.microsoft.com/office/drawing/2014/main" id="{EDC7923E-FF97-C6D4-850E-22D3D53337DB}"/>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9F35AB0B-73E2-D6AD-8123-6795DC286B9C}"/>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42</a:t>
            </a:fld>
            <a:endParaRPr lang="en-US" dirty="0"/>
          </a:p>
        </p:txBody>
      </p:sp>
    </p:spTree>
    <p:extLst>
      <p:ext uri="{BB962C8B-B14F-4D97-AF65-F5344CB8AC3E}">
        <p14:creationId xmlns:p14="http://schemas.microsoft.com/office/powerpoint/2010/main" val="184832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5A5B551-7548-A287-0732-59B90DDC6AD7}"/>
              </a:ext>
            </a:extLst>
          </p:cNvPr>
          <p:cNvSpPr>
            <a:spLocks noGrp="1"/>
          </p:cNvSpPr>
          <p:nvPr>
            <p:ph idx="1"/>
          </p:nvPr>
        </p:nvSpPr>
        <p:spPr>
          <a:xfrm>
            <a:off x="685800" y="1371599"/>
            <a:ext cx="7772400" cy="5153799"/>
          </a:xfrm>
        </p:spPr>
        <p:txBody>
          <a:bodyPr/>
          <a:lstStyle/>
          <a:p>
            <a:pPr marL="0" indent="0">
              <a:buNone/>
            </a:pPr>
            <a:r>
              <a:rPr lang="en-US" sz="1600" dirty="0"/>
              <a:t>3 Use-Cases  (selection summaries showing need for “pre-association”)</a:t>
            </a:r>
          </a:p>
          <a:p>
            <a:pPr marL="0" indent="0">
              <a:buNone/>
            </a:pPr>
            <a:r>
              <a:rPr lang="en-US" sz="1400" dirty="0"/>
              <a:t>3.1</a:t>
            </a:r>
            <a:r>
              <a:rPr lang="en-US" sz="2000" dirty="0"/>
              <a:t> </a:t>
            </a:r>
            <a:r>
              <a:rPr lang="en-GB" sz="1400" b="1" u="none" strike="noStrike" kern="0" spc="0" dirty="0">
                <a:effectLst/>
                <a:uFill>
                  <a:solidFill>
                    <a:srgbClr val="000000"/>
                  </a:solidFill>
                </a:uFill>
                <a:latin typeface="Arial" panose="020B0604020202020204" pitchFamily="34" charset="0"/>
                <a:ea typeface="Arial" panose="020B0604020202020204" pitchFamily="34" charset="0"/>
              </a:rPr>
              <a:t>Initial infrastructure connection steering</a:t>
            </a:r>
            <a:endParaRPr lang="en-US" sz="1400" b="1" u="none" strike="noStrike" kern="0" spc="0" dirty="0">
              <a:effectLst/>
              <a:uFill>
                <a:solidFill>
                  <a:srgbClr val="000000"/>
                </a:solidFill>
              </a:uFill>
              <a:latin typeface="Arial" panose="020B0604020202020204" pitchFamily="34" charset="0"/>
              <a:ea typeface="Arial" panose="020B0604020202020204" pitchFamily="34" charset="0"/>
            </a:endParaRPr>
          </a:p>
          <a:p>
            <a:pPr marL="0" marR="0" indent="0" algn="just">
              <a:spcBef>
                <a:spcPts val="0"/>
              </a:spcBef>
              <a:spcAft>
                <a:spcPts val="0"/>
              </a:spcAft>
              <a:buNone/>
            </a:pPr>
            <a:r>
              <a:rPr lang="en-GB" sz="1200" dirty="0">
                <a:effectLst/>
                <a:latin typeface="Times New Roman" panose="02020603050405020304" pitchFamily="18" charset="0"/>
                <a:ea typeface="SimSun" panose="02010600030101010101" pitchFamily="2" charset="-122"/>
              </a:rPr>
              <a:t>Before connecting to the 802.11 network, the phone scans to discover the available APs, by sending Probe Requests, ANQP or other public action frames, etc.</a:t>
            </a:r>
            <a:endParaRPr lang="en-US" sz="1200" dirty="0">
              <a:effectLst/>
              <a:latin typeface="Times New Roman" panose="02020603050405020304" pitchFamily="18" charset="0"/>
              <a:ea typeface="SimSun" panose="02010600030101010101" pitchFamily="2" charset="-122"/>
            </a:endParaRPr>
          </a:p>
          <a:p>
            <a:pPr marL="0" indent="0">
              <a:buNone/>
            </a:pPr>
            <a:r>
              <a:rPr lang="en-GB" sz="1200" dirty="0">
                <a:effectLst/>
                <a:latin typeface="Times New Roman" panose="02020603050405020304" pitchFamily="18" charset="0"/>
                <a:ea typeface="SimSun" panose="02010600030101010101" pitchFamily="2" charset="-122"/>
              </a:rPr>
              <a:t>During this scanning, the infrastructure monitors the signal levels received from the smartphone at multiple APs and bands on those APs, determines which AP and band will provide the best service, and steers the client to that AP.</a:t>
            </a:r>
          </a:p>
          <a:p>
            <a:pPr marL="0" indent="0">
              <a:buNone/>
            </a:pPr>
            <a:r>
              <a:rPr lang="en-GB" sz="1400" dirty="0">
                <a:latin typeface="Times New Roman" panose="02020603050405020304" pitchFamily="18" charset="0"/>
                <a:ea typeface="SimSun" panose="02010600030101010101" pitchFamily="2" charset="-122"/>
              </a:rPr>
              <a:t>3.2</a:t>
            </a:r>
            <a:r>
              <a:rPr lang="en-GB" sz="1200" dirty="0">
                <a:latin typeface="Times New Roman" panose="02020603050405020304" pitchFamily="18" charset="0"/>
                <a:ea typeface="SimSun" panose="02010600030101010101" pitchFamily="2" charset="-122"/>
              </a:rPr>
              <a:t> </a:t>
            </a:r>
            <a:r>
              <a:rPr lang="en-GB" sz="1400" b="1" u="none" strike="noStrike" kern="0" spc="0" dirty="0">
                <a:effectLst/>
                <a:uFill>
                  <a:solidFill>
                    <a:srgbClr val="000000"/>
                  </a:solidFill>
                </a:uFill>
                <a:latin typeface="Arial" panose="020B0604020202020204" pitchFamily="34" charset="0"/>
                <a:ea typeface="Arial" panose="020B0604020202020204" pitchFamily="34" charset="0"/>
              </a:rPr>
              <a:t>Access control and arrival detection in a home environment</a:t>
            </a:r>
            <a:endParaRPr lang="en-US" sz="1600" b="1" u="none" strike="noStrike" kern="0" spc="0" dirty="0">
              <a:effectLst/>
              <a:uFill>
                <a:solidFill>
                  <a:srgbClr val="000000"/>
                </a:solidFill>
              </a:uFill>
              <a:latin typeface="Arial" panose="020B0604020202020204" pitchFamily="34" charset="0"/>
              <a:ea typeface="Arial" panose="020B0604020202020204" pitchFamily="34" charset="0"/>
            </a:endParaRPr>
          </a:p>
          <a:p>
            <a:pPr marL="0" indent="0">
              <a:buNone/>
            </a:pPr>
            <a:r>
              <a:rPr lang="en-GB" sz="1200" dirty="0">
                <a:effectLst/>
                <a:latin typeface="Times New Roman" panose="02020603050405020304" pitchFamily="18" charset="0"/>
                <a:ea typeface="SimSun" panose="02010600030101010101" pitchFamily="2" charset="-122"/>
              </a:rPr>
              <a:t>The parent wants all these devices to be recognized when attaching to the 802.11 network, without launching an application or using a portal.  And, this needs to use a method that the kids can’t hack and circumvent</a:t>
            </a:r>
            <a:r>
              <a:rPr lang="en-GB" sz="1600" dirty="0">
                <a:effectLst/>
                <a:latin typeface="Times New Roman" panose="02020603050405020304" pitchFamily="18" charset="0"/>
                <a:ea typeface="SimSun" panose="02010600030101010101" pitchFamily="2" charset="-122"/>
              </a:rPr>
              <a:t>. </a:t>
            </a:r>
          </a:p>
          <a:p>
            <a:pPr marL="0" indent="0">
              <a:buNone/>
            </a:pPr>
            <a:r>
              <a:rPr lang="en-GB" sz="1200" dirty="0">
                <a:effectLst/>
                <a:latin typeface="Times New Roman" panose="02020603050405020304" pitchFamily="18" charset="0"/>
                <a:ea typeface="SimSun" panose="02010600030101010101" pitchFamily="2" charset="-122"/>
              </a:rPr>
              <a:t>…home network cannot recognize or determine when a “authorized” phone is in range and should be allowed on the network, or what permissions should be granted once it is associated.</a:t>
            </a:r>
          </a:p>
          <a:p>
            <a:pPr marL="0" indent="0">
              <a:buNone/>
            </a:pPr>
            <a:r>
              <a:rPr lang="en-GB" sz="1400" dirty="0">
                <a:latin typeface="Times New Roman" panose="02020603050405020304" pitchFamily="18" charset="0"/>
                <a:ea typeface="SimSun" panose="02010600030101010101" pitchFamily="2" charset="-122"/>
              </a:rPr>
              <a:t>3.8</a:t>
            </a:r>
            <a:r>
              <a:rPr lang="en-GB" sz="1200" dirty="0">
                <a:latin typeface="Times New Roman" panose="02020603050405020304" pitchFamily="18" charset="0"/>
                <a:ea typeface="SimSun" panose="02010600030101010101" pitchFamily="2" charset="-122"/>
              </a:rPr>
              <a:t> </a:t>
            </a:r>
            <a:r>
              <a:rPr lang="en-GB" sz="1200" b="1" u="none" strike="noStrike" kern="0" spc="0" dirty="0">
                <a:effectLst/>
                <a:uFill>
                  <a:solidFill>
                    <a:srgbClr val="000000"/>
                  </a:solidFill>
                </a:uFill>
                <a:latin typeface="Arial" panose="020B0604020202020204" pitchFamily="34" charset="0"/>
                <a:ea typeface="Arial" panose="020B0604020202020204" pitchFamily="34" charset="0"/>
              </a:rPr>
              <a:t>Rogue detection in infrastructure networks</a:t>
            </a:r>
          </a:p>
          <a:p>
            <a:pPr marL="0" indent="0">
              <a:buNone/>
            </a:pPr>
            <a:r>
              <a:rPr lang="en-GB" sz="1200" dirty="0">
                <a:effectLst/>
                <a:latin typeface="Times New Roman" panose="02020603050405020304" pitchFamily="18" charset="0"/>
                <a:ea typeface="SimSun" panose="02010600030101010101" pitchFamily="2" charset="-122"/>
              </a:rPr>
              <a:t>Non-AP STAs could also be listed on a known client list, by MAC address, and thereby unexpected/unwanted client devices in the service area can be detected, by detecting unknown MAC addresses.</a:t>
            </a:r>
            <a:endParaRPr lang="en-US" sz="1050" b="1" u="none" strike="noStrike" kern="0" spc="0" dirty="0">
              <a:effectLst/>
              <a:uFill>
                <a:solidFill>
                  <a:srgbClr val="000000"/>
                </a:solidFill>
              </a:uFill>
              <a:latin typeface="Arial" panose="020B0604020202020204" pitchFamily="34" charset="0"/>
              <a:ea typeface="Arial" panose="020B0604020202020204" pitchFamily="34" charset="0"/>
            </a:endParaRPr>
          </a:p>
          <a:p>
            <a:pPr marL="0" indent="0">
              <a:buNone/>
            </a:pPr>
            <a:endParaRPr lang="en-US" sz="1400" dirty="0"/>
          </a:p>
          <a:p>
            <a:pPr marL="0" indent="0">
              <a:buNone/>
            </a:pPr>
            <a:r>
              <a:rPr lang="en-US" sz="1800" dirty="0"/>
              <a:t>The Point is “Pre-Association” Use Cases were the first considered (3.1 and 3.2) plus others.</a:t>
            </a:r>
          </a:p>
        </p:txBody>
      </p:sp>
      <p:sp>
        <p:nvSpPr>
          <p:cNvPr id="3" name="Title 2">
            <a:extLst>
              <a:ext uri="{FF2B5EF4-FFF2-40B4-BE49-F238E27FC236}">
                <a16:creationId xmlns:a16="http://schemas.microsoft.com/office/drawing/2014/main" id="{C016168B-F459-47FA-898E-34179AB10D95}"/>
              </a:ext>
            </a:extLst>
          </p:cNvPr>
          <p:cNvSpPr>
            <a:spLocks noGrp="1"/>
          </p:cNvSpPr>
          <p:nvPr>
            <p:ph type="title"/>
          </p:nvPr>
        </p:nvSpPr>
        <p:spPr>
          <a:xfrm>
            <a:off x="685800" y="685800"/>
            <a:ext cx="7772400" cy="609600"/>
          </a:xfrm>
        </p:spPr>
        <p:txBody>
          <a:bodyPr/>
          <a:lstStyle/>
          <a:p>
            <a:r>
              <a:rPr lang="en-US" sz="2400" dirty="0"/>
              <a:t>Background – RCM TIG Group Report 19/1442r9</a:t>
            </a:r>
          </a:p>
        </p:txBody>
      </p:sp>
      <p:sp>
        <p:nvSpPr>
          <p:cNvPr id="4" name="Date Placeholder 3">
            <a:extLst>
              <a:ext uri="{FF2B5EF4-FFF2-40B4-BE49-F238E27FC236}">
                <a16:creationId xmlns:a16="http://schemas.microsoft.com/office/drawing/2014/main" id="{20EAB17A-0A7D-AA24-AC5A-D84EE37B8225}"/>
              </a:ext>
            </a:extLst>
          </p:cNvPr>
          <p:cNvSpPr>
            <a:spLocks noGrp="1"/>
          </p:cNvSpPr>
          <p:nvPr>
            <p:ph type="dt" sz="half" idx="10"/>
          </p:nvPr>
        </p:nvSpPr>
        <p:spPr/>
        <p:txBody>
          <a:bodyPr/>
          <a:lstStyle/>
          <a:p>
            <a:pPr>
              <a:defRPr/>
            </a:pPr>
            <a:r>
              <a:rPr lang="en-US"/>
              <a:t>July 2022</a:t>
            </a:r>
            <a:endParaRPr lang="en-US" dirty="0"/>
          </a:p>
        </p:txBody>
      </p:sp>
      <p:sp>
        <p:nvSpPr>
          <p:cNvPr id="5" name="Footer Placeholder 4">
            <a:extLst>
              <a:ext uri="{FF2B5EF4-FFF2-40B4-BE49-F238E27FC236}">
                <a16:creationId xmlns:a16="http://schemas.microsoft.com/office/drawing/2014/main" id="{DF1208CC-2FF9-BEB8-4D07-D69CB667BD10}"/>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8008187F-54FC-1881-E4A1-A29C19136CC5}"/>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5</a:t>
            </a:fld>
            <a:endParaRPr lang="en-US" dirty="0"/>
          </a:p>
        </p:txBody>
      </p:sp>
    </p:spTree>
    <p:extLst>
      <p:ext uri="{BB962C8B-B14F-4D97-AF65-F5344CB8AC3E}">
        <p14:creationId xmlns:p14="http://schemas.microsoft.com/office/powerpoint/2010/main" val="1279290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02E46B4-8784-1CC4-F4D3-D989AF6F8B1E}"/>
              </a:ext>
            </a:extLst>
          </p:cNvPr>
          <p:cNvSpPr>
            <a:spLocks noGrp="1"/>
          </p:cNvSpPr>
          <p:nvPr>
            <p:ph idx="1"/>
          </p:nvPr>
        </p:nvSpPr>
        <p:spPr>
          <a:xfrm>
            <a:off x="696913" y="1676400"/>
            <a:ext cx="7772400" cy="4495800"/>
          </a:xfrm>
        </p:spPr>
        <p:txBody>
          <a:bodyPr/>
          <a:lstStyle/>
          <a:p>
            <a:pPr marL="0" indent="0" algn="l">
              <a:buNone/>
            </a:pPr>
            <a:r>
              <a:rPr lang="en-US" sz="1400" b="1" i="0" u="none" strike="noStrike" baseline="0" dirty="0">
                <a:latin typeface="Verdana-Bold"/>
              </a:rPr>
              <a:t>“5.2.b Scope of the project: </a:t>
            </a:r>
            <a:r>
              <a:rPr lang="en-US" sz="1400" b="0" i="0" u="none" strike="noStrike" baseline="0" dirty="0">
                <a:latin typeface="Verdana" panose="020B0604030504040204" pitchFamily="34" charset="0"/>
              </a:rPr>
              <a:t>This amendment specifies modifications to the medium access control (MAC) </a:t>
            </a:r>
            <a:r>
              <a:rPr lang="en-US" sz="1400" b="0" i="0" u="sng" strike="noStrike" baseline="0" dirty="0">
                <a:latin typeface="Verdana" panose="020B0604030504040204" pitchFamily="34" charset="0"/>
              </a:rPr>
              <a:t>mechanisms to preserve </a:t>
            </a:r>
            <a:r>
              <a:rPr lang="en-US" sz="1400" i="0" u="sng" strike="noStrike" baseline="0" dirty="0">
                <a:latin typeface="Verdana" panose="020B0604030504040204" pitchFamily="34" charset="0"/>
              </a:rPr>
              <a:t>the existing services </a:t>
            </a:r>
            <a:r>
              <a:rPr lang="en-US" sz="1400" b="0" i="0" u="sng" strike="noStrike" baseline="0" dirty="0">
                <a:latin typeface="Verdana" panose="020B0604030504040204" pitchFamily="34" charset="0"/>
              </a:rPr>
              <a:t>that might otherwise be restricted in environments where STAs in an Extended Service Set (ESS) use randomized or changing MAC addresses, without affecting user</a:t>
            </a:r>
          </a:p>
          <a:p>
            <a:pPr marL="0" indent="0" algn="l">
              <a:buNone/>
            </a:pPr>
            <a:r>
              <a:rPr lang="en-US" sz="1400" b="0" i="0" u="sng" strike="noStrike" baseline="0" dirty="0">
                <a:latin typeface="Verdana" panose="020B0604030504040204" pitchFamily="34" charset="0"/>
              </a:rPr>
              <a:t>privacy. </a:t>
            </a:r>
            <a:r>
              <a:rPr lang="en-US" sz="1400" b="0" i="0" u="none" strike="noStrike" baseline="0" dirty="0">
                <a:latin typeface="Verdana" panose="020B0604030504040204" pitchFamily="34" charset="0"/>
              </a:rPr>
              <a:t>User privacy includes exposure of trackable information to third parties or exposure of an individual's presence or behavior.</a:t>
            </a:r>
          </a:p>
          <a:p>
            <a:pPr marL="0" indent="0" algn="l">
              <a:buNone/>
            </a:pPr>
            <a:endParaRPr lang="en-US" sz="1400" b="0" i="0" u="none" strike="noStrike" baseline="0" dirty="0">
              <a:latin typeface="Verdana" panose="020B0604030504040204" pitchFamily="34" charset="0"/>
            </a:endParaRPr>
          </a:p>
          <a:p>
            <a:pPr marL="0" indent="0" algn="l">
              <a:buNone/>
            </a:pPr>
            <a:r>
              <a:rPr lang="en-US" sz="1400" b="0" i="0" u="none" strike="noStrike" baseline="0" dirty="0">
                <a:latin typeface="Verdana" panose="020B0604030504040204" pitchFamily="34" charset="0"/>
              </a:rPr>
              <a:t>This amendment introduces mechanisms to enable session continuity in the absence of unique MAC address-to-STA mapping. For STAs in an ESS that use randomized or changing MAC addresses, this amendment preserves the ability to provide customer support, conduct network diagnostics and troubleshooting, and detect device arrival in a trusted environment.”</a:t>
            </a:r>
          </a:p>
          <a:p>
            <a:pPr marL="0" indent="0" algn="l">
              <a:buNone/>
            </a:pPr>
            <a:endParaRPr lang="en-US" sz="1400" b="0" dirty="0">
              <a:latin typeface="Verdana" panose="020B0604030504040204" pitchFamily="34" charset="0"/>
            </a:endParaRPr>
          </a:p>
          <a:p>
            <a:pPr marL="0" indent="0" algn="l">
              <a:buNone/>
            </a:pPr>
            <a:r>
              <a:rPr lang="en-US" sz="1400" dirty="0">
                <a:solidFill>
                  <a:srgbClr val="FF3300"/>
                </a:solidFill>
                <a:latin typeface="Verdana" panose="020B0604030504040204" pitchFamily="34" charset="0"/>
              </a:rPr>
              <a:t>VOTE November 5, 2020, PAR Motion </a:t>
            </a:r>
            <a:r>
              <a:rPr lang="en-US" sz="1400" u="sng" dirty="0">
                <a:solidFill>
                  <a:srgbClr val="FF3300"/>
                </a:solidFill>
                <a:latin typeface="Verdana" panose="020B0604030504040204" pitchFamily="34" charset="0"/>
              </a:rPr>
              <a:t>Passed Unanimous </a:t>
            </a:r>
            <a:r>
              <a:rPr lang="en-US" sz="1400" dirty="0">
                <a:solidFill>
                  <a:srgbClr val="FF3300"/>
                </a:solidFill>
                <a:latin typeface="Verdana" panose="020B0604030504040204" pitchFamily="34" charset="0"/>
              </a:rPr>
              <a:t>(37 participants)</a:t>
            </a:r>
          </a:p>
          <a:p>
            <a:pPr marL="0" indent="0" algn="l">
              <a:buNone/>
            </a:pPr>
            <a:endParaRPr lang="en-US" sz="1200" b="0" i="1" u="none" strike="noStrike" baseline="0" dirty="0">
              <a:latin typeface="Verdana" panose="020B0604030504040204" pitchFamily="34" charset="0"/>
            </a:endParaRPr>
          </a:p>
          <a:p>
            <a:pPr marL="0" indent="0" algn="l">
              <a:buNone/>
            </a:pPr>
            <a:r>
              <a:rPr lang="en-US" sz="1200" b="0" i="1" u="none" strike="noStrike" baseline="0" dirty="0">
                <a:latin typeface="Verdana" panose="020B0604030504040204" pitchFamily="34" charset="0"/>
              </a:rPr>
              <a:t>Note: The term “STA” is used but doubtful if APs were intended to use RCM.  The best reading is possibly “mobile STA”</a:t>
            </a:r>
          </a:p>
          <a:p>
            <a:pPr marL="0" indent="0" algn="l">
              <a:buNone/>
            </a:pPr>
            <a:r>
              <a:rPr lang="en-US" sz="1400" b="0" i="1" dirty="0">
                <a:latin typeface="Verdana" panose="020B0604030504040204" pitchFamily="34" charset="0"/>
              </a:rPr>
              <a:t>From hereon, the term “STA” refers to a non-AP STA.</a:t>
            </a:r>
          </a:p>
          <a:p>
            <a:pPr marL="0" indent="0" algn="l">
              <a:buNone/>
            </a:pPr>
            <a:endParaRPr lang="en-US" sz="1800" dirty="0"/>
          </a:p>
        </p:txBody>
      </p:sp>
      <p:sp>
        <p:nvSpPr>
          <p:cNvPr id="3" name="Title 2">
            <a:extLst>
              <a:ext uri="{FF2B5EF4-FFF2-40B4-BE49-F238E27FC236}">
                <a16:creationId xmlns:a16="http://schemas.microsoft.com/office/drawing/2014/main" id="{0657D0AE-97AA-F579-7704-A15726525C2A}"/>
              </a:ext>
            </a:extLst>
          </p:cNvPr>
          <p:cNvSpPr>
            <a:spLocks noGrp="1"/>
          </p:cNvSpPr>
          <p:nvPr>
            <p:ph type="title"/>
          </p:nvPr>
        </p:nvSpPr>
        <p:spPr/>
        <p:txBody>
          <a:bodyPr/>
          <a:lstStyle/>
          <a:p>
            <a:r>
              <a:rPr lang="en-US" dirty="0"/>
              <a:t>Background –</a:t>
            </a:r>
            <a:r>
              <a:rPr lang="en-US" dirty="0" err="1"/>
              <a:t>TGbh</a:t>
            </a:r>
            <a:r>
              <a:rPr lang="en-US" dirty="0"/>
              <a:t> PAR </a:t>
            </a:r>
          </a:p>
        </p:txBody>
      </p:sp>
      <p:sp>
        <p:nvSpPr>
          <p:cNvPr id="4" name="Date Placeholder 3">
            <a:extLst>
              <a:ext uri="{FF2B5EF4-FFF2-40B4-BE49-F238E27FC236}">
                <a16:creationId xmlns:a16="http://schemas.microsoft.com/office/drawing/2014/main" id="{A1E608F1-E256-2AC5-A09D-D50A3D3E4C4B}"/>
              </a:ext>
            </a:extLst>
          </p:cNvPr>
          <p:cNvSpPr>
            <a:spLocks noGrp="1"/>
          </p:cNvSpPr>
          <p:nvPr>
            <p:ph type="dt" sz="half" idx="10"/>
          </p:nvPr>
        </p:nvSpPr>
        <p:spPr/>
        <p:txBody>
          <a:bodyPr/>
          <a:lstStyle/>
          <a:p>
            <a:pPr>
              <a:defRPr/>
            </a:pPr>
            <a:r>
              <a:rPr lang="en-US"/>
              <a:t>July 2022</a:t>
            </a:r>
            <a:endParaRPr lang="en-US" dirty="0"/>
          </a:p>
        </p:txBody>
      </p:sp>
      <p:sp>
        <p:nvSpPr>
          <p:cNvPr id="5" name="Footer Placeholder 4">
            <a:extLst>
              <a:ext uri="{FF2B5EF4-FFF2-40B4-BE49-F238E27FC236}">
                <a16:creationId xmlns:a16="http://schemas.microsoft.com/office/drawing/2014/main" id="{A29D4A93-F5F8-D6ED-9FAD-570B3A0D4927}"/>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A055D51A-5A09-DCCA-2A0D-07527192EE71}"/>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6</a:t>
            </a:fld>
            <a:endParaRPr lang="en-US" dirty="0"/>
          </a:p>
        </p:txBody>
      </p:sp>
    </p:spTree>
    <p:extLst>
      <p:ext uri="{BB962C8B-B14F-4D97-AF65-F5344CB8AC3E}">
        <p14:creationId xmlns:p14="http://schemas.microsoft.com/office/powerpoint/2010/main" val="2220520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275B18A-D0CD-FE64-DA37-59C7D0BC6CED}"/>
              </a:ext>
            </a:extLst>
          </p:cNvPr>
          <p:cNvSpPr>
            <a:spLocks noGrp="1"/>
          </p:cNvSpPr>
          <p:nvPr>
            <p:ph idx="1"/>
          </p:nvPr>
        </p:nvSpPr>
        <p:spPr>
          <a:xfrm>
            <a:off x="696913" y="1600200"/>
            <a:ext cx="7772400" cy="4418013"/>
          </a:xfrm>
        </p:spPr>
        <p:txBody>
          <a:bodyPr/>
          <a:lstStyle/>
          <a:p>
            <a:r>
              <a:rPr lang="en-US" sz="2000" dirty="0">
                <a:solidFill>
                  <a:srgbClr val="FF3300"/>
                </a:solidFill>
                <a:effectLst/>
                <a:latin typeface="Calibri" panose="020F0502020204030204" pitchFamily="34" charset="0"/>
                <a:ea typeface="Calibri" panose="020F0502020204030204" pitchFamily="34" charset="0"/>
              </a:rPr>
              <a:t>The </a:t>
            </a:r>
            <a:r>
              <a:rPr lang="en-US" sz="2000" dirty="0" err="1">
                <a:solidFill>
                  <a:srgbClr val="FF3300"/>
                </a:solidFill>
                <a:effectLst/>
                <a:latin typeface="Calibri" panose="020F0502020204030204" pitchFamily="34" charset="0"/>
                <a:ea typeface="Calibri" panose="020F0502020204030204" pitchFamily="34" charset="0"/>
              </a:rPr>
              <a:t>TGbh</a:t>
            </a:r>
            <a:r>
              <a:rPr lang="en-US" sz="2000" dirty="0">
                <a:solidFill>
                  <a:srgbClr val="FF3300"/>
                </a:solidFill>
                <a:effectLst/>
                <a:latin typeface="Calibri" panose="020F0502020204030204" pitchFamily="34" charset="0"/>
                <a:ea typeface="Calibri" panose="020F0502020204030204" pitchFamily="34" charset="0"/>
              </a:rPr>
              <a:t> scope is often </a:t>
            </a:r>
            <a:r>
              <a:rPr lang="en-US" sz="2000" dirty="0">
                <a:solidFill>
                  <a:srgbClr val="FF3300"/>
                </a:solidFill>
                <a:latin typeface="Calibri" panose="020F0502020204030204" pitchFamily="34" charset="0"/>
                <a:ea typeface="Calibri" panose="020F0502020204030204" pitchFamily="34" charset="0"/>
              </a:rPr>
              <a:t>expressed as </a:t>
            </a:r>
            <a:r>
              <a:rPr lang="en-US" sz="2000" dirty="0">
                <a:solidFill>
                  <a:srgbClr val="FF3300"/>
                </a:solidFill>
                <a:effectLst/>
                <a:latin typeface="Calibri" panose="020F0502020204030204" pitchFamily="34" charset="0"/>
                <a:ea typeface="Calibri" panose="020F0502020204030204" pitchFamily="34" charset="0"/>
              </a:rPr>
              <a:t>“consider use cases that used to work, and have been broken (by RCM)”</a:t>
            </a:r>
            <a:endParaRPr lang="en-US" dirty="0">
              <a:solidFill>
                <a:srgbClr val="FF3300"/>
              </a:solidFill>
            </a:endParaRPr>
          </a:p>
          <a:p>
            <a:r>
              <a:rPr lang="en-US" sz="1800" dirty="0"/>
              <a:t>The market introduced RCM but, in many cases specified same address for same BSS.  </a:t>
            </a:r>
          </a:p>
          <a:p>
            <a:r>
              <a:rPr lang="en-US" sz="1800" dirty="0"/>
              <a:t>All the work leading up to the PAR had primary Use Cases as per </a:t>
            </a:r>
            <a:r>
              <a:rPr lang="en-US" sz="1800" dirty="0" err="1"/>
              <a:t>TGbh</a:t>
            </a:r>
            <a:r>
              <a:rPr lang="en-US" sz="1800" dirty="0"/>
              <a:t> cases 4.1, 4.2 (and others) that referred to the network needing to recognize non-AP STA prior to association. </a:t>
            </a:r>
          </a:p>
          <a:p>
            <a:r>
              <a:rPr lang="en-US" sz="1800" dirty="0"/>
              <a:t>PAR uses the term “the existing services” </a:t>
            </a:r>
          </a:p>
          <a:p>
            <a:pPr lvl="1"/>
            <a:r>
              <a:rPr lang="en-US" sz="1800" u="sng" dirty="0"/>
              <a:t>No objections on the PAR vote or indeed the TIG document (unanimous)</a:t>
            </a:r>
            <a:endParaRPr lang="en-US" sz="1800" dirty="0"/>
          </a:p>
          <a:p>
            <a:endParaRPr lang="en-US" sz="1800" dirty="0"/>
          </a:p>
          <a:p>
            <a:r>
              <a:rPr lang="en-US" sz="1800" dirty="0"/>
              <a:t>Hence, at the time, it was understood that to fully meet PAR, </a:t>
            </a:r>
            <a:r>
              <a:rPr lang="en-US" sz="1800" dirty="0" err="1"/>
              <a:t>TGbh</a:t>
            </a:r>
            <a:r>
              <a:rPr lang="en-US" sz="1800" dirty="0"/>
              <a:t> needs to have scheme(s) that satisfy use cases that used STA identification prior to 4-way HS.  </a:t>
            </a:r>
          </a:p>
        </p:txBody>
      </p:sp>
      <p:sp>
        <p:nvSpPr>
          <p:cNvPr id="3" name="Title 2">
            <a:extLst>
              <a:ext uri="{FF2B5EF4-FFF2-40B4-BE49-F238E27FC236}">
                <a16:creationId xmlns:a16="http://schemas.microsoft.com/office/drawing/2014/main" id="{DBF7DE7A-2533-CF66-1EDC-377294EF7428}"/>
              </a:ext>
            </a:extLst>
          </p:cNvPr>
          <p:cNvSpPr>
            <a:spLocks noGrp="1"/>
          </p:cNvSpPr>
          <p:nvPr>
            <p:ph type="title"/>
          </p:nvPr>
        </p:nvSpPr>
        <p:spPr/>
        <p:txBody>
          <a:bodyPr/>
          <a:lstStyle/>
          <a:p>
            <a:r>
              <a:rPr lang="en-US" dirty="0"/>
              <a:t>Conclusion from Background</a:t>
            </a:r>
          </a:p>
        </p:txBody>
      </p:sp>
      <p:sp>
        <p:nvSpPr>
          <p:cNvPr id="4" name="Date Placeholder 3">
            <a:extLst>
              <a:ext uri="{FF2B5EF4-FFF2-40B4-BE49-F238E27FC236}">
                <a16:creationId xmlns:a16="http://schemas.microsoft.com/office/drawing/2014/main" id="{A8EF2D70-4A01-A69B-AAC1-F9500B03B0FC}"/>
              </a:ext>
            </a:extLst>
          </p:cNvPr>
          <p:cNvSpPr>
            <a:spLocks noGrp="1"/>
          </p:cNvSpPr>
          <p:nvPr>
            <p:ph type="dt" sz="half" idx="10"/>
          </p:nvPr>
        </p:nvSpPr>
        <p:spPr/>
        <p:txBody>
          <a:bodyPr/>
          <a:lstStyle/>
          <a:p>
            <a:pPr>
              <a:defRPr/>
            </a:pPr>
            <a:r>
              <a:rPr lang="en-US"/>
              <a:t>July 2022</a:t>
            </a:r>
            <a:endParaRPr lang="en-US" dirty="0"/>
          </a:p>
        </p:txBody>
      </p:sp>
      <p:sp>
        <p:nvSpPr>
          <p:cNvPr id="5" name="Footer Placeholder 4">
            <a:extLst>
              <a:ext uri="{FF2B5EF4-FFF2-40B4-BE49-F238E27FC236}">
                <a16:creationId xmlns:a16="http://schemas.microsoft.com/office/drawing/2014/main" id="{CC7A0323-B3A3-8E82-5A8A-183B4582E568}"/>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3F55C2C0-089D-8A00-7FCA-38C4CFA33C7B}"/>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7</a:t>
            </a:fld>
            <a:endParaRPr lang="en-US" dirty="0"/>
          </a:p>
        </p:txBody>
      </p:sp>
    </p:spTree>
    <p:extLst>
      <p:ext uri="{BB962C8B-B14F-4D97-AF65-F5344CB8AC3E}">
        <p14:creationId xmlns:p14="http://schemas.microsoft.com/office/powerpoint/2010/main" val="2923141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381BE92-497A-9B22-3F23-CA0F1DF41C3C}"/>
              </a:ext>
            </a:extLst>
          </p:cNvPr>
          <p:cNvSpPr>
            <a:spLocks noGrp="1"/>
          </p:cNvSpPr>
          <p:nvPr>
            <p:ph idx="1"/>
          </p:nvPr>
        </p:nvSpPr>
        <p:spPr>
          <a:xfrm>
            <a:off x="685800" y="1524000"/>
            <a:ext cx="7772400" cy="4800600"/>
          </a:xfrm>
        </p:spPr>
        <p:txBody>
          <a:bodyPr/>
          <a:lstStyle/>
          <a:p>
            <a:r>
              <a:rPr lang="en-US" dirty="0"/>
              <a:t>Some </a:t>
            </a:r>
            <a:r>
              <a:rPr lang="en-US" dirty="0" err="1"/>
              <a:t>TGbh</a:t>
            </a:r>
            <a:r>
              <a:rPr lang="en-US" dirty="0"/>
              <a:t> members have expressed opinions that it is not required to have a scheme where the STA can be identified prior to Association and voted accordingly.</a:t>
            </a:r>
          </a:p>
          <a:p>
            <a:r>
              <a:rPr lang="en-US" dirty="0"/>
              <a:t>Assumption may be that some members are of the opinion that the proposed schemes are not needed and/or do not satisfy the “user privacy” requirement.</a:t>
            </a:r>
          </a:p>
          <a:p>
            <a:pPr lvl="1"/>
            <a:r>
              <a:rPr lang="en-US" dirty="0"/>
              <a:t>Note that the PAR passed originally with no opposition.</a:t>
            </a:r>
          </a:p>
          <a:p>
            <a:r>
              <a:rPr lang="en-US" dirty="0"/>
              <a:t>It should be noted that proposed “pre-association schemes DO MEET ALL THE OTHER USE CASES.</a:t>
            </a:r>
          </a:p>
          <a:p>
            <a:r>
              <a:rPr lang="en-US" dirty="0"/>
              <a:t>The Privacy side can be examined in detail.</a:t>
            </a:r>
          </a:p>
          <a:p>
            <a:endParaRPr lang="en-US" dirty="0"/>
          </a:p>
        </p:txBody>
      </p:sp>
      <p:sp>
        <p:nvSpPr>
          <p:cNvPr id="3" name="Title 2">
            <a:extLst>
              <a:ext uri="{FF2B5EF4-FFF2-40B4-BE49-F238E27FC236}">
                <a16:creationId xmlns:a16="http://schemas.microsoft.com/office/drawing/2014/main" id="{C46A6DE6-EDF4-8F1F-D3E5-D68DC39A3B5E}"/>
              </a:ext>
            </a:extLst>
          </p:cNvPr>
          <p:cNvSpPr>
            <a:spLocks noGrp="1"/>
          </p:cNvSpPr>
          <p:nvPr>
            <p:ph type="title"/>
          </p:nvPr>
        </p:nvSpPr>
        <p:spPr>
          <a:xfrm>
            <a:off x="685800" y="685800"/>
            <a:ext cx="7772400" cy="762000"/>
          </a:xfrm>
        </p:spPr>
        <p:txBody>
          <a:bodyPr/>
          <a:lstStyle/>
          <a:p>
            <a:r>
              <a:rPr lang="en-US" dirty="0"/>
              <a:t>OK, what’s the </a:t>
            </a:r>
            <a:r>
              <a:rPr lang="en-US" dirty="0" err="1"/>
              <a:t>TGbh</a:t>
            </a:r>
            <a:r>
              <a:rPr lang="en-US" dirty="0"/>
              <a:t> problem?</a:t>
            </a:r>
          </a:p>
        </p:txBody>
      </p:sp>
      <p:sp>
        <p:nvSpPr>
          <p:cNvPr id="4" name="Date Placeholder 3">
            <a:extLst>
              <a:ext uri="{FF2B5EF4-FFF2-40B4-BE49-F238E27FC236}">
                <a16:creationId xmlns:a16="http://schemas.microsoft.com/office/drawing/2014/main" id="{FB34ACD1-69D3-4ABF-AEC7-0D605B97F034}"/>
              </a:ext>
            </a:extLst>
          </p:cNvPr>
          <p:cNvSpPr>
            <a:spLocks noGrp="1"/>
          </p:cNvSpPr>
          <p:nvPr>
            <p:ph type="dt" sz="half" idx="10"/>
          </p:nvPr>
        </p:nvSpPr>
        <p:spPr/>
        <p:txBody>
          <a:bodyPr/>
          <a:lstStyle/>
          <a:p>
            <a:pPr>
              <a:defRPr/>
            </a:pPr>
            <a:r>
              <a:rPr lang="en-US"/>
              <a:t>July 2022</a:t>
            </a:r>
            <a:endParaRPr lang="en-US" dirty="0"/>
          </a:p>
        </p:txBody>
      </p:sp>
      <p:sp>
        <p:nvSpPr>
          <p:cNvPr id="5" name="Footer Placeholder 4">
            <a:extLst>
              <a:ext uri="{FF2B5EF4-FFF2-40B4-BE49-F238E27FC236}">
                <a16:creationId xmlns:a16="http://schemas.microsoft.com/office/drawing/2014/main" id="{2118CB13-A82F-3232-DFF4-57C135E63511}"/>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96938DDF-AEA4-B8A0-C37F-46708EB8D2D0}"/>
              </a:ext>
            </a:extLst>
          </p:cNvPr>
          <p:cNvSpPr>
            <a:spLocks noGrp="1"/>
          </p:cNvSpPr>
          <p:nvPr>
            <p:ph type="sldNum" sz="quarter" idx="12"/>
          </p:nvPr>
        </p:nvSpPr>
        <p:spPr/>
        <p:txBody>
          <a:bodyPr/>
          <a:lstStyle/>
          <a:p>
            <a:pPr>
              <a:defRPr/>
            </a:pPr>
            <a:r>
              <a:rPr lang="en-US"/>
              <a:t>Slide </a:t>
            </a:r>
            <a:fld id="{31D45EC1-4C6A-4C4C-A230-3BDF24B584F8}" type="slidenum">
              <a:rPr lang="en-US" smtClean="0"/>
              <a:pPr>
                <a:defRPr/>
              </a:pPr>
              <a:t>8</a:t>
            </a:fld>
            <a:endParaRPr lang="en-US" dirty="0"/>
          </a:p>
        </p:txBody>
      </p:sp>
    </p:spTree>
    <p:extLst>
      <p:ext uri="{BB962C8B-B14F-4D97-AF65-F5344CB8AC3E}">
        <p14:creationId xmlns:p14="http://schemas.microsoft.com/office/powerpoint/2010/main" val="20266170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5E58216-307A-39B5-FD1F-16675E8791CA}"/>
              </a:ext>
            </a:extLst>
          </p:cNvPr>
          <p:cNvSpPr>
            <a:spLocks noGrp="1"/>
          </p:cNvSpPr>
          <p:nvPr>
            <p:ph idx="1"/>
          </p:nvPr>
        </p:nvSpPr>
        <p:spPr>
          <a:xfrm>
            <a:off x="685800" y="1219200"/>
            <a:ext cx="7772400" cy="5022209"/>
          </a:xfrm>
        </p:spPr>
        <p:txBody>
          <a:bodyPr/>
          <a:lstStyle/>
          <a:p>
            <a:pPr marL="0" indent="0">
              <a:buNone/>
            </a:pPr>
            <a:r>
              <a:rPr lang="en-US" sz="1800" dirty="0">
                <a:solidFill>
                  <a:srgbClr val="FF0000"/>
                </a:solidFill>
              </a:rPr>
              <a:t>I will not dwell on the details of these schemes</a:t>
            </a:r>
            <a:r>
              <a:rPr lang="en-US" sz="1800" dirty="0"/>
              <a:t>.  Just to note that we do have several proposed solutions which do meet all the Use Cases.</a:t>
            </a:r>
          </a:p>
          <a:p>
            <a:r>
              <a:rPr lang="en-US" sz="1600" dirty="0"/>
              <a:t>MAAD – </a:t>
            </a:r>
            <a:r>
              <a:rPr lang="en-US" sz="1600" b="0" dirty="0"/>
              <a:t>AP sends a new MAC address (in 4-way HS msg 3) every association and STA uses that as TA in the next association</a:t>
            </a:r>
          </a:p>
          <a:p>
            <a:r>
              <a:rPr lang="en-US" sz="1600" dirty="0"/>
              <a:t>IRM – </a:t>
            </a:r>
            <a:r>
              <a:rPr lang="en-US" sz="1600" b="0" dirty="0"/>
              <a:t>STA sends a new MAC address (in 4-way HS msg 2) every association and STA uses that as TA in the next association</a:t>
            </a:r>
          </a:p>
          <a:p>
            <a:r>
              <a:rPr lang="en-US" sz="1600" dirty="0"/>
              <a:t>RRCM</a:t>
            </a:r>
            <a:r>
              <a:rPr lang="en-US" sz="1800" dirty="0"/>
              <a:t> – </a:t>
            </a:r>
            <a:r>
              <a:rPr lang="en-US" sz="1600" b="0" dirty="0"/>
              <a:t>STA sends a seed (16 octets in 4-way HS msg 2) in each association, then AP and STA, using PTK, independently generate one (or more) MAC addresses to be used in next association.</a:t>
            </a:r>
          </a:p>
          <a:p>
            <a:r>
              <a:rPr lang="en-US" sz="1600" dirty="0"/>
              <a:t>IRMA</a:t>
            </a:r>
            <a:r>
              <a:rPr lang="en-US" sz="1600" b="0" dirty="0"/>
              <a:t> – STA sends IRM Key in each association</a:t>
            </a:r>
            <a:r>
              <a:rPr lang="en-US" sz="1800" b="0" dirty="0"/>
              <a:t> </a:t>
            </a:r>
            <a:r>
              <a:rPr lang="en-US" sz="1600" b="0" dirty="0"/>
              <a:t>(in 4-way HS msg 2) and in next association uses a random TA plus a hash (in Association Request).  AP matches TA and hash to key.</a:t>
            </a:r>
          </a:p>
          <a:p>
            <a:pPr marL="0" indent="0">
              <a:buNone/>
            </a:pPr>
            <a:r>
              <a:rPr lang="en-US" sz="1800" b="0" dirty="0"/>
              <a:t>Full details of above are given in respective presentations.</a:t>
            </a:r>
            <a:endParaRPr lang="en-US" sz="2000" dirty="0"/>
          </a:p>
          <a:p>
            <a:pPr marL="0" indent="0" algn="ctr">
              <a:buNone/>
            </a:pPr>
            <a:r>
              <a:rPr lang="en-US" sz="1800" b="0" dirty="0">
                <a:solidFill>
                  <a:srgbClr val="00B050"/>
                </a:solidFill>
              </a:rPr>
              <a:t>These will be collectively referred to as </a:t>
            </a:r>
            <a:r>
              <a:rPr lang="en-US" sz="1800" dirty="0">
                <a:solidFill>
                  <a:srgbClr val="00B050"/>
                </a:solidFill>
              </a:rPr>
              <a:t>“</a:t>
            </a:r>
            <a:r>
              <a:rPr lang="en-US" sz="1800" u="sng" dirty="0">
                <a:solidFill>
                  <a:srgbClr val="00B050"/>
                </a:solidFill>
              </a:rPr>
              <a:t>Pre-Schemes”</a:t>
            </a:r>
          </a:p>
          <a:p>
            <a:pPr marL="0" indent="0">
              <a:buNone/>
            </a:pPr>
            <a:r>
              <a:rPr lang="en-US" sz="1800" dirty="0">
                <a:solidFill>
                  <a:srgbClr val="00B050"/>
                </a:solidFill>
              </a:rPr>
              <a:t>The questions should be:</a:t>
            </a:r>
          </a:p>
          <a:p>
            <a:pPr>
              <a:buFont typeface="+mj-lt"/>
              <a:buAutoNum type="arabicPeriod"/>
            </a:pPr>
            <a:r>
              <a:rPr lang="en-US" sz="1600" dirty="0">
                <a:solidFill>
                  <a:srgbClr val="00B050"/>
                </a:solidFill>
              </a:rPr>
              <a:t>Do we need any of them, in addition to Device ID, in order to satisfy the PAR?</a:t>
            </a:r>
          </a:p>
          <a:p>
            <a:pPr>
              <a:buFont typeface="+mj-lt"/>
              <a:buAutoNum type="arabicPeriod"/>
            </a:pPr>
            <a:r>
              <a:rPr lang="en-US" sz="1600" dirty="0">
                <a:solidFill>
                  <a:srgbClr val="00B050"/>
                </a:solidFill>
              </a:rPr>
              <a:t>Should we have alternative schemes in </a:t>
            </a:r>
            <a:r>
              <a:rPr lang="en-US" sz="1600" dirty="0" err="1">
                <a:solidFill>
                  <a:srgbClr val="00B050"/>
                </a:solidFill>
              </a:rPr>
              <a:t>TGbh</a:t>
            </a:r>
            <a:r>
              <a:rPr lang="en-US" sz="1600" dirty="0">
                <a:solidFill>
                  <a:srgbClr val="00B050"/>
                </a:solidFill>
              </a:rPr>
              <a:t> or just stick to one (Device ID)?</a:t>
            </a:r>
          </a:p>
        </p:txBody>
      </p:sp>
      <p:sp>
        <p:nvSpPr>
          <p:cNvPr id="3" name="Title 2">
            <a:extLst>
              <a:ext uri="{FF2B5EF4-FFF2-40B4-BE49-F238E27FC236}">
                <a16:creationId xmlns:a16="http://schemas.microsoft.com/office/drawing/2014/main" id="{38F1ED39-7356-BABB-91DE-1B7B30005734}"/>
              </a:ext>
            </a:extLst>
          </p:cNvPr>
          <p:cNvSpPr>
            <a:spLocks noGrp="1"/>
          </p:cNvSpPr>
          <p:nvPr>
            <p:ph type="title"/>
          </p:nvPr>
        </p:nvSpPr>
        <p:spPr>
          <a:xfrm>
            <a:off x="685800" y="685800"/>
            <a:ext cx="7772400" cy="533400"/>
          </a:xfrm>
        </p:spPr>
        <p:txBody>
          <a:bodyPr/>
          <a:lstStyle/>
          <a:p>
            <a:r>
              <a:rPr lang="en-US" sz="2800" dirty="0"/>
              <a:t>Some Proposed Pre-Association schemes</a:t>
            </a:r>
          </a:p>
        </p:txBody>
      </p:sp>
      <p:sp>
        <p:nvSpPr>
          <p:cNvPr id="4" name="Date Placeholder 3">
            <a:extLst>
              <a:ext uri="{FF2B5EF4-FFF2-40B4-BE49-F238E27FC236}">
                <a16:creationId xmlns:a16="http://schemas.microsoft.com/office/drawing/2014/main" id="{761D9FE3-956F-6B4F-5CC9-3FA09B1039BE}"/>
              </a:ext>
            </a:extLst>
          </p:cNvPr>
          <p:cNvSpPr>
            <a:spLocks noGrp="1"/>
          </p:cNvSpPr>
          <p:nvPr>
            <p:ph type="dt" sz="half" idx="10"/>
          </p:nvPr>
        </p:nvSpPr>
        <p:spPr/>
        <p:txBody>
          <a:bodyPr/>
          <a:lstStyle/>
          <a:p>
            <a:pPr>
              <a:defRPr/>
            </a:pPr>
            <a:r>
              <a:rPr lang="en-US"/>
              <a:t>July 2022</a:t>
            </a:r>
            <a:endParaRPr lang="en-US" dirty="0"/>
          </a:p>
        </p:txBody>
      </p:sp>
      <p:sp>
        <p:nvSpPr>
          <p:cNvPr id="5" name="Footer Placeholder 4">
            <a:extLst>
              <a:ext uri="{FF2B5EF4-FFF2-40B4-BE49-F238E27FC236}">
                <a16:creationId xmlns:a16="http://schemas.microsoft.com/office/drawing/2014/main" id="{438C8B34-9862-AE5C-A393-B0779E273DEF}"/>
              </a:ext>
            </a:extLst>
          </p:cNvPr>
          <p:cNvSpPr>
            <a:spLocks noGrp="1"/>
          </p:cNvSpPr>
          <p:nvPr>
            <p:ph type="ftr" sz="quarter" idx="11"/>
          </p:nvPr>
        </p:nvSpPr>
        <p:spPr/>
        <p:txBody>
          <a:bodyPr/>
          <a:lstStyle/>
          <a:p>
            <a:pPr>
              <a:defRPr/>
            </a:pPr>
            <a:r>
              <a:rPr lang="en-US"/>
              <a:t>Graham Smith, SR Technologies</a:t>
            </a:r>
          </a:p>
        </p:txBody>
      </p:sp>
      <p:sp>
        <p:nvSpPr>
          <p:cNvPr id="6" name="Slide Number Placeholder 5">
            <a:extLst>
              <a:ext uri="{FF2B5EF4-FFF2-40B4-BE49-F238E27FC236}">
                <a16:creationId xmlns:a16="http://schemas.microsoft.com/office/drawing/2014/main" id="{F3E1F4DC-B5B6-B4BF-4F79-BDEDA8E84EFF}"/>
              </a:ext>
            </a:extLst>
          </p:cNvPr>
          <p:cNvSpPr>
            <a:spLocks noGrp="1"/>
          </p:cNvSpPr>
          <p:nvPr>
            <p:ph type="sldNum" sz="quarter" idx="12"/>
          </p:nvPr>
        </p:nvSpPr>
        <p:spPr>
          <a:xfrm>
            <a:off x="4359230" y="6475413"/>
            <a:ext cx="501740" cy="184666"/>
          </a:xfrm>
        </p:spPr>
        <p:txBody>
          <a:bodyPr/>
          <a:lstStyle/>
          <a:p>
            <a:pPr>
              <a:defRPr/>
            </a:pPr>
            <a:r>
              <a:rPr lang="en-US" dirty="0"/>
              <a:t>Slide </a:t>
            </a:r>
            <a:fld id="{31D45EC1-4C6A-4C4C-A230-3BDF24B584F8}" type="slidenum">
              <a:rPr lang="en-US" smtClean="0"/>
              <a:pPr>
                <a:defRPr/>
              </a:pPr>
              <a:t>9</a:t>
            </a:fld>
            <a:r>
              <a:rPr lang="en-US" dirty="0"/>
              <a:t>”</a:t>
            </a:r>
          </a:p>
        </p:txBody>
      </p:sp>
    </p:spTree>
    <p:extLst>
      <p:ext uri="{BB962C8B-B14F-4D97-AF65-F5344CB8AC3E}">
        <p14:creationId xmlns:p14="http://schemas.microsoft.com/office/powerpoint/2010/main" val="855821256"/>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112538</TotalTime>
  <Words>4842</Words>
  <Application>Microsoft Office PowerPoint</Application>
  <PresentationFormat>On-screen Show (4:3)</PresentationFormat>
  <Paragraphs>480</Paragraphs>
  <Slides>42</Slides>
  <Notes>2</Notes>
  <HiddenSlides>0</HiddenSlides>
  <MMClips>0</MMClips>
  <ScaleCrop>false</ScaleCrop>
  <HeadingPairs>
    <vt:vector size="6" baseType="variant">
      <vt:variant>
        <vt:lpstr>Fonts Used</vt:lpstr>
      </vt:variant>
      <vt:variant>
        <vt:i4>11</vt:i4>
      </vt:variant>
      <vt:variant>
        <vt:lpstr>Theme</vt:lpstr>
      </vt:variant>
      <vt:variant>
        <vt:i4>4</vt:i4>
      </vt:variant>
      <vt:variant>
        <vt:lpstr>Slide Titles</vt:lpstr>
      </vt:variant>
      <vt:variant>
        <vt:i4>42</vt:i4>
      </vt:variant>
    </vt:vector>
  </HeadingPairs>
  <TitlesOfParts>
    <vt:vector size="57" baseType="lpstr">
      <vt:lpstr>Antique Olive Roman</vt:lpstr>
      <vt:lpstr>Arial</vt:lpstr>
      <vt:lpstr>Calibri</vt:lpstr>
      <vt:lpstr>Calibri Light</vt:lpstr>
      <vt:lpstr>DejaVu Serif</vt:lpstr>
      <vt:lpstr>Nimbus Roman</vt:lpstr>
      <vt:lpstr>Times</vt:lpstr>
      <vt:lpstr>Times New Roman</vt:lpstr>
      <vt:lpstr>TimesNewRoman</vt:lpstr>
      <vt:lpstr>Verdana</vt:lpstr>
      <vt:lpstr>Verdana-Bold</vt:lpstr>
      <vt:lpstr>Default Design</vt:lpstr>
      <vt:lpstr>802-11-PathProtection</vt:lpstr>
      <vt:lpstr>802-11-Submission</vt:lpstr>
      <vt:lpstr>Office Theme</vt:lpstr>
      <vt:lpstr>TG bh Background, Use Cases, PAR, Privacy etc. </vt:lpstr>
      <vt:lpstr>Introduction</vt:lpstr>
      <vt:lpstr>Background: 802.11-2020 (11aq)</vt:lpstr>
      <vt:lpstr>Background – RCM TIG</vt:lpstr>
      <vt:lpstr>Background – RCM TIG Group Report 19/1442r9</vt:lpstr>
      <vt:lpstr>Background –TGbh PAR </vt:lpstr>
      <vt:lpstr>Conclusion from Background</vt:lpstr>
      <vt:lpstr>OK, what’s the TGbh problem?</vt:lpstr>
      <vt:lpstr>Some Proposed Pre-Association schemes</vt:lpstr>
      <vt:lpstr>PowerPoint Presentation</vt:lpstr>
      <vt:lpstr>Wi-Fi Privacy Concerns</vt:lpstr>
      <vt:lpstr>Privacy Threats</vt:lpstr>
      <vt:lpstr>Passive Scanning and Monitor APs</vt:lpstr>
      <vt:lpstr>Original “privacy” concerns</vt:lpstr>
      <vt:lpstr>Passive Monitoring and Tracking</vt:lpstr>
      <vt:lpstr>MAC Address and Reassociaton</vt:lpstr>
      <vt:lpstr>PowerPoint Presentation</vt:lpstr>
      <vt:lpstr>Spoofing scenarios</vt:lpstr>
      <vt:lpstr>Scenario  1 - Points</vt:lpstr>
      <vt:lpstr>Scenario 1 - The Paparazzi case</vt:lpstr>
      <vt:lpstr>Scenario 1 – Final Thoughts</vt:lpstr>
      <vt:lpstr>Scenario – 2</vt:lpstr>
      <vt:lpstr>CONCLUSIONS</vt:lpstr>
      <vt:lpstr>Use Cases</vt:lpstr>
      <vt:lpstr>Use Cases examined Introduction</vt:lpstr>
      <vt:lpstr>Steering – BTM &amp; Neighbor report</vt:lpstr>
      <vt:lpstr>Neighbor Report ANQP</vt:lpstr>
      <vt:lpstr>ReAssociation to the same ESS </vt:lpstr>
      <vt:lpstr>Pre-Association Steering (4.1)</vt:lpstr>
      <vt:lpstr>Home Control (4.2)</vt:lpstr>
      <vt:lpstr>Use case 4.2: Access Control function in cellphone/mobile AP</vt:lpstr>
      <vt:lpstr>Steering – Allowed/disallowed (4.9&amp;4.10)</vt:lpstr>
      <vt:lpstr>Steering – Managed Buildings (4.9&amp;4.10)</vt:lpstr>
      <vt:lpstr>4.9, 4.10</vt:lpstr>
      <vt:lpstr>Virtual BSSID (use case 4.26)</vt:lpstr>
      <vt:lpstr>Pre-schemes and Device ID are optional</vt:lpstr>
      <vt:lpstr>Almost Final Thoughts</vt:lpstr>
      <vt:lpstr>Final Thoughts</vt:lpstr>
      <vt:lpstr>PowerPoint Presentation</vt:lpstr>
      <vt:lpstr>Straw Poll 1</vt:lpstr>
      <vt:lpstr>Straw Poll 2</vt:lpstr>
      <vt:lpstr>Straw Poll 3</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Outdoor Enterprise DSC</dc:title>
  <dc:creator>gsmith@srtrl.com</dc:creator>
  <cp:lastModifiedBy>Smith, Graham</cp:lastModifiedBy>
  <cp:revision>1876</cp:revision>
  <cp:lastPrinted>1998-02-10T13:28:06Z</cp:lastPrinted>
  <dcterms:created xsi:type="dcterms:W3CDTF">1998-02-10T13:07:52Z</dcterms:created>
  <dcterms:modified xsi:type="dcterms:W3CDTF">2022-08-01T17:22:59Z</dcterms:modified>
</cp:coreProperties>
</file>