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394CEC-1A61-4C24-90C6-45576B8C9102}" v="25" dt="2022-08-08T20:03:26.4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7" d="100"/>
          <a:sy n="77" d="100"/>
        </p:scale>
        <p:origin x="486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802.11-22/1218r0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Kurt Lumbatis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802.11-22/1218r0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Kurt Lumbatis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802.11-22/1218r0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[Device ID Synchronization and Control]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2022-08-08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354593"/>
              </p:ext>
            </p:extLst>
          </p:nvPr>
        </p:nvGraphicFramePr>
        <p:xfrm>
          <a:off x="981075" y="2411413"/>
          <a:ext cx="10164763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1413"/>
                        <a:ext cx="10164763" cy="2465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 802.11-22/1084r0</a:t>
            </a:r>
          </a:p>
          <a:p>
            <a:r>
              <a:rPr lang="en-GB" dirty="0"/>
              <a:t>IEEE 802.11-22-0832r6</a:t>
            </a:r>
          </a:p>
          <a:p>
            <a:r>
              <a:rPr lang="en-GB" dirty="0"/>
              <a:t>IEEE 802.11-22-0973r6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proposed methods on how the Device ID shall be synchronized between the non-AP STA and the network.  It also modifies the informational element proposed in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802.11-22/1084r0.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Device ID Synchronization and Control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361084" cy="45704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the comment collection process for IEEE P802.11bh Draft 0.2 several comments addressing the passing of the ID and synchronization between the non-AP STA and the network.  This submission seeks to address these comments.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This proposal seeks to modify the Device ID Element and bit settings therein to allow for control of the Device ID. 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If the methods suggested herein are agreed upon, a text submission will be prepared to codify these methods in the text.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Seeks to address: CR-4,CR-6, CR-10, CR-11, CR-15, CR26, CR30, CR31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Proposed Modification to Device ID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GB" dirty="0"/>
              <a:t>ID Activated:</a:t>
            </a:r>
            <a:br>
              <a:rPr lang="en-GB" dirty="0"/>
            </a:br>
            <a:r>
              <a:rPr lang="en-GB" dirty="0"/>
              <a:t>0b1 = Device is allowed to be </a:t>
            </a:r>
            <a:r>
              <a:rPr lang="en-GB" dirty="0" err="1"/>
              <a:t>ID’d</a:t>
            </a:r>
            <a:br>
              <a:rPr lang="en-GB" dirty="0"/>
            </a:br>
            <a:r>
              <a:rPr lang="en-GB" dirty="0"/>
              <a:t>0b0 = Device is not allowed to be </a:t>
            </a:r>
            <a:r>
              <a:rPr lang="en-GB" dirty="0" err="1"/>
              <a:t>ID’d</a:t>
            </a:r>
            <a:endParaRPr lang="en-GB" dirty="0"/>
          </a:p>
          <a:p>
            <a:r>
              <a:rPr lang="en-GB" dirty="0"/>
              <a:t>ID Source:</a:t>
            </a:r>
          </a:p>
          <a:p>
            <a:r>
              <a:rPr lang="en-GB" dirty="0"/>
              <a:t>	0b0 = Network Generated ID</a:t>
            </a:r>
          </a:p>
          <a:p>
            <a:r>
              <a:rPr lang="en-GB" dirty="0"/>
              <a:t>	0b1 = Non Network Generated ID</a:t>
            </a:r>
          </a:p>
          <a:p>
            <a:r>
              <a:rPr lang="en-GB" dirty="0"/>
              <a:t>ID Blob (variable length):  </a:t>
            </a:r>
          </a:p>
          <a:p>
            <a:pPr marL="914400" lvl="1" indent="-457200">
              <a:buAutoNum type="alphaLcParenR"/>
            </a:pPr>
            <a:r>
              <a:rPr lang="en-GB" dirty="0"/>
              <a:t>Identifier previously assigned by the Network</a:t>
            </a:r>
          </a:p>
          <a:p>
            <a:pPr marL="914400" lvl="1" indent="-457200">
              <a:buAutoNum type="alphaLcParenR"/>
            </a:pPr>
            <a:r>
              <a:rPr lang="en-GB" dirty="0"/>
              <a:t>Identifier provided by the Device</a:t>
            </a:r>
          </a:p>
          <a:p>
            <a:pPr marL="914400" lvl="1" indent="-457200">
              <a:buAutoNum type="alphaLcParenR"/>
            </a:pPr>
            <a:r>
              <a:rPr lang="en-GB" dirty="0"/>
              <a:t>Blank, no identifier provided or assigned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A26F53-7D89-466A-D899-9B8E25C7418D}"/>
              </a:ext>
            </a:extLst>
          </p:cNvPr>
          <p:cNvSpPr/>
          <p:nvPr/>
        </p:nvSpPr>
        <p:spPr bwMode="auto">
          <a:xfrm>
            <a:off x="7821777" y="3844447"/>
            <a:ext cx="983613" cy="61499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Reserved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/>
              <a:t>(6 bits)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94FD06-A64F-E4C0-59B1-F19A3288416B}"/>
              </a:ext>
            </a:extLst>
          </p:cNvPr>
          <p:cNvSpPr/>
          <p:nvPr/>
        </p:nvSpPr>
        <p:spPr bwMode="auto">
          <a:xfrm>
            <a:off x="6756643" y="2015648"/>
            <a:ext cx="1676400" cy="60801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" tIns="45720" rIns="18288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Device ID Element</a:t>
            </a:r>
          </a:p>
        </p:txBody>
      </p:sp>
      <p:sp>
        <p:nvSpPr>
          <p:cNvPr id="9" name="Trapezoid 10">
            <a:extLst>
              <a:ext uri="{FF2B5EF4-FFF2-40B4-BE49-F238E27FC236}">
                <a16:creationId xmlns:a16="http://schemas.microsoft.com/office/drawing/2014/main" id="{50E6D721-C8D1-7B59-7DA1-931BC3E9B41B}"/>
              </a:ext>
            </a:extLst>
          </p:cNvPr>
          <p:cNvSpPr/>
          <p:nvPr/>
        </p:nvSpPr>
        <p:spPr bwMode="auto">
          <a:xfrm>
            <a:off x="6515966" y="2623661"/>
            <a:ext cx="4761634" cy="304007"/>
          </a:xfrm>
          <a:custGeom>
            <a:avLst/>
            <a:gdLst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3095289 w 3266739"/>
              <a:gd name="connsiteY2" fmla="*/ 0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66489 w 3266739"/>
              <a:gd name="connsiteY2" fmla="*/ 9939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96307 w 3266739"/>
              <a:gd name="connsiteY2" fmla="*/ 9939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96307 w 3266739"/>
              <a:gd name="connsiteY2" fmla="*/ 0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66739" h="685800">
                <a:moveTo>
                  <a:pt x="0" y="685800"/>
                </a:moveTo>
                <a:lnTo>
                  <a:pt x="171450" y="0"/>
                </a:lnTo>
                <a:lnTo>
                  <a:pt x="1296307" y="0"/>
                </a:lnTo>
                <a:lnTo>
                  <a:pt x="3266739" y="685800"/>
                </a:lnTo>
                <a:lnTo>
                  <a:pt x="0" y="685800"/>
                </a:lnTo>
                <a:close/>
              </a:path>
            </a:pathLst>
          </a:cu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D2923E1-3E2F-1CC4-4536-49429A025D54}"/>
              </a:ext>
            </a:extLst>
          </p:cNvPr>
          <p:cNvGrpSpPr/>
          <p:nvPr/>
        </p:nvGrpSpPr>
        <p:grpSpPr>
          <a:xfrm>
            <a:off x="6528043" y="2929255"/>
            <a:ext cx="4749556" cy="623836"/>
            <a:chOff x="2743200" y="2286000"/>
            <a:chExt cx="4749556" cy="62383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6AD4972-FD00-6A5A-8404-F52126EFAE51}"/>
                </a:ext>
              </a:extLst>
            </p:cNvPr>
            <p:cNvSpPr/>
            <p:nvPr/>
          </p:nvSpPr>
          <p:spPr bwMode="auto">
            <a:xfrm>
              <a:off x="4431678" y="2286000"/>
              <a:ext cx="1149987" cy="60985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 Extension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A7EE4F7-D012-38E1-E4BA-45933CE581A7}"/>
                </a:ext>
              </a:extLst>
            </p:cNvPr>
            <p:cNvSpPr/>
            <p:nvPr/>
          </p:nvSpPr>
          <p:spPr bwMode="auto">
            <a:xfrm>
              <a:off x="3650613" y="2288277"/>
              <a:ext cx="781065" cy="60758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Length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FE7850C-663C-ACBD-9AF5-7DA9F4504BDF}"/>
                </a:ext>
              </a:extLst>
            </p:cNvPr>
            <p:cNvSpPr/>
            <p:nvPr/>
          </p:nvSpPr>
          <p:spPr bwMode="auto">
            <a:xfrm>
              <a:off x="6368821" y="2288762"/>
              <a:ext cx="1123935" cy="61223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ID Blob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858DE47-E23D-20C5-F3CF-530084793211}"/>
                </a:ext>
              </a:extLst>
            </p:cNvPr>
            <p:cNvSpPr/>
            <p:nvPr/>
          </p:nvSpPr>
          <p:spPr bwMode="auto">
            <a:xfrm>
              <a:off x="5530621" y="2286000"/>
              <a:ext cx="907413" cy="62383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/>
                <a:t>ID Control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8DAEE6A-530C-34F1-F5B9-AE9853AE1352}"/>
                </a:ext>
              </a:extLst>
            </p:cNvPr>
            <p:cNvSpPr/>
            <p:nvPr/>
          </p:nvSpPr>
          <p:spPr bwMode="auto">
            <a:xfrm>
              <a:off x="2743200" y="2286001"/>
              <a:ext cx="907413" cy="60758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82C3FEA0-118E-0F67-74E5-0CDC82DA4F76}"/>
              </a:ext>
            </a:extLst>
          </p:cNvPr>
          <p:cNvSpPr/>
          <p:nvPr/>
        </p:nvSpPr>
        <p:spPr bwMode="auto">
          <a:xfrm>
            <a:off x="8805390" y="3844448"/>
            <a:ext cx="923053" cy="61499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/>
              <a:t>ID Source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/>
              <a:t>(1 Bit)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17FC43-C93E-22E9-59FA-3E5B2EC00835}"/>
              </a:ext>
            </a:extLst>
          </p:cNvPr>
          <p:cNvSpPr/>
          <p:nvPr/>
        </p:nvSpPr>
        <p:spPr bwMode="auto">
          <a:xfrm>
            <a:off x="9713836" y="3849582"/>
            <a:ext cx="1063305" cy="60709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ID Activated 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(1 Bit)</a:t>
            </a:r>
          </a:p>
        </p:txBody>
      </p:sp>
      <p:sp>
        <p:nvSpPr>
          <p:cNvPr id="18" name="Trapezoid 10">
            <a:extLst>
              <a:ext uri="{FF2B5EF4-FFF2-40B4-BE49-F238E27FC236}">
                <a16:creationId xmlns:a16="http://schemas.microsoft.com/office/drawing/2014/main" id="{FA833AB6-9A5A-091C-6BD3-4FCD2D09E043}"/>
              </a:ext>
            </a:extLst>
          </p:cNvPr>
          <p:cNvSpPr/>
          <p:nvPr/>
        </p:nvSpPr>
        <p:spPr bwMode="auto">
          <a:xfrm>
            <a:off x="7788836" y="3544248"/>
            <a:ext cx="2955364" cy="300200"/>
          </a:xfrm>
          <a:custGeom>
            <a:avLst/>
            <a:gdLst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3095289 w 3266739"/>
              <a:gd name="connsiteY2" fmla="*/ 0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66489 w 3266739"/>
              <a:gd name="connsiteY2" fmla="*/ 9939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96307 w 3266739"/>
              <a:gd name="connsiteY2" fmla="*/ 9939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96307 w 3266739"/>
              <a:gd name="connsiteY2" fmla="*/ 0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2973986"/>
              <a:gd name="connsiteY0" fmla="*/ 685800 h 720179"/>
              <a:gd name="connsiteX1" fmla="*/ 171450 w 2973986"/>
              <a:gd name="connsiteY1" fmla="*/ 0 h 720179"/>
              <a:gd name="connsiteX2" fmla="*/ 1296307 w 2973986"/>
              <a:gd name="connsiteY2" fmla="*/ 0 h 720179"/>
              <a:gd name="connsiteX3" fmla="*/ 2973986 w 2973986"/>
              <a:gd name="connsiteY3" fmla="*/ 720179 h 720179"/>
              <a:gd name="connsiteX4" fmla="*/ 0 w 2973986"/>
              <a:gd name="connsiteY4" fmla="*/ 685800 h 720179"/>
              <a:gd name="connsiteX0" fmla="*/ 0 w 2973986"/>
              <a:gd name="connsiteY0" fmla="*/ 685800 h 720179"/>
              <a:gd name="connsiteX1" fmla="*/ 171450 w 2973986"/>
              <a:gd name="connsiteY1" fmla="*/ 0 h 720179"/>
              <a:gd name="connsiteX2" fmla="*/ 2603240 w 2973986"/>
              <a:gd name="connsiteY2" fmla="*/ 34379 h 720179"/>
              <a:gd name="connsiteX3" fmla="*/ 2973986 w 2973986"/>
              <a:gd name="connsiteY3" fmla="*/ 720179 h 720179"/>
              <a:gd name="connsiteX4" fmla="*/ 0 w 2973986"/>
              <a:gd name="connsiteY4" fmla="*/ 685800 h 720179"/>
              <a:gd name="connsiteX0" fmla="*/ 0 w 2973986"/>
              <a:gd name="connsiteY0" fmla="*/ 651421 h 685800"/>
              <a:gd name="connsiteX1" fmla="*/ 1985473 w 2973986"/>
              <a:gd name="connsiteY1" fmla="*/ 17190 h 685800"/>
              <a:gd name="connsiteX2" fmla="*/ 2603240 w 2973986"/>
              <a:gd name="connsiteY2" fmla="*/ 0 h 685800"/>
              <a:gd name="connsiteX3" fmla="*/ 2973986 w 2973986"/>
              <a:gd name="connsiteY3" fmla="*/ 685800 h 685800"/>
              <a:gd name="connsiteX4" fmla="*/ 0 w 2973986"/>
              <a:gd name="connsiteY4" fmla="*/ 651421 h 685800"/>
              <a:gd name="connsiteX0" fmla="*/ 0 w 2973986"/>
              <a:gd name="connsiteY0" fmla="*/ 686165 h 686165"/>
              <a:gd name="connsiteX1" fmla="*/ 1985473 w 2973986"/>
              <a:gd name="connsiteY1" fmla="*/ 17190 h 686165"/>
              <a:gd name="connsiteX2" fmla="*/ 2603240 w 2973986"/>
              <a:gd name="connsiteY2" fmla="*/ 0 h 686165"/>
              <a:gd name="connsiteX3" fmla="*/ 2973986 w 2973986"/>
              <a:gd name="connsiteY3" fmla="*/ 685800 h 686165"/>
              <a:gd name="connsiteX4" fmla="*/ 0 w 2973986"/>
              <a:gd name="connsiteY4" fmla="*/ 686165 h 686165"/>
              <a:gd name="connsiteX0" fmla="*/ 0 w 2973986"/>
              <a:gd name="connsiteY0" fmla="*/ 722136 h 722136"/>
              <a:gd name="connsiteX1" fmla="*/ 1985473 w 2973986"/>
              <a:gd name="connsiteY1" fmla="*/ 0 h 722136"/>
              <a:gd name="connsiteX2" fmla="*/ 2603240 w 2973986"/>
              <a:gd name="connsiteY2" fmla="*/ 35971 h 722136"/>
              <a:gd name="connsiteX3" fmla="*/ 2973986 w 2973986"/>
              <a:gd name="connsiteY3" fmla="*/ 721771 h 722136"/>
              <a:gd name="connsiteX4" fmla="*/ 0 w 2973986"/>
              <a:gd name="connsiteY4" fmla="*/ 722136 h 722136"/>
              <a:gd name="connsiteX0" fmla="*/ 0 w 2973986"/>
              <a:gd name="connsiteY0" fmla="*/ 722136 h 722136"/>
              <a:gd name="connsiteX1" fmla="*/ 1985473 w 2973986"/>
              <a:gd name="connsiteY1" fmla="*/ 0 h 722136"/>
              <a:gd name="connsiteX2" fmla="*/ 2598023 w 2973986"/>
              <a:gd name="connsiteY2" fmla="*/ 530 h 722136"/>
              <a:gd name="connsiteX3" fmla="*/ 2973986 w 2973986"/>
              <a:gd name="connsiteY3" fmla="*/ 721771 h 722136"/>
              <a:gd name="connsiteX4" fmla="*/ 0 w 2973986"/>
              <a:gd name="connsiteY4" fmla="*/ 722136 h 722136"/>
              <a:gd name="connsiteX0" fmla="*/ 0 w 1999374"/>
              <a:gd name="connsiteY0" fmla="*/ 746300 h 746300"/>
              <a:gd name="connsiteX1" fmla="*/ 1010861 w 1999374"/>
              <a:gd name="connsiteY1" fmla="*/ 0 h 746300"/>
              <a:gd name="connsiteX2" fmla="*/ 1623411 w 1999374"/>
              <a:gd name="connsiteY2" fmla="*/ 530 h 746300"/>
              <a:gd name="connsiteX3" fmla="*/ 1999374 w 1999374"/>
              <a:gd name="connsiteY3" fmla="*/ 721771 h 746300"/>
              <a:gd name="connsiteX4" fmla="*/ 0 w 1999374"/>
              <a:gd name="connsiteY4" fmla="*/ 746300 h 746300"/>
              <a:gd name="connsiteX0" fmla="*/ 0 w 2027829"/>
              <a:gd name="connsiteY0" fmla="*/ 770464 h 770464"/>
              <a:gd name="connsiteX1" fmla="*/ 1039316 w 2027829"/>
              <a:gd name="connsiteY1" fmla="*/ 0 h 770464"/>
              <a:gd name="connsiteX2" fmla="*/ 1651866 w 2027829"/>
              <a:gd name="connsiteY2" fmla="*/ 530 h 770464"/>
              <a:gd name="connsiteX3" fmla="*/ 2027829 w 2027829"/>
              <a:gd name="connsiteY3" fmla="*/ 721771 h 770464"/>
              <a:gd name="connsiteX4" fmla="*/ 0 w 2027829"/>
              <a:gd name="connsiteY4" fmla="*/ 770464 h 770464"/>
              <a:gd name="connsiteX0" fmla="*/ 0 w 2027829"/>
              <a:gd name="connsiteY0" fmla="*/ 770464 h 827610"/>
              <a:gd name="connsiteX1" fmla="*/ 1039316 w 2027829"/>
              <a:gd name="connsiteY1" fmla="*/ 0 h 827610"/>
              <a:gd name="connsiteX2" fmla="*/ 1651866 w 2027829"/>
              <a:gd name="connsiteY2" fmla="*/ 530 h 827610"/>
              <a:gd name="connsiteX3" fmla="*/ 2027829 w 2027829"/>
              <a:gd name="connsiteY3" fmla="*/ 827610 h 827610"/>
              <a:gd name="connsiteX4" fmla="*/ 0 w 2027829"/>
              <a:gd name="connsiteY4" fmla="*/ 770464 h 827610"/>
              <a:gd name="connsiteX0" fmla="*/ 0 w 2027829"/>
              <a:gd name="connsiteY0" fmla="*/ 825250 h 827610"/>
              <a:gd name="connsiteX1" fmla="*/ 1039316 w 2027829"/>
              <a:gd name="connsiteY1" fmla="*/ 0 h 827610"/>
              <a:gd name="connsiteX2" fmla="*/ 1651866 w 2027829"/>
              <a:gd name="connsiteY2" fmla="*/ 530 h 827610"/>
              <a:gd name="connsiteX3" fmla="*/ 2027829 w 2027829"/>
              <a:gd name="connsiteY3" fmla="*/ 827610 h 827610"/>
              <a:gd name="connsiteX4" fmla="*/ 0 w 2027829"/>
              <a:gd name="connsiteY4" fmla="*/ 825250 h 82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7829" h="827610">
                <a:moveTo>
                  <a:pt x="0" y="825250"/>
                </a:moveTo>
                <a:lnTo>
                  <a:pt x="1039316" y="0"/>
                </a:lnTo>
                <a:lnTo>
                  <a:pt x="1651866" y="530"/>
                </a:lnTo>
                <a:lnTo>
                  <a:pt x="2027829" y="827610"/>
                </a:lnTo>
                <a:lnTo>
                  <a:pt x="0" y="82525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2E51E-A7B2-11CC-981B-9E026CEF9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Explanations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D473E-CD0F-5F7A-9598-AA691226F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proposed changes to the Device ID Element will allow for:</a:t>
            </a:r>
          </a:p>
          <a:p>
            <a:pPr marL="457200" indent="-457200">
              <a:buAutoNum type="arabicParenR"/>
            </a:pPr>
            <a:r>
              <a:rPr lang="en-US" dirty="0"/>
              <a:t>The Network to determine if the non-AP STA allows itself to be identified by a Device ID (dot11MIB set as identification is activated)</a:t>
            </a:r>
          </a:p>
          <a:p>
            <a:pPr marL="457200" indent="-457200">
              <a:buAutoNum type="arabicParenR"/>
            </a:pPr>
            <a:r>
              <a:rPr lang="en-US" dirty="0"/>
              <a:t>Provide the source of the ID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Network Generated ID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Non-AP STA Generated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D8FB5-8BD1-33CE-4DA7-60C279A67C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2B76-FA19-AD17-A35B-41C45729D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BD2407-AABC-D0DC-A1AD-F0B8454692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977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ID Implemented / Device ID Activated Truth Table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981652"/>
              </p:ext>
            </p:extLst>
          </p:nvPr>
        </p:nvGraphicFramePr>
        <p:xfrm>
          <a:off x="1712725" y="2057400"/>
          <a:ext cx="8764436" cy="3383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25643936"/>
                    </a:ext>
                  </a:extLst>
                </a:gridCol>
                <a:gridCol w="5945036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Implemented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Device ID Activated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Result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Don’t Care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bit will not be set in the Extended Capabilities field.</a:t>
                      </a:r>
                      <a:br>
                        <a:rPr lang="en-US" dirty="0"/>
                      </a:br>
                      <a:r>
                        <a:rPr lang="en-US" dirty="0"/>
                        <a:t>No Device ID will be exchanged.  If the Informational element is provided in the exchange, then the Device ID Activated = 0, and the blob will be empty.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36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Indicates that the device has implemented Device ID but has chosen not to be identified.  ID blob will always be empty. Network will not assign an ID.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6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Indicates that the device has implemented Device ID and is allowed to be identified within the network.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39678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121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2 of 4-Way Handshake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618476"/>
              </p:ext>
            </p:extLst>
          </p:nvPr>
        </p:nvGraphicFramePr>
        <p:xfrm>
          <a:off x="609600" y="1447800"/>
          <a:ext cx="10439399" cy="438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35671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1074129">
                  <a:extLst>
                    <a:ext uri="{9D8B030D-6E8A-4147-A177-3AD203B41FA5}">
                      <a16:colId xmlns:a16="http://schemas.microsoft.com/office/drawing/2014/main" val="292564393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419952841"/>
                    </a:ext>
                  </a:extLst>
                </a:gridCol>
                <a:gridCol w="6629399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Device ID Activated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ID Source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 BLOB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Result (message 2 of 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Don’t care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EMPTY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Indicates device has chosen not to be identified.  ID blob will always be empty. Network will not assign an ID.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36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Indicates the device has chosen to be identified by a network generated ID, but the ID for this network has not been assigned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6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Indicates the device has chosen to be identified by a network generated ID, and the network has previously assigned this ID to the device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396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Indicates the device has chosen to be identified, and is using a Device assigned ID.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3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This is an error condition. Network shall not store an ID or assign an ID to the device.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577043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962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43888"/>
          </a:xfrm>
        </p:spPr>
        <p:txBody>
          <a:bodyPr/>
          <a:lstStyle/>
          <a:p>
            <a:r>
              <a:rPr lang="en-US" dirty="0"/>
              <a:t>Message 3 of 4-Way Handshake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820362"/>
              </p:ext>
            </p:extLst>
          </p:nvPr>
        </p:nvGraphicFramePr>
        <p:xfrm>
          <a:off x="609600" y="1549400"/>
          <a:ext cx="10439399" cy="439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2564393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419952841"/>
                    </a:ext>
                  </a:extLst>
                </a:gridCol>
                <a:gridCol w="6629399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Device ID Activated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ID Source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 BLOB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Result (message 3 of 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Don’t Care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EMPTY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The AP should return nothing in Message 3 of the handshake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436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 shall return a network generated ID in Message 3 of the handshake with ID Source = 0.  The device shall store and return this ID at the next exchange.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006719"/>
                  </a:ext>
                </a:extLst>
              </a:tr>
              <a:tr h="67056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Indicates the device has chosen to be identified by a network generated ID, and the network has previously assigned this ID to the device. 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7396787"/>
                  </a:ext>
                </a:extLst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If the device </a:t>
                      </a:r>
                      <a:r>
                        <a:rPr lang="en-US" cap="all" baseline="0" dirty="0"/>
                        <a:t>is</a:t>
                      </a:r>
                      <a:r>
                        <a:rPr lang="en-US" dirty="0"/>
                        <a:t> recognized by the network no Message 3 is sent.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946663"/>
                  </a:ext>
                </a:extLst>
              </a:tr>
              <a:tr h="670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If the device</a:t>
                      </a:r>
                      <a:r>
                        <a:rPr lang="en-US" cap="all" baseline="0" dirty="0"/>
                        <a:t> is </a:t>
                      </a:r>
                      <a:r>
                        <a:rPr lang="en-US" dirty="0"/>
                        <a:t>NOT recognized by the network, a Message 3 is sent with a newly generated ID with ID Source = 0.  The device shall store and return this ID at the next exchange.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897979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748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43888"/>
          </a:xfrm>
        </p:spPr>
        <p:txBody>
          <a:bodyPr/>
          <a:lstStyle/>
          <a:p>
            <a:r>
              <a:rPr lang="en-US" dirty="0"/>
              <a:t>Message 3 of 4-Way Handshake Continued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009538"/>
              </p:ext>
            </p:extLst>
          </p:nvPr>
        </p:nvGraphicFramePr>
        <p:xfrm>
          <a:off x="609600" y="1524000"/>
          <a:ext cx="10439399" cy="312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2564393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419952841"/>
                    </a:ext>
                  </a:extLst>
                </a:gridCol>
                <a:gridCol w="6629399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Device ID Activated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ID Source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 BLOB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Result (message 3 of 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3962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Indicates the device has chosen to be identified, and is using a Device generated ID.  No Message 3 is necessary.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1108914"/>
                  </a:ext>
                </a:extLst>
              </a:tr>
              <a:tr h="563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If the network has the ID, it identifies the Device.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0090458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If the network does not have the ID, it stores the ID for subsequent identification of the device.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7766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This is an error condition. AP shall not store an ID or assign an ID to the device.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09303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563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258</TotalTime>
  <Words>947</Words>
  <Application>Microsoft Office PowerPoint</Application>
  <PresentationFormat>Widescreen</PresentationFormat>
  <Paragraphs>162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Office Theme</vt:lpstr>
      <vt:lpstr>Microsoft Word 97 - 2003 Document</vt:lpstr>
      <vt:lpstr>[Device ID Synchronization and Control]</vt:lpstr>
      <vt:lpstr>Abstract</vt:lpstr>
      <vt:lpstr>Device ID Synchronization and Control</vt:lpstr>
      <vt:lpstr>Proposed Modification to Device ID Element</vt:lpstr>
      <vt:lpstr>Further Explanations</vt:lpstr>
      <vt:lpstr>Device ID Implemented / Device ID Activated Truth Table</vt:lpstr>
      <vt:lpstr>Message 2 of 4-Way Handshake</vt:lpstr>
      <vt:lpstr>Message 3 of 4-Way Handshake</vt:lpstr>
      <vt:lpstr>Message 3 of 4-Way Handshake Continued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Device ID Synchronization and Control</dc:title>
  <dc:creator>Lumbatis, Kurt</dc:creator>
  <cp:lastModifiedBy>Lumbatis, Kurt</cp:lastModifiedBy>
  <cp:revision>2</cp:revision>
  <cp:lastPrinted>1601-01-01T00:00:00Z</cp:lastPrinted>
  <dcterms:created xsi:type="dcterms:W3CDTF">2022-07-29T15:05:46Z</dcterms:created>
  <dcterms:modified xsi:type="dcterms:W3CDTF">2022-08-08T20:25:28Z</dcterms:modified>
</cp:coreProperties>
</file>