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56" r:id="rId3"/>
    <p:sldId id="1013" r:id="rId4"/>
    <p:sldId id="1381" r:id="rId5"/>
    <p:sldId id="1382" r:id="rId6"/>
    <p:sldId id="609" r:id="rId7"/>
    <p:sldId id="1365" r:id="rId8"/>
    <p:sldId id="13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60" d="100"/>
          <a:sy n="60" d="100"/>
        </p:scale>
        <p:origin x="-3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1475E2-0129-1646-93FD-B938A4E1D6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7589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A5B301-4B0E-BF46-8D8B-9F5376EADEF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128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05366-1CE8-FA40-9BB0-570DFA3A65BB}"/>
              </a:ext>
            </a:extLst>
          </p:cNvPr>
          <p:cNvSpPr>
            <a:spLocks noGrp="1"/>
          </p:cNvSpPr>
          <p:nvPr>
            <p:ph type="title"/>
          </p:nvPr>
        </p:nvSpPr>
        <p:spPr/>
        <p:txBody>
          <a:bodyPr anchor="t" anchorCtr="0"/>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C80A5922-A545-9247-9AFF-15FDD20D377C}"/>
              </a:ext>
            </a:extLst>
          </p:cNvPr>
          <p:cNvSpPr>
            <a:spLocks noGrp="1"/>
          </p:cNvSpPr>
          <p:nvPr>
            <p:ph idx="1"/>
          </p:nvPr>
        </p:nvSpPr>
        <p:spPr>
          <a:xfrm>
            <a:off x="838200" y="1825625"/>
            <a:ext cx="10515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0525CCDF-2D91-C240-8FFC-F523D21D3040}"/>
              </a:ext>
            </a:extLst>
          </p:cNvPr>
          <p:cNvPicPr>
            <a:picLocks noChangeAspect="1"/>
          </p:cNvPicPr>
          <p:nvPr userDrawn="1"/>
        </p:nvPicPr>
        <p:blipFill>
          <a:blip r:embed="rId2"/>
          <a:stretch>
            <a:fillRect/>
          </a:stretch>
        </p:blipFill>
        <p:spPr>
          <a:xfrm>
            <a:off x="0" y="198784"/>
            <a:ext cx="114300" cy="6460433"/>
          </a:xfrm>
          <a:prstGeom prst="rect">
            <a:avLst/>
          </a:prstGeom>
        </p:spPr>
      </p:pic>
      <p:sp>
        <p:nvSpPr>
          <p:cNvPr id="6" name="Rectangle 3">
            <a:extLst>
              <a:ext uri="{FF2B5EF4-FFF2-40B4-BE49-F238E27FC236}">
                <a16:creationId xmlns:a16="http://schemas.microsoft.com/office/drawing/2014/main" id="{81727594-19C8-D578-AAA3-CB312F69674F}"/>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t>Jul 2022</a:t>
            </a:r>
            <a:endParaRPr lang="en-GB" dirty="0"/>
          </a:p>
        </p:txBody>
      </p:sp>
    </p:spTree>
    <p:extLst>
      <p:ext uri="{BB962C8B-B14F-4D97-AF65-F5344CB8AC3E}">
        <p14:creationId xmlns:p14="http://schemas.microsoft.com/office/powerpoint/2010/main" val="2821777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hat will the future look lik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B5ABE43-20B0-5E46-9988-DEC1CFE82991}"/>
              </a:ext>
            </a:extLst>
          </p:cNvPr>
          <p:cNvPicPr>
            <a:picLocks noChangeAspect="1"/>
          </p:cNvPicPr>
          <p:nvPr userDrawn="1"/>
        </p:nvPicPr>
        <p:blipFill>
          <a:blip r:embed="rId2"/>
          <a:stretch>
            <a:fillRect/>
          </a:stretch>
        </p:blipFill>
        <p:spPr>
          <a:xfrm>
            <a:off x="0" y="15503"/>
            <a:ext cx="12192000" cy="6858000"/>
          </a:xfrm>
          <a:prstGeom prst="rect">
            <a:avLst/>
          </a:prstGeom>
        </p:spPr>
      </p:pic>
      <p:pic>
        <p:nvPicPr>
          <p:cNvPr id="10" name="Picture 9">
            <a:extLst>
              <a:ext uri="{FF2B5EF4-FFF2-40B4-BE49-F238E27FC236}">
                <a16:creationId xmlns:a16="http://schemas.microsoft.com/office/drawing/2014/main" id="{322CEF65-E967-4FA8-A4E0-6346AD914B45}"/>
              </a:ext>
            </a:extLst>
          </p:cNvPr>
          <p:cNvPicPr>
            <a:picLocks noChangeAspect="1"/>
          </p:cNvPicPr>
          <p:nvPr userDrawn="1"/>
        </p:nvPicPr>
        <p:blipFill>
          <a:blip r:embed="rId3"/>
          <a:stretch>
            <a:fillRect/>
          </a:stretch>
        </p:blipFill>
        <p:spPr>
          <a:xfrm>
            <a:off x="-1" y="4"/>
            <a:ext cx="912867" cy="6873498"/>
          </a:xfrm>
          <a:prstGeom prst="rect">
            <a:avLst/>
          </a:prstGeom>
        </p:spPr>
      </p:pic>
      <p:pic>
        <p:nvPicPr>
          <p:cNvPr id="12" name="Picture 11">
            <a:extLst>
              <a:ext uri="{FF2B5EF4-FFF2-40B4-BE49-F238E27FC236}">
                <a16:creationId xmlns:a16="http://schemas.microsoft.com/office/drawing/2014/main" id="{52ADFA30-A603-4066-ABAD-9E1CC4A53F21}"/>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l="8275" t="37356" r="35349" b="45825"/>
          <a:stretch/>
        </p:blipFill>
        <p:spPr>
          <a:xfrm rot="5400000">
            <a:off x="-2620663" y="3339971"/>
            <a:ext cx="6873501" cy="193558"/>
          </a:xfrm>
          <a:prstGeom prst="rect">
            <a:avLst/>
          </a:prstGeom>
        </p:spPr>
      </p:pic>
    </p:spTree>
    <p:extLst>
      <p:ext uri="{BB962C8B-B14F-4D97-AF65-F5344CB8AC3E}">
        <p14:creationId xmlns:p14="http://schemas.microsoft.com/office/powerpoint/2010/main" val="1728779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mj-lt"/>
                <a:cs typeface="Arial Unicode MS" charset="0"/>
              </a:defRPr>
            </a:lvl1pPr>
          </a:lstStyle>
          <a:p>
            <a:r>
              <a:rPr lang="en-US">
                <a:cs typeface="Arial"/>
              </a:rPr>
              <a:t>Dorin Viorel</a:t>
            </a:r>
            <a:r>
              <a:rPr lang="en-GB">
                <a:cs typeface="Arial"/>
              </a:rPr>
              <a:t>, CableLabs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CEB2CB-1756-5946-85E5-D2C002218032}"/>
              </a:ext>
            </a:extLst>
          </p:cNvPr>
          <p:cNvSpPr>
            <a:spLocks noGrp="1"/>
          </p:cNvSpPr>
          <p:nvPr>
            <p:ph type="title"/>
          </p:nvPr>
        </p:nvSpPr>
        <p:spPr>
          <a:xfrm>
            <a:off x="838200" y="64149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BEC8E0-544B-D643-B432-59CE16307771}"/>
              </a:ext>
            </a:extLst>
          </p:cNvPr>
          <p:cNvSpPr>
            <a:spLocks noGrp="1"/>
          </p:cNvSpPr>
          <p:nvPr>
            <p:ph type="body" idx="1"/>
          </p:nvPr>
        </p:nvSpPr>
        <p:spPr>
          <a:xfrm>
            <a:off x="838200" y="2101998"/>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a:extLst>
              <a:ext uri="{FF2B5EF4-FFF2-40B4-BE49-F238E27FC236}">
                <a16:creationId xmlns:a16="http://schemas.microsoft.com/office/drawing/2014/main" id="{97EC1A87-5562-4357-B152-83066A990F7B}"/>
              </a:ext>
            </a:extLst>
          </p:cNvPr>
          <p:cNvSpPr txBox="1">
            <a:spLocks/>
          </p:cNvSpPr>
          <p:nvPr userDrawn="1"/>
        </p:nvSpPr>
        <p:spPr>
          <a:xfrm>
            <a:off x="10713720" y="6309458"/>
            <a:ext cx="64008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2">
                    <a:lumMod val="90000"/>
                  </a:schemeClr>
                </a:solidFill>
                <a:latin typeface="Helvetica"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823715-74AD-604D-A7CC-BD82A59FD0CD}" type="slidenum">
              <a:rPr lang="en-US" smtClean="0">
                <a:latin typeface="Times New Roman" panose="02020603050405020304" pitchFamily="18" charset="0"/>
                <a:cs typeface="Times New Roman" panose="02020603050405020304" pitchFamily="18" charset="0"/>
              </a:rPr>
              <a:pPr/>
              <a:t>‹#›</a:t>
            </a:fld>
            <a:endParaRPr lang="en-US">
              <a:latin typeface="Times New Roman" panose="02020603050405020304" pitchFamily="18" charset="0"/>
              <a:cs typeface="Times New Roman" panose="02020603050405020304" pitchFamily="18" charset="0"/>
            </a:endParaRPr>
          </a:p>
        </p:txBody>
      </p:sp>
      <p:sp>
        <p:nvSpPr>
          <p:cNvPr id="6" name="Rectangle 3">
            <a:extLst>
              <a:ext uri="{FF2B5EF4-FFF2-40B4-BE49-F238E27FC236}">
                <a16:creationId xmlns:a16="http://schemas.microsoft.com/office/drawing/2014/main" id="{3122043D-1561-E578-794A-9902B436B763}"/>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anose="02020603050405020304" pitchFamily="18" charset="0"/>
                <a:cs typeface="Times New Roman" panose="02020603050405020304" pitchFamily="18" charset="0"/>
              </a:defRPr>
            </a:lvl1pPr>
          </a:lstStyle>
          <a:p>
            <a:r>
              <a:rPr lang="en-US"/>
              <a:t>Jul 2022</a:t>
            </a:r>
            <a:endParaRPr lang="en-GB" dirty="0"/>
          </a:p>
        </p:txBody>
      </p:sp>
      <p:sp>
        <p:nvSpPr>
          <p:cNvPr id="9" name="Line 6">
            <a:extLst>
              <a:ext uri="{FF2B5EF4-FFF2-40B4-BE49-F238E27FC236}">
                <a16:creationId xmlns:a16="http://schemas.microsoft.com/office/drawing/2014/main" id="{BB6EFDAA-5E0B-A660-67D1-4CFB2C1E833D}"/>
              </a:ext>
            </a:extLst>
          </p:cNvPr>
          <p:cNvSpPr>
            <a:spLocks noChangeShapeType="1"/>
          </p:cNvSpPr>
          <p:nvPr userDrawn="1"/>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Times New Roman" panose="02020603050405020304" pitchFamily="18" charset="0"/>
              <a:cs typeface="Times New Roman" panose="02020603050405020304" pitchFamily="18" charset="0"/>
            </a:endParaRPr>
          </a:p>
        </p:txBody>
      </p:sp>
      <p:sp>
        <p:nvSpPr>
          <p:cNvPr id="10" name="Date Placeholder 3">
            <a:extLst>
              <a:ext uri="{FF2B5EF4-FFF2-40B4-BE49-F238E27FC236}">
                <a16:creationId xmlns:a16="http://schemas.microsoft.com/office/drawing/2014/main" id="{5CCBD47E-6543-1303-981F-AEAA8AB0039F}"/>
              </a:ext>
            </a:extLst>
          </p:cNvPr>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802.11-22/1091r0</a:t>
            </a:r>
          </a:p>
        </p:txBody>
      </p:sp>
      <p:sp>
        <p:nvSpPr>
          <p:cNvPr id="11" name="Rectangle 4">
            <a:extLst>
              <a:ext uri="{FF2B5EF4-FFF2-40B4-BE49-F238E27FC236}">
                <a16:creationId xmlns:a16="http://schemas.microsoft.com/office/drawing/2014/main" id="{6194E821-2BAE-7EBE-1A1A-4F3FF3FC8C49}"/>
              </a:ext>
            </a:extLst>
          </p:cNvPr>
          <p:cNvSpPr>
            <a:spLocks noGrp="1" noChangeArrowheads="1"/>
          </p:cNvSpPr>
          <p:nvPr>
            <p:ph type="ftr" idx="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US"/>
              <a:t>Dorin Viorel</a:t>
            </a:r>
            <a:r>
              <a:rPr lang="en-GB"/>
              <a:t>, CableLabs</a:t>
            </a:r>
            <a:endParaRPr lang="en-GB" dirty="0"/>
          </a:p>
        </p:txBody>
      </p:sp>
      <p:sp>
        <p:nvSpPr>
          <p:cNvPr id="12" name="Rectangle 5">
            <a:extLst>
              <a:ext uri="{FF2B5EF4-FFF2-40B4-BE49-F238E27FC236}">
                <a16:creationId xmlns:a16="http://schemas.microsoft.com/office/drawing/2014/main" id="{48A01A28-D5EA-4632-F8DB-B924D658035C}"/>
              </a:ext>
            </a:extLst>
          </p:cNvPr>
          <p:cNvSpPr>
            <a:spLocks noGrp="1" noChangeArrowheads="1"/>
          </p:cNvSpPr>
          <p:nvPr>
            <p:ph type="sldNum" idx="4"/>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3" name="Rectangle 7">
            <a:extLst>
              <a:ext uri="{FF2B5EF4-FFF2-40B4-BE49-F238E27FC236}">
                <a16:creationId xmlns:a16="http://schemas.microsoft.com/office/drawing/2014/main" id="{618063BE-EB84-B4B8-1657-82939801B7A9}"/>
              </a:ext>
            </a:extLst>
          </p:cNvPr>
          <p:cNvSpPr>
            <a:spLocks noChangeArrowheads="1"/>
          </p:cNvSpPr>
          <p:nvPr userDrawn="1"/>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a:extLst>
              <a:ext uri="{FF2B5EF4-FFF2-40B4-BE49-F238E27FC236}">
                <a16:creationId xmlns:a16="http://schemas.microsoft.com/office/drawing/2014/main" id="{A3F80A6A-F3EA-E7A3-7F11-EA0E312C174D}"/>
              </a:ext>
            </a:extLst>
          </p:cNvPr>
          <p:cNvSpPr>
            <a:spLocks noChangeShapeType="1"/>
          </p:cNvSpPr>
          <p:nvPr userDrawn="1"/>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392896"/>
      </p:ext>
    </p:extLst>
  </p:cSld>
  <p:clrMap bg1="lt1" tx1="dk1" bg2="lt2" tx2="dk2" accent1="accent1" accent2="accent2" accent3="accent3" accent4="accent4" accent5="accent5" accent6="accent6" hlink="hlink" folHlink="folHlink"/>
  <p:sldLayoutIdLst>
    <p:sldLayoutId id="2147483664" r:id="rId1"/>
    <p:sldLayoutId id="2147483671" r:id="rId2"/>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blog.3g4g.co.uk/2017/10/3gpp-sidelink-and-its-proposed.html"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urrent/title-47/section-15.407#p-15.407(l)(2)"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lgn="ctr"/>
            <a:r>
              <a:rPr lang="en-US" dirty="0">
                <a:latin typeface="Arial"/>
                <a:cs typeface="Arial"/>
              </a:rPr>
              <a:t>3GPP Rel 18 Side-Link</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20220712</a:t>
            </a:r>
          </a:p>
        </p:txBody>
      </p:sp>
      <p:sp>
        <p:nvSpPr>
          <p:cNvPr id="6" name="Date Placeholder 3"/>
          <p:cNvSpPr>
            <a:spLocks noGrp="1"/>
          </p:cNvSpPr>
          <p:nvPr>
            <p:ph type="dt" idx="10"/>
          </p:nvPr>
        </p:nvSpPr>
        <p:spPr/>
        <p:txBody>
          <a:bodyPr/>
          <a:lstStyle/>
          <a:p>
            <a:r>
              <a:rPr lang="en-US" dirty="0"/>
              <a:t>Jul 2022</a:t>
            </a:r>
            <a:endParaRPr lang="en-GB" dirty="0"/>
          </a:p>
        </p:txBody>
      </p:sp>
      <p:sp>
        <p:nvSpPr>
          <p:cNvPr id="7" name="Footer Placeholder 4"/>
          <p:cNvSpPr>
            <a:spLocks noGrp="1"/>
          </p:cNvSpPr>
          <p:nvPr>
            <p:ph type="ftr" idx="11"/>
          </p:nvPr>
        </p:nvSpPr>
        <p:spPr>
          <a:xfrm>
            <a:off x="7104112" y="6524205"/>
            <a:ext cx="4246027" cy="265954"/>
          </a:xfrm>
        </p:spPr>
        <p:txBody>
          <a:bodyPr/>
          <a:lstStyle/>
          <a:p>
            <a:r>
              <a:rPr lang="en-GB" dirty="0"/>
              <a:t>Dorin Viorel, CableLabs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2519379"/>
              </p:ext>
            </p:extLst>
          </p:nvPr>
        </p:nvGraphicFramePr>
        <p:xfrm>
          <a:off x="993775" y="2414588"/>
          <a:ext cx="10218738" cy="2486025"/>
        </p:xfrm>
        <a:graphic>
          <a:graphicData uri="http://schemas.openxmlformats.org/presentationml/2006/ole">
            <mc:AlternateContent xmlns:mc="http://schemas.openxmlformats.org/markup-compatibility/2006">
              <mc:Choice xmlns:v="urn:schemas-microsoft-com:vml" Requires="v">
                <p:oleObj spid="_x0000_s3079"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14588"/>
                        <a:ext cx="10218738" cy="24860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CEF9EF-441A-D779-8129-A3205790CDE6}"/>
              </a:ext>
            </a:extLst>
          </p:cNvPr>
          <p:cNvPicPr>
            <a:picLocks noChangeAspect="1"/>
          </p:cNvPicPr>
          <p:nvPr/>
        </p:nvPicPr>
        <p:blipFill>
          <a:blip r:embed="rId2"/>
          <a:stretch>
            <a:fillRect/>
          </a:stretch>
        </p:blipFill>
        <p:spPr>
          <a:xfrm>
            <a:off x="542166" y="1668002"/>
            <a:ext cx="11512269" cy="3502995"/>
          </a:xfrm>
          <a:prstGeom prst="rect">
            <a:avLst/>
          </a:prstGeom>
        </p:spPr>
      </p:pic>
      <p:sp>
        <p:nvSpPr>
          <p:cNvPr id="2" name="Title 1">
            <a:extLst>
              <a:ext uri="{FF2B5EF4-FFF2-40B4-BE49-F238E27FC236}">
                <a16:creationId xmlns:a16="http://schemas.microsoft.com/office/drawing/2014/main" id="{E979B32D-E1AE-B440-8016-A462774EE230}"/>
              </a:ext>
            </a:extLst>
          </p:cNvPr>
          <p:cNvSpPr>
            <a:spLocks noGrp="1"/>
          </p:cNvSpPr>
          <p:nvPr>
            <p:ph type="title"/>
          </p:nvPr>
        </p:nvSpPr>
        <p:spPr/>
        <p:txBody>
          <a:bodyPr>
            <a:normAutofit/>
          </a:bodyPr>
          <a:lstStyle/>
          <a:p>
            <a:r>
              <a:rPr lang="en-US" sz="3600" dirty="0"/>
              <a:t>Side-Link Timeline</a:t>
            </a:r>
            <a:r>
              <a:rPr lang="en-US" sz="3600" baseline="30000" dirty="0"/>
              <a:t>*</a:t>
            </a:r>
          </a:p>
        </p:txBody>
      </p:sp>
      <p:sp>
        <p:nvSpPr>
          <p:cNvPr id="4" name="TextBox 3">
            <a:extLst>
              <a:ext uri="{FF2B5EF4-FFF2-40B4-BE49-F238E27FC236}">
                <a16:creationId xmlns:a16="http://schemas.microsoft.com/office/drawing/2014/main" id="{CAB33B0C-73FB-C51F-9875-8F1ABD788558}"/>
              </a:ext>
            </a:extLst>
          </p:cNvPr>
          <p:cNvSpPr txBox="1"/>
          <p:nvPr/>
        </p:nvSpPr>
        <p:spPr>
          <a:xfrm>
            <a:off x="542166" y="5253007"/>
            <a:ext cx="11510395" cy="1200329"/>
          </a:xfrm>
          <a:prstGeom prst="rect">
            <a:avLst/>
          </a:prstGeom>
          <a:noFill/>
        </p:spPr>
        <p:txBody>
          <a:bodyPr wrap="non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Based on the former LTE D2D concept: the communication between </a:t>
            </a:r>
            <a:r>
              <a:rPr kumimoji="0" lang="en-US" sz="1800" b="0" i="0" u="none" strike="noStrike" kern="1200" cap="none" spc="0" normalizeH="0" baseline="0" noProof="0" dirty="0" err="1">
                <a:ln>
                  <a:noFill/>
                </a:ln>
                <a:solidFill>
                  <a:srgbClr val="000000"/>
                </a:solidFill>
                <a:effectLst/>
                <a:uLnTx/>
                <a:uFillTx/>
                <a:latin typeface="Arial" panose="020B0604020202020204"/>
                <a:ea typeface="+mn-ea"/>
                <a:cs typeface="+mn-cs"/>
              </a:rPr>
              <a:t>Ues</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 without </a:t>
            </a:r>
            <a:r>
              <a:rPr kumimoji="0" lang="en-US" sz="1800" b="0" i="0" u="none" strike="noStrike" kern="1200" cap="none" spc="0" normalizeH="0" baseline="0" noProof="0" dirty="0" err="1">
                <a:ln>
                  <a:noFill/>
                </a:ln>
                <a:solidFill>
                  <a:srgbClr val="000000"/>
                </a:solidFill>
                <a:effectLst/>
                <a:uLnTx/>
                <a:uFillTx/>
                <a:latin typeface="Arial" panose="020B0604020202020204"/>
                <a:ea typeface="+mn-ea"/>
                <a:cs typeface="+mn-cs"/>
              </a:rPr>
              <a:t>accesing</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 the core network.</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Recognized as </a:t>
            </a:r>
            <a:r>
              <a:rPr kumimoji="0" lang="en-US" sz="1800" b="0" i="0" u="none" strike="noStrike" kern="1200" cap="none" spc="0" normalizeH="0" baseline="0" noProof="0" dirty="0" err="1">
                <a:ln>
                  <a:noFill/>
                </a:ln>
                <a:solidFill>
                  <a:srgbClr val="000000"/>
                </a:solidFill>
                <a:effectLst/>
                <a:uLnTx/>
                <a:uFillTx/>
                <a:latin typeface="Arial" panose="020B0604020202020204"/>
                <a:ea typeface="+mn-ea"/>
                <a:cs typeface="+mn-cs"/>
              </a:rPr>
              <a:t>SideLink</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 starting with Rel 15 (e.g. vehicles as UEs).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Rel 16 introduces the NR eV2X (vehicle to everything) complementing LTE V2X..</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It evolved into non-safety </a:t>
            </a:r>
          </a:p>
        </p:txBody>
      </p:sp>
      <p:sp>
        <p:nvSpPr>
          <p:cNvPr id="9" name="Rectangle 3">
            <a:extLst>
              <a:ext uri="{FF2B5EF4-FFF2-40B4-BE49-F238E27FC236}">
                <a16:creationId xmlns:a16="http://schemas.microsoft.com/office/drawing/2014/main" id="{28FE74DE-D7CB-E447-79CF-800CC5789054}"/>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11" name="Footer Placeholder 4">
            <a:extLst>
              <a:ext uri="{FF2B5EF4-FFF2-40B4-BE49-F238E27FC236}">
                <a16:creationId xmlns:a16="http://schemas.microsoft.com/office/drawing/2014/main" id="{0AE3C11B-3689-70F8-59CA-C7CCA9FD3F27}"/>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Dorin Viorel, CableLabs</a:t>
            </a:r>
          </a:p>
        </p:txBody>
      </p:sp>
    </p:spTree>
    <p:extLst>
      <p:ext uri="{BB962C8B-B14F-4D97-AF65-F5344CB8AC3E}">
        <p14:creationId xmlns:p14="http://schemas.microsoft.com/office/powerpoint/2010/main" val="209332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3FA6-16BF-764D-B657-B1904DF4ED86}"/>
              </a:ext>
            </a:extLst>
          </p:cNvPr>
          <p:cNvSpPr>
            <a:spLocks noGrp="1"/>
          </p:cNvSpPr>
          <p:nvPr>
            <p:ph type="title"/>
          </p:nvPr>
        </p:nvSpPr>
        <p:spPr/>
        <p:txBody>
          <a:bodyPr/>
          <a:lstStyle/>
          <a:p>
            <a:r>
              <a:rPr lang="en-US" dirty="0" err="1"/>
              <a:t>Sidelink</a:t>
            </a:r>
            <a:r>
              <a:rPr lang="en-US" dirty="0"/>
              <a:t> Modes of Operation*</a:t>
            </a:r>
          </a:p>
        </p:txBody>
      </p:sp>
      <p:sp>
        <p:nvSpPr>
          <p:cNvPr id="5" name="Rectangle 4">
            <a:extLst>
              <a:ext uri="{FF2B5EF4-FFF2-40B4-BE49-F238E27FC236}">
                <a16:creationId xmlns:a16="http://schemas.microsoft.com/office/drawing/2014/main" id="{FDE26238-018F-924E-8289-5FF532BA966F}"/>
              </a:ext>
            </a:extLst>
          </p:cNvPr>
          <p:cNvSpPr>
            <a:spLocks noChangeArrowheads="1"/>
          </p:cNvSpPr>
          <p:nvPr/>
        </p:nvSpPr>
        <p:spPr bwMode="auto">
          <a:xfrm>
            <a:off x="6443831" y="155369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696E0CD0-6B1D-504C-B565-D3778AAA3F0E}"/>
              </a:ext>
            </a:extLst>
          </p:cNvPr>
          <p:cNvSpPr txBox="1"/>
          <p:nvPr/>
        </p:nvSpPr>
        <p:spPr>
          <a:xfrm>
            <a:off x="290905" y="6021288"/>
            <a:ext cx="486383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rPr>
              <a:t>* https://blog.3g4g.co.uk/2017/10/3gpp-sidelink-and-its-proposed.html</a:t>
            </a:r>
            <a:endPar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rPr>
              <a:t>** RP-220300</a:t>
            </a:r>
          </a:p>
        </p:txBody>
      </p:sp>
      <p:sp>
        <p:nvSpPr>
          <p:cNvPr id="3" name="Rectangle 2">
            <a:extLst>
              <a:ext uri="{FF2B5EF4-FFF2-40B4-BE49-F238E27FC236}">
                <a16:creationId xmlns:a16="http://schemas.microsoft.com/office/drawing/2014/main" id="{48AD8240-D51E-2C05-E997-216744F3A3B0}"/>
              </a:ext>
            </a:extLst>
          </p:cNvPr>
          <p:cNvSpPr>
            <a:spLocks noChangeArrowheads="1"/>
          </p:cNvSpPr>
          <p:nvPr/>
        </p:nvSpPr>
        <p:spPr bwMode="auto">
          <a:xfrm>
            <a:off x="1264595" y="215674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pic>
        <p:nvPicPr>
          <p:cNvPr id="1028" name="Picture 4">
            <a:extLst>
              <a:ext uri="{FF2B5EF4-FFF2-40B4-BE49-F238E27FC236}">
                <a16:creationId xmlns:a16="http://schemas.microsoft.com/office/drawing/2014/main" id="{8A03A999-B83A-A34A-E86B-7D9D15C2F8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89" t="11343" r="12805" b="7785"/>
          <a:stretch/>
        </p:blipFill>
        <p:spPr bwMode="auto">
          <a:xfrm>
            <a:off x="336550" y="2133351"/>
            <a:ext cx="4795520" cy="367191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9C5EABC-F79C-CA8F-B456-4C09195F995E}"/>
              </a:ext>
            </a:extLst>
          </p:cNvPr>
          <p:cNvSpPr txBox="1"/>
          <p:nvPr/>
        </p:nvSpPr>
        <p:spPr>
          <a:xfrm>
            <a:off x="5499100" y="2398066"/>
            <a:ext cx="6994222" cy="258532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Mode1: in-coverage devices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Mode2: out-of-coverage devices (device-to-device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Mode3 and 4: defined for V2X communications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Rel 18 SL Evolution SID/WID**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“…Study and specify support of </a:t>
            </a:r>
            <a:r>
              <a:rPr kumimoji="0" lang="en-GB" sz="1800" b="0" i="1" u="none" strike="noStrike" kern="1200" cap="none" spc="0" normalizeH="0" baseline="0" noProof="0" dirty="0" err="1">
                <a:ln>
                  <a:noFill/>
                </a:ln>
                <a:solidFill>
                  <a:srgbClr val="000000"/>
                </a:solidFill>
                <a:effectLst/>
                <a:uLnTx/>
                <a:uFillTx/>
                <a:latin typeface="Arial" panose="020B0604020202020204"/>
                <a:ea typeface="+mn-ea"/>
                <a:cs typeface="+mn-cs"/>
              </a:rPr>
              <a:t>sidelink</a:t>
            </a: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 on unlicensed spectrum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for both mode 1 and mode 2 where </a:t>
            </a:r>
            <a:r>
              <a:rPr kumimoji="0" lang="en-GB" sz="1800" b="0" i="1" u="none" strike="noStrike" kern="1200" cap="none" spc="0" normalizeH="0" baseline="0" noProof="0" dirty="0" err="1">
                <a:ln>
                  <a:noFill/>
                </a:ln>
                <a:solidFill>
                  <a:srgbClr val="000000"/>
                </a:solidFill>
                <a:effectLst/>
                <a:uLnTx/>
                <a:uFillTx/>
                <a:latin typeface="Arial" panose="020B0604020202020204"/>
                <a:ea typeface="+mn-ea"/>
                <a:cs typeface="+mn-cs"/>
              </a:rPr>
              <a:t>Uu</a:t>
            </a: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 operation for mode 1 is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limited to licensed spectrum only [RAN1, RAN2, RAN4]…”</a:t>
            </a:r>
            <a:endParaRPr kumimoji="0" lang="en-US" sz="1800" b="0" i="1"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31248CBB-5D61-8A3B-ADE5-4A08E8E3CED1}"/>
              </a:ext>
            </a:extLst>
          </p:cNvPr>
          <p:cNvSpPr txBox="1"/>
          <p:nvPr/>
        </p:nvSpPr>
        <p:spPr>
          <a:xfrm>
            <a:off x="5521767" y="4831992"/>
            <a:ext cx="6379328"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Comments: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PC5 communication is allowed in 5/6 GHz in n96 regions, other than US and Canada.</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Device to device communication has not been discussed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as part of NR-U Specs (TS37.213).</a:t>
            </a:r>
          </a:p>
        </p:txBody>
      </p:sp>
      <p:sp>
        <p:nvSpPr>
          <p:cNvPr id="10" name="TextBox 9">
            <a:extLst>
              <a:ext uri="{FF2B5EF4-FFF2-40B4-BE49-F238E27FC236}">
                <a16:creationId xmlns:a16="http://schemas.microsoft.com/office/drawing/2014/main" id="{58EA51B9-8D5F-4893-6C0F-837EE20BE9FF}"/>
              </a:ext>
            </a:extLst>
          </p:cNvPr>
          <p:cNvSpPr txBox="1"/>
          <p:nvPr/>
        </p:nvSpPr>
        <p:spPr>
          <a:xfrm>
            <a:off x="639912" y="1922724"/>
            <a:ext cx="140294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In-coverage</a:t>
            </a:r>
          </a:p>
        </p:txBody>
      </p:sp>
      <p:sp>
        <p:nvSpPr>
          <p:cNvPr id="14" name="TextBox 13">
            <a:extLst>
              <a:ext uri="{FF2B5EF4-FFF2-40B4-BE49-F238E27FC236}">
                <a16:creationId xmlns:a16="http://schemas.microsoft.com/office/drawing/2014/main" id="{15D2272F-0BFB-04B0-1CBA-D92ECED12182}"/>
              </a:ext>
            </a:extLst>
          </p:cNvPr>
          <p:cNvSpPr txBox="1"/>
          <p:nvPr/>
        </p:nvSpPr>
        <p:spPr>
          <a:xfrm>
            <a:off x="2273962" y="1643997"/>
            <a:ext cx="186461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Partial-coverage</a:t>
            </a:r>
          </a:p>
        </p:txBody>
      </p:sp>
      <p:sp>
        <p:nvSpPr>
          <p:cNvPr id="15" name="TextBox 14">
            <a:extLst>
              <a:ext uri="{FF2B5EF4-FFF2-40B4-BE49-F238E27FC236}">
                <a16:creationId xmlns:a16="http://schemas.microsoft.com/office/drawing/2014/main" id="{30182283-C8DC-21F7-45AF-6B31CEBD102F}"/>
              </a:ext>
            </a:extLst>
          </p:cNvPr>
          <p:cNvSpPr txBox="1"/>
          <p:nvPr/>
        </p:nvSpPr>
        <p:spPr>
          <a:xfrm>
            <a:off x="3896381" y="2004512"/>
            <a:ext cx="185178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Out-of-coverage</a:t>
            </a:r>
          </a:p>
        </p:txBody>
      </p:sp>
      <p:sp>
        <p:nvSpPr>
          <p:cNvPr id="16" name="Rectangle 3">
            <a:extLst>
              <a:ext uri="{FF2B5EF4-FFF2-40B4-BE49-F238E27FC236}">
                <a16:creationId xmlns:a16="http://schemas.microsoft.com/office/drawing/2014/main" id="{BA3A145D-E7DD-3256-FCA1-5123A4E3CEB9}"/>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17" name="Footer Placeholder 4">
            <a:extLst>
              <a:ext uri="{FF2B5EF4-FFF2-40B4-BE49-F238E27FC236}">
                <a16:creationId xmlns:a16="http://schemas.microsoft.com/office/drawing/2014/main" id="{C29BD1C7-1CC7-77FD-3A88-75F2F73B3B89}"/>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Dorin Viorel, CableLabs</a:t>
            </a:r>
          </a:p>
        </p:txBody>
      </p:sp>
    </p:spTree>
    <p:extLst>
      <p:ext uri="{BB962C8B-B14F-4D97-AF65-F5344CB8AC3E}">
        <p14:creationId xmlns:p14="http://schemas.microsoft.com/office/powerpoint/2010/main" val="305300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3FA6-16BF-764D-B657-B1904DF4ED86}"/>
              </a:ext>
            </a:extLst>
          </p:cNvPr>
          <p:cNvSpPr>
            <a:spLocks noGrp="1"/>
          </p:cNvSpPr>
          <p:nvPr>
            <p:ph type="title"/>
          </p:nvPr>
        </p:nvSpPr>
        <p:spPr/>
        <p:txBody>
          <a:bodyPr/>
          <a:lstStyle/>
          <a:p>
            <a:r>
              <a:rPr lang="en-US" dirty="0"/>
              <a:t>NR </a:t>
            </a:r>
            <a:r>
              <a:rPr lang="en-US" dirty="0" err="1"/>
              <a:t>Sidelink</a:t>
            </a:r>
            <a:r>
              <a:rPr lang="en-US" dirty="0"/>
              <a:t> Allocation</a:t>
            </a:r>
          </a:p>
        </p:txBody>
      </p:sp>
      <p:sp>
        <p:nvSpPr>
          <p:cNvPr id="5" name="Rectangle 4">
            <a:extLst>
              <a:ext uri="{FF2B5EF4-FFF2-40B4-BE49-F238E27FC236}">
                <a16:creationId xmlns:a16="http://schemas.microsoft.com/office/drawing/2014/main" id="{FDE26238-018F-924E-8289-5FF532BA966F}"/>
              </a:ext>
            </a:extLst>
          </p:cNvPr>
          <p:cNvSpPr>
            <a:spLocks noChangeArrowheads="1"/>
          </p:cNvSpPr>
          <p:nvPr/>
        </p:nvSpPr>
        <p:spPr bwMode="auto">
          <a:xfrm>
            <a:off x="6443831" y="155369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 name="Rectangle 2">
            <a:extLst>
              <a:ext uri="{FF2B5EF4-FFF2-40B4-BE49-F238E27FC236}">
                <a16:creationId xmlns:a16="http://schemas.microsoft.com/office/drawing/2014/main" id="{48AD8240-D51E-2C05-E997-216744F3A3B0}"/>
              </a:ext>
            </a:extLst>
          </p:cNvPr>
          <p:cNvSpPr>
            <a:spLocks noChangeArrowheads="1"/>
          </p:cNvSpPr>
          <p:nvPr/>
        </p:nvSpPr>
        <p:spPr bwMode="auto">
          <a:xfrm>
            <a:off x="1264595" y="197147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31248CBB-5D61-8A3B-ADE5-4A08E8E3CED1}"/>
              </a:ext>
            </a:extLst>
          </p:cNvPr>
          <p:cNvSpPr txBox="1"/>
          <p:nvPr/>
        </p:nvSpPr>
        <p:spPr>
          <a:xfrm>
            <a:off x="5452024" y="1560278"/>
            <a:ext cx="66207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Comments: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SL has a different PHY allocation than LTE/NR</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The NR SL resources are grouped into Resources Pools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Contiguous/non-contiguous slot allocation</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A contiguous number of Physical Resource Blocks (PRB) forms a sub-channels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Mode1 and 2 have different allocations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Mode1: slot/subchannel allocation is configured by the network</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Mode2: slot/subchannel allocation is pre-configured</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29210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Mode 2 (UE to UE) communications has not been analyzed  neither by LAA-LTE nor by NR-U.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pic>
        <p:nvPicPr>
          <p:cNvPr id="8" name="Picture 7">
            <a:extLst>
              <a:ext uri="{FF2B5EF4-FFF2-40B4-BE49-F238E27FC236}">
                <a16:creationId xmlns:a16="http://schemas.microsoft.com/office/drawing/2014/main" id="{82F0ACD9-575E-A4BE-759C-813C505F459B}"/>
              </a:ext>
            </a:extLst>
          </p:cNvPr>
          <p:cNvPicPr>
            <a:picLocks noChangeAspect="1"/>
          </p:cNvPicPr>
          <p:nvPr/>
        </p:nvPicPr>
        <p:blipFill>
          <a:blip r:embed="rId2"/>
          <a:stretch>
            <a:fillRect/>
          </a:stretch>
        </p:blipFill>
        <p:spPr>
          <a:xfrm>
            <a:off x="119197" y="1353687"/>
            <a:ext cx="5332827" cy="5299181"/>
          </a:xfrm>
          <a:prstGeom prst="rect">
            <a:avLst/>
          </a:prstGeom>
        </p:spPr>
      </p:pic>
      <p:sp>
        <p:nvSpPr>
          <p:cNvPr id="10" name="Rectangle 3">
            <a:extLst>
              <a:ext uri="{FF2B5EF4-FFF2-40B4-BE49-F238E27FC236}">
                <a16:creationId xmlns:a16="http://schemas.microsoft.com/office/drawing/2014/main" id="{A33FBAD2-FB74-1C8E-1CA4-39A2330226E3}"/>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11" name="Footer Placeholder 4">
            <a:extLst>
              <a:ext uri="{FF2B5EF4-FFF2-40B4-BE49-F238E27FC236}">
                <a16:creationId xmlns:a16="http://schemas.microsoft.com/office/drawing/2014/main" id="{276BE50D-11F8-D5BB-96FC-DF0870261A96}"/>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Dorin Viorel, CableLabs</a:t>
            </a:r>
          </a:p>
        </p:txBody>
      </p:sp>
    </p:spTree>
    <p:extLst>
      <p:ext uri="{BB962C8B-B14F-4D97-AF65-F5344CB8AC3E}">
        <p14:creationId xmlns:p14="http://schemas.microsoft.com/office/powerpoint/2010/main" val="677840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910A-7133-E84B-AE4A-130EAB009F44}"/>
              </a:ext>
            </a:extLst>
          </p:cNvPr>
          <p:cNvSpPr>
            <a:spLocks noGrp="1"/>
          </p:cNvSpPr>
          <p:nvPr>
            <p:ph type="title"/>
          </p:nvPr>
        </p:nvSpPr>
        <p:spPr>
          <a:xfrm>
            <a:off x="838200" y="641498"/>
            <a:ext cx="11018440" cy="1325563"/>
          </a:xfrm>
        </p:spPr>
        <p:txBody>
          <a:bodyPr/>
          <a:lstStyle/>
          <a:p>
            <a:r>
              <a:rPr lang="en-US" dirty="0"/>
              <a:t>RAN Rel 18. SL-U Coexistence Challenges</a:t>
            </a:r>
          </a:p>
        </p:txBody>
      </p:sp>
      <p:sp>
        <p:nvSpPr>
          <p:cNvPr id="4" name="Slide Number Placeholder 3">
            <a:extLst>
              <a:ext uri="{FF2B5EF4-FFF2-40B4-BE49-F238E27FC236}">
                <a16:creationId xmlns:a16="http://schemas.microsoft.com/office/drawing/2014/main" id="{EF6D3B3D-D64E-BB4F-A601-15A003652C5A}"/>
              </a:ext>
            </a:extLst>
          </p:cNvPr>
          <p:cNvSpPr>
            <a:spLocks noGrp="1"/>
          </p:cNvSpPr>
          <p:nvPr>
            <p:ph type="sldNum" sz="quarter" idx="4294967295"/>
          </p:nvPr>
        </p:nvSpPr>
        <p:spPr>
          <a:xfrm>
            <a:off x="9448800" y="6735763"/>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b="0" i="0" kern="1200">
                <a:solidFill>
                  <a:schemeClr val="bg2">
                    <a:lumMod val="90000"/>
                  </a:schemeClr>
                </a:solidFill>
                <a:latin typeface="Helvetica Regular"/>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B69467F-2263-0C40-8512-553CABB91FD5}" type="slidenum">
              <a:rPr kumimoji="0" lang="en-US" sz="1100" b="0" i="0" u="none" strike="noStrike" kern="1200" cap="none" spc="0" normalizeH="0" baseline="0" noProof="0" smtClean="0">
                <a:ln>
                  <a:noFill/>
                </a:ln>
                <a:solidFill>
                  <a:srgbClr val="E7E6E6">
                    <a:lumMod val="90000"/>
                  </a:srgbClr>
                </a:solidFill>
                <a:effectLst/>
                <a:uLnTx/>
                <a:uFillTx/>
                <a:latin typeface="Helvetica Regular"/>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dirty="0">
              <a:ln>
                <a:noFill/>
              </a:ln>
              <a:solidFill>
                <a:srgbClr val="E7E6E6">
                  <a:lumMod val="90000"/>
                </a:srgbClr>
              </a:solidFill>
              <a:effectLst/>
              <a:uLnTx/>
              <a:uFillTx/>
              <a:latin typeface="Helvetica Regular"/>
              <a:ea typeface="+mn-ea"/>
              <a:cs typeface="+mn-cs"/>
            </a:endParaRPr>
          </a:p>
        </p:txBody>
      </p:sp>
      <p:sp>
        <p:nvSpPr>
          <p:cNvPr id="7" name="TextBox 6">
            <a:extLst>
              <a:ext uri="{FF2B5EF4-FFF2-40B4-BE49-F238E27FC236}">
                <a16:creationId xmlns:a16="http://schemas.microsoft.com/office/drawing/2014/main" id="{0E5C08AA-E278-2D45-AB11-A436EBAB2807}"/>
              </a:ext>
            </a:extLst>
          </p:cNvPr>
          <p:cNvSpPr txBox="1"/>
          <p:nvPr/>
        </p:nvSpPr>
        <p:spPr>
          <a:xfrm>
            <a:off x="9460293" y="4581128"/>
            <a:ext cx="2491388" cy="6001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a:ea typeface="+mn-ea"/>
                <a:cs typeface="+mn-cs"/>
              </a:rPr>
              <a:t>COT: Channel Occupancy Time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a:ea typeface="+mn-ea"/>
                <a:cs typeface="+mn-cs"/>
              </a:rPr>
              <a:t>LBT: Listen Before Talk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a:ea typeface="+mn-ea"/>
                <a:cs typeface="+mn-cs"/>
              </a:rPr>
              <a:t>SL-U: </a:t>
            </a:r>
            <a:r>
              <a:rPr kumimoji="0" lang="en-US" sz="1100" b="0" i="0" u="none" strike="noStrike" kern="1200" cap="none" spc="0" normalizeH="0" baseline="0" noProof="0" dirty="0" err="1">
                <a:ln>
                  <a:noFill/>
                </a:ln>
                <a:solidFill>
                  <a:srgbClr val="000000"/>
                </a:solidFill>
                <a:effectLst/>
                <a:uLnTx/>
                <a:uFillTx/>
                <a:latin typeface="Arial" panose="020B0604020202020204"/>
                <a:ea typeface="+mn-ea"/>
                <a:cs typeface="+mn-cs"/>
              </a:rPr>
              <a:t>SideLink</a:t>
            </a:r>
            <a:r>
              <a:rPr kumimoji="0" lang="en-US" sz="1100" b="0" i="0" u="none" strike="noStrike" kern="1200" cap="none" spc="0" normalizeH="0" baseline="0" noProof="0" dirty="0">
                <a:ln>
                  <a:noFill/>
                </a:ln>
                <a:solidFill>
                  <a:srgbClr val="000000"/>
                </a:solidFill>
                <a:effectLst/>
                <a:uLnTx/>
                <a:uFillTx/>
                <a:latin typeface="Arial" panose="020B0604020202020204"/>
                <a:ea typeface="+mn-ea"/>
                <a:cs typeface="+mn-cs"/>
              </a:rPr>
              <a:t> in Unlicensed spectra</a:t>
            </a:r>
          </a:p>
        </p:txBody>
      </p:sp>
      <p:sp>
        <p:nvSpPr>
          <p:cNvPr id="5" name="TextBox 4">
            <a:extLst>
              <a:ext uri="{FF2B5EF4-FFF2-40B4-BE49-F238E27FC236}">
                <a16:creationId xmlns:a16="http://schemas.microsoft.com/office/drawing/2014/main" id="{F2AC3BA9-EB09-8A5D-5936-AB9DDA9BBA03}"/>
              </a:ext>
            </a:extLst>
          </p:cNvPr>
          <p:cNvSpPr txBox="1"/>
          <p:nvPr/>
        </p:nvSpPr>
        <p:spPr>
          <a:xfrm>
            <a:off x="267473" y="6187002"/>
            <a:ext cx="121058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rPr>
              <a:t>* RP-221582</a:t>
            </a:r>
          </a:p>
        </p:txBody>
      </p:sp>
      <p:sp>
        <p:nvSpPr>
          <p:cNvPr id="6" name="TextBox 5">
            <a:extLst>
              <a:ext uri="{FF2B5EF4-FFF2-40B4-BE49-F238E27FC236}">
                <a16:creationId xmlns:a16="http://schemas.microsoft.com/office/drawing/2014/main" id="{5CC0002F-4322-D56B-8CC4-BF3822806C3E}"/>
              </a:ext>
            </a:extLst>
          </p:cNvPr>
          <p:cNvSpPr txBox="1"/>
          <p:nvPr/>
        </p:nvSpPr>
        <p:spPr>
          <a:xfrm>
            <a:off x="267473" y="1186135"/>
            <a:ext cx="11869468" cy="538609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Arial" panose="020B0604020202020204"/>
                <a:ea typeface="+mn-ea"/>
                <a:cs typeface="+mn-cs"/>
              </a:rPr>
              <a:t>Regulatory</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UE to UE communication not allowed by FCC (USA) and ISED (Canada) for 6GHz UNII 5-8</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SL-U can’t be implemented in US/Canada (see Appendix).</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Fixed</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RAN Plenary #96 (June 96) clarified* the ambiguity surrounding Mode 1 in unlicensed spectrum</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%In </a:t>
            </a:r>
            <a:r>
              <a:rPr kumimoji="0" lang="en-GB" sz="1800" b="0" i="1" u="none" strike="noStrike" kern="1200" cap="none" spc="0" normalizeH="0" baseline="0" noProof="0" dirty="0" err="1">
                <a:ln>
                  <a:noFill/>
                </a:ln>
                <a:solidFill>
                  <a:srgbClr val="000000"/>
                </a:solidFill>
                <a:effectLst/>
                <a:uLnTx/>
                <a:uFillTx/>
                <a:latin typeface="Arial" panose="020B0604020202020204"/>
                <a:ea typeface="+mn-ea"/>
                <a:cs typeface="+mn-cs"/>
              </a:rPr>
              <a:t>sidelink</a:t>
            </a: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 unlicensed operation, the </a:t>
            </a:r>
            <a:r>
              <a:rPr kumimoji="0" lang="en-GB" sz="1800" b="0" i="1" u="none" strike="noStrike" kern="1200" cap="none" spc="0" normalizeH="0" baseline="0" noProof="0" dirty="0" err="1">
                <a:ln>
                  <a:noFill/>
                </a:ln>
                <a:solidFill>
                  <a:srgbClr val="000000"/>
                </a:solidFill>
                <a:effectLst/>
                <a:uLnTx/>
                <a:uFillTx/>
                <a:latin typeface="Arial" panose="020B0604020202020204"/>
                <a:ea typeface="+mn-ea"/>
                <a:cs typeface="+mn-cs"/>
              </a:rPr>
              <a:t>gNB</a:t>
            </a: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 does not perform Type 1 channel access to initiate and share a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channel occupancy, neither Type 2 channel access to share an initiated channel occupancy, nor semi-static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a:ea typeface="+mn-ea"/>
                <a:cs typeface="+mn-cs"/>
              </a:rPr>
              <a:t>channel access procedures to access an unlicensed channel.”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Evaluation Methodology (under discussion) may not follow NR-U guideline (TR38.888).</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New/updated coexistence assumptions would require to re-visit NR-U specifications.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UE to UE COT sharing is under discussion.</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Impact upon vehicle hot-spot operation.</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UE to multiple UE COT sharing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Additional coexistence impact beside the existent NR-U/LAA LTE one, due to the potential SL-U pool size.</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Increased demand (under discussion) for LBT1 and LBT2 beside NR-U allowances.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SL-U Resource Pool is a critical resource and hence subject to an increased priority class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0" name="Rectangle 3">
            <a:extLst>
              <a:ext uri="{FF2B5EF4-FFF2-40B4-BE49-F238E27FC236}">
                <a16:creationId xmlns:a16="http://schemas.microsoft.com/office/drawing/2014/main" id="{002A398E-35E3-B388-9B7F-80A06CA7365C}"/>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11" name="Footer Placeholder 4">
            <a:extLst>
              <a:ext uri="{FF2B5EF4-FFF2-40B4-BE49-F238E27FC236}">
                <a16:creationId xmlns:a16="http://schemas.microsoft.com/office/drawing/2014/main" id="{C1379EED-4734-6FAA-79EE-7A596F0ADA2A}"/>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Dorin Viorel, CableLabs</a:t>
            </a:r>
          </a:p>
        </p:txBody>
      </p:sp>
    </p:spTree>
    <p:extLst>
      <p:ext uri="{BB962C8B-B14F-4D97-AF65-F5344CB8AC3E}">
        <p14:creationId xmlns:p14="http://schemas.microsoft.com/office/powerpoint/2010/main" val="323787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BDF-5212-F54D-B6F1-1F8DD25AB50B}"/>
              </a:ext>
            </a:extLst>
          </p:cNvPr>
          <p:cNvSpPr>
            <a:spLocks noGrp="1"/>
          </p:cNvSpPr>
          <p:nvPr>
            <p:ph type="title"/>
          </p:nvPr>
        </p:nvSpPr>
        <p:spPr>
          <a:xfrm>
            <a:off x="645258" y="2235445"/>
            <a:ext cx="10515600" cy="795459"/>
          </a:xfrm>
        </p:spPr>
        <p:txBody>
          <a:bodyPr/>
          <a:lstStyle/>
          <a:p>
            <a:pPr algn="ctr"/>
            <a:r>
              <a:rPr lang="en-US" dirty="0"/>
              <a:t>Appendix</a:t>
            </a:r>
          </a:p>
        </p:txBody>
      </p:sp>
      <p:sp>
        <p:nvSpPr>
          <p:cNvPr id="3" name="Rectangle 3">
            <a:extLst>
              <a:ext uri="{FF2B5EF4-FFF2-40B4-BE49-F238E27FC236}">
                <a16:creationId xmlns:a16="http://schemas.microsoft.com/office/drawing/2014/main" id="{7A763E0F-270A-5838-89EC-2E4714B51A39}"/>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4" name="Footer Placeholder 4">
            <a:extLst>
              <a:ext uri="{FF2B5EF4-FFF2-40B4-BE49-F238E27FC236}">
                <a16:creationId xmlns:a16="http://schemas.microsoft.com/office/drawing/2014/main" id="{0E3FD850-1047-0C58-3CEE-379F563E27D1}"/>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Dorin Viorel, CableLabs</a:t>
            </a:r>
          </a:p>
        </p:txBody>
      </p:sp>
    </p:spTree>
    <p:extLst>
      <p:ext uri="{BB962C8B-B14F-4D97-AF65-F5344CB8AC3E}">
        <p14:creationId xmlns:p14="http://schemas.microsoft.com/office/powerpoint/2010/main" val="4135255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0FF8-8957-E148-BBAF-E5572BE75E4F}"/>
              </a:ext>
            </a:extLst>
          </p:cNvPr>
          <p:cNvSpPr>
            <a:spLocks noGrp="1"/>
          </p:cNvSpPr>
          <p:nvPr>
            <p:ph type="title"/>
          </p:nvPr>
        </p:nvSpPr>
        <p:spPr/>
        <p:txBody>
          <a:bodyPr/>
          <a:lstStyle/>
          <a:p>
            <a:r>
              <a:rPr lang="en-US" dirty="0"/>
              <a:t>FCC restrictions on SL-U</a:t>
            </a:r>
          </a:p>
        </p:txBody>
      </p:sp>
      <p:sp>
        <p:nvSpPr>
          <p:cNvPr id="10" name="Content Placeholder 2">
            <a:extLst>
              <a:ext uri="{FF2B5EF4-FFF2-40B4-BE49-F238E27FC236}">
                <a16:creationId xmlns:a16="http://schemas.microsoft.com/office/drawing/2014/main" id="{84640A3D-BD47-70C8-1E3B-196315A66195}"/>
              </a:ext>
            </a:extLst>
          </p:cNvPr>
          <p:cNvSpPr>
            <a:spLocks noGrp="1"/>
          </p:cNvSpPr>
          <p:nvPr>
            <p:ph idx="1"/>
          </p:nvPr>
        </p:nvSpPr>
        <p:spPr>
          <a:xfrm>
            <a:off x="252761" y="1556792"/>
            <a:ext cx="11738517" cy="6055112"/>
          </a:xfrm>
        </p:spPr>
        <p:txBody>
          <a:bodyPr>
            <a:normAutofit/>
          </a:bodyPr>
          <a:lstStyle/>
          <a:p>
            <a:pPr marL="0" indent="0">
              <a:buNone/>
            </a:pPr>
            <a:r>
              <a:rPr lang="en-US" sz="1400" dirty="0"/>
              <a:t>Title 47/Chapter 1/Subchapter A/Part 15/Subpart E/#15.407d</a:t>
            </a:r>
          </a:p>
          <a:p>
            <a:pPr marL="0" indent="0">
              <a:buNone/>
            </a:pPr>
            <a:r>
              <a:rPr lang="en-US" sz="1300" dirty="0"/>
              <a:t>(5) In the 5.925-7.125 GHz band, client devices, except fixed client devices, must operate under the control of a standard power access point, indoor access point or subordinate devices; Subordinate devices must operate under the control of an indoor access point. In all cases, an exception exists for transmitting brief messages to an access point when attempting to join its network after detecting a signal that confirms that an access point is operating on a particular channel. Access points and subordinate devices may connect to other access points or subordinate devices. </a:t>
            </a:r>
            <a:r>
              <a:rPr lang="en-US" sz="1300" dirty="0">
                <a:highlight>
                  <a:srgbClr val="FFFF00"/>
                </a:highlight>
              </a:rPr>
              <a:t>Client devices are prohibited from connecting directly to another client device. </a:t>
            </a:r>
            <a:endParaRPr lang="en-US" sz="1800" dirty="0">
              <a:highlight>
                <a:srgbClr val="FFFF00"/>
              </a:highlight>
            </a:endParaRPr>
          </a:p>
          <a:p>
            <a:pPr marL="0" indent="0">
              <a:buNone/>
            </a:pPr>
            <a:r>
              <a:rPr lang="en-US" sz="1400" dirty="0"/>
              <a:t>Title 47/Chapter 1/Subchapter A/Part 15/Subpart E/#15.407a</a:t>
            </a:r>
            <a:endParaRPr lang="en-US" sz="1400" dirty="0">
              <a:highlight>
                <a:srgbClr val="FFFF00"/>
              </a:highlight>
            </a:endParaRPr>
          </a:p>
          <a:p>
            <a:pPr marL="0" indent="0">
              <a:buNone/>
            </a:pPr>
            <a:r>
              <a:rPr lang="en-US" sz="1200" dirty="0"/>
              <a:t>(v) </a:t>
            </a:r>
            <a:r>
              <a:rPr lang="en-US" sz="1200" dirty="0">
                <a:highlight>
                  <a:srgbClr val="FFFF00"/>
                </a:highlight>
              </a:rPr>
              <a:t>In the 5.850-5.895 GHz band, client devices must operate under the control of an indoor access point</a:t>
            </a:r>
            <a:r>
              <a:rPr lang="en-US" sz="1200" dirty="0"/>
              <a:t>. In all cases, an exception exists for transmitting brief messages to an access point when attempting to join its network after detecting a signal that confirms that an access point is operating on a particular channel. Access points may connect to other access points. </a:t>
            </a:r>
            <a:r>
              <a:rPr lang="en-US" sz="1200" dirty="0">
                <a:highlight>
                  <a:srgbClr val="FFFF00"/>
                </a:highlight>
              </a:rPr>
              <a:t>Client devices are prohibited from connecting directly to another client device</a:t>
            </a:r>
            <a:r>
              <a:rPr lang="en-US" sz="1200" dirty="0"/>
              <a:t>. </a:t>
            </a:r>
            <a:endParaRPr lang="en-US" sz="1400" dirty="0"/>
          </a:p>
          <a:p>
            <a:pPr marL="0" indent="0">
              <a:buNone/>
            </a:pPr>
            <a:r>
              <a:rPr lang="en-US" sz="1400" dirty="0"/>
              <a:t>Title 47/Chapter 1/Subchapter A/Part 15/Subpart E/#15.407h</a:t>
            </a:r>
          </a:p>
          <a:p>
            <a:pPr marL="0" indent="0">
              <a:buNone/>
            </a:pPr>
            <a:r>
              <a:rPr lang="en-US" sz="1300" dirty="0"/>
              <a:t>(2) Radar Detection Function of Dynamic Frequency Selection (DFS). U-NII devices operating with any part of its 26 dB emission bandwidth </a:t>
            </a:r>
            <a:r>
              <a:rPr lang="en-US" sz="1300" dirty="0">
                <a:highlight>
                  <a:srgbClr val="FFFF00"/>
                </a:highlight>
              </a:rPr>
              <a:t>in the 5.25-5.35 GHz and 5.47-5.725 GHz bands shall employ a DFS radar detection mechanism </a:t>
            </a:r>
            <a:r>
              <a:rPr lang="en-US" sz="1300" dirty="0"/>
              <a:t>to detect the presence of radar systems and to avoid co-channel operation with radar systems. Operators shall only use equipment with a DFS mechanism that is turned on when operating in these bands. The device must sense for radar signals at 100 percent of its emission bandwidth. </a:t>
            </a:r>
            <a:r>
              <a:rPr lang="en-US" sz="1300" dirty="0">
                <a:highlight>
                  <a:srgbClr val="FFFF00"/>
                </a:highlight>
              </a:rPr>
              <a:t>The minimum DFS detection threshold for devices with a maximum </a:t>
            </a:r>
            <a:r>
              <a:rPr lang="en-US" sz="1300" dirty="0" err="1">
                <a:highlight>
                  <a:srgbClr val="FFFF00"/>
                </a:highlight>
              </a:rPr>
              <a:t>e.i.r.p</a:t>
            </a:r>
            <a:r>
              <a:rPr lang="en-US" sz="1300" dirty="0">
                <a:highlight>
                  <a:srgbClr val="FFFF00"/>
                </a:highlight>
              </a:rPr>
              <a:t>. of 200 </a:t>
            </a:r>
            <a:r>
              <a:rPr lang="en-US" sz="1300" dirty="0" err="1">
                <a:highlight>
                  <a:srgbClr val="FFFF00"/>
                </a:highlight>
              </a:rPr>
              <a:t>mW</a:t>
            </a:r>
            <a:r>
              <a:rPr lang="en-US" sz="1300" dirty="0">
                <a:highlight>
                  <a:srgbClr val="FFFF00"/>
                </a:highlight>
              </a:rPr>
              <a:t> to 1 W is −64 dBm. For devices that operate with less than 200 </a:t>
            </a:r>
            <a:r>
              <a:rPr lang="en-US" sz="1300" dirty="0" err="1">
                <a:highlight>
                  <a:srgbClr val="FFFF00"/>
                </a:highlight>
              </a:rPr>
              <a:t>mW</a:t>
            </a:r>
            <a:r>
              <a:rPr lang="en-US" sz="1300" dirty="0">
                <a:highlight>
                  <a:srgbClr val="FFFF00"/>
                </a:highlight>
              </a:rPr>
              <a:t> </a:t>
            </a:r>
            <a:r>
              <a:rPr lang="en-US" sz="1300" dirty="0" err="1">
                <a:highlight>
                  <a:srgbClr val="FFFF00"/>
                </a:highlight>
              </a:rPr>
              <a:t>e.i.r.p</a:t>
            </a:r>
            <a:r>
              <a:rPr lang="en-US" sz="1300" dirty="0">
                <a:highlight>
                  <a:srgbClr val="FFFF00"/>
                </a:highlight>
              </a:rPr>
              <a:t>. and a power spectral density of less than 10 dBm in a 1 MHz band, the minimum detection threshold is −62 dBm</a:t>
            </a:r>
            <a:r>
              <a:rPr lang="en-US" sz="1300" dirty="0"/>
              <a:t>. The detection threshold is the received power averaged over 1 microsecond referenced to a 0 </a:t>
            </a:r>
            <a:r>
              <a:rPr lang="en-US" sz="1300" dirty="0" err="1"/>
              <a:t>dBi</a:t>
            </a:r>
            <a:r>
              <a:rPr lang="en-US" sz="1300" dirty="0"/>
              <a:t> antenna. For the initial channel setting, the manufacturers shall be permitted to provide for either random channel selection or manual channel selection. </a:t>
            </a:r>
            <a:endParaRPr lang="en-US" sz="1400" dirty="0"/>
          </a:p>
          <a:p>
            <a:pPr marL="0" indent="0">
              <a:buNone/>
            </a:pPr>
            <a:r>
              <a:rPr lang="en-US" sz="1400" dirty="0"/>
              <a:t>Title 47/Chapter 1/Subchapter A/Part 15/Subpart E/#15.407k</a:t>
            </a:r>
          </a:p>
          <a:p>
            <a:pPr marL="0" indent="0">
              <a:buNone/>
            </a:pPr>
            <a:r>
              <a:rPr lang="en-US" sz="1300" dirty="0"/>
              <a:t>(3) </a:t>
            </a:r>
            <a:r>
              <a:rPr lang="en-US" sz="1300" dirty="0">
                <a:highlight>
                  <a:srgbClr val="FFFF00"/>
                </a:highlight>
              </a:rPr>
              <a:t>An AFC system must obtain information on protected services within the 5.925-6.425 GHz and 6.525-6.875 GHz bands from Commission databases and use that information to determine frequency availability for standard power access points and fixed client devices based </a:t>
            </a:r>
            <a:r>
              <a:rPr lang="en-US" sz="1300" dirty="0"/>
              <a:t>on protection criteria specified in </a:t>
            </a:r>
            <a:r>
              <a:rPr lang="en-US" sz="1300" dirty="0">
                <a:hlinkClick r:id="rId3"/>
              </a:rPr>
              <a:t>paragraph (l)(2)</a:t>
            </a:r>
            <a:r>
              <a:rPr lang="en-US" sz="1300" dirty="0"/>
              <a:t> of this section. </a:t>
            </a:r>
          </a:p>
          <a:p>
            <a:pPr marL="0" indent="0">
              <a:buNone/>
            </a:pPr>
            <a:endParaRPr lang="en-US" sz="1400" dirty="0"/>
          </a:p>
          <a:p>
            <a:pPr marL="0" indent="0">
              <a:buNone/>
            </a:pPr>
            <a:endParaRPr lang="en-US" sz="1400" dirty="0"/>
          </a:p>
          <a:p>
            <a:pPr marL="0" indent="0">
              <a:buNone/>
            </a:pPr>
            <a:endParaRPr lang="en-US" sz="1800" dirty="0">
              <a:highlight>
                <a:srgbClr val="FFFF00"/>
              </a:highlight>
            </a:endParaRPr>
          </a:p>
          <a:p>
            <a:pPr marL="0" indent="0">
              <a:buNone/>
            </a:pPr>
            <a:endParaRPr lang="en-US" dirty="0"/>
          </a:p>
        </p:txBody>
      </p:sp>
      <p:sp>
        <p:nvSpPr>
          <p:cNvPr id="11" name="Rectangle 3">
            <a:extLst>
              <a:ext uri="{FF2B5EF4-FFF2-40B4-BE49-F238E27FC236}">
                <a16:creationId xmlns:a16="http://schemas.microsoft.com/office/drawing/2014/main" id="{D8BA3E98-DDBF-76D7-6E24-50BE39B70CB6}"/>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cs typeface="Arial Unicode MS" charset="0"/>
              </a:defRPr>
            </a:lvl1pPr>
          </a:lstStyle>
          <a:p>
            <a:r>
              <a:rPr lang="en-US" dirty="0">
                <a:latin typeface="Times New Roman" panose="02020603050405020304" pitchFamily="18" charset="0"/>
                <a:cs typeface="Times New Roman" panose="02020603050405020304" pitchFamily="18" charset="0"/>
              </a:rPr>
              <a:t>Jul 2022</a:t>
            </a:r>
            <a:endParaRPr lang="en-GB" dirty="0">
              <a:latin typeface="Times New Roman" panose="02020603050405020304" pitchFamily="18" charset="0"/>
              <a:cs typeface="Times New Roman" panose="02020603050405020304" pitchFamily="18" charset="0"/>
            </a:endParaRPr>
          </a:p>
        </p:txBody>
      </p:sp>
      <p:sp>
        <p:nvSpPr>
          <p:cNvPr id="12" name="Footer Placeholder 4">
            <a:extLst>
              <a:ext uri="{FF2B5EF4-FFF2-40B4-BE49-F238E27FC236}">
                <a16:creationId xmlns:a16="http://schemas.microsoft.com/office/drawing/2014/main" id="{7840BDC3-A82E-C3A2-089B-E268955ADFD5}"/>
              </a:ext>
            </a:extLst>
          </p:cNvPr>
          <p:cNvSpPr txBox="1">
            <a:spLocks/>
          </p:cNvSpPr>
          <p:nvPr/>
        </p:nvSpPr>
        <p:spPr>
          <a:xfrm>
            <a:off x="7143757" y="6453336"/>
            <a:ext cx="4246027" cy="203053"/>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100" dirty="0">
                <a:solidFill>
                  <a:schemeClr val="tx1"/>
                </a:solidFill>
              </a:rPr>
              <a:t>Dorin Viorel, CableLabs</a:t>
            </a:r>
          </a:p>
        </p:txBody>
      </p:sp>
    </p:spTree>
    <p:extLst>
      <p:ext uri="{BB962C8B-B14F-4D97-AF65-F5344CB8AC3E}">
        <p14:creationId xmlns:p14="http://schemas.microsoft.com/office/powerpoint/2010/main" val="5139652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Office Theme">
  <a:themeElements>
    <a:clrScheme name="CableLabs">
      <a:dk1>
        <a:srgbClr val="000000"/>
      </a:dk1>
      <a:lt1>
        <a:srgbClr val="FFFFFF"/>
      </a:lt1>
      <a:dk2>
        <a:srgbClr val="44546A"/>
      </a:dk2>
      <a:lt2>
        <a:srgbClr val="E7E6E6"/>
      </a:lt2>
      <a:accent1>
        <a:srgbClr val="D0302B"/>
      </a:accent1>
      <a:accent2>
        <a:srgbClr val="868A93"/>
      </a:accent2>
      <a:accent3>
        <a:srgbClr val="AFB2B9"/>
      </a:accent3>
      <a:accent4>
        <a:srgbClr val="DB4D4D"/>
      </a:accent4>
      <a:accent5>
        <a:srgbClr val="EBBC65"/>
      </a:accent5>
      <a:accent6>
        <a:srgbClr val="FFFFFF"/>
      </a:accent6>
      <a:hlink>
        <a:srgbClr val="D02F2B"/>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4-Members-2019 CableLabs Master Template" id="{85D31FA2-2BD2-7746-A3FD-3FB71566CE5F}" vid="{45BE6D01-9690-224F-87AA-69E527338FA9}"/>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25</TotalTime>
  <Words>1077</Words>
  <Application>Microsoft Office PowerPoint</Application>
  <PresentationFormat>Widescreen</PresentationFormat>
  <Paragraphs>95</Paragraphs>
  <Slides>7</Slides>
  <Notes>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5" baseType="lpstr">
      <vt:lpstr>Arial</vt:lpstr>
      <vt:lpstr>Calibri</vt:lpstr>
      <vt:lpstr>Helvetica Regular</vt:lpstr>
      <vt:lpstr>Times New Roman</vt:lpstr>
      <vt:lpstr>Wingdings</vt:lpstr>
      <vt:lpstr>Office Theme</vt:lpstr>
      <vt:lpstr>1_Office Theme</vt:lpstr>
      <vt:lpstr>Microsoft Word 97 - 2003 Document</vt:lpstr>
      <vt:lpstr>3GPP Rel 18 Side-Link</vt:lpstr>
      <vt:lpstr>Side-Link Timeline*</vt:lpstr>
      <vt:lpstr>Sidelink Modes of Operation*</vt:lpstr>
      <vt:lpstr>NR Sidelink Allocation</vt:lpstr>
      <vt:lpstr>RAN Rel 18. SL-U Coexistence Challenges</vt:lpstr>
      <vt:lpstr>Appendix</vt:lpstr>
      <vt:lpstr>FCC restrictions on SL-U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Rel 18 Side-Link</dc:title>
  <dc:creator>Andrew Myles (amyles)</dc:creator>
  <cp:lastModifiedBy>Andrew Myles (amyles)</cp:lastModifiedBy>
  <cp:revision>1</cp:revision>
  <cp:lastPrinted>1601-01-01T00:00:00Z</cp:lastPrinted>
  <dcterms:created xsi:type="dcterms:W3CDTF">2022-07-12T12:44:20Z</dcterms:created>
  <dcterms:modified xsi:type="dcterms:W3CDTF">2022-07-12T13:10:05Z</dcterms:modified>
</cp:coreProperties>
</file>