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5" r:id="rId4"/>
    <p:sldId id="527" r:id="rId5"/>
    <p:sldId id="494" r:id="rId6"/>
    <p:sldId id="473" r:id="rId7"/>
    <p:sldId id="519" r:id="rId8"/>
    <p:sldId id="276" r:id="rId9"/>
    <p:sldId id="394" r:id="rId10"/>
    <p:sldId id="499" r:id="rId11"/>
    <p:sldId id="500" r:id="rId12"/>
    <p:sldId id="501" r:id="rId13"/>
    <p:sldId id="517" r:id="rId14"/>
    <p:sldId id="279" r:id="rId15"/>
    <p:sldId id="281" r:id="rId16"/>
    <p:sldId id="529" r:id="rId17"/>
    <p:sldId id="282" r:id="rId18"/>
    <p:sldId id="523" r:id="rId19"/>
    <p:sldId id="275" r:id="rId20"/>
    <p:sldId id="264" r:id="rId21"/>
    <p:sldId id="528" r:id="rId22"/>
    <p:sldId id="502" r:id="rId23"/>
    <p:sldId id="503" r:id="rId24"/>
    <p:sldId id="504" r:id="rId25"/>
    <p:sldId id="505" r:id="rId26"/>
    <p:sldId id="506" r:id="rId27"/>
    <p:sldId id="513" r:id="rId28"/>
    <p:sldId id="508" r:id="rId29"/>
    <p:sldId id="512" r:id="rId3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296"/>
  </p:normalViewPr>
  <p:slideViewPr>
    <p:cSldViewPr>
      <p:cViewPr varScale="1">
        <p:scale>
          <a:sx n="60" d="100"/>
          <a:sy n="60" d="100"/>
        </p:scale>
        <p:origin x="504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39716-1242-4D21-A7D6-FB9332896BC0}" type="doc">
      <dgm:prSet loTypeId="urn:microsoft.com/office/officeart/2005/8/layout/vList4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A9C78913-0E52-412A-9B3D-8414F5674E4B}">
      <dgm:prSet custT="1"/>
      <dgm:spPr>
        <a:solidFill>
          <a:srgbClr val="00B0F0"/>
        </a:solidFill>
      </dgm:spPr>
      <dgm:t>
        <a:bodyPr/>
        <a:lstStyle/>
        <a:p>
          <a:pPr algn="just">
            <a:lnSpc>
              <a:spcPct val="90000"/>
            </a:lnSpc>
          </a:pPr>
          <a:r>
            <a:rPr lang="en-US" sz="1800" b="1" dirty="0">
              <a:solidFill>
                <a:schemeClr val="tx1"/>
              </a:solidFill>
              <a:latin typeface="+mn-lt"/>
            </a:rPr>
            <a:t>  </a:t>
          </a:r>
          <a:r>
            <a:rPr lang="en-US" altLang="zh-CN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loss recovery </a:t>
          </a:r>
          <a:endParaRPr lang="zh-CN" sz="18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83B09254-B0B7-4355-BB09-959FCE132883}" type="parTrans" cxnId="{0C1D69B9-5E61-47B0-9033-90320CA30FF8}">
      <dgm:prSet/>
      <dgm:spPr/>
      <dgm:t>
        <a:bodyPr/>
        <a:lstStyle/>
        <a:p>
          <a:pPr algn="just"/>
          <a:endParaRPr lang="zh-CN" altLang="en-US" sz="1400"/>
        </a:p>
      </dgm:t>
    </dgm:pt>
    <dgm:pt modelId="{76655690-70D6-4ED2-99DA-4CA2F15DCDAF}" type="sibTrans" cxnId="{0C1D69B9-5E61-47B0-9033-90320CA30FF8}">
      <dgm:prSet/>
      <dgm:spPr/>
      <dgm:t>
        <a:bodyPr/>
        <a:lstStyle/>
        <a:p>
          <a:pPr algn="just"/>
          <a:endParaRPr lang="zh-CN" altLang="en-US" sz="1400"/>
        </a:p>
      </dgm:t>
    </dgm:pt>
    <dgm:pt modelId="{D0AD8040-4144-4E4D-BE6A-B63E2ECD1869}">
      <dgm:prSet custT="1"/>
      <dgm:spPr>
        <a:solidFill>
          <a:srgbClr val="92D050"/>
        </a:solidFill>
      </dgm:spPr>
      <dgm:t>
        <a:bodyPr/>
        <a:lstStyle/>
        <a:p>
          <a:pPr algn="just">
            <a:lnSpc>
              <a:spcPct val="90000"/>
            </a:lnSpc>
            <a:spcAft>
              <a:spcPct val="35000"/>
            </a:spcAft>
          </a:pPr>
          <a:r>
            <a:rPr lang="en-US" sz="1800" b="1" dirty="0">
              <a:solidFill>
                <a:schemeClr val="tx1"/>
              </a:solidFill>
              <a:latin typeface="+mn-lt"/>
            </a:rPr>
            <a:t>  </a:t>
          </a:r>
          <a:r>
            <a:rPr lang="en-US" altLang="zh-CN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round-trip timing</a:t>
          </a:r>
          <a:endParaRPr lang="zh-CN" sz="18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250E05A5-DE89-4ADB-8494-347F0E863D6E}" type="parTrans" cxnId="{8E1680AC-DE00-4799-9D0E-EB99749509D0}">
      <dgm:prSet/>
      <dgm:spPr/>
      <dgm:t>
        <a:bodyPr/>
        <a:lstStyle/>
        <a:p>
          <a:pPr algn="just"/>
          <a:endParaRPr lang="zh-CN" altLang="en-US" sz="1400"/>
        </a:p>
      </dgm:t>
    </dgm:pt>
    <dgm:pt modelId="{0C4F9432-F44E-406F-A684-662018040DC5}" type="sibTrans" cxnId="{8E1680AC-DE00-4799-9D0E-EB99749509D0}">
      <dgm:prSet/>
      <dgm:spPr/>
      <dgm:t>
        <a:bodyPr/>
        <a:lstStyle/>
        <a:p>
          <a:pPr algn="just"/>
          <a:endParaRPr lang="zh-CN" altLang="en-US" sz="1400"/>
        </a:p>
      </dgm:t>
    </dgm:pt>
    <dgm:pt modelId="{F2BED745-7D66-46FC-BD72-DE20C7B6DBEB}">
      <dgm:prSet custT="1"/>
      <dgm:spPr>
        <a:solidFill>
          <a:srgbClr val="F7836A"/>
        </a:solidFill>
      </dgm:spPr>
      <dgm:t>
        <a:bodyPr/>
        <a:lstStyle/>
        <a:p>
          <a:pPr algn="just">
            <a:lnSpc>
              <a:spcPct val="90000"/>
            </a:lnSpc>
          </a:pPr>
          <a:r>
            <a:rPr lang="en-US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 </a:t>
          </a:r>
          <a:r>
            <a:rPr lang="en-US" altLang="zh-CN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send rate control</a:t>
          </a:r>
          <a:endParaRPr lang="zh-CN" sz="18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76D05279-4B85-473C-9196-1F6D234D3738}" type="parTrans" cxnId="{AC957118-C566-4E5B-AEBA-5C4D71A08855}">
      <dgm:prSet/>
      <dgm:spPr/>
      <dgm:t>
        <a:bodyPr/>
        <a:lstStyle/>
        <a:p>
          <a:pPr algn="just"/>
          <a:endParaRPr lang="zh-CN" altLang="en-US" sz="1400"/>
        </a:p>
      </dgm:t>
    </dgm:pt>
    <dgm:pt modelId="{0B48289D-E783-41D3-9B75-164DC121911F}" type="sibTrans" cxnId="{AC957118-C566-4E5B-AEBA-5C4D71A08855}">
      <dgm:prSet/>
      <dgm:spPr/>
      <dgm:t>
        <a:bodyPr/>
        <a:lstStyle/>
        <a:p>
          <a:pPr algn="just"/>
          <a:endParaRPr lang="zh-CN" altLang="en-US" sz="1400"/>
        </a:p>
      </dgm:t>
    </dgm:pt>
    <dgm:pt modelId="{92C46407-0817-48C3-B87C-53DDD3FBE394}">
      <dgm:prSet custT="1"/>
      <dgm:spPr>
        <a:solidFill>
          <a:srgbClr val="00B0F0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US" altLang="zh-CN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Reducing</a:t>
          </a:r>
          <a:r>
            <a:rPr lang="zh-CN" alt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</a:t>
          </a:r>
          <a:r>
            <a:rPr lang="en-US" altLang="x-non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ACK frequency enlarge</a:t>
          </a:r>
          <a:r>
            <a:rPr lang="en-US" altLang="zh-CN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s</a:t>
          </a:r>
          <a:r>
            <a:rPr lang="en-US" altLang="x-non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feedback delay upon loss event</a:t>
          </a:r>
          <a:r>
            <a:rPr lang="en-US" altLang="zh-CN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s</a:t>
          </a:r>
          <a:r>
            <a:rPr lang="en-US" altLang="x-non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.  ACK loss or retransmission loss doubles the delay</a:t>
          </a:r>
          <a:endParaRPr lang="zh-CN" sz="14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A2FA6632-823F-46D6-A1EC-510CC619FDCD}" type="parTrans" cxnId="{3A8A0D30-BB3F-4670-AE03-AA2E9D53691A}">
      <dgm:prSet/>
      <dgm:spPr/>
      <dgm:t>
        <a:bodyPr/>
        <a:lstStyle/>
        <a:p>
          <a:pPr algn="just"/>
          <a:endParaRPr lang="zh-CN" altLang="en-US" sz="1400"/>
        </a:p>
      </dgm:t>
    </dgm:pt>
    <dgm:pt modelId="{A95D310C-0DD9-4E88-A55E-EABA1D165FBF}" type="sibTrans" cxnId="{3A8A0D30-BB3F-4670-AE03-AA2E9D53691A}">
      <dgm:prSet/>
      <dgm:spPr/>
      <dgm:t>
        <a:bodyPr/>
        <a:lstStyle/>
        <a:p>
          <a:pPr algn="just"/>
          <a:endParaRPr lang="zh-CN" altLang="en-US" sz="1400"/>
        </a:p>
      </dgm:t>
    </dgm:pt>
    <dgm:pt modelId="{671F3300-B6E1-4DA8-B63D-7A9C257E99D7}">
      <dgm:prSet custT="1"/>
      <dgm:spPr>
        <a:solidFill>
          <a:srgbClr val="92D050"/>
        </a:solidFill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altLang="x-non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Generating only one RTT sample among multiple packets is likely to result in biases</a:t>
          </a:r>
          <a:endParaRPr lang="zh-CN" sz="14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59CCF5AC-4086-4D58-B7C7-59E91330AB6B}" type="parTrans" cxnId="{09BD5B6C-7FD3-4E64-858C-C9145B1BAD98}">
      <dgm:prSet/>
      <dgm:spPr/>
      <dgm:t>
        <a:bodyPr/>
        <a:lstStyle/>
        <a:p>
          <a:pPr algn="just"/>
          <a:endParaRPr lang="zh-CN" altLang="en-US" sz="1400"/>
        </a:p>
      </dgm:t>
    </dgm:pt>
    <dgm:pt modelId="{53B998FB-8C37-4CD8-8942-A5C36079D433}" type="sibTrans" cxnId="{09BD5B6C-7FD3-4E64-858C-C9145B1BAD98}">
      <dgm:prSet/>
      <dgm:spPr/>
      <dgm:t>
        <a:bodyPr/>
        <a:lstStyle/>
        <a:p>
          <a:pPr algn="just"/>
          <a:endParaRPr lang="zh-CN" altLang="en-US" sz="1400"/>
        </a:p>
      </dgm:t>
    </dgm:pt>
    <dgm:pt modelId="{95DB0902-96B2-4489-869E-9A922AFE93A2}">
      <dgm:prSet custT="1"/>
      <dgm:spPr>
        <a:solidFill>
          <a:srgbClr val="F7836A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US" altLang="x-non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CC: The fewer ACKs sent, the larger the bursts of packets released</a:t>
          </a:r>
          <a:endParaRPr lang="zh-CN" sz="14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3C305460-FF76-4EC1-ABA1-61E09BE7C932}" type="parTrans" cxnId="{C9729AD5-2416-4E0F-8045-06F660DC3FCA}">
      <dgm:prSet/>
      <dgm:spPr/>
      <dgm:t>
        <a:bodyPr/>
        <a:lstStyle/>
        <a:p>
          <a:pPr algn="just"/>
          <a:endParaRPr lang="zh-CN" altLang="en-US" sz="1400"/>
        </a:p>
      </dgm:t>
    </dgm:pt>
    <dgm:pt modelId="{06F4753F-51AD-4BE1-BB36-E0F666EF0B9F}" type="sibTrans" cxnId="{C9729AD5-2416-4E0F-8045-06F660DC3FCA}">
      <dgm:prSet/>
      <dgm:spPr/>
      <dgm:t>
        <a:bodyPr/>
        <a:lstStyle/>
        <a:p>
          <a:pPr algn="just"/>
          <a:endParaRPr lang="zh-CN" altLang="en-US" sz="1400"/>
        </a:p>
      </dgm:t>
    </dgm:pt>
    <dgm:pt modelId="{B6E8B6C9-A00F-4DEC-9F99-C193204403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altLang="x-non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FC: Delay acknowledging packet receipts and  reporting rwnd, resulting in feedback lags and bandwidth under-utilization</a:t>
          </a:r>
          <a:endParaRPr lang="zh-CN" altLang="x-none" sz="1400" dirty="0">
            <a:solidFill>
              <a:schemeClr val="tx1"/>
            </a:solidFill>
            <a:latin typeface="Verdana" panose="020B0604030504040204" pitchFamily="34" charset="0"/>
            <a:cs typeface="Times New Roman" pitchFamily="18" charset="0"/>
          </a:endParaRPr>
        </a:p>
      </dgm:t>
    </dgm:pt>
    <dgm:pt modelId="{8CBC20F3-F97B-4BF7-A6A0-E28C0D504110}" type="parTrans" cxnId="{966DD7E9-3803-4A51-A274-ADAE335BB387}">
      <dgm:prSet/>
      <dgm:spPr/>
      <dgm:t>
        <a:bodyPr/>
        <a:lstStyle/>
        <a:p>
          <a:endParaRPr lang="zh-CN" altLang="en-US" sz="1400"/>
        </a:p>
      </dgm:t>
    </dgm:pt>
    <dgm:pt modelId="{540B437E-06BF-4529-97F1-83E9ACA27EB0}" type="sibTrans" cxnId="{966DD7E9-3803-4A51-A274-ADAE335BB387}">
      <dgm:prSet/>
      <dgm:spPr/>
      <dgm:t>
        <a:bodyPr/>
        <a:lstStyle/>
        <a:p>
          <a:endParaRPr lang="zh-CN" altLang="en-US" sz="1400"/>
        </a:p>
      </dgm:t>
    </dgm:pt>
    <dgm:pt modelId="{98FD1079-F6A1-46FB-9CF6-EB58966DC7D6}" type="pres">
      <dgm:prSet presAssocID="{D0139716-1242-4D21-A7D6-FB9332896BC0}" presName="linear" presStyleCnt="0">
        <dgm:presLayoutVars>
          <dgm:dir/>
          <dgm:resizeHandles val="exact"/>
        </dgm:presLayoutVars>
      </dgm:prSet>
      <dgm:spPr/>
    </dgm:pt>
    <dgm:pt modelId="{D0E0D039-B3A7-497E-9E2A-115461104570}" type="pres">
      <dgm:prSet presAssocID="{A9C78913-0E52-412A-9B3D-8414F5674E4B}" presName="comp" presStyleCnt="0"/>
      <dgm:spPr/>
    </dgm:pt>
    <dgm:pt modelId="{BB4DE53D-9367-4146-B88C-F2EB63B2B624}" type="pres">
      <dgm:prSet presAssocID="{A9C78913-0E52-412A-9B3D-8414F5674E4B}" presName="box" presStyleLbl="node1" presStyleIdx="0" presStyleCnt="3" custScaleY="86923" custLinFactNeighborY="1387"/>
      <dgm:spPr/>
    </dgm:pt>
    <dgm:pt modelId="{7D580BAF-3B51-466C-90AC-BAEDD536BB54}" type="pres">
      <dgm:prSet presAssocID="{A9C78913-0E52-412A-9B3D-8414F5674E4B}" presName="img" presStyleLbl="fgImgPlace1" presStyleIdx="0" presStyleCnt="3" custScaleY="85912" custLinFactNeighborY="21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6C313EC7-6710-454D-8483-09F2301F16FA}" type="pres">
      <dgm:prSet presAssocID="{A9C78913-0E52-412A-9B3D-8414F5674E4B}" presName="text" presStyleLbl="node1" presStyleIdx="0" presStyleCnt="3">
        <dgm:presLayoutVars>
          <dgm:bulletEnabled val="1"/>
        </dgm:presLayoutVars>
      </dgm:prSet>
      <dgm:spPr/>
    </dgm:pt>
    <dgm:pt modelId="{573B13D8-1147-40B3-8F84-D430A9D8CA9F}" type="pres">
      <dgm:prSet presAssocID="{76655690-70D6-4ED2-99DA-4CA2F15DCDAF}" presName="spacer" presStyleCnt="0"/>
      <dgm:spPr/>
    </dgm:pt>
    <dgm:pt modelId="{3A9790BB-6046-44C6-84AD-D48B3B40AC55}" type="pres">
      <dgm:prSet presAssocID="{D0AD8040-4144-4E4D-BE6A-B63E2ECD1869}" presName="comp" presStyleCnt="0"/>
      <dgm:spPr/>
    </dgm:pt>
    <dgm:pt modelId="{F2028D60-4CC8-4D46-BC1E-4088929EAA65}" type="pres">
      <dgm:prSet presAssocID="{D0AD8040-4144-4E4D-BE6A-B63E2ECD1869}" presName="box" presStyleLbl="node1" presStyleIdx="1" presStyleCnt="3" custScaleY="80439"/>
      <dgm:spPr/>
    </dgm:pt>
    <dgm:pt modelId="{2A51D3A9-2232-4438-AF15-72E4E1FE8743}" type="pres">
      <dgm:prSet presAssocID="{D0AD8040-4144-4E4D-BE6A-B63E2ECD1869}" presName="img" presStyleLbl="fgImgPlace1" presStyleIdx="1" presStyleCnt="3" custScaleY="8407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A68EC96-DE50-4151-A712-40C1A2AB30C6}" type="pres">
      <dgm:prSet presAssocID="{D0AD8040-4144-4E4D-BE6A-B63E2ECD1869}" presName="text" presStyleLbl="node1" presStyleIdx="1" presStyleCnt="3">
        <dgm:presLayoutVars>
          <dgm:bulletEnabled val="1"/>
        </dgm:presLayoutVars>
      </dgm:prSet>
      <dgm:spPr/>
    </dgm:pt>
    <dgm:pt modelId="{D1E87CCF-2F04-4406-A1FF-F8CF8B3E9602}" type="pres">
      <dgm:prSet presAssocID="{0C4F9432-F44E-406F-A684-662018040DC5}" presName="spacer" presStyleCnt="0"/>
      <dgm:spPr/>
    </dgm:pt>
    <dgm:pt modelId="{C26B41A9-B3AE-4A3E-B0B7-98521E3B73BF}" type="pres">
      <dgm:prSet presAssocID="{F2BED745-7D66-46FC-BD72-DE20C7B6DBEB}" presName="comp" presStyleCnt="0"/>
      <dgm:spPr/>
    </dgm:pt>
    <dgm:pt modelId="{58831281-5238-44E6-BCA2-6B1A6B691D95}" type="pres">
      <dgm:prSet presAssocID="{F2BED745-7D66-46FC-BD72-DE20C7B6DBEB}" presName="box" presStyleLbl="node1" presStyleIdx="2" presStyleCnt="3" custLinFactNeighborY="-2742"/>
      <dgm:spPr/>
    </dgm:pt>
    <dgm:pt modelId="{24BFEB80-F46F-4410-B291-10753EA6E2DD}" type="pres">
      <dgm:prSet presAssocID="{F2BED745-7D66-46FC-BD72-DE20C7B6DBEB}" presName="img" presStyleLbl="fgImgPlace1" presStyleIdx="2" presStyleCnt="3" custLinFactNeighborY="-38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FB81D36-CCA3-46A7-9D9F-9D3DE4E46FC8}" type="pres">
      <dgm:prSet presAssocID="{F2BED745-7D66-46FC-BD72-DE20C7B6DBEB}" presName="text" presStyleLbl="node1" presStyleIdx="2" presStyleCnt="3">
        <dgm:presLayoutVars>
          <dgm:bulletEnabled val="1"/>
        </dgm:presLayoutVars>
      </dgm:prSet>
      <dgm:spPr/>
    </dgm:pt>
  </dgm:ptLst>
  <dgm:cxnLst>
    <dgm:cxn modelId="{EB740707-3D4D-4519-8B99-0561785981D6}" type="presOf" srcId="{D0AD8040-4144-4E4D-BE6A-B63E2ECD1869}" destId="{F2028D60-4CC8-4D46-BC1E-4088929EAA65}" srcOrd="0" destOrd="0" presId="urn:microsoft.com/office/officeart/2005/8/layout/vList4"/>
    <dgm:cxn modelId="{AC957118-C566-4E5B-AEBA-5C4D71A08855}" srcId="{D0139716-1242-4D21-A7D6-FB9332896BC0}" destId="{F2BED745-7D66-46FC-BD72-DE20C7B6DBEB}" srcOrd="2" destOrd="0" parTransId="{76D05279-4B85-473C-9196-1F6D234D3738}" sibTransId="{0B48289D-E783-41D3-9B75-164DC121911F}"/>
    <dgm:cxn modelId="{B23AEB19-2100-4B04-A477-BAD339FC0D83}" type="presOf" srcId="{D0139716-1242-4D21-A7D6-FB9332896BC0}" destId="{98FD1079-F6A1-46FB-9CF6-EB58966DC7D6}" srcOrd="0" destOrd="0" presId="urn:microsoft.com/office/officeart/2005/8/layout/vList4"/>
    <dgm:cxn modelId="{40654A22-7DE3-4885-AD3B-39A796671E7C}" type="presOf" srcId="{B6E8B6C9-A00F-4DEC-9F99-C19320440339}" destId="{EFB81D36-CCA3-46A7-9D9F-9D3DE4E46FC8}" srcOrd="1" destOrd="2" presId="urn:microsoft.com/office/officeart/2005/8/layout/vList4"/>
    <dgm:cxn modelId="{3A8A0D30-BB3F-4670-AE03-AA2E9D53691A}" srcId="{A9C78913-0E52-412A-9B3D-8414F5674E4B}" destId="{92C46407-0817-48C3-B87C-53DDD3FBE394}" srcOrd="0" destOrd="0" parTransId="{A2FA6632-823F-46D6-A1EC-510CC619FDCD}" sibTransId="{A95D310C-0DD9-4E88-A55E-EABA1D165FBF}"/>
    <dgm:cxn modelId="{09BD5B6C-7FD3-4E64-858C-C9145B1BAD98}" srcId="{D0AD8040-4144-4E4D-BE6A-B63E2ECD1869}" destId="{671F3300-B6E1-4DA8-B63D-7A9C257E99D7}" srcOrd="0" destOrd="0" parTransId="{59CCF5AC-4086-4D58-B7C7-59E91330AB6B}" sibTransId="{53B998FB-8C37-4CD8-8942-A5C36079D433}"/>
    <dgm:cxn modelId="{CA6B2199-4430-4465-9229-91A5B62EDC05}" type="presOf" srcId="{D0AD8040-4144-4E4D-BE6A-B63E2ECD1869}" destId="{7A68EC96-DE50-4151-A712-40C1A2AB30C6}" srcOrd="1" destOrd="0" presId="urn:microsoft.com/office/officeart/2005/8/layout/vList4"/>
    <dgm:cxn modelId="{881F29AB-0CE8-43D6-B0A7-837DF89F652C}" type="presOf" srcId="{95DB0902-96B2-4489-869E-9A922AFE93A2}" destId="{58831281-5238-44E6-BCA2-6B1A6B691D95}" srcOrd="0" destOrd="1" presId="urn:microsoft.com/office/officeart/2005/8/layout/vList4"/>
    <dgm:cxn modelId="{8E1680AC-DE00-4799-9D0E-EB99749509D0}" srcId="{D0139716-1242-4D21-A7D6-FB9332896BC0}" destId="{D0AD8040-4144-4E4D-BE6A-B63E2ECD1869}" srcOrd="1" destOrd="0" parTransId="{250E05A5-DE89-4ADB-8494-347F0E863D6E}" sibTransId="{0C4F9432-F44E-406F-A684-662018040DC5}"/>
    <dgm:cxn modelId="{590A9BB5-5095-4F2F-9B22-CD372314B132}" type="presOf" srcId="{A9C78913-0E52-412A-9B3D-8414F5674E4B}" destId="{BB4DE53D-9367-4146-B88C-F2EB63B2B624}" srcOrd="0" destOrd="0" presId="urn:microsoft.com/office/officeart/2005/8/layout/vList4"/>
    <dgm:cxn modelId="{24DCDEB6-D72A-4BC1-A92A-2E9712CBCBD2}" type="presOf" srcId="{671F3300-B6E1-4DA8-B63D-7A9C257E99D7}" destId="{F2028D60-4CC8-4D46-BC1E-4088929EAA65}" srcOrd="0" destOrd="1" presId="urn:microsoft.com/office/officeart/2005/8/layout/vList4"/>
    <dgm:cxn modelId="{01E099B7-DD57-4488-B4DB-AFF5163258AE}" type="presOf" srcId="{671F3300-B6E1-4DA8-B63D-7A9C257E99D7}" destId="{7A68EC96-DE50-4151-A712-40C1A2AB30C6}" srcOrd="1" destOrd="1" presId="urn:microsoft.com/office/officeart/2005/8/layout/vList4"/>
    <dgm:cxn modelId="{0C1D69B9-5E61-47B0-9033-90320CA30FF8}" srcId="{D0139716-1242-4D21-A7D6-FB9332896BC0}" destId="{A9C78913-0E52-412A-9B3D-8414F5674E4B}" srcOrd="0" destOrd="0" parTransId="{83B09254-B0B7-4355-BB09-959FCE132883}" sibTransId="{76655690-70D6-4ED2-99DA-4CA2F15DCDAF}"/>
    <dgm:cxn modelId="{D08CEAC2-3B8B-48EA-AE25-C24F800A3ADE}" type="presOf" srcId="{92C46407-0817-48C3-B87C-53DDD3FBE394}" destId="{6C313EC7-6710-454D-8483-09F2301F16FA}" srcOrd="1" destOrd="1" presId="urn:microsoft.com/office/officeart/2005/8/layout/vList4"/>
    <dgm:cxn modelId="{825468C4-07AE-475F-9771-A3625A9226A0}" type="presOf" srcId="{F2BED745-7D66-46FC-BD72-DE20C7B6DBEB}" destId="{58831281-5238-44E6-BCA2-6B1A6B691D95}" srcOrd="0" destOrd="0" presId="urn:microsoft.com/office/officeart/2005/8/layout/vList4"/>
    <dgm:cxn modelId="{482587C7-E387-42C1-872E-61D7F68FCB6B}" type="presOf" srcId="{F2BED745-7D66-46FC-BD72-DE20C7B6DBEB}" destId="{EFB81D36-CCA3-46A7-9D9F-9D3DE4E46FC8}" srcOrd="1" destOrd="0" presId="urn:microsoft.com/office/officeart/2005/8/layout/vList4"/>
    <dgm:cxn modelId="{A0191DCD-3835-42F1-9899-96E86576E074}" type="presOf" srcId="{92C46407-0817-48C3-B87C-53DDD3FBE394}" destId="{BB4DE53D-9367-4146-B88C-F2EB63B2B624}" srcOrd="0" destOrd="1" presId="urn:microsoft.com/office/officeart/2005/8/layout/vList4"/>
    <dgm:cxn modelId="{C9729AD5-2416-4E0F-8045-06F660DC3FCA}" srcId="{F2BED745-7D66-46FC-BD72-DE20C7B6DBEB}" destId="{95DB0902-96B2-4489-869E-9A922AFE93A2}" srcOrd="0" destOrd="0" parTransId="{3C305460-FF76-4EC1-ABA1-61E09BE7C932}" sibTransId="{06F4753F-51AD-4BE1-BB36-E0F666EF0B9F}"/>
    <dgm:cxn modelId="{325974DC-F0A5-446B-B4B2-DBE635348A18}" type="presOf" srcId="{95DB0902-96B2-4489-869E-9A922AFE93A2}" destId="{EFB81D36-CCA3-46A7-9D9F-9D3DE4E46FC8}" srcOrd="1" destOrd="1" presId="urn:microsoft.com/office/officeart/2005/8/layout/vList4"/>
    <dgm:cxn modelId="{966DD7E9-3803-4A51-A274-ADAE335BB387}" srcId="{F2BED745-7D66-46FC-BD72-DE20C7B6DBEB}" destId="{B6E8B6C9-A00F-4DEC-9F99-C19320440339}" srcOrd="1" destOrd="0" parTransId="{8CBC20F3-F97B-4BF7-A6A0-E28C0D504110}" sibTransId="{540B437E-06BF-4529-97F1-83E9ACA27EB0}"/>
    <dgm:cxn modelId="{5B45D8E9-33B8-477C-8573-FFD540BF1A28}" type="presOf" srcId="{A9C78913-0E52-412A-9B3D-8414F5674E4B}" destId="{6C313EC7-6710-454D-8483-09F2301F16FA}" srcOrd="1" destOrd="0" presId="urn:microsoft.com/office/officeart/2005/8/layout/vList4"/>
    <dgm:cxn modelId="{D54038F6-79C6-447B-A860-F1DA87374394}" type="presOf" srcId="{B6E8B6C9-A00F-4DEC-9F99-C19320440339}" destId="{58831281-5238-44E6-BCA2-6B1A6B691D95}" srcOrd="0" destOrd="2" presId="urn:microsoft.com/office/officeart/2005/8/layout/vList4"/>
    <dgm:cxn modelId="{A6A75A7C-0D33-4CA0-9282-3685A710ADC8}" type="presParOf" srcId="{98FD1079-F6A1-46FB-9CF6-EB58966DC7D6}" destId="{D0E0D039-B3A7-497E-9E2A-115461104570}" srcOrd="0" destOrd="0" presId="urn:microsoft.com/office/officeart/2005/8/layout/vList4"/>
    <dgm:cxn modelId="{6A940D1C-C471-40EB-8A70-A28961A68B9C}" type="presParOf" srcId="{D0E0D039-B3A7-497E-9E2A-115461104570}" destId="{BB4DE53D-9367-4146-B88C-F2EB63B2B624}" srcOrd="0" destOrd="0" presId="urn:microsoft.com/office/officeart/2005/8/layout/vList4"/>
    <dgm:cxn modelId="{9F64700D-5403-4977-9870-8FC7F2BE1900}" type="presParOf" srcId="{D0E0D039-B3A7-497E-9E2A-115461104570}" destId="{7D580BAF-3B51-466C-90AC-BAEDD536BB54}" srcOrd="1" destOrd="0" presId="urn:microsoft.com/office/officeart/2005/8/layout/vList4"/>
    <dgm:cxn modelId="{C0521965-EA47-490F-9B5E-A52F5DD7BF31}" type="presParOf" srcId="{D0E0D039-B3A7-497E-9E2A-115461104570}" destId="{6C313EC7-6710-454D-8483-09F2301F16FA}" srcOrd="2" destOrd="0" presId="urn:microsoft.com/office/officeart/2005/8/layout/vList4"/>
    <dgm:cxn modelId="{74E5D64D-5071-4831-97E6-D3C2C5C4013A}" type="presParOf" srcId="{98FD1079-F6A1-46FB-9CF6-EB58966DC7D6}" destId="{573B13D8-1147-40B3-8F84-D430A9D8CA9F}" srcOrd="1" destOrd="0" presId="urn:microsoft.com/office/officeart/2005/8/layout/vList4"/>
    <dgm:cxn modelId="{F235DA32-01E2-4503-8A29-A4645D4CC762}" type="presParOf" srcId="{98FD1079-F6A1-46FB-9CF6-EB58966DC7D6}" destId="{3A9790BB-6046-44C6-84AD-D48B3B40AC55}" srcOrd="2" destOrd="0" presId="urn:microsoft.com/office/officeart/2005/8/layout/vList4"/>
    <dgm:cxn modelId="{D469CF6B-C49D-42E5-9C12-1E7EBEE69E19}" type="presParOf" srcId="{3A9790BB-6046-44C6-84AD-D48B3B40AC55}" destId="{F2028D60-4CC8-4D46-BC1E-4088929EAA65}" srcOrd="0" destOrd="0" presId="urn:microsoft.com/office/officeart/2005/8/layout/vList4"/>
    <dgm:cxn modelId="{1DD7853B-9263-412F-8632-D81595E6A494}" type="presParOf" srcId="{3A9790BB-6046-44C6-84AD-D48B3B40AC55}" destId="{2A51D3A9-2232-4438-AF15-72E4E1FE8743}" srcOrd="1" destOrd="0" presId="urn:microsoft.com/office/officeart/2005/8/layout/vList4"/>
    <dgm:cxn modelId="{C2E956FF-7012-44A8-9ABC-D127CF90AE2B}" type="presParOf" srcId="{3A9790BB-6046-44C6-84AD-D48B3B40AC55}" destId="{7A68EC96-DE50-4151-A712-40C1A2AB30C6}" srcOrd="2" destOrd="0" presId="urn:microsoft.com/office/officeart/2005/8/layout/vList4"/>
    <dgm:cxn modelId="{40D2B8AA-F699-426E-AA76-C32DA27C311A}" type="presParOf" srcId="{98FD1079-F6A1-46FB-9CF6-EB58966DC7D6}" destId="{D1E87CCF-2F04-4406-A1FF-F8CF8B3E9602}" srcOrd="3" destOrd="0" presId="urn:microsoft.com/office/officeart/2005/8/layout/vList4"/>
    <dgm:cxn modelId="{951B5F40-6884-4512-8AF0-5A2025CCA932}" type="presParOf" srcId="{98FD1079-F6A1-46FB-9CF6-EB58966DC7D6}" destId="{C26B41A9-B3AE-4A3E-B0B7-98521E3B73BF}" srcOrd="4" destOrd="0" presId="urn:microsoft.com/office/officeart/2005/8/layout/vList4"/>
    <dgm:cxn modelId="{2A570CE8-68A5-4CAA-8E51-72810D5F923E}" type="presParOf" srcId="{C26B41A9-B3AE-4A3E-B0B7-98521E3B73BF}" destId="{58831281-5238-44E6-BCA2-6B1A6B691D95}" srcOrd="0" destOrd="0" presId="urn:microsoft.com/office/officeart/2005/8/layout/vList4"/>
    <dgm:cxn modelId="{B715C89E-66C7-46AB-B9AE-EF42EFA823C1}" type="presParOf" srcId="{C26B41A9-B3AE-4A3E-B0B7-98521E3B73BF}" destId="{24BFEB80-F46F-4410-B291-10753EA6E2DD}" srcOrd="1" destOrd="0" presId="urn:microsoft.com/office/officeart/2005/8/layout/vList4"/>
    <dgm:cxn modelId="{2FA4BE58-5D79-4DD4-A843-5BE0D09AC67C}" type="presParOf" srcId="{C26B41A9-B3AE-4A3E-B0B7-98521E3B73BF}" destId="{EFB81D36-CCA3-46A7-9D9F-9D3DE4E46FC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DE53D-9367-4146-B88C-F2EB63B2B624}">
      <dsp:nvSpPr>
        <dsp:cNvPr id="0" name=""/>
        <dsp:cNvSpPr/>
      </dsp:nvSpPr>
      <dsp:spPr>
        <a:xfrm>
          <a:off x="0" y="17260"/>
          <a:ext cx="8229600" cy="1081718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  </a:t>
          </a:r>
          <a:r>
            <a:rPr lang="en-US" altLang="zh-CN" sz="1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loss recovery </a:t>
          </a:r>
          <a:endParaRPr lang="zh-CN" sz="1800" kern="1200" dirty="0">
            <a:solidFill>
              <a:schemeClr val="tx1"/>
            </a:solidFill>
            <a:latin typeface="Verdana" panose="020B0604030504040204" pitchFamily="34" charset="0"/>
          </a:endParaRP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Reducing</a:t>
          </a:r>
          <a:r>
            <a:rPr lang="zh-CN" altLang="en-U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</a:t>
          </a:r>
          <a:r>
            <a:rPr lang="en-US" altLang="x-none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ACK frequency enlarge</a:t>
          </a:r>
          <a:r>
            <a:rPr lang="en-US" altLang="zh-CN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s</a:t>
          </a:r>
          <a:r>
            <a:rPr lang="en-US" altLang="x-none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feedback delay upon loss event</a:t>
          </a:r>
          <a:r>
            <a:rPr lang="en-US" altLang="zh-CN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s</a:t>
          </a:r>
          <a:r>
            <a:rPr lang="en-US" altLang="x-none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.  ACK loss or retransmission loss doubles the delay</a:t>
          </a:r>
          <a:endParaRPr lang="zh-CN" sz="1400" kern="1200" dirty="0">
            <a:solidFill>
              <a:schemeClr val="tx1"/>
            </a:solidFill>
            <a:latin typeface="Verdana" panose="020B0604030504040204" pitchFamily="34" charset="0"/>
          </a:endParaRPr>
        </a:p>
      </dsp:txBody>
      <dsp:txXfrm>
        <a:off x="1770365" y="17260"/>
        <a:ext cx="6459234" cy="1081718"/>
      </dsp:txXfrm>
    </dsp:sp>
    <dsp:sp modelId="{7D580BAF-3B51-466C-90AC-BAEDD536BB54}">
      <dsp:nvSpPr>
        <dsp:cNvPr id="0" name=""/>
        <dsp:cNvSpPr/>
      </dsp:nvSpPr>
      <dsp:spPr>
        <a:xfrm>
          <a:off x="124445" y="134748"/>
          <a:ext cx="1645920" cy="8553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028D60-4CC8-4D46-BC1E-4088929EAA65}">
      <dsp:nvSpPr>
        <dsp:cNvPr id="0" name=""/>
        <dsp:cNvSpPr/>
      </dsp:nvSpPr>
      <dsp:spPr>
        <a:xfrm>
          <a:off x="0" y="1206163"/>
          <a:ext cx="8229600" cy="1001027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  </a:t>
          </a:r>
          <a:r>
            <a:rPr lang="en-US" altLang="zh-CN" sz="1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round-trip timing</a:t>
          </a:r>
          <a:endParaRPr lang="zh-CN" sz="1800" kern="1200" dirty="0">
            <a:solidFill>
              <a:schemeClr val="tx1"/>
            </a:solidFill>
            <a:latin typeface="Verdana" panose="020B0604030504040204" pitchFamily="34" charset="0"/>
          </a:endParaRP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altLang="x-none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Generating only one RTT sample among multiple packets is likely to result in biases</a:t>
          </a:r>
          <a:endParaRPr lang="zh-CN" sz="1400" kern="1200" dirty="0">
            <a:solidFill>
              <a:schemeClr val="tx1"/>
            </a:solidFill>
            <a:latin typeface="Verdana" panose="020B0604030504040204" pitchFamily="34" charset="0"/>
          </a:endParaRPr>
        </a:p>
      </dsp:txBody>
      <dsp:txXfrm>
        <a:off x="1770365" y="1206163"/>
        <a:ext cx="6459234" cy="1001027"/>
      </dsp:txXfrm>
    </dsp:sp>
    <dsp:sp modelId="{2A51D3A9-2232-4438-AF15-72E4E1FE8743}">
      <dsp:nvSpPr>
        <dsp:cNvPr id="0" name=""/>
        <dsp:cNvSpPr/>
      </dsp:nvSpPr>
      <dsp:spPr>
        <a:xfrm>
          <a:off x="124445" y="1288177"/>
          <a:ext cx="1645920" cy="8370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831281-5238-44E6-BCA2-6B1A6B691D95}">
      <dsp:nvSpPr>
        <dsp:cNvPr id="0" name=""/>
        <dsp:cNvSpPr/>
      </dsp:nvSpPr>
      <dsp:spPr>
        <a:xfrm>
          <a:off x="0" y="2297514"/>
          <a:ext cx="8229600" cy="1244455"/>
        </a:xfrm>
        <a:prstGeom prst="roundRect">
          <a:avLst>
            <a:gd name="adj" fmla="val 10000"/>
          </a:avLst>
        </a:prstGeom>
        <a:solidFill>
          <a:srgbClr val="F7836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 </a:t>
          </a:r>
          <a:r>
            <a:rPr lang="en-US" altLang="zh-CN" sz="1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send rate control</a:t>
          </a:r>
          <a:endParaRPr lang="zh-CN" sz="1800" kern="1200" dirty="0">
            <a:solidFill>
              <a:schemeClr val="tx1"/>
            </a:solidFill>
            <a:latin typeface="Verdana" panose="020B0604030504040204" pitchFamily="34" charset="0"/>
          </a:endParaRP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x-none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CC: The fewer ACKs sent, the larger the bursts of packets released</a:t>
          </a:r>
          <a:endParaRPr lang="zh-CN" sz="1400" kern="1200" dirty="0">
            <a:solidFill>
              <a:schemeClr val="tx1"/>
            </a:solidFill>
            <a:latin typeface="Verdana" panose="020B060403050404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x-none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FC: Delay acknowledging packet receipts and  reporting rwnd, resulting in feedback lags and bandwidth under-utilization</a:t>
          </a:r>
          <a:endParaRPr lang="zh-CN" altLang="x-none" sz="1400" kern="1200" dirty="0">
            <a:solidFill>
              <a:schemeClr val="tx1"/>
            </a:solidFill>
            <a:latin typeface="Verdana" panose="020B0604030504040204" pitchFamily="34" charset="0"/>
            <a:cs typeface="Times New Roman" pitchFamily="18" charset="0"/>
          </a:endParaRPr>
        </a:p>
      </dsp:txBody>
      <dsp:txXfrm>
        <a:off x="1770365" y="2297514"/>
        <a:ext cx="6459234" cy="1244455"/>
      </dsp:txXfrm>
    </dsp:sp>
    <dsp:sp modelId="{24BFEB80-F46F-4410-B291-10753EA6E2DD}">
      <dsp:nvSpPr>
        <dsp:cNvPr id="0" name=""/>
        <dsp:cNvSpPr/>
      </dsp:nvSpPr>
      <dsp:spPr>
        <a:xfrm>
          <a:off x="124445" y="2417673"/>
          <a:ext cx="1645920" cy="9955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result is that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number of ACKs are reduced in the case of a faster physical rate. 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【】For example, TACK has the same frequency as delayed ACK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802.11b links with a small RTT. 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【】However, for the 802.11ac links,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frequency of TACK has dropped two orders of magnitude when RTT is 10ms 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【】and three orders of magnitude when RTT is 80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ms.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810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Ideally, links with faster physical rates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goodput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improvement.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TACK approaches the transport upper bound with a minimized ACK frequency.</a:t>
            </a:r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24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In wireless scenarios, </a:t>
            </a:r>
            <a:endParaRPr lang="zh-CN" altLang="en-US" sz="1200" b="0" kern="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reducing ACK frequency has a “positive effect” on the transport performance </a:t>
            </a:r>
            <a:endParaRPr lang="zh-CN" altLang="en-US" sz="1200" b="0" kern="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due to the reduced contentions.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simply reducing ACK frequency hurts transport performance,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called “negative effect”.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“negative effect” is because that transport control depends on frequent ACKs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packet-clocking algorithms are impacted when ACK frequency is excessively reduced.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415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we list several major issues to handle in terms of loss recovery, round-trip timing,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send rate control including congestion control and flow control.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limitation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talk,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taking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round-trip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969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Take the minimum RTT estimation as an example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. 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The legacy way of sender-side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RTT sampling is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either inaccurate or expensive. To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get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all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RTT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samples,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one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ACK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has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to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carry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all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timestamps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of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every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packet,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which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induces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high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overhead.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When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ACK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only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carries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timestamp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of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recently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received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packet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as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default,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higher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minimum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RTT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with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bias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might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be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computed.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【】To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tackle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this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issue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, it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is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recommended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to sample the one-way delay at the receiver, </a:t>
            </a:r>
            <a:endParaRPr lang="zh-CN" altLang="en-US" sz="1200" b="0" i="0" kern="1200" baseline="0" dirty="0">
              <a:solidFill>
                <a:schemeClr val="tx1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and the TACK carries the timestamps for a packet </a:t>
            </a:r>
            <a:endParaRPr lang="zh-CN" altLang="en-US" sz="1200" b="0" i="0" kern="1200" baseline="0" dirty="0">
              <a:solidFill>
                <a:schemeClr val="tx1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who achieves the minimum one-way delay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. 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The sender then generates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the minimum RTT sample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according to this TACK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.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Because TACK only carries the necessary information,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</a:p>
          <a:p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TACK-based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protocol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design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not only reduces overhead, 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but also ensures accuracy.</a:t>
            </a:r>
            <a:endParaRPr lang="zh-CN" altLang="en-US" dirty="0"/>
          </a:p>
          <a:p>
            <a:endParaRPr kumimoji="1"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68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illustrate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implementation and inter-opera-</a:t>
            </a:r>
            <a:r>
              <a:rPr lang="en-US" altLang="zh-CN" dirty="0" err="1"/>
              <a:t>bility</a:t>
            </a:r>
            <a:r>
              <a:rPr lang="en-US" altLang="zh-CN" dirty="0"/>
              <a:t> 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TACK-based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stack,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 which the advancements in loss recovery, round-trip timing, and send rate control </a:t>
            </a:r>
            <a:endParaRPr lang="zh-CN" altLang="en-US" dirty="0"/>
          </a:p>
          <a:p>
            <a:r>
              <a:rPr lang="en-US" altLang="zh-CN" dirty="0"/>
              <a:t>are the most key reasons </a:t>
            </a:r>
            <a:endParaRPr lang="zh-CN" altLang="en-US" dirty="0"/>
          </a:p>
          <a:p>
            <a:r>
              <a:rPr lang="en-US" altLang="zh-CN" dirty="0"/>
              <a:t>that the</a:t>
            </a:r>
            <a:r>
              <a:rPr lang="en-US" altLang="zh-CN" baseline="0" dirty="0"/>
              <a:t> </a:t>
            </a:r>
            <a:r>
              <a:rPr lang="en-US" altLang="zh-CN" dirty="0"/>
              <a:t>dependence on frequent ACKs has decreased.</a:t>
            </a:r>
            <a:r>
              <a:rPr lang="zh-CN" altLang="en-US" dirty="0"/>
              <a:t>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53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Before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details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implementing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QUIC,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give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brief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overview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QUIC.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altLang="zh-CN" dirty="0"/>
              <a:t>QUIC is a protocol stack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Google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improve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transmission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altLang="zh-CN" dirty="0"/>
              <a:t>【】It reduces the connection establishment time from a few RTTs for TLS over TCP to potentially 0-RTTs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altLang="zh-CN" dirty="0"/>
              <a:t>【】It can multiplex multiple flows over the same connection without HOL bloc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altLang="zh-CN" dirty="0"/>
              <a:t>【】It has a better loss recovery mechanism 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altLang="zh-CN" dirty="0"/>
              <a:t>【】It provides a modular plug and play CC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altLang="zh-CN" dirty="0"/>
              <a:t>【】It allows connection migration, so for example your connections do not break if you’re phone switched between </a:t>
            </a:r>
            <a:r>
              <a:rPr lang="en-US" altLang="zh-CN" dirty="0" err="1"/>
              <a:t>WiFi</a:t>
            </a:r>
            <a:r>
              <a:rPr lang="en-US" altLang="zh-CN" dirty="0"/>
              <a:t> and LTE</a:t>
            </a:r>
          </a:p>
          <a:p>
            <a:pPr marL="228600" indent="-228600">
              <a:lnSpc>
                <a:spcPct val="125000"/>
              </a:lnSpc>
              <a:buSzPct val="100000"/>
              <a:buChar char="•"/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altLang="zh-CN" dirty="0"/>
              <a:t>and many other smaller hacks and optimizations</a:t>
            </a:r>
          </a:p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altLang="zh-CN" dirty="0"/>
              <a:t>【】but performance was not QUIC’s only goal.</a:t>
            </a:r>
            <a:r>
              <a:rPr lang="zh-CN" altLang="en-US" dirty="0"/>
              <a:t> </a:t>
            </a:r>
            <a:r>
              <a:rPr lang="en-US" altLang="zh-CN" dirty="0"/>
              <a:t>QUIC</a:t>
            </a:r>
            <a:r>
              <a:rPr lang="zh-CN" altLang="en-US" dirty="0"/>
              <a:t> </a:t>
            </a:r>
            <a:r>
              <a:rPr lang="en-US" altLang="zh-CN" dirty="0"/>
              <a:t>authenticates everything and encrypts most QUIC communications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prevent modification of the protocol by middleboxes. </a:t>
            </a:r>
          </a:p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altLang="zh-CN" dirty="0"/>
              <a:t>【】and Finally, QUIC has been designed to allow rapid experiment and deployments</a:t>
            </a:r>
          </a:p>
          <a:p>
            <a:pPr>
              <a:lnSpc>
                <a:spcPct val="125000"/>
              </a:lnSpc>
              <a:defRPr sz="2400">
                <a:latin typeface="Avenir"/>
                <a:ea typeface="Avenir"/>
                <a:cs typeface="Avenir"/>
                <a:sym typeface="Avenir Roman"/>
              </a:defRPr>
            </a:pPr>
            <a:r>
              <a:rPr lang="en-US" altLang="zh-CN" dirty="0"/>
              <a:t>and for that, it has been implemented in the </a:t>
            </a:r>
            <a:r>
              <a:rPr lang="en-US" altLang="zh-CN" dirty="0" err="1"/>
              <a:t>userspace</a:t>
            </a:r>
            <a:r>
              <a:rPr lang="en-US" altLang="zh-CN" dirty="0"/>
              <a:t>, as opposed to TCP which are part of the kernel which means deploying a change can take a long time, sometimes years.【】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why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recommend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implement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upon</a:t>
            </a:r>
            <a:r>
              <a:rPr kumimoji="1" lang="zh-CN" altLang="en-US" dirty="0"/>
              <a:t> </a:t>
            </a:r>
            <a:r>
              <a:rPr kumimoji="1" lang="en-US" altLang="zh-CN" dirty="0"/>
              <a:t>QUIC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than</a:t>
            </a:r>
            <a:r>
              <a:rPr kumimoji="1" lang="zh-CN" altLang="en-US" dirty="0"/>
              <a:t> </a:t>
            </a:r>
            <a:r>
              <a:rPr kumimoji="1" lang="en-US" altLang="zh-CN" dirty="0"/>
              <a:t>TCP.</a:t>
            </a:r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65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So,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for QUIC protocol deployed with TACK?</a:t>
            </a:r>
          </a:p>
          <a:p>
            <a:r>
              <a:rPr lang="en-US" altLang="zh-CN" dirty="0"/>
              <a:t>First of all, the transport parameters should be extended for ACK mechanism negotiation. </a:t>
            </a:r>
          </a:p>
          <a:p>
            <a:r>
              <a:rPr lang="en-US" altLang="zh-CN" dirty="0"/>
              <a:t>Second, a new sender-controlled frame should be defined to sync the updated TACK frequency to the receiver. Third, the algorithm of minimum RTT monitoring should be implemented in a receiver-based way. 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case,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legacy</a:t>
            </a:r>
            <a:r>
              <a:rPr lang="zh-CN" altLang="en-US" dirty="0"/>
              <a:t> </a:t>
            </a:r>
            <a:r>
              <a:rPr lang="en-US" altLang="zh-CN" dirty="0"/>
              <a:t>ACK</a:t>
            </a:r>
            <a:r>
              <a:rPr lang="zh-CN" altLang="en-US" dirty="0"/>
              <a:t> </a:t>
            </a:r>
            <a:r>
              <a:rPr lang="en-US" altLang="zh-CN" dirty="0"/>
              <a:t>frame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QUIC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modified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little</a:t>
            </a:r>
            <a:r>
              <a:rPr lang="zh-CN" altLang="en-US" dirty="0"/>
              <a:t> </a:t>
            </a:r>
            <a:r>
              <a:rPr lang="en-US" altLang="zh-CN" dirty="0"/>
              <a:t>bit.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ACK</a:t>
            </a:r>
            <a:r>
              <a:rPr lang="zh-CN" altLang="en-US" dirty="0"/>
              <a:t> </a:t>
            </a:r>
            <a:r>
              <a:rPr lang="en-US" altLang="zh-CN" dirty="0"/>
              <a:t>delay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carry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accurate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RTT</a:t>
            </a:r>
            <a:r>
              <a:rPr lang="zh-CN" altLang="en-US" dirty="0"/>
              <a:t> </a:t>
            </a:r>
            <a:r>
              <a:rPr lang="en-US" altLang="zh-CN" dirty="0"/>
              <a:t>estimation.</a:t>
            </a:r>
            <a:endParaRPr kumimoji="1"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98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 altLang="zh-CN" sz="1200" dirty="0"/>
              <a:t>To</a:t>
            </a:r>
            <a:r>
              <a:rPr lang="zh-CN" altLang="en-US" sz="1200" dirty="0"/>
              <a:t> </a:t>
            </a:r>
            <a:r>
              <a:rPr lang="en-US" altLang="zh-CN" sz="1200" dirty="0"/>
              <a:t>summarize</a:t>
            </a:r>
            <a:r>
              <a:rPr lang="en-US" altLang="zh-CN" sz="1200" baseline="0" dirty="0"/>
              <a:t>,</a:t>
            </a:r>
            <a:endParaRPr lang="en-US" altLang="x-none" sz="1200" baseline="0" dirty="0"/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First, </a:t>
            </a:r>
            <a:r>
              <a:rPr lang="en-US" altLang="zh-CN" sz="1200" baseline="0" dirty="0"/>
              <a:t>the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legacy</a:t>
            </a:r>
            <a:r>
              <a:rPr lang="zh-CN" altLang="en-US" sz="1200" baseline="0" dirty="0"/>
              <a:t> </a:t>
            </a:r>
            <a:r>
              <a:rPr lang="en-US" altLang="x-none" sz="1200" baseline="0" dirty="0"/>
              <a:t>TCP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or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QUIC</a:t>
            </a:r>
            <a:r>
              <a:rPr lang="en-US" altLang="x-none" sz="1200" baseline="0" dirty="0"/>
              <a:t>’s delayed ACK is far from being optimal.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Instead, 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TACK adopts a “min” function to assure the minimized ACK frequency 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in the context of network dynamics.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Second, </a:t>
            </a:r>
          </a:p>
          <a:p>
            <a:pPr algn="just">
              <a:spcBef>
                <a:spcPts val="600"/>
              </a:spcBef>
            </a:pPr>
            <a:r>
              <a:rPr lang="en-US" altLang="zh-CN" sz="1200" baseline="0" dirty="0"/>
              <a:t>To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avoid</a:t>
            </a:r>
            <a:r>
              <a:rPr lang="zh-CN" altLang="en-US" sz="1200" baseline="0" dirty="0"/>
              <a:t> </a:t>
            </a:r>
            <a:r>
              <a:rPr lang="en-US" altLang="x-none" sz="1200" baseline="0" dirty="0"/>
              <a:t>TACK’s “negative effect” </a:t>
            </a:r>
            <a:r>
              <a:rPr lang="en-US" altLang="zh-CN" sz="1200" baseline="0" dirty="0"/>
              <a:t>protocol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modifications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have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to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be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make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on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both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sender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and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receiver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sides.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We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also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give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some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details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of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how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to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implement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TACK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in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QUIC</a:t>
            </a:r>
            <a:r>
              <a:rPr lang="en-US" altLang="x-none" sz="1200" baseline="0" dirty="0"/>
              <a:t>.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Moreover, </a:t>
            </a:r>
          </a:p>
          <a:p>
            <a:pPr algn="just">
              <a:spcBef>
                <a:spcPts val="600"/>
              </a:spcBef>
            </a:pPr>
            <a:r>
              <a:rPr lang="en-US" altLang="x-none" sz="1200" baseline="0" dirty="0"/>
              <a:t>This work is also being discussed in IETF working groups.</a:t>
            </a:r>
          </a:p>
          <a:p>
            <a:pPr algn="just">
              <a:spcBef>
                <a:spcPts val="600"/>
              </a:spcBef>
            </a:pPr>
            <a:endParaRPr lang="en-US" altLang="x-none" sz="1200" dirty="0"/>
          </a:p>
          <a:p>
            <a:pPr algn="just">
              <a:spcBef>
                <a:spcPts val="600"/>
              </a:spcBef>
            </a:pPr>
            <a:endParaRPr lang="en-US" altLang="zh-CN" dirty="0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381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worth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noting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that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one-way-delay-based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RTT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estimation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might also be used for other ACK thinning mechanisms.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next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steps,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more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advancements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should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considered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design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full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protocol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stack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based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on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QUIC.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example,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in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loss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recovery,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can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reuse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packet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QUIC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enable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receiver-based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loss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detection,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define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more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types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ACK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frames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make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faster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feedback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when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loss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occurs.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In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send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rate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control,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can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adopt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pacing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avoid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burst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send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pattern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introduce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instant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ACK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frame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on-demand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flow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control,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so</a:t>
            </a:r>
            <a:r>
              <a:rPr lang="zh-CN" alt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F673-9564-41F1-B03C-67165B6C064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04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2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well-known that head-of-line blocking incurs high delay of packet reassembling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thus leads to transport performance decline. 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legacy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TCP,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subsequent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packets.</a:t>
            </a:r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272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TACK might be excessively delayed.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Applying TACK will further enlarge this delay incurred by head-of-line blocking.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TACK,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subsequent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packets.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loss occurs during the TACK interval,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excessive TACK delay disturbs loss detection,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resulting in costly retransmission timeouts.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TACK loss further aggravates this problem. </a:t>
            </a:r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81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round-trip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timing,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initial RTT can be computed during handshakes,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【】after that, the sender calculates an RTT sample upon receiving a TACK. 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【】The problem here is that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data packets might be received during the TACK interval,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generating only one RTT sample among multiple packets is likely to result in biases.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a larger minimum RTT estimate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 smaller maximum RTT estimate.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general, the higher the throughput, the larger the biases. </a:t>
            </a:r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4816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Third,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congestion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control,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burst of packets can be sent in response to a single delayed ACK.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TACK might be excessively delayed,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burst send pattern may cause larger buffer requirement,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loss rate,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longer queueing delay if not carefully handled. 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068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For</a:t>
            </a: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kern="0" baseline="0" dirty="0">
                <a:latin typeface="微软雅黑" pitchFamily="34" charset="-122"/>
                <a:ea typeface="微软雅黑" pitchFamily="34" charset="-122"/>
              </a:rPr>
              <a:t>send</a:t>
            </a:r>
            <a:r>
              <a:rPr lang="zh-CN" altLang="en-US" sz="1200" kern="0" baseline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kern="0" baseline="0" dirty="0">
                <a:latin typeface="微软雅黑" pitchFamily="34" charset="-122"/>
                <a:ea typeface="微软雅黑" pitchFamily="34" charset="-122"/>
              </a:rPr>
              <a:t>window</a:t>
            </a:r>
            <a:r>
              <a:rPr lang="zh-CN" altLang="en-US" sz="1200" kern="0" baseline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kern="0" baseline="0" dirty="0">
                <a:latin typeface="微软雅黑" pitchFamily="34" charset="-122"/>
                <a:ea typeface="微软雅黑" pitchFamily="34" charset="-122"/>
              </a:rPr>
              <a:t>update,</a:t>
            </a:r>
            <a:r>
              <a:rPr lang="zh-CN" altLang="en-US" sz="1200" kern="0" baseline="0" dirty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0" dirty="0">
                <a:latin typeface="微软雅黑" pitchFamily="34" charset="-122"/>
                <a:ea typeface="微软雅黑" pitchFamily="34" charset="-122"/>
              </a:rPr>
              <a:t>TCP ACKs</a:t>
            </a:r>
            <a:r>
              <a:rPr lang="en-US" altLang="en-US" sz="1200" kern="0" baseline="0" dirty="0">
                <a:latin typeface="微软雅黑" pitchFamily="34" charset="-122"/>
                <a:ea typeface="微软雅黑" pitchFamily="34" charset="-122"/>
              </a:rPr>
              <a:t> report the </a:t>
            </a:r>
            <a:r>
              <a:rPr lang="en-US" altLang="zh-CN" sz="1200" kern="0" baseline="0" dirty="0">
                <a:latin typeface="微软雅黑" pitchFamily="34" charset="-122"/>
                <a:ea typeface="微软雅黑" pitchFamily="34" charset="-122"/>
              </a:rPr>
              <a:t>announcement</a:t>
            </a:r>
            <a:r>
              <a:rPr lang="zh-CN" altLang="en-US" sz="1200" kern="0" baseline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en-US" sz="1200" kern="0" baseline="0" dirty="0">
                <a:latin typeface="微软雅黑" pitchFamily="34" charset="-122"/>
                <a:ea typeface="微软雅黑" pitchFamily="34" charset="-122"/>
              </a:rPr>
              <a:t>window </a:t>
            </a:r>
            <a:r>
              <a:rPr lang="en-US" altLang="ja-JP" sz="1200" kern="0" dirty="0">
                <a:latin typeface="微软雅黑" pitchFamily="34" charset="-122"/>
                <a:ea typeface="微软雅黑" pitchFamily="34" charset="-122"/>
              </a:rPr>
              <a:t>in the TCP header for</a:t>
            </a:r>
            <a:r>
              <a:rPr lang="en-US" altLang="ja-JP" sz="1200" kern="0" baseline="0" dirty="0">
                <a:latin typeface="微软雅黑" pitchFamily="34" charset="-122"/>
                <a:ea typeface="微软雅黑" pitchFamily="34" charset="-122"/>
              </a:rPr>
              <a:t> flow control. </a:t>
            </a:r>
            <a:endParaRPr lang="zh-CN" altLang="en-US" sz="1200" kern="0" baseline="0" dirty="0"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0" baseline="0" dirty="0">
                <a:latin typeface="微软雅黑" pitchFamily="34" charset="-122"/>
                <a:ea typeface="微软雅黑" pitchFamily="34" charset="-122"/>
              </a:rPr>
              <a:t>Reducing ACK frequency might also </a:t>
            </a: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lead</a:t>
            </a:r>
            <a:r>
              <a:rPr lang="en-US" altLang="zh-CN" sz="1200" kern="0" baseline="0" dirty="0">
                <a:latin typeface="微软雅黑" pitchFamily="34" charset="-122"/>
                <a:ea typeface="微软雅黑" pitchFamily="34" charset="-122"/>
              </a:rPr>
              <a:t> to </a:t>
            </a: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feedback lags </a:t>
            </a:r>
            <a:endParaRPr lang="zh-CN" altLang="en-US" sz="1200" kern="0" dirty="0"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and bandwidth under-utilization.</a:t>
            </a: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example, assume TACK is sent every 50 </a:t>
            </a:r>
            <a:r>
              <a:rPr lang="en-US" altLang="zh-CN" dirty="0" err="1"/>
              <a:t>ms.</a:t>
            </a:r>
            <a:r>
              <a:rPr lang="en-US" altLang="zh-CN" dirty="0"/>
              <a:t>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TACK1 notifies a</a:t>
            </a:r>
            <a:r>
              <a:rPr lang="zh-CN" altLang="en-US" dirty="0"/>
              <a:t> </a:t>
            </a:r>
            <a:r>
              <a:rPr lang="en-US" altLang="zh-CN" dirty="0"/>
              <a:t>zero</a:t>
            </a:r>
            <a:r>
              <a:rPr lang="zh-CN" altLang="en-US" dirty="0"/>
              <a:t> </a:t>
            </a:r>
            <a:r>
              <a:rPr lang="en-US" altLang="zh-CN" dirty="0"/>
              <a:t>window</a:t>
            </a:r>
            <a:r>
              <a:rPr lang="zh-CN" altLang="en-US" dirty="0"/>
              <a:t> </a:t>
            </a:r>
            <a:r>
              <a:rPr lang="en-US" altLang="zh-CN" dirty="0"/>
              <a:t>due to the</a:t>
            </a:r>
            <a:r>
              <a:rPr lang="zh-CN" altLang="en-US" dirty="0"/>
              <a:t> </a:t>
            </a:r>
            <a:r>
              <a:rPr lang="en-US" altLang="zh-CN" dirty="0"/>
              <a:t>receive buffer runs out,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upon receiving this TACK, the sender stops sending data.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the case that the receiver buffer is released 5 </a:t>
            </a:r>
            <a:r>
              <a:rPr lang="en-US" altLang="zh-CN" dirty="0" err="1"/>
              <a:t>ms</a:t>
            </a:r>
            <a:r>
              <a:rPr lang="en-US" altLang="zh-CN" dirty="0"/>
              <a:t> after</a:t>
            </a:r>
            <a:r>
              <a:rPr lang="zh-CN" altLang="en-US" dirty="0"/>
              <a:t> </a:t>
            </a:r>
            <a:r>
              <a:rPr lang="en-US" altLang="zh-CN" dirty="0"/>
              <a:t>sending</a:t>
            </a:r>
            <a:r>
              <a:rPr lang="zh-CN" altLang="en-US" dirty="0"/>
              <a:t> </a:t>
            </a:r>
            <a:r>
              <a:rPr lang="en-US" altLang="zh-CN" dirty="0"/>
              <a:t>TACK1</a:t>
            </a:r>
            <a:r>
              <a:rPr lang="zh-CN" altLang="en-US" baseline="0" dirty="0"/>
              <a:t> </a:t>
            </a:r>
            <a:r>
              <a:rPr lang="en-US" altLang="zh-CN" dirty="0"/>
              <a:t>due to loss recovery,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sender continues to be blocked for another 45 </a:t>
            </a:r>
            <a:r>
              <a:rPr lang="en-US" altLang="zh-CN" dirty="0" err="1"/>
              <a:t>ms</a:t>
            </a:r>
            <a:r>
              <a:rPr lang="en-US" altLang="zh-CN" dirty="0"/>
              <a:t> until TACK2 is sent,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 thus wastes opportunity of sending data.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TACK loss further aggravates this issue.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57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 solve these issues</a:t>
            </a:r>
            <a:r>
              <a:rPr lang="en-US" altLang="zh-CN" baseline="0" dirty="0"/>
              <a:t>, </a:t>
            </a:r>
            <a:endParaRPr lang="zh-CN" alt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propose a full TACK-based acknowledgement mechanism.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There are some notable features of this mechanism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which are important for reasoning about the differences from legacy TCP. </a:t>
            </a:r>
          </a:p>
          <a:p>
            <a:r>
              <a:rPr lang="en-US" altLang="zh-CN" dirty="0"/>
              <a:t>First, apart from the ACK type of TACK, </a:t>
            </a:r>
            <a:endParaRPr lang="zh-CN" altLang="en-US" dirty="0"/>
          </a:p>
          <a:p>
            <a:r>
              <a:rPr lang="en-US" altLang="zh-CN" dirty="0"/>
              <a:t>we also introduce the ACK type of IACK </a:t>
            </a:r>
            <a:endParaRPr lang="zh-CN" altLang="en-US" dirty="0"/>
          </a:p>
          <a:p>
            <a:r>
              <a:rPr lang="en-US" altLang="zh-CN" dirty="0"/>
              <a:t>to assure timely feedback upon instant events. </a:t>
            </a:r>
            <a:endParaRPr lang="zh-CN" altLang="en-US" dirty="0"/>
          </a:p>
          <a:p>
            <a:r>
              <a:rPr lang="en-US" altLang="zh-CN" dirty="0"/>
              <a:t>IACK and TACK are complementary. </a:t>
            </a:r>
            <a:endParaRPr lang="zh-CN" altLang="en-US" dirty="0"/>
          </a:p>
          <a:p>
            <a:r>
              <a:rPr lang="en-US" altLang="zh-CN" dirty="0"/>
              <a:t>IACK assures timely</a:t>
            </a:r>
            <a:r>
              <a:rPr lang="en-US" altLang="zh-CN" baseline="0" dirty="0"/>
              <a:t> </a:t>
            </a:r>
            <a:r>
              <a:rPr lang="en-US" altLang="zh-CN" dirty="0"/>
              <a:t>signaling </a:t>
            </a:r>
            <a:endParaRPr lang="zh-CN" altLang="en-US" dirty="0"/>
          </a:p>
          <a:p>
            <a:r>
              <a:rPr lang="en-US" altLang="zh-CN" dirty="0"/>
              <a:t>while TACK acts as the last resort mechanism in the case of ACK loss. </a:t>
            </a:r>
          </a:p>
          <a:p>
            <a:r>
              <a:rPr lang="en-US" altLang="zh-CN" dirty="0"/>
              <a:t>Second, when the loss rate on the ACK path has reached a critical level, </a:t>
            </a:r>
            <a:endParaRPr lang="zh-CN" altLang="en-US" dirty="0"/>
          </a:p>
          <a:p>
            <a:r>
              <a:rPr lang="en-US" altLang="zh-CN" dirty="0"/>
              <a:t>TACK should carry more </a:t>
            </a: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information </a:t>
            </a:r>
            <a:endParaRPr lang="zh-CN" altLang="en-US" sz="1200" b="0" kern="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such as contiguous range of lost packets</a:t>
            </a:r>
            <a:r>
              <a:rPr lang="zh-CN" altLang="en-US" sz="1200" b="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or</a:t>
            </a:r>
            <a:r>
              <a:rPr lang="zh-CN" altLang="en-US" sz="1200" b="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received</a:t>
            </a:r>
            <a:r>
              <a:rPr lang="zh-CN" altLang="en-US" sz="1200" b="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packets.</a:t>
            </a:r>
          </a:p>
          <a:p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With</a:t>
            </a:r>
            <a:r>
              <a:rPr lang="en-US" altLang="zh-CN" sz="1200" b="0" kern="0" baseline="0" dirty="0">
                <a:latin typeface="微软雅黑" pitchFamily="34" charset="-122"/>
                <a:ea typeface="微软雅黑" pitchFamily="34" charset="-122"/>
              </a:rPr>
              <a:t> more types of ACKs and more necessary information carried in ACKs</a:t>
            </a:r>
            <a:r>
              <a:rPr lang="en-US" altLang="zh-CN" sz="1200" b="0" kern="1200" baseline="0" dirty="0">
                <a:latin typeface="+mn-lt"/>
                <a:ea typeface="+mn-ea"/>
              </a:rPr>
              <a:t>, </a:t>
            </a:r>
            <a:endParaRPr lang="zh-CN" altLang="en-US" sz="1200" b="0" kern="1200" baseline="0" dirty="0">
              <a:latin typeface="+mn-lt"/>
              <a:ea typeface="+mn-ea"/>
            </a:endParaRPr>
          </a:p>
          <a:p>
            <a:r>
              <a:rPr lang="en-US" altLang="zh-CN" sz="1200" b="0" kern="1200" baseline="0" dirty="0">
                <a:latin typeface="+mn-lt"/>
                <a:ea typeface="+mn-ea"/>
              </a:rPr>
              <a:t>the TACK-based acknowledgement mechanism </a:t>
            </a:r>
            <a:endParaRPr lang="zh-CN" altLang="en-US" sz="1200" b="0" kern="1200" baseline="0" dirty="0">
              <a:latin typeface="+mn-lt"/>
              <a:ea typeface="+mn-ea"/>
            </a:endParaRPr>
          </a:p>
          <a:p>
            <a:r>
              <a:rPr lang="en-US" altLang="zh-CN" sz="1200" b="0" kern="1200" baseline="0" dirty="0">
                <a:latin typeface="+mn-lt"/>
                <a:ea typeface="+mn-ea"/>
              </a:rPr>
              <a:t>therefore is able to send less number of ACKs </a:t>
            </a:r>
            <a:endParaRPr lang="zh-CN" altLang="en-US" sz="1200" b="0" kern="1200" baseline="0" dirty="0">
              <a:latin typeface="+mn-lt"/>
              <a:ea typeface="+mn-ea"/>
            </a:endParaRPr>
          </a:p>
          <a:p>
            <a:r>
              <a:rPr lang="en-US" altLang="zh-CN" sz="1200" b="0" kern="1200" baseline="0" dirty="0">
                <a:latin typeface="+mn-lt"/>
                <a:ea typeface="+mn-ea"/>
              </a:rPr>
              <a:t>but are exactly what are required by transport.</a:t>
            </a:r>
            <a:endParaRPr lang="en-US" altLang="zh-CN" sz="1200" b="0" kern="0" baseline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11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the minimum RTT estimation as an example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legacy way of sender-side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RTT sampling is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 inaccurate or expensive.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paper, we sample the one-way delay at the receiver, </a:t>
            </a:r>
            <a:endParaRPr lang="zh-CN" alt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TACK carries the timestamps for a packet </a:t>
            </a:r>
            <a:endParaRPr lang="zh-CN" alt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achieves the minimum one-way delay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sender then generates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minimum RTT sample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according to this TACK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【】Because TACK only carries the necessary information,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TACK-based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only reduces overhead, 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also ensures accuracy.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391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For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other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advancements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in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x-none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TACK-based protocol</a:t>
            </a:r>
            <a:r>
              <a:rPr lang="en-US" altLang="zh-CN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we</a:t>
            </a:r>
            <a:r>
              <a:rPr lang="zh-CN" altLang="en-US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x-none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adopt a receiver-based loss detection, </a:t>
            </a:r>
            <a:endParaRPr lang="zh-CN" altLang="en-US" sz="12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in which the packet number, the IACK, and the TACK play different roles. </a:t>
            </a:r>
            <a:endParaRPr lang="zh-CN" altLang="en-US" sz="12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Packet number enables receiver-based loss detection,</a:t>
            </a:r>
            <a:r>
              <a:rPr lang="en-US" altLang="x-none" sz="1200" baseline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endParaRPr lang="zh-CN" altLang="en-US" sz="1200" baseline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IACK speeds up loss recovery,</a:t>
            </a:r>
            <a:r>
              <a:rPr lang="en-US" altLang="x-none" sz="1200" baseline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endParaRPr lang="zh-CN" altLang="en-US" sz="1200" baseline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baseline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and </a:t>
            </a:r>
            <a:r>
              <a:rPr lang="en-US" altLang="x-none" sz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TACK assures loss recovery robustness.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order to control the amount of sent data,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TACK-based congestion controller should integrate with pacing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instead of the burst send pattern.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Also, a</a:t>
            </a: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n IACK updating the </a:t>
            </a:r>
            <a:r>
              <a:rPr lang="en-US" altLang="zh-CN" sz="1200" kern="0" baseline="0" dirty="0">
                <a:latin typeface="微软雅黑" pitchFamily="34" charset="-122"/>
                <a:ea typeface="微软雅黑" pitchFamily="34" charset="-122"/>
              </a:rPr>
              <a:t>announcement</a:t>
            </a:r>
            <a:r>
              <a:rPr lang="zh-CN" altLang="en-US" sz="1200" kern="0" baseline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en-US" sz="1200" kern="0" baseline="0" dirty="0">
                <a:latin typeface="微软雅黑" pitchFamily="34" charset="-122"/>
                <a:ea typeface="微软雅黑" pitchFamily="34" charset="-122"/>
              </a:rPr>
              <a:t>window </a:t>
            </a: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should be sent without delay </a:t>
            </a:r>
            <a:endParaRPr lang="zh-CN" altLang="en-US" sz="1200" kern="0" dirty="0"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when the receive</a:t>
            </a:r>
            <a:r>
              <a:rPr lang="en-US" altLang="zh-CN" sz="1200" kern="0" baseline="0" dirty="0">
                <a:latin typeface="微软雅黑" pitchFamily="34" charset="-122"/>
                <a:ea typeface="微软雅黑" pitchFamily="34" charset="-122"/>
              </a:rPr>
              <a:t> buffer runs out</a:t>
            </a: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. </a:t>
            </a:r>
            <a:endParaRPr lang="zh-CN" altLang="en-US" sz="1200" kern="0" dirty="0"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0" dirty="0"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For more details, please refer to the paper.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7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Most modern WLANs are based on the IEEE 802.11 standards. </a:t>
            </a:r>
            <a:endParaRPr lang="zh-CN" altLang="zh-CN" sz="1200" kern="1200" dirty="0">
              <a:solidFill>
                <a:schemeClr val="tx1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It is well-studied that medium access overhead in WLAN can significantly reduce transport-layer throughput, </a:t>
            </a:r>
            <a:endParaRPr lang="zh-CN" altLang="zh-CN" sz="1200" kern="1200" dirty="0">
              <a:solidFill>
                <a:schemeClr val="tx1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this is because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Times New Roman" pitchFamily="16" charset="0"/>
                <a:ea typeface="+mn-ea"/>
                <a:cs typeface="+mn-cs"/>
              </a:rPr>
              <a:t>ACKs cause internal interference on the same connection.</a:t>
            </a:r>
            <a:endParaRPr lang="zh-CN" altLang="zh-CN" sz="1200" kern="1200" dirty="0">
              <a:solidFill>
                <a:schemeClr val="tx1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0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frames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operated in the MAC layer, </a:t>
            </a:r>
            <a:endParaRPr lang="zh-CN" alt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time period including the i</a:t>
            </a:r>
            <a:r>
              <a:rPr lang="en-US" altLang="zh-CN" sz="1200" dirty="0"/>
              <a:t>nter-frame space</a:t>
            </a:r>
            <a:r>
              <a:rPr lang="en-US" altLang="zh-CN" sz="1200" baseline="0" dirty="0"/>
              <a:t> and a random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back-off period is the extra overhead 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 completion of the last frame and starting of the next frame.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【】</a:t>
            </a:r>
            <a:r>
              <a:rPr lang="en-US" altLang="zh-CN" dirty="0"/>
              <a:t>Since</a:t>
            </a:r>
            <a:r>
              <a:rPr lang="en-US" altLang="zh-CN" baseline="0" dirty="0"/>
              <a:t> the e</a:t>
            </a:r>
            <a:r>
              <a:rPr lang="en-US" altLang="zh-CN" dirty="0"/>
              <a:t>xtra overhead for sending each packet</a:t>
            </a:r>
            <a:r>
              <a:rPr lang="zh-CN" altLang="en-US" dirty="0"/>
              <a:t> </a:t>
            </a:r>
            <a:r>
              <a:rPr lang="en-US" altLang="zh-CN" dirty="0"/>
              <a:t>is independent with packet size,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ACKs cause almost similar medium access overhead despite the much smaller size.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</a:t>
            </a:r>
            <a:r>
              <a:rPr lang="en-US" altLang="zh-CN" baseline="0" dirty="0"/>
              <a:t> a result, the internal interference between data packets and ACKs is non-negligible.</a:t>
            </a:r>
            <a:endParaRPr lang="zh-CN" altLang="en-US" dirty="0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927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/>
              <a:t>To explain the </a:t>
            </a:r>
            <a:r>
              <a:rPr lang="en-US" altLang="zh-CN" baseline="0" dirty="0"/>
              <a:t>internal interference </a:t>
            </a:r>
            <a:r>
              <a:rPr lang="en-US" altLang="zh-CN" dirty="0"/>
              <a:t>more clearly,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conduct emulations over wireless links.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/>
              <a:t>Basically, TCP sends an ACK for</a:t>
            </a:r>
            <a:r>
              <a:rPr lang="en-US" altLang="zh-CN" baseline="0" dirty="0"/>
              <a:t> </a:t>
            </a:r>
            <a:r>
              <a:rPr lang="en-US" altLang="zh-CN" dirty="0"/>
              <a:t>every one or two packets which is frequent.</a:t>
            </a:r>
            <a:r>
              <a:rPr lang="en-US" altLang="zh-CN" baseline="0" dirty="0"/>
              <a:t> </a:t>
            </a:r>
            <a:endParaRPr lang="zh-CN" alt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aseline="0" dirty="0"/>
              <a:t>As shown in the left figure,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aseline="0" dirty="0"/>
              <a:t>【】the throughput on the ACK path is relatively low,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aseline="0" dirty="0"/>
              <a:t>however, as shown in the right figure,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aseline="0" dirty="0"/>
              <a:t>【】the throughput on the data path decreases significantly with the increase of ACK frequency.  </a:t>
            </a:r>
            <a:endParaRPr lang="zh-CN" altLang="en-US" dirty="0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569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ACK frequency can be denoted by f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unit of Hz,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is, the number of ACKs per second,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can be reduced in two fundamental ways: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byte-counting ACK and periodic ACK.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【】Byte-counting ACK reduces ACK frequency by sending an ACK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every two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incoming full-sized packets.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frequency is proportional to data throughput.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【】We can also reduce ACK frequency by sending an ACK for each time interval,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is, periodic ACK.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8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Legacy TCP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QUIC alternatively adopts delayed ACK, 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a data receiver may delay sending an ACK for every L full-sized incoming packets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by a given time interval. 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recommended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RFCs,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limited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⍺ is tens to hundreds of milliseconds,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varies in different Linux distributions.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【】when data throughput is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ACK frequency still might be large.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【】On the other hand, when data throughput is low,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ACK frequency is always as high as that in the case of a high throughput,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wastes resources.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reveals that the frequency of TCP’s delayed ACK is not bounded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not minimized under bandwidth change.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other words,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delayed ACK is far from being optimal.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13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We propose TACK,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a new acknowledgement whose frequency is decided by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bdp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Times New Roman" pitchFamily="1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(the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bandwidth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and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delay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product).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The frequency of TACK is the minimum value between byte-counting ACK and periodic ACK.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【】Specifically, TACK applies periodic ACK when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bdp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 is large,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【】and falls back to byte-counting ACK when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bdp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 is small.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In this case, when data throughput is high,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the ACK frequency is bounded. On the other hand,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when data throughput is low,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rPr>
              <a:t>the ACK frequency is reduced proportionally. </a:t>
            </a:r>
          </a:p>
        </p:txBody>
      </p:sp>
      <p:sp>
        <p:nvSpPr>
          <p:cNvPr id="4" name="页眉占位符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73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Then,</a:t>
            </a: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we estimate TACK’s “positive effect”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various wireless links</a:t>
            </a: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, </a:t>
            </a:r>
            <a:endParaRPr lang="zh-CN" altLang="en-US" sz="1200" kern="0" dirty="0"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we build a UDP-based tool instead</a:t>
            </a: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of</a:t>
            </a: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TCP</a:t>
            </a: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to assure that there is no “negative effect”</a:t>
            </a: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when</a:t>
            </a: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reducing</a:t>
            </a: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ACK</a:t>
            </a: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kern="0" dirty="0">
                <a:latin typeface="微软雅黑" pitchFamily="34" charset="-122"/>
                <a:ea typeface="微软雅黑" pitchFamily="34" charset="-122"/>
              </a:rPr>
              <a:t>frequency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sender keeps sending large UDP packets,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receiver has implemented various ACK thinning technologies including TACK.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trigger condition is met,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receiver sends one small UDP packet as an ACK. </a:t>
            </a:r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3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64088" y="6475413"/>
            <a:ext cx="3184520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Tong Li (Renmin University)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802.11-22/1061r0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illthepipe/ackem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/>
              <a:t>Tame</a:t>
            </a:r>
            <a:r>
              <a:rPr lang="zh-CN" altLang="en-US" dirty="0"/>
              <a:t> </a:t>
            </a:r>
            <a:r>
              <a:rPr lang="en-US" altLang="zh-CN" dirty="0"/>
              <a:t>ACK</a:t>
            </a:r>
            <a:r>
              <a:rPr lang="zh-CN" altLang="en-US" dirty="0"/>
              <a:t> </a:t>
            </a:r>
            <a:r>
              <a:rPr lang="en-US" altLang="zh-CN" dirty="0"/>
              <a:t>(TACK)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QUIC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US" altLang="zh-CN" sz="2000" b="0" dirty="0"/>
              <a:t>2022</a:t>
            </a:r>
            <a:r>
              <a:rPr lang="en-GB" sz="2000" b="0" dirty="0"/>
              <a:t>-</a:t>
            </a:r>
            <a:r>
              <a:rPr lang="en-US" altLang="zh-CN" sz="2000" b="0" dirty="0"/>
              <a:t>07</a:t>
            </a:r>
            <a:r>
              <a:rPr lang="en-GB" sz="2000" b="0" dirty="0"/>
              <a:t>-</a:t>
            </a:r>
            <a:r>
              <a:rPr lang="en-US" altLang="zh-CN" sz="2000" b="0" dirty="0"/>
              <a:t>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734909"/>
              </p:ext>
            </p:extLst>
          </p:nvPr>
        </p:nvGraphicFramePr>
        <p:xfrm>
          <a:off x="508000" y="2540000"/>
          <a:ext cx="8156575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imgW="8255000" imgH="2768600" progId="Word.Document.8">
                  <p:embed/>
                </p:oleObj>
              </mc:Choice>
              <mc:Fallback>
                <p:oleObj name="文档" r:id="rId3" imgW="8255000" imgH="2768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540000"/>
                        <a:ext cx="8156575" cy="273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43166" y="191147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0" y="99873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TACK reduces ACK frequency </a:t>
            </a:r>
            <a:br>
              <a:rPr lang="en-US" altLang="zh-CN" b="1" dirty="0"/>
            </a:br>
            <a:r>
              <a:rPr lang="en-US" altLang="zh-CN" b="1" dirty="0"/>
              <a:t>significantly</a:t>
            </a:r>
            <a:endParaRPr lang="zh-CN" alt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49" y="2024844"/>
            <a:ext cx="7381502" cy="295067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98114" y="3163155"/>
            <a:ext cx="1296144" cy="3422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022" y="5130310"/>
            <a:ext cx="86594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Quantitative analysis of TACK frequency over IEEE 802.11 b/g/n/ac wireless links</a:t>
            </a:r>
            <a:endParaRPr lang="zh-CN" altLang="en-US" sz="1500" dirty="0">
              <a:latin typeface="Verdana" panose="020B060403050404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25775" y="3505431"/>
            <a:ext cx="2484208" cy="490100"/>
            <a:chOff x="-3793902" y="3324000"/>
            <a:chExt cx="3626793" cy="653466"/>
          </a:xfrm>
        </p:grpSpPr>
        <p:sp>
          <p:nvSpPr>
            <p:cNvPr id="10" name="右箭头 9"/>
            <p:cNvSpPr/>
            <p:nvPr/>
          </p:nvSpPr>
          <p:spPr>
            <a:xfrm>
              <a:off x="-3793902" y="3324000"/>
              <a:ext cx="3626793" cy="653466"/>
            </a:xfrm>
            <a:prstGeom prst="rightArrow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  <a:alpha val="56000"/>
                  </a:sysClr>
                </a:gs>
                <a:gs pos="35000">
                  <a:sysClr val="windowText" lastClr="000000">
                    <a:tint val="37000"/>
                    <a:satMod val="300000"/>
                    <a:alpha val="68000"/>
                  </a:sysClr>
                </a:gs>
                <a:gs pos="100000">
                  <a:sysClr val="windowText" lastClr="000000">
                    <a:tint val="15000"/>
                    <a:satMod val="350000"/>
                    <a:alpha val="58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54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3715156" y="3419900"/>
              <a:ext cx="3431329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54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PHY rate increases</a:t>
              </a:r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71A8AC2-8009-5046-9D32-7F8E69A54A49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F71773A-B155-6E45-A7E9-FCA42E1F2F61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AF020BC-A549-4246-B295-FBE25171A15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10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89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552"/>
    </mc:Choice>
    <mc:Fallback xmlns="">
      <p:transition advTm="36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15352 -0.002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47 -0.00255 L 0.15555 0.0689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0" y="1063229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Ideally, TACK approaches</a:t>
            </a:r>
            <a:r>
              <a:rPr lang="zh-CN" altLang="en-US" b="1" dirty="0"/>
              <a:t> </a:t>
            </a:r>
            <a:r>
              <a:rPr lang="en-US" altLang="zh-CN" b="1" dirty="0"/>
              <a:t>transport</a:t>
            </a:r>
            <a:r>
              <a:rPr lang="zh-CN" altLang="en-US" b="1" dirty="0"/>
              <a:t> </a:t>
            </a:r>
            <a:br>
              <a:rPr lang="en-US" altLang="zh-CN" b="1" dirty="0"/>
            </a:br>
            <a:r>
              <a:rPr lang="en-US" altLang="zh-CN" b="1" dirty="0"/>
              <a:t>upper bound</a:t>
            </a:r>
            <a:endParaRPr lang="zh-CN" altLang="en-US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022" y="1879424"/>
            <a:ext cx="88029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703" tIns="29351" rIns="58703" bIns="29351" numCol="1" anchor="t" anchorCtr="0" compatLnSpc="1">
            <a:prstTxWarp prst="textNoShape">
              <a:avLst/>
            </a:prstTxWarp>
          </a:bodyPr>
          <a:lstStyle>
            <a:lvl1pPr marL="252413" indent="-252413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209550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2pPr>
            <a:lvl3pPr marL="839788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174750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509713" indent="-166688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19669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4241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28813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3385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altLang="zh-CN" sz="1800" b="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219" y="2167042"/>
            <a:ext cx="6583757" cy="277412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178881" y="4692847"/>
            <a:ext cx="1739579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825" kern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(RTT=80 </a:t>
            </a:r>
            <a:r>
              <a:rPr lang="en-US" altLang="zh-CN" sz="825" kern="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ms</a:t>
            </a:r>
            <a:r>
              <a:rPr lang="en-US" altLang="zh-CN" sz="825" kern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IEEE 802.11n) </a:t>
            </a:r>
          </a:p>
        </p:txBody>
      </p:sp>
      <p:sp>
        <p:nvSpPr>
          <p:cNvPr id="2" name="矩形 1"/>
          <p:cNvSpPr/>
          <p:nvPr/>
        </p:nvSpPr>
        <p:spPr>
          <a:xfrm>
            <a:off x="5405315" y="2654674"/>
            <a:ext cx="19324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</a:rPr>
              <a:t>transport upper bound</a:t>
            </a:r>
            <a:endParaRPr lang="zh-CN" altLang="en-US" sz="1200" dirty="0">
              <a:latin typeface="Verdana" panose="020B060403050404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339814" y="2731863"/>
            <a:ext cx="354264" cy="4860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Verdana" panose="020B060403050404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290398" y="4192697"/>
            <a:ext cx="454976" cy="311283"/>
          </a:xfrm>
          <a:prstGeom prst="round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Verdana" panose="020B060403050404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5202348"/>
            <a:ext cx="9054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Transport upper bound: </a:t>
            </a:r>
            <a:r>
              <a:rPr lang="en-US" altLang="zh-CN" sz="18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Transport control </a:t>
            </a:r>
            <a:r>
              <a:rPr lang="en-US" altLang="zh-CN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will not </a:t>
            </a:r>
            <a:r>
              <a:rPr lang="en-US" altLang="zh-CN" sz="18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 impacted by reducing ACK frequency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4792BF-69F3-6941-B497-C1F36C4C5D4B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C6D3965-8D79-7F40-A861-2D9092B2077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766FD6-B2A9-2E47-89FB-C38D3D2640B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8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47"/>
    </mc:Choice>
    <mc:Fallback xmlns="">
      <p:transition advTm="1504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457200" y="99873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But, simply reducing ACK frequency hurts transport performance</a:t>
            </a:r>
          </a:p>
        </p:txBody>
      </p:sp>
      <p:cxnSp>
        <p:nvCxnSpPr>
          <p:cNvPr id="55" name="直接连接符 32">
            <a:extLst>
              <a:ext uri="{FF2B5EF4-FFF2-40B4-BE49-F238E27FC236}">
                <a16:creationId xmlns:a16="http://schemas.microsoft.com/office/drawing/2014/main" id="{FC0E4A12-3E57-C54C-BDA5-9D49AE1840BA}"/>
              </a:ext>
            </a:extLst>
          </p:cNvPr>
          <p:cNvCxnSpPr/>
          <p:nvPr/>
        </p:nvCxnSpPr>
        <p:spPr>
          <a:xfrm>
            <a:off x="544007" y="4860822"/>
            <a:ext cx="5227302" cy="2361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6" name="直接连接符 10">
            <a:extLst>
              <a:ext uri="{FF2B5EF4-FFF2-40B4-BE49-F238E27FC236}">
                <a16:creationId xmlns:a16="http://schemas.microsoft.com/office/drawing/2014/main" id="{AE1316C9-13D0-E94A-8178-83CBF995AC65}"/>
              </a:ext>
            </a:extLst>
          </p:cNvPr>
          <p:cNvCxnSpPr/>
          <p:nvPr/>
        </p:nvCxnSpPr>
        <p:spPr>
          <a:xfrm>
            <a:off x="581990" y="3068466"/>
            <a:ext cx="5197806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7" name="直接箭头连接符 11">
            <a:extLst>
              <a:ext uri="{FF2B5EF4-FFF2-40B4-BE49-F238E27FC236}">
                <a16:creationId xmlns:a16="http://schemas.microsoft.com/office/drawing/2014/main" id="{771EE0A8-2E4C-5548-96F3-71BC6126BD34}"/>
              </a:ext>
            </a:extLst>
          </p:cNvPr>
          <p:cNvCxnSpPr/>
          <p:nvPr/>
        </p:nvCxnSpPr>
        <p:spPr>
          <a:xfrm flipV="1">
            <a:off x="581990" y="2580185"/>
            <a:ext cx="0" cy="303272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58" name="直接箭头连接符 12">
            <a:extLst>
              <a:ext uri="{FF2B5EF4-FFF2-40B4-BE49-F238E27FC236}">
                <a16:creationId xmlns:a16="http://schemas.microsoft.com/office/drawing/2014/main" id="{4B5805DF-522F-E64C-9E1C-07D04E943176}"/>
              </a:ext>
            </a:extLst>
          </p:cNvPr>
          <p:cNvCxnSpPr/>
          <p:nvPr/>
        </p:nvCxnSpPr>
        <p:spPr>
          <a:xfrm>
            <a:off x="552494" y="5603073"/>
            <a:ext cx="5338551" cy="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24EA1A15-45EF-414E-8B4D-09B504CE1E95}"/>
              </a:ext>
            </a:extLst>
          </p:cNvPr>
          <p:cNvSpPr/>
          <p:nvPr/>
        </p:nvSpPr>
        <p:spPr>
          <a:xfrm rot="16200000">
            <a:off x="-960659" y="3497393"/>
            <a:ext cx="2640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8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throughput (Mbps)</a:t>
            </a:r>
            <a:endParaRPr lang="zh-CN" altLang="en-US" sz="1800" dirty="0">
              <a:solidFill>
                <a:prstClr val="black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7431F1A-07D8-C248-B948-3A9F2463BF47}"/>
              </a:ext>
            </a:extLst>
          </p:cNvPr>
          <p:cNvSpPr/>
          <p:nvPr/>
        </p:nvSpPr>
        <p:spPr>
          <a:xfrm>
            <a:off x="2280333" y="5635288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Ideal goodput with reduced ACK frequency</a:t>
            </a:r>
            <a:endParaRPr lang="zh-CN" altLang="en-US" sz="1600" dirty="0">
              <a:solidFill>
                <a:srgbClr val="4F81BD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B504BFF6-6794-A94B-B297-2ACA2463395E}"/>
              </a:ext>
            </a:extLst>
          </p:cNvPr>
          <p:cNvSpPr/>
          <p:nvPr/>
        </p:nvSpPr>
        <p:spPr>
          <a:xfrm>
            <a:off x="4008525" y="5635288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Actual goodput with reduced ACK frequency but without advancements</a:t>
            </a:r>
            <a:endParaRPr lang="zh-CN" altLang="en-US" sz="1600" dirty="0">
              <a:solidFill>
                <a:srgbClr val="4F81BD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8A9BE64A-F766-7546-A242-FC4B766FA9AC}"/>
              </a:ext>
            </a:extLst>
          </p:cNvPr>
          <p:cNvSpPr/>
          <p:nvPr/>
        </p:nvSpPr>
        <p:spPr>
          <a:xfrm>
            <a:off x="630522" y="5635288"/>
            <a:ext cx="1649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Goodput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legacy TCP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91363E3E-7B7F-BD4E-A701-C6094F1C3CFA}"/>
              </a:ext>
            </a:extLst>
          </p:cNvPr>
          <p:cNvSpPr/>
          <p:nvPr/>
        </p:nvSpPr>
        <p:spPr>
          <a:xfrm>
            <a:off x="2898913" y="3068466"/>
            <a:ext cx="504000" cy="2499802"/>
          </a:xfrm>
          <a:prstGeom prst="rect">
            <a:avLst/>
          </a:prstGeom>
          <a:solidFill>
            <a:srgbClr val="00B050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B5D14F69-E892-1F49-94E3-DD885A79350A}"/>
              </a:ext>
            </a:extLst>
          </p:cNvPr>
          <p:cNvSpPr/>
          <p:nvPr/>
        </p:nvSpPr>
        <p:spPr>
          <a:xfrm>
            <a:off x="4975204" y="4887760"/>
            <a:ext cx="504000" cy="680508"/>
          </a:xfrm>
          <a:prstGeom prst="rect">
            <a:avLst/>
          </a:prstGeom>
          <a:solidFill>
            <a:srgbClr val="C00000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5" name="直接箭头连接符 3">
            <a:extLst>
              <a:ext uri="{FF2B5EF4-FFF2-40B4-BE49-F238E27FC236}">
                <a16:creationId xmlns:a16="http://schemas.microsoft.com/office/drawing/2014/main" id="{A356630C-4D8A-E54A-8974-13AD6A4133B3}"/>
              </a:ext>
            </a:extLst>
          </p:cNvPr>
          <p:cNvCxnSpPr/>
          <p:nvPr/>
        </p:nvCxnSpPr>
        <p:spPr>
          <a:xfrm>
            <a:off x="2424349" y="3075723"/>
            <a:ext cx="0" cy="1087377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66" name="直接连接符 26">
            <a:extLst>
              <a:ext uri="{FF2B5EF4-FFF2-40B4-BE49-F238E27FC236}">
                <a16:creationId xmlns:a16="http://schemas.microsoft.com/office/drawing/2014/main" id="{D242523F-7651-5E47-A1A6-0CFFCE519022}"/>
              </a:ext>
            </a:extLst>
          </p:cNvPr>
          <p:cNvCxnSpPr/>
          <p:nvPr/>
        </p:nvCxnSpPr>
        <p:spPr>
          <a:xfrm>
            <a:off x="558755" y="4220722"/>
            <a:ext cx="2310871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395E6253-F0F7-5643-AAD7-9AB63E22C16D}"/>
              </a:ext>
            </a:extLst>
          </p:cNvPr>
          <p:cNvSpPr/>
          <p:nvPr/>
        </p:nvSpPr>
        <p:spPr>
          <a:xfrm>
            <a:off x="590193" y="3494289"/>
            <a:ext cx="1834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Positive Effect</a:t>
            </a:r>
            <a:endParaRPr lang="zh-CN" altLang="en-US" sz="1600" b="1" dirty="0">
              <a:solidFill>
                <a:prstClr val="black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cxnSp>
        <p:nvCxnSpPr>
          <p:cNvPr id="68" name="直接箭头连接符 29">
            <a:extLst>
              <a:ext uri="{FF2B5EF4-FFF2-40B4-BE49-F238E27FC236}">
                <a16:creationId xmlns:a16="http://schemas.microsoft.com/office/drawing/2014/main" id="{AA4CF7E5-CD2B-3C4E-881E-4254502E1E3C}"/>
              </a:ext>
            </a:extLst>
          </p:cNvPr>
          <p:cNvCxnSpPr/>
          <p:nvPr/>
        </p:nvCxnSpPr>
        <p:spPr>
          <a:xfrm>
            <a:off x="5222263" y="3084241"/>
            <a:ext cx="0" cy="178719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9" name="矩形 68">
            <a:extLst>
              <a:ext uri="{FF2B5EF4-FFF2-40B4-BE49-F238E27FC236}">
                <a16:creationId xmlns:a16="http://schemas.microsoft.com/office/drawing/2014/main" id="{A67CEFE8-B711-7443-9DD4-2482FDFE6CB7}"/>
              </a:ext>
            </a:extLst>
          </p:cNvPr>
          <p:cNvSpPr/>
          <p:nvPr/>
        </p:nvSpPr>
        <p:spPr>
          <a:xfrm>
            <a:off x="4099289" y="3674262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Negative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Effect</a:t>
            </a:r>
            <a:endParaRPr lang="zh-CN" altLang="en-US" sz="1600" b="1" dirty="0">
              <a:solidFill>
                <a:prstClr val="black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1AB581A8-2082-8540-A192-979CFC8B5960}"/>
              </a:ext>
            </a:extLst>
          </p:cNvPr>
          <p:cNvSpPr/>
          <p:nvPr/>
        </p:nvSpPr>
        <p:spPr>
          <a:xfrm>
            <a:off x="1234725" y="4224041"/>
            <a:ext cx="504000" cy="1344227"/>
          </a:xfrm>
          <a:prstGeom prst="rect">
            <a:avLst/>
          </a:prstGeom>
          <a:solidFill>
            <a:srgbClr val="4F81BD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右箭头 70">
            <a:extLst>
              <a:ext uri="{FF2B5EF4-FFF2-40B4-BE49-F238E27FC236}">
                <a16:creationId xmlns:a16="http://schemas.microsoft.com/office/drawing/2014/main" id="{597DB4D1-D993-DF4F-B93A-8C67D9978751}"/>
              </a:ext>
            </a:extLst>
          </p:cNvPr>
          <p:cNvSpPr/>
          <p:nvPr/>
        </p:nvSpPr>
        <p:spPr>
          <a:xfrm rot="10800000">
            <a:off x="5476623" y="3808280"/>
            <a:ext cx="347724" cy="361301"/>
          </a:xfrm>
          <a:prstGeom prst="rightArrow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7894770E-B11D-114C-9A9C-5FF2BB030D0C}"/>
              </a:ext>
            </a:extLst>
          </p:cNvPr>
          <p:cNvSpPr/>
          <p:nvPr/>
        </p:nvSpPr>
        <p:spPr>
          <a:xfrm>
            <a:off x="6040371" y="3696544"/>
            <a:ext cx="2952328" cy="58477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ransport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control depends on frequent ACKs</a:t>
            </a:r>
          </a:p>
        </p:txBody>
      </p:sp>
      <p:sp>
        <p:nvSpPr>
          <p:cNvPr id="73" name="Rectangle 5">
            <a:extLst>
              <a:ext uri="{FF2B5EF4-FFF2-40B4-BE49-F238E27FC236}">
                <a16:creationId xmlns:a16="http://schemas.microsoft.com/office/drawing/2014/main" id="{41D6B029-6810-2242-93AA-D0DD10F7C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796" y="1922020"/>
            <a:ext cx="3244140" cy="86177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“A TCP receiver which does not generate an ACK for every second full-sized segment exhibits a "Stretch ACK Violation". 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4" name="Rectangle 6">
            <a:extLst>
              <a:ext uri="{FF2B5EF4-FFF2-40B4-BE49-F238E27FC236}">
                <a16:creationId xmlns:a16="http://schemas.microsoft.com/office/drawing/2014/main" id="{71C9A246-041A-C441-9AD0-1B139ECC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360" y="2796185"/>
            <a:ext cx="301884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altLang="en-US" sz="11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--- 1999, RFC 2525, Vern </a:t>
            </a:r>
            <a:r>
              <a:rPr lang="en-US" altLang="en-US" sz="11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Paxson</a:t>
            </a:r>
            <a:r>
              <a:rPr lang="en-US" altLang="en-US" sz="11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et.al</a:t>
            </a:r>
            <a:endParaRPr lang="en-US" altLang="en-US" sz="28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5" name="Rectangle 5">
            <a:extLst>
              <a:ext uri="{FF2B5EF4-FFF2-40B4-BE49-F238E27FC236}">
                <a16:creationId xmlns:a16="http://schemas.microsoft.com/office/drawing/2014/main" id="{80C5F89D-8934-F041-BD80-539AE0A1D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27" y="2365809"/>
            <a:ext cx="4620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1600" b="1" kern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Reducing ACK frequency has both “positive effect” and “negative effect”</a:t>
            </a:r>
          </a:p>
        </p:txBody>
      </p:sp>
      <p:sp>
        <p:nvSpPr>
          <p:cNvPr id="76" name="Date Placeholder 3">
            <a:extLst>
              <a:ext uri="{FF2B5EF4-FFF2-40B4-BE49-F238E27FC236}">
                <a16:creationId xmlns:a16="http://schemas.microsoft.com/office/drawing/2014/main" id="{B71B96FA-8BC9-C64B-810B-C294EC7C7A65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77" name="Footer Placeholder 4">
            <a:extLst>
              <a:ext uri="{FF2B5EF4-FFF2-40B4-BE49-F238E27FC236}">
                <a16:creationId xmlns:a16="http://schemas.microsoft.com/office/drawing/2014/main" id="{37652943-B236-8F49-A24E-06DE49B91C88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78" name="Slide Number Placeholder 5">
            <a:extLst>
              <a:ext uri="{FF2B5EF4-FFF2-40B4-BE49-F238E27FC236}">
                <a16:creationId xmlns:a16="http://schemas.microsoft.com/office/drawing/2014/main" id="{4B5BF88D-091B-8B49-A6C1-13DA5029C5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8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977"/>
    </mc:Choice>
    <mc:Fallback xmlns="">
      <p:transition advTm="3297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>
          <a:xfrm>
            <a:off x="457200" y="998730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CN" b="1" dirty="0"/>
              <a:t>What</a:t>
            </a:r>
            <a:r>
              <a:rPr lang="zh-CN" altLang="en-US" b="1" dirty="0"/>
              <a:t> </a:t>
            </a:r>
            <a:r>
              <a:rPr lang="en-US" altLang="zh-CN" b="1" dirty="0"/>
              <a:t>is TACK’s “negative effect”? </a:t>
            </a:r>
            <a:endParaRPr lang="zh-CN" altLang="en-US" b="1" dirty="0"/>
          </a:p>
        </p:txBody>
      </p:sp>
      <p:graphicFrame>
        <p:nvGraphicFramePr>
          <p:cNvPr id="4194308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970838"/>
          <a:ext cx="8229600" cy="3579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5FC530-16B9-5340-A508-177FB26E1733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1FBA7C-FBF2-2B45-9218-EE7FE0C7CE96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6F3D52-7C10-D643-A34E-D2034E4C90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7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021"/>
    </mc:Choice>
    <mc:Fallback xmlns="">
      <p:transition advTm="1602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832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/>
              <a:t>Example:</a:t>
            </a:r>
            <a:r>
              <a:rPr lang="zh-CN" altLang="en-US" b="1" dirty="0"/>
              <a:t> </a:t>
            </a:r>
            <a:r>
              <a:rPr lang="en-US" altLang="zh-CN" b="1" dirty="0"/>
              <a:t>Advancements in Round-trip Timing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95803"/>
              </p:ext>
            </p:extLst>
          </p:nvPr>
        </p:nvGraphicFramePr>
        <p:xfrm>
          <a:off x="616294" y="2375199"/>
          <a:ext cx="1241230" cy="175260"/>
        </p:xfrm>
        <a:graphic>
          <a:graphicData uri="http://schemas.openxmlformats.org/drawingml/2006/table">
            <a:tbl>
              <a:tblPr firstRow="1" bandRow="1"/>
              <a:tblGrid>
                <a:gridCol w="24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20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16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22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>
                          <a:solidFill>
                            <a:srgbClr val="FFFF00"/>
                          </a:solidFill>
                        </a:rPr>
                        <a:t>15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30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15193"/>
              </p:ext>
            </p:extLst>
          </p:nvPr>
        </p:nvGraphicFramePr>
        <p:xfrm>
          <a:off x="5042422" y="2325689"/>
          <a:ext cx="303935" cy="209746"/>
        </p:xfrm>
        <a:graphic>
          <a:graphicData uri="http://schemas.openxmlformats.org/drawingml/2006/table">
            <a:tbl>
              <a:tblPr firstRow="1" bandRow="1"/>
              <a:tblGrid>
                <a:gridCol w="30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800" dirty="0">
                          <a:solidFill>
                            <a:srgbClr val="FFFF00"/>
                          </a:solidFill>
                        </a:rPr>
                        <a:t>15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436404"/>
              </p:ext>
            </p:extLst>
          </p:nvPr>
        </p:nvGraphicFramePr>
        <p:xfrm>
          <a:off x="6744797" y="2322080"/>
          <a:ext cx="1302947" cy="175260"/>
        </p:xfrm>
        <a:graphic>
          <a:graphicData uri="http://schemas.openxmlformats.org/drawingml/2006/table">
            <a:tbl>
              <a:tblPr firstRow="1" bandRow="1"/>
              <a:tblGrid>
                <a:gridCol w="260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10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11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20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>
                          <a:solidFill>
                            <a:srgbClr val="C00000"/>
                          </a:solidFill>
                        </a:rPr>
                        <a:t>7</a:t>
                      </a:r>
                      <a:r>
                        <a:rPr lang="en-US" altLang="zh-CN" sz="700" dirty="0">
                          <a:solidFill>
                            <a:srgbClr val="C00000"/>
                          </a:solidFill>
                        </a:rPr>
                        <a:t>.5</a:t>
                      </a:r>
                      <a:endParaRPr lang="en-US" sz="7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8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6864274" y="2083476"/>
            <a:ext cx="12330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OWD samples</a:t>
            </a:r>
            <a:endParaRPr lang="en-US" sz="10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2936" y="2147066"/>
            <a:ext cx="11432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RTT samples</a:t>
            </a:r>
            <a:endParaRPr lang="en-US" sz="10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B81788E-E438-0241-B1FF-9EE2D2DA6461}"/>
              </a:ext>
            </a:extLst>
          </p:cNvPr>
          <p:cNvGrpSpPr/>
          <p:nvPr/>
        </p:nvGrpSpPr>
        <p:grpSpPr>
          <a:xfrm>
            <a:off x="320129" y="2628476"/>
            <a:ext cx="4121840" cy="1020919"/>
            <a:chOff x="320129" y="2628476"/>
            <a:chExt cx="4121840" cy="1020919"/>
          </a:xfrm>
        </p:grpSpPr>
        <p:sp>
          <p:nvSpPr>
            <p:cNvPr id="10" name="圆角矩形 9"/>
            <p:cNvSpPr/>
            <p:nvPr/>
          </p:nvSpPr>
          <p:spPr>
            <a:xfrm>
              <a:off x="846272" y="2655679"/>
              <a:ext cx="719865" cy="740193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22621" y="2786109"/>
              <a:ext cx="89983" cy="17081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51168" y="2786109"/>
              <a:ext cx="89983" cy="17081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79715" y="2786109"/>
              <a:ext cx="89983" cy="17081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08263" y="2786109"/>
              <a:ext cx="89983" cy="17081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436809" y="2786109"/>
              <a:ext cx="89983" cy="17081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646598" y="2786109"/>
              <a:ext cx="1569229" cy="176138"/>
              <a:chOff x="2964964" y="2513832"/>
              <a:chExt cx="3767276" cy="222758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2987824" y="2513832"/>
                <a:ext cx="3710732" cy="216024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2" name="流程图: 联系 41"/>
              <p:cNvSpPr/>
              <p:nvPr/>
            </p:nvSpPr>
            <p:spPr>
              <a:xfrm>
                <a:off x="6686521" y="2513832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3" name="流程图: 联系 42"/>
              <p:cNvSpPr/>
              <p:nvPr/>
            </p:nvSpPr>
            <p:spPr>
              <a:xfrm>
                <a:off x="2964964" y="2520566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7" name="右箭头 16"/>
            <p:cNvSpPr/>
            <p:nvPr/>
          </p:nvSpPr>
          <p:spPr>
            <a:xfrm>
              <a:off x="2344305" y="2803106"/>
              <a:ext cx="164797" cy="113876"/>
            </a:xfrm>
            <a:prstGeom prst="rightArrow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644344" y="3105858"/>
              <a:ext cx="1569229" cy="176138"/>
              <a:chOff x="2964964" y="2513832"/>
              <a:chExt cx="3767276" cy="222758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987824" y="2513832"/>
                <a:ext cx="3710732" cy="216024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9" name="流程图: 联系 38"/>
              <p:cNvSpPr/>
              <p:nvPr/>
            </p:nvSpPr>
            <p:spPr>
              <a:xfrm>
                <a:off x="6686521" y="2513832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0" name="流程图: 联系 39"/>
              <p:cNvSpPr/>
              <p:nvPr/>
            </p:nvSpPr>
            <p:spPr>
              <a:xfrm>
                <a:off x="2964964" y="2520566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9" name="圆角矩形 18"/>
            <p:cNvSpPr/>
            <p:nvPr/>
          </p:nvSpPr>
          <p:spPr>
            <a:xfrm>
              <a:off x="3275815" y="2628476"/>
              <a:ext cx="719865" cy="740193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十六角星 19"/>
            <p:cNvSpPr/>
            <p:nvPr/>
          </p:nvSpPr>
          <p:spPr>
            <a:xfrm>
              <a:off x="3307601" y="3105858"/>
              <a:ext cx="104014" cy="162233"/>
            </a:xfrm>
            <a:prstGeom prst="star16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十六角星 20"/>
            <p:cNvSpPr/>
            <p:nvPr/>
          </p:nvSpPr>
          <p:spPr>
            <a:xfrm>
              <a:off x="3443484" y="3105858"/>
              <a:ext cx="104014" cy="162233"/>
            </a:xfrm>
            <a:prstGeom prst="star16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十六角星 21"/>
            <p:cNvSpPr/>
            <p:nvPr/>
          </p:nvSpPr>
          <p:spPr>
            <a:xfrm>
              <a:off x="3579368" y="3105858"/>
              <a:ext cx="104014" cy="162233"/>
            </a:xfrm>
            <a:prstGeom prst="star16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十六角星 22"/>
            <p:cNvSpPr/>
            <p:nvPr/>
          </p:nvSpPr>
          <p:spPr>
            <a:xfrm>
              <a:off x="3715251" y="3105858"/>
              <a:ext cx="104014" cy="162233"/>
            </a:xfrm>
            <a:prstGeom prst="star16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" name="十六角星 23"/>
            <p:cNvSpPr/>
            <p:nvPr/>
          </p:nvSpPr>
          <p:spPr>
            <a:xfrm>
              <a:off x="3851133" y="3105858"/>
              <a:ext cx="104014" cy="162233"/>
            </a:xfrm>
            <a:prstGeom prst="star16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42364" y="3395479"/>
              <a:ext cx="71846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hangingPunct="1">
                <a:buClrTx/>
                <a:buSzTx/>
                <a:defRPr/>
              </a:pPr>
              <a:r>
                <a:rPr lang="en-US" altLang="zh-CN" sz="1050" b="1" kern="0" dirty="0">
                  <a:latin typeface="Verdana" panose="020B0604030504040204" pitchFamily="34" charset="0"/>
                  <a:ea typeface="Verdana" panose="020B0604030504040204" pitchFamily="34" charset="0"/>
                </a:rPr>
                <a:t>Sender</a:t>
              </a:r>
              <a:endParaRPr lang="en-US" sz="1050" b="1" kern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91783" y="3395479"/>
              <a:ext cx="84029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hangingPunct="1">
                <a:buClrTx/>
                <a:buSzTx/>
                <a:defRPr/>
              </a:pPr>
              <a:r>
                <a:rPr lang="en-US" altLang="zh-CN" sz="1050" b="1" kern="0" dirty="0">
                  <a:latin typeface="Verdana" panose="020B0604030504040204" pitchFamily="34" charset="0"/>
                  <a:ea typeface="Verdana" panose="020B0604030504040204" pitchFamily="34" charset="0"/>
                </a:rPr>
                <a:t>Receiver</a:t>
              </a:r>
              <a:endParaRPr lang="en-US" sz="1050" b="1" kern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20129" y="2988909"/>
              <a:ext cx="562975" cy="334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hangingPunct="1">
                <a:buClrTx/>
                <a:buSzTx/>
                <a:defRPr/>
              </a:pPr>
              <a:r>
                <a:rPr lang="en-US" altLang="zh-CN" sz="788" b="1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Data</a:t>
              </a:r>
            </a:p>
            <a:p>
              <a:pPr defTabSz="685800" eaLnBrk="1" hangingPunct="1">
                <a:buClrTx/>
                <a:buSzTx/>
                <a:defRPr/>
              </a:pPr>
              <a:r>
                <a:rPr lang="en-US" altLang="zh-CN" sz="788" b="1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packet</a:t>
              </a:r>
              <a:endParaRPr lang="en-US" sz="788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28" name="直接箭头连接符 27"/>
            <p:cNvCxnSpPr>
              <a:endCxn id="11" idx="1"/>
            </p:cNvCxnSpPr>
            <p:nvPr/>
          </p:nvCxnSpPr>
          <p:spPr>
            <a:xfrm flipV="1">
              <a:off x="732288" y="2871516"/>
              <a:ext cx="190333" cy="140657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29" name="矩形 28"/>
            <p:cNvSpPr/>
            <p:nvPr/>
          </p:nvSpPr>
          <p:spPr>
            <a:xfrm>
              <a:off x="4026471" y="2887633"/>
              <a:ext cx="415498" cy="2135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hangingPunct="1">
                <a:buClrTx/>
                <a:buSzTx/>
                <a:defRPr/>
              </a:pPr>
              <a:r>
                <a:rPr lang="en-US" sz="788" b="1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ACK</a:t>
              </a:r>
            </a:p>
          </p:txBody>
        </p:sp>
        <p:cxnSp>
          <p:nvCxnSpPr>
            <p:cNvPr id="30" name="直接箭头连接符 29"/>
            <p:cNvCxnSpPr/>
            <p:nvPr/>
          </p:nvCxnSpPr>
          <p:spPr>
            <a:xfrm flipH="1">
              <a:off x="3958614" y="3051188"/>
              <a:ext cx="139257" cy="15677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31" name="右箭头 30"/>
            <p:cNvSpPr/>
            <p:nvPr/>
          </p:nvSpPr>
          <p:spPr>
            <a:xfrm rot="10800000">
              <a:off x="2336657" y="3129577"/>
              <a:ext cx="164797" cy="113876"/>
            </a:xfrm>
            <a:prstGeom prst="rightArrow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 bwMode="auto">
            <a:xfrm>
              <a:off x="1666464" y="2628476"/>
              <a:ext cx="1542347" cy="767396"/>
            </a:xfrm>
            <a:custGeom>
              <a:avLst/>
              <a:gdLst>
                <a:gd name="connsiteX0" fmla="*/ 0 w 2431489"/>
                <a:gd name="connsiteY0" fmla="*/ 0 h 644236"/>
                <a:gd name="connsiteX1" fmla="*/ 2431473 w 2431489"/>
                <a:gd name="connsiteY1" fmla="*/ 342900 h 644236"/>
                <a:gd name="connsiteX2" fmla="*/ 31173 w 2431489"/>
                <a:gd name="connsiteY2" fmla="*/ 644236 h 64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1489" h="644236">
                  <a:moveTo>
                    <a:pt x="0" y="0"/>
                  </a:moveTo>
                  <a:cubicBezTo>
                    <a:pt x="1213139" y="117763"/>
                    <a:pt x="2426278" y="235527"/>
                    <a:pt x="2431473" y="342900"/>
                  </a:cubicBezTo>
                  <a:cubicBezTo>
                    <a:pt x="2436668" y="450273"/>
                    <a:pt x="1233920" y="547254"/>
                    <a:pt x="31173" y="644236"/>
                  </a:cubicBezTo>
                </a:path>
              </a:pathLst>
            </a:custGeom>
            <a:noFill/>
            <a:ln w="38100" cap="flat" cmpd="sng" algn="ctr">
              <a:solidFill>
                <a:srgbClr val="FF0000">
                  <a:alpha val="27000"/>
                </a:srgb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zh-CN" altLang="en-US" sz="1200" kern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334328" y="2758555"/>
              <a:ext cx="89983" cy="17081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462875" y="2758555"/>
              <a:ext cx="89983" cy="17081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591423" y="2758555"/>
              <a:ext cx="89983" cy="17081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719970" y="2758555"/>
              <a:ext cx="89983" cy="17081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848516" y="2758555"/>
              <a:ext cx="89983" cy="17081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835816" y="2555597"/>
            <a:ext cx="3128152" cy="1083103"/>
            <a:chOff x="399230" y="4810530"/>
            <a:chExt cx="3348640" cy="725024"/>
          </a:xfrm>
        </p:grpSpPr>
        <p:sp>
          <p:nvSpPr>
            <p:cNvPr id="45" name="圆角矩形 44"/>
            <p:cNvSpPr/>
            <p:nvPr/>
          </p:nvSpPr>
          <p:spPr>
            <a:xfrm>
              <a:off x="404690" y="4828921"/>
              <a:ext cx="719776" cy="500422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81029" y="491710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09561" y="491710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38092" y="491710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66624" y="4917101"/>
              <a:ext cx="89972" cy="115482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95154" y="491710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204917" y="4917101"/>
              <a:ext cx="1569034" cy="119082"/>
              <a:chOff x="2964964" y="2513832"/>
              <a:chExt cx="3767276" cy="222758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2987824" y="2513832"/>
                <a:ext cx="3710732" cy="216024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68" name="流程图: 联系 67"/>
              <p:cNvSpPr/>
              <p:nvPr/>
            </p:nvSpPr>
            <p:spPr>
              <a:xfrm>
                <a:off x="6686521" y="2513832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69" name="流程图: 联系 68"/>
              <p:cNvSpPr/>
              <p:nvPr/>
            </p:nvSpPr>
            <p:spPr>
              <a:xfrm>
                <a:off x="2964964" y="2520566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52" name="右箭头 51"/>
            <p:cNvSpPr/>
            <p:nvPr/>
          </p:nvSpPr>
          <p:spPr>
            <a:xfrm>
              <a:off x="1907418" y="4936348"/>
              <a:ext cx="164776" cy="76988"/>
            </a:xfrm>
            <a:prstGeom prst="rightArrow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202663" y="5133273"/>
              <a:ext cx="1569034" cy="119082"/>
              <a:chOff x="2964964" y="2513832"/>
              <a:chExt cx="3767276" cy="222758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2987824" y="2513832"/>
                <a:ext cx="3710732" cy="216024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65" name="流程图: 联系 64"/>
              <p:cNvSpPr/>
              <p:nvPr/>
            </p:nvSpPr>
            <p:spPr>
              <a:xfrm>
                <a:off x="6686521" y="2513832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66" name="流程图: 联系 65"/>
              <p:cNvSpPr/>
              <p:nvPr/>
            </p:nvSpPr>
            <p:spPr>
              <a:xfrm>
                <a:off x="2964964" y="2520566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54" name="圆角矩形 53"/>
            <p:cNvSpPr/>
            <p:nvPr/>
          </p:nvSpPr>
          <p:spPr>
            <a:xfrm>
              <a:off x="2833932" y="4810530"/>
              <a:ext cx="719776" cy="500422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5" name="十六角星 54"/>
            <p:cNvSpPr/>
            <p:nvPr/>
          </p:nvSpPr>
          <p:spPr>
            <a:xfrm>
              <a:off x="3232786" y="5133273"/>
              <a:ext cx="133881" cy="109681"/>
            </a:xfrm>
            <a:prstGeom prst="star16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6" name="右箭头 55"/>
            <p:cNvSpPr/>
            <p:nvPr/>
          </p:nvSpPr>
          <p:spPr>
            <a:xfrm rot="10800000">
              <a:off x="1907418" y="5156120"/>
              <a:ext cx="164776" cy="76988"/>
            </a:xfrm>
            <a:prstGeom prst="rightArrow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885751" y="491416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3014282" y="491416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142814" y="491416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271345" y="4914161"/>
              <a:ext cx="89972" cy="115482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399875" y="491416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99230" y="5365584"/>
              <a:ext cx="769107" cy="169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hangingPunct="1">
                <a:buClrTx/>
                <a:buSzTx/>
                <a:defRPr/>
              </a:pPr>
              <a:r>
                <a:rPr lang="en-US" altLang="zh-CN" sz="1050" b="1" kern="0" dirty="0">
                  <a:latin typeface="Verdana" panose="020B0604030504040204" pitchFamily="34" charset="0"/>
                  <a:ea typeface="Verdana" panose="020B0604030504040204" pitchFamily="34" charset="0"/>
                </a:rPr>
                <a:t>Sender</a:t>
              </a:r>
              <a:endParaRPr lang="en-US" sz="1050" b="1" kern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848347" y="5365584"/>
              <a:ext cx="899523" cy="169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hangingPunct="1">
                <a:buClrTx/>
                <a:buSzTx/>
                <a:defRPr/>
              </a:pPr>
              <a:r>
                <a:rPr lang="en-US" altLang="zh-CN" sz="1050" b="1" kern="0" dirty="0">
                  <a:latin typeface="Verdana" panose="020B0604030504040204" pitchFamily="34" charset="0"/>
                  <a:ea typeface="Verdana" panose="020B0604030504040204" pitchFamily="34" charset="0"/>
                </a:rPr>
                <a:t>Receiver</a:t>
              </a:r>
              <a:endParaRPr lang="en-US" sz="1050" b="1" kern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4676149" y="2107560"/>
            <a:ext cx="12522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RTT</a:t>
            </a:r>
            <a:r>
              <a:rPr lang="en-US" altLang="zh-CN" sz="1050" b="1" baseline="-25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</a:t>
            </a:r>
            <a:r>
              <a:rPr lang="en-US" altLang="zh-CN" sz="10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sample</a:t>
            </a:r>
            <a:endParaRPr lang="en-US" sz="10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1" name="直接箭头连接符 70"/>
          <p:cNvCxnSpPr/>
          <p:nvPr/>
        </p:nvCxnSpPr>
        <p:spPr bwMode="auto">
          <a:xfrm flipV="1">
            <a:off x="5707520" y="2593442"/>
            <a:ext cx="1181024" cy="3521"/>
          </a:xfrm>
          <a:prstGeom prst="straightConnector1">
            <a:avLst/>
          </a:prstGeom>
          <a:noFill/>
          <a:ln w="38100" cap="flat" cmpd="sng" algn="ctr">
            <a:solidFill>
              <a:srgbClr val="FF0000">
                <a:alpha val="27000"/>
              </a:srgb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2" name="矩形 71"/>
          <p:cNvSpPr/>
          <p:nvPr/>
        </p:nvSpPr>
        <p:spPr>
          <a:xfrm>
            <a:off x="442296" y="3592255"/>
            <a:ext cx="3580018" cy="673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hangingPunct="1">
              <a:lnSpc>
                <a:spcPct val="110000"/>
              </a:lnSpc>
              <a:buClrTx/>
              <a:buSzTx/>
              <a:defRPr/>
            </a:pPr>
            <a:r>
              <a:rPr kumimoji="1" lang="en-US" altLang="zh-CN" sz="1800" b="1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微软雅黑"/>
              </a:rPr>
              <a:t>Legacy way: sender-side RTT sampling</a:t>
            </a:r>
          </a:p>
        </p:txBody>
      </p:sp>
      <p:sp>
        <p:nvSpPr>
          <p:cNvPr id="73" name="矩形 72"/>
          <p:cNvSpPr/>
          <p:nvPr/>
        </p:nvSpPr>
        <p:spPr>
          <a:xfrm>
            <a:off x="4284746" y="3436092"/>
            <a:ext cx="4834638" cy="978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800" b="1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微软雅黑"/>
              </a:rPr>
              <a:t>R</a:t>
            </a:r>
            <a:r>
              <a:rPr kumimoji="1" lang="en-US" altLang="zh-CN" sz="1800" b="1" kern="0" dirty="0" err="1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微软雅黑"/>
              </a:rPr>
              <a:t>eceiver</a:t>
            </a:r>
            <a:r>
              <a:rPr kumimoji="1" lang="en-US" altLang="zh-CN" sz="1800" b="1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微软雅黑"/>
              </a:rPr>
              <a:t>-side one-way delay (OWD) sampling without maintaining too many states </a:t>
            </a:r>
          </a:p>
        </p:txBody>
      </p:sp>
      <p:sp>
        <p:nvSpPr>
          <p:cNvPr id="74" name="矩形 73"/>
          <p:cNvSpPr/>
          <p:nvPr/>
        </p:nvSpPr>
        <p:spPr>
          <a:xfrm>
            <a:off x="7833766" y="2676103"/>
            <a:ext cx="113818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Carry timestamps for a packet who achieves </a:t>
            </a:r>
            <a:r>
              <a:rPr lang="en-U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OWD</a:t>
            </a:r>
            <a:r>
              <a:rPr lang="en-US" sz="750" b="1" baseline="-25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</a:t>
            </a:r>
          </a:p>
        </p:txBody>
      </p:sp>
      <p:cxnSp>
        <p:nvCxnSpPr>
          <p:cNvPr id="75" name="直接箭头连接符 74"/>
          <p:cNvCxnSpPr>
            <a:stCxn id="74" idx="1"/>
            <a:endCxn id="55" idx="3"/>
          </p:cNvCxnSpPr>
          <p:nvPr/>
        </p:nvCxnSpPr>
        <p:spPr>
          <a:xfrm flipH="1">
            <a:off x="7603105" y="2895394"/>
            <a:ext cx="230661" cy="255621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EFFF12AF-9F73-D347-819A-9527F0C5D90A}"/>
              </a:ext>
            </a:extLst>
          </p:cNvPr>
          <p:cNvGrpSpPr/>
          <p:nvPr/>
        </p:nvGrpSpPr>
        <p:grpSpPr>
          <a:xfrm>
            <a:off x="4084733" y="4446815"/>
            <a:ext cx="5059268" cy="1718489"/>
            <a:chOff x="4084733" y="4446815"/>
            <a:chExt cx="5059268" cy="1718489"/>
          </a:xfrm>
        </p:grpSpPr>
        <p:sp>
          <p:nvSpPr>
            <p:cNvPr id="80" name="矩形 79"/>
            <p:cNvSpPr/>
            <p:nvPr/>
          </p:nvSpPr>
          <p:spPr>
            <a:xfrm>
              <a:off x="4084733" y="5646059"/>
              <a:ext cx="5059268" cy="519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50019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975" dirty="0" err="1">
                  <a:solidFill>
                    <a:srgbClr val="5B9BD5"/>
                  </a:solidFill>
                  <a:latin typeface="Calibri" panose="020F0502020204030204" pitchFamily="34" charset="0"/>
                </a:rPr>
                <a:t>RTTmin_sample</a:t>
              </a:r>
              <a:r>
                <a:rPr lang="en-US" altLang="zh-CN" sz="975" dirty="0">
                  <a:solidFill>
                    <a:srgbClr val="5B9BD5"/>
                  </a:solidFill>
                  <a:latin typeface="Calibri" panose="020F0502020204030204" pitchFamily="34" charset="0"/>
                </a:rPr>
                <a:t> = t2 (ACK arrival) – t1 (packet with </a:t>
              </a:r>
              <a:r>
                <a:rPr lang="en-US" altLang="zh-CN" sz="975" dirty="0" err="1">
                  <a:solidFill>
                    <a:srgbClr val="5B9BD5"/>
                  </a:solidFill>
                  <a:latin typeface="Calibri" panose="020F0502020204030204" pitchFamily="34" charset="0"/>
                </a:rPr>
                <a:t>OWDmin</a:t>
              </a:r>
              <a:r>
                <a:rPr lang="en-US" altLang="zh-CN" sz="975" dirty="0">
                  <a:solidFill>
                    <a:srgbClr val="5B9BD5"/>
                  </a:solidFill>
                  <a:latin typeface="Calibri" panose="020F0502020204030204" pitchFamily="34" charset="0"/>
                </a:rPr>
                <a:t> departure) - </a:t>
              </a:r>
              <a:r>
                <a:rPr lang="en-US" altLang="zh-CN" sz="975" dirty="0" err="1">
                  <a:solidFill>
                    <a:srgbClr val="5B9BD5"/>
                  </a:solidFill>
                  <a:latin typeface="Calibri" panose="020F0502020204030204" pitchFamily="34" charset="0"/>
                </a:rPr>
                <a:t>delta_t</a:t>
              </a:r>
              <a:r>
                <a:rPr lang="en-US" altLang="zh-CN" sz="975" dirty="0">
                  <a:solidFill>
                    <a:srgbClr val="5B9BD5"/>
                  </a:solidFill>
                  <a:latin typeface="Calibri" panose="020F0502020204030204" pitchFamily="34" charset="0"/>
                </a:rPr>
                <a:t> (ACK Delay) </a:t>
              </a:r>
            </a:p>
            <a:p>
              <a:pPr indent="150019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975" dirty="0" err="1">
                  <a:solidFill>
                    <a:srgbClr val="5B9BD5"/>
                  </a:solidFill>
                  <a:latin typeface="Calibri" panose="020F0502020204030204" pitchFamily="34" charset="0"/>
                </a:rPr>
                <a:t>delta_t</a:t>
              </a:r>
              <a:r>
                <a:rPr lang="en-US" altLang="zh-CN" sz="975" dirty="0">
                  <a:solidFill>
                    <a:srgbClr val="5B9BD5"/>
                  </a:solidFill>
                  <a:latin typeface="Calibri" panose="020F0502020204030204" pitchFamily="34" charset="0"/>
                </a:rPr>
                <a:t> = t3 (packet with </a:t>
              </a:r>
              <a:r>
                <a:rPr lang="en-US" altLang="zh-CN" sz="975" dirty="0" err="1">
                  <a:solidFill>
                    <a:srgbClr val="5B9BD5"/>
                  </a:solidFill>
                  <a:latin typeface="Calibri" panose="020F0502020204030204" pitchFamily="34" charset="0"/>
                </a:rPr>
                <a:t>OWDmin</a:t>
              </a:r>
              <a:r>
                <a:rPr lang="en-US" altLang="zh-CN" sz="975" dirty="0">
                  <a:solidFill>
                    <a:srgbClr val="5B9BD5"/>
                  </a:solidFill>
                  <a:latin typeface="Calibri" panose="020F0502020204030204" pitchFamily="34" charset="0"/>
                </a:rPr>
                <a:t> arrival) – t4 (ACK departure) </a:t>
              </a:r>
              <a:endParaRPr lang="zh-CN" altLang="zh-CN" sz="975" dirty="0">
                <a:solidFill>
                  <a:srgbClr val="5B9BD5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5068393" y="4446815"/>
              <a:ext cx="2467943" cy="1169242"/>
              <a:chOff x="4514899" y="2007967"/>
              <a:chExt cx="2193924" cy="742785"/>
            </a:xfrm>
          </p:grpSpPr>
          <p:cxnSp>
            <p:nvCxnSpPr>
              <p:cNvPr id="88" name="直接箭头连接符 87"/>
              <p:cNvCxnSpPr/>
              <p:nvPr/>
            </p:nvCxnSpPr>
            <p:spPr>
              <a:xfrm>
                <a:off x="4935814" y="2007967"/>
                <a:ext cx="0" cy="742785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箭头连接符 88"/>
              <p:cNvCxnSpPr/>
              <p:nvPr/>
            </p:nvCxnSpPr>
            <p:spPr>
              <a:xfrm>
                <a:off x="6428869" y="2007967"/>
                <a:ext cx="0" cy="742785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箭头连接符 89"/>
              <p:cNvCxnSpPr/>
              <p:nvPr/>
            </p:nvCxnSpPr>
            <p:spPr>
              <a:xfrm>
                <a:off x="4935814" y="2119129"/>
                <a:ext cx="1493055" cy="14525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箭头连接符 90"/>
              <p:cNvCxnSpPr/>
              <p:nvPr/>
            </p:nvCxnSpPr>
            <p:spPr>
              <a:xfrm flipH="1">
                <a:off x="4935812" y="2479293"/>
                <a:ext cx="1493055" cy="119627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矩形 91"/>
              <p:cNvSpPr/>
              <p:nvPr/>
            </p:nvSpPr>
            <p:spPr>
              <a:xfrm>
                <a:off x="5389304" y="2084581"/>
                <a:ext cx="470840" cy="135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788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Packet</a:t>
                </a:r>
                <a:endParaRPr lang="en-US" sz="788" dirty="0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5458126" y="2428449"/>
                <a:ext cx="349073" cy="212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788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ACK</a:t>
                </a:r>
                <a:endParaRPr lang="en-US" sz="788" dirty="0"/>
              </a:p>
            </p:txBody>
          </p:sp>
          <p:cxnSp>
            <p:nvCxnSpPr>
              <p:cNvPr id="94" name="直接连接符 93"/>
              <p:cNvCxnSpPr/>
              <p:nvPr/>
            </p:nvCxnSpPr>
            <p:spPr>
              <a:xfrm>
                <a:off x="6423367" y="2266441"/>
                <a:ext cx="1225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6423367" y="2476982"/>
                <a:ext cx="1225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矩形 96"/>
              <p:cNvSpPr/>
              <p:nvPr/>
            </p:nvSpPr>
            <p:spPr>
              <a:xfrm>
                <a:off x="4514899" y="2032801"/>
                <a:ext cx="245389" cy="131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50" dirty="0">
                    <a:latin typeface="微软雅黑" pitchFamily="34" charset="-122"/>
                    <a:ea typeface="微软雅黑" pitchFamily="34" charset="-122"/>
                  </a:rPr>
                  <a:t>t1</a:t>
                </a:r>
                <a:endParaRPr lang="en-US" sz="750" dirty="0"/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6461467" y="2157113"/>
                <a:ext cx="238263" cy="124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675" dirty="0">
                    <a:latin typeface="微软雅黑" pitchFamily="34" charset="-122"/>
                    <a:ea typeface="微软雅黑" pitchFamily="34" charset="-122"/>
                  </a:rPr>
                  <a:t>t3</a:t>
                </a:r>
                <a:endParaRPr lang="en-US" sz="675" dirty="0"/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6470560" y="2373620"/>
                <a:ext cx="238263" cy="124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675" dirty="0">
                    <a:latin typeface="微软雅黑" pitchFamily="34" charset="-122"/>
                    <a:ea typeface="微软雅黑" pitchFamily="34" charset="-122"/>
                  </a:rPr>
                  <a:t>t4</a:t>
                </a:r>
                <a:endParaRPr lang="en-US" sz="675" dirty="0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4525105" y="2518772"/>
                <a:ext cx="245389" cy="131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50" dirty="0">
                    <a:latin typeface="微软雅黑" pitchFamily="34" charset="-122"/>
                    <a:ea typeface="微软雅黑" pitchFamily="34" charset="-122"/>
                  </a:rPr>
                  <a:t>t2</a:t>
                </a:r>
                <a:endParaRPr lang="en-US" sz="750" dirty="0"/>
              </a:p>
            </p:txBody>
          </p:sp>
        </p:grpSp>
      </p:grpSp>
      <p:sp>
        <p:nvSpPr>
          <p:cNvPr id="96" name="Date Placeholder 3">
            <a:extLst>
              <a:ext uri="{FF2B5EF4-FFF2-40B4-BE49-F238E27FC236}">
                <a16:creationId xmlns:a16="http://schemas.microsoft.com/office/drawing/2014/main" id="{8F12CEBB-9717-FC4C-BDAB-36893328DA1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101" name="Footer Placeholder 4">
            <a:extLst>
              <a:ext uri="{FF2B5EF4-FFF2-40B4-BE49-F238E27FC236}">
                <a16:creationId xmlns:a16="http://schemas.microsoft.com/office/drawing/2014/main" id="{F565FEC4-0B2F-F84C-9C19-3216DC913638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102" name="Slide Number Placeholder 5">
            <a:extLst>
              <a:ext uri="{FF2B5EF4-FFF2-40B4-BE49-F238E27FC236}">
                <a16:creationId xmlns:a16="http://schemas.microsoft.com/office/drawing/2014/main" id="{649FA44C-F32F-1643-AE2D-99F60D995BA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7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9415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Implementation and Interoperability 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809368" y="2299474"/>
            <a:ext cx="7438768" cy="2929726"/>
            <a:chOff x="1983394" y="1873510"/>
            <a:chExt cx="7848871" cy="3672408"/>
          </a:xfrm>
        </p:grpSpPr>
        <p:sp>
          <p:nvSpPr>
            <p:cNvPr id="4" name="矩形 3"/>
            <p:cNvSpPr/>
            <p:nvPr/>
          </p:nvSpPr>
          <p:spPr bwMode="auto">
            <a:xfrm>
              <a:off x="6835450" y="1873510"/>
              <a:ext cx="2996815" cy="3672407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69" tIns="34284" rIns="68569" bIns="34284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58416">
                <a:buClrTx/>
              </a:pPr>
              <a:endParaRPr lang="zh-CN" altLang="en-US" sz="75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1983394" y="1873510"/>
              <a:ext cx="4024746" cy="3672408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384259" y="2352613"/>
              <a:ext cx="2043438" cy="382334"/>
              <a:chOff x="2546722" y="3578769"/>
              <a:chExt cx="2138058" cy="335560"/>
            </a:xfrm>
          </p:grpSpPr>
          <p:sp>
            <p:nvSpPr>
              <p:cNvPr id="7" name="矩形 6"/>
              <p:cNvSpPr/>
              <p:nvPr/>
            </p:nvSpPr>
            <p:spPr bwMode="auto">
              <a:xfrm>
                <a:off x="2546722" y="3578769"/>
                <a:ext cx="343949" cy="33556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69" tIns="34284" rIns="68569" bIns="34284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416">
                  <a:buClrTx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+mn-ea"/>
                    <a:ea typeface="+mn-ea"/>
                  </a:rPr>
                  <a:t>5</a:t>
                </a:r>
                <a:endParaRPr lang="zh-CN" altLang="en-US" sz="12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 bwMode="auto">
              <a:xfrm>
                <a:off x="2889418" y="3578769"/>
                <a:ext cx="343949" cy="33556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69" tIns="34284" rIns="68569" bIns="34284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416">
                  <a:buClrTx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+mn-ea"/>
                    <a:ea typeface="+mn-ea"/>
                  </a:rPr>
                  <a:t>6</a:t>
                </a:r>
                <a:endParaRPr lang="zh-CN" altLang="en-US" sz="12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 bwMode="auto">
              <a:xfrm>
                <a:off x="3234495" y="3578769"/>
                <a:ext cx="343949" cy="33556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69" tIns="34284" rIns="68569" bIns="34284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416">
                  <a:buClrTx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+mn-ea"/>
                    <a:ea typeface="+mn-ea"/>
                  </a:rPr>
                  <a:t>7</a:t>
                </a:r>
                <a:endParaRPr lang="zh-CN" altLang="en-US" sz="12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 bwMode="auto">
              <a:xfrm>
                <a:off x="3580934" y="3578769"/>
                <a:ext cx="343949" cy="33556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69" tIns="34284" rIns="68569" bIns="34284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416">
                  <a:buClrTx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+mn-ea"/>
                    <a:ea typeface="+mn-ea"/>
                  </a:rPr>
                  <a:t>8</a:t>
                </a:r>
                <a:endParaRPr lang="zh-CN" altLang="en-US" sz="12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 bwMode="auto">
              <a:xfrm>
                <a:off x="3918688" y="3578769"/>
                <a:ext cx="766092" cy="33556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69" tIns="34284" rIns="68569" bIns="34284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416">
                  <a:buClrTx/>
                </a:pPr>
                <a:endParaRPr lang="zh-CN" altLang="en-US" sz="12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2" name="圆角矩形 11"/>
            <p:cNvSpPr/>
            <p:nvPr/>
          </p:nvSpPr>
          <p:spPr>
            <a:xfrm>
              <a:off x="2118544" y="4353370"/>
              <a:ext cx="860159" cy="442285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Send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箭头连接符 12"/>
            <p:cNvCxnSpPr>
              <a:stCxn id="7" idx="2"/>
              <a:endCxn id="12" idx="0"/>
            </p:cNvCxnSpPr>
            <p:nvPr/>
          </p:nvCxnSpPr>
          <p:spPr bwMode="auto">
            <a:xfrm>
              <a:off x="2548623" y="2734947"/>
              <a:ext cx="0" cy="161842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圆角矩形 13"/>
            <p:cNvSpPr/>
            <p:nvPr/>
          </p:nvSpPr>
          <p:spPr>
            <a:xfrm>
              <a:off x="3205361" y="3079989"/>
              <a:ext cx="1399358" cy="442285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Loss Recovery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206488" y="3712958"/>
              <a:ext cx="1398228" cy="442285"/>
            </a:xfrm>
            <a:prstGeom prst="roundRect">
              <a:avLst/>
            </a:prstGeom>
            <a:solidFill>
              <a:srgbClr val="00B0F0"/>
            </a:solidFill>
            <a:ln w="19050">
              <a:solidFill>
                <a:srgbClr val="000000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Round-trip Timing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207529" y="4345926"/>
              <a:ext cx="1397189" cy="442285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Send Rate Control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7" name="直接箭头连接符 16"/>
            <p:cNvCxnSpPr>
              <a:stCxn id="16" idx="1"/>
              <a:endCxn id="12" idx="3"/>
            </p:cNvCxnSpPr>
            <p:nvPr/>
          </p:nvCxnSpPr>
          <p:spPr bwMode="auto">
            <a:xfrm flipH="1">
              <a:off x="2978703" y="4567069"/>
              <a:ext cx="228826" cy="744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8" name="圆角矩形 17"/>
            <p:cNvSpPr/>
            <p:nvPr/>
          </p:nvSpPr>
          <p:spPr>
            <a:xfrm>
              <a:off x="5007729" y="3712957"/>
              <a:ext cx="860159" cy="442285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Feedback Handling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肘形连接符 18"/>
            <p:cNvCxnSpPr>
              <a:stCxn id="16" idx="3"/>
              <a:endCxn id="14" idx="3"/>
            </p:cNvCxnSpPr>
            <p:nvPr/>
          </p:nvCxnSpPr>
          <p:spPr bwMode="auto">
            <a:xfrm flipV="1">
              <a:off x="4604718" y="3301132"/>
              <a:ext cx="1" cy="1265937"/>
            </a:xfrm>
            <a:prstGeom prst="bentConnector3">
              <a:avLst>
                <a:gd name="adj1" fmla="val 228601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0" name="直接箭头连接符 19"/>
            <p:cNvCxnSpPr>
              <a:stCxn id="18" idx="1"/>
              <a:endCxn id="15" idx="3"/>
            </p:cNvCxnSpPr>
            <p:nvPr/>
          </p:nvCxnSpPr>
          <p:spPr bwMode="auto">
            <a:xfrm flipH="1">
              <a:off x="4604716" y="3934100"/>
              <a:ext cx="403013" cy="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直接箭头连接符 20"/>
            <p:cNvCxnSpPr>
              <a:endCxn id="11" idx="2"/>
            </p:cNvCxnSpPr>
            <p:nvPr/>
          </p:nvCxnSpPr>
          <p:spPr bwMode="auto">
            <a:xfrm flipV="1">
              <a:off x="4061603" y="2734947"/>
              <a:ext cx="0" cy="34504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2" name="矩形 21"/>
            <p:cNvSpPr/>
            <p:nvPr/>
          </p:nvSpPr>
          <p:spPr>
            <a:xfrm>
              <a:off x="3832307" y="2360452"/>
              <a:ext cx="489147" cy="405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7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Send </a:t>
              </a:r>
            </a:p>
            <a:p>
              <a:pPr algn="ctr"/>
              <a:r>
                <a:rPr lang="en-US" altLang="zh-CN" sz="7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Buffer</a:t>
              </a:r>
              <a:endParaRPr lang="en-US" sz="7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7508626" y="2354442"/>
              <a:ext cx="2043436" cy="382334"/>
              <a:chOff x="2546723" y="3578769"/>
              <a:chExt cx="2138057" cy="335560"/>
            </a:xfrm>
          </p:grpSpPr>
          <p:sp>
            <p:nvSpPr>
              <p:cNvPr id="24" name="矩形 23"/>
              <p:cNvSpPr/>
              <p:nvPr/>
            </p:nvSpPr>
            <p:spPr bwMode="auto">
              <a:xfrm>
                <a:off x="2546723" y="3578769"/>
                <a:ext cx="343949" cy="33556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69" tIns="34284" rIns="68569" bIns="34284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416">
                  <a:buClrTx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+mn-ea"/>
                    <a:ea typeface="+mn-ea"/>
                  </a:rPr>
                  <a:t>1</a:t>
                </a:r>
                <a:endParaRPr lang="zh-CN" altLang="en-US" sz="12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 bwMode="auto">
              <a:xfrm>
                <a:off x="2889418" y="3578769"/>
                <a:ext cx="343949" cy="33556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69" tIns="34284" rIns="68569" bIns="34284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416">
                  <a:buClrTx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+mn-ea"/>
                    <a:ea typeface="+mn-ea"/>
                  </a:rPr>
                  <a:t>2</a:t>
                </a:r>
                <a:endParaRPr lang="zh-CN" altLang="en-US" sz="12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 bwMode="auto">
              <a:xfrm>
                <a:off x="3234496" y="3578769"/>
                <a:ext cx="343949" cy="33556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69" tIns="34284" rIns="68569" bIns="34284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416">
                  <a:buClrTx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+mn-ea"/>
                    <a:ea typeface="+mn-ea"/>
                  </a:rPr>
                  <a:t>3</a:t>
                </a:r>
                <a:endParaRPr lang="zh-CN" altLang="en-US" sz="12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 bwMode="auto">
              <a:xfrm>
                <a:off x="3580937" y="3578769"/>
                <a:ext cx="343949" cy="33556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69" tIns="34284" rIns="68569" bIns="34284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416">
                  <a:buClrTx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+mn-ea"/>
                    <a:ea typeface="+mn-ea"/>
                  </a:rPr>
                  <a:t>4</a:t>
                </a:r>
                <a:endParaRPr lang="zh-CN" altLang="en-US" sz="12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 bwMode="auto">
              <a:xfrm>
                <a:off x="3918687" y="3578769"/>
                <a:ext cx="766093" cy="33556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69" tIns="34284" rIns="68569" bIns="34284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416">
                  <a:buClrTx/>
                </a:pPr>
                <a:endParaRPr lang="zh-CN" altLang="en-US" sz="12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8913237" y="2347188"/>
              <a:ext cx="563567" cy="4050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7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Receive</a:t>
              </a:r>
            </a:p>
            <a:p>
              <a:pPr algn="ctr"/>
              <a:r>
                <a:rPr lang="en-US" sz="7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Buffer</a:t>
              </a: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7027209" y="3717797"/>
              <a:ext cx="1410929" cy="442285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000000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TACK-based ACK Mechanism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8764943" y="3038484"/>
              <a:ext cx="860159" cy="442285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Receive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直接箭头连接符 218"/>
            <p:cNvCxnSpPr>
              <a:stCxn id="12" idx="2"/>
              <a:endCxn id="31" idx="2"/>
            </p:cNvCxnSpPr>
            <p:nvPr/>
          </p:nvCxnSpPr>
          <p:spPr bwMode="auto">
            <a:xfrm rot="5400000" flipH="1" flipV="1">
              <a:off x="5214380" y="815012"/>
              <a:ext cx="1314886" cy="6646399"/>
            </a:xfrm>
            <a:prstGeom prst="bentConnector3">
              <a:avLst>
                <a:gd name="adj1" fmla="val -1738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直接箭头连接符 218"/>
            <p:cNvCxnSpPr>
              <a:stCxn id="30" idx="2"/>
              <a:endCxn id="18" idx="2"/>
            </p:cNvCxnSpPr>
            <p:nvPr/>
          </p:nvCxnSpPr>
          <p:spPr bwMode="auto">
            <a:xfrm rot="5400000" flipH="1">
              <a:off x="6582822" y="3010230"/>
              <a:ext cx="4840" cy="2294865"/>
            </a:xfrm>
            <a:prstGeom prst="bentConnector3">
              <a:avLst>
                <a:gd name="adj1" fmla="val -472314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4" name="直接箭头连接符 33"/>
            <p:cNvCxnSpPr>
              <a:stCxn id="36" idx="2"/>
              <a:endCxn id="30" idx="0"/>
            </p:cNvCxnSpPr>
            <p:nvPr/>
          </p:nvCxnSpPr>
          <p:spPr bwMode="auto">
            <a:xfrm>
              <a:off x="7732673" y="3478199"/>
              <a:ext cx="1" cy="23959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直接箭头连接符 34"/>
            <p:cNvCxnSpPr>
              <a:stCxn id="31" idx="0"/>
              <a:endCxn id="28" idx="2"/>
            </p:cNvCxnSpPr>
            <p:nvPr/>
          </p:nvCxnSpPr>
          <p:spPr bwMode="auto">
            <a:xfrm flipH="1" flipV="1">
              <a:off x="9185969" y="2736775"/>
              <a:ext cx="9053" cy="30170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6" name="圆角矩形 35"/>
            <p:cNvSpPr/>
            <p:nvPr/>
          </p:nvSpPr>
          <p:spPr>
            <a:xfrm>
              <a:off x="7027208" y="3035914"/>
              <a:ext cx="1410929" cy="442285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Monitor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箭头连接符 36"/>
            <p:cNvCxnSpPr>
              <a:stCxn id="31" idx="1"/>
              <a:endCxn id="36" idx="3"/>
            </p:cNvCxnSpPr>
            <p:nvPr/>
          </p:nvCxnSpPr>
          <p:spPr bwMode="auto">
            <a:xfrm flipH="1" flipV="1">
              <a:off x="8438137" y="3257057"/>
              <a:ext cx="326806" cy="257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8" name="矩形 37"/>
            <p:cNvSpPr/>
            <p:nvPr/>
          </p:nvSpPr>
          <p:spPr>
            <a:xfrm>
              <a:off x="6033291" y="4162548"/>
              <a:ext cx="729322" cy="260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7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ACK Frame</a:t>
              </a:r>
              <a:endParaRPr lang="en-US" sz="7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681259" y="4796365"/>
              <a:ext cx="1708630" cy="260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7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Packet (</a:t>
              </a:r>
              <a:r>
                <a:rPr lang="zh-CN" altLang="en-US" sz="7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ACK-INTENSITY </a:t>
              </a:r>
              <a:r>
                <a:rPr lang="en-US" altLang="zh-CN" sz="7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Frame)</a:t>
              </a:r>
              <a:endParaRPr lang="en-US" sz="7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0" name="直接箭头连接符 39"/>
            <p:cNvCxnSpPr>
              <a:endCxn id="11" idx="0"/>
            </p:cNvCxnSpPr>
            <p:nvPr/>
          </p:nvCxnSpPr>
          <p:spPr bwMode="auto">
            <a:xfrm>
              <a:off x="4061603" y="2136862"/>
              <a:ext cx="0" cy="21575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1" name="矩形 40"/>
            <p:cNvSpPr/>
            <p:nvPr/>
          </p:nvSpPr>
          <p:spPr>
            <a:xfrm>
              <a:off x="3850791" y="1879603"/>
              <a:ext cx="421491" cy="260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Data</a:t>
              </a:r>
              <a:endParaRPr lang="en-US" sz="7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箭头连接符 41"/>
            <p:cNvCxnSpPr/>
            <p:nvPr/>
          </p:nvCxnSpPr>
          <p:spPr bwMode="auto">
            <a:xfrm>
              <a:off x="7676128" y="2138691"/>
              <a:ext cx="0" cy="21575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3" name="矩形 42"/>
            <p:cNvSpPr/>
            <p:nvPr/>
          </p:nvSpPr>
          <p:spPr>
            <a:xfrm>
              <a:off x="7437187" y="1936419"/>
              <a:ext cx="421491" cy="260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Data</a:t>
              </a:r>
              <a:endParaRPr lang="en-US" sz="7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295761" y="1929518"/>
              <a:ext cx="585555" cy="2748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2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Sender</a:t>
              </a:r>
              <a:endParaRPr lang="en-US" sz="82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927860" y="1952020"/>
              <a:ext cx="668433" cy="2748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2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Receiver</a:t>
              </a:r>
              <a:endParaRPr lang="en-US" sz="82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070B0C14-CD83-2849-87EF-6E062AB923B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311F7739-D30B-2F48-9644-8307C5CC1B6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9227B536-5D48-6848-AD62-881EB8C40F8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027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131094"/>
            <a:ext cx="8839894" cy="479918"/>
          </a:xfrm>
        </p:spPr>
        <p:txBody>
          <a:bodyPr>
            <a:noAutofit/>
          </a:bodyPr>
          <a:lstStyle/>
          <a:p>
            <a:r>
              <a:rPr lang="en-US" altLang="zh-CN" sz="3000" dirty="0">
                <a:solidFill>
                  <a:schemeClr val="tx1"/>
                </a:solidFill>
              </a:rPr>
              <a:t>QUIC  (Quick UDP Internet Connections)</a:t>
            </a:r>
            <a:endParaRPr lang="zh-CN" altLang="en-US" sz="3000" dirty="0">
              <a:solidFill>
                <a:schemeClr val="tx1"/>
              </a:solidFill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7E71DE5-6530-7E47-8BA7-269577C551E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F82732D-D45B-3445-84BA-08E7A54A8BCC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1348C7F-7EFB-EB42-9CC9-E1C61261448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18" name="Improve performance for HTTP traffic…">
            <a:extLst>
              <a:ext uri="{FF2B5EF4-FFF2-40B4-BE49-F238E27FC236}">
                <a16:creationId xmlns:a16="http://schemas.microsoft.com/office/drawing/2014/main" id="{AEC603EA-8129-FA45-B42D-BD83B4CAD1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51278" y="1885693"/>
            <a:ext cx="6213010" cy="384756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algn="just"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Improve performance for </a:t>
            </a:r>
            <a:r>
              <a:rPr lang="en-US" altLang="zh-CN" dirty="0"/>
              <a:t>transmission</a:t>
            </a:r>
            <a:endParaRPr lang="en-US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kern="1200" dirty="0">
                <a:cs typeface="+mn-cs"/>
              </a:rPr>
              <a:t>Reduce handshake time (0-RTT)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kern="1200" dirty="0">
                <a:cs typeface="+mn-cs"/>
              </a:rPr>
              <a:t>Prevent head-of-line blocking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kern="1200" dirty="0">
                <a:cs typeface="+mn-cs"/>
              </a:rPr>
              <a:t>Improve loss recovery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kern="1200" dirty="0">
                <a:cs typeface="+mn-cs"/>
              </a:rPr>
              <a:t>Modular congestion control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kern="1200" dirty="0">
                <a:cs typeface="+mn-cs"/>
              </a:rPr>
              <a:t>Connection migration across IPs</a:t>
            </a:r>
          </a:p>
          <a:p>
            <a:pPr algn="just"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Avoid middlebox meddling</a:t>
            </a:r>
          </a:p>
          <a:p>
            <a:pPr algn="just"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Protect user data</a:t>
            </a:r>
          </a:p>
          <a:p>
            <a:pPr algn="just"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Facilitate rapid deployment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kumimoji="1" lang="en-US" altLang="zh-CN" dirty="0"/>
              <a:t>Implement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upon</a:t>
            </a:r>
            <a:r>
              <a:rPr kumimoji="1" lang="zh-CN" altLang="en-US" dirty="0"/>
              <a:t> </a:t>
            </a:r>
            <a:r>
              <a:rPr kumimoji="1" lang="en-US" altLang="zh-CN" dirty="0"/>
              <a:t>QUIC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than</a:t>
            </a:r>
            <a:r>
              <a:rPr kumimoji="1" lang="zh-CN" altLang="en-US" dirty="0"/>
              <a:t> </a:t>
            </a:r>
            <a:r>
              <a:rPr kumimoji="1" lang="en-US" altLang="zh-CN" dirty="0"/>
              <a:t>TCP.</a:t>
            </a:r>
            <a:endParaRPr lang="en-US" altLang="zh-CN" kern="1200" dirty="0"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904791-7DD0-7E4C-A80C-C76D232B5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84" y="2708920"/>
            <a:ext cx="3233808" cy="16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131094"/>
            <a:ext cx="8839894" cy="479918"/>
          </a:xfrm>
        </p:spPr>
        <p:txBody>
          <a:bodyPr>
            <a:noAutofit/>
          </a:bodyPr>
          <a:lstStyle/>
          <a:p>
            <a:pPr algn="ctr"/>
            <a:r>
              <a:rPr lang="en-US" altLang="zh-CN" sz="3000" dirty="0">
                <a:solidFill>
                  <a:schemeClr val="tx1"/>
                </a:solidFill>
              </a:rPr>
              <a:t>What’s new for QUIC protocol </a:t>
            </a:r>
            <a:br>
              <a:rPr lang="en-US" altLang="zh-CN" sz="3000" dirty="0">
                <a:solidFill>
                  <a:schemeClr val="tx1"/>
                </a:solidFill>
              </a:rPr>
            </a:br>
            <a:r>
              <a:rPr lang="en-US" altLang="zh-CN" sz="3000" dirty="0">
                <a:solidFill>
                  <a:schemeClr val="tx1"/>
                </a:solidFill>
              </a:rPr>
              <a:t>deployed with TACK?</a:t>
            </a:r>
            <a:endParaRPr lang="zh-CN" altLang="en-US" sz="30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83" y="4211435"/>
            <a:ext cx="4392826" cy="13982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871" y="1949384"/>
            <a:ext cx="83361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AutoNum type="arabicPeriod"/>
            </a:pPr>
            <a:r>
              <a:rPr lang="zh-CN" altLang="en-US" sz="1800" b="1" dirty="0">
                <a:solidFill>
                  <a:schemeClr val="tx1"/>
                </a:solidFill>
              </a:rPr>
              <a:t>Transport Parameter: ack-intensity-support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</a:rPr>
              <a:t>A new field named ack-intensity-support should be added for negotiation between both parties whether starting the dynamic ACK intensity function in QUIC connection. </a:t>
            </a:r>
          </a:p>
        </p:txBody>
      </p:sp>
      <p:sp>
        <p:nvSpPr>
          <p:cNvPr id="9" name="矩形 8"/>
          <p:cNvSpPr/>
          <p:nvPr/>
        </p:nvSpPr>
        <p:spPr>
          <a:xfrm>
            <a:off x="393870" y="3131247"/>
            <a:ext cx="45381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2.  </a:t>
            </a:r>
            <a:r>
              <a:rPr lang="zh-CN" altLang="en-US" sz="1800" b="1" dirty="0">
                <a:solidFill>
                  <a:schemeClr val="tx1"/>
                </a:solidFill>
              </a:rPr>
              <a:t>ACK-INTENSITY </a:t>
            </a:r>
            <a:r>
              <a:rPr lang="en-US" altLang="zh-CN" sz="1800" b="1" dirty="0">
                <a:solidFill>
                  <a:schemeClr val="tx1"/>
                </a:solidFill>
              </a:rPr>
              <a:t>F</a:t>
            </a:r>
            <a:r>
              <a:rPr lang="zh-CN" altLang="en-US" sz="1800" b="1" dirty="0">
                <a:solidFill>
                  <a:schemeClr val="tx1"/>
                </a:solidFill>
              </a:rPr>
              <a:t>rame</a:t>
            </a:r>
            <a:endParaRPr lang="en-US" altLang="zh-CN" sz="18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A new frame should be added for exchange </a:t>
            </a:r>
            <a:r>
              <a:rPr lang="zh-CN" altLang="en-US" sz="1600" dirty="0">
                <a:solidFill>
                  <a:schemeClr val="tx1"/>
                </a:solidFill>
              </a:rPr>
              <a:t>the updated  </a:t>
            </a:r>
            <a:r>
              <a:rPr lang="en-US" altLang="zh-CN" sz="1600" dirty="0">
                <a:solidFill>
                  <a:schemeClr val="tx1"/>
                </a:solidFill>
              </a:rPr>
              <a:t>ACK intensity </a:t>
            </a:r>
            <a:r>
              <a:rPr lang="zh-CN" altLang="en-US" sz="1600" dirty="0">
                <a:solidFill>
                  <a:schemeClr val="tx1"/>
                </a:solidFill>
              </a:rPr>
              <a:t>calculated by the sender</a:t>
            </a:r>
            <a:r>
              <a:rPr lang="en-US" altLang="zh-CN" sz="1600" b="1" dirty="0">
                <a:solidFill>
                  <a:schemeClr val="tx1"/>
                </a:solidFill>
              </a:rPr>
              <a:t>.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85014" y="3132591"/>
            <a:ext cx="2574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3.  OWD-based </a:t>
            </a:r>
            <a:r>
              <a:rPr lang="en-US" altLang="zh-CN" sz="18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RTTmin</a:t>
            </a:r>
            <a:r>
              <a:rPr lang="en-US" altLang="zh-CN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Estimation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523168" y="3454198"/>
            <a:ext cx="2436019" cy="1514475"/>
            <a:chOff x="7272122" y="3289004"/>
            <a:chExt cx="3248025" cy="20193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2122" y="3289004"/>
              <a:ext cx="3248025" cy="201930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7460220" y="3888318"/>
              <a:ext cx="1937856" cy="3103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133862" y="5057889"/>
            <a:ext cx="3967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Change “ACK Delay = </a:t>
            </a:r>
            <a:r>
              <a:rPr lang="en-US" altLang="zh-CN" sz="1600" dirty="0">
                <a:solidFill>
                  <a:srgbClr val="C00000"/>
                </a:solidFill>
              </a:rPr>
              <a:t>t3 (</a:t>
            </a:r>
            <a:r>
              <a:rPr lang="en-US" altLang="zh-CN" sz="1600" dirty="0">
                <a:solidFill>
                  <a:srgbClr val="C00000"/>
                </a:solidFill>
                <a:latin typeface="Calibri" panose="020F0502020204030204" pitchFamily="34" charset="0"/>
              </a:rPr>
              <a:t>the largest acknowledged packet arrival</a:t>
            </a:r>
            <a:r>
              <a:rPr lang="en-US" altLang="zh-CN" sz="1600" dirty="0">
                <a:solidFill>
                  <a:srgbClr val="C00000"/>
                </a:solidFill>
              </a:rPr>
              <a:t>)</a:t>
            </a:r>
            <a:r>
              <a:rPr lang="en-US" altLang="zh-CN" sz="1600" dirty="0">
                <a:solidFill>
                  <a:schemeClr val="tx1"/>
                </a:solidFill>
              </a:rPr>
              <a:t> – t4 (ACK departure) ”</a:t>
            </a:r>
          </a:p>
          <a:p>
            <a:r>
              <a:rPr lang="en-US" altLang="zh-CN" sz="1600" dirty="0">
                <a:solidFill>
                  <a:schemeClr val="tx1"/>
                </a:solidFill>
              </a:rPr>
              <a:t>To:  “ACK Delay = </a:t>
            </a:r>
            <a:r>
              <a:rPr lang="en-US" altLang="zh-CN" sz="1600" dirty="0">
                <a:solidFill>
                  <a:srgbClr val="C00000"/>
                </a:solidFill>
              </a:rPr>
              <a:t>t3 (packet with </a:t>
            </a:r>
            <a:r>
              <a:rPr lang="en-US" altLang="zh-CN" sz="1600" dirty="0" err="1">
                <a:solidFill>
                  <a:srgbClr val="C00000"/>
                </a:solidFill>
              </a:rPr>
              <a:t>OWDmin</a:t>
            </a:r>
            <a:r>
              <a:rPr lang="en-US" altLang="zh-CN" sz="1600" dirty="0">
                <a:solidFill>
                  <a:srgbClr val="C00000"/>
                </a:solidFill>
              </a:rPr>
              <a:t> arrival) </a:t>
            </a:r>
            <a:r>
              <a:rPr lang="en-US" altLang="zh-CN" sz="1600" dirty="0">
                <a:solidFill>
                  <a:schemeClr val="tx1"/>
                </a:solidFill>
              </a:rPr>
              <a:t>– t4 (ACK departure)” 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7E71DE5-6530-7E47-8BA7-269577C551E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F82732D-D45B-3445-84BA-08E7A54A8BCC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521847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1348C7F-7EFB-EB42-9CC9-E1C61261448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521847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2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Summary</a:t>
            </a:r>
            <a:endParaRPr lang="zh-CN" altLang="en-US" b="1" dirty="0"/>
          </a:p>
        </p:txBody>
      </p:sp>
      <p:sp>
        <p:nvSpPr>
          <p:cNvPr id="1048587" name="内容占位符 3"/>
          <p:cNvSpPr>
            <a:spLocks noGrp="1"/>
          </p:cNvSpPr>
          <p:nvPr>
            <p:ph idx="1"/>
          </p:nvPr>
        </p:nvSpPr>
        <p:spPr>
          <a:xfrm>
            <a:off x="521550" y="1844824"/>
            <a:ext cx="7935063" cy="420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x-none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x-none" sz="2000" dirty="0"/>
              <a:t>delayed ACK is far from being optimal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x-none" sz="1600" dirty="0"/>
              <a:t>TACK adopts a “min” instead of a “max” to assure the minimized ACK frequency in the context of network dynamics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avoid</a:t>
            </a:r>
            <a:r>
              <a:rPr lang="zh-CN" altLang="en-US" sz="2000" dirty="0"/>
              <a:t> </a:t>
            </a:r>
            <a:r>
              <a:rPr lang="en-US" altLang="x-none" sz="2000" dirty="0"/>
              <a:t>TACK’s “negative effect” </a:t>
            </a:r>
            <a:r>
              <a:rPr lang="en-US" altLang="zh-CN" sz="2000" dirty="0"/>
              <a:t>protocol</a:t>
            </a:r>
            <a:r>
              <a:rPr lang="zh-CN" altLang="en-US" sz="2000" dirty="0"/>
              <a:t> </a:t>
            </a:r>
            <a:r>
              <a:rPr lang="en-US" altLang="zh-CN" sz="2000" dirty="0"/>
              <a:t>modifications</a:t>
            </a:r>
            <a:r>
              <a:rPr lang="zh-CN" altLang="en-US" sz="2000" dirty="0"/>
              <a:t> </a:t>
            </a:r>
            <a:r>
              <a:rPr lang="en-US" altLang="zh-CN" sz="2000" dirty="0"/>
              <a:t>have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be</a:t>
            </a:r>
            <a:r>
              <a:rPr lang="zh-CN" altLang="en-US" sz="2000" dirty="0"/>
              <a:t> </a:t>
            </a:r>
            <a:r>
              <a:rPr lang="en-US" altLang="zh-CN" sz="2000" dirty="0"/>
              <a:t>make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both</a:t>
            </a:r>
            <a:r>
              <a:rPr lang="zh-CN" altLang="en-US" sz="2000" dirty="0"/>
              <a:t> </a:t>
            </a:r>
            <a:r>
              <a:rPr lang="en-US" altLang="zh-CN" sz="2000" dirty="0"/>
              <a:t>sender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receiver</a:t>
            </a:r>
            <a:r>
              <a:rPr lang="zh-CN" altLang="en-US" sz="2000" dirty="0"/>
              <a:t> </a:t>
            </a:r>
            <a:r>
              <a:rPr lang="en-US" altLang="zh-CN" sz="2000" dirty="0"/>
              <a:t>sides</a:t>
            </a:r>
            <a:endParaRPr lang="en-US" altLang="x-none" sz="2000" dirty="0"/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zh-CN" sz="1600" dirty="0"/>
              <a:t>We</a:t>
            </a:r>
            <a:r>
              <a:rPr lang="zh-CN" altLang="en-US" sz="1600" dirty="0"/>
              <a:t> </a:t>
            </a:r>
            <a:r>
              <a:rPr lang="en-US" altLang="zh-CN" sz="1600" dirty="0"/>
              <a:t>also</a:t>
            </a:r>
            <a:r>
              <a:rPr lang="zh-CN" altLang="en-US" sz="1600" dirty="0"/>
              <a:t> </a:t>
            </a:r>
            <a:r>
              <a:rPr lang="en-US" altLang="zh-CN" sz="1600" dirty="0"/>
              <a:t>give</a:t>
            </a:r>
            <a:r>
              <a:rPr lang="zh-CN" altLang="en-US" sz="1600" dirty="0"/>
              <a:t> </a:t>
            </a:r>
            <a:r>
              <a:rPr lang="en-US" altLang="zh-CN" sz="1600" dirty="0"/>
              <a:t>some</a:t>
            </a:r>
            <a:r>
              <a:rPr lang="zh-CN" altLang="en-US" sz="1600" dirty="0"/>
              <a:t> </a:t>
            </a:r>
            <a:r>
              <a:rPr lang="en-US" altLang="zh-CN" sz="1600" dirty="0"/>
              <a:t>details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how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implement</a:t>
            </a:r>
            <a:r>
              <a:rPr lang="zh-CN" altLang="en-US" sz="1600" dirty="0"/>
              <a:t> </a:t>
            </a:r>
            <a:r>
              <a:rPr lang="en-US" altLang="zh-CN" sz="1600" dirty="0"/>
              <a:t>TACK</a:t>
            </a:r>
            <a:r>
              <a:rPr lang="zh-CN" altLang="en-US" sz="1600" dirty="0"/>
              <a:t> </a:t>
            </a:r>
            <a:r>
              <a:rPr lang="en-US" altLang="zh-CN" sz="1600" dirty="0"/>
              <a:t>in</a:t>
            </a:r>
            <a:r>
              <a:rPr lang="zh-CN" altLang="en-US" sz="1600" dirty="0"/>
              <a:t> </a:t>
            </a:r>
            <a:r>
              <a:rPr lang="en-US" altLang="zh-CN" sz="1600" dirty="0"/>
              <a:t>QUIC</a:t>
            </a:r>
          </a:p>
          <a:p>
            <a:pPr marL="342900" lvl="1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b="1" dirty="0">
                <a:cs typeface="+mn-cs"/>
              </a:rPr>
              <a:t>To</a:t>
            </a:r>
            <a:r>
              <a:rPr lang="zh-CN" altLang="en-US" b="1" dirty="0">
                <a:cs typeface="+mn-cs"/>
              </a:rPr>
              <a:t> </a:t>
            </a:r>
            <a:r>
              <a:rPr lang="en-US" altLang="zh-CN" b="1" dirty="0">
                <a:cs typeface="+mn-cs"/>
              </a:rPr>
              <a:t>avoid</a:t>
            </a:r>
            <a:r>
              <a:rPr lang="zh-CN" altLang="en-US" b="1" dirty="0">
                <a:cs typeface="+mn-cs"/>
              </a:rPr>
              <a:t> </a:t>
            </a:r>
            <a:r>
              <a:rPr lang="en-US" altLang="x-none" b="1" dirty="0">
                <a:cs typeface="+mn-cs"/>
              </a:rPr>
              <a:t>TACK’s “negative effect” </a:t>
            </a:r>
            <a:r>
              <a:rPr lang="en-US" altLang="zh-CN" b="1" dirty="0">
                <a:cs typeface="+mn-cs"/>
              </a:rPr>
              <a:t>protocol</a:t>
            </a:r>
            <a:r>
              <a:rPr lang="zh-CN" altLang="en-US" b="1" dirty="0">
                <a:cs typeface="+mn-cs"/>
              </a:rPr>
              <a:t> </a:t>
            </a:r>
            <a:r>
              <a:rPr lang="en-US" altLang="zh-CN" b="1" dirty="0">
                <a:cs typeface="+mn-cs"/>
              </a:rPr>
              <a:t>modifications</a:t>
            </a:r>
            <a:r>
              <a:rPr lang="zh-CN" altLang="en-US" b="1" dirty="0">
                <a:cs typeface="+mn-cs"/>
              </a:rPr>
              <a:t> </a:t>
            </a:r>
            <a:r>
              <a:rPr lang="en-US" altLang="zh-CN" b="1" dirty="0">
                <a:cs typeface="+mn-cs"/>
              </a:rPr>
              <a:t>have</a:t>
            </a:r>
            <a:r>
              <a:rPr lang="zh-CN" altLang="en-US" b="1" dirty="0">
                <a:cs typeface="+mn-cs"/>
              </a:rPr>
              <a:t> </a:t>
            </a:r>
            <a:r>
              <a:rPr lang="en-US" altLang="zh-CN" b="1" dirty="0">
                <a:cs typeface="+mn-cs"/>
              </a:rPr>
              <a:t>to</a:t>
            </a:r>
            <a:r>
              <a:rPr lang="zh-CN" altLang="en-US" b="1" dirty="0">
                <a:cs typeface="+mn-cs"/>
              </a:rPr>
              <a:t> </a:t>
            </a:r>
            <a:r>
              <a:rPr lang="en-US" altLang="zh-CN" b="1" dirty="0">
                <a:cs typeface="+mn-cs"/>
              </a:rPr>
              <a:t>be</a:t>
            </a:r>
            <a:r>
              <a:rPr lang="zh-CN" altLang="en-US" b="1" dirty="0">
                <a:cs typeface="+mn-cs"/>
              </a:rPr>
              <a:t> </a:t>
            </a:r>
            <a:r>
              <a:rPr lang="en-US" altLang="zh-CN" b="1" dirty="0">
                <a:cs typeface="+mn-cs"/>
              </a:rPr>
              <a:t>make</a:t>
            </a:r>
            <a:r>
              <a:rPr lang="zh-CN" altLang="en-US" b="1" dirty="0">
                <a:cs typeface="+mn-cs"/>
              </a:rPr>
              <a:t> </a:t>
            </a:r>
            <a:r>
              <a:rPr lang="en-US" altLang="zh-CN" b="1" dirty="0">
                <a:cs typeface="+mn-cs"/>
              </a:rPr>
              <a:t>on</a:t>
            </a:r>
            <a:r>
              <a:rPr lang="zh-CN" altLang="en-US" b="1" dirty="0">
                <a:cs typeface="+mn-cs"/>
              </a:rPr>
              <a:t> </a:t>
            </a:r>
            <a:r>
              <a:rPr lang="en-US" altLang="zh-CN" b="1" dirty="0">
                <a:cs typeface="+mn-cs"/>
              </a:rPr>
              <a:t>both</a:t>
            </a:r>
            <a:r>
              <a:rPr lang="zh-CN" altLang="en-US" b="1" dirty="0">
                <a:cs typeface="+mn-cs"/>
              </a:rPr>
              <a:t> </a:t>
            </a:r>
            <a:r>
              <a:rPr lang="en-US" altLang="zh-CN" b="1" dirty="0">
                <a:cs typeface="+mn-cs"/>
              </a:rPr>
              <a:t>sender</a:t>
            </a:r>
            <a:r>
              <a:rPr lang="zh-CN" altLang="en-US" b="1" dirty="0">
                <a:cs typeface="+mn-cs"/>
              </a:rPr>
              <a:t> </a:t>
            </a:r>
            <a:r>
              <a:rPr lang="en-US" altLang="zh-CN" b="1" dirty="0">
                <a:cs typeface="+mn-cs"/>
              </a:rPr>
              <a:t>and</a:t>
            </a:r>
            <a:r>
              <a:rPr lang="zh-CN" altLang="en-US" b="1" dirty="0">
                <a:cs typeface="+mn-cs"/>
              </a:rPr>
              <a:t> </a:t>
            </a:r>
            <a:r>
              <a:rPr lang="en-US" altLang="zh-CN" b="1" dirty="0">
                <a:cs typeface="+mn-cs"/>
              </a:rPr>
              <a:t>receiver</a:t>
            </a:r>
            <a:r>
              <a:rPr lang="zh-CN" altLang="en-US" b="1" dirty="0">
                <a:cs typeface="+mn-cs"/>
              </a:rPr>
              <a:t> </a:t>
            </a:r>
            <a:r>
              <a:rPr lang="en-US" altLang="zh-CN" b="1" dirty="0">
                <a:cs typeface="+mn-cs"/>
              </a:rPr>
              <a:t>sides</a:t>
            </a:r>
            <a:endParaRPr lang="en-US" altLang="x-none" dirty="0"/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x-none" sz="1600" dirty="0" err="1"/>
              <a:t>tcpm</a:t>
            </a:r>
            <a:r>
              <a:rPr lang="en-US" altLang="x-none" sz="1600" dirty="0"/>
              <a:t> </a:t>
            </a:r>
            <a:r>
              <a:rPr lang="en-US" altLang="x-none" sz="1600" dirty="0" err="1"/>
              <a:t>wg</a:t>
            </a:r>
            <a:r>
              <a:rPr lang="en-US" altLang="x-none" sz="1600" dirty="0"/>
              <a:t>: https://tools.ietf.org/html/draft-li-tcpm-advancing-ack-for-wireless-00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x-none" sz="1600" dirty="0" err="1"/>
              <a:t>quic</a:t>
            </a:r>
            <a:r>
              <a:rPr lang="en-US" altLang="x-none" sz="1600" dirty="0"/>
              <a:t> </a:t>
            </a:r>
            <a:r>
              <a:rPr lang="en-US" altLang="x-none" sz="1600" dirty="0" err="1"/>
              <a:t>wg</a:t>
            </a:r>
            <a:r>
              <a:rPr lang="en-US" altLang="x-none" sz="1600" dirty="0"/>
              <a:t>: https://</a:t>
            </a:r>
            <a:r>
              <a:rPr lang="en-US" altLang="x-none" sz="1600" dirty="0" err="1"/>
              <a:t>tools.ietf.org</a:t>
            </a:r>
            <a:r>
              <a:rPr lang="en-US" altLang="x-none" sz="1600" dirty="0"/>
              <a:t>/html/draft-li-quic-optimizing-ack-in-wlan-0</a:t>
            </a:r>
            <a:r>
              <a:rPr lang="en-US" altLang="zh-CN" sz="1600" dirty="0"/>
              <a:t>4</a:t>
            </a:r>
            <a:endParaRPr lang="en-US" altLang="x-none" sz="160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2F1247-47C9-B745-83AA-34E732D7A2A5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28650" y="250371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D6FF8D-7132-DB43-8803-323BEDD70CF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432432" y="6521847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5BDC29-807E-DA47-B112-713AAA215BC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276726" y="6521847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18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8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887"/>
    </mc:Choice>
    <mc:Fallback xmlns="">
      <p:transition advTm="3988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36670"/>
          </a:xfrm>
        </p:spPr>
        <p:txBody>
          <a:bodyPr>
            <a:noAutofit/>
          </a:bodyPr>
          <a:lstStyle/>
          <a:p>
            <a:pPr algn="ctr"/>
            <a:r>
              <a:rPr lang="en-US" altLang="zh-CN" sz="3000" dirty="0"/>
              <a:t>Next Steps</a:t>
            </a:r>
            <a:endParaRPr lang="zh-CN" altLang="en-US" sz="3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979035"/>
            <a:ext cx="6827416" cy="36242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</a:pPr>
            <a:r>
              <a:rPr lang="en-US" altLang="zh-CN" sz="1350" dirty="0">
                <a:latin typeface="Calibri" panose="020F0502020204030204" pitchFamily="34" charset="0"/>
              </a:rPr>
              <a:t>1.  </a:t>
            </a:r>
            <a:r>
              <a:rPr lang="en-US" altLang="zh-CN" sz="1350" dirty="0">
                <a:latin typeface="Verdana" panose="020B0604030504040204" pitchFamily="34" charset="0"/>
                <a:ea typeface="Verdana" panose="020B0604030504040204" pitchFamily="34" charset="0"/>
              </a:rPr>
              <a:t>OWD-based </a:t>
            </a:r>
            <a:r>
              <a:rPr lang="en-US" altLang="zh-CN" sz="1350" dirty="0" err="1">
                <a:latin typeface="Verdana" panose="020B0604030504040204" pitchFamily="34" charset="0"/>
                <a:ea typeface="Verdana" panose="020B0604030504040204" pitchFamily="34" charset="0"/>
              </a:rPr>
              <a:t>RTTmin</a:t>
            </a:r>
            <a:r>
              <a:rPr lang="en-US" altLang="zh-CN" sz="1350" dirty="0">
                <a:latin typeface="Verdana" panose="020B0604030504040204" pitchFamily="34" charset="0"/>
                <a:ea typeface="Verdana" panose="020B0604030504040204" pitchFamily="34" charset="0"/>
              </a:rPr>
              <a:t> Estimation might also be applicable for other ACK thinning mechanisms.</a:t>
            </a:r>
          </a:p>
          <a:p>
            <a:pPr marL="0" indent="0">
              <a:lnSpc>
                <a:spcPct val="150000"/>
              </a:lnSpc>
            </a:pPr>
            <a:endParaRPr lang="en-US" altLang="zh-CN" sz="75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z="1500" dirty="0">
                <a:latin typeface="Calibri" panose="020F0502020204030204" pitchFamily="34" charset="0"/>
              </a:rPr>
              <a:t>2.  </a:t>
            </a:r>
            <a:r>
              <a:rPr lang="en-US" altLang="zh-CN" sz="1500" dirty="0">
                <a:latin typeface="Verdana" panose="020B0604030504040204" pitchFamily="34" charset="0"/>
                <a:ea typeface="Verdana" panose="020B0604030504040204" pitchFamily="34" charset="0"/>
              </a:rPr>
              <a:t>Advancements in loss recovery </a:t>
            </a:r>
            <a:r>
              <a:rPr lang="en-US" altLang="zh-CN" sz="1350" dirty="0">
                <a:latin typeface="Verdana" panose="020B0604030504040204" pitchFamily="34" charset="0"/>
                <a:ea typeface="Verdana" panose="020B0604030504040204" pitchFamily="34" charset="0"/>
              </a:rPr>
              <a:t>should be considered:</a:t>
            </a:r>
          </a:p>
          <a:p>
            <a:pPr marL="285750" lvl="1">
              <a:lnSpc>
                <a:spcPct val="16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350" dirty="0">
                <a:latin typeface="Verdana" panose="020B0604030504040204" pitchFamily="34" charset="0"/>
                <a:ea typeface="Verdana" panose="020B0604030504040204" pitchFamily="34" charset="0"/>
              </a:rPr>
              <a:t>Reuse packet number of QUIC</a:t>
            </a:r>
          </a:p>
          <a:p>
            <a:pPr marL="285750" lvl="1">
              <a:lnSpc>
                <a:spcPct val="16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350" dirty="0">
                <a:latin typeface="Verdana" panose="020B0604030504040204" pitchFamily="34" charset="0"/>
                <a:ea typeface="Verdana" panose="020B0604030504040204" pitchFamily="34" charset="0"/>
              </a:rPr>
              <a:t>TACK + Instant ACK Frame</a:t>
            </a:r>
          </a:p>
          <a:p>
            <a:pPr marL="0" indent="0">
              <a:lnSpc>
                <a:spcPct val="150000"/>
              </a:lnSpc>
            </a:pPr>
            <a:endParaRPr lang="en-US" altLang="zh-CN" sz="750" dirty="0"/>
          </a:p>
          <a:p>
            <a:pPr marL="0" indent="0">
              <a:lnSpc>
                <a:spcPct val="150000"/>
              </a:lnSpc>
            </a:pPr>
            <a:r>
              <a:rPr lang="en-US" altLang="zh-CN" sz="1500" dirty="0">
                <a:latin typeface="Calibri" panose="020F0502020204030204" pitchFamily="34" charset="0"/>
              </a:rPr>
              <a:t>3.  </a:t>
            </a:r>
            <a:r>
              <a:rPr lang="en-US" altLang="zh-CN" sz="1500" dirty="0">
                <a:latin typeface="Verdana" panose="020B0604030504040204" pitchFamily="34" charset="0"/>
                <a:ea typeface="Verdana" panose="020B0604030504040204" pitchFamily="34" charset="0"/>
              </a:rPr>
              <a:t>Advancements in send rate control </a:t>
            </a:r>
            <a:r>
              <a:rPr lang="en-US" altLang="zh-CN" sz="1350" dirty="0">
                <a:latin typeface="Verdana" panose="020B0604030504040204" pitchFamily="34" charset="0"/>
                <a:ea typeface="Verdana" panose="020B0604030504040204" pitchFamily="34" charset="0"/>
              </a:rPr>
              <a:t>should be considered:</a:t>
            </a:r>
          </a:p>
          <a:p>
            <a:pPr marL="285750" lvl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350" dirty="0">
                <a:latin typeface="Verdana" panose="020B0604030504040204" pitchFamily="34" charset="0"/>
                <a:ea typeface="Verdana" panose="020B0604030504040204" pitchFamily="34" charset="0"/>
              </a:rPr>
              <a:t>Congestion control: Pacing</a:t>
            </a:r>
          </a:p>
          <a:p>
            <a:pPr marL="285750" lvl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350" dirty="0">
                <a:latin typeface="Verdana" panose="020B0604030504040204" pitchFamily="34" charset="0"/>
                <a:ea typeface="Verdana" panose="020B0604030504040204" pitchFamily="34" charset="0"/>
              </a:rPr>
              <a:t>Flow control: Instant ACK Frame</a:t>
            </a:r>
          </a:p>
        </p:txBody>
      </p:sp>
      <p:sp>
        <p:nvSpPr>
          <p:cNvPr id="4" name="矩形 3"/>
          <p:cNvSpPr/>
          <p:nvPr/>
        </p:nvSpPr>
        <p:spPr>
          <a:xfrm>
            <a:off x="2626282" y="5821814"/>
            <a:ext cx="44321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Any comments welcome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4BF1CE-E4F1-3E40-843B-AB3D632E469E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28650" y="250371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522111-31E5-9847-A43C-6CFC81391DD8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432432" y="6521847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4F3992-240A-674A-B166-72B12D26957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276726" y="6521847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59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02624" cy="4114800"/>
          </a:xfrm>
          <a:ln/>
        </p:spPr>
        <p:txBody>
          <a:bodyPr/>
          <a:lstStyle/>
          <a:p>
            <a:pPr algn="just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dependence on frequent acknowledgments (ACKs) is an </a:t>
            </a:r>
            <a:r>
              <a:rPr lang="en-GB" dirty="0" err="1"/>
              <a:t>artifact</a:t>
            </a:r>
            <a:r>
              <a:rPr lang="en-GB" dirty="0"/>
              <a:t> of current transport protocol designs rather than a fundamental requirement. </a:t>
            </a:r>
          </a:p>
          <a:p>
            <a:pPr algn="just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GB" dirty="0" err="1"/>
              <a:t>analyzes</a:t>
            </a:r>
            <a:r>
              <a:rPr lang="en-GB" dirty="0"/>
              <a:t> the problems caused by contentions and collisions on wireless medium between data packets and ACKs in WLAN</a:t>
            </a:r>
            <a:r>
              <a:rPr lang="en-US" altLang="zh-CN" dirty="0"/>
              <a:t>.</a:t>
            </a:r>
            <a:endParaRPr lang="en-GB" dirty="0"/>
          </a:p>
          <a:p>
            <a:pPr algn="just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GB" dirty="0"/>
              <a:t>propose an ACK mechanism that minimizes the </a:t>
            </a:r>
            <a:r>
              <a:rPr lang="en-US" altLang="zh-CN" dirty="0"/>
              <a:t>frequency</a:t>
            </a:r>
            <a:r>
              <a:rPr lang="en-GB" dirty="0"/>
              <a:t> of ACK Frame in QUIC, improving the performance of transport layer connection.</a:t>
            </a:r>
          </a:p>
          <a:p>
            <a:pPr marL="0" indent="0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52B99D-6F78-0C4B-9824-E86F9C84E2ED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F7AA73-E8A8-5A4A-B391-E2FFF857190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FD448C-E62A-4E4D-9BB8-7F485772B76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521847"/>
            <a:ext cx="232726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altLang="zh-CN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521847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20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06680" cy="4208463"/>
          </a:xfrm>
          <a:ln/>
        </p:spPr>
        <p:txBody>
          <a:bodyPr/>
          <a:lstStyle/>
          <a:p>
            <a:r>
              <a:rPr lang="en-US" altLang="zh-CN" b="0" dirty="0"/>
              <a:t>[1]</a:t>
            </a:r>
            <a:r>
              <a:rPr lang="zh-CN" altLang="en-US" b="0" dirty="0"/>
              <a:t> </a:t>
            </a:r>
            <a:r>
              <a:rPr lang="en-US" altLang="zh-CN" b="0" dirty="0"/>
              <a:t>Tong Li, Kai Zheng, </a:t>
            </a:r>
            <a:r>
              <a:rPr lang="en-US" altLang="zh-CN" b="0" dirty="0" err="1"/>
              <a:t>Ke</a:t>
            </a:r>
            <a:r>
              <a:rPr lang="en-US" altLang="zh-CN" b="0" dirty="0"/>
              <a:t> Xu, Rahul Arvind Jadhav, Tao </a:t>
            </a:r>
            <a:r>
              <a:rPr lang="en-US" altLang="zh-CN" b="0" dirty="0" err="1"/>
              <a:t>Xiong</a:t>
            </a:r>
            <a:r>
              <a:rPr lang="en-US" altLang="zh-CN" b="0" dirty="0"/>
              <a:t>, Keith </a:t>
            </a:r>
            <a:r>
              <a:rPr lang="en-US" altLang="zh-CN" b="0" dirty="0" err="1"/>
              <a:t>Winstein</a:t>
            </a:r>
            <a:r>
              <a:rPr lang="en-US" altLang="zh-CN" b="0" dirty="0"/>
              <a:t>, </a:t>
            </a:r>
            <a:r>
              <a:rPr lang="en-US" altLang="zh-CN" b="0" dirty="0" err="1"/>
              <a:t>Kun</a:t>
            </a:r>
            <a:r>
              <a:rPr lang="en-US" altLang="zh-CN" b="0" dirty="0"/>
              <a:t> Tan.</a:t>
            </a:r>
            <a:r>
              <a:rPr lang="zh-CN" altLang="en-US" b="0" dirty="0"/>
              <a:t> </a:t>
            </a:r>
            <a:r>
              <a:rPr lang="en-US" altLang="zh-CN" b="0" dirty="0"/>
              <a:t>TACK: Improving Wireless Transport Performance by Taming Acknowledgments.</a:t>
            </a:r>
            <a:r>
              <a:rPr lang="zh-CN" altLang="en-US" b="0" dirty="0"/>
              <a:t> </a:t>
            </a:r>
            <a:r>
              <a:rPr lang="en-US" altLang="zh-CN" b="0" dirty="0"/>
              <a:t>ACM SIGCOMM, pp. 15-30, 2020.</a:t>
            </a:r>
          </a:p>
          <a:p>
            <a:r>
              <a:rPr lang="en-US" altLang="zh-CN" b="0" dirty="0"/>
              <a:t>[2]</a:t>
            </a:r>
            <a:r>
              <a:rPr lang="zh-CN" altLang="en-US" b="0" dirty="0"/>
              <a:t> </a:t>
            </a:r>
            <a:r>
              <a:rPr lang="en-US" altLang="zh-CN" b="0" dirty="0"/>
              <a:t>Tong Li, Kai Zheng, </a:t>
            </a:r>
            <a:r>
              <a:rPr lang="en-US" altLang="zh-CN" b="0" dirty="0" err="1"/>
              <a:t>Ke</a:t>
            </a:r>
            <a:r>
              <a:rPr lang="en-US" altLang="zh-CN" b="0" dirty="0"/>
              <a:t> Xu.</a:t>
            </a:r>
            <a:r>
              <a:rPr lang="zh-CN" altLang="en-US" b="0" dirty="0"/>
              <a:t> </a:t>
            </a:r>
            <a:r>
              <a:rPr lang="en-US" altLang="zh-CN" b="0" dirty="0"/>
              <a:t>Acknowledgment On Demand for Transport Control.</a:t>
            </a:r>
            <a:r>
              <a:rPr lang="zh-CN" altLang="en-US" b="0" dirty="0"/>
              <a:t> </a:t>
            </a:r>
            <a:r>
              <a:rPr lang="en-US" altLang="zh-CN" b="0" dirty="0"/>
              <a:t>IEEE Internet Computing, vol.25, no.2, pp. 109-115, 2021.</a:t>
            </a:r>
          </a:p>
          <a:p>
            <a:r>
              <a:rPr lang="en-US" altLang="zh-CN" b="0" dirty="0"/>
              <a:t>[3]</a:t>
            </a:r>
            <a:r>
              <a:rPr lang="zh-CN" altLang="en-US" b="0" dirty="0"/>
              <a:t> </a:t>
            </a:r>
            <a:r>
              <a:rPr lang="en-US" altLang="zh-CN" b="0" dirty="0"/>
              <a:t>Tong Li, Kai Zheng, Rahul Arvind Jadhav, Jiao Kang. Optimizing ACK mechanism for QUIC. IETF Draft, draft-li-quic-optimizing-ack-in-wlan-04, 2022. </a:t>
            </a:r>
            <a:endParaRPr lang="en-US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altLang="zh-CN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3821" y="2924944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460529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0" y="1063229"/>
            <a:ext cx="9144000" cy="857250"/>
          </a:xfrm>
        </p:spPr>
        <p:txBody>
          <a:bodyPr/>
          <a:lstStyle/>
          <a:p>
            <a:r>
              <a:rPr lang="en-US" altLang="zh-CN" b="1" dirty="0"/>
              <a:t>Enlarged delay in loss recovery</a:t>
            </a:r>
            <a:endParaRPr lang="zh-CN" altLang="en-US" b="1" dirty="0"/>
          </a:p>
        </p:txBody>
      </p: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68BA454A-BD9A-5844-B1AA-D2C2FD1AE162}"/>
              </a:ext>
            </a:extLst>
          </p:cNvPr>
          <p:cNvGrpSpPr/>
          <p:nvPr/>
        </p:nvGrpSpPr>
        <p:grpSpPr>
          <a:xfrm>
            <a:off x="827584" y="2312411"/>
            <a:ext cx="7549009" cy="3077256"/>
            <a:chOff x="48915" y="981522"/>
            <a:chExt cx="12167258" cy="5911862"/>
          </a:xfrm>
        </p:grpSpPr>
        <p:cxnSp>
          <p:nvCxnSpPr>
            <p:cNvPr id="102" name="直接箭头连接符 6">
              <a:extLst>
                <a:ext uri="{FF2B5EF4-FFF2-40B4-BE49-F238E27FC236}">
                  <a16:creationId xmlns:a16="http://schemas.microsoft.com/office/drawing/2014/main" id="{C19A7F85-6B44-9D46-995A-7D34CB42EEAC}"/>
                </a:ext>
              </a:extLst>
            </p:cNvPr>
            <p:cNvCxnSpPr/>
            <p:nvPr/>
          </p:nvCxnSpPr>
          <p:spPr>
            <a:xfrm>
              <a:off x="2374655" y="1465649"/>
              <a:ext cx="0" cy="4824536"/>
            </a:xfrm>
            <a:prstGeom prst="straightConnector1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03" name="直接箭头连接符 7">
              <a:extLst>
                <a:ext uri="{FF2B5EF4-FFF2-40B4-BE49-F238E27FC236}">
                  <a16:creationId xmlns:a16="http://schemas.microsoft.com/office/drawing/2014/main" id="{F41830E5-7EFC-2540-BC69-0DDAA0B2A60C}"/>
                </a:ext>
              </a:extLst>
            </p:cNvPr>
            <p:cNvCxnSpPr/>
            <p:nvPr/>
          </p:nvCxnSpPr>
          <p:spPr>
            <a:xfrm>
              <a:off x="5975055" y="1465649"/>
              <a:ext cx="0" cy="4824536"/>
            </a:xfrm>
            <a:prstGeom prst="straightConnector1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04" name="直接箭头连接符 9">
              <a:extLst>
                <a:ext uri="{FF2B5EF4-FFF2-40B4-BE49-F238E27FC236}">
                  <a16:creationId xmlns:a16="http://schemas.microsoft.com/office/drawing/2014/main" id="{5983EFEB-5EF8-DE4C-B03F-B7D4C3CF3957}"/>
                </a:ext>
              </a:extLst>
            </p:cNvPr>
            <p:cNvCxnSpPr/>
            <p:nvPr/>
          </p:nvCxnSpPr>
          <p:spPr>
            <a:xfrm>
              <a:off x="9431439" y="1465649"/>
              <a:ext cx="0" cy="4392488"/>
            </a:xfrm>
            <a:prstGeom prst="straightConnector1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A997772B-428D-BE4C-A93D-E3CC682773B0}"/>
                </a:ext>
              </a:extLst>
            </p:cNvPr>
            <p:cNvSpPr/>
            <p:nvPr/>
          </p:nvSpPr>
          <p:spPr>
            <a:xfrm>
              <a:off x="1813568" y="1023090"/>
              <a:ext cx="1124414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Sender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AD4064DC-26EA-D143-A82F-16823D530900}"/>
                </a:ext>
              </a:extLst>
            </p:cNvPr>
            <p:cNvSpPr/>
            <p:nvPr/>
          </p:nvSpPr>
          <p:spPr>
            <a:xfrm>
              <a:off x="5274383" y="981524"/>
              <a:ext cx="1310437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Receiver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C1DF0737-56B5-5A40-9441-04A96AA625D5}"/>
                </a:ext>
              </a:extLst>
            </p:cNvPr>
            <p:cNvSpPr/>
            <p:nvPr/>
          </p:nvSpPr>
          <p:spPr>
            <a:xfrm>
              <a:off x="8274681" y="981522"/>
              <a:ext cx="2028698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Receiver’s APP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08" name="直接箭头连接符 13">
              <a:extLst>
                <a:ext uri="{FF2B5EF4-FFF2-40B4-BE49-F238E27FC236}">
                  <a16:creationId xmlns:a16="http://schemas.microsoft.com/office/drawing/2014/main" id="{9EC5B27B-192C-C34B-A60C-4F0D5F31C9D3}"/>
                </a:ext>
              </a:extLst>
            </p:cNvPr>
            <p:cNvCxnSpPr/>
            <p:nvPr/>
          </p:nvCxnSpPr>
          <p:spPr>
            <a:xfrm>
              <a:off x="2374655" y="1753681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09" name="直接箭头连接符 14">
              <a:extLst>
                <a:ext uri="{FF2B5EF4-FFF2-40B4-BE49-F238E27FC236}">
                  <a16:creationId xmlns:a16="http://schemas.microsoft.com/office/drawing/2014/main" id="{88B2F2E0-62F0-474E-9669-AED9653CF3D1}"/>
                </a:ext>
              </a:extLst>
            </p:cNvPr>
            <p:cNvCxnSpPr/>
            <p:nvPr/>
          </p:nvCxnSpPr>
          <p:spPr>
            <a:xfrm>
              <a:off x="2374655" y="1897697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10" name="直接箭头连接符 15">
              <a:extLst>
                <a:ext uri="{FF2B5EF4-FFF2-40B4-BE49-F238E27FC236}">
                  <a16:creationId xmlns:a16="http://schemas.microsoft.com/office/drawing/2014/main" id="{7BCCA6DD-77EA-0B4A-B52B-662151450C67}"/>
                </a:ext>
              </a:extLst>
            </p:cNvPr>
            <p:cNvCxnSpPr/>
            <p:nvPr/>
          </p:nvCxnSpPr>
          <p:spPr>
            <a:xfrm>
              <a:off x="2374655" y="2041713"/>
              <a:ext cx="1147955" cy="149894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diamond" w="lg" len="lg"/>
            </a:ln>
            <a:effectLst/>
          </p:spPr>
        </p:cxn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48E04EE1-D613-654E-9A2C-9DD9F39D9457}"/>
                </a:ext>
              </a:extLst>
            </p:cNvPr>
            <p:cNvSpPr/>
            <p:nvPr/>
          </p:nvSpPr>
          <p:spPr>
            <a:xfrm>
              <a:off x="8020566" y="5888201"/>
              <a:ext cx="3866493" cy="1005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3 blocks the head of line (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8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 subsequent packets)</a:t>
              </a:r>
            </a:p>
          </p:txBody>
        </p:sp>
        <p:cxnSp>
          <p:nvCxnSpPr>
            <p:cNvPr id="112" name="直接箭头连接符 17">
              <a:extLst>
                <a:ext uri="{FF2B5EF4-FFF2-40B4-BE49-F238E27FC236}">
                  <a16:creationId xmlns:a16="http://schemas.microsoft.com/office/drawing/2014/main" id="{41F66B33-5848-9A46-B690-D1D22694B126}"/>
                </a:ext>
              </a:extLst>
            </p:cNvPr>
            <p:cNvCxnSpPr/>
            <p:nvPr/>
          </p:nvCxnSpPr>
          <p:spPr>
            <a:xfrm>
              <a:off x="2374655" y="2350717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13" name="直接箭头连接符 18">
              <a:extLst>
                <a:ext uri="{FF2B5EF4-FFF2-40B4-BE49-F238E27FC236}">
                  <a16:creationId xmlns:a16="http://schemas.microsoft.com/office/drawing/2014/main" id="{01DCC79B-5EAB-884D-A856-7B0033C4C68A}"/>
                </a:ext>
              </a:extLst>
            </p:cNvPr>
            <p:cNvCxnSpPr/>
            <p:nvPr/>
          </p:nvCxnSpPr>
          <p:spPr>
            <a:xfrm>
              <a:off x="2374655" y="2491737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14" name="直接箭头连接符 19">
              <a:extLst>
                <a:ext uri="{FF2B5EF4-FFF2-40B4-BE49-F238E27FC236}">
                  <a16:creationId xmlns:a16="http://schemas.microsoft.com/office/drawing/2014/main" id="{65989851-5245-9C4F-8B26-AA02D3A332BF}"/>
                </a:ext>
              </a:extLst>
            </p:cNvPr>
            <p:cNvCxnSpPr/>
            <p:nvPr/>
          </p:nvCxnSpPr>
          <p:spPr>
            <a:xfrm>
              <a:off x="2374655" y="2209697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821EF62B-E394-964D-8D4C-615B500315AF}"/>
                </a:ext>
              </a:extLst>
            </p:cNvPr>
            <p:cNvSpPr/>
            <p:nvPr/>
          </p:nvSpPr>
          <p:spPr>
            <a:xfrm>
              <a:off x="48915" y="2277666"/>
              <a:ext cx="1734160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1~11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9EB5A320-DA7B-1F4D-8D26-5871ECF2263C}"/>
                </a:ext>
              </a:extLst>
            </p:cNvPr>
            <p:cNvSpPr/>
            <p:nvPr/>
          </p:nvSpPr>
          <p:spPr>
            <a:xfrm>
              <a:off x="5901543" y="1731131"/>
              <a:ext cx="930639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ACK2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17" name="直接箭头连接符 22">
              <a:extLst>
                <a:ext uri="{FF2B5EF4-FFF2-40B4-BE49-F238E27FC236}">
                  <a16:creationId xmlns:a16="http://schemas.microsoft.com/office/drawing/2014/main" id="{6CE35FFE-06A1-204D-8CB8-E9384AD44F00}"/>
                </a:ext>
              </a:extLst>
            </p:cNvPr>
            <p:cNvCxnSpPr/>
            <p:nvPr/>
          </p:nvCxnSpPr>
          <p:spPr>
            <a:xfrm>
              <a:off x="5985774" y="2191670"/>
              <a:ext cx="3481669" cy="137914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18" name="直接箭头连接符 23">
              <a:extLst>
                <a:ext uri="{FF2B5EF4-FFF2-40B4-BE49-F238E27FC236}">
                  <a16:creationId xmlns:a16="http://schemas.microsoft.com/office/drawing/2014/main" id="{6A423230-D7CA-AB4C-A714-451E2329C0B8}"/>
                </a:ext>
              </a:extLst>
            </p:cNvPr>
            <p:cNvCxnSpPr/>
            <p:nvPr/>
          </p:nvCxnSpPr>
          <p:spPr>
            <a:xfrm>
              <a:off x="5977794" y="2329745"/>
              <a:ext cx="3481669" cy="137914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68362DB9-2931-FE4B-9045-9E17B2DAFB35}"/>
                </a:ext>
              </a:extLst>
            </p:cNvPr>
            <p:cNvSpPr/>
            <p:nvPr/>
          </p:nvSpPr>
          <p:spPr>
            <a:xfrm>
              <a:off x="7356424" y="1889016"/>
              <a:ext cx="1294935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1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C3F3E8FE-2DBE-6745-9D4C-B88F06EFB47F}"/>
                </a:ext>
              </a:extLst>
            </p:cNvPr>
            <p:cNvSpPr/>
            <p:nvPr/>
          </p:nvSpPr>
          <p:spPr>
            <a:xfrm>
              <a:off x="7356424" y="2372137"/>
              <a:ext cx="1294935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2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1" name="左大括号 120">
              <a:extLst>
                <a:ext uri="{FF2B5EF4-FFF2-40B4-BE49-F238E27FC236}">
                  <a16:creationId xmlns:a16="http://schemas.microsoft.com/office/drawing/2014/main" id="{56AA91E8-E1BE-1040-907E-C71050FBD64A}"/>
                </a:ext>
              </a:extLst>
            </p:cNvPr>
            <p:cNvSpPr/>
            <p:nvPr/>
          </p:nvSpPr>
          <p:spPr>
            <a:xfrm>
              <a:off x="1893895" y="1809991"/>
              <a:ext cx="408752" cy="1395834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右大括号 121">
              <a:extLst>
                <a:ext uri="{FF2B5EF4-FFF2-40B4-BE49-F238E27FC236}">
                  <a16:creationId xmlns:a16="http://schemas.microsoft.com/office/drawing/2014/main" id="{F3E5788C-522E-654A-9469-C19CBEAE809D}"/>
                </a:ext>
              </a:extLst>
            </p:cNvPr>
            <p:cNvSpPr/>
            <p:nvPr/>
          </p:nvSpPr>
          <p:spPr>
            <a:xfrm>
              <a:off x="9454182" y="2487780"/>
              <a:ext cx="450331" cy="1436089"/>
            </a:xfrm>
            <a:prstGeom prst="rightBrac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23" name="直接箭头连接符 28">
              <a:extLst>
                <a:ext uri="{FF2B5EF4-FFF2-40B4-BE49-F238E27FC236}">
                  <a16:creationId xmlns:a16="http://schemas.microsoft.com/office/drawing/2014/main" id="{541F262D-D538-0744-AA4D-909FD99D676C}"/>
                </a:ext>
              </a:extLst>
            </p:cNvPr>
            <p:cNvCxnSpPr/>
            <p:nvPr/>
          </p:nvCxnSpPr>
          <p:spPr>
            <a:xfrm>
              <a:off x="2374655" y="2773777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24" name="直接箭头连接符 29">
              <a:extLst>
                <a:ext uri="{FF2B5EF4-FFF2-40B4-BE49-F238E27FC236}">
                  <a16:creationId xmlns:a16="http://schemas.microsoft.com/office/drawing/2014/main" id="{AFB21DA3-9D43-5B4C-8B40-E7390B6C5DEB}"/>
                </a:ext>
              </a:extLst>
            </p:cNvPr>
            <p:cNvCxnSpPr/>
            <p:nvPr/>
          </p:nvCxnSpPr>
          <p:spPr>
            <a:xfrm>
              <a:off x="2374655" y="2914797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25" name="直接箭头连接符 30">
              <a:extLst>
                <a:ext uri="{FF2B5EF4-FFF2-40B4-BE49-F238E27FC236}">
                  <a16:creationId xmlns:a16="http://schemas.microsoft.com/office/drawing/2014/main" id="{DF975DCE-09F7-FE42-9228-E0C957B588D2}"/>
                </a:ext>
              </a:extLst>
            </p:cNvPr>
            <p:cNvCxnSpPr/>
            <p:nvPr/>
          </p:nvCxnSpPr>
          <p:spPr>
            <a:xfrm>
              <a:off x="2374655" y="2632757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26" name="直接箭头连接符 31">
              <a:extLst>
                <a:ext uri="{FF2B5EF4-FFF2-40B4-BE49-F238E27FC236}">
                  <a16:creationId xmlns:a16="http://schemas.microsoft.com/office/drawing/2014/main" id="{812B8265-F75C-D84C-9E8A-25ACD8C060C2}"/>
                </a:ext>
              </a:extLst>
            </p:cNvPr>
            <p:cNvCxnSpPr/>
            <p:nvPr/>
          </p:nvCxnSpPr>
          <p:spPr>
            <a:xfrm>
              <a:off x="2374655" y="3196837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27" name="直接箭头连接符 32">
              <a:extLst>
                <a:ext uri="{FF2B5EF4-FFF2-40B4-BE49-F238E27FC236}">
                  <a16:creationId xmlns:a16="http://schemas.microsoft.com/office/drawing/2014/main" id="{3F4D336F-F651-FD4C-ADDA-EFCFDBB941D3}"/>
                </a:ext>
              </a:extLst>
            </p:cNvPr>
            <p:cNvCxnSpPr/>
            <p:nvPr/>
          </p:nvCxnSpPr>
          <p:spPr>
            <a:xfrm>
              <a:off x="2374655" y="3055817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3711100B-8074-814B-BBBD-576E23AFAADF}"/>
                </a:ext>
              </a:extLst>
            </p:cNvPr>
            <p:cNvSpPr/>
            <p:nvPr/>
          </p:nvSpPr>
          <p:spPr>
            <a:xfrm rot="373831">
              <a:off x="3673282" y="1983143"/>
              <a:ext cx="1359529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3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29" name="直接箭头连接符 34">
              <a:extLst>
                <a:ext uri="{FF2B5EF4-FFF2-40B4-BE49-F238E27FC236}">
                  <a16:creationId xmlns:a16="http://schemas.microsoft.com/office/drawing/2014/main" id="{4E991198-E253-6E49-98C9-C0D3D1C6FBBB}"/>
                </a:ext>
              </a:extLst>
            </p:cNvPr>
            <p:cNvCxnSpPr/>
            <p:nvPr/>
          </p:nvCxnSpPr>
          <p:spPr>
            <a:xfrm>
              <a:off x="2369296" y="3357786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tailEnd type="triangle"/>
            </a:ln>
            <a:effectLst/>
          </p:spPr>
        </p:cxnSp>
        <p:cxnSp>
          <p:nvCxnSpPr>
            <p:cNvPr id="130" name="直接箭头连接符 35">
              <a:extLst>
                <a:ext uri="{FF2B5EF4-FFF2-40B4-BE49-F238E27FC236}">
                  <a16:creationId xmlns:a16="http://schemas.microsoft.com/office/drawing/2014/main" id="{EA6919D7-FE55-9342-8A67-CBC20B933870}"/>
                </a:ext>
              </a:extLst>
            </p:cNvPr>
            <p:cNvCxnSpPr/>
            <p:nvPr/>
          </p:nvCxnSpPr>
          <p:spPr>
            <a:xfrm>
              <a:off x="5926993" y="3789834"/>
              <a:ext cx="3481669" cy="137914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31" name="直接箭头连接符 36">
              <a:extLst>
                <a:ext uri="{FF2B5EF4-FFF2-40B4-BE49-F238E27FC236}">
                  <a16:creationId xmlns:a16="http://schemas.microsoft.com/office/drawing/2014/main" id="{35FD7439-3EB1-194D-A3DF-C3B5A21977E1}"/>
                </a:ext>
              </a:extLst>
            </p:cNvPr>
            <p:cNvCxnSpPr/>
            <p:nvPr/>
          </p:nvCxnSpPr>
          <p:spPr>
            <a:xfrm>
              <a:off x="5926993" y="3929689"/>
              <a:ext cx="3481669" cy="137914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A865FAF1-A0D3-8948-A6A9-B1A584E0224A}"/>
                </a:ext>
              </a:extLst>
            </p:cNvPr>
            <p:cNvSpPr/>
            <p:nvPr/>
          </p:nvSpPr>
          <p:spPr>
            <a:xfrm>
              <a:off x="7351555" y="3422314"/>
              <a:ext cx="1734160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3~11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AB84C90D-EF89-7A43-B17D-10221DF9CC90}"/>
                </a:ext>
              </a:extLst>
            </p:cNvPr>
            <p:cNvSpPr/>
            <p:nvPr/>
          </p:nvSpPr>
          <p:spPr>
            <a:xfrm>
              <a:off x="69870" y="3157692"/>
              <a:ext cx="2790881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Retransmit  Packet 3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34" name="直接箭头连接符 39">
              <a:extLst>
                <a:ext uri="{FF2B5EF4-FFF2-40B4-BE49-F238E27FC236}">
                  <a16:creationId xmlns:a16="http://schemas.microsoft.com/office/drawing/2014/main" id="{D17E1381-9654-E242-88CB-263DBC927284}"/>
                </a:ext>
              </a:extLst>
            </p:cNvPr>
            <p:cNvCxnSpPr/>
            <p:nvPr/>
          </p:nvCxnSpPr>
          <p:spPr>
            <a:xfrm flipH="1">
              <a:off x="2389152" y="2215448"/>
              <a:ext cx="3533306" cy="396384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tailEnd type="triangle"/>
            </a:ln>
            <a:effectLst/>
          </p:spPr>
        </p:cxnSp>
        <p:cxnSp>
          <p:nvCxnSpPr>
            <p:cNvPr id="135" name="直接箭头连接符 40">
              <a:extLst>
                <a:ext uri="{FF2B5EF4-FFF2-40B4-BE49-F238E27FC236}">
                  <a16:creationId xmlns:a16="http://schemas.microsoft.com/office/drawing/2014/main" id="{D9847459-711A-204D-812A-3D6A81969243}"/>
                </a:ext>
              </a:extLst>
            </p:cNvPr>
            <p:cNvCxnSpPr/>
            <p:nvPr/>
          </p:nvCxnSpPr>
          <p:spPr>
            <a:xfrm flipH="1">
              <a:off x="2382714" y="2365118"/>
              <a:ext cx="3542482" cy="413957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tailEnd type="triangle"/>
            </a:ln>
            <a:effectLst/>
          </p:spPr>
        </p:cxnSp>
        <p:cxnSp>
          <p:nvCxnSpPr>
            <p:cNvPr id="136" name="直接箭头连接符 41">
              <a:extLst>
                <a:ext uri="{FF2B5EF4-FFF2-40B4-BE49-F238E27FC236}">
                  <a16:creationId xmlns:a16="http://schemas.microsoft.com/office/drawing/2014/main" id="{ECDEA9AC-209A-4E4A-8AE5-FEA34E95FB42}"/>
                </a:ext>
              </a:extLst>
            </p:cNvPr>
            <p:cNvCxnSpPr/>
            <p:nvPr/>
          </p:nvCxnSpPr>
          <p:spPr>
            <a:xfrm flipH="1">
              <a:off x="2411929" y="2652436"/>
              <a:ext cx="3542482" cy="413957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tailEnd type="triangle"/>
            </a:ln>
            <a:effectLst/>
          </p:spPr>
        </p:cxnSp>
        <p:cxnSp>
          <p:nvCxnSpPr>
            <p:cNvPr id="137" name="直接箭头连接符 42">
              <a:extLst>
                <a:ext uri="{FF2B5EF4-FFF2-40B4-BE49-F238E27FC236}">
                  <a16:creationId xmlns:a16="http://schemas.microsoft.com/office/drawing/2014/main" id="{34A0C7FD-5293-8843-AE51-C675F9129AA4}"/>
                </a:ext>
              </a:extLst>
            </p:cNvPr>
            <p:cNvCxnSpPr/>
            <p:nvPr/>
          </p:nvCxnSpPr>
          <p:spPr>
            <a:xfrm flipH="1">
              <a:off x="2382628" y="2813800"/>
              <a:ext cx="3542482" cy="413957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tailEnd type="triangle"/>
            </a:ln>
            <a:effectLst/>
          </p:spPr>
        </p:cxnSp>
        <p:cxnSp>
          <p:nvCxnSpPr>
            <p:cNvPr id="138" name="直接箭头连接符 43">
              <a:extLst>
                <a:ext uri="{FF2B5EF4-FFF2-40B4-BE49-F238E27FC236}">
                  <a16:creationId xmlns:a16="http://schemas.microsoft.com/office/drawing/2014/main" id="{DF3518DF-8CDE-3945-8C10-913E82D578C0}"/>
                </a:ext>
              </a:extLst>
            </p:cNvPr>
            <p:cNvCxnSpPr/>
            <p:nvPr/>
          </p:nvCxnSpPr>
          <p:spPr>
            <a:xfrm flipH="1">
              <a:off x="2392320" y="2970980"/>
              <a:ext cx="3542482" cy="413957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tailEnd type="triangle"/>
            </a:ln>
            <a:effectLst/>
          </p:spPr>
        </p:cxn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B712ABEF-9190-2447-934E-5D1042A660A0}"/>
                </a:ext>
              </a:extLst>
            </p:cNvPr>
            <p:cNvSpPr/>
            <p:nvPr/>
          </p:nvSpPr>
          <p:spPr>
            <a:xfrm>
              <a:off x="5901543" y="2141893"/>
              <a:ext cx="930639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ACK3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58A0AF67-AE97-1446-A253-34F3F8B16116}"/>
                </a:ext>
              </a:extLst>
            </p:cNvPr>
            <p:cNvSpPr/>
            <p:nvPr/>
          </p:nvSpPr>
          <p:spPr>
            <a:xfrm>
              <a:off x="5901543" y="2373739"/>
              <a:ext cx="930639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ACK3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C2162703-E9A0-CD42-87A4-124C2B76D6F1}"/>
                </a:ext>
              </a:extLst>
            </p:cNvPr>
            <p:cNvSpPr/>
            <p:nvPr/>
          </p:nvSpPr>
          <p:spPr>
            <a:xfrm>
              <a:off x="5901543" y="2555408"/>
              <a:ext cx="930639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ACK3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05EABC47-5B3B-764A-A820-585743F2F17A}"/>
                </a:ext>
              </a:extLst>
            </p:cNvPr>
            <p:cNvSpPr/>
            <p:nvPr/>
          </p:nvSpPr>
          <p:spPr>
            <a:xfrm>
              <a:off x="5901543" y="2788359"/>
              <a:ext cx="930639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ACK3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43" name="直接箭头连接符 48">
              <a:extLst>
                <a:ext uri="{FF2B5EF4-FFF2-40B4-BE49-F238E27FC236}">
                  <a16:creationId xmlns:a16="http://schemas.microsoft.com/office/drawing/2014/main" id="{53366448-0012-0047-A713-47FF61E64A2E}"/>
                </a:ext>
              </a:extLst>
            </p:cNvPr>
            <p:cNvCxnSpPr/>
            <p:nvPr/>
          </p:nvCxnSpPr>
          <p:spPr>
            <a:xfrm>
              <a:off x="2357946" y="3505717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70F9C3D1-5C71-984D-81DA-2AAD8B2CAB24}"/>
                </a:ext>
              </a:extLst>
            </p:cNvPr>
            <p:cNvSpPr/>
            <p:nvPr/>
          </p:nvSpPr>
          <p:spPr>
            <a:xfrm>
              <a:off x="7381957" y="3955123"/>
              <a:ext cx="1442206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12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2FA61DE8-F6A6-6E4C-9E31-1FF58BEF07C8}"/>
                </a:ext>
              </a:extLst>
            </p:cNvPr>
            <p:cNvSpPr/>
            <p:nvPr/>
          </p:nvSpPr>
          <p:spPr>
            <a:xfrm>
              <a:off x="1183333" y="3374370"/>
              <a:ext cx="1442206" cy="591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12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E02ED9C1-692A-B848-8866-8863A0BA36EC}"/>
                </a:ext>
              </a:extLst>
            </p:cNvPr>
            <p:cNvSpPr/>
            <p:nvPr/>
          </p:nvSpPr>
          <p:spPr>
            <a:xfrm>
              <a:off x="9707169" y="2742812"/>
              <a:ext cx="2509004" cy="1005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delay of packet reassembling 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47" name="矩形 146">
            <a:extLst>
              <a:ext uri="{FF2B5EF4-FFF2-40B4-BE49-F238E27FC236}">
                <a16:creationId xmlns:a16="http://schemas.microsoft.com/office/drawing/2014/main" id="{6EA835C1-7FB0-A240-AD60-4BFFFBE1BC5B}"/>
              </a:ext>
            </a:extLst>
          </p:cNvPr>
          <p:cNvSpPr/>
          <p:nvPr/>
        </p:nvSpPr>
        <p:spPr>
          <a:xfrm>
            <a:off x="3121853" y="5815566"/>
            <a:ext cx="3698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 study: Legacy TCP</a:t>
            </a:r>
          </a:p>
        </p:txBody>
      </p:sp>
      <p:sp>
        <p:nvSpPr>
          <p:cNvPr id="148" name="Date Placeholder 3">
            <a:extLst>
              <a:ext uri="{FF2B5EF4-FFF2-40B4-BE49-F238E27FC236}">
                <a16:creationId xmlns:a16="http://schemas.microsoft.com/office/drawing/2014/main" id="{A54B95C3-A6A0-864C-A384-AFB4DD3B1E5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149" name="Footer Placeholder 4">
            <a:extLst>
              <a:ext uri="{FF2B5EF4-FFF2-40B4-BE49-F238E27FC236}">
                <a16:creationId xmlns:a16="http://schemas.microsoft.com/office/drawing/2014/main" id="{A32FEC30-7C0E-0D4E-BD64-44BC4E0C0C76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150" name="Slide Number Placeholder 5">
            <a:extLst>
              <a:ext uri="{FF2B5EF4-FFF2-40B4-BE49-F238E27FC236}">
                <a16:creationId xmlns:a16="http://schemas.microsoft.com/office/drawing/2014/main" id="{CF3AD4DB-7518-AF44-9158-FE338C4A5A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845"/>
    </mc:Choice>
    <mc:Fallback xmlns="">
      <p:transition advTm="1284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0" y="1063229"/>
            <a:ext cx="9144000" cy="857250"/>
          </a:xfrm>
        </p:spPr>
        <p:txBody>
          <a:bodyPr/>
          <a:lstStyle/>
          <a:p>
            <a:r>
              <a:rPr lang="en-US" altLang="zh-CN" b="1" dirty="0"/>
              <a:t>Enlarged delay in loss recovery</a:t>
            </a:r>
            <a:endParaRPr lang="zh-CN" altLang="en-US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022" y="1879424"/>
            <a:ext cx="88029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703" tIns="29351" rIns="58703" bIns="29351" numCol="1" anchor="t" anchorCtr="0" compatLnSpc="1">
            <a:prstTxWarp prst="textNoShape">
              <a:avLst/>
            </a:prstTxWarp>
          </a:bodyPr>
          <a:lstStyle>
            <a:lvl1pPr marL="252413" indent="-252413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209550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2pPr>
            <a:lvl3pPr marL="839788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174750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509713" indent="-166688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19669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4241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28813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3385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altLang="zh-CN" sz="1800" b="0" kern="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876DB066-E7E4-0445-93E4-9ADFBE8C9861}"/>
              </a:ext>
            </a:extLst>
          </p:cNvPr>
          <p:cNvGrpSpPr/>
          <p:nvPr/>
        </p:nvGrpSpPr>
        <p:grpSpPr>
          <a:xfrm>
            <a:off x="827584" y="2132856"/>
            <a:ext cx="7549008" cy="3564055"/>
            <a:chOff x="48915" y="981522"/>
            <a:chExt cx="12182691" cy="5869765"/>
          </a:xfrm>
        </p:grpSpPr>
        <p:cxnSp>
          <p:nvCxnSpPr>
            <p:cNvPr id="118" name="直接箭头连接符 52">
              <a:extLst>
                <a:ext uri="{FF2B5EF4-FFF2-40B4-BE49-F238E27FC236}">
                  <a16:creationId xmlns:a16="http://schemas.microsoft.com/office/drawing/2014/main" id="{36A24A74-A582-0442-8D90-B7CA13542171}"/>
                </a:ext>
              </a:extLst>
            </p:cNvPr>
            <p:cNvCxnSpPr/>
            <p:nvPr/>
          </p:nvCxnSpPr>
          <p:spPr>
            <a:xfrm>
              <a:off x="2390088" y="1465649"/>
              <a:ext cx="0" cy="4824536"/>
            </a:xfrm>
            <a:prstGeom prst="straightConnector1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19" name="直接箭头连接符 53">
              <a:extLst>
                <a:ext uri="{FF2B5EF4-FFF2-40B4-BE49-F238E27FC236}">
                  <a16:creationId xmlns:a16="http://schemas.microsoft.com/office/drawing/2014/main" id="{6CAF5379-DB19-DA4A-A5A9-9524C41DE74E}"/>
                </a:ext>
              </a:extLst>
            </p:cNvPr>
            <p:cNvCxnSpPr/>
            <p:nvPr/>
          </p:nvCxnSpPr>
          <p:spPr>
            <a:xfrm>
              <a:off x="5990488" y="1465649"/>
              <a:ext cx="0" cy="4824536"/>
            </a:xfrm>
            <a:prstGeom prst="straightConnector1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20" name="直接箭头连接符 54">
              <a:extLst>
                <a:ext uri="{FF2B5EF4-FFF2-40B4-BE49-F238E27FC236}">
                  <a16:creationId xmlns:a16="http://schemas.microsoft.com/office/drawing/2014/main" id="{1D56C87E-9A3D-C44B-ADA2-4F5877F287B1}"/>
                </a:ext>
              </a:extLst>
            </p:cNvPr>
            <p:cNvCxnSpPr/>
            <p:nvPr/>
          </p:nvCxnSpPr>
          <p:spPr>
            <a:xfrm>
              <a:off x="9446872" y="1465649"/>
              <a:ext cx="0" cy="4392488"/>
            </a:xfrm>
            <a:prstGeom prst="straightConnector1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014CA147-B8B1-BA45-9519-DABA97EB5052}"/>
                </a:ext>
              </a:extLst>
            </p:cNvPr>
            <p:cNvSpPr/>
            <p:nvPr/>
          </p:nvSpPr>
          <p:spPr>
            <a:xfrm>
              <a:off x="1829001" y="1023090"/>
              <a:ext cx="1244839" cy="534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Sender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2C4EB426-71E0-F84C-849B-CDA75E06FC1D}"/>
                </a:ext>
              </a:extLst>
            </p:cNvPr>
            <p:cNvSpPr/>
            <p:nvPr/>
          </p:nvSpPr>
          <p:spPr>
            <a:xfrm>
              <a:off x="5289815" y="981524"/>
              <a:ext cx="1456969" cy="534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Receiver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1C37C4FA-1AE0-6F40-8704-80D4F0CA18C9}"/>
                </a:ext>
              </a:extLst>
            </p:cNvPr>
            <p:cNvSpPr/>
            <p:nvPr/>
          </p:nvSpPr>
          <p:spPr>
            <a:xfrm>
              <a:off x="8290113" y="981522"/>
              <a:ext cx="2277033" cy="534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Receiver’s APP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24" name="直接箭头连接符 58">
              <a:extLst>
                <a:ext uri="{FF2B5EF4-FFF2-40B4-BE49-F238E27FC236}">
                  <a16:creationId xmlns:a16="http://schemas.microsoft.com/office/drawing/2014/main" id="{0D189416-ADDF-7743-BB5B-7CDA1D8639F7}"/>
                </a:ext>
              </a:extLst>
            </p:cNvPr>
            <p:cNvCxnSpPr/>
            <p:nvPr/>
          </p:nvCxnSpPr>
          <p:spPr>
            <a:xfrm>
              <a:off x="2390088" y="1753681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25" name="直接箭头连接符 59">
              <a:extLst>
                <a:ext uri="{FF2B5EF4-FFF2-40B4-BE49-F238E27FC236}">
                  <a16:creationId xmlns:a16="http://schemas.microsoft.com/office/drawing/2014/main" id="{88FBE1A8-41A4-7949-8688-CF90667B1A86}"/>
                </a:ext>
              </a:extLst>
            </p:cNvPr>
            <p:cNvCxnSpPr/>
            <p:nvPr/>
          </p:nvCxnSpPr>
          <p:spPr>
            <a:xfrm>
              <a:off x="2390088" y="1897697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26" name="直接箭头连接符 60">
              <a:extLst>
                <a:ext uri="{FF2B5EF4-FFF2-40B4-BE49-F238E27FC236}">
                  <a16:creationId xmlns:a16="http://schemas.microsoft.com/office/drawing/2014/main" id="{121B1623-2B8C-DB4C-9A8F-3E8B6537798B}"/>
                </a:ext>
              </a:extLst>
            </p:cNvPr>
            <p:cNvCxnSpPr/>
            <p:nvPr/>
          </p:nvCxnSpPr>
          <p:spPr>
            <a:xfrm>
              <a:off x="2390088" y="2041713"/>
              <a:ext cx="1147955" cy="149894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diamond" w="lg" len="lg"/>
            </a:ln>
            <a:effectLst/>
          </p:spPr>
        </p:cxn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3FA559EC-1D04-3F4C-A1B6-EC020055D32E}"/>
                </a:ext>
              </a:extLst>
            </p:cNvPr>
            <p:cNvSpPr/>
            <p:nvPr/>
          </p:nvSpPr>
          <p:spPr>
            <a:xfrm>
              <a:off x="7868884" y="5888201"/>
              <a:ext cx="4362720" cy="963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3 blocks the head of line (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97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 subsequent packets)</a:t>
              </a:r>
            </a:p>
          </p:txBody>
        </p:sp>
        <p:cxnSp>
          <p:nvCxnSpPr>
            <p:cNvPr id="128" name="直接箭头连接符 62">
              <a:extLst>
                <a:ext uri="{FF2B5EF4-FFF2-40B4-BE49-F238E27FC236}">
                  <a16:creationId xmlns:a16="http://schemas.microsoft.com/office/drawing/2014/main" id="{AC645A28-B62D-3646-B2D7-7C49FF9368BC}"/>
                </a:ext>
              </a:extLst>
            </p:cNvPr>
            <p:cNvCxnSpPr/>
            <p:nvPr/>
          </p:nvCxnSpPr>
          <p:spPr>
            <a:xfrm>
              <a:off x="2390088" y="2209697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82E958F7-EBB4-0F4C-BF23-CF90560A1397}"/>
                </a:ext>
              </a:extLst>
            </p:cNvPr>
            <p:cNvSpPr/>
            <p:nvPr/>
          </p:nvSpPr>
          <p:spPr>
            <a:xfrm>
              <a:off x="48915" y="3066677"/>
              <a:ext cx="2106293" cy="534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1~100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9504C932-E0EE-7840-A5F2-8FEA7D706D77}"/>
                </a:ext>
              </a:extLst>
            </p:cNvPr>
            <p:cNvSpPr/>
            <p:nvPr/>
          </p:nvSpPr>
          <p:spPr>
            <a:xfrm>
              <a:off x="5931885" y="1731131"/>
              <a:ext cx="1167231" cy="534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TACK1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31" name="直接箭头连接符 65">
              <a:extLst>
                <a:ext uri="{FF2B5EF4-FFF2-40B4-BE49-F238E27FC236}">
                  <a16:creationId xmlns:a16="http://schemas.microsoft.com/office/drawing/2014/main" id="{09AF9630-3E33-B448-8C32-7479DD5E327B}"/>
                </a:ext>
              </a:extLst>
            </p:cNvPr>
            <p:cNvCxnSpPr/>
            <p:nvPr/>
          </p:nvCxnSpPr>
          <p:spPr>
            <a:xfrm>
              <a:off x="6001207" y="2191670"/>
              <a:ext cx="3481669" cy="137914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32" name="直接箭头连接符 66">
              <a:extLst>
                <a:ext uri="{FF2B5EF4-FFF2-40B4-BE49-F238E27FC236}">
                  <a16:creationId xmlns:a16="http://schemas.microsoft.com/office/drawing/2014/main" id="{8F62A5E7-3B55-F347-89E2-81FF74BB7BE1}"/>
                </a:ext>
              </a:extLst>
            </p:cNvPr>
            <p:cNvCxnSpPr/>
            <p:nvPr/>
          </p:nvCxnSpPr>
          <p:spPr>
            <a:xfrm>
              <a:off x="5993227" y="2329745"/>
              <a:ext cx="3481669" cy="137914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60461636-ABD1-6644-BE2F-995E3C14DAD8}"/>
                </a:ext>
              </a:extLst>
            </p:cNvPr>
            <p:cNvSpPr/>
            <p:nvPr/>
          </p:nvSpPr>
          <p:spPr>
            <a:xfrm>
              <a:off x="7371857" y="1889016"/>
              <a:ext cx="1436273" cy="534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1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3F9771D7-C163-6047-9699-F73E29C23217}"/>
                </a:ext>
              </a:extLst>
            </p:cNvPr>
            <p:cNvSpPr/>
            <p:nvPr/>
          </p:nvSpPr>
          <p:spPr>
            <a:xfrm>
              <a:off x="7371857" y="2372135"/>
              <a:ext cx="1436273" cy="534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2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35" name="直接箭头连接符 69">
              <a:extLst>
                <a:ext uri="{FF2B5EF4-FFF2-40B4-BE49-F238E27FC236}">
                  <a16:creationId xmlns:a16="http://schemas.microsoft.com/office/drawing/2014/main" id="{E1EEDF4D-397F-3D45-AD73-C77E6ABCD09A}"/>
                </a:ext>
              </a:extLst>
            </p:cNvPr>
            <p:cNvCxnSpPr/>
            <p:nvPr/>
          </p:nvCxnSpPr>
          <p:spPr>
            <a:xfrm flipH="1">
              <a:off x="2395331" y="4273961"/>
              <a:ext cx="3579428" cy="562926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tailEnd type="triangle"/>
            </a:ln>
            <a:effectLst/>
          </p:spPr>
        </p:cxn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C91AFC62-E865-EE47-BFF2-C889E16B14D2}"/>
                </a:ext>
              </a:extLst>
            </p:cNvPr>
            <p:cNvSpPr/>
            <p:nvPr/>
          </p:nvSpPr>
          <p:spPr>
            <a:xfrm>
              <a:off x="5931883" y="4082864"/>
              <a:ext cx="1167231" cy="534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TACK2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7" name="左大括号 136">
              <a:extLst>
                <a:ext uri="{FF2B5EF4-FFF2-40B4-BE49-F238E27FC236}">
                  <a16:creationId xmlns:a16="http://schemas.microsoft.com/office/drawing/2014/main" id="{1FC74A16-BBF9-6143-8F31-51FE55D38F5F}"/>
                </a:ext>
              </a:extLst>
            </p:cNvPr>
            <p:cNvSpPr/>
            <p:nvPr/>
          </p:nvSpPr>
          <p:spPr>
            <a:xfrm>
              <a:off x="2030048" y="1753680"/>
              <a:ext cx="288032" cy="3137399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右大括号 137">
              <a:extLst>
                <a:ext uri="{FF2B5EF4-FFF2-40B4-BE49-F238E27FC236}">
                  <a16:creationId xmlns:a16="http://schemas.microsoft.com/office/drawing/2014/main" id="{70E98299-F19A-914D-AEBE-1A0FA55D57D3}"/>
                </a:ext>
              </a:extLst>
            </p:cNvPr>
            <p:cNvSpPr/>
            <p:nvPr/>
          </p:nvSpPr>
          <p:spPr>
            <a:xfrm>
              <a:off x="9472157" y="2467659"/>
              <a:ext cx="523543" cy="2960969"/>
            </a:xfrm>
            <a:prstGeom prst="rightBrac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A2B33AA7-B08D-804D-AE81-57B3358ED8C8}"/>
                </a:ext>
              </a:extLst>
            </p:cNvPr>
            <p:cNvSpPr/>
            <p:nvPr/>
          </p:nvSpPr>
          <p:spPr>
            <a:xfrm>
              <a:off x="9722602" y="3462418"/>
              <a:ext cx="2509004" cy="922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delay of packet reassembling 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40" name="直接箭头连接符 74">
              <a:extLst>
                <a:ext uri="{FF2B5EF4-FFF2-40B4-BE49-F238E27FC236}">
                  <a16:creationId xmlns:a16="http://schemas.microsoft.com/office/drawing/2014/main" id="{4A2DF30C-A042-7B47-9160-C701948C48D0}"/>
                </a:ext>
              </a:extLst>
            </p:cNvPr>
            <p:cNvCxnSpPr/>
            <p:nvPr/>
          </p:nvCxnSpPr>
          <p:spPr>
            <a:xfrm>
              <a:off x="2390088" y="3337857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3D2CF699-489B-B744-A036-9F9DC17231DD}"/>
                </a:ext>
              </a:extLst>
            </p:cNvPr>
            <p:cNvSpPr/>
            <p:nvPr/>
          </p:nvSpPr>
          <p:spPr>
            <a:xfrm rot="373831">
              <a:off x="3612830" y="2011686"/>
              <a:ext cx="1511296" cy="534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3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42" name="直接箭头连接符 76">
              <a:extLst>
                <a:ext uri="{FF2B5EF4-FFF2-40B4-BE49-F238E27FC236}">
                  <a16:creationId xmlns:a16="http://schemas.microsoft.com/office/drawing/2014/main" id="{3965E396-7E5D-0547-B61A-D7E1CE1E7C11}"/>
                </a:ext>
              </a:extLst>
            </p:cNvPr>
            <p:cNvCxnSpPr/>
            <p:nvPr/>
          </p:nvCxnSpPr>
          <p:spPr>
            <a:xfrm>
              <a:off x="2394693" y="4891079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tailEnd type="triangle"/>
            </a:ln>
            <a:effectLst/>
          </p:spPr>
        </p:cxn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AB6455F6-2A73-3B46-A994-131CE206941B}"/>
                </a:ext>
              </a:extLst>
            </p:cNvPr>
            <p:cNvSpPr/>
            <p:nvPr/>
          </p:nvSpPr>
          <p:spPr>
            <a:xfrm>
              <a:off x="9541443" y="5396472"/>
              <a:ext cx="2106293" cy="534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3~100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44" name="直接箭头连接符 78">
              <a:extLst>
                <a:ext uri="{FF2B5EF4-FFF2-40B4-BE49-F238E27FC236}">
                  <a16:creationId xmlns:a16="http://schemas.microsoft.com/office/drawing/2014/main" id="{73C60CDC-00D7-D64F-9C48-1A8F630DC007}"/>
                </a:ext>
              </a:extLst>
            </p:cNvPr>
            <p:cNvCxnSpPr/>
            <p:nvPr/>
          </p:nvCxnSpPr>
          <p:spPr>
            <a:xfrm>
              <a:off x="5942426" y="5302002"/>
              <a:ext cx="3481669" cy="137914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6F691AE4-E3AA-E444-8148-93650B29F554}"/>
                </a:ext>
              </a:extLst>
            </p:cNvPr>
            <p:cNvSpPr/>
            <p:nvPr/>
          </p:nvSpPr>
          <p:spPr>
            <a:xfrm rot="164392">
              <a:off x="3526125" y="4649768"/>
              <a:ext cx="1511296" cy="534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3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46" name="直接箭头连接符 80">
              <a:extLst>
                <a:ext uri="{FF2B5EF4-FFF2-40B4-BE49-F238E27FC236}">
                  <a16:creationId xmlns:a16="http://schemas.microsoft.com/office/drawing/2014/main" id="{566EE501-A8A3-A643-A28A-7EDD14F566A4}"/>
                </a:ext>
              </a:extLst>
            </p:cNvPr>
            <p:cNvCxnSpPr/>
            <p:nvPr/>
          </p:nvCxnSpPr>
          <p:spPr>
            <a:xfrm flipH="1">
              <a:off x="2404585" y="2215448"/>
              <a:ext cx="3533306" cy="396384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tailEnd type="triangle"/>
            </a:ln>
            <a:effectLst/>
          </p:spPr>
        </p:cxn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2020D921-2084-834D-9B80-2930AC5FED2A}"/>
                </a:ext>
              </a:extLst>
            </p:cNvPr>
            <p:cNvSpPr/>
            <p:nvPr/>
          </p:nvSpPr>
          <p:spPr>
            <a:xfrm>
              <a:off x="2362065" y="3832224"/>
              <a:ext cx="768840" cy="922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…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BFECE4DE-B7C1-DA4C-99CA-80C335C42598}"/>
                </a:ext>
              </a:extLst>
            </p:cNvPr>
            <p:cNvSpPr/>
            <p:nvPr/>
          </p:nvSpPr>
          <p:spPr>
            <a:xfrm>
              <a:off x="2371743" y="2421682"/>
              <a:ext cx="768840" cy="922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…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49" name="直接箭头连接符 83">
              <a:extLst>
                <a:ext uri="{FF2B5EF4-FFF2-40B4-BE49-F238E27FC236}">
                  <a16:creationId xmlns:a16="http://schemas.microsoft.com/office/drawing/2014/main" id="{602691BD-3D2E-FF47-A68D-3E37A0B62CE4}"/>
                </a:ext>
              </a:extLst>
            </p:cNvPr>
            <p:cNvCxnSpPr/>
            <p:nvPr/>
          </p:nvCxnSpPr>
          <p:spPr>
            <a:xfrm>
              <a:off x="2395901" y="5157986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636CD39B-1412-F340-BC88-1652DD9E48C8}"/>
                </a:ext>
              </a:extLst>
            </p:cNvPr>
            <p:cNvSpPr/>
            <p:nvPr/>
          </p:nvSpPr>
          <p:spPr>
            <a:xfrm>
              <a:off x="1086352" y="5013971"/>
              <a:ext cx="1772577" cy="534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Packet 101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ACAE6A13-C48B-C242-AD22-8C946DC23518}"/>
                </a:ext>
              </a:extLst>
            </p:cNvPr>
            <p:cNvSpPr/>
            <p:nvPr/>
          </p:nvSpPr>
          <p:spPr>
            <a:xfrm>
              <a:off x="110672" y="4697899"/>
              <a:ext cx="3146247" cy="534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Retransmit  Packet 3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52" name="直接箭头连接符 86">
              <a:extLst>
                <a:ext uri="{FF2B5EF4-FFF2-40B4-BE49-F238E27FC236}">
                  <a16:creationId xmlns:a16="http://schemas.microsoft.com/office/drawing/2014/main" id="{79EDAD0F-532D-2B47-A785-F5531EDD23A9}"/>
                </a:ext>
              </a:extLst>
            </p:cNvPr>
            <p:cNvCxnSpPr/>
            <p:nvPr/>
          </p:nvCxnSpPr>
          <p:spPr>
            <a:xfrm>
              <a:off x="2374359" y="3480954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53" name="直接箭头连接符 87">
              <a:extLst>
                <a:ext uri="{FF2B5EF4-FFF2-40B4-BE49-F238E27FC236}">
                  <a16:creationId xmlns:a16="http://schemas.microsoft.com/office/drawing/2014/main" id="{F93C8833-021F-4741-9EC2-031F7AD55696}"/>
                </a:ext>
              </a:extLst>
            </p:cNvPr>
            <p:cNvCxnSpPr/>
            <p:nvPr/>
          </p:nvCxnSpPr>
          <p:spPr>
            <a:xfrm>
              <a:off x="2377446" y="3623119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  <p:sp>
        <p:nvSpPr>
          <p:cNvPr id="154" name="矩形 153">
            <a:extLst>
              <a:ext uri="{FF2B5EF4-FFF2-40B4-BE49-F238E27FC236}">
                <a16:creationId xmlns:a16="http://schemas.microsoft.com/office/drawing/2014/main" id="{BE0FF2AB-AD3F-5241-B4BE-19289BB800D0}"/>
              </a:ext>
            </a:extLst>
          </p:cNvPr>
          <p:cNvSpPr/>
          <p:nvPr/>
        </p:nvSpPr>
        <p:spPr>
          <a:xfrm>
            <a:off x="3300061" y="5987282"/>
            <a:ext cx="3147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 study: TACK</a:t>
            </a:r>
          </a:p>
        </p:txBody>
      </p:sp>
      <p:sp>
        <p:nvSpPr>
          <p:cNvPr id="155" name="Date Placeholder 3">
            <a:extLst>
              <a:ext uri="{FF2B5EF4-FFF2-40B4-BE49-F238E27FC236}">
                <a16:creationId xmlns:a16="http://schemas.microsoft.com/office/drawing/2014/main" id="{E77CF117-8EDE-564F-B5B4-4EB19928F9B0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156" name="Footer Placeholder 4">
            <a:extLst>
              <a:ext uri="{FF2B5EF4-FFF2-40B4-BE49-F238E27FC236}">
                <a16:creationId xmlns:a16="http://schemas.microsoft.com/office/drawing/2014/main" id="{95E6AD4D-186F-9849-9CBF-05B4B274F1F1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157" name="Slide Number Placeholder 5">
            <a:extLst>
              <a:ext uri="{FF2B5EF4-FFF2-40B4-BE49-F238E27FC236}">
                <a16:creationId xmlns:a16="http://schemas.microsoft.com/office/drawing/2014/main" id="{9977A1F8-AE51-E04B-9732-5A6E827025D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1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488"/>
    </mc:Choice>
    <mc:Fallback xmlns="">
      <p:transition advTm="2848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0" y="1063229"/>
            <a:ext cx="9144000" cy="857250"/>
          </a:xfrm>
        </p:spPr>
        <p:txBody>
          <a:bodyPr/>
          <a:lstStyle/>
          <a:p>
            <a:r>
              <a:rPr lang="en-US" altLang="zh-CN" b="1" dirty="0"/>
              <a:t>Biased round-trip timing</a:t>
            </a:r>
            <a:endParaRPr lang="zh-CN" altLang="en-US" b="1" dirty="0"/>
          </a:p>
        </p:txBody>
      </p:sp>
      <p:sp>
        <p:nvSpPr>
          <p:cNvPr id="44" name="矩形 43"/>
          <p:cNvSpPr/>
          <p:nvPr/>
        </p:nvSpPr>
        <p:spPr>
          <a:xfrm>
            <a:off x="1773244" y="4995174"/>
            <a:ext cx="5466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TACK-based round-trip timing: </a:t>
            </a:r>
            <a:r>
              <a:rPr lang="en-US" altLang="zh-CN" sz="18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zh-CN" altLang="en-US" sz="18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case study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l="34213" r="34350"/>
          <a:stretch/>
        </p:blipFill>
        <p:spPr>
          <a:xfrm>
            <a:off x="3332591" y="2413196"/>
            <a:ext cx="2376265" cy="2160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r="65704"/>
          <a:stretch/>
        </p:blipFill>
        <p:spPr>
          <a:xfrm>
            <a:off x="498746" y="2413196"/>
            <a:ext cx="2592288" cy="21602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66227"/>
          <a:stretch/>
        </p:blipFill>
        <p:spPr>
          <a:xfrm>
            <a:off x="5950412" y="2413196"/>
            <a:ext cx="2552756" cy="216024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67026B1-BC42-3443-9CB7-6A9BEC58CCC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86D770-74AA-6D46-9E34-BA1A0FB04A5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FA0A8F6-7B30-A84C-BBC7-A6C8E34312E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6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49"/>
    </mc:Choice>
    <mc:Fallback xmlns="">
      <p:transition advTm="3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0" y="1063229"/>
            <a:ext cx="9144000" cy="857250"/>
          </a:xfrm>
        </p:spPr>
        <p:txBody>
          <a:bodyPr/>
          <a:lstStyle/>
          <a:p>
            <a:r>
              <a:rPr lang="en-US" altLang="zh-CN" b="1" dirty="0"/>
              <a:t>Burst send pattern</a:t>
            </a:r>
            <a:endParaRPr lang="zh-CN" altLang="en-US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022" y="1879424"/>
            <a:ext cx="88029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703" tIns="29351" rIns="58703" bIns="29351" numCol="1" anchor="t" anchorCtr="0" compatLnSpc="1">
            <a:prstTxWarp prst="textNoShape">
              <a:avLst/>
            </a:prstTxWarp>
          </a:bodyPr>
          <a:lstStyle>
            <a:lvl1pPr marL="252413" indent="-252413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209550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2pPr>
            <a:lvl3pPr marL="839788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174750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509713" indent="-166688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19669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4241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28813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3385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altLang="zh-CN" sz="1800" b="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58020" y="4242745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71892" y="4242745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85765" y="4242745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99637" y="4242745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13510" y="4242745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27382" y="4242745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41259" y="4242745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29146" y="2104409"/>
            <a:ext cx="1326447" cy="644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84627" y="2977326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time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76714" y="2662515"/>
            <a:ext cx="215614" cy="317918"/>
            <a:chOff x="2857227" y="1845618"/>
            <a:chExt cx="287485" cy="423890"/>
          </a:xfrm>
        </p:grpSpPr>
        <p:sp>
          <p:nvSpPr>
            <p:cNvPr id="16" name="矩形 15"/>
            <p:cNvSpPr/>
            <p:nvPr/>
          </p:nvSpPr>
          <p:spPr>
            <a:xfrm>
              <a:off x="2857227" y="1845618"/>
              <a:ext cx="144016" cy="42389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000696" y="1845618"/>
              <a:ext cx="144016" cy="423890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700496" y="2659408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543777" y="2662515"/>
            <a:ext cx="215614" cy="317918"/>
            <a:chOff x="2857227" y="1845618"/>
            <a:chExt cx="287485" cy="423890"/>
          </a:xfrm>
        </p:grpSpPr>
        <p:sp>
          <p:nvSpPr>
            <p:cNvPr id="20" name="矩形 19"/>
            <p:cNvSpPr/>
            <p:nvPr/>
          </p:nvSpPr>
          <p:spPr>
            <a:xfrm>
              <a:off x="2857227" y="1845618"/>
              <a:ext cx="144016" cy="42389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000696" y="1845618"/>
              <a:ext cx="144016" cy="423890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10840" y="2662515"/>
            <a:ext cx="215614" cy="317918"/>
            <a:chOff x="2857227" y="1845618"/>
            <a:chExt cx="287485" cy="423890"/>
          </a:xfrm>
        </p:grpSpPr>
        <p:sp>
          <p:nvSpPr>
            <p:cNvPr id="23" name="矩形 22"/>
            <p:cNvSpPr/>
            <p:nvPr/>
          </p:nvSpPr>
          <p:spPr>
            <a:xfrm>
              <a:off x="2857227" y="1845618"/>
              <a:ext cx="144016" cy="42389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000696" y="1845618"/>
              <a:ext cx="144016" cy="423890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77903" y="2662515"/>
            <a:ext cx="215614" cy="317918"/>
            <a:chOff x="2857227" y="1845618"/>
            <a:chExt cx="287485" cy="423890"/>
          </a:xfrm>
        </p:grpSpPr>
        <p:sp>
          <p:nvSpPr>
            <p:cNvPr id="26" name="矩形 25"/>
            <p:cNvSpPr/>
            <p:nvPr/>
          </p:nvSpPr>
          <p:spPr>
            <a:xfrm>
              <a:off x="2857227" y="1845618"/>
              <a:ext cx="144016" cy="42389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000696" y="1845618"/>
              <a:ext cx="144016" cy="423890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44966" y="2662515"/>
            <a:ext cx="215614" cy="317918"/>
            <a:chOff x="2857227" y="1845618"/>
            <a:chExt cx="287485" cy="423890"/>
          </a:xfrm>
        </p:grpSpPr>
        <p:sp>
          <p:nvSpPr>
            <p:cNvPr id="29" name="矩形 28"/>
            <p:cNvSpPr/>
            <p:nvPr/>
          </p:nvSpPr>
          <p:spPr>
            <a:xfrm>
              <a:off x="2857227" y="1845618"/>
              <a:ext cx="144016" cy="42389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000696" y="1845618"/>
              <a:ext cx="144016" cy="423890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812029" y="2662515"/>
            <a:ext cx="215614" cy="317918"/>
            <a:chOff x="2857227" y="1845618"/>
            <a:chExt cx="287485" cy="423890"/>
          </a:xfrm>
        </p:grpSpPr>
        <p:sp>
          <p:nvSpPr>
            <p:cNvPr id="32" name="矩形 31"/>
            <p:cNvSpPr/>
            <p:nvPr/>
          </p:nvSpPr>
          <p:spPr>
            <a:xfrm>
              <a:off x="2857227" y="1845618"/>
              <a:ext cx="144016" cy="42389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000696" y="1845618"/>
              <a:ext cx="144016" cy="423890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379092" y="2662515"/>
            <a:ext cx="215614" cy="317918"/>
            <a:chOff x="2857227" y="1845618"/>
            <a:chExt cx="287485" cy="423890"/>
          </a:xfrm>
        </p:grpSpPr>
        <p:sp>
          <p:nvSpPr>
            <p:cNvPr id="35" name="矩形 34"/>
            <p:cNvSpPr/>
            <p:nvPr/>
          </p:nvSpPr>
          <p:spPr>
            <a:xfrm>
              <a:off x="2857227" y="1845618"/>
              <a:ext cx="144016" cy="42389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000696" y="1845618"/>
              <a:ext cx="144016" cy="423890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868701" y="2284473"/>
            <a:ext cx="4700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ACK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cxnSp>
        <p:nvCxnSpPr>
          <p:cNvPr id="38" name="直接箭头连接符 37"/>
          <p:cNvCxnSpPr>
            <a:stCxn id="37" idx="2"/>
            <a:endCxn id="16" idx="0"/>
          </p:cNvCxnSpPr>
          <p:nvPr/>
        </p:nvCxnSpPr>
        <p:spPr>
          <a:xfrm flipH="1">
            <a:off x="3030720" y="2538389"/>
            <a:ext cx="72981" cy="124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3300750" y="2284473"/>
            <a:ext cx="8210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Data packet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cxnSp>
        <p:nvCxnSpPr>
          <p:cNvPr id="40" name="直接箭头连接符 39"/>
          <p:cNvCxnSpPr>
            <a:stCxn id="39" idx="2"/>
            <a:endCxn id="21" idx="0"/>
          </p:cNvCxnSpPr>
          <p:nvPr/>
        </p:nvCxnSpPr>
        <p:spPr>
          <a:xfrm flipH="1">
            <a:off x="3705385" y="2538389"/>
            <a:ext cx="5895" cy="124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左大括号 40"/>
          <p:cNvSpPr/>
          <p:nvPr/>
        </p:nvSpPr>
        <p:spPr>
          <a:xfrm rot="5400000">
            <a:off x="4927304" y="2258090"/>
            <a:ext cx="283874" cy="5674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2" name="矩形 41"/>
          <p:cNvSpPr/>
          <p:nvPr/>
        </p:nvSpPr>
        <p:spPr>
          <a:xfrm>
            <a:off x="4641720" y="2176007"/>
            <a:ext cx="9204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ACK Interval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>
            <a:off x="2626360" y="2986551"/>
            <a:ext cx="4886858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184627" y="4554497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time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700496" y="4236579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829607" y="2997758"/>
            <a:ext cx="5373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ACK1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401524" y="2997758"/>
            <a:ext cx="5373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ACK2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545356" y="2997758"/>
            <a:ext cx="5373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ACK4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117272" y="2997758"/>
            <a:ext cx="5373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ACK5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689189" y="2997758"/>
            <a:ext cx="5373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ACK6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261107" y="2997758"/>
            <a:ext cx="5373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ACK7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973440" y="2997758"/>
            <a:ext cx="5373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ACK3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976714" y="4239685"/>
            <a:ext cx="901414" cy="317918"/>
            <a:chOff x="2920538" y="4509914"/>
            <a:chExt cx="1201885" cy="423890"/>
          </a:xfrm>
        </p:grpSpPr>
        <p:sp>
          <p:nvSpPr>
            <p:cNvPr id="56" name="矩形 55"/>
            <p:cNvSpPr/>
            <p:nvPr/>
          </p:nvSpPr>
          <p:spPr>
            <a:xfrm>
              <a:off x="2920538" y="4509914"/>
              <a:ext cx="144016" cy="42389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3064007" y="4509914"/>
              <a:ext cx="144016" cy="423890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3216407" y="4509914"/>
              <a:ext cx="144016" cy="423890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368807" y="4509914"/>
              <a:ext cx="144016" cy="423890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521207" y="4509914"/>
              <a:ext cx="144016" cy="423890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673607" y="4509914"/>
              <a:ext cx="144016" cy="423890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826007" y="4509914"/>
              <a:ext cx="144016" cy="423890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978407" y="4509914"/>
              <a:ext cx="144016" cy="423890"/>
            </a:xfrm>
            <a:prstGeom prst="rect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5653310" y="4242745"/>
            <a:ext cx="108012" cy="31791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760912" y="4242745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874785" y="4242745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988657" y="4242745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102530" y="4242745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216402" y="4242745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330275" y="4242745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444147" y="4242745"/>
            <a:ext cx="108012" cy="317918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cxnSp>
        <p:nvCxnSpPr>
          <p:cNvPr id="72" name="直接箭头连接符 71"/>
          <p:cNvCxnSpPr/>
          <p:nvPr/>
        </p:nvCxnSpPr>
        <p:spPr>
          <a:xfrm>
            <a:off x="2626360" y="4563722"/>
            <a:ext cx="4886858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左大括号 72"/>
          <p:cNvSpPr/>
          <p:nvPr/>
        </p:nvSpPr>
        <p:spPr>
          <a:xfrm rot="5400000">
            <a:off x="4276924" y="2749579"/>
            <a:ext cx="283874" cy="26841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4" name="矩形 73"/>
          <p:cNvSpPr/>
          <p:nvPr/>
        </p:nvSpPr>
        <p:spPr>
          <a:xfrm>
            <a:off x="3925119" y="3725811"/>
            <a:ext cx="10069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ACK Interval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761862" y="4607591"/>
            <a:ext cx="6190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TACK1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965487" y="4615862"/>
            <a:ext cx="6190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TACK2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83947" y="2541826"/>
            <a:ext cx="153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Frequent ACK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76747" y="4208248"/>
            <a:ext cx="167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Infrequent ACK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929479" y="2243429"/>
            <a:ext cx="107382" cy="15400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929479" y="2473259"/>
            <a:ext cx="107382" cy="153900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036861" y="2428445"/>
            <a:ext cx="8210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Data packet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053319" y="2197864"/>
            <a:ext cx="4700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</a:rPr>
              <a:t>ACK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3420927" y="4955658"/>
            <a:ext cx="2438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Burst send pattern </a:t>
            </a:r>
            <a:endParaRPr lang="zh-CN" altLang="en-US" sz="1800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Date Placeholder 3">
            <a:extLst>
              <a:ext uri="{FF2B5EF4-FFF2-40B4-BE49-F238E27FC236}">
                <a16:creationId xmlns:a16="http://schemas.microsoft.com/office/drawing/2014/main" id="{3746EC34-98A7-D94D-A404-D0584B17C2A4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30569D35-39BC-174D-9817-B51BB30785D1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86" name="Slide Number Placeholder 5">
            <a:extLst>
              <a:ext uri="{FF2B5EF4-FFF2-40B4-BE49-F238E27FC236}">
                <a16:creationId xmlns:a16="http://schemas.microsoft.com/office/drawing/2014/main" id="{97C32EC6-0755-3041-B7C6-619CFBE76B1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89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758"/>
    </mc:Choice>
    <mc:Fallback xmlns="">
      <p:transition advTm="2075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0" y="1063229"/>
            <a:ext cx="9144000" cy="857250"/>
          </a:xfrm>
        </p:spPr>
        <p:txBody>
          <a:bodyPr/>
          <a:lstStyle/>
          <a:p>
            <a:r>
              <a:rPr lang="en-US" altLang="zh-CN" b="1" dirty="0"/>
              <a:t>Delayed send window update</a:t>
            </a:r>
            <a:endParaRPr lang="zh-CN" altLang="en-US" b="1" dirty="0"/>
          </a:p>
        </p:txBody>
      </p: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922A53C4-996D-1B4E-B4AA-0885C6FE1C2B}"/>
              </a:ext>
            </a:extLst>
          </p:cNvPr>
          <p:cNvGrpSpPr/>
          <p:nvPr/>
        </p:nvGrpSpPr>
        <p:grpSpPr>
          <a:xfrm>
            <a:off x="377258" y="2348880"/>
            <a:ext cx="8389484" cy="3312368"/>
            <a:chOff x="-176383" y="1278408"/>
            <a:chExt cx="12471948" cy="5308662"/>
          </a:xfrm>
        </p:grpSpPr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17526F32-3117-0040-B06D-936C75BBAA09}"/>
                </a:ext>
              </a:extLst>
            </p:cNvPr>
            <p:cNvGrpSpPr/>
            <p:nvPr/>
          </p:nvGrpSpPr>
          <p:grpSpPr>
            <a:xfrm>
              <a:off x="-176383" y="2127033"/>
              <a:ext cx="4013015" cy="3722678"/>
              <a:chOff x="7586924" y="1968376"/>
              <a:chExt cx="4013015" cy="3722678"/>
            </a:xfrm>
          </p:grpSpPr>
          <p:grpSp>
            <p:nvGrpSpPr>
              <p:cNvPr id="173" name="Group 17">
                <a:extLst>
                  <a:ext uri="{FF2B5EF4-FFF2-40B4-BE49-F238E27FC236}">
                    <a16:creationId xmlns:a16="http://schemas.microsoft.com/office/drawing/2014/main" id="{2FAC47B7-9DAB-1B46-9537-18539F1FA3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75269" y="2517651"/>
                <a:ext cx="458814" cy="206375"/>
                <a:chOff x="2003" y="1816"/>
                <a:chExt cx="336" cy="130"/>
              </a:xfrm>
              <a:solidFill>
                <a:sysClr val="window" lastClr="FFFFFF">
                  <a:lumMod val="50000"/>
                </a:sysClr>
              </a:solidFill>
            </p:grpSpPr>
            <p:sp>
              <p:nvSpPr>
                <p:cNvPr id="194" name="Rectangle 18">
                  <a:extLst>
                    <a:ext uri="{FF2B5EF4-FFF2-40B4-BE49-F238E27FC236}">
                      <a16:creationId xmlns:a16="http://schemas.microsoft.com/office/drawing/2014/main" id="{15CF00DE-1978-A140-816B-063B4A85D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3" y="1816"/>
                  <a:ext cx="336" cy="130"/>
                </a:xfrm>
                <a:prstGeom prst="rect">
                  <a:avLst/>
                </a:prstGeom>
                <a:grpFill/>
                <a:ln w="9525">
                  <a:solidFill>
                    <a:sysClr val="windowText" lastClr="000000">
                      <a:lumMod val="95000"/>
                      <a:lumOff val="5000"/>
                    </a:sys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Gill Sans MT" pitchFamily="1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itchFamily="1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itchFamily="1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95" name="Rectangle 19">
                  <a:extLst>
                    <a:ext uri="{FF2B5EF4-FFF2-40B4-BE49-F238E27FC236}">
                      <a16:creationId xmlns:a16="http://schemas.microsoft.com/office/drawing/2014/main" id="{22EDD2C3-DAE3-C947-BBDE-6EEB90F04B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" y="1833"/>
                  <a:ext cx="108" cy="99"/>
                </a:xfrm>
                <a:prstGeom prst="rect">
                  <a:avLst/>
                </a:prstGeom>
                <a:grpFill/>
                <a:ln w="9525">
                  <a:solidFill>
                    <a:sysClr val="windowText" lastClr="000000">
                      <a:lumMod val="95000"/>
                      <a:lumOff val="5000"/>
                    </a:sys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Gill Sans MT" pitchFamily="1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itchFamily="1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itchFamily="1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96" name="Rectangle 20">
                  <a:extLst>
                    <a:ext uri="{FF2B5EF4-FFF2-40B4-BE49-F238E27FC236}">
                      <a16:creationId xmlns:a16="http://schemas.microsoft.com/office/drawing/2014/main" id="{151DE808-3C95-E443-BF2C-5446F85F2E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8" y="1891"/>
                  <a:ext cx="28" cy="35"/>
                </a:xfrm>
                <a:prstGeom prst="rect">
                  <a:avLst/>
                </a:prstGeom>
                <a:grpFill/>
                <a:ln w="9525">
                  <a:solidFill>
                    <a:sysClr val="windowText" lastClr="000000">
                      <a:lumMod val="95000"/>
                      <a:lumOff val="5000"/>
                    </a:sys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Gill Sans MT" pitchFamily="1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itchFamily="1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itchFamily="1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97" name="Rectangle 21">
                  <a:extLst>
                    <a:ext uri="{FF2B5EF4-FFF2-40B4-BE49-F238E27FC236}">
                      <a16:creationId xmlns:a16="http://schemas.microsoft.com/office/drawing/2014/main" id="{977C4E0B-4FBF-F741-ADA3-98BB402EB9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6" y="1892"/>
                  <a:ext cx="29" cy="35"/>
                </a:xfrm>
                <a:prstGeom prst="rect">
                  <a:avLst/>
                </a:prstGeom>
                <a:grpFill/>
                <a:ln w="9525">
                  <a:solidFill>
                    <a:sysClr val="windowText" lastClr="000000">
                      <a:lumMod val="95000"/>
                      <a:lumOff val="5000"/>
                    </a:sys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Gill Sans MT" pitchFamily="1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itchFamily="1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itchFamily="1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74" name="Rectangle 52">
                <a:extLst>
                  <a:ext uri="{FF2B5EF4-FFF2-40B4-BE49-F238E27FC236}">
                    <a16:creationId xmlns:a16="http://schemas.microsoft.com/office/drawing/2014/main" id="{6C627C07-A2F7-9643-A1F7-152B7C3C3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1212" y="2695451"/>
                <a:ext cx="2554886" cy="14224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5" name="Line 53">
                <a:extLst>
                  <a:ext uri="{FF2B5EF4-FFF2-40B4-BE49-F238E27FC236}">
                    <a16:creationId xmlns:a16="http://schemas.microsoft.com/office/drawing/2014/main" id="{68410178-33BE-5E41-B7FE-543AC10AB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92095" y="3236789"/>
                <a:ext cx="2574003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76" name="AutoShape 54">
                <a:extLst>
                  <a:ext uri="{FF2B5EF4-FFF2-40B4-BE49-F238E27FC236}">
                    <a16:creationId xmlns:a16="http://schemas.microsoft.com/office/drawing/2014/main" id="{620681EE-0C48-F24F-80BB-D54081E8B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1779" y="2333501"/>
                <a:ext cx="214386" cy="457200"/>
              </a:xfrm>
              <a:prstGeom prst="upArrow">
                <a:avLst>
                  <a:gd name="adj1" fmla="val 50000"/>
                  <a:gd name="adj2" fmla="val 45860"/>
                </a:avLst>
              </a:prstGeom>
              <a:solidFill>
                <a:srgbClr val="CC0000">
                  <a:alpha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7" name="Rectangle 55" descr="Dark upward diagonal">
                <a:extLst>
                  <a:ext uri="{FF2B5EF4-FFF2-40B4-BE49-F238E27FC236}">
                    <a16:creationId xmlns:a16="http://schemas.microsoft.com/office/drawing/2014/main" id="{3B97E615-7FCD-EB41-9C66-027660DC2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2136" y="3225676"/>
                <a:ext cx="2523479" cy="881063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8" name="AutoShape 56">
                <a:extLst>
                  <a:ext uri="{FF2B5EF4-FFF2-40B4-BE49-F238E27FC236}">
                    <a16:creationId xmlns:a16="http://schemas.microsoft.com/office/drawing/2014/main" id="{ED98A6ED-020C-5544-B48F-1E6150E22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4510" y="4032126"/>
                <a:ext cx="214386" cy="457200"/>
              </a:xfrm>
              <a:prstGeom prst="upArrow">
                <a:avLst>
                  <a:gd name="adj1" fmla="val 50000"/>
                  <a:gd name="adj2" fmla="val 45860"/>
                </a:avLst>
              </a:prstGeom>
              <a:solidFill>
                <a:srgbClr val="CC0000">
                  <a:alpha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9" name="Text Box 57">
                <a:extLst>
                  <a:ext uri="{FF2B5EF4-FFF2-40B4-BE49-F238E27FC236}">
                    <a16:creationId xmlns:a16="http://schemas.microsoft.com/office/drawing/2014/main" id="{A2EF31F7-64A0-3640-9084-81292998EB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2004" y="2768477"/>
                <a:ext cx="2242296" cy="542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buffered data</a:t>
                </a:r>
              </a:p>
            </p:txBody>
          </p:sp>
          <p:sp>
            <p:nvSpPr>
              <p:cNvPr id="180" name="Line 58">
                <a:extLst>
                  <a:ext uri="{FF2B5EF4-FFF2-40B4-BE49-F238E27FC236}">
                    <a16:creationId xmlns:a16="http://schemas.microsoft.com/office/drawing/2014/main" id="{8DEFE8BF-3CAF-B145-A558-443D05223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5750" y="3227264"/>
                <a:ext cx="2564445" cy="11113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1" name="Text Box 59">
                <a:extLst>
                  <a:ext uri="{FF2B5EF4-FFF2-40B4-BE49-F238E27FC236}">
                    <a16:creationId xmlns:a16="http://schemas.microsoft.com/office/drawing/2014/main" id="{A88F40EE-E1E5-CB42-860A-62C7003DE6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57201" y="3486026"/>
                <a:ext cx="2742738" cy="542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free buffer space</a:t>
                </a:r>
              </a:p>
            </p:txBody>
          </p:sp>
          <p:sp>
            <p:nvSpPr>
              <p:cNvPr id="182" name="Text Box 62">
                <a:extLst>
                  <a:ext uri="{FF2B5EF4-FFF2-40B4-BE49-F238E27FC236}">
                    <a16:creationId xmlns:a16="http://schemas.microsoft.com/office/drawing/2014/main" id="{B72F85D2-0676-384F-98E0-8ECF49BB7B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6392" y="3423756"/>
                <a:ext cx="1067784" cy="443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AWND</a:t>
                </a:r>
              </a:p>
            </p:txBody>
          </p:sp>
          <p:sp>
            <p:nvSpPr>
              <p:cNvPr id="183" name="Line 64">
                <a:extLst>
                  <a:ext uri="{FF2B5EF4-FFF2-40B4-BE49-F238E27FC236}">
                    <a16:creationId xmlns:a16="http://schemas.microsoft.com/office/drawing/2014/main" id="{D003DAC0-7D41-BF45-A465-1547533C4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15857" y="3236789"/>
                <a:ext cx="0" cy="29686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4" name="Line 65">
                <a:extLst>
                  <a:ext uri="{FF2B5EF4-FFF2-40B4-BE49-F238E27FC236}">
                    <a16:creationId xmlns:a16="http://schemas.microsoft.com/office/drawing/2014/main" id="{90C1C1D7-731E-2F4B-876C-B19A51482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15857" y="3736851"/>
                <a:ext cx="0" cy="32226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5" name="Line 66">
                <a:extLst>
                  <a:ext uri="{FF2B5EF4-FFF2-40B4-BE49-F238E27FC236}">
                    <a16:creationId xmlns:a16="http://schemas.microsoft.com/office/drawing/2014/main" id="{0E9FF266-84ED-864F-93E5-E70CF249D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1870" y="4068638"/>
                <a:ext cx="476250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6" name="Line 67">
                <a:extLst>
                  <a:ext uri="{FF2B5EF4-FFF2-40B4-BE49-F238E27FC236}">
                    <a16:creationId xmlns:a16="http://schemas.microsoft.com/office/drawing/2014/main" id="{35AE5AE2-4A1D-0942-A452-66DE278A6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7432" y="3236789"/>
                <a:ext cx="196850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7" name="Line 68">
                <a:extLst>
                  <a:ext uri="{FF2B5EF4-FFF2-40B4-BE49-F238E27FC236}">
                    <a16:creationId xmlns:a16="http://schemas.microsoft.com/office/drawing/2014/main" id="{56BC3038-8C05-2D4A-9D77-C606399F8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4095" y="2674813"/>
                <a:ext cx="476250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8" name="Line 69">
                <a:extLst>
                  <a:ext uri="{FF2B5EF4-FFF2-40B4-BE49-F238E27FC236}">
                    <a16:creationId xmlns:a16="http://schemas.microsoft.com/office/drawing/2014/main" id="{C570BCB8-2B2D-6E43-8740-FD87590B9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73032" y="2679576"/>
                <a:ext cx="0" cy="17780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9" name="Line 70">
                <a:extLst>
                  <a:ext uri="{FF2B5EF4-FFF2-40B4-BE49-F238E27FC236}">
                    <a16:creationId xmlns:a16="http://schemas.microsoft.com/office/drawing/2014/main" id="{50F657F9-6455-BE44-AC80-92C831234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71445" y="3103438"/>
                <a:ext cx="0" cy="95408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0" name="Text Box 71">
                <a:extLst>
                  <a:ext uri="{FF2B5EF4-FFF2-40B4-BE49-F238E27FC236}">
                    <a16:creationId xmlns:a16="http://schemas.microsoft.com/office/drawing/2014/main" id="{BA61B65E-C874-2649-8F0C-318166616A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6924" y="2874418"/>
                <a:ext cx="1384392" cy="4439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RcvBuffer</a:t>
                </a:r>
              </a:p>
            </p:txBody>
          </p:sp>
          <p:sp>
            <p:nvSpPr>
              <p:cNvPr id="191" name="Text Box 73">
                <a:extLst>
                  <a:ext uri="{FF2B5EF4-FFF2-40B4-BE49-F238E27FC236}">
                    <a16:creationId xmlns:a16="http://schemas.microsoft.com/office/drawing/2014/main" id="{03058E2C-980D-6248-8FDF-B062ED76C7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13048" y="4468688"/>
                <a:ext cx="1693340" cy="443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Data packets</a:t>
                </a:r>
              </a:p>
            </p:txBody>
          </p:sp>
          <p:sp>
            <p:nvSpPr>
              <p:cNvPr id="192" name="Text Box 74">
                <a:extLst>
                  <a:ext uri="{FF2B5EF4-FFF2-40B4-BE49-F238E27FC236}">
                    <a16:creationId xmlns:a16="http://schemas.microsoft.com/office/drawing/2014/main" id="{FBD700D2-D574-A843-8591-2AD237DD58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50617" y="1968376"/>
                <a:ext cx="1473755" cy="443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Application</a:t>
                </a:r>
              </a:p>
            </p:txBody>
          </p:sp>
          <p:sp>
            <p:nvSpPr>
              <p:cNvPr id="193" name="Text Box 76">
                <a:extLst>
                  <a:ext uri="{FF2B5EF4-FFF2-40B4-BE49-F238E27FC236}">
                    <a16:creationId xmlns:a16="http://schemas.microsoft.com/office/drawing/2014/main" id="{8AD87FE3-1436-1249-968E-1AE4471DA8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08416" y="5148461"/>
                <a:ext cx="2359746" cy="542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itchFamily="1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Receive buffer</a:t>
                </a:r>
              </a:p>
            </p:txBody>
          </p:sp>
        </p:grpSp>
        <p:cxnSp>
          <p:nvCxnSpPr>
            <p:cNvPr id="152" name="直接箭头连接符 109">
              <a:extLst>
                <a:ext uri="{FF2B5EF4-FFF2-40B4-BE49-F238E27FC236}">
                  <a16:creationId xmlns:a16="http://schemas.microsoft.com/office/drawing/2014/main" id="{584CB7FF-AA3D-3742-A730-BF57746B0CD8}"/>
                </a:ext>
              </a:extLst>
            </p:cNvPr>
            <p:cNvCxnSpPr/>
            <p:nvPr/>
          </p:nvCxnSpPr>
          <p:spPr>
            <a:xfrm>
              <a:off x="5619948" y="1762534"/>
              <a:ext cx="0" cy="4824536"/>
            </a:xfrm>
            <a:prstGeom prst="straightConnector1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53" name="直接箭头连接符 110">
              <a:extLst>
                <a:ext uri="{FF2B5EF4-FFF2-40B4-BE49-F238E27FC236}">
                  <a16:creationId xmlns:a16="http://schemas.microsoft.com/office/drawing/2014/main" id="{91752397-EDC2-3E47-8864-C4AA2D9FB1E4}"/>
                </a:ext>
              </a:extLst>
            </p:cNvPr>
            <p:cNvCxnSpPr/>
            <p:nvPr/>
          </p:nvCxnSpPr>
          <p:spPr>
            <a:xfrm>
              <a:off x="9220348" y="1762534"/>
              <a:ext cx="0" cy="4824536"/>
            </a:xfrm>
            <a:prstGeom prst="straightConnector1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E64F740E-24EB-DE4D-B600-87E3241E379E}"/>
                </a:ext>
              </a:extLst>
            </p:cNvPr>
            <p:cNvSpPr/>
            <p:nvPr/>
          </p:nvSpPr>
          <p:spPr>
            <a:xfrm>
              <a:off x="5058861" y="1319973"/>
              <a:ext cx="1111189" cy="493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Sender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39FB26CB-7D8E-3B4E-8FF9-ABEED19841C3}"/>
                </a:ext>
              </a:extLst>
            </p:cNvPr>
            <p:cNvSpPr/>
            <p:nvPr/>
          </p:nvSpPr>
          <p:spPr>
            <a:xfrm>
              <a:off x="8519676" y="1278408"/>
              <a:ext cx="1295026" cy="493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Receiver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F8D9C27D-76D3-5946-AE2F-8AC1C2092DC3}"/>
                </a:ext>
              </a:extLst>
            </p:cNvPr>
            <p:cNvSpPr/>
            <p:nvPr/>
          </p:nvSpPr>
          <p:spPr>
            <a:xfrm>
              <a:off x="9182813" y="2259092"/>
              <a:ext cx="1047357" cy="493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TACK1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57" name="直接箭头连接符 114">
              <a:extLst>
                <a:ext uri="{FF2B5EF4-FFF2-40B4-BE49-F238E27FC236}">
                  <a16:creationId xmlns:a16="http://schemas.microsoft.com/office/drawing/2014/main" id="{8AD58BEB-9367-3E49-BF46-1A829B1FCD94}"/>
                </a:ext>
              </a:extLst>
            </p:cNvPr>
            <p:cNvCxnSpPr/>
            <p:nvPr/>
          </p:nvCxnSpPr>
          <p:spPr>
            <a:xfrm flipH="1">
              <a:off x="5625191" y="4570846"/>
              <a:ext cx="3579428" cy="562926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tailEnd type="triangle"/>
            </a:ln>
            <a:effectLst/>
          </p:spPr>
        </p:cxn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6F77CAF6-55E5-6E49-8C2A-259C17694FDE}"/>
                </a:ext>
              </a:extLst>
            </p:cNvPr>
            <p:cNvSpPr/>
            <p:nvPr/>
          </p:nvSpPr>
          <p:spPr>
            <a:xfrm>
              <a:off x="9180706" y="2868687"/>
              <a:ext cx="2793804" cy="542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RcvBuffer released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59" name="直接箭头连接符 116">
              <a:extLst>
                <a:ext uri="{FF2B5EF4-FFF2-40B4-BE49-F238E27FC236}">
                  <a16:creationId xmlns:a16="http://schemas.microsoft.com/office/drawing/2014/main" id="{E88762CA-282A-344C-8DA0-CBE78CDD38DA}"/>
                </a:ext>
              </a:extLst>
            </p:cNvPr>
            <p:cNvCxnSpPr/>
            <p:nvPr/>
          </p:nvCxnSpPr>
          <p:spPr>
            <a:xfrm flipH="1">
              <a:off x="5634445" y="2512333"/>
              <a:ext cx="3533306" cy="396384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tailEnd type="triangle"/>
            </a:ln>
            <a:effectLst/>
          </p:spPr>
        </p:cxn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EFBF6931-3331-8C4F-A78C-76BEFE09CCA3}"/>
                </a:ext>
              </a:extLst>
            </p:cNvPr>
            <p:cNvSpPr/>
            <p:nvPr/>
          </p:nvSpPr>
          <p:spPr>
            <a:xfrm>
              <a:off x="4297386" y="3694942"/>
              <a:ext cx="1092334" cy="1183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Stop sending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E0D98C75-030C-0A4C-A783-0E9BF4FB2059}"/>
                </a:ext>
              </a:extLst>
            </p:cNvPr>
            <p:cNvSpPr/>
            <p:nvPr/>
          </p:nvSpPr>
          <p:spPr>
            <a:xfrm rot="21223651">
              <a:off x="7733170" y="2148746"/>
              <a:ext cx="1187788" cy="493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rwnd=0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2" name="左大括号 161">
              <a:extLst>
                <a:ext uri="{FF2B5EF4-FFF2-40B4-BE49-F238E27FC236}">
                  <a16:creationId xmlns:a16="http://schemas.microsoft.com/office/drawing/2014/main" id="{2CD5D015-E487-E549-B1D3-37C55F423EA1}"/>
                </a:ext>
              </a:extLst>
            </p:cNvPr>
            <p:cNvSpPr/>
            <p:nvPr/>
          </p:nvSpPr>
          <p:spPr>
            <a:xfrm>
              <a:off x="5278978" y="2902444"/>
              <a:ext cx="340971" cy="2231328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箭头连接符 120">
              <a:extLst>
                <a:ext uri="{FF2B5EF4-FFF2-40B4-BE49-F238E27FC236}">
                  <a16:creationId xmlns:a16="http://schemas.microsoft.com/office/drawing/2014/main" id="{B6AD17D6-FB2F-C846-A3D1-00066C7E191E}"/>
                </a:ext>
              </a:extLst>
            </p:cNvPr>
            <p:cNvCxnSpPr/>
            <p:nvPr/>
          </p:nvCxnSpPr>
          <p:spPr>
            <a:xfrm>
              <a:off x="5650788" y="2411169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64" name="直接箭头连接符 121">
              <a:extLst>
                <a:ext uri="{FF2B5EF4-FFF2-40B4-BE49-F238E27FC236}">
                  <a16:creationId xmlns:a16="http://schemas.microsoft.com/office/drawing/2014/main" id="{F0851E0E-8B76-2C42-8729-429B4CF0D520}"/>
                </a:ext>
              </a:extLst>
            </p:cNvPr>
            <p:cNvCxnSpPr/>
            <p:nvPr/>
          </p:nvCxnSpPr>
          <p:spPr>
            <a:xfrm>
              <a:off x="5625191" y="2832499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tailEnd type="triangle"/>
            </a:ln>
            <a:effectLst/>
          </p:spPr>
        </p:cxnSp>
        <p:cxnSp>
          <p:nvCxnSpPr>
            <p:cNvPr id="165" name="直接箭头连接符 122">
              <a:extLst>
                <a:ext uri="{FF2B5EF4-FFF2-40B4-BE49-F238E27FC236}">
                  <a16:creationId xmlns:a16="http://schemas.microsoft.com/office/drawing/2014/main" id="{C5D797C8-E6AB-E647-8CF7-4D65D5A17CDC}"/>
                </a:ext>
              </a:extLst>
            </p:cNvPr>
            <p:cNvCxnSpPr/>
            <p:nvPr/>
          </p:nvCxnSpPr>
          <p:spPr>
            <a:xfrm>
              <a:off x="5635059" y="2554266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66" name="直接箭头连接符 123">
              <a:extLst>
                <a:ext uri="{FF2B5EF4-FFF2-40B4-BE49-F238E27FC236}">
                  <a16:creationId xmlns:a16="http://schemas.microsoft.com/office/drawing/2014/main" id="{E9861B1D-DAB6-374C-B10B-D8856A57C2FE}"/>
                </a:ext>
              </a:extLst>
            </p:cNvPr>
            <p:cNvCxnSpPr/>
            <p:nvPr/>
          </p:nvCxnSpPr>
          <p:spPr>
            <a:xfrm>
              <a:off x="5638146" y="2696431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67" name="右大括号 166">
              <a:extLst>
                <a:ext uri="{FF2B5EF4-FFF2-40B4-BE49-F238E27FC236}">
                  <a16:creationId xmlns:a16="http://schemas.microsoft.com/office/drawing/2014/main" id="{3228CBA1-084D-4B4A-BA62-97E9C0AFD59F}"/>
                </a:ext>
              </a:extLst>
            </p:cNvPr>
            <p:cNvSpPr/>
            <p:nvPr/>
          </p:nvSpPr>
          <p:spPr>
            <a:xfrm>
              <a:off x="9251802" y="3317626"/>
              <a:ext cx="523543" cy="1192287"/>
            </a:xfrm>
            <a:prstGeom prst="rightBrac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E98ACACC-EE90-A346-A07F-FC3DA57CE1A8}"/>
                </a:ext>
              </a:extLst>
            </p:cNvPr>
            <p:cNvSpPr/>
            <p:nvPr/>
          </p:nvSpPr>
          <p:spPr>
            <a:xfrm>
              <a:off x="9700313" y="3645592"/>
              <a:ext cx="2509004" cy="493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Delayed update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F92350E2-1146-9B42-9827-BF1BCA757C0F}"/>
                </a:ext>
              </a:extLst>
            </p:cNvPr>
            <p:cNvSpPr/>
            <p:nvPr/>
          </p:nvSpPr>
          <p:spPr>
            <a:xfrm rot="21223651">
              <a:off x="6930833" y="4352949"/>
              <a:ext cx="1478862" cy="493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rwnd=100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70" name="直接箭头连接符 127">
              <a:extLst>
                <a:ext uri="{FF2B5EF4-FFF2-40B4-BE49-F238E27FC236}">
                  <a16:creationId xmlns:a16="http://schemas.microsoft.com/office/drawing/2014/main" id="{80FAF52E-F016-0547-92D5-306BD6938928}"/>
                </a:ext>
              </a:extLst>
            </p:cNvPr>
            <p:cNvCxnSpPr/>
            <p:nvPr/>
          </p:nvCxnSpPr>
          <p:spPr>
            <a:xfrm>
              <a:off x="5611606" y="5165118"/>
              <a:ext cx="3600400" cy="43204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17EB253E-BBAB-E249-AE50-A14592C0E285}"/>
                </a:ext>
              </a:extLst>
            </p:cNvPr>
            <p:cNvSpPr/>
            <p:nvPr/>
          </p:nvSpPr>
          <p:spPr>
            <a:xfrm>
              <a:off x="9833684" y="5707228"/>
              <a:ext cx="2461881" cy="8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Delayed send window update</a:t>
              </a:r>
            </a:p>
          </p:txBody>
        </p:sp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A8BA4D9D-D2F1-FF4C-BAED-4C6472747FCB}"/>
                </a:ext>
              </a:extLst>
            </p:cNvPr>
            <p:cNvSpPr/>
            <p:nvPr/>
          </p:nvSpPr>
          <p:spPr>
            <a:xfrm>
              <a:off x="9161747" y="4430528"/>
              <a:ext cx="1047357" cy="493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TACK2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98" name="Date Placeholder 3">
            <a:extLst>
              <a:ext uri="{FF2B5EF4-FFF2-40B4-BE49-F238E27FC236}">
                <a16:creationId xmlns:a16="http://schemas.microsoft.com/office/drawing/2014/main" id="{21EC187B-A6EE-6E47-A895-D3AB470B3771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199" name="Footer Placeholder 4">
            <a:extLst>
              <a:ext uri="{FF2B5EF4-FFF2-40B4-BE49-F238E27FC236}">
                <a16:creationId xmlns:a16="http://schemas.microsoft.com/office/drawing/2014/main" id="{326FEB1B-3D3A-074B-91FF-EBFE8A03E24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200" name="Slide Number Placeholder 5">
            <a:extLst>
              <a:ext uri="{FF2B5EF4-FFF2-40B4-BE49-F238E27FC236}">
                <a16:creationId xmlns:a16="http://schemas.microsoft.com/office/drawing/2014/main" id="{03F89CE1-ACC6-F143-A58C-6C919D62A9A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727"/>
    </mc:Choice>
    <mc:Fallback xmlns="">
      <p:transition advTm="2172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>
          <a:xfrm>
            <a:off x="457200" y="99873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Features of TACK-based acknowledgement mechanism</a:t>
            </a:r>
            <a:endParaRPr lang="zh-CN" altLang="en-US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1550" y="1970838"/>
            <a:ext cx="8141131" cy="271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703" tIns="29351" rIns="58703" bIns="29351" numCol="1" anchor="t" anchorCtr="0" compatLnSpc="1">
            <a:prstTxWarp prst="textNoShape">
              <a:avLst/>
            </a:prstTxWarp>
          </a:bodyPr>
          <a:lstStyle>
            <a:lvl1pPr marL="252413" indent="-252413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209550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2pPr>
            <a:lvl3pPr marL="839788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174750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509713" indent="-166688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19669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4241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28813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3385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1500" kern="0" dirty="0">
                <a:latin typeface="Verdana" panose="020B0604030504040204" pitchFamily="34" charset="0"/>
                <a:ea typeface="Verdana" panose="020B0604030504040204" pitchFamily="34" charset="0"/>
              </a:rPr>
              <a:t>More types of ACKs</a:t>
            </a:r>
          </a:p>
          <a:p>
            <a:pPr lvl="1">
              <a:defRPr/>
            </a:pPr>
            <a:r>
              <a:rPr lang="en-US" altLang="zh-CN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Apart from the ACK type of TACK, also introduce the ACK type of IACK (“Instant ACK”</a:t>
            </a:r>
            <a:r>
              <a:rPr lang="zh-CN" altLang="en-US" sz="1200" kern="0" dirty="0">
                <a:latin typeface="Verdana" panose="020B0604030504040204" pitchFamily="34" charset="0"/>
                <a:ea typeface="微软雅黑" pitchFamily="34" charset="-122"/>
              </a:rPr>
              <a:t>）</a:t>
            </a:r>
            <a:endParaRPr lang="en-US" altLang="zh-CN" sz="12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defRPr/>
            </a:pPr>
            <a:r>
              <a:rPr lang="en-US" altLang="zh-CN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IACK and TACK are complementary </a:t>
            </a:r>
          </a:p>
          <a:p>
            <a:pPr>
              <a:defRPr/>
            </a:pPr>
            <a:r>
              <a:rPr lang="en-US" altLang="zh-CN" sz="1500" kern="0" dirty="0">
                <a:latin typeface="Verdana" panose="020B0604030504040204" pitchFamily="34" charset="0"/>
                <a:ea typeface="Verdana" panose="020B0604030504040204" pitchFamily="34" charset="0"/>
              </a:rPr>
              <a:t>More necessary information carried in ACKs</a:t>
            </a:r>
          </a:p>
          <a:p>
            <a:pPr lvl="1">
              <a:defRPr/>
            </a:pPr>
            <a:r>
              <a:rPr lang="en-US" altLang="zh-CN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Carry more contiguous range of lost packets when ACK loss rate has reached a critical level</a:t>
            </a:r>
          </a:p>
          <a:p>
            <a:pPr lvl="1">
              <a:defRPr/>
            </a:pPr>
            <a:r>
              <a:rPr lang="en-US" altLang="zh-CN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Sync ACK delay, timestamp,  loss rate, delivery rate, etc. between endpoints</a:t>
            </a:r>
          </a:p>
          <a:p>
            <a:pPr>
              <a:defRPr/>
            </a:pPr>
            <a:r>
              <a:rPr lang="en-US" altLang="zh-CN" sz="1500" kern="0" dirty="0">
                <a:latin typeface="Verdana" panose="020B0604030504040204" pitchFamily="34" charset="0"/>
                <a:ea typeface="Verdana" panose="020B0604030504040204" pitchFamily="34" charset="0"/>
              </a:rPr>
              <a:t>Less number of ACKs, but are exactly what are required by transport</a:t>
            </a:r>
          </a:p>
          <a:p>
            <a:pPr lvl="1">
              <a:defRPr/>
            </a:pPr>
            <a:r>
              <a:rPr lang="en-US" altLang="zh-CN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IACK is instant event-driven , whose frequency is usually low and negligible</a:t>
            </a:r>
          </a:p>
          <a:p>
            <a:pPr lvl="1">
              <a:defRPr/>
            </a:pPr>
            <a:endParaRPr lang="en-US" altLang="zh-CN" sz="12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941" y="4401108"/>
            <a:ext cx="3811300" cy="9356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11497" y="5336760"/>
            <a:ext cx="3620819" cy="3000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5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design rationale: an analogy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0D8D6EF-934C-1740-97E4-4AAE0F6F30C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B6C8C23-5321-AC47-B696-465B4C72EC7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8282D0-050D-D34C-B3AA-7BE1A7FB2EC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0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5392"/>
    </mc:Choice>
    <mc:Fallback xmlns="">
      <p:transition advTm="7539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87416" y="2277909"/>
            <a:ext cx="4721089" cy="3396382"/>
            <a:chOff x="5849887" y="1894212"/>
            <a:chExt cx="6294785" cy="4528509"/>
          </a:xfrm>
        </p:grpSpPr>
        <p:sp>
          <p:nvSpPr>
            <p:cNvPr id="212" name="矩形 211"/>
            <p:cNvSpPr/>
            <p:nvPr/>
          </p:nvSpPr>
          <p:spPr bwMode="auto">
            <a:xfrm>
              <a:off x="5849887" y="1894212"/>
              <a:ext cx="6119942" cy="4224685"/>
            </a:xfrm>
            <a:prstGeom prst="rect">
              <a:avLst/>
            </a:prstGeom>
            <a:solidFill>
              <a:schemeClr val="bg1">
                <a:lumMod val="85000"/>
                <a:alpha val="4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69" tIns="34284" rIns="68569" bIns="34284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58416">
                <a:buClrTx/>
              </a:pPr>
              <a:endParaRPr lang="zh-CN" altLang="en-US" sz="750" dirty="0">
                <a:latin typeface="Verdana" panose="020B0604030504040204" pitchFamily="34" charset="0"/>
              </a:endParaRPr>
            </a:p>
          </p:txBody>
        </p:sp>
        <p:sp>
          <p:nvSpPr>
            <p:cNvPr id="201" name="矩形 200"/>
            <p:cNvSpPr/>
            <p:nvPr/>
          </p:nvSpPr>
          <p:spPr>
            <a:xfrm>
              <a:off x="9829948" y="5560946"/>
              <a:ext cx="1752451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defTabSz="685800" eaLnBrk="1" hangingPunct="1">
                <a:spcBef>
                  <a:spcPts val="0"/>
                </a:spcBef>
                <a:spcAft>
                  <a:spcPts val="225"/>
                </a:spcAft>
                <a:buClrTx/>
                <a:buSzTx/>
                <a:defRPr/>
              </a:pPr>
              <a:r>
                <a:rPr lang="en-US" altLang="zh-CN" sz="1800" b="1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Overhead</a:t>
              </a:r>
              <a:endParaRPr lang="zh-CN" alt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96" name="组合 195"/>
            <p:cNvGrpSpPr/>
            <p:nvPr/>
          </p:nvGrpSpPr>
          <p:grpSpPr>
            <a:xfrm>
              <a:off x="6637594" y="2277435"/>
              <a:ext cx="4381895" cy="3200575"/>
              <a:chOff x="9269244" y="4145481"/>
              <a:chExt cx="2371725" cy="1828291"/>
            </a:xfrm>
          </p:grpSpPr>
          <p:cxnSp>
            <p:nvCxnSpPr>
              <p:cNvPr id="205" name="直接箭头连接符 204"/>
              <p:cNvCxnSpPr/>
              <p:nvPr/>
            </p:nvCxnSpPr>
            <p:spPr bwMode="auto">
              <a:xfrm flipV="1">
                <a:off x="9278572" y="4145481"/>
                <a:ext cx="0" cy="182829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06" name="直接箭头连接符 205"/>
              <p:cNvCxnSpPr/>
              <p:nvPr/>
            </p:nvCxnSpPr>
            <p:spPr bwMode="auto">
              <a:xfrm flipV="1">
                <a:off x="9269244" y="5964323"/>
                <a:ext cx="2371725" cy="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97" name="椭圆 196"/>
            <p:cNvSpPr/>
            <p:nvPr/>
          </p:nvSpPr>
          <p:spPr bwMode="auto">
            <a:xfrm>
              <a:off x="7198105" y="4574819"/>
              <a:ext cx="255369" cy="269186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69" tIns="34284" rIns="68569" bIns="34284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58416">
                <a:buClrTx/>
                <a:buSzTx/>
                <a:defRPr/>
              </a:pPr>
              <a:endParaRPr lang="zh-CN" altLang="en-US" sz="900" kern="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8" name="椭圆 197"/>
            <p:cNvSpPr/>
            <p:nvPr/>
          </p:nvSpPr>
          <p:spPr bwMode="auto">
            <a:xfrm>
              <a:off x="9651254" y="2879414"/>
              <a:ext cx="255369" cy="269186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69" tIns="34284" rIns="68569" bIns="34284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58416">
                <a:buClrTx/>
                <a:buSzTx/>
                <a:defRPr/>
              </a:pPr>
              <a:endParaRPr lang="zh-CN" altLang="en-US" sz="900" kern="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0" name="矩形 199"/>
            <p:cNvSpPr/>
            <p:nvPr/>
          </p:nvSpPr>
          <p:spPr>
            <a:xfrm>
              <a:off x="5999506" y="1916832"/>
              <a:ext cx="181216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defTabSz="685800" eaLnBrk="1" hangingPunct="1">
                <a:spcBef>
                  <a:spcPts val="0"/>
                </a:spcBef>
                <a:spcAft>
                  <a:spcPts val="225"/>
                </a:spcAft>
                <a:buClrTx/>
                <a:buSzTx/>
                <a:defRPr/>
              </a:pPr>
              <a:r>
                <a:rPr lang="en-US" altLang="zh-CN" sz="1800" b="1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Accuracy</a:t>
              </a:r>
              <a:endParaRPr lang="zh-CN" alt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4" name="矩形 203"/>
            <p:cNvSpPr/>
            <p:nvPr/>
          </p:nvSpPr>
          <p:spPr>
            <a:xfrm>
              <a:off x="6316443" y="5324121"/>
              <a:ext cx="42660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defTabSz="685800" eaLnBrk="1" hangingPunct="1">
                <a:spcBef>
                  <a:spcPts val="0"/>
                </a:spcBef>
                <a:spcAft>
                  <a:spcPts val="225"/>
                </a:spcAft>
                <a:buClrTx/>
                <a:buSzTx/>
                <a:defRPr/>
              </a:pPr>
              <a:r>
                <a:rPr lang="en-US" altLang="zh-CN" sz="1500" b="1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0</a:t>
              </a:r>
              <a:endParaRPr lang="zh-CN" altLang="en-US" sz="1500" b="1" kern="0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7427462" y="4567734"/>
              <a:ext cx="3110680" cy="639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eaLnBrk="1" hangingPunct="1">
                <a:lnSpc>
                  <a:spcPct val="110000"/>
                </a:lnSpc>
                <a:buClrTx/>
                <a:buSzTx/>
                <a:defRPr/>
              </a:pPr>
              <a:r>
                <a:rPr kumimoji="1" lang="en-US" altLang="zh-CN" sz="1200" b="1" kern="0" dirty="0">
                  <a:solidFill>
                    <a:srgbClr val="4F81B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微软雅黑"/>
                </a:rPr>
                <a:t>RTT sampling of the largest acked packet</a:t>
              </a:r>
            </a:p>
          </p:txBody>
        </p:sp>
        <p:sp>
          <p:nvSpPr>
            <p:cNvPr id="193" name="矩形 192"/>
            <p:cNvSpPr/>
            <p:nvPr/>
          </p:nvSpPr>
          <p:spPr>
            <a:xfrm>
              <a:off x="9829949" y="3142149"/>
              <a:ext cx="2314723" cy="639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eaLnBrk="1" hangingPunct="1">
                <a:lnSpc>
                  <a:spcPct val="110000"/>
                </a:lnSpc>
                <a:buClrTx/>
                <a:buSzTx/>
                <a:defRPr/>
              </a:pPr>
              <a:r>
                <a:rPr kumimoji="1" lang="en-US" altLang="zh-CN" sz="1200" b="1" kern="0" dirty="0">
                  <a:solidFill>
                    <a:srgbClr val="4F81B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微软雅黑"/>
                </a:rPr>
                <a:t>Per-packet RTT sampling</a:t>
              </a:r>
            </a:p>
          </p:txBody>
        </p:sp>
        <p:sp>
          <p:nvSpPr>
            <p:cNvPr id="194" name="椭圆 193"/>
            <p:cNvSpPr/>
            <p:nvPr/>
          </p:nvSpPr>
          <p:spPr bwMode="auto">
            <a:xfrm>
              <a:off x="9651254" y="3326074"/>
              <a:ext cx="255369" cy="269186"/>
            </a:xfrm>
            <a:prstGeom prst="ellipse">
              <a:avLst/>
            </a:prstGeom>
            <a:noFill/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69" tIns="34284" rIns="68569" bIns="34284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58416">
                <a:buClrTx/>
                <a:buSzTx/>
                <a:defRPr/>
              </a:pPr>
              <a:endParaRPr lang="zh-CN" altLang="en-US" sz="900" kern="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5" name="椭圆 194"/>
            <p:cNvSpPr/>
            <p:nvPr/>
          </p:nvSpPr>
          <p:spPr bwMode="auto">
            <a:xfrm>
              <a:off x="9531815" y="2601603"/>
              <a:ext cx="504754" cy="1263000"/>
            </a:xfrm>
            <a:prstGeom prst="ellipse">
              <a:avLst/>
            </a:prstGeom>
            <a:noFill/>
            <a:ln w="9525" cap="flat" cmpd="sng" algn="ctr">
              <a:solidFill>
                <a:srgbClr val="FFFFFF">
                  <a:lumMod val="6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69" tIns="34284" rIns="68569" bIns="34284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58416">
                <a:buClrTx/>
                <a:buSzTx/>
                <a:defRPr/>
              </a:pPr>
              <a:endParaRPr lang="zh-CN" altLang="en-US" sz="900" kern="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048682" name="标题 1"/>
          <p:cNvSpPr>
            <a:spLocks noGrp="1"/>
          </p:cNvSpPr>
          <p:nvPr>
            <p:ph type="title"/>
          </p:nvPr>
        </p:nvSpPr>
        <p:spPr>
          <a:xfrm>
            <a:off x="0" y="1063229"/>
            <a:ext cx="9144000" cy="857250"/>
          </a:xfrm>
        </p:spPr>
        <p:txBody>
          <a:bodyPr>
            <a:normAutofit/>
          </a:bodyPr>
          <a:lstStyle/>
          <a:p>
            <a:r>
              <a:rPr lang="en-US" altLang="zh-CN" b="1" dirty="0"/>
              <a:t>Advancements in round-trip timing</a:t>
            </a:r>
          </a:p>
        </p:txBody>
      </p:sp>
      <p:graphicFrame>
        <p:nvGraphicFramePr>
          <p:cNvPr id="111" name="表格 110"/>
          <p:cNvGraphicFramePr>
            <a:graphicFrameLocks noGrp="1"/>
          </p:cNvGraphicFramePr>
          <p:nvPr/>
        </p:nvGraphicFramePr>
        <p:xfrm>
          <a:off x="410686" y="2337821"/>
          <a:ext cx="1241230" cy="175260"/>
        </p:xfrm>
        <a:graphic>
          <a:graphicData uri="http://schemas.openxmlformats.org/drawingml/2006/table">
            <a:tbl>
              <a:tblPr firstRow="1" bandRow="1"/>
              <a:tblGrid>
                <a:gridCol w="24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20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16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22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>
                          <a:solidFill>
                            <a:srgbClr val="FFFF00"/>
                          </a:solidFill>
                        </a:rPr>
                        <a:t>15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30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2" name="表格 111"/>
          <p:cNvGraphicFramePr>
            <a:graphicFrameLocks noGrp="1"/>
          </p:cNvGraphicFramePr>
          <p:nvPr/>
        </p:nvGraphicFramePr>
        <p:xfrm>
          <a:off x="566138" y="4064520"/>
          <a:ext cx="303935" cy="209746"/>
        </p:xfrm>
        <a:graphic>
          <a:graphicData uri="http://schemas.openxmlformats.org/drawingml/2006/table">
            <a:tbl>
              <a:tblPr firstRow="1" bandRow="1"/>
              <a:tblGrid>
                <a:gridCol w="30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800" dirty="0">
                          <a:solidFill>
                            <a:srgbClr val="FFFF00"/>
                          </a:solidFill>
                        </a:rPr>
                        <a:t>15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" name="表格 112"/>
          <p:cNvGraphicFramePr>
            <a:graphicFrameLocks noGrp="1"/>
          </p:cNvGraphicFramePr>
          <p:nvPr/>
        </p:nvGraphicFramePr>
        <p:xfrm>
          <a:off x="2268513" y="4060910"/>
          <a:ext cx="1302947" cy="175260"/>
        </p:xfrm>
        <a:graphic>
          <a:graphicData uri="http://schemas.openxmlformats.org/drawingml/2006/table">
            <a:tbl>
              <a:tblPr firstRow="1" bandRow="1"/>
              <a:tblGrid>
                <a:gridCol w="260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10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11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20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>
                          <a:solidFill>
                            <a:srgbClr val="C00000"/>
                          </a:solidFill>
                        </a:rPr>
                        <a:t>7</a:t>
                      </a:r>
                      <a:r>
                        <a:rPr lang="en-US" altLang="zh-CN" sz="700" dirty="0">
                          <a:solidFill>
                            <a:srgbClr val="C00000"/>
                          </a:solidFill>
                        </a:rPr>
                        <a:t>.5</a:t>
                      </a:r>
                      <a:endParaRPr lang="en-US" sz="7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FrutigerNext LT Regular"/>
                          <a:ea typeface="宋体"/>
                        </a:defRPr>
                      </a:lvl9pPr>
                    </a:lstStyle>
                    <a:p>
                      <a:r>
                        <a:rPr lang="en-US" sz="700" dirty="0"/>
                        <a:t>8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4" name="矩形 113"/>
          <p:cNvSpPr/>
          <p:nvPr/>
        </p:nvSpPr>
        <p:spPr>
          <a:xfrm>
            <a:off x="2387989" y="3822307"/>
            <a:ext cx="12330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OWD samples</a:t>
            </a:r>
            <a:endParaRPr lang="en-US" sz="10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502415" y="2109688"/>
            <a:ext cx="11432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RTT samples</a:t>
            </a:r>
            <a:endParaRPr lang="en-US" sz="10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193894" y="2596961"/>
            <a:ext cx="3709346" cy="779539"/>
            <a:chOff x="-532288" y="2689391"/>
            <a:chExt cx="6580053" cy="1438599"/>
          </a:xfrm>
        </p:grpSpPr>
        <p:sp>
          <p:nvSpPr>
            <p:cNvPr id="120" name="圆角矩形 119"/>
            <p:cNvSpPr/>
            <p:nvPr/>
          </p:nvSpPr>
          <p:spPr>
            <a:xfrm>
              <a:off x="297169" y="2723794"/>
              <a:ext cx="1134857" cy="936104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417532" y="2888746"/>
              <a:ext cx="141857" cy="21602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620185" y="2888746"/>
              <a:ext cx="141857" cy="21602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822838" y="2888746"/>
              <a:ext cx="141857" cy="21602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1025491" y="2888746"/>
              <a:ext cx="141857" cy="21602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1228143" y="2888746"/>
              <a:ext cx="141857" cy="21602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1558872" y="2888746"/>
              <a:ext cx="2473867" cy="222758"/>
              <a:chOff x="2964964" y="2513832"/>
              <a:chExt cx="3767276" cy="222758"/>
            </a:xfrm>
          </p:grpSpPr>
          <p:sp>
            <p:nvSpPr>
              <p:cNvPr id="151" name="矩形 150"/>
              <p:cNvSpPr/>
              <p:nvPr/>
            </p:nvSpPr>
            <p:spPr>
              <a:xfrm>
                <a:off x="2987824" y="2513832"/>
                <a:ext cx="3710732" cy="216024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52" name="流程图: 联系 151"/>
              <p:cNvSpPr/>
              <p:nvPr/>
            </p:nvSpPr>
            <p:spPr>
              <a:xfrm>
                <a:off x="6686521" y="2513832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53" name="流程图: 联系 152"/>
              <p:cNvSpPr/>
              <p:nvPr/>
            </p:nvSpPr>
            <p:spPr>
              <a:xfrm>
                <a:off x="2964964" y="2520566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27" name="右箭头 126"/>
            <p:cNvSpPr/>
            <p:nvPr/>
          </p:nvSpPr>
          <p:spPr>
            <a:xfrm>
              <a:off x="2658797" y="2910241"/>
              <a:ext cx="259800" cy="144016"/>
            </a:xfrm>
            <a:prstGeom prst="rightArrow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1555318" y="3293124"/>
              <a:ext cx="2473867" cy="222758"/>
              <a:chOff x="2964964" y="2513832"/>
              <a:chExt cx="3767276" cy="222758"/>
            </a:xfrm>
          </p:grpSpPr>
          <p:sp>
            <p:nvSpPr>
              <p:cNvPr id="148" name="矩形 147"/>
              <p:cNvSpPr/>
              <p:nvPr/>
            </p:nvSpPr>
            <p:spPr>
              <a:xfrm>
                <a:off x="2987824" y="2513832"/>
                <a:ext cx="3710732" cy="216024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49" name="流程图: 联系 148"/>
              <p:cNvSpPr/>
              <p:nvPr/>
            </p:nvSpPr>
            <p:spPr>
              <a:xfrm>
                <a:off x="6686521" y="2513832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50" name="流程图: 联系 149"/>
              <p:cNvSpPr/>
              <p:nvPr/>
            </p:nvSpPr>
            <p:spPr>
              <a:xfrm>
                <a:off x="2964964" y="2520566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29" name="圆角矩形 128"/>
            <p:cNvSpPr/>
            <p:nvPr/>
          </p:nvSpPr>
          <p:spPr>
            <a:xfrm>
              <a:off x="4127310" y="2689391"/>
              <a:ext cx="1134857" cy="936104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0" name="十六角星 129"/>
            <p:cNvSpPr/>
            <p:nvPr/>
          </p:nvSpPr>
          <p:spPr>
            <a:xfrm>
              <a:off x="4177420" y="3293124"/>
              <a:ext cx="163976" cy="205172"/>
            </a:xfrm>
            <a:prstGeom prst="star16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1" name="十六角星 130"/>
            <p:cNvSpPr/>
            <p:nvPr/>
          </p:nvSpPr>
          <p:spPr>
            <a:xfrm>
              <a:off x="4391638" y="3293124"/>
              <a:ext cx="163976" cy="205172"/>
            </a:xfrm>
            <a:prstGeom prst="star16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2" name="十六角星 131"/>
            <p:cNvSpPr/>
            <p:nvPr/>
          </p:nvSpPr>
          <p:spPr>
            <a:xfrm>
              <a:off x="4605856" y="3293124"/>
              <a:ext cx="163976" cy="205172"/>
            </a:xfrm>
            <a:prstGeom prst="star16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3" name="十六角星 132"/>
            <p:cNvSpPr/>
            <p:nvPr/>
          </p:nvSpPr>
          <p:spPr>
            <a:xfrm>
              <a:off x="4820074" y="3293124"/>
              <a:ext cx="163976" cy="205172"/>
            </a:xfrm>
            <a:prstGeom prst="star16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4" name="十六角星 133"/>
            <p:cNvSpPr/>
            <p:nvPr/>
          </p:nvSpPr>
          <p:spPr>
            <a:xfrm>
              <a:off x="5034291" y="3293124"/>
              <a:ext cx="163976" cy="205172"/>
            </a:xfrm>
            <a:prstGeom prst="star16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291007" y="3659401"/>
              <a:ext cx="1274495" cy="468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hangingPunct="1">
                <a:buClrTx/>
                <a:buSzTx/>
                <a:defRPr/>
              </a:pPr>
              <a:r>
                <a:rPr lang="en-US" altLang="zh-CN" sz="1050" b="1" kern="0" dirty="0">
                  <a:latin typeface="Verdana" panose="020B0604030504040204" pitchFamily="34" charset="0"/>
                  <a:ea typeface="Verdana" panose="020B0604030504040204" pitchFamily="34" charset="0"/>
                </a:rPr>
                <a:t>Sender</a:t>
              </a:r>
              <a:endParaRPr lang="en-US" sz="1050" b="1" kern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4152483" y="3659401"/>
              <a:ext cx="1490609" cy="468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hangingPunct="1">
                <a:buClrTx/>
                <a:buSzTx/>
                <a:defRPr/>
              </a:pPr>
              <a:r>
                <a:rPr lang="en-US" altLang="zh-CN" sz="1050" b="1" kern="0" dirty="0">
                  <a:latin typeface="Verdana" panose="020B0604030504040204" pitchFamily="34" charset="0"/>
                  <a:ea typeface="Verdana" panose="020B0604030504040204" pitchFamily="34" charset="0"/>
                </a:rPr>
                <a:t>Receiver</a:t>
              </a:r>
              <a:endParaRPr lang="en-US" sz="1050" b="1" kern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-532288" y="3145222"/>
              <a:ext cx="998668" cy="6179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hangingPunct="1">
                <a:buClrTx/>
                <a:buSzTx/>
                <a:defRPr/>
              </a:pPr>
              <a:r>
                <a:rPr lang="en-US" altLang="zh-CN" sz="788" b="1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Data</a:t>
              </a:r>
            </a:p>
            <a:p>
              <a:pPr defTabSz="685800" eaLnBrk="1" hangingPunct="1">
                <a:buClrTx/>
                <a:buSzTx/>
                <a:defRPr/>
              </a:pPr>
              <a:r>
                <a:rPr lang="en-US" altLang="zh-CN" sz="788" b="1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packet</a:t>
              </a:r>
              <a:endParaRPr lang="en-US" sz="788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38" name="直接箭头连接符 137"/>
            <p:cNvCxnSpPr>
              <a:endCxn id="121" idx="1"/>
            </p:cNvCxnSpPr>
            <p:nvPr/>
          </p:nvCxnSpPr>
          <p:spPr>
            <a:xfrm flipV="1">
              <a:off x="117475" y="2996758"/>
              <a:ext cx="300057" cy="177885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139" name="矩形 138"/>
            <p:cNvSpPr/>
            <p:nvPr/>
          </p:nvSpPr>
          <p:spPr>
            <a:xfrm>
              <a:off x="5310708" y="3017143"/>
              <a:ext cx="737057" cy="394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hangingPunct="1">
                <a:buClrTx/>
                <a:buSzTx/>
                <a:defRPr/>
              </a:pPr>
              <a:r>
                <a:rPr lang="en-US" sz="788" b="1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ACK</a:t>
              </a:r>
            </a:p>
          </p:txBody>
        </p:sp>
        <p:cxnSp>
          <p:nvCxnSpPr>
            <p:cNvPr id="140" name="直接箭头连接符 139"/>
            <p:cNvCxnSpPr/>
            <p:nvPr/>
          </p:nvCxnSpPr>
          <p:spPr>
            <a:xfrm flipH="1">
              <a:off x="5203732" y="3223984"/>
              <a:ext cx="219536" cy="198273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141" name="右箭头 140"/>
            <p:cNvSpPr/>
            <p:nvPr/>
          </p:nvSpPr>
          <p:spPr>
            <a:xfrm rot="10800000">
              <a:off x="2646740" y="3323121"/>
              <a:ext cx="259800" cy="144016"/>
            </a:xfrm>
            <a:prstGeom prst="rightArrow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2" name="任意多边形 141"/>
            <p:cNvSpPr/>
            <p:nvPr/>
          </p:nvSpPr>
          <p:spPr bwMode="auto">
            <a:xfrm>
              <a:off x="1590190" y="2689391"/>
              <a:ext cx="2431489" cy="970507"/>
            </a:xfrm>
            <a:custGeom>
              <a:avLst/>
              <a:gdLst>
                <a:gd name="connsiteX0" fmla="*/ 0 w 2431489"/>
                <a:gd name="connsiteY0" fmla="*/ 0 h 644236"/>
                <a:gd name="connsiteX1" fmla="*/ 2431473 w 2431489"/>
                <a:gd name="connsiteY1" fmla="*/ 342900 h 644236"/>
                <a:gd name="connsiteX2" fmla="*/ 31173 w 2431489"/>
                <a:gd name="connsiteY2" fmla="*/ 644236 h 64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1489" h="644236">
                  <a:moveTo>
                    <a:pt x="0" y="0"/>
                  </a:moveTo>
                  <a:cubicBezTo>
                    <a:pt x="1213139" y="117763"/>
                    <a:pt x="2426278" y="235527"/>
                    <a:pt x="2431473" y="342900"/>
                  </a:cubicBezTo>
                  <a:cubicBezTo>
                    <a:pt x="2436668" y="450273"/>
                    <a:pt x="1233920" y="547254"/>
                    <a:pt x="31173" y="644236"/>
                  </a:cubicBezTo>
                </a:path>
              </a:pathLst>
            </a:custGeom>
            <a:noFill/>
            <a:ln w="38100" cap="flat" cmpd="sng" algn="ctr">
              <a:solidFill>
                <a:srgbClr val="FF0000">
                  <a:alpha val="27000"/>
                </a:srgb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zh-CN" altLang="en-US" sz="1200" kern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>
              <a:off x="4219555" y="2853899"/>
              <a:ext cx="141857" cy="21602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4422207" y="2853899"/>
              <a:ext cx="141857" cy="21602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4624861" y="2853899"/>
              <a:ext cx="141857" cy="21602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4827513" y="2853899"/>
              <a:ext cx="141857" cy="21602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5030165" y="2853899"/>
              <a:ext cx="141857" cy="21602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59532" y="4294432"/>
            <a:ext cx="3128152" cy="804676"/>
            <a:chOff x="399230" y="4810530"/>
            <a:chExt cx="3348640" cy="810950"/>
          </a:xfrm>
        </p:grpSpPr>
        <p:sp>
          <p:nvSpPr>
            <p:cNvPr id="155" name="圆角矩形 154"/>
            <p:cNvSpPr/>
            <p:nvPr/>
          </p:nvSpPr>
          <p:spPr>
            <a:xfrm>
              <a:off x="404690" y="4828921"/>
              <a:ext cx="719776" cy="500422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481029" y="491710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609561" y="491710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738092" y="491710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866624" y="4917101"/>
              <a:ext cx="89972" cy="115482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995154" y="491710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61" name="组合 160"/>
            <p:cNvGrpSpPr/>
            <p:nvPr/>
          </p:nvGrpSpPr>
          <p:grpSpPr>
            <a:xfrm>
              <a:off x="1204917" y="4917101"/>
              <a:ext cx="1569034" cy="119082"/>
              <a:chOff x="2964964" y="2513832"/>
              <a:chExt cx="3767276" cy="222758"/>
            </a:xfrm>
          </p:grpSpPr>
          <p:sp>
            <p:nvSpPr>
              <p:cNvPr id="177" name="矩形 176"/>
              <p:cNvSpPr/>
              <p:nvPr/>
            </p:nvSpPr>
            <p:spPr>
              <a:xfrm>
                <a:off x="2987824" y="2513832"/>
                <a:ext cx="3710732" cy="216024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78" name="流程图: 联系 177"/>
              <p:cNvSpPr/>
              <p:nvPr/>
            </p:nvSpPr>
            <p:spPr>
              <a:xfrm>
                <a:off x="6686521" y="2513832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79" name="流程图: 联系 178"/>
              <p:cNvSpPr/>
              <p:nvPr/>
            </p:nvSpPr>
            <p:spPr>
              <a:xfrm>
                <a:off x="2964964" y="2520566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62" name="右箭头 161"/>
            <p:cNvSpPr/>
            <p:nvPr/>
          </p:nvSpPr>
          <p:spPr>
            <a:xfrm>
              <a:off x="1907418" y="4936348"/>
              <a:ext cx="164776" cy="76988"/>
            </a:xfrm>
            <a:prstGeom prst="rightArrow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63" name="组合 162"/>
            <p:cNvGrpSpPr/>
            <p:nvPr/>
          </p:nvGrpSpPr>
          <p:grpSpPr>
            <a:xfrm>
              <a:off x="1202663" y="5133273"/>
              <a:ext cx="1569034" cy="119082"/>
              <a:chOff x="2964964" y="2513832"/>
              <a:chExt cx="3767276" cy="222758"/>
            </a:xfrm>
          </p:grpSpPr>
          <p:sp>
            <p:nvSpPr>
              <p:cNvPr id="174" name="矩形 173"/>
              <p:cNvSpPr/>
              <p:nvPr/>
            </p:nvSpPr>
            <p:spPr>
              <a:xfrm>
                <a:off x="2987824" y="2513832"/>
                <a:ext cx="3710732" cy="216024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75" name="流程图: 联系 174"/>
              <p:cNvSpPr/>
              <p:nvPr/>
            </p:nvSpPr>
            <p:spPr>
              <a:xfrm>
                <a:off x="6686521" y="2513832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76" name="流程图: 联系 175"/>
              <p:cNvSpPr/>
              <p:nvPr/>
            </p:nvSpPr>
            <p:spPr>
              <a:xfrm>
                <a:off x="2964964" y="2520566"/>
                <a:ext cx="45719" cy="216024"/>
              </a:xfrm>
              <a:prstGeom prst="flowChartConnector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hangingPunct="1">
                  <a:buClrTx/>
                  <a:buSzTx/>
                  <a:defRPr/>
                </a:pPr>
                <a:endParaRPr lang="en-US" sz="12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64" name="圆角矩形 163"/>
            <p:cNvSpPr/>
            <p:nvPr/>
          </p:nvSpPr>
          <p:spPr>
            <a:xfrm>
              <a:off x="2833932" y="4810530"/>
              <a:ext cx="719776" cy="500422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5" name="十六角星 164"/>
            <p:cNvSpPr/>
            <p:nvPr/>
          </p:nvSpPr>
          <p:spPr>
            <a:xfrm>
              <a:off x="3262665" y="5133273"/>
              <a:ext cx="104001" cy="109681"/>
            </a:xfrm>
            <a:prstGeom prst="star16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6" name="右箭头 165"/>
            <p:cNvSpPr/>
            <p:nvPr/>
          </p:nvSpPr>
          <p:spPr>
            <a:xfrm rot="10800000">
              <a:off x="1907418" y="5156120"/>
              <a:ext cx="164776" cy="76988"/>
            </a:xfrm>
            <a:prstGeom prst="rightArrow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7" name="矩形 166"/>
            <p:cNvSpPr/>
            <p:nvPr/>
          </p:nvSpPr>
          <p:spPr>
            <a:xfrm>
              <a:off x="2885751" y="491416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8" name="矩形 167"/>
            <p:cNvSpPr/>
            <p:nvPr/>
          </p:nvSpPr>
          <p:spPr>
            <a:xfrm>
              <a:off x="3014282" y="491416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9" name="矩形 168"/>
            <p:cNvSpPr/>
            <p:nvPr/>
          </p:nvSpPr>
          <p:spPr>
            <a:xfrm>
              <a:off x="3142814" y="491416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0" name="矩形 169"/>
            <p:cNvSpPr/>
            <p:nvPr/>
          </p:nvSpPr>
          <p:spPr>
            <a:xfrm>
              <a:off x="3271345" y="4914161"/>
              <a:ext cx="89972" cy="115482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1" name="矩形 170"/>
            <p:cNvSpPr/>
            <p:nvPr/>
          </p:nvSpPr>
          <p:spPr>
            <a:xfrm>
              <a:off x="3399875" y="4914161"/>
              <a:ext cx="89972" cy="1154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hangingPunct="1">
                <a:buClrTx/>
                <a:buSzTx/>
                <a:defRPr/>
              </a:pPr>
              <a:endParaRPr lang="en-US" sz="1200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2" name="矩形 171"/>
            <p:cNvSpPr/>
            <p:nvPr/>
          </p:nvSpPr>
          <p:spPr>
            <a:xfrm>
              <a:off x="399230" y="5365584"/>
              <a:ext cx="769107" cy="255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hangingPunct="1">
                <a:buClrTx/>
                <a:buSzTx/>
                <a:defRPr/>
              </a:pPr>
              <a:r>
                <a:rPr lang="en-US" altLang="zh-CN" sz="1050" b="1" kern="0" dirty="0">
                  <a:latin typeface="Verdana" panose="020B0604030504040204" pitchFamily="34" charset="0"/>
                  <a:ea typeface="Verdana" panose="020B0604030504040204" pitchFamily="34" charset="0"/>
                </a:rPr>
                <a:t>Sender</a:t>
              </a:r>
              <a:endParaRPr lang="en-US" sz="1050" b="1" kern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3" name="矩形 172"/>
            <p:cNvSpPr/>
            <p:nvPr/>
          </p:nvSpPr>
          <p:spPr>
            <a:xfrm>
              <a:off x="2848347" y="5365584"/>
              <a:ext cx="899523" cy="255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hangingPunct="1">
                <a:buClrTx/>
                <a:buSzTx/>
                <a:defRPr/>
              </a:pPr>
              <a:r>
                <a:rPr lang="en-US" altLang="zh-CN" sz="1050" b="1" kern="0" dirty="0">
                  <a:latin typeface="Verdana" panose="020B0604030504040204" pitchFamily="34" charset="0"/>
                  <a:ea typeface="Verdana" panose="020B0604030504040204" pitchFamily="34" charset="0"/>
                </a:rPr>
                <a:t>Receiver</a:t>
              </a:r>
              <a:endParaRPr lang="en-US" sz="1050" b="1" kern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1" name="矩形 180"/>
          <p:cNvSpPr/>
          <p:nvPr/>
        </p:nvSpPr>
        <p:spPr>
          <a:xfrm>
            <a:off x="199865" y="3846391"/>
            <a:ext cx="12522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RTT</a:t>
            </a:r>
            <a:r>
              <a:rPr lang="en-US" altLang="zh-CN" sz="1050" b="1" baseline="-25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</a:t>
            </a:r>
            <a:r>
              <a:rPr lang="en-US" altLang="zh-CN" sz="10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sample</a:t>
            </a:r>
            <a:endParaRPr lang="en-US" sz="10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83" name="直接箭头连接符 182"/>
          <p:cNvCxnSpPr/>
          <p:nvPr/>
        </p:nvCxnSpPr>
        <p:spPr bwMode="auto">
          <a:xfrm flipV="1">
            <a:off x="1231236" y="4332272"/>
            <a:ext cx="1181024" cy="3521"/>
          </a:xfrm>
          <a:prstGeom prst="straightConnector1">
            <a:avLst/>
          </a:prstGeom>
          <a:noFill/>
          <a:ln w="38100" cap="flat" cmpd="sng" algn="ctr">
            <a:solidFill>
              <a:srgbClr val="FF0000">
                <a:alpha val="27000"/>
              </a:srgb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4" name="组合 3"/>
          <p:cNvGrpSpPr/>
          <p:nvPr/>
        </p:nvGrpSpPr>
        <p:grpSpPr>
          <a:xfrm>
            <a:off x="5007650" y="2801565"/>
            <a:ext cx="1995325" cy="1147647"/>
            <a:chOff x="6676868" y="2592420"/>
            <a:chExt cx="2660433" cy="1530196"/>
          </a:xfrm>
        </p:grpSpPr>
        <p:sp>
          <p:nvSpPr>
            <p:cNvPr id="199" name="椭圆 198"/>
            <p:cNvSpPr/>
            <p:nvPr/>
          </p:nvSpPr>
          <p:spPr bwMode="auto">
            <a:xfrm>
              <a:off x="7261452" y="2914725"/>
              <a:ext cx="255369" cy="269186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69" tIns="34284" rIns="68569" bIns="34284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58416">
                <a:buClrTx/>
                <a:buSzTx/>
                <a:defRPr/>
              </a:pPr>
              <a:endParaRPr lang="zh-CN" altLang="en-US" sz="900" kern="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711336" y="3271271"/>
              <a:ext cx="1625965" cy="851345"/>
              <a:chOff x="8609983" y="5115590"/>
              <a:chExt cx="880063" cy="453606"/>
            </a:xfrm>
          </p:grpSpPr>
          <p:sp>
            <p:nvSpPr>
              <p:cNvPr id="202" name="右箭头 201"/>
              <p:cNvSpPr/>
              <p:nvPr/>
            </p:nvSpPr>
            <p:spPr bwMode="auto">
              <a:xfrm rot="12426382">
                <a:off x="8609983" y="5115590"/>
                <a:ext cx="720072" cy="453606"/>
              </a:xfrm>
              <a:prstGeom prst="rightArrow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69" tIns="34284" rIns="68569" bIns="34284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58416">
                  <a:buClrTx/>
                  <a:buSzTx/>
                  <a:defRPr/>
                </a:pPr>
                <a:endParaRPr lang="zh-CN" altLang="en-US" sz="900" kern="0" dirty="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>
              <a:xfrm rot="1574345">
                <a:off x="8750447" y="5305419"/>
                <a:ext cx="739599" cy="229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defTabSz="685800" eaLnBrk="1" hangingPunct="1">
                  <a:spcBef>
                    <a:spcPts val="0"/>
                  </a:spcBef>
                  <a:spcAft>
                    <a:spcPts val="225"/>
                  </a:spcAft>
                  <a:buClrTx/>
                  <a:buSzTx/>
                  <a:defRPr/>
                </a:pPr>
                <a:r>
                  <a:rPr lang="en-US" altLang="zh-CN" sz="1500" b="1" kern="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Better</a:t>
                </a:r>
                <a:endParaRPr lang="zh-CN" altLang="en-US" sz="1500" b="1" kern="0" dirty="0">
                  <a:solidFill>
                    <a:srgbClr val="000000"/>
                  </a:solidFill>
                  <a:latin typeface="Verdana" panose="020B060403050404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6676868" y="2592420"/>
              <a:ext cx="1455956" cy="368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hangingPunct="1">
                <a:lnSpc>
                  <a:spcPct val="110000"/>
                </a:lnSpc>
                <a:buClrTx/>
                <a:buSzTx/>
                <a:defRPr/>
              </a:pPr>
              <a:r>
                <a:rPr kumimoji="1" lang="en-US" altLang="zh-CN" sz="1200" b="1" kern="0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微软雅黑"/>
                </a:rPr>
                <a:t>This paper</a:t>
              </a:r>
            </a:p>
          </p:txBody>
        </p:sp>
      </p:grpSp>
      <p:sp>
        <p:nvSpPr>
          <p:cNvPr id="210" name="矩形 209"/>
          <p:cNvSpPr/>
          <p:nvPr/>
        </p:nvSpPr>
        <p:spPr>
          <a:xfrm>
            <a:off x="211595" y="3361163"/>
            <a:ext cx="3580018" cy="2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hangingPunct="1">
              <a:lnSpc>
                <a:spcPct val="110000"/>
              </a:lnSpc>
              <a:buClrTx/>
              <a:buSzTx/>
              <a:defRPr/>
            </a:pPr>
            <a:r>
              <a:rPr kumimoji="1" lang="en-US" altLang="zh-CN" sz="1200" b="1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微软雅黑"/>
              </a:rPr>
              <a:t>Legacy way: sender-side RTT sampling</a:t>
            </a:r>
          </a:p>
        </p:txBody>
      </p:sp>
      <p:sp>
        <p:nvSpPr>
          <p:cNvPr id="211" name="矩形 210"/>
          <p:cNvSpPr/>
          <p:nvPr/>
        </p:nvSpPr>
        <p:spPr>
          <a:xfrm>
            <a:off x="89502" y="5103187"/>
            <a:ext cx="4175487" cy="68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200" b="1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微软雅黑"/>
              </a:rPr>
              <a:t>This paper: receiver-side one-way delay (OWD) sampling without maintaining too many states </a:t>
            </a:r>
          </a:p>
        </p:txBody>
      </p:sp>
      <p:sp>
        <p:nvSpPr>
          <p:cNvPr id="213" name="矩形 212"/>
          <p:cNvSpPr/>
          <p:nvPr/>
        </p:nvSpPr>
        <p:spPr>
          <a:xfrm>
            <a:off x="3357482" y="4414933"/>
            <a:ext cx="113818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Carry timestamps for a packet who achieves </a:t>
            </a:r>
            <a:r>
              <a:rPr lang="en-U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OWD</a:t>
            </a:r>
            <a:r>
              <a:rPr lang="en-US" sz="750" b="1" baseline="-25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</a:t>
            </a:r>
          </a:p>
        </p:txBody>
      </p:sp>
      <p:cxnSp>
        <p:nvCxnSpPr>
          <p:cNvPr id="214" name="直接箭头连接符 213"/>
          <p:cNvCxnSpPr>
            <a:stCxn id="213" idx="1"/>
            <a:endCxn id="165" idx="3"/>
          </p:cNvCxnSpPr>
          <p:nvPr/>
        </p:nvCxnSpPr>
        <p:spPr>
          <a:xfrm flipH="1">
            <a:off x="3127882" y="4634224"/>
            <a:ext cx="229600" cy="5569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5" name="矩形 4"/>
          <p:cNvSpPr/>
          <p:nvPr/>
        </p:nvSpPr>
        <p:spPr>
          <a:xfrm>
            <a:off x="4368874" y="2013197"/>
            <a:ext cx="45050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Design Rationale: Variation of OWD reflects the variation of RTT</a:t>
            </a:r>
            <a:endParaRPr lang="zh-CN" altLang="zh-CN" sz="105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97" name="Date Placeholder 3">
            <a:extLst>
              <a:ext uri="{FF2B5EF4-FFF2-40B4-BE49-F238E27FC236}">
                <a16:creationId xmlns:a16="http://schemas.microsoft.com/office/drawing/2014/main" id="{2D1F98A0-351A-FE46-8F8A-A1C468E3760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98" name="Footer Placeholder 4">
            <a:extLst>
              <a:ext uri="{FF2B5EF4-FFF2-40B4-BE49-F238E27FC236}">
                <a16:creationId xmlns:a16="http://schemas.microsoft.com/office/drawing/2014/main" id="{77112601-34B7-354D-A2BF-99F797958285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99" name="Slide Number Placeholder 5">
            <a:extLst>
              <a:ext uri="{FF2B5EF4-FFF2-40B4-BE49-F238E27FC236}">
                <a16:creationId xmlns:a16="http://schemas.microsoft.com/office/drawing/2014/main" id="{C410B706-747B-024B-B44D-6A0F38817D3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28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3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49"/>
    </mc:Choice>
    <mc:Fallback xmlns="">
      <p:transition advTm="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>
          <a:xfrm>
            <a:off x="0" y="99873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Other advancements in TACK-based protocol design</a:t>
            </a:r>
            <a:endParaRPr lang="zh-CN" altLang="en-US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3328" y="2132856"/>
            <a:ext cx="8037345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703" tIns="29351" rIns="58703" bIns="29351" numCol="1" anchor="t" anchorCtr="0" compatLnSpc="1">
            <a:prstTxWarp prst="textNoShape">
              <a:avLst/>
            </a:prstTxWarp>
          </a:bodyPr>
          <a:lstStyle>
            <a:lvl1pPr marL="252413" indent="-252413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209550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2pPr>
            <a:lvl3pPr marL="839788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174750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509713" indent="-166688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19669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4241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28813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3385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1500" b="0" kern="0" dirty="0">
                <a:latin typeface="Verdana" panose="020B0604030504040204" pitchFamily="34" charset="0"/>
                <a:ea typeface="Verdana" panose="020B0604030504040204" pitchFamily="34" charset="0"/>
              </a:rPr>
              <a:t>Advancements in loss recovery</a:t>
            </a:r>
          </a:p>
          <a:p>
            <a:pPr lvl="1">
              <a:defRPr/>
            </a:pPr>
            <a:r>
              <a:rPr lang="en-US" altLang="zh-CN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Packet number enables receiver-based loss detection</a:t>
            </a:r>
          </a:p>
          <a:p>
            <a:pPr lvl="1">
              <a:defRPr/>
            </a:pPr>
            <a:r>
              <a:rPr lang="en-US" altLang="zh-CN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IACK speeds up loss recovery on lossy data path</a:t>
            </a:r>
          </a:p>
          <a:p>
            <a:pPr lvl="1">
              <a:defRPr/>
            </a:pPr>
            <a:r>
              <a:rPr lang="en-US" altLang="zh-CN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TACK assures loss recovery robustness on bidirectionally lossy path</a:t>
            </a:r>
          </a:p>
          <a:p>
            <a:pPr marL="189310" lvl="1" indent="-189310">
              <a:buFont typeface="Wingdings" pitchFamily="2" charset="2"/>
              <a:buChar char="n"/>
              <a:defRPr/>
            </a:pPr>
            <a:r>
              <a:rPr lang="en-US" altLang="zh-CN" sz="1500" kern="0" dirty="0">
                <a:latin typeface="Verdana" panose="020B0604030504040204" pitchFamily="34" charset="0"/>
                <a:ea typeface="Verdana" panose="020B0604030504040204" pitchFamily="34" charset="0"/>
              </a:rPr>
              <a:t>Advancements in send rate control</a:t>
            </a:r>
          </a:p>
          <a:p>
            <a:pPr lvl="1">
              <a:defRPr/>
            </a:pPr>
            <a:r>
              <a:rPr lang="en-US" altLang="zh-CN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Pacing </a:t>
            </a:r>
          </a:p>
          <a:p>
            <a:pPr lvl="1">
              <a:defRPr/>
            </a:pPr>
            <a:r>
              <a:rPr lang="en-US" altLang="zh-CN" sz="1200" kern="0" dirty="0">
                <a:latin typeface="Verdana" panose="020B0604030504040204" pitchFamily="34" charset="0"/>
                <a:ea typeface="Verdana" panose="020B0604030504040204" pitchFamily="34" charset="0"/>
              </a:rPr>
              <a:t>An IACK updating the AWND should be sent without delay when encountering an abrupt change of receive buffer</a:t>
            </a:r>
          </a:p>
          <a:p>
            <a:pPr lvl="1">
              <a:defRPr/>
            </a:pPr>
            <a:endParaRPr lang="en-US" altLang="zh-CN" sz="12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52413" lvl="1" indent="0">
              <a:buNone/>
              <a:defRPr/>
            </a:pPr>
            <a:r>
              <a:rPr lang="en-US" altLang="zh-CN" sz="12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more details, please refer to the paper</a:t>
            </a:r>
            <a:r>
              <a:rPr lang="zh-CN" altLang="en-US" sz="12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200" dirty="0"/>
              <a:t>TACK: Improving Wireless Transport Performance by Taming Acknowledgments.</a:t>
            </a:r>
            <a:r>
              <a:rPr lang="zh-CN" altLang="en-US" sz="1200" dirty="0"/>
              <a:t> </a:t>
            </a:r>
            <a:endParaRPr lang="en-US" altLang="zh-CN" sz="15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540CB0-310C-2646-BD25-5349F4AF3155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C1915E-199E-3045-B464-D16E0347BE4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706E6E-7495-194E-9663-8361798C50A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5"/>
    </mc:Choice>
    <mc:Fallback xmlns="">
      <p:transition advTm="2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421" y="1086866"/>
            <a:ext cx="8712692" cy="405778"/>
          </a:xfrm>
        </p:spPr>
        <p:txBody>
          <a:bodyPr>
            <a:noAutofit/>
          </a:bodyPr>
          <a:lstStyle/>
          <a:p>
            <a:pPr algn="ctr"/>
            <a:r>
              <a:rPr lang="en-US" altLang="zh-CN" sz="3000" dirty="0"/>
              <a:t>Scenarios: ACKs cause internal interference</a:t>
            </a:r>
            <a:endParaRPr lang="zh-CN" altLang="en-US" sz="3000" dirty="0"/>
          </a:p>
        </p:txBody>
      </p:sp>
      <p:grpSp>
        <p:nvGrpSpPr>
          <p:cNvPr id="72" name="组合 71"/>
          <p:cNvGrpSpPr/>
          <p:nvPr/>
        </p:nvGrpSpPr>
        <p:grpSpPr>
          <a:xfrm>
            <a:off x="805425" y="1957003"/>
            <a:ext cx="8023478" cy="3547846"/>
            <a:chOff x="1097356" y="1721711"/>
            <a:chExt cx="10697970" cy="4730460"/>
          </a:xfrm>
        </p:grpSpPr>
        <p:sp>
          <p:nvSpPr>
            <p:cNvPr id="23" name="矩形 22"/>
            <p:cNvSpPr/>
            <p:nvPr/>
          </p:nvSpPr>
          <p:spPr>
            <a:xfrm>
              <a:off x="1097356" y="5898174"/>
              <a:ext cx="10697970" cy="553997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kern="0" dirty="0">
                  <a:latin typeface="Verdana" panose="020B0604030504040204" pitchFamily="34" charset="0"/>
                  <a:ea typeface="Verdana" panose="020B0604030504040204" pitchFamily="34" charset="0"/>
                </a:rPr>
                <a:t>External Interference</a:t>
              </a:r>
              <a:r>
                <a:rPr lang="zh-CN" altLang="en-US" sz="1050" kern="0" dirty="0">
                  <a:latin typeface="Verdana" panose="020B0604030504040204" pitchFamily="34" charset="0"/>
                  <a:ea typeface="微软雅黑" panose="020B0503020204020204" pitchFamily="34" charset="-122"/>
                </a:rPr>
                <a:t>：</a:t>
              </a:r>
              <a:r>
                <a:rPr lang="en-US" altLang="zh-CN" sz="1050" kern="0" dirty="0">
                  <a:latin typeface="Verdana" panose="020B0604030504040204" pitchFamily="34" charset="0"/>
                  <a:ea typeface="Verdana" panose="020B0604030504040204" pitchFamily="34" charset="0"/>
                </a:rPr>
                <a:t>Between wireless devices on the same channel</a:t>
              </a:r>
            </a:p>
            <a:p>
              <a:r>
                <a:rPr lang="en-US" altLang="zh-CN" sz="1050" kern="0" dirty="0">
                  <a:latin typeface="Verdana" panose="020B0604030504040204" pitchFamily="34" charset="0"/>
                  <a:ea typeface="Verdana" panose="020B0604030504040204" pitchFamily="34" charset="0"/>
                </a:rPr>
                <a:t>Internal Interference</a:t>
              </a:r>
              <a:r>
                <a:rPr lang="zh-CN" altLang="en-US" sz="1050" kern="0" dirty="0">
                  <a:latin typeface="Verdana" panose="020B0604030504040204" pitchFamily="34" charset="0"/>
                  <a:ea typeface="微软雅黑" panose="020B0503020204020204" pitchFamily="34" charset="-122"/>
                </a:rPr>
                <a:t>：</a:t>
              </a:r>
              <a:r>
                <a:rPr lang="en-US" altLang="zh-CN" sz="1050" kern="0" dirty="0">
                  <a:latin typeface="Verdana" panose="020B0604030504040204" pitchFamily="34" charset="0"/>
                  <a:ea typeface="Verdana" panose="020B0604030504040204" pitchFamily="34" charset="0"/>
                </a:rPr>
                <a:t> Between data packets and ACKs in the same connection</a:t>
              </a:r>
              <a:endParaRPr lang="en-US" sz="1050" kern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097356" y="1721711"/>
              <a:ext cx="9249844" cy="4074847"/>
              <a:chOff x="-249745" y="1365895"/>
              <a:chExt cx="7541589" cy="3105687"/>
            </a:xfrm>
          </p:grpSpPr>
          <p:sp>
            <p:nvSpPr>
              <p:cNvPr id="26" name="椭圆 25"/>
              <p:cNvSpPr/>
              <p:nvPr/>
            </p:nvSpPr>
            <p:spPr bwMode="auto">
              <a:xfrm>
                <a:off x="360480" y="2394983"/>
                <a:ext cx="2166959" cy="2076599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75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88169" eaLnBrk="0" hangingPunct="0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350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875751" y="1365895"/>
                <a:ext cx="2002087" cy="1815913"/>
                <a:chOff x="4457799" y="1231901"/>
                <a:chExt cx="2002087" cy="1815913"/>
              </a:xfrm>
            </p:grpSpPr>
            <p:sp>
              <p:nvSpPr>
                <p:cNvPr id="63" name="椭圆 62"/>
                <p:cNvSpPr/>
                <p:nvPr/>
              </p:nvSpPr>
              <p:spPr bwMode="auto">
                <a:xfrm>
                  <a:off x="4457799" y="1231901"/>
                  <a:ext cx="2002087" cy="181591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F0"/>
                    </a:gs>
                    <a:gs pos="54000">
                      <a:srgbClr val="92D050"/>
                    </a:gs>
                    <a:gs pos="83000">
                      <a:schemeClr val="bg1">
                        <a:lumMod val="9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>
                  <a:softEdge rad="63500"/>
                </a:effectLst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88169" eaLnBrk="0" hangingPunct="0">
                    <a:buClr>
                      <a:srgbClr val="CC9900"/>
                    </a:buClr>
                    <a:buFont typeface="Wingdings" pitchFamily="2" charset="2"/>
                    <a:buChar char="n"/>
                  </a:pPr>
                  <a:endParaRPr lang="zh-CN" altLang="en-US" sz="1350" dirty="0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grpSp>
              <p:nvGrpSpPr>
                <p:cNvPr id="64" name="组合 63"/>
                <p:cNvGrpSpPr>
                  <a:grpSpLocks noChangeAspect="1"/>
                </p:cNvGrpSpPr>
                <p:nvPr/>
              </p:nvGrpSpPr>
              <p:grpSpPr>
                <a:xfrm>
                  <a:off x="5321809" y="1913762"/>
                  <a:ext cx="256669" cy="466692"/>
                  <a:chOff x="11514138" y="5227638"/>
                  <a:chExt cx="354013" cy="592138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65" name="Freeform 954"/>
                  <p:cNvSpPr>
                    <a:spLocks/>
                  </p:cNvSpPr>
                  <p:nvPr/>
                </p:nvSpPr>
                <p:spPr bwMode="auto">
                  <a:xfrm>
                    <a:off x="11514138" y="5227638"/>
                    <a:ext cx="354013" cy="592138"/>
                  </a:xfrm>
                  <a:custGeom>
                    <a:avLst/>
                    <a:gdLst/>
                    <a:ahLst/>
                    <a:cxnLst>
                      <a:cxn ang="0">
                        <a:pos x="196" y="326"/>
                      </a:cxn>
                      <a:cxn ang="0">
                        <a:pos x="196" y="334"/>
                      </a:cxn>
                      <a:cxn ang="0">
                        <a:pos x="184" y="345"/>
                      </a:cxn>
                      <a:cxn ang="0">
                        <a:pos x="47" y="347"/>
                      </a:cxn>
                      <a:cxn ang="0">
                        <a:pos x="39" y="345"/>
                      </a:cxn>
                      <a:cxn ang="0">
                        <a:pos x="29" y="334"/>
                      </a:cxn>
                      <a:cxn ang="0">
                        <a:pos x="27" y="47"/>
                      </a:cxn>
                      <a:cxn ang="0">
                        <a:pos x="29" y="39"/>
                      </a:cxn>
                      <a:cxn ang="0">
                        <a:pos x="39" y="29"/>
                      </a:cxn>
                      <a:cxn ang="0">
                        <a:pos x="176" y="27"/>
                      </a:cxn>
                      <a:cxn ang="0">
                        <a:pos x="184" y="29"/>
                      </a:cxn>
                      <a:cxn ang="0">
                        <a:pos x="196" y="39"/>
                      </a:cxn>
                      <a:cxn ang="0">
                        <a:pos x="196" y="326"/>
                      </a:cxn>
                      <a:cxn ang="0">
                        <a:pos x="223" y="326"/>
                      </a:cxn>
                      <a:cxn ang="0">
                        <a:pos x="223" y="47"/>
                      </a:cxn>
                      <a:cxn ang="0">
                        <a:pos x="218" y="29"/>
                      </a:cxn>
                      <a:cxn ang="0">
                        <a:pos x="208" y="14"/>
                      </a:cxn>
                      <a:cxn ang="0">
                        <a:pos x="194" y="4"/>
                      </a:cxn>
                      <a:cxn ang="0">
                        <a:pos x="176" y="0"/>
                      </a:cxn>
                      <a:cxn ang="0">
                        <a:pos x="47" y="0"/>
                      </a:cxn>
                      <a:cxn ang="0">
                        <a:pos x="29" y="4"/>
                      </a:cxn>
                      <a:cxn ang="0">
                        <a:pos x="15" y="14"/>
                      </a:cxn>
                      <a:cxn ang="0">
                        <a:pos x="4" y="29"/>
                      </a:cxn>
                      <a:cxn ang="0">
                        <a:pos x="0" y="47"/>
                      </a:cxn>
                      <a:cxn ang="0">
                        <a:pos x="0" y="326"/>
                      </a:cxn>
                      <a:cxn ang="0">
                        <a:pos x="4" y="345"/>
                      </a:cxn>
                      <a:cxn ang="0">
                        <a:pos x="15" y="359"/>
                      </a:cxn>
                      <a:cxn ang="0">
                        <a:pos x="29" y="369"/>
                      </a:cxn>
                      <a:cxn ang="0">
                        <a:pos x="47" y="373"/>
                      </a:cxn>
                      <a:cxn ang="0">
                        <a:pos x="176" y="373"/>
                      </a:cxn>
                      <a:cxn ang="0">
                        <a:pos x="194" y="369"/>
                      </a:cxn>
                      <a:cxn ang="0">
                        <a:pos x="208" y="359"/>
                      </a:cxn>
                      <a:cxn ang="0">
                        <a:pos x="218" y="345"/>
                      </a:cxn>
                      <a:cxn ang="0">
                        <a:pos x="223" y="326"/>
                      </a:cxn>
                    </a:cxnLst>
                    <a:rect l="0" t="0" r="r" b="b"/>
                    <a:pathLst>
                      <a:path w="223" h="373">
                        <a:moveTo>
                          <a:pt x="210" y="326"/>
                        </a:moveTo>
                        <a:lnTo>
                          <a:pt x="196" y="326"/>
                        </a:lnTo>
                        <a:lnTo>
                          <a:pt x="196" y="326"/>
                        </a:lnTo>
                        <a:lnTo>
                          <a:pt x="196" y="334"/>
                        </a:lnTo>
                        <a:lnTo>
                          <a:pt x="190" y="340"/>
                        </a:lnTo>
                        <a:lnTo>
                          <a:pt x="184" y="345"/>
                        </a:lnTo>
                        <a:lnTo>
                          <a:pt x="176" y="347"/>
                        </a:lnTo>
                        <a:lnTo>
                          <a:pt x="47" y="347"/>
                        </a:lnTo>
                        <a:lnTo>
                          <a:pt x="47" y="347"/>
                        </a:lnTo>
                        <a:lnTo>
                          <a:pt x="39" y="345"/>
                        </a:lnTo>
                        <a:lnTo>
                          <a:pt x="33" y="340"/>
                        </a:lnTo>
                        <a:lnTo>
                          <a:pt x="29" y="334"/>
                        </a:lnTo>
                        <a:lnTo>
                          <a:pt x="27" y="326"/>
                        </a:lnTo>
                        <a:lnTo>
                          <a:pt x="27" y="47"/>
                        </a:lnTo>
                        <a:lnTo>
                          <a:pt x="27" y="47"/>
                        </a:lnTo>
                        <a:lnTo>
                          <a:pt x="29" y="39"/>
                        </a:lnTo>
                        <a:lnTo>
                          <a:pt x="33" y="33"/>
                        </a:lnTo>
                        <a:lnTo>
                          <a:pt x="39" y="29"/>
                        </a:lnTo>
                        <a:lnTo>
                          <a:pt x="47" y="27"/>
                        </a:lnTo>
                        <a:lnTo>
                          <a:pt x="176" y="27"/>
                        </a:lnTo>
                        <a:lnTo>
                          <a:pt x="176" y="27"/>
                        </a:lnTo>
                        <a:lnTo>
                          <a:pt x="184" y="29"/>
                        </a:lnTo>
                        <a:lnTo>
                          <a:pt x="190" y="33"/>
                        </a:lnTo>
                        <a:lnTo>
                          <a:pt x="196" y="39"/>
                        </a:lnTo>
                        <a:lnTo>
                          <a:pt x="196" y="47"/>
                        </a:lnTo>
                        <a:lnTo>
                          <a:pt x="196" y="326"/>
                        </a:lnTo>
                        <a:lnTo>
                          <a:pt x="210" y="326"/>
                        </a:lnTo>
                        <a:lnTo>
                          <a:pt x="223" y="326"/>
                        </a:lnTo>
                        <a:lnTo>
                          <a:pt x="223" y="47"/>
                        </a:lnTo>
                        <a:lnTo>
                          <a:pt x="223" y="47"/>
                        </a:lnTo>
                        <a:lnTo>
                          <a:pt x="223" y="39"/>
                        </a:lnTo>
                        <a:lnTo>
                          <a:pt x="218" y="29"/>
                        </a:lnTo>
                        <a:lnTo>
                          <a:pt x="214" y="20"/>
                        </a:lnTo>
                        <a:lnTo>
                          <a:pt x="208" y="14"/>
                        </a:lnTo>
                        <a:lnTo>
                          <a:pt x="202" y="8"/>
                        </a:lnTo>
                        <a:lnTo>
                          <a:pt x="194" y="4"/>
                        </a:lnTo>
                        <a:lnTo>
                          <a:pt x="186" y="2"/>
                        </a:lnTo>
                        <a:lnTo>
                          <a:pt x="176" y="0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lnTo>
                          <a:pt x="39" y="2"/>
                        </a:lnTo>
                        <a:lnTo>
                          <a:pt x="29" y="4"/>
                        </a:lnTo>
                        <a:lnTo>
                          <a:pt x="23" y="8"/>
                        </a:lnTo>
                        <a:lnTo>
                          <a:pt x="15" y="14"/>
                        </a:lnTo>
                        <a:lnTo>
                          <a:pt x="8" y="20"/>
                        </a:lnTo>
                        <a:lnTo>
                          <a:pt x="4" y="29"/>
                        </a:lnTo>
                        <a:lnTo>
                          <a:pt x="2" y="39"/>
                        </a:lnTo>
                        <a:lnTo>
                          <a:pt x="0" y="47"/>
                        </a:lnTo>
                        <a:lnTo>
                          <a:pt x="0" y="326"/>
                        </a:lnTo>
                        <a:lnTo>
                          <a:pt x="0" y="326"/>
                        </a:lnTo>
                        <a:lnTo>
                          <a:pt x="2" y="334"/>
                        </a:lnTo>
                        <a:lnTo>
                          <a:pt x="4" y="345"/>
                        </a:lnTo>
                        <a:lnTo>
                          <a:pt x="8" y="353"/>
                        </a:lnTo>
                        <a:lnTo>
                          <a:pt x="15" y="359"/>
                        </a:lnTo>
                        <a:lnTo>
                          <a:pt x="23" y="365"/>
                        </a:lnTo>
                        <a:lnTo>
                          <a:pt x="29" y="369"/>
                        </a:lnTo>
                        <a:lnTo>
                          <a:pt x="39" y="371"/>
                        </a:lnTo>
                        <a:lnTo>
                          <a:pt x="47" y="373"/>
                        </a:lnTo>
                        <a:lnTo>
                          <a:pt x="176" y="373"/>
                        </a:lnTo>
                        <a:lnTo>
                          <a:pt x="176" y="373"/>
                        </a:lnTo>
                        <a:lnTo>
                          <a:pt x="186" y="371"/>
                        </a:lnTo>
                        <a:lnTo>
                          <a:pt x="194" y="369"/>
                        </a:lnTo>
                        <a:lnTo>
                          <a:pt x="202" y="365"/>
                        </a:lnTo>
                        <a:lnTo>
                          <a:pt x="208" y="359"/>
                        </a:lnTo>
                        <a:lnTo>
                          <a:pt x="214" y="353"/>
                        </a:lnTo>
                        <a:lnTo>
                          <a:pt x="218" y="345"/>
                        </a:lnTo>
                        <a:lnTo>
                          <a:pt x="223" y="334"/>
                        </a:lnTo>
                        <a:lnTo>
                          <a:pt x="223" y="326"/>
                        </a:lnTo>
                        <a:lnTo>
                          <a:pt x="210" y="32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350">
                      <a:solidFill>
                        <a:srgbClr val="000000"/>
                      </a:solidFill>
                      <a:latin typeface="Verdana" panose="020B0604030504040204" pitchFamily="34" charset="0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6" name="Rectangle 955"/>
                  <p:cNvSpPr>
                    <a:spLocks noChangeArrowheads="1"/>
                  </p:cNvSpPr>
                  <p:nvPr/>
                </p:nvSpPr>
                <p:spPr bwMode="auto">
                  <a:xfrm>
                    <a:off x="11582400" y="5354638"/>
                    <a:ext cx="220663" cy="32543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350">
                      <a:solidFill>
                        <a:srgbClr val="000000"/>
                      </a:solidFill>
                      <a:latin typeface="Verdana" panose="020B0604030504040204" pitchFamily="34" charset="0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7" name="Freeform 956"/>
                  <p:cNvSpPr>
                    <a:spLocks/>
                  </p:cNvSpPr>
                  <p:nvPr/>
                </p:nvSpPr>
                <p:spPr bwMode="auto">
                  <a:xfrm>
                    <a:off x="11660188" y="5302251"/>
                    <a:ext cx="65088" cy="15875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2"/>
                      </a:cxn>
                      <a:cxn ang="0">
                        <a:pos x="4" y="0"/>
                      </a:cxn>
                      <a:cxn ang="0">
                        <a:pos x="35" y="0"/>
                      </a:cxn>
                      <a:cxn ang="0">
                        <a:pos x="35" y="0"/>
                      </a:cxn>
                      <a:cxn ang="0">
                        <a:pos x="39" y="2"/>
                      </a:cxn>
                      <a:cxn ang="0">
                        <a:pos x="41" y="6"/>
                      </a:cxn>
                      <a:cxn ang="0">
                        <a:pos x="41" y="6"/>
                      </a:cxn>
                      <a:cxn ang="0">
                        <a:pos x="39" y="8"/>
                      </a:cxn>
                      <a:cxn ang="0">
                        <a:pos x="35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0" y="8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41" h="10">
                        <a:moveTo>
                          <a:pt x="0" y="6"/>
                        </a:move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9" y="2"/>
                        </a:lnTo>
                        <a:lnTo>
                          <a:pt x="41" y="6"/>
                        </a:lnTo>
                        <a:lnTo>
                          <a:pt x="41" y="6"/>
                        </a:lnTo>
                        <a:lnTo>
                          <a:pt x="39" y="8"/>
                        </a:lnTo>
                        <a:lnTo>
                          <a:pt x="35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350">
                      <a:solidFill>
                        <a:srgbClr val="000000"/>
                      </a:solidFill>
                      <a:latin typeface="Verdana" panose="020B0604030504040204" pitchFamily="34" charset="0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8" name="Freeform 957"/>
                  <p:cNvSpPr>
                    <a:spLocks/>
                  </p:cNvSpPr>
                  <p:nvPr/>
                </p:nvSpPr>
                <p:spPr bwMode="auto">
                  <a:xfrm>
                    <a:off x="11631613" y="5710238"/>
                    <a:ext cx="31750" cy="31750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6"/>
                      </a:cxn>
                      <a:cxn ang="0">
                        <a:pos x="2" y="2"/>
                      </a:cxn>
                      <a:cxn ang="0">
                        <a:pos x="6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14" y="0"/>
                      </a:cxn>
                      <a:cxn ang="0">
                        <a:pos x="16" y="2"/>
                      </a:cxn>
                      <a:cxn ang="0">
                        <a:pos x="18" y="6"/>
                      </a:cxn>
                      <a:cxn ang="0">
                        <a:pos x="20" y="10"/>
                      </a:cxn>
                      <a:cxn ang="0">
                        <a:pos x="20" y="10"/>
                      </a:cxn>
                      <a:cxn ang="0">
                        <a:pos x="18" y="14"/>
                      </a:cxn>
                      <a:cxn ang="0">
                        <a:pos x="16" y="16"/>
                      </a:cxn>
                      <a:cxn ang="0">
                        <a:pos x="14" y="20"/>
                      </a:cxn>
                      <a:cxn ang="0">
                        <a:pos x="10" y="20"/>
                      </a:cxn>
                      <a:cxn ang="0">
                        <a:pos x="10" y="20"/>
                      </a:cxn>
                      <a:cxn ang="0">
                        <a:pos x="6" y="20"/>
                      </a:cxn>
                      <a:cxn ang="0">
                        <a:pos x="2" y="16"/>
                      </a:cxn>
                      <a:cxn ang="0">
                        <a:pos x="0" y="14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20" h="2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6" y="2"/>
                        </a:lnTo>
                        <a:lnTo>
                          <a:pt x="18" y="6"/>
                        </a:lnTo>
                        <a:lnTo>
                          <a:pt x="20" y="10"/>
                        </a:lnTo>
                        <a:lnTo>
                          <a:pt x="20" y="10"/>
                        </a:lnTo>
                        <a:lnTo>
                          <a:pt x="18" y="14"/>
                        </a:lnTo>
                        <a:lnTo>
                          <a:pt x="16" y="16"/>
                        </a:lnTo>
                        <a:lnTo>
                          <a:pt x="14" y="20"/>
                        </a:lnTo>
                        <a:lnTo>
                          <a:pt x="10" y="20"/>
                        </a:lnTo>
                        <a:lnTo>
                          <a:pt x="10" y="20"/>
                        </a:lnTo>
                        <a:lnTo>
                          <a:pt x="6" y="20"/>
                        </a:lnTo>
                        <a:lnTo>
                          <a:pt x="2" y="16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350">
                      <a:solidFill>
                        <a:srgbClr val="000000"/>
                      </a:solidFill>
                      <a:latin typeface="Verdana" panose="020B0604030504040204" pitchFamily="34" charset="0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9" name="Freeform 958"/>
                  <p:cNvSpPr>
                    <a:spLocks/>
                  </p:cNvSpPr>
                  <p:nvPr/>
                </p:nvSpPr>
                <p:spPr bwMode="auto">
                  <a:xfrm>
                    <a:off x="11676063" y="5710238"/>
                    <a:ext cx="33338" cy="31750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6"/>
                      </a:cxn>
                      <a:cxn ang="0">
                        <a:pos x="2" y="2"/>
                      </a:cxn>
                      <a:cxn ang="0">
                        <a:pos x="6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15" y="0"/>
                      </a:cxn>
                      <a:cxn ang="0">
                        <a:pos x="17" y="2"/>
                      </a:cxn>
                      <a:cxn ang="0">
                        <a:pos x="19" y="6"/>
                      </a:cxn>
                      <a:cxn ang="0">
                        <a:pos x="21" y="10"/>
                      </a:cxn>
                      <a:cxn ang="0">
                        <a:pos x="21" y="10"/>
                      </a:cxn>
                      <a:cxn ang="0">
                        <a:pos x="19" y="14"/>
                      </a:cxn>
                      <a:cxn ang="0">
                        <a:pos x="17" y="16"/>
                      </a:cxn>
                      <a:cxn ang="0">
                        <a:pos x="15" y="20"/>
                      </a:cxn>
                      <a:cxn ang="0">
                        <a:pos x="10" y="20"/>
                      </a:cxn>
                      <a:cxn ang="0">
                        <a:pos x="10" y="20"/>
                      </a:cxn>
                      <a:cxn ang="0">
                        <a:pos x="6" y="20"/>
                      </a:cxn>
                      <a:cxn ang="0">
                        <a:pos x="2" y="16"/>
                      </a:cxn>
                      <a:cxn ang="0">
                        <a:pos x="0" y="14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21" h="2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17" y="2"/>
                        </a:lnTo>
                        <a:lnTo>
                          <a:pt x="19" y="6"/>
                        </a:lnTo>
                        <a:lnTo>
                          <a:pt x="21" y="10"/>
                        </a:lnTo>
                        <a:lnTo>
                          <a:pt x="21" y="10"/>
                        </a:lnTo>
                        <a:lnTo>
                          <a:pt x="19" y="14"/>
                        </a:lnTo>
                        <a:lnTo>
                          <a:pt x="17" y="16"/>
                        </a:lnTo>
                        <a:lnTo>
                          <a:pt x="15" y="20"/>
                        </a:lnTo>
                        <a:lnTo>
                          <a:pt x="10" y="20"/>
                        </a:lnTo>
                        <a:lnTo>
                          <a:pt x="10" y="20"/>
                        </a:lnTo>
                        <a:lnTo>
                          <a:pt x="6" y="20"/>
                        </a:lnTo>
                        <a:lnTo>
                          <a:pt x="2" y="16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350">
                      <a:solidFill>
                        <a:srgbClr val="000000"/>
                      </a:solidFill>
                      <a:latin typeface="Verdana" panose="020B0604030504040204" pitchFamily="34" charset="0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0" name="Freeform 959"/>
                  <p:cNvSpPr>
                    <a:spLocks/>
                  </p:cNvSpPr>
                  <p:nvPr/>
                </p:nvSpPr>
                <p:spPr bwMode="auto">
                  <a:xfrm>
                    <a:off x="11722100" y="5710238"/>
                    <a:ext cx="31750" cy="31750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6"/>
                      </a:cxn>
                      <a:cxn ang="0">
                        <a:pos x="2" y="2"/>
                      </a:cxn>
                      <a:cxn ang="0">
                        <a:pos x="6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14" y="0"/>
                      </a:cxn>
                      <a:cxn ang="0">
                        <a:pos x="16" y="2"/>
                      </a:cxn>
                      <a:cxn ang="0">
                        <a:pos x="18" y="6"/>
                      </a:cxn>
                      <a:cxn ang="0">
                        <a:pos x="20" y="10"/>
                      </a:cxn>
                      <a:cxn ang="0">
                        <a:pos x="20" y="10"/>
                      </a:cxn>
                      <a:cxn ang="0">
                        <a:pos x="18" y="14"/>
                      </a:cxn>
                      <a:cxn ang="0">
                        <a:pos x="16" y="16"/>
                      </a:cxn>
                      <a:cxn ang="0">
                        <a:pos x="14" y="20"/>
                      </a:cxn>
                      <a:cxn ang="0">
                        <a:pos x="10" y="20"/>
                      </a:cxn>
                      <a:cxn ang="0">
                        <a:pos x="10" y="20"/>
                      </a:cxn>
                      <a:cxn ang="0">
                        <a:pos x="6" y="20"/>
                      </a:cxn>
                      <a:cxn ang="0">
                        <a:pos x="2" y="16"/>
                      </a:cxn>
                      <a:cxn ang="0">
                        <a:pos x="0" y="14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20" h="2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6" y="2"/>
                        </a:lnTo>
                        <a:lnTo>
                          <a:pt x="18" y="6"/>
                        </a:lnTo>
                        <a:lnTo>
                          <a:pt x="20" y="10"/>
                        </a:lnTo>
                        <a:lnTo>
                          <a:pt x="20" y="10"/>
                        </a:lnTo>
                        <a:lnTo>
                          <a:pt x="18" y="14"/>
                        </a:lnTo>
                        <a:lnTo>
                          <a:pt x="16" y="16"/>
                        </a:lnTo>
                        <a:lnTo>
                          <a:pt x="14" y="20"/>
                        </a:lnTo>
                        <a:lnTo>
                          <a:pt x="10" y="20"/>
                        </a:lnTo>
                        <a:lnTo>
                          <a:pt x="10" y="20"/>
                        </a:lnTo>
                        <a:lnTo>
                          <a:pt x="6" y="20"/>
                        </a:lnTo>
                        <a:lnTo>
                          <a:pt x="2" y="16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350">
                      <a:solidFill>
                        <a:srgbClr val="000000"/>
                      </a:solidFill>
                      <a:latin typeface="Verdana" panose="020B0604030504040204" pitchFamily="34" charset="0"/>
                      <a:ea typeface="微软雅黑" pitchFamily="34" charset="-122"/>
                    </a:endParaRPr>
                  </a:p>
                </p:txBody>
              </p:sp>
            </p:grpSp>
          </p:grpSp>
          <p:sp>
            <p:nvSpPr>
              <p:cNvPr id="28" name="椭圆 27"/>
              <p:cNvSpPr>
                <a:spLocks noChangeAspect="1"/>
              </p:cNvSpPr>
              <p:nvPr/>
            </p:nvSpPr>
            <p:spPr bwMode="auto">
              <a:xfrm>
                <a:off x="5160916" y="2505450"/>
                <a:ext cx="2130928" cy="1954925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88169" eaLnBrk="0" hangingPunct="0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350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  <p:pic>
            <p:nvPicPr>
              <p:cNvPr id="29" name="Picture 6" descr="C:\Users\z00110961.CHINA\Desktop\u=3933330429,2630813785&amp;fm=21&amp;gp=0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1618455" y="3566564"/>
                <a:ext cx="352056" cy="265660"/>
              </a:xfrm>
              <a:prstGeom prst="rect">
                <a:avLst/>
              </a:prstGeom>
              <a:noFill/>
            </p:spPr>
          </p:pic>
          <p:cxnSp>
            <p:nvCxnSpPr>
              <p:cNvPr id="30" name="直接箭头连接符 29"/>
              <p:cNvCxnSpPr/>
              <p:nvPr/>
            </p:nvCxnSpPr>
            <p:spPr>
              <a:xfrm>
                <a:off x="919811" y="2325743"/>
                <a:ext cx="407015" cy="31943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矩形 30"/>
              <p:cNvSpPr/>
              <p:nvPr/>
            </p:nvSpPr>
            <p:spPr>
              <a:xfrm>
                <a:off x="-249745" y="2094532"/>
                <a:ext cx="1379281" cy="516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350" dirty="0">
                    <a:latin typeface="Verdana" panose="020B0604030504040204" pitchFamily="34" charset="0"/>
                    <a:ea typeface="Verdana" panose="020B0604030504040204" pitchFamily="34" charset="0"/>
                  </a:rPr>
                  <a:t>External Interference</a:t>
                </a:r>
                <a:endParaRPr lang="en-US" sz="135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2268624" y="3256447"/>
                <a:ext cx="2995303" cy="100464"/>
                <a:chOff x="2402319" y="3213769"/>
                <a:chExt cx="2394705" cy="144020"/>
              </a:xfrm>
            </p:grpSpPr>
            <p:sp>
              <p:nvSpPr>
                <p:cNvPr id="60" name="矩形 59"/>
                <p:cNvSpPr/>
                <p:nvPr/>
              </p:nvSpPr>
              <p:spPr>
                <a:xfrm>
                  <a:off x="2425179" y="3213772"/>
                  <a:ext cx="2348986" cy="144017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4751305" y="3213769"/>
                  <a:ext cx="45719" cy="14401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2402319" y="3213770"/>
                  <a:ext cx="45719" cy="14401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2297216" y="3482936"/>
                <a:ext cx="2995303" cy="100464"/>
                <a:chOff x="2402319" y="3213769"/>
                <a:chExt cx="2394705" cy="144018"/>
              </a:xfrm>
            </p:grpSpPr>
            <p:sp>
              <p:nvSpPr>
                <p:cNvPr id="57" name="矩形 56"/>
                <p:cNvSpPr/>
                <p:nvPr/>
              </p:nvSpPr>
              <p:spPr>
                <a:xfrm>
                  <a:off x="2425179" y="3213770"/>
                  <a:ext cx="2348986" cy="14401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4751305" y="3213769"/>
                  <a:ext cx="45719" cy="14401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402319" y="3213770"/>
                  <a:ext cx="45719" cy="14401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  <p:sp>
            <p:nvSpPr>
              <p:cNvPr id="34" name="右箭头 33"/>
              <p:cNvSpPr/>
              <p:nvPr/>
            </p:nvSpPr>
            <p:spPr>
              <a:xfrm>
                <a:off x="3529816" y="3295581"/>
                <a:ext cx="190620" cy="21182"/>
              </a:xfrm>
              <a:prstGeom prst="rightArrow">
                <a:avLst>
                  <a:gd name="adj1" fmla="val 50003"/>
                  <a:gd name="adj2" fmla="val 746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5" name="右箭头 34"/>
              <p:cNvSpPr/>
              <p:nvPr/>
            </p:nvSpPr>
            <p:spPr>
              <a:xfrm rot="10800000">
                <a:off x="3203004" y="3523770"/>
                <a:ext cx="190620" cy="21182"/>
              </a:xfrm>
              <a:prstGeom prst="rightArrow">
                <a:avLst>
                  <a:gd name="adj1" fmla="val 50003"/>
                  <a:gd name="adj2" fmla="val 746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6" name="右箭头 35"/>
              <p:cNvSpPr/>
              <p:nvPr/>
            </p:nvSpPr>
            <p:spPr>
              <a:xfrm>
                <a:off x="3837853" y="3297678"/>
                <a:ext cx="190620" cy="21182"/>
              </a:xfrm>
              <a:prstGeom prst="rightArrow">
                <a:avLst>
                  <a:gd name="adj1" fmla="val 50003"/>
                  <a:gd name="adj2" fmla="val 746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7" name="右箭头 36"/>
              <p:cNvSpPr/>
              <p:nvPr/>
            </p:nvSpPr>
            <p:spPr>
              <a:xfrm>
                <a:off x="3228237" y="3297678"/>
                <a:ext cx="190620" cy="21182"/>
              </a:xfrm>
              <a:prstGeom prst="rightArrow">
                <a:avLst>
                  <a:gd name="adj1" fmla="val 50003"/>
                  <a:gd name="adj2" fmla="val 746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8" name="右箭头 37"/>
              <p:cNvSpPr/>
              <p:nvPr/>
            </p:nvSpPr>
            <p:spPr>
              <a:xfrm rot="10800000">
                <a:off x="3518485" y="3520968"/>
                <a:ext cx="190620" cy="21182"/>
              </a:xfrm>
              <a:prstGeom prst="rightArrow">
                <a:avLst>
                  <a:gd name="adj1" fmla="val 50003"/>
                  <a:gd name="adj2" fmla="val 746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9" name="右箭头 38"/>
              <p:cNvSpPr/>
              <p:nvPr/>
            </p:nvSpPr>
            <p:spPr>
              <a:xfrm rot="10800000">
                <a:off x="3833965" y="3520848"/>
                <a:ext cx="190620" cy="21182"/>
              </a:xfrm>
              <a:prstGeom prst="rightArrow">
                <a:avLst>
                  <a:gd name="adj1" fmla="val 50003"/>
                  <a:gd name="adj2" fmla="val 746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779576" y="2773408"/>
                <a:ext cx="1747766" cy="469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Forward path</a:t>
                </a:r>
                <a:r>
                  <a:rPr lang="zh-CN" altLang="en-US" sz="1200" dirty="0">
                    <a:latin typeface="Verdana" panose="020B0604030504040204" pitchFamily="34" charset="0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Data packets</a:t>
                </a:r>
                <a:endParaRPr lang="en-US" sz="12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762221" y="3649456"/>
                <a:ext cx="1818881" cy="469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2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Backward path</a:t>
                </a:r>
                <a:r>
                  <a:rPr lang="zh-CN" altLang="en-US" sz="1200" dirty="0">
                    <a:latin typeface="Verdana" panose="020B0604030504040204" pitchFamily="34" charset="0"/>
                    <a:ea typeface="微软雅黑" panose="020B0503020204020204" pitchFamily="34" charset="-122"/>
                  </a:rPr>
                  <a:t>：</a:t>
                </a:r>
                <a:endParaRPr lang="en-US" altLang="zh-CN" sz="12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/>
                <a:r>
                  <a:rPr lang="en-US" altLang="zh-CN" sz="1200" dirty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ACK packets</a:t>
                </a:r>
                <a:endParaRPr lang="en-US" sz="1200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cxnSp>
            <p:nvCxnSpPr>
              <p:cNvPr id="42" name="直接箭头连接符 41"/>
              <p:cNvCxnSpPr/>
              <p:nvPr/>
            </p:nvCxnSpPr>
            <p:spPr>
              <a:xfrm flipH="1">
                <a:off x="4349734" y="2638687"/>
                <a:ext cx="419110" cy="41184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矩形 42"/>
              <p:cNvSpPr/>
              <p:nvPr/>
            </p:nvSpPr>
            <p:spPr>
              <a:xfrm>
                <a:off x="4280786" y="2161025"/>
                <a:ext cx="1732139" cy="516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350" b="1" dirty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Internal Interference</a:t>
                </a:r>
                <a:endParaRPr lang="en-US" sz="135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grpSp>
            <p:nvGrpSpPr>
              <p:cNvPr id="44" name="组合 43"/>
              <p:cNvGrpSpPr>
                <a:grpSpLocks noChangeAspect="1"/>
              </p:cNvGrpSpPr>
              <p:nvPr/>
            </p:nvGrpSpPr>
            <p:grpSpPr>
              <a:xfrm>
                <a:off x="1293963" y="3159691"/>
                <a:ext cx="343596" cy="624749"/>
                <a:chOff x="11514138" y="5227638"/>
                <a:chExt cx="354013" cy="59213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1" name="Freeform 954"/>
                <p:cNvSpPr>
                  <a:spLocks/>
                </p:cNvSpPr>
                <p:nvPr/>
              </p:nvSpPr>
              <p:spPr bwMode="auto">
                <a:xfrm>
                  <a:off x="11514138" y="5227638"/>
                  <a:ext cx="354013" cy="592138"/>
                </a:xfrm>
                <a:custGeom>
                  <a:avLst/>
                  <a:gdLst/>
                  <a:ahLst/>
                  <a:cxnLst>
                    <a:cxn ang="0">
                      <a:pos x="196" y="326"/>
                    </a:cxn>
                    <a:cxn ang="0">
                      <a:pos x="196" y="334"/>
                    </a:cxn>
                    <a:cxn ang="0">
                      <a:pos x="184" y="345"/>
                    </a:cxn>
                    <a:cxn ang="0">
                      <a:pos x="47" y="347"/>
                    </a:cxn>
                    <a:cxn ang="0">
                      <a:pos x="39" y="345"/>
                    </a:cxn>
                    <a:cxn ang="0">
                      <a:pos x="29" y="334"/>
                    </a:cxn>
                    <a:cxn ang="0">
                      <a:pos x="27" y="47"/>
                    </a:cxn>
                    <a:cxn ang="0">
                      <a:pos x="29" y="39"/>
                    </a:cxn>
                    <a:cxn ang="0">
                      <a:pos x="39" y="29"/>
                    </a:cxn>
                    <a:cxn ang="0">
                      <a:pos x="176" y="27"/>
                    </a:cxn>
                    <a:cxn ang="0">
                      <a:pos x="184" y="29"/>
                    </a:cxn>
                    <a:cxn ang="0">
                      <a:pos x="196" y="39"/>
                    </a:cxn>
                    <a:cxn ang="0">
                      <a:pos x="196" y="326"/>
                    </a:cxn>
                    <a:cxn ang="0">
                      <a:pos x="223" y="326"/>
                    </a:cxn>
                    <a:cxn ang="0">
                      <a:pos x="223" y="47"/>
                    </a:cxn>
                    <a:cxn ang="0">
                      <a:pos x="218" y="29"/>
                    </a:cxn>
                    <a:cxn ang="0">
                      <a:pos x="208" y="14"/>
                    </a:cxn>
                    <a:cxn ang="0">
                      <a:pos x="194" y="4"/>
                    </a:cxn>
                    <a:cxn ang="0">
                      <a:pos x="176" y="0"/>
                    </a:cxn>
                    <a:cxn ang="0">
                      <a:pos x="47" y="0"/>
                    </a:cxn>
                    <a:cxn ang="0">
                      <a:pos x="29" y="4"/>
                    </a:cxn>
                    <a:cxn ang="0">
                      <a:pos x="15" y="14"/>
                    </a:cxn>
                    <a:cxn ang="0">
                      <a:pos x="4" y="29"/>
                    </a:cxn>
                    <a:cxn ang="0">
                      <a:pos x="0" y="47"/>
                    </a:cxn>
                    <a:cxn ang="0">
                      <a:pos x="0" y="326"/>
                    </a:cxn>
                    <a:cxn ang="0">
                      <a:pos x="4" y="345"/>
                    </a:cxn>
                    <a:cxn ang="0">
                      <a:pos x="15" y="359"/>
                    </a:cxn>
                    <a:cxn ang="0">
                      <a:pos x="29" y="369"/>
                    </a:cxn>
                    <a:cxn ang="0">
                      <a:pos x="47" y="373"/>
                    </a:cxn>
                    <a:cxn ang="0">
                      <a:pos x="176" y="373"/>
                    </a:cxn>
                    <a:cxn ang="0">
                      <a:pos x="194" y="369"/>
                    </a:cxn>
                    <a:cxn ang="0">
                      <a:pos x="208" y="359"/>
                    </a:cxn>
                    <a:cxn ang="0">
                      <a:pos x="218" y="345"/>
                    </a:cxn>
                    <a:cxn ang="0">
                      <a:pos x="223" y="326"/>
                    </a:cxn>
                  </a:cxnLst>
                  <a:rect l="0" t="0" r="r" b="b"/>
                  <a:pathLst>
                    <a:path w="223" h="373">
                      <a:moveTo>
                        <a:pt x="210" y="326"/>
                      </a:moveTo>
                      <a:lnTo>
                        <a:pt x="196" y="326"/>
                      </a:lnTo>
                      <a:lnTo>
                        <a:pt x="196" y="326"/>
                      </a:lnTo>
                      <a:lnTo>
                        <a:pt x="196" y="334"/>
                      </a:lnTo>
                      <a:lnTo>
                        <a:pt x="190" y="340"/>
                      </a:lnTo>
                      <a:lnTo>
                        <a:pt x="184" y="345"/>
                      </a:lnTo>
                      <a:lnTo>
                        <a:pt x="176" y="347"/>
                      </a:lnTo>
                      <a:lnTo>
                        <a:pt x="47" y="347"/>
                      </a:lnTo>
                      <a:lnTo>
                        <a:pt x="47" y="347"/>
                      </a:lnTo>
                      <a:lnTo>
                        <a:pt x="39" y="345"/>
                      </a:lnTo>
                      <a:lnTo>
                        <a:pt x="33" y="340"/>
                      </a:lnTo>
                      <a:lnTo>
                        <a:pt x="29" y="334"/>
                      </a:lnTo>
                      <a:lnTo>
                        <a:pt x="27" y="326"/>
                      </a:lnTo>
                      <a:lnTo>
                        <a:pt x="27" y="47"/>
                      </a:lnTo>
                      <a:lnTo>
                        <a:pt x="27" y="47"/>
                      </a:lnTo>
                      <a:lnTo>
                        <a:pt x="29" y="39"/>
                      </a:lnTo>
                      <a:lnTo>
                        <a:pt x="33" y="33"/>
                      </a:lnTo>
                      <a:lnTo>
                        <a:pt x="39" y="29"/>
                      </a:lnTo>
                      <a:lnTo>
                        <a:pt x="47" y="27"/>
                      </a:lnTo>
                      <a:lnTo>
                        <a:pt x="176" y="27"/>
                      </a:lnTo>
                      <a:lnTo>
                        <a:pt x="176" y="27"/>
                      </a:lnTo>
                      <a:lnTo>
                        <a:pt x="184" y="29"/>
                      </a:lnTo>
                      <a:lnTo>
                        <a:pt x="190" y="33"/>
                      </a:lnTo>
                      <a:lnTo>
                        <a:pt x="196" y="39"/>
                      </a:lnTo>
                      <a:lnTo>
                        <a:pt x="196" y="47"/>
                      </a:lnTo>
                      <a:lnTo>
                        <a:pt x="196" y="326"/>
                      </a:lnTo>
                      <a:lnTo>
                        <a:pt x="210" y="326"/>
                      </a:lnTo>
                      <a:lnTo>
                        <a:pt x="223" y="326"/>
                      </a:lnTo>
                      <a:lnTo>
                        <a:pt x="223" y="47"/>
                      </a:lnTo>
                      <a:lnTo>
                        <a:pt x="223" y="47"/>
                      </a:lnTo>
                      <a:lnTo>
                        <a:pt x="223" y="39"/>
                      </a:lnTo>
                      <a:lnTo>
                        <a:pt x="218" y="29"/>
                      </a:lnTo>
                      <a:lnTo>
                        <a:pt x="214" y="20"/>
                      </a:lnTo>
                      <a:lnTo>
                        <a:pt x="208" y="14"/>
                      </a:lnTo>
                      <a:lnTo>
                        <a:pt x="202" y="8"/>
                      </a:lnTo>
                      <a:lnTo>
                        <a:pt x="194" y="4"/>
                      </a:lnTo>
                      <a:lnTo>
                        <a:pt x="186" y="2"/>
                      </a:lnTo>
                      <a:lnTo>
                        <a:pt x="176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29" y="4"/>
                      </a:lnTo>
                      <a:lnTo>
                        <a:pt x="23" y="8"/>
                      </a:lnTo>
                      <a:lnTo>
                        <a:pt x="15" y="14"/>
                      </a:lnTo>
                      <a:lnTo>
                        <a:pt x="8" y="20"/>
                      </a:lnTo>
                      <a:lnTo>
                        <a:pt x="4" y="29"/>
                      </a:lnTo>
                      <a:lnTo>
                        <a:pt x="2" y="39"/>
                      </a:lnTo>
                      <a:lnTo>
                        <a:pt x="0" y="47"/>
                      </a:lnTo>
                      <a:lnTo>
                        <a:pt x="0" y="326"/>
                      </a:lnTo>
                      <a:lnTo>
                        <a:pt x="0" y="326"/>
                      </a:lnTo>
                      <a:lnTo>
                        <a:pt x="2" y="334"/>
                      </a:lnTo>
                      <a:lnTo>
                        <a:pt x="4" y="345"/>
                      </a:lnTo>
                      <a:lnTo>
                        <a:pt x="8" y="353"/>
                      </a:lnTo>
                      <a:lnTo>
                        <a:pt x="15" y="359"/>
                      </a:lnTo>
                      <a:lnTo>
                        <a:pt x="23" y="365"/>
                      </a:lnTo>
                      <a:lnTo>
                        <a:pt x="29" y="369"/>
                      </a:lnTo>
                      <a:lnTo>
                        <a:pt x="39" y="371"/>
                      </a:lnTo>
                      <a:lnTo>
                        <a:pt x="47" y="373"/>
                      </a:lnTo>
                      <a:lnTo>
                        <a:pt x="176" y="373"/>
                      </a:lnTo>
                      <a:lnTo>
                        <a:pt x="176" y="373"/>
                      </a:lnTo>
                      <a:lnTo>
                        <a:pt x="186" y="371"/>
                      </a:lnTo>
                      <a:lnTo>
                        <a:pt x="194" y="369"/>
                      </a:lnTo>
                      <a:lnTo>
                        <a:pt x="202" y="365"/>
                      </a:lnTo>
                      <a:lnTo>
                        <a:pt x="208" y="359"/>
                      </a:lnTo>
                      <a:lnTo>
                        <a:pt x="214" y="353"/>
                      </a:lnTo>
                      <a:lnTo>
                        <a:pt x="218" y="345"/>
                      </a:lnTo>
                      <a:lnTo>
                        <a:pt x="223" y="334"/>
                      </a:lnTo>
                      <a:lnTo>
                        <a:pt x="223" y="326"/>
                      </a:lnTo>
                      <a:lnTo>
                        <a:pt x="210" y="32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2" name="Rectangle 955"/>
                <p:cNvSpPr>
                  <a:spLocks noChangeArrowheads="1"/>
                </p:cNvSpPr>
                <p:nvPr/>
              </p:nvSpPr>
              <p:spPr bwMode="auto">
                <a:xfrm>
                  <a:off x="11582400" y="5354638"/>
                  <a:ext cx="220663" cy="3254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3" name="Freeform 956"/>
                <p:cNvSpPr>
                  <a:spLocks/>
                </p:cNvSpPr>
                <p:nvPr/>
              </p:nvSpPr>
              <p:spPr bwMode="auto">
                <a:xfrm>
                  <a:off x="11660188" y="5302251"/>
                  <a:ext cx="65088" cy="1587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39" y="2"/>
                    </a:cxn>
                    <a:cxn ang="0">
                      <a:pos x="41" y="6"/>
                    </a:cxn>
                    <a:cxn ang="0">
                      <a:pos x="41" y="6"/>
                    </a:cxn>
                    <a:cxn ang="0">
                      <a:pos x="39" y="8"/>
                    </a:cxn>
                    <a:cxn ang="0">
                      <a:pos x="35" y="10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1" h="10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9" y="2"/>
                      </a:lnTo>
                      <a:lnTo>
                        <a:pt x="41" y="6"/>
                      </a:lnTo>
                      <a:lnTo>
                        <a:pt x="41" y="6"/>
                      </a:lnTo>
                      <a:lnTo>
                        <a:pt x="39" y="8"/>
                      </a:lnTo>
                      <a:lnTo>
                        <a:pt x="35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4" name="Freeform 957"/>
                <p:cNvSpPr>
                  <a:spLocks/>
                </p:cNvSpPr>
                <p:nvPr/>
              </p:nvSpPr>
              <p:spPr bwMode="auto">
                <a:xfrm>
                  <a:off x="11631613" y="57102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6"/>
                    </a:cxn>
                    <a:cxn ang="0">
                      <a:pos x="2" y="2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4" y="0"/>
                    </a:cxn>
                    <a:cxn ang="0">
                      <a:pos x="16" y="2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4"/>
                    </a:cxn>
                    <a:cxn ang="0">
                      <a:pos x="16" y="16"/>
                    </a:cxn>
                    <a:cxn ang="0">
                      <a:pos x="14" y="20"/>
                    </a:cxn>
                    <a:cxn ang="0">
                      <a:pos x="10" y="20"/>
                    </a:cxn>
                    <a:cxn ang="0">
                      <a:pos x="10" y="20"/>
                    </a:cxn>
                    <a:cxn ang="0">
                      <a:pos x="6" y="20"/>
                    </a:cxn>
                    <a:cxn ang="0">
                      <a:pos x="2" y="16"/>
                    </a:cxn>
                    <a:cxn ang="0">
                      <a:pos x="0" y="14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14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6" y="20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5" name="Freeform 958"/>
                <p:cNvSpPr>
                  <a:spLocks/>
                </p:cNvSpPr>
                <p:nvPr/>
              </p:nvSpPr>
              <p:spPr bwMode="auto">
                <a:xfrm>
                  <a:off x="11676063" y="5710238"/>
                  <a:ext cx="33338" cy="317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6"/>
                    </a:cxn>
                    <a:cxn ang="0">
                      <a:pos x="2" y="2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5" y="0"/>
                    </a:cxn>
                    <a:cxn ang="0">
                      <a:pos x="17" y="2"/>
                    </a:cxn>
                    <a:cxn ang="0">
                      <a:pos x="19" y="6"/>
                    </a:cxn>
                    <a:cxn ang="0">
                      <a:pos x="21" y="10"/>
                    </a:cxn>
                    <a:cxn ang="0">
                      <a:pos x="21" y="10"/>
                    </a:cxn>
                    <a:cxn ang="0">
                      <a:pos x="19" y="14"/>
                    </a:cxn>
                    <a:cxn ang="0">
                      <a:pos x="17" y="16"/>
                    </a:cxn>
                    <a:cxn ang="0">
                      <a:pos x="15" y="20"/>
                    </a:cxn>
                    <a:cxn ang="0">
                      <a:pos x="10" y="20"/>
                    </a:cxn>
                    <a:cxn ang="0">
                      <a:pos x="10" y="20"/>
                    </a:cxn>
                    <a:cxn ang="0">
                      <a:pos x="6" y="20"/>
                    </a:cxn>
                    <a:cxn ang="0">
                      <a:pos x="2" y="16"/>
                    </a:cxn>
                    <a:cxn ang="0">
                      <a:pos x="0" y="14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1" h="2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19" y="6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4"/>
                      </a:lnTo>
                      <a:lnTo>
                        <a:pt x="17" y="16"/>
                      </a:lnTo>
                      <a:lnTo>
                        <a:pt x="15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6" y="20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6" name="Freeform 959"/>
                <p:cNvSpPr>
                  <a:spLocks/>
                </p:cNvSpPr>
                <p:nvPr/>
              </p:nvSpPr>
              <p:spPr bwMode="auto">
                <a:xfrm>
                  <a:off x="11722100" y="57102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6"/>
                    </a:cxn>
                    <a:cxn ang="0">
                      <a:pos x="2" y="2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4" y="0"/>
                    </a:cxn>
                    <a:cxn ang="0">
                      <a:pos x="16" y="2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4"/>
                    </a:cxn>
                    <a:cxn ang="0">
                      <a:pos x="16" y="16"/>
                    </a:cxn>
                    <a:cxn ang="0">
                      <a:pos x="14" y="20"/>
                    </a:cxn>
                    <a:cxn ang="0">
                      <a:pos x="10" y="20"/>
                    </a:cxn>
                    <a:cxn ang="0">
                      <a:pos x="10" y="20"/>
                    </a:cxn>
                    <a:cxn ang="0">
                      <a:pos x="6" y="20"/>
                    </a:cxn>
                    <a:cxn ang="0">
                      <a:pos x="2" y="16"/>
                    </a:cxn>
                    <a:cxn ang="0">
                      <a:pos x="0" y="14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14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6" y="20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350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5824183" y="3319027"/>
                <a:ext cx="606680" cy="383341"/>
                <a:chOff x="608441" y="2934628"/>
                <a:chExt cx="373326" cy="210007"/>
              </a:xfrm>
            </p:grpSpPr>
            <p:sp>
              <p:nvSpPr>
                <p:cNvPr id="47" name="Freeform 30"/>
                <p:cNvSpPr>
                  <a:spLocks noEditPoints="1"/>
                </p:cNvSpPr>
                <p:nvPr/>
              </p:nvSpPr>
              <p:spPr bwMode="auto">
                <a:xfrm flipH="1">
                  <a:off x="744370" y="2937176"/>
                  <a:ext cx="237397" cy="207459"/>
                </a:xfrm>
                <a:custGeom>
                  <a:avLst/>
                  <a:gdLst/>
                  <a:ahLst/>
                  <a:cxnLst>
                    <a:cxn ang="0">
                      <a:pos x="360" y="13"/>
                    </a:cxn>
                    <a:cxn ang="0">
                      <a:pos x="329" y="0"/>
                    </a:cxn>
                    <a:cxn ang="0">
                      <a:pos x="44" y="0"/>
                    </a:cxn>
                    <a:cxn ang="0">
                      <a:pos x="13" y="13"/>
                    </a:cxn>
                    <a:cxn ang="0">
                      <a:pos x="5" y="26"/>
                    </a:cxn>
                    <a:cxn ang="0">
                      <a:pos x="0" y="268"/>
                    </a:cxn>
                    <a:cxn ang="0">
                      <a:pos x="5" y="285"/>
                    </a:cxn>
                    <a:cxn ang="0">
                      <a:pos x="13" y="298"/>
                    </a:cxn>
                    <a:cxn ang="0">
                      <a:pos x="44" y="307"/>
                    </a:cxn>
                    <a:cxn ang="0">
                      <a:pos x="329" y="307"/>
                    </a:cxn>
                    <a:cxn ang="0">
                      <a:pos x="360" y="298"/>
                    </a:cxn>
                    <a:cxn ang="0">
                      <a:pos x="368" y="285"/>
                    </a:cxn>
                    <a:cxn ang="0">
                      <a:pos x="372" y="43"/>
                    </a:cxn>
                    <a:cxn ang="0">
                      <a:pos x="368" y="26"/>
                    </a:cxn>
                    <a:cxn ang="0">
                      <a:pos x="360" y="13"/>
                    </a:cxn>
                    <a:cxn ang="0">
                      <a:pos x="351" y="268"/>
                    </a:cxn>
                    <a:cxn ang="0">
                      <a:pos x="347" y="281"/>
                    </a:cxn>
                    <a:cxn ang="0">
                      <a:pos x="338" y="285"/>
                    </a:cxn>
                    <a:cxn ang="0">
                      <a:pos x="44" y="290"/>
                    </a:cxn>
                    <a:cxn ang="0">
                      <a:pos x="35" y="285"/>
                    </a:cxn>
                    <a:cxn ang="0">
                      <a:pos x="26" y="281"/>
                    </a:cxn>
                    <a:cxn ang="0">
                      <a:pos x="22" y="268"/>
                    </a:cxn>
                    <a:cxn ang="0">
                      <a:pos x="22" y="43"/>
                    </a:cxn>
                    <a:cxn ang="0">
                      <a:pos x="26" y="26"/>
                    </a:cxn>
                    <a:cxn ang="0">
                      <a:pos x="35" y="21"/>
                    </a:cxn>
                    <a:cxn ang="0">
                      <a:pos x="329" y="21"/>
                    </a:cxn>
                    <a:cxn ang="0">
                      <a:pos x="338" y="21"/>
                    </a:cxn>
                    <a:cxn ang="0">
                      <a:pos x="347" y="26"/>
                    </a:cxn>
                    <a:cxn ang="0">
                      <a:pos x="351" y="43"/>
                    </a:cxn>
                    <a:cxn ang="0">
                      <a:pos x="360" y="316"/>
                    </a:cxn>
                    <a:cxn ang="0">
                      <a:pos x="13" y="316"/>
                    </a:cxn>
                    <a:cxn ang="0">
                      <a:pos x="9" y="316"/>
                    </a:cxn>
                    <a:cxn ang="0">
                      <a:pos x="5" y="398"/>
                    </a:cxn>
                    <a:cxn ang="0">
                      <a:pos x="9" y="402"/>
                    </a:cxn>
                    <a:cxn ang="0">
                      <a:pos x="13" y="407"/>
                    </a:cxn>
                    <a:cxn ang="0">
                      <a:pos x="360" y="407"/>
                    </a:cxn>
                    <a:cxn ang="0">
                      <a:pos x="364" y="402"/>
                    </a:cxn>
                    <a:cxn ang="0">
                      <a:pos x="368" y="324"/>
                    </a:cxn>
                    <a:cxn ang="0">
                      <a:pos x="364" y="316"/>
                    </a:cxn>
                    <a:cxn ang="0">
                      <a:pos x="360" y="316"/>
                    </a:cxn>
                    <a:cxn ang="0">
                      <a:pos x="347" y="385"/>
                    </a:cxn>
                    <a:cxn ang="0">
                      <a:pos x="26" y="337"/>
                    </a:cxn>
                    <a:cxn ang="0">
                      <a:pos x="347" y="385"/>
                    </a:cxn>
                    <a:cxn ang="0">
                      <a:pos x="204" y="376"/>
                    </a:cxn>
                    <a:cxn ang="0">
                      <a:pos x="212" y="376"/>
                    </a:cxn>
                    <a:cxn ang="0">
                      <a:pos x="217" y="368"/>
                    </a:cxn>
                    <a:cxn ang="0">
                      <a:pos x="217" y="355"/>
                    </a:cxn>
                    <a:cxn ang="0">
                      <a:pos x="212" y="350"/>
                    </a:cxn>
                    <a:cxn ang="0">
                      <a:pos x="44" y="346"/>
                    </a:cxn>
                    <a:cxn ang="0">
                      <a:pos x="35" y="350"/>
                    </a:cxn>
                    <a:cxn ang="0">
                      <a:pos x="35" y="355"/>
                    </a:cxn>
                    <a:cxn ang="0">
                      <a:pos x="35" y="368"/>
                    </a:cxn>
                    <a:cxn ang="0">
                      <a:pos x="35" y="376"/>
                    </a:cxn>
                    <a:cxn ang="0">
                      <a:pos x="44" y="376"/>
                    </a:cxn>
                  </a:cxnLst>
                  <a:rect l="0" t="0" r="r" b="b"/>
                  <a:pathLst>
                    <a:path w="372" h="407">
                      <a:moveTo>
                        <a:pt x="360" y="13"/>
                      </a:moveTo>
                      <a:lnTo>
                        <a:pt x="360" y="13"/>
                      </a:lnTo>
                      <a:lnTo>
                        <a:pt x="347" y="4"/>
                      </a:lnTo>
                      <a:lnTo>
                        <a:pt x="329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26" y="4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5" y="26"/>
                      </a:lnTo>
                      <a:lnTo>
                        <a:pt x="0" y="43"/>
                      </a:lnTo>
                      <a:lnTo>
                        <a:pt x="0" y="268"/>
                      </a:lnTo>
                      <a:lnTo>
                        <a:pt x="0" y="268"/>
                      </a:lnTo>
                      <a:lnTo>
                        <a:pt x="5" y="285"/>
                      </a:lnTo>
                      <a:lnTo>
                        <a:pt x="13" y="298"/>
                      </a:lnTo>
                      <a:lnTo>
                        <a:pt x="13" y="298"/>
                      </a:lnTo>
                      <a:lnTo>
                        <a:pt x="26" y="307"/>
                      </a:lnTo>
                      <a:lnTo>
                        <a:pt x="44" y="307"/>
                      </a:lnTo>
                      <a:lnTo>
                        <a:pt x="329" y="307"/>
                      </a:lnTo>
                      <a:lnTo>
                        <a:pt x="329" y="307"/>
                      </a:lnTo>
                      <a:lnTo>
                        <a:pt x="347" y="307"/>
                      </a:lnTo>
                      <a:lnTo>
                        <a:pt x="360" y="298"/>
                      </a:lnTo>
                      <a:lnTo>
                        <a:pt x="360" y="298"/>
                      </a:lnTo>
                      <a:lnTo>
                        <a:pt x="368" y="285"/>
                      </a:lnTo>
                      <a:lnTo>
                        <a:pt x="372" y="268"/>
                      </a:lnTo>
                      <a:lnTo>
                        <a:pt x="372" y="43"/>
                      </a:lnTo>
                      <a:lnTo>
                        <a:pt x="372" y="43"/>
                      </a:lnTo>
                      <a:lnTo>
                        <a:pt x="368" y="26"/>
                      </a:lnTo>
                      <a:lnTo>
                        <a:pt x="360" y="13"/>
                      </a:lnTo>
                      <a:lnTo>
                        <a:pt x="360" y="13"/>
                      </a:lnTo>
                      <a:close/>
                      <a:moveTo>
                        <a:pt x="351" y="268"/>
                      </a:moveTo>
                      <a:lnTo>
                        <a:pt x="351" y="268"/>
                      </a:lnTo>
                      <a:lnTo>
                        <a:pt x="351" y="277"/>
                      </a:lnTo>
                      <a:lnTo>
                        <a:pt x="347" y="281"/>
                      </a:lnTo>
                      <a:lnTo>
                        <a:pt x="347" y="281"/>
                      </a:lnTo>
                      <a:lnTo>
                        <a:pt x="338" y="285"/>
                      </a:lnTo>
                      <a:lnTo>
                        <a:pt x="329" y="290"/>
                      </a:lnTo>
                      <a:lnTo>
                        <a:pt x="44" y="290"/>
                      </a:lnTo>
                      <a:lnTo>
                        <a:pt x="44" y="290"/>
                      </a:lnTo>
                      <a:lnTo>
                        <a:pt x="35" y="285"/>
                      </a:lnTo>
                      <a:lnTo>
                        <a:pt x="26" y="281"/>
                      </a:lnTo>
                      <a:lnTo>
                        <a:pt x="26" y="281"/>
                      </a:lnTo>
                      <a:lnTo>
                        <a:pt x="22" y="277"/>
                      </a:lnTo>
                      <a:lnTo>
                        <a:pt x="22" y="268"/>
                      </a:lnTo>
                      <a:lnTo>
                        <a:pt x="22" y="43"/>
                      </a:lnTo>
                      <a:lnTo>
                        <a:pt x="22" y="43"/>
                      </a:lnTo>
                      <a:lnTo>
                        <a:pt x="22" y="34"/>
                      </a:lnTo>
                      <a:lnTo>
                        <a:pt x="26" y="26"/>
                      </a:lnTo>
                      <a:lnTo>
                        <a:pt x="26" y="26"/>
                      </a:lnTo>
                      <a:lnTo>
                        <a:pt x="35" y="21"/>
                      </a:lnTo>
                      <a:lnTo>
                        <a:pt x="44" y="21"/>
                      </a:lnTo>
                      <a:lnTo>
                        <a:pt x="329" y="21"/>
                      </a:lnTo>
                      <a:lnTo>
                        <a:pt x="329" y="21"/>
                      </a:lnTo>
                      <a:lnTo>
                        <a:pt x="338" y="21"/>
                      </a:lnTo>
                      <a:lnTo>
                        <a:pt x="347" y="26"/>
                      </a:lnTo>
                      <a:lnTo>
                        <a:pt x="347" y="26"/>
                      </a:lnTo>
                      <a:lnTo>
                        <a:pt x="351" y="34"/>
                      </a:lnTo>
                      <a:lnTo>
                        <a:pt x="351" y="43"/>
                      </a:lnTo>
                      <a:lnTo>
                        <a:pt x="351" y="268"/>
                      </a:lnTo>
                      <a:close/>
                      <a:moveTo>
                        <a:pt x="360" y="316"/>
                      </a:moveTo>
                      <a:lnTo>
                        <a:pt x="13" y="316"/>
                      </a:lnTo>
                      <a:lnTo>
                        <a:pt x="13" y="316"/>
                      </a:lnTo>
                      <a:lnTo>
                        <a:pt x="9" y="316"/>
                      </a:lnTo>
                      <a:lnTo>
                        <a:pt x="9" y="316"/>
                      </a:lnTo>
                      <a:lnTo>
                        <a:pt x="5" y="324"/>
                      </a:lnTo>
                      <a:lnTo>
                        <a:pt x="5" y="398"/>
                      </a:lnTo>
                      <a:lnTo>
                        <a:pt x="5" y="398"/>
                      </a:lnTo>
                      <a:lnTo>
                        <a:pt x="9" y="402"/>
                      </a:lnTo>
                      <a:lnTo>
                        <a:pt x="9" y="402"/>
                      </a:lnTo>
                      <a:lnTo>
                        <a:pt x="13" y="407"/>
                      </a:lnTo>
                      <a:lnTo>
                        <a:pt x="360" y="407"/>
                      </a:lnTo>
                      <a:lnTo>
                        <a:pt x="360" y="407"/>
                      </a:lnTo>
                      <a:lnTo>
                        <a:pt x="364" y="402"/>
                      </a:lnTo>
                      <a:lnTo>
                        <a:pt x="364" y="402"/>
                      </a:lnTo>
                      <a:lnTo>
                        <a:pt x="368" y="398"/>
                      </a:lnTo>
                      <a:lnTo>
                        <a:pt x="368" y="324"/>
                      </a:lnTo>
                      <a:lnTo>
                        <a:pt x="368" y="324"/>
                      </a:lnTo>
                      <a:lnTo>
                        <a:pt x="364" y="316"/>
                      </a:lnTo>
                      <a:lnTo>
                        <a:pt x="364" y="316"/>
                      </a:lnTo>
                      <a:lnTo>
                        <a:pt x="360" y="316"/>
                      </a:lnTo>
                      <a:lnTo>
                        <a:pt x="360" y="316"/>
                      </a:lnTo>
                      <a:close/>
                      <a:moveTo>
                        <a:pt x="347" y="385"/>
                      </a:moveTo>
                      <a:lnTo>
                        <a:pt x="26" y="385"/>
                      </a:lnTo>
                      <a:lnTo>
                        <a:pt x="26" y="337"/>
                      </a:lnTo>
                      <a:lnTo>
                        <a:pt x="347" y="337"/>
                      </a:lnTo>
                      <a:lnTo>
                        <a:pt x="347" y="385"/>
                      </a:lnTo>
                      <a:close/>
                      <a:moveTo>
                        <a:pt x="44" y="376"/>
                      </a:moveTo>
                      <a:lnTo>
                        <a:pt x="204" y="376"/>
                      </a:lnTo>
                      <a:lnTo>
                        <a:pt x="204" y="376"/>
                      </a:lnTo>
                      <a:lnTo>
                        <a:pt x="212" y="376"/>
                      </a:lnTo>
                      <a:lnTo>
                        <a:pt x="212" y="376"/>
                      </a:lnTo>
                      <a:lnTo>
                        <a:pt x="217" y="368"/>
                      </a:lnTo>
                      <a:lnTo>
                        <a:pt x="217" y="355"/>
                      </a:lnTo>
                      <a:lnTo>
                        <a:pt x="217" y="355"/>
                      </a:lnTo>
                      <a:lnTo>
                        <a:pt x="212" y="350"/>
                      </a:lnTo>
                      <a:lnTo>
                        <a:pt x="212" y="350"/>
                      </a:lnTo>
                      <a:lnTo>
                        <a:pt x="204" y="346"/>
                      </a:lnTo>
                      <a:lnTo>
                        <a:pt x="44" y="346"/>
                      </a:lnTo>
                      <a:lnTo>
                        <a:pt x="44" y="346"/>
                      </a:lnTo>
                      <a:lnTo>
                        <a:pt x="35" y="350"/>
                      </a:lnTo>
                      <a:lnTo>
                        <a:pt x="35" y="350"/>
                      </a:lnTo>
                      <a:lnTo>
                        <a:pt x="35" y="355"/>
                      </a:lnTo>
                      <a:lnTo>
                        <a:pt x="35" y="368"/>
                      </a:lnTo>
                      <a:lnTo>
                        <a:pt x="35" y="368"/>
                      </a:lnTo>
                      <a:lnTo>
                        <a:pt x="35" y="376"/>
                      </a:lnTo>
                      <a:lnTo>
                        <a:pt x="35" y="376"/>
                      </a:lnTo>
                      <a:lnTo>
                        <a:pt x="44" y="376"/>
                      </a:lnTo>
                      <a:lnTo>
                        <a:pt x="44" y="376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solidFill>
                    <a:sysClr val="windowText" lastClr="000000">
                      <a:lumMod val="65000"/>
                      <a:lumOff val="3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8" name="Freeform 31"/>
                <p:cNvSpPr>
                  <a:spLocks/>
                </p:cNvSpPr>
                <p:nvPr/>
              </p:nvSpPr>
              <p:spPr bwMode="auto">
                <a:xfrm flipH="1">
                  <a:off x="608441" y="2934628"/>
                  <a:ext cx="49777" cy="134568"/>
                </a:xfrm>
                <a:custGeom>
                  <a:avLst/>
                  <a:gdLst/>
                  <a:ahLst/>
                  <a:cxnLst>
                    <a:cxn ang="0">
                      <a:pos x="30" y="260"/>
                    </a:cxn>
                    <a:cxn ang="0">
                      <a:pos x="30" y="260"/>
                    </a:cxn>
                    <a:cxn ang="0">
                      <a:pos x="52" y="234"/>
                    </a:cxn>
                    <a:cxn ang="0">
                      <a:pos x="65" y="204"/>
                    </a:cxn>
                    <a:cxn ang="0">
                      <a:pos x="73" y="174"/>
                    </a:cxn>
                    <a:cxn ang="0">
                      <a:pos x="78" y="139"/>
                    </a:cxn>
                    <a:cxn ang="0">
                      <a:pos x="78" y="139"/>
                    </a:cxn>
                    <a:cxn ang="0">
                      <a:pos x="73" y="104"/>
                    </a:cxn>
                    <a:cxn ang="0">
                      <a:pos x="65" y="65"/>
                    </a:cxn>
                    <a:cxn ang="0">
                      <a:pos x="47" y="35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9"/>
                    </a:cxn>
                    <a:cxn ang="0">
                      <a:pos x="4" y="18"/>
                    </a:cxn>
                    <a:cxn ang="0">
                      <a:pos x="4" y="18"/>
                    </a:cxn>
                    <a:cxn ang="0">
                      <a:pos x="26" y="48"/>
                    </a:cxn>
                    <a:cxn ang="0">
                      <a:pos x="43" y="74"/>
                    </a:cxn>
                    <a:cxn ang="0">
                      <a:pos x="52" y="109"/>
                    </a:cxn>
                    <a:cxn ang="0">
                      <a:pos x="56" y="139"/>
                    </a:cxn>
                    <a:cxn ang="0">
                      <a:pos x="56" y="139"/>
                    </a:cxn>
                    <a:cxn ang="0">
                      <a:pos x="52" y="169"/>
                    </a:cxn>
                    <a:cxn ang="0">
                      <a:pos x="43" y="195"/>
                    </a:cxn>
                    <a:cxn ang="0">
                      <a:pos x="30" y="221"/>
                    </a:cxn>
                    <a:cxn ang="0">
                      <a:pos x="13" y="247"/>
                    </a:cxn>
                    <a:cxn ang="0">
                      <a:pos x="13" y="247"/>
                    </a:cxn>
                    <a:cxn ang="0">
                      <a:pos x="8" y="251"/>
                    </a:cxn>
                    <a:cxn ang="0">
                      <a:pos x="13" y="260"/>
                    </a:cxn>
                    <a:cxn ang="0">
                      <a:pos x="13" y="260"/>
                    </a:cxn>
                    <a:cxn ang="0">
                      <a:pos x="21" y="264"/>
                    </a:cxn>
                    <a:cxn ang="0">
                      <a:pos x="30" y="260"/>
                    </a:cxn>
                    <a:cxn ang="0">
                      <a:pos x="30" y="260"/>
                    </a:cxn>
                  </a:cxnLst>
                  <a:rect l="0" t="0" r="r" b="b"/>
                  <a:pathLst>
                    <a:path w="78" h="264">
                      <a:moveTo>
                        <a:pt x="30" y="260"/>
                      </a:moveTo>
                      <a:lnTo>
                        <a:pt x="30" y="260"/>
                      </a:lnTo>
                      <a:lnTo>
                        <a:pt x="52" y="234"/>
                      </a:lnTo>
                      <a:lnTo>
                        <a:pt x="65" y="204"/>
                      </a:lnTo>
                      <a:lnTo>
                        <a:pt x="73" y="174"/>
                      </a:lnTo>
                      <a:lnTo>
                        <a:pt x="78" y="139"/>
                      </a:lnTo>
                      <a:lnTo>
                        <a:pt x="78" y="139"/>
                      </a:lnTo>
                      <a:lnTo>
                        <a:pt x="73" y="104"/>
                      </a:lnTo>
                      <a:lnTo>
                        <a:pt x="65" y="65"/>
                      </a:lnTo>
                      <a:lnTo>
                        <a:pt x="47" y="35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26" y="48"/>
                      </a:lnTo>
                      <a:lnTo>
                        <a:pt x="43" y="74"/>
                      </a:lnTo>
                      <a:lnTo>
                        <a:pt x="52" y="109"/>
                      </a:lnTo>
                      <a:lnTo>
                        <a:pt x="56" y="139"/>
                      </a:lnTo>
                      <a:lnTo>
                        <a:pt x="56" y="139"/>
                      </a:lnTo>
                      <a:lnTo>
                        <a:pt x="52" y="169"/>
                      </a:lnTo>
                      <a:lnTo>
                        <a:pt x="43" y="195"/>
                      </a:lnTo>
                      <a:lnTo>
                        <a:pt x="30" y="221"/>
                      </a:lnTo>
                      <a:lnTo>
                        <a:pt x="13" y="247"/>
                      </a:lnTo>
                      <a:lnTo>
                        <a:pt x="13" y="247"/>
                      </a:lnTo>
                      <a:lnTo>
                        <a:pt x="8" y="251"/>
                      </a:lnTo>
                      <a:lnTo>
                        <a:pt x="13" y="260"/>
                      </a:lnTo>
                      <a:lnTo>
                        <a:pt x="13" y="260"/>
                      </a:lnTo>
                      <a:lnTo>
                        <a:pt x="21" y="264"/>
                      </a:lnTo>
                      <a:lnTo>
                        <a:pt x="30" y="260"/>
                      </a:lnTo>
                      <a:lnTo>
                        <a:pt x="30" y="26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solidFill>
                    <a:sysClr val="windowText" lastClr="000000">
                      <a:lumMod val="65000"/>
                      <a:lumOff val="3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9" name="Freeform 32"/>
                <p:cNvSpPr>
                  <a:spLocks/>
                </p:cNvSpPr>
                <p:nvPr/>
              </p:nvSpPr>
              <p:spPr bwMode="auto">
                <a:xfrm flipH="1">
                  <a:off x="647369" y="2943803"/>
                  <a:ext cx="44033" cy="114688"/>
                </a:xfrm>
                <a:custGeom>
                  <a:avLst/>
                  <a:gdLst/>
                  <a:ahLst/>
                  <a:cxnLst>
                    <a:cxn ang="0">
                      <a:pos x="26" y="225"/>
                    </a:cxn>
                    <a:cxn ang="0">
                      <a:pos x="26" y="225"/>
                    </a:cxn>
                    <a:cxn ang="0">
                      <a:pos x="43" y="199"/>
                    </a:cxn>
                    <a:cxn ang="0">
                      <a:pos x="56" y="177"/>
                    </a:cxn>
                    <a:cxn ang="0">
                      <a:pos x="65" y="147"/>
                    </a:cxn>
                    <a:cxn ang="0">
                      <a:pos x="69" y="121"/>
                    </a:cxn>
                    <a:cxn ang="0">
                      <a:pos x="69" y="121"/>
                    </a:cxn>
                    <a:cxn ang="0">
                      <a:pos x="65" y="91"/>
                    </a:cxn>
                    <a:cxn ang="0">
                      <a:pos x="56" y="60"/>
                    </a:cxn>
                    <a:cxn ang="0">
                      <a:pos x="43" y="30"/>
                    </a:cxn>
                    <a:cxn ang="0">
                      <a:pos x="21" y="4"/>
                    </a:cxn>
                    <a:cxn ang="0">
                      <a:pos x="21" y="4"/>
                    </a:cxn>
                    <a:cxn ang="0">
                      <a:pos x="13" y="0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13"/>
                    </a:cxn>
                    <a:cxn ang="0">
                      <a:pos x="4" y="21"/>
                    </a:cxn>
                    <a:cxn ang="0">
                      <a:pos x="4" y="21"/>
                    </a:cxn>
                    <a:cxn ang="0">
                      <a:pos x="21" y="43"/>
                    </a:cxn>
                    <a:cxn ang="0">
                      <a:pos x="34" y="69"/>
                    </a:cxn>
                    <a:cxn ang="0">
                      <a:pos x="43" y="95"/>
                    </a:cxn>
                    <a:cxn ang="0">
                      <a:pos x="47" y="121"/>
                    </a:cxn>
                    <a:cxn ang="0">
                      <a:pos x="47" y="121"/>
                    </a:cxn>
                    <a:cxn ang="0">
                      <a:pos x="43" y="143"/>
                    </a:cxn>
                    <a:cxn ang="0">
                      <a:pos x="39" y="168"/>
                    </a:cxn>
                    <a:cxn ang="0">
                      <a:pos x="26" y="186"/>
                    </a:cxn>
                    <a:cxn ang="0">
                      <a:pos x="8" y="207"/>
                    </a:cxn>
                    <a:cxn ang="0">
                      <a:pos x="8" y="207"/>
                    </a:cxn>
                    <a:cxn ang="0">
                      <a:pos x="8" y="216"/>
                    </a:cxn>
                    <a:cxn ang="0">
                      <a:pos x="8" y="225"/>
                    </a:cxn>
                    <a:cxn ang="0">
                      <a:pos x="8" y="225"/>
                    </a:cxn>
                    <a:cxn ang="0">
                      <a:pos x="17" y="225"/>
                    </a:cxn>
                    <a:cxn ang="0">
                      <a:pos x="26" y="225"/>
                    </a:cxn>
                    <a:cxn ang="0">
                      <a:pos x="26" y="225"/>
                    </a:cxn>
                  </a:cxnLst>
                  <a:rect l="0" t="0" r="r" b="b"/>
                  <a:pathLst>
                    <a:path w="69" h="225">
                      <a:moveTo>
                        <a:pt x="26" y="225"/>
                      </a:moveTo>
                      <a:lnTo>
                        <a:pt x="26" y="225"/>
                      </a:lnTo>
                      <a:lnTo>
                        <a:pt x="43" y="199"/>
                      </a:lnTo>
                      <a:lnTo>
                        <a:pt x="56" y="177"/>
                      </a:lnTo>
                      <a:lnTo>
                        <a:pt x="65" y="147"/>
                      </a:lnTo>
                      <a:lnTo>
                        <a:pt x="69" y="121"/>
                      </a:lnTo>
                      <a:lnTo>
                        <a:pt x="69" y="121"/>
                      </a:lnTo>
                      <a:lnTo>
                        <a:pt x="65" y="91"/>
                      </a:lnTo>
                      <a:lnTo>
                        <a:pt x="56" y="60"/>
                      </a:lnTo>
                      <a:lnTo>
                        <a:pt x="43" y="30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13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1" y="43"/>
                      </a:lnTo>
                      <a:lnTo>
                        <a:pt x="34" y="69"/>
                      </a:lnTo>
                      <a:lnTo>
                        <a:pt x="43" y="95"/>
                      </a:lnTo>
                      <a:lnTo>
                        <a:pt x="47" y="121"/>
                      </a:lnTo>
                      <a:lnTo>
                        <a:pt x="47" y="121"/>
                      </a:lnTo>
                      <a:lnTo>
                        <a:pt x="43" y="143"/>
                      </a:lnTo>
                      <a:lnTo>
                        <a:pt x="39" y="168"/>
                      </a:lnTo>
                      <a:lnTo>
                        <a:pt x="26" y="186"/>
                      </a:lnTo>
                      <a:lnTo>
                        <a:pt x="8" y="207"/>
                      </a:lnTo>
                      <a:lnTo>
                        <a:pt x="8" y="207"/>
                      </a:lnTo>
                      <a:lnTo>
                        <a:pt x="8" y="216"/>
                      </a:lnTo>
                      <a:lnTo>
                        <a:pt x="8" y="225"/>
                      </a:lnTo>
                      <a:lnTo>
                        <a:pt x="8" y="225"/>
                      </a:lnTo>
                      <a:lnTo>
                        <a:pt x="17" y="225"/>
                      </a:lnTo>
                      <a:lnTo>
                        <a:pt x="26" y="225"/>
                      </a:lnTo>
                      <a:lnTo>
                        <a:pt x="26" y="225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solidFill>
                    <a:sysClr val="windowText" lastClr="000000">
                      <a:lumMod val="65000"/>
                      <a:lumOff val="3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0" name="Freeform 33"/>
                <p:cNvSpPr>
                  <a:spLocks/>
                </p:cNvSpPr>
                <p:nvPr/>
              </p:nvSpPr>
              <p:spPr bwMode="auto">
                <a:xfrm flipH="1">
                  <a:off x="686297" y="2954507"/>
                  <a:ext cx="38290" cy="94809"/>
                </a:xfrm>
                <a:custGeom>
                  <a:avLst/>
                  <a:gdLst/>
                  <a:ahLst/>
                  <a:cxnLst>
                    <a:cxn ang="0">
                      <a:pos x="26" y="182"/>
                    </a:cxn>
                    <a:cxn ang="0">
                      <a:pos x="26" y="182"/>
                    </a:cxn>
                    <a:cxn ang="0">
                      <a:pos x="39" y="165"/>
                    </a:cxn>
                    <a:cxn ang="0">
                      <a:pos x="52" y="143"/>
                    </a:cxn>
                    <a:cxn ang="0">
                      <a:pos x="56" y="122"/>
                    </a:cxn>
                    <a:cxn ang="0">
                      <a:pos x="60" y="100"/>
                    </a:cxn>
                    <a:cxn ang="0">
                      <a:pos x="60" y="100"/>
                    </a:cxn>
                    <a:cxn ang="0">
                      <a:pos x="56" y="74"/>
                    </a:cxn>
                    <a:cxn ang="0">
                      <a:pos x="47" y="48"/>
                    </a:cxn>
                    <a:cxn ang="0">
                      <a:pos x="34" y="26"/>
                    </a:cxn>
                    <a:cxn ang="0">
                      <a:pos x="17" y="5"/>
                    </a:cxn>
                    <a:cxn ang="0">
                      <a:pos x="17" y="5"/>
                    </a:cxn>
                    <a:cxn ang="0">
                      <a:pos x="13" y="0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0" y="13"/>
                    </a:cxn>
                    <a:cxn ang="0">
                      <a:pos x="4" y="22"/>
                    </a:cxn>
                    <a:cxn ang="0">
                      <a:pos x="4" y="22"/>
                    </a:cxn>
                    <a:cxn ang="0">
                      <a:pos x="17" y="39"/>
                    </a:cxn>
                    <a:cxn ang="0">
                      <a:pos x="26" y="57"/>
                    </a:cxn>
                    <a:cxn ang="0">
                      <a:pos x="34" y="78"/>
                    </a:cxn>
                    <a:cxn ang="0">
                      <a:pos x="34" y="100"/>
                    </a:cxn>
                    <a:cxn ang="0">
                      <a:pos x="34" y="100"/>
                    </a:cxn>
                    <a:cxn ang="0">
                      <a:pos x="34" y="117"/>
                    </a:cxn>
                    <a:cxn ang="0">
                      <a:pos x="30" y="135"/>
                    </a:cxn>
                    <a:cxn ang="0">
                      <a:pos x="21" y="152"/>
                    </a:cxn>
                    <a:cxn ang="0">
                      <a:pos x="8" y="165"/>
                    </a:cxn>
                    <a:cxn ang="0">
                      <a:pos x="8" y="165"/>
                    </a:cxn>
                    <a:cxn ang="0">
                      <a:pos x="4" y="173"/>
                    </a:cxn>
                    <a:cxn ang="0">
                      <a:pos x="8" y="182"/>
                    </a:cxn>
                    <a:cxn ang="0">
                      <a:pos x="8" y="182"/>
                    </a:cxn>
                    <a:cxn ang="0">
                      <a:pos x="17" y="186"/>
                    </a:cxn>
                    <a:cxn ang="0">
                      <a:pos x="26" y="182"/>
                    </a:cxn>
                    <a:cxn ang="0">
                      <a:pos x="26" y="182"/>
                    </a:cxn>
                  </a:cxnLst>
                  <a:rect l="0" t="0" r="r" b="b"/>
                  <a:pathLst>
                    <a:path w="60" h="186">
                      <a:moveTo>
                        <a:pt x="26" y="182"/>
                      </a:moveTo>
                      <a:lnTo>
                        <a:pt x="26" y="182"/>
                      </a:lnTo>
                      <a:lnTo>
                        <a:pt x="39" y="165"/>
                      </a:lnTo>
                      <a:lnTo>
                        <a:pt x="52" y="143"/>
                      </a:lnTo>
                      <a:lnTo>
                        <a:pt x="56" y="122"/>
                      </a:lnTo>
                      <a:lnTo>
                        <a:pt x="60" y="100"/>
                      </a:lnTo>
                      <a:lnTo>
                        <a:pt x="60" y="100"/>
                      </a:lnTo>
                      <a:lnTo>
                        <a:pt x="56" y="74"/>
                      </a:lnTo>
                      <a:lnTo>
                        <a:pt x="47" y="48"/>
                      </a:lnTo>
                      <a:lnTo>
                        <a:pt x="34" y="26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3" y="0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17" y="39"/>
                      </a:lnTo>
                      <a:lnTo>
                        <a:pt x="26" y="57"/>
                      </a:lnTo>
                      <a:lnTo>
                        <a:pt x="34" y="78"/>
                      </a:lnTo>
                      <a:lnTo>
                        <a:pt x="34" y="100"/>
                      </a:lnTo>
                      <a:lnTo>
                        <a:pt x="34" y="100"/>
                      </a:lnTo>
                      <a:lnTo>
                        <a:pt x="34" y="117"/>
                      </a:lnTo>
                      <a:lnTo>
                        <a:pt x="30" y="135"/>
                      </a:lnTo>
                      <a:lnTo>
                        <a:pt x="21" y="152"/>
                      </a:lnTo>
                      <a:lnTo>
                        <a:pt x="8" y="165"/>
                      </a:lnTo>
                      <a:lnTo>
                        <a:pt x="8" y="165"/>
                      </a:lnTo>
                      <a:lnTo>
                        <a:pt x="4" y="173"/>
                      </a:lnTo>
                      <a:lnTo>
                        <a:pt x="8" y="182"/>
                      </a:lnTo>
                      <a:lnTo>
                        <a:pt x="8" y="182"/>
                      </a:lnTo>
                      <a:lnTo>
                        <a:pt x="17" y="186"/>
                      </a:lnTo>
                      <a:lnTo>
                        <a:pt x="26" y="182"/>
                      </a:lnTo>
                      <a:lnTo>
                        <a:pt x="26" y="182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solidFill>
                    <a:sysClr val="windowText" lastClr="000000">
                      <a:lumMod val="65000"/>
                      <a:lumOff val="3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  <a:latin typeface="Verdana" panose="020B0604030504040204" pitchFamily="34" charset="0"/>
                  </a:endParaRPr>
                </a:p>
              </p:txBody>
            </p:sp>
          </p:grpSp>
          <p:sp>
            <p:nvSpPr>
              <p:cNvPr id="46" name="椭圆 45"/>
              <p:cNvSpPr/>
              <p:nvPr/>
            </p:nvSpPr>
            <p:spPr bwMode="auto">
              <a:xfrm>
                <a:off x="2593406" y="2354670"/>
                <a:ext cx="2071431" cy="1878032"/>
              </a:xfrm>
              <a:prstGeom prst="ellips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69" tIns="34284" rIns="68569" bIns="34284" numCol="1" rtlCol="0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58416" eaLnBrk="0" hangingPunct="0">
                  <a:buClrTx/>
                </a:pPr>
                <a:endParaRPr lang="zh-CN" altLang="en-US" sz="1350" dirty="0">
                  <a:latin typeface="Verdana" panose="020B0604030504040204" pitchFamily="34" charset="0"/>
                </a:endParaRPr>
              </a:p>
            </p:txBody>
          </p:sp>
        </p:grpSp>
        <p:pic>
          <p:nvPicPr>
            <p:cNvPr id="25" name="Picture 2" descr="IEEE 802.11 คือ อะไร? - COMSI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7078" y="1959260"/>
              <a:ext cx="2247176" cy="953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Date Placeholder 3">
            <a:extLst>
              <a:ext uri="{FF2B5EF4-FFF2-40B4-BE49-F238E27FC236}">
                <a16:creationId xmlns:a16="http://schemas.microsoft.com/office/drawing/2014/main" id="{5BDBDF0F-BE41-FD48-AAF0-8C63972FC059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F91DB358-1E7A-5848-88EC-610ECCB01388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74" name="Slide Number Placeholder 5">
            <a:extLst>
              <a:ext uri="{FF2B5EF4-FFF2-40B4-BE49-F238E27FC236}">
                <a16:creationId xmlns:a16="http://schemas.microsoft.com/office/drawing/2014/main" id="{E57363D0-CC70-E945-813C-DF238DDDDCD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FB1ADB62-D3DF-6846-87F1-A45015CFFB59}"/>
              </a:ext>
            </a:extLst>
          </p:cNvPr>
          <p:cNvSpPr/>
          <p:nvPr/>
        </p:nvSpPr>
        <p:spPr>
          <a:xfrm>
            <a:off x="5782602" y="1597471"/>
            <a:ext cx="3176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ACK: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ACKnowdedgement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1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标题 1"/>
          <p:cNvSpPr>
            <a:spLocks noGrp="1"/>
          </p:cNvSpPr>
          <p:nvPr>
            <p:ph type="title"/>
          </p:nvPr>
        </p:nvSpPr>
        <p:spPr>
          <a:xfrm>
            <a:off x="14808" y="1063229"/>
            <a:ext cx="9129192" cy="857250"/>
          </a:xfrm>
        </p:spPr>
        <p:txBody>
          <a:bodyPr>
            <a:normAutofit/>
          </a:bodyPr>
          <a:lstStyle/>
          <a:p>
            <a:r>
              <a:rPr lang="en-US" altLang="zh-CN" b="1" dirty="0"/>
              <a:t>ACKs cause similar medium access overhead</a:t>
            </a:r>
            <a:endParaRPr lang="zh-CN" altLang="en-US" b="1" dirty="0"/>
          </a:p>
        </p:txBody>
      </p:sp>
      <p:sp>
        <p:nvSpPr>
          <p:cNvPr id="5" name="object 29"/>
          <p:cNvSpPr txBox="1"/>
          <p:nvPr/>
        </p:nvSpPr>
        <p:spPr>
          <a:xfrm>
            <a:off x="7500448" y="4088944"/>
            <a:ext cx="609596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en-US" sz="1500" b="1" spc="-8" dirty="0">
                <a:latin typeface="Verdana" panose="020B0604030504040204" pitchFamily="34" charset="0"/>
                <a:ea typeface="Verdana" panose="020B0604030504040204" pitchFamily="34" charset="0"/>
                <a:cs typeface="黑体"/>
              </a:rPr>
              <a:t>Time</a:t>
            </a:r>
            <a:endParaRPr sz="1500" dirty="0">
              <a:latin typeface="Verdana" panose="020B0604030504040204" pitchFamily="34" charset="0"/>
              <a:ea typeface="Verdana" panose="020B0604030504040204" pitchFamily="34" charset="0"/>
              <a:cs typeface="黑体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1402428" y="3297302"/>
            <a:ext cx="1544867" cy="767935"/>
          </a:xfrm>
          <a:custGeom>
            <a:avLst/>
            <a:gdLst/>
            <a:ahLst/>
            <a:cxnLst/>
            <a:rect l="l" t="t" r="r" b="b"/>
            <a:pathLst>
              <a:path w="1224279" h="647700">
                <a:moveTo>
                  <a:pt x="0" y="0"/>
                </a:moveTo>
                <a:lnTo>
                  <a:pt x="0" y="647700"/>
                </a:lnTo>
                <a:lnTo>
                  <a:pt x="1223772" y="647700"/>
                </a:lnTo>
                <a:lnTo>
                  <a:pt x="122377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518855" y="3297302"/>
            <a:ext cx="1781609" cy="767935"/>
            <a:chOff x="6025139" y="3253402"/>
            <a:chExt cx="2375479" cy="1023913"/>
          </a:xfrm>
        </p:grpSpPr>
        <p:sp>
          <p:nvSpPr>
            <p:cNvPr id="9" name="object 10"/>
            <p:cNvSpPr/>
            <p:nvPr/>
          </p:nvSpPr>
          <p:spPr>
            <a:xfrm>
              <a:off x="6112469" y="3253402"/>
              <a:ext cx="2179481" cy="1023913"/>
            </a:xfrm>
            <a:custGeom>
              <a:avLst/>
              <a:gdLst/>
              <a:ahLst/>
              <a:cxnLst/>
              <a:rect l="l" t="t" r="r" b="b"/>
              <a:pathLst>
                <a:path w="1295400" h="647700">
                  <a:moveTo>
                    <a:pt x="0" y="0"/>
                  </a:moveTo>
                  <a:lnTo>
                    <a:pt x="0" y="647700"/>
                  </a:lnTo>
                  <a:lnTo>
                    <a:pt x="1295399" y="647700"/>
                  </a:lnTo>
                  <a:lnTo>
                    <a:pt x="12953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AFE7"/>
            </a:solidFill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object 11"/>
            <p:cNvSpPr txBox="1"/>
            <p:nvPr/>
          </p:nvSpPr>
          <p:spPr>
            <a:xfrm>
              <a:off x="6025139" y="3356993"/>
              <a:ext cx="237547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0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/>
              <a:r>
                <a:rPr lang="en-US" altLang="zh-CN" sz="12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Contention window</a:t>
              </a:r>
            </a:p>
            <a:p>
              <a:pPr lvl="0"/>
              <a:r>
                <a:rPr lang="en-US" altLang="zh-CN" sz="12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(random back off)</a:t>
              </a:r>
              <a:endParaRPr lang="zh-CN" altLang="en-US" sz="12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1" name="object 13"/>
          <p:cNvSpPr/>
          <p:nvPr/>
        </p:nvSpPr>
        <p:spPr>
          <a:xfrm>
            <a:off x="6218963" y="3297302"/>
            <a:ext cx="1586283" cy="767935"/>
          </a:xfrm>
          <a:custGeom>
            <a:avLst/>
            <a:gdLst/>
            <a:ahLst/>
            <a:cxnLst/>
            <a:rect l="l" t="t" r="r" b="b"/>
            <a:pathLst>
              <a:path w="1656079" h="647700">
                <a:moveTo>
                  <a:pt x="0" y="0"/>
                </a:moveTo>
                <a:lnTo>
                  <a:pt x="0" y="647700"/>
                </a:lnTo>
                <a:lnTo>
                  <a:pt x="1655826" y="647700"/>
                </a:lnTo>
                <a:lnTo>
                  <a:pt x="1655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46655" y="2294874"/>
            <a:ext cx="1637698" cy="1017739"/>
            <a:chOff x="3928873" y="1916831"/>
            <a:chExt cx="2183597" cy="1356985"/>
          </a:xfrm>
        </p:grpSpPr>
        <p:sp>
          <p:nvSpPr>
            <p:cNvPr id="16" name="object 21"/>
            <p:cNvSpPr/>
            <p:nvPr/>
          </p:nvSpPr>
          <p:spPr>
            <a:xfrm>
              <a:off x="3930155" y="1953383"/>
              <a:ext cx="2182315" cy="186902"/>
            </a:xfrm>
            <a:custGeom>
              <a:avLst/>
              <a:gdLst/>
              <a:ahLst/>
              <a:cxnLst/>
              <a:rect l="l" t="t" r="r" b="b"/>
              <a:pathLst>
                <a:path w="1872614" h="133350">
                  <a:moveTo>
                    <a:pt x="130301" y="16002"/>
                  </a:moveTo>
                  <a:lnTo>
                    <a:pt x="125730" y="9144"/>
                  </a:lnTo>
                  <a:lnTo>
                    <a:pt x="121920" y="2286"/>
                  </a:lnTo>
                  <a:lnTo>
                    <a:pt x="113537" y="0"/>
                  </a:lnTo>
                  <a:lnTo>
                    <a:pt x="106680" y="4572"/>
                  </a:lnTo>
                  <a:lnTo>
                    <a:pt x="0" y="66294"/>
                  </a:lnTo>
                  <a:lnTo>
                    <a:pt x="28194" y="82807"/>
                  </a:lnTo>
                  <a:lnTo>
                    <a:pt x="28194" y="52577"/>
                  </a:lnTo>
                  <a:lnTo>
                    <a:pt x="80714" y="52577"/>
                  </a:lnTo>
                  <a:lnTo>
                    <a:pt x="121158" y="28956"/>
                  </a:lnTo>
                  <a:lnTo>
                    <a:pt x="128015" y="25146"/>
                  </a:lnTo>
                  <a:lnTo>
                    <a:pt x="130301" y="16002"/>
                  </a:lnTo>
                  <a:close/>
                </a:path>
                <a:path w="1872614" h="133350">
                  <a:moveTo>
                    <a:pt x="80714" y="52578"/>
                  </a:moveTo>
                  <a:lnTo>
                    <a:pt x="28194" y="52577"/>
                  </a:lnTo>
                  <a:lnTo>
                    <a:pt x="28194" y="80772"/>
                  </a:lnTo>
                  <a:lnTo>
                    <a:pt x="35051" y="80772"/>
                  </a:lnTo>
                  <a:lnTo>
                    <a:pt x="35051" y="54102"/>
                  </a:lnTo>
                  <a:lnTo>
                    <a:pt x="56578" y="66675"/>
                  </a:lnTo>
                  <a:lnTo>
                    <a:pt x="80714" y="52578"/>
                  </a:lnTo>
                  <a:close/>
                </a:path>
                <a:path w="1872614" h="133350">
                  <a:moveTo>
                    <a:pt x="130301" y="117348"/>
                  </a:moveTo>
                  <a:lnTo>
                    <a:pt x="128015" y="108204"/>
                  </a:lnTo>
                  <a:lnTo>
                    <a:pt x="121158" y="104394"/>
                  </a:lnTo>
                  <a:lnTo>
                    <a:pt x="80714" y="80772"/>
                  </a:lnTo>
                  <a:lnTo>
                    <a:pt x="28194" y="80772"/>
                  </a:lnTo>
                  <a:lnTo>
                    <a:pt x="28194" y="82807"/>
                  </a:lnTo>
                  <a:lnTo>
                    <a:pt x="106680" y="128778"/>
                  </a:lnTo>
                  <a:lnTo>
                    <a:pt x="113537" y="133350"/>
                  </a:lnTo>
                  <a:lnTo>
                    <a:pt x="121920" y="130302"/>
                  </a:lnTo>
                  <a:lnTo>
                    <a:pt x="125730" y="124206"/>
                  </a:lnTo>
                  <a:lnTo>
                    <a:pt x="130301" y="117348"/>
                  </a:lnTo>
                  <a:close/>
                </a:path>
                <a:path w="1872614" h="133350">
                  <a:moveTo>
                    <a:pt x="56578" y="66675"/>
                  </a:moveTo>
                  <a:lnTo>
                    <a:pt x="35051" y="54102"/>
                  </a:lnTo>
                  <a:lnTo>
                    <a:pt x="35051" y="79248"/>
                  </a:lnTo>
                  <a:lnTo>
                    <a:pt x="56578" y="66675"/>
                  </a:lnTo>
                  <a:close/>
                </a:path>
                <a:path w="1872614" h="133350">
                  <a:moveTo>
                    <a:pt x="80714" y="80772"/>
                  </a:moveTo>
                  <a:lnTo>
                    <a:pt x="56578" y="66675"/>
                  </a:lnTo>
                  <a:lnTo>
                    <a:pt x="35051" y="79248"/>
                  </a:lnTo>
                  <a:lnTo>
                    <a:pt x="35051" y="80772"/>
                  </a:lnTo>
                  <a:lnTo>
                    <a:pt x="80714" y="80772"/>
                  </a:lnTo>
                  <a:close/>
                </a:path>
                <a:path w="1872614" h="133350">
                  <a:moveTo>
                    <a:pt x="1815655" y="66675"/>
                  </a:moveTo>
                  <a:lnTo>
                    <a:pt x="1791519" y="52577"/>
                  </a:lnTo>
                  <a:lnTo>
                    <a:pt x="80714" y="52578"/>
                  </a:lnTo>
                  <a:lnTo>
                    <a:pt x="56578" y="66675"/>
                  </a:lnTo>
                  <a:lnTo>
                    <a:pt x="80714" y="80772"/>
                  </a:lnTo>
                  <a:lnTo>
                    <a:pt x="1791519" y="80771"/>
                  </a:lnTo>
                  <a:lnTo>
                    <a:pt x="1815655" y="66675"/>
                  </a:lnTo>
                  <a:close/>
                </a:path>
                <a:path w="1872614" h="133350">
                  <a:moveTo>
                    <a:pt x="1872234" y="66293"/>
                  </a:moveTo>
                  <a:lnTo>
                    <a:pt x="1765554" y="4571"/>
                  </a:lnTo>
                  <a:lnTo>
                    <a:pt x="1758696" y="0"/>
                  </a:lnTo>
                  <a:lnTo>
                    <a:pt x="1750314" y="2286"/>
                  </a:lnTo>
                  <a:lnTo>
                    <a:pt x="1745742" y="9143"/>
                  </a:lnTo>
                  <a:lnTo>
                    <a:pt x="1741932" y="16001"/>
                  </a:lnTo>
                  <a:lnTo>
                    <a:pt x="1744218" y="25145"/>
                  </a:lnTo>
                  <a:lnTo>
                    <a:pt x="1751076" y="28955"/>
                  </a:lnTo>
                  <a:lnTo>
                    <a:pt x="1791519" y="52577"/>
                  </a:lnTo>
                  <a:lnTo>
                    <a:pt x="1844039" y="52577"/>
                  </a:lnTo>
                  <a:lnTo>
                    <a:pt x="1844039" y="82807"/>
                  </a:lnTo>
                  <a:lnTo>
                    <a:pt x="1872234" y="66293"/>
                  </a:lnTo>
                  <a:close/>
                </a:path>
                <a:path w="1872614" h="133350">
                  <a:moveTo>
                    <a:pt x="1844039" y="82807"/>
                  </a:moveTo>
                  <a:lnTo>
                    <a:pt x="1844039" y="80771"/>
                  </a:lnTo>
                  <a:lnTo>
                    <a:pt x="1791519" y="80772"/>
                  </a:lnTo>
                  <a:lnTo>
                    <a:pt x="1751076" y="104393"/>
                  </a:lnTo>
                  <a:lnTo>
                    <a:pt x="1744218" y="108203"/>
                  </a:lnTo>
                  <a:lnTo>
                    <a:pt x="1741932" y="117348"/>
                  </a:lnTo>
                  <a:lnTo>
                    <a:pt x="1745742" y="124205"/>
                  </a:lnTo>
                  <a:lnTo>
                    <a:pt x="1750314" y="130301"/>
                  </a:lnTo>
                  <a:lnTo>
                    <a:pt x="1758696" y="133350"/>
                  </a:lnTo>
                  <a:lnTo>
                    <a:pt x="1765554" y="128777"/>
                  </a:lnTo>
                  <a:lnTo>
                    <a:pt x="1844039" y="82807"/>
                  </a:lnTo>
                  <a:close/>
                </a:path>
                <a:path w="1872614" h="133350">
                  <a:moveTo>
                    <a:pt x="1844039" y="80771"/>
                  </a:moveTo>
                  <a:lnTo>
                    <a:pt x="1844039" y="52577"/>
                  </a:lnTo>
                  <a:lnTo>
                    <a:pt x="1791519" y="52577"/>
                  </a:lnTo>
                  <a:lnTo>
                    <a:pt x="1815655" y="66675"/>
                  </a:lnTo>
                  <a:lnTo>
                    <a:pt x="1837182" y="54101"/>
                  </a:lnTo>
                  <a:lnTo>
                    <a:pt x="1837182" y="80771"/>
                  </a:lnTo>
                  <a:lnTo>
                    <a:pt x="1844039" y="80771"/>
                  </a:lnTo>
                  <a:close/>
                </a:path>
                <a:path w="1872614" h="133350">
                  <a:moveTo>
                    <a:pt x="1837182" y="80771"/>
                  </a:moveTo>
                  <a:lnTo>
                    <a:pt x="1837182" y="79248"/>
                  </a:lnTo>
                  <a:lnTo>
                    <a:pt x="1815655" y="66675"/>
                  </a:lnTo>
                  <a:lnTo>
                    <a:pt x="1791519" y="80772"/>
                  </a:lnTo>
                  <a:lnTo>
                    <a:pt x="1837182" y="80771"/>
                  </a:lnTo>
                  <a:close/>
                </a:path>
                <a:path w="1872614" h="133350">
                  <a:moveTo>
                    <a:pt x="1837182" y="79248"/>
                  </a:moveTo>
                  <a:lnTo>
                    <a:pt x="1837182" y="54101"/>
                  </a:lnTo>
                  <a:lnTo>
                    <a:pt x="1815655" y="66675"/>
                  </a:lnTo>
                  <a:lnTo>
                    <a:pt x="1837182" y="79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object 15"/>
            <p:cNvSpPr/>
            <p:nvPr/>
          </p:nvSpPr>
          <p:spPr>
            <a:xfrm>
              <a:off x="6112469" y="1916831"/>
              <a:ext cx="0" cy="1356985"/>
            </a:xfrm>
            <a:custGeom>
              <a:avLst/>
              <a:gdLst/>
              <a:ahLst/>
              <a:cxnLst/>
              <a:rect l="l" t="t" r="r" b="b"/>
              <a:pathLst>
                <a:path h="1153160">
                  <a:moveTo>
                    <a:pt x="0" y="115290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object 19"/>
            <p:cNvSpPr/>
            <p:nvPr/>
          </p:nvSpPr>
          <p:spPr>
            <a:xfrm>
              <a:off x="3928873" y="1916831"/>
              <a:ext cx="0" cy="1356985"/>
            </a:xfrm>
            <a:custGeom>
              <a:avLst/>
              <a:gdLst/>
              <a:ahLst/>
              <a:cxnLst/>
              <a:rect l="l" t="t" r="r" b="b"/>
              <a:pathLst>
                <a:path h="1153160">
                  <a:moveTo>
                    <a:pt x="0" y="115290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object 26"/>
            <p:cNvSpPr txBox="1"/>
            <p:nvPr/>
          </p:nvSpPr>
          <p:spPr>
            <a:xfrm>
              <a:off x="4089516" y="2154526"/>
              <a:ext cx="1935622" cy="76858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>
              <a:defPPr>
                <a:defRPr lang="zh-CN"/>
              </a:defPPr>
              <a:lvl1pPr marL="12700">
                <a:lnSpc>
                  <a:spcPct val="100000"/>
                </a:lnSpc>
                <a:spcBef>
                  <a:spcPts val="100"/>
                </a:spcBef>
                <a:defRPr sz="1200" b="1" spc="-5">
                  <a:solidFill>
                    <a:srgbClr val="85AF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defRPr>
              </a:lvl1pPr>
            </a:lstStyle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Inter-frame space</a:t>
              </a:r>
            </a:p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 (IFS)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1" name="左大括号 20"/>
          <p:cNvSpPr/>
          <p:nvPr/>
        </p:nvSpPr>
        <p:spPr>
          <a:xfrm rot="5400000" flipH="1">
            <a:off x="4466633" y="2608701"/>
            <a:ext cx="223017" cy="3281636"/>
          </a:xfrm>
          <a:prstGeom prst="leftBrace">
            <a:avLst>
              <a:gd name="adj1" fmla="val 8333"/>
              <a:gd name="adj2" fmla="val 49580"/>
            </a:avLst>
          </a:prstGeom>
          <a:solidFill>
            <a:srgbClr val="4F81BD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8"/>
          <p:cNvSpPr txBox="1"/>
          <p:nvPr/>
        </p:nvSpPr>
        <p:spPr>
          <a:xfrm>
            <a:off x="2775151" y="4371247"/>
            <a:ext cx="3618402" cy="2229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indent="0" algn="ctr" fontAlgn="auto">
              <a:spcBef>
                <a:spcPct val="20000"/>
              </a:spcBef>
              <a:spcAft>
                <a:spcPts val="0"/>
              </a:spcAft>
              <a:buNone/>
              <a:defRPr sz="2000" b="0" ker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/>
            </a:lvl2pPr>
            <a:lvl3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/>
            </a:lvl3pPr>
            <a:lvl4pPr marL="1376363" indent="-233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4pPr>
            <a:lvl5pPr marL="20589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5pPr>
            <a:lvl6pPr marL="25161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6pPr>
            <a:lvl7pPr marL="29733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7pPr>
            <a:lvl8pPr marL="34305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8pPr>
            <a:lvl9pPr marL="38877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9pPr>
          </a:lstStyle>
          <a:p>
            <a:r>
              <a:rPr lang="en-US" altLang="zh-CN" sz="1200" dirty="0"/>
              <a:t>Extra overhead for sending each packet</a:t>
            </a:r>
            <a:endParaRPr sz="1200" b="1" dirty="0"/>
          </a:p>
        </p:txBody>
      </p:sp>
      <p:sp>
        <p:nvSpPr>
          <p:cNvPr id="23" name="矩形 22"/>
          <p:cNvSpPr/>
          <p:nvPr/>
        </p:nvSpPr>
        <p:spPr>
          <a:xfrm>
            <a:off x="1371915" y="3550622"/>
            <a:ext cx="16170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latin typeface="Verdana" panose="020B0604030504040204" pitchFamily="34" charset="0"/>
                <a:ea typeface="Verdana" panose="020B0604030504040204" pitchFamily="34" charset="0"/>
              </a:rPr>
              <a:t>Last frame</a:t>
            </a:r>
            <a:endParaRPr lang="zh-CN" altLang="en-US" sz="1200" b="1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82335" y="3550622"/>
            <a:ext cx="1616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Next frame</a:t>
            </a:r>
            <a:endParaRPr lang="zh-CN" altLang="en-US" sz="1200" b="1" dirty="0">
              <a:solidFill>
                <a:prstClr val="black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object 5"/>
          <p:cNvSpPr/>
          <p:nvPr/>
        </p:nvSpPr>
        <p:spPr>
          <a:xfrm>
            <a:off x="845586" y="4014294"/>
            <a:ext cx="7180237" cy="121367"/>
          </a:xfrm>
          <a:custGeom>
            <a:avLst/>
            <a:gdLst/>
            <a:ahLst/>
            <a:cxnLst/>
            <a:rect l="l" t="t" r="r" b="b"/>
            <a:pathLst>
              <a:path w="8418830" h="110490">
                <a:moveTo>
                  <a:pt x="8381159" y="55245"/>
                </a:moveTo>
                <a:lnTo>
                  <a:pt x="8364736" y="45720"/>
                </a:lnTo>
                <a:lnTo>
                  <a:pt x="0" y="45720"/>
                </a:lnTo>
                <a:lnTo>
                  <a:pt x="0" y="64770"/>
                </a:lnTo>
                <a:lnTo>
                  <a:pt x="8364736" y="64770"/>
                </a:lnTo>
                <a:lnTo>
                  <a:pt x="8381159" y="55245"/>
                </a:lnTo>
                <a:close/>
              </a:path>
              <a:path w="8418830" h="110490">
                <a:moveTo>
                  <a:pt x="8418563" y="55625"/>
                </a:moveTo>
                <a:lnTo>
                  <a:pt x="8327885" y="3048"/>
                </a:lnTo>
                <a:lnTo>
                  <a:pt x="8323313" y="0"/>
                </a:lnTo>
                <a:lnTo>
                  <a:pt x="8317992" y="1524"/>
                </a:lnTo>
                <a:lnTo>
                  <a:pt x="8314944" y="6096"/>
                </a:lnTo>
                <a:lnTo>
                  <a:pt x="8312658" y="10668"/>
                </a:lnTo>
                <a:lnTo>
                  <a:pt x="8314182" y="16764"/>
                </a:lnTo>
                <a:lnTo>
                  <a:pt x="8318754" y="19050"/>
                </a:lnTo>
                <a:lnTo>
                  <a:pt x="8364736" y="45719"/>
                </a:lnTo>
                <a:lnTo>
                  <a:pt x="8399526" y="45720"/>
                </a:lnTo>
                <a:lnTo>
                  <a:pt x="8399526" y="66664"/>
                </a:lnTo>
                <a:lnTo>
                  <a:pt x="8418563" y="55625"/>
                </a:lnTo>
                <a:close/>
              </a:path>
              <a:path w="8418830" h="110490">
                <a:moveTo>
                  <a:pt x="8399526" y="66664"/>
                </a:moveTo>
                <a:lnTo>
                  <a:pt x="8399526" y="64770"/>
                </a:lnTo>
                <a:lnTo>
                  <a:pt x="8364736" y="64770"/>
                </a:lnTo>
                <a:lnTo>
                  <a:pt x="8318754" y="91440"/>
                </a:lnTo>
                <a:lnTo>
                  <a:pt x="8314182" y="94487"/>
                </a:lnTo>
                <a:lnTo>
                  <a:pt x="8312658" y="99822"/>
                </a:lnTo>
                <a:lnTo>
                  <a:pt x="8314944" y="104394"/>
                </a:lnTo>
                <a:lnTo>
                  <a:pt x="8317992" y="108966"/>
                </a:lnTo>
                <a:lnTo>
                  <a:pt x="8323313" y="110490"/>
                </a:lnTo>
                <a:lnTo>
                  <a:pt x="8327885" y="108203"/>
                </a:lnTo>
                <a:lnTo>
                  <a:pt x="8399526" y="66664"/>
                </a:lnTo>
                <a:close/>
              </a:path>
              <a:path w="8418830" h="110490">
                <a:moveTo>
                  <a:pt x="8399526" y="64770"/>
                </a:moveTo>
                <a:lnTo>
                  <a:pt x="8399526" y="45720"/>
                </a:lnTo>
                <a:lnTo>
                  <a:pt x="8364736" y="45720"/>
                </a:lnTo>
                <a:lnTo>
                  <a:pt x="8381159" y="55245"/>
                </a:lnTo>
                <a:lnTo>
                  <a:pt x="8394954" y="47244"/>
                </a:lnTo>
                <a:lnTo>
                  <a:pt x="8394954" y="64770"/>
                </a:lnTo>
                <a:lnTo>
                  <a:pt x="8399526" y="64770"/>
                </a:lnTo>
                <a:close/>
              </a:path>
              <a:path w="8418830" h="110490">
                <a:moveTo>
                  <a:pt x="8394954" y="64770"/>
                </a:moveTo>
                <a:lnTo>
                  <a:pt x="8394954" y="63246"/>
                </a:lnTo>
                <a:lnTo>
                  <a:pt x="8381159" y="55245"/>
                </a:lnTo>
                <a:lnTo>
                  <a:pt x="8364736" y="64770"/>
                </a:lnTo>
                <a:lnTo>
                  <a:pt x="8394954" y="64770"/>
                </a:lnTo>
                <a:close/>
              </a:path>
              <a:path w="8418830" h="110490">
                <a:moveTo>
                  <a:pt x="8394954" y="63246"/>
                </a:moveTo>
                <a:lnTo>
                  <a:pt x="8394954" y="47244"/>
                </a:lnTo>
                <a:lnTo>
                  <a:pt x="8381159" y="55245"/>
                </a:lnTo>
                <a:lnTo>
                  <a:pt x="8394954" y="632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8760" y="5065840"/>
            <a:ext cx="6858762" cy="577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500" kern="0" dirty="0">
                <a:solidFill>
                  <a:srgbClr val="3636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Medium acquisition overhead in WLAN based on the IEEE 802.11 medium access control (MAC) protocol</a:t>
            </a:r>
            <a:endParaRPr lang="zh-CN" altLang="en-US" sz="1500" kern="0" dirty="0">
              <a:solidFill>
                <a:srgbClr val="36363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object 28"/>
          <p:cNvSpPr txBox="1"/>
          <p:nvPr/>
        </p:nvSpPr>
        <p:spPr>
          <a:xfrm>
            <a:off x="3145044" y="4553167"/>
            <a:ext cx="3078342" cy="2052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indent="0" algn="ctr" fontAlgn="auto">
              <a:spcBef>
                <a:spcPct val="20000"/>
              </a:spcBef>
              <a:spcAft>
                <a:spcPts val="0"/>
              </a:spcAft>
              <a:buNone/>
              <a:defRPr sz="2000" b="0" ker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/>
            </a:lvl2pPr>
            <a:lvl3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/>
            </a:lvl3pPr>
            <a:lvl4pPr marL="1376363" indent="-233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4pPr>
            <a:lvl5pPr marL="20589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5pPr>
            <a:lvl6pPr marL="25161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6pPr>
            <a:lvl7pPr marL="29733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7pPr>
            <a:lvl8pPr marL="34305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8pPr>
            <a:lvl9pPr marL="38877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9pPr>
          </a:lstStyle>
          <a:p>
            <a:r>
              <a:rPr lang="en-US" altLang="zh-CN" sz="1200" b="1" dirty="0"/>
              <a:t>independent with packet size</a:t>
            </a:r>
            <a:endParaRPr sz="1200" b="1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C941A06A-447E-4347-B8EC-DC0B7C39532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AD135DFA-400D-B64E-9549-F83A69171F81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AF8678-E173-DE41-A7C4-807EABBCC7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54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069"/>
    </mc:Choice>
    <mc:Fallback xmlns="">
      <p:transition advTm="37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标题 1"/>
          <p:cNvSpPr>
            <a:spLocks noGrp="1"/>
          </p:cNvSpPr>
          <p:nvPr>
            <p:ph type="title"/>
          </p:nvPr>
        </p:nvSpPr>
        <p:spPr>
          <a:xfrm>
            <a:off x="457200" y="99873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Reducing ACK frequency improves throughput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053" y="1970838"/>
            <a:ext cx="3932504" cy="29710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93" y="2024844"/>
            <a:ext cx="3970970" cy="2917091"/>
          </a:xfrm>
          <a:prstGeom prst="rect">
            <a:avLst/>
          </a:prstGeom>
        </p:spPr>
      </p:pic>
      <p:sp>
        <p:nvSpPr>
          <p:cNvPr id="78" name="内容占位符 2"/>
          <p:cNvSpPr txBox="1"/>
          <p:nvPr/>
        </p:nvSpPr>
        <p:spPr bwMode="auto">
          <a:xfrm rot="10800000" flipV="1">
            <a:off x="5490102" y="4923216"/>
            <a:ext cx="2977613" cy="2073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indent="0" algn="ctr" fontAlgn="auto">
              <a:spcBef>
                <a:spcPct val="20000"/>
              </a:spcBef>
              <a:spcAft>
                <a:spcPts val="0"/>
              </a:spcAft>
              <a:buNone/>
              <a:defRPr sz="2000" b="0" kern="0">
                <a:solidFill>
                  <a:srgbClr val="3636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/>
            </a:lvl2pPr>
            <a:lvl3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/>
            </a:lvl3pPr>
            <a:lvl4pPr marL="1376363" indent="-233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4pPr>
            <a:lvl5pPr marL="20589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5pPr>
            <a:lvl6pPr marL="25161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6pPr>
            <a:lvl7pPr marL="29733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7pPr>
            <a:lvl8pPr marL="34305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8pPr>
            <a:lvl9pPr marL="38877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9pPr>
          </a:lstStyle>
          <a:p>
            <a:r>
              <a:rPr lang="en-US" altLang="zh-CN" sz="1500" dirty="0">
                <a:solidFill>
                  <a:srgbClr val="4F81BD"/>
                </a:solidFill>
              </a:rPr>
              <a:t>(b) Data throughput</a:t>
            </a:r>
          </a:p>
        </p:txBody>
      </p:sp>
      <p:sp>
        <p:nvSpPr>
          <p:cNvPr id="79" name="内容占位符 2"/>
          <p:cNvSpPr txBox="1"/>
          <p:nvPr/>
        </p:nvSpPr>
        <p:spPr bwMode="auto">
          <a:xfrm rot="10800000" flipV="1">
            <a:off x="860640" y="4923216"/>
            <a:ext cx="3500823" cy="2073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indent="0" algn="ctr" fontAlgn="auto">
              <a:spcBef>
                <a:spcPct val="20000"/>
              </a:spcBef>
              <a:spcAft>
                <a:spcPts val="0"/>
              </a:spcAft>
              <a:buNone/>
              <a:defRPr sz="2000" b="0" ker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/>
            </a:lvl2pPr>
            <a:lvl3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/>
            </a:lvl3pPr>
            <a:lvl4pPr marL="1376363" indent="-233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4pPr>
            <a:lvl5pPr marL="20589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5pPr>
            <a:lvl6pPr marL="25161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6pPr>
            <a:lvl7pPr marL="29733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7pPr>
            <a:lvl8pPr marL="34305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8pPr>
            <a:lvl9pPr marL="38877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9pPr>
          </a:lstStyle>
          <a:p>
            <a:r>
              <a:rPr lang="en-US" altLang="zh-CN" sz="1500" dirty="0"/>
              <a:t>(a) ACK throughput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5669154" y="3861048"/>
            <a:ext cx="2787944" cy="490100"/>
            <a:chOff x="-3793902" y="3324000"/>
            <a:chExt cx="3717258" cy="653466"/>
          </a:xfrm>
        </p:grpSpPr>
        <p:sp>
          <p:nvSpPr>
            <p:cNvPr id="84" name="右箭头 83"/>
            <p:cNvSpPr/>
            <p:nvPr/>
          </p:nvSpPr>
          <p:spPr>
            <a:xfrm>
              <a:off x="-3793902" y="3324000"/>
              <a:ext cx="3626793" cy="653466"/>
            </a:xfrm>
            <a:prstGeom prst="rightArrow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54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-3793901" y="3395440"/>
              <a:ext cx="3717257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54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Arial"/>
                  <a:ea typeface="微软雅黑"/>
                </a:rPr>
                <a:t>ACK frequency increases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87778" y="5226267"/>
            <a:ext cx="8568444" cy="2443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500" kern="0" dirty="0">
                <a:solidFill>
                  <a:srgbClr val="3636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Experiments for contention between data packets and ACKs over 802.11n wireless links</a:t>
            </a:r>
            <a:endParaRPr lang="zh-CN" altLang="en-US" sz="1500" kern="0" dirty="0">
              <a:solidFill>
                <a:srgbClr val="36363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3167844" y="4468843"/>
            <a:ext cx="1080120" cy="183944"/>
          </a:xfrm>
          <a:prstGeom prst="round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8" name="圆角矩形 87"/>
          <p:cNvSpPr/>
          <p:nvPr/>
        </p:nvSpPr>
        <p:spPr>
          <a:xfrm>
            <a:off x="683568" y="2024844"/>
            <a:ext cx="432048" cy="242493"/>
          </a:xfrm>
          <a:prstGeom prst="round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矩形 3"/>
          <p:cNvSpPr/>
          <p:nvPr/>
        </p:nvSpPr>
        <p:spPr>
          <a:xfrm>
            <a:off x="3599892" y="5427223"/>
            <a:ext cx="541297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zh-CN" sz="825" kern="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*Data is collected by a UDP-based simulation tool Ackemu (https://github.com/fillthepipe/ackemu)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185D170-0839-264D-A587-9F9D4A2D80F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842703B-69F4-B841-B376-B81EFFD4DFE4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2CBBCB0-53DA-EA47-A9F4-C008ABB863C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5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2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152"/>
    </mc:Choice>
    <mc:Fallback xmlns="">
      <p:transition advTm="25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0" y="1063229"/>
            <a:ext cx="9144000" cy="857250"/>
          </a:xfrm>
        </p:spPr>
        <p:txBody>
          <a:bodyPr>
            <a:normAutofit/>
          </a:bodyPr>
          <a:lstStyle/>
          <a:p>
            <a:r>
              <a:rPr lang="en-US" altLang="zh-CN" b="1" dirty="0"/>
              <a:t>Two ways to reduce ACK frequency (f)</a:t>
            </a:r>
            <a:endParaRPr lang="zh-CN" altLang="en-US" b="1" dirty="0"/>
          </a:p>
        </p:txBody>
      </p:sp>
      <p:sp>
        <p:nvSpPr>
          <p:cNvPr id="19" name="矩形 18"/>
          <p:cNvSpPr/>
          <p:nvPr/>
        </p:nvSpPr>
        <p:spPr>
          <a:xfrm>
            <a:off x="1268374" y="2140346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Byte-counting ACK</a:t>
            </a:r>
            <a:endParaRPr lang="en-US" sz="1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7574" y="4760037"/>
            <a:ext cx="3456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en-US" altLang="zh-CN" sz="1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ACK frequency with unit of Hz, i.e., number of ACKs per second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en-US" altLang="zh-CN" sz="1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number of full-sized packets counted before sending an ACK</a:t>
            </a:r>
          </a:p>
        </p:txBody>
      </p:sp>
      <p:sp>
        <p:nvSpPr>
          <p:cNvPr id="21" name="矩形 20"/>
          <p:cNvSpPr/>
          <p:nvPr/>
        </p:nvSpPr>
        <p:spPr>
          <a:xfrm>
            <a:off x="6115631" y="214034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Periodic ACK</a:t>
            </a:r>
            <a:endParaRPr lang="en-US" sz="1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04616" y="4760037"/>
            <a:ext cx="3741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MSS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maximum segment size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bw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data throughput</a:t>
            </a:r>
            <a:endParaRPr lang="en-US" altLang="zh-CN" sz="1200" b="1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𝛼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time interval between two ACKs</a:t>
            </a: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5703120" y="3104964"/>
            <a:ext cx="0" cy="13564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7787576" y="3104964"/>
            <a:ext cx="0" cy="13564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703120" y="3130010"/>
            <a:ext cx="2084454" cy="374267"/>
            <a:chOff x="7604160" y="3166782"/>
            <a:chExt cx="2779272" cy="499023"/>
          </a:xfrm>
        </p:grpSpPr>
        <p:cxnSp>
          <p:nvCxnSpPr>
            <p:cNvPr id="25" name="直接箭头连接符 24"/>
            <p:cNvCxnSpPr/>
            <p:nvPr/>
          </p:nvCxnSpPr>
          <p:spPr>
            <a:xfrm flipH="1">
              <a:off x="7604160" y="3374531"/>
              <a:ext cx="2779272" cy="291274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8785605" y="3166782"/>
              <a:ext cx="679859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ACK </a:t>
              </a:r>
              <a:endParaRPr lang="en-US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03120" y="3566424"/>
            <a:ext cx="2084454" cy="322331"/>
            <a:chOff x="7604160" y="3748668"/>
            <a:chExt cx="2779272" cy="429774"/>
          </a:xfrm>
        </p:grpSpPr>
        <p:cxnSp>
          <p:nvCxnSpPr>
            <p:cNvPr id="26" name="直接箭头连接符 25"/>
            <p:cNvCxnSpPr/>
            <p:nvPr/>
          </p:nvCxnSpPr>
          <p:spPr>
            <a:xfrm flipH="1">
              <a:off x="7604160" y="3887168"/>
              <a:ext cx="2779272" cy="291274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8785604" y="3748668"/>
              <a:ext cx="69076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ACK </a:t>
              </a:r>
              <a:endParaRPr lang="en-US" sz="105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03120" y="3940829"/>
            <a:ext cx="2084454" cy="332403"/>
            <a:chOff x="7604160" y="4247875"/>
            <a:chExt cx="2779272" cy="443204"/>
          </a:xfrm>
        </p:grpSpPr>
        <p:cxnSp>
          <p:nvCxnSpPr>
            <p:cNvPr id="27" name="直接箭头连接符 26"/>
            <p:cNvCxnSpPr/>
            <p:nvPr/>
          </p:nvCxnSpPr>
          <p:spPr>
            <a:xfrm flipH="1">
              <a:off x="7604160" y="4399805"/>
              <a:ext cx="2779272" cy="291274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8785604" y="4247875"/>
              <a:ext cx="690763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ACK </a:t>
              </a:r>
              <a:endParaRPr lang="en-US" sz="105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6463975" y="2495376"/>
                <a:ext cx="66133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975" y="2495376"/>
                <a:ext cx="661335" cy="520399"/>
              </a:xfrm>
              <a:prstGeom prst="rect">
                <a:avLst/>
              </a:prstGeom>
              <a:blipFill>
                <a:blip r:embed="rId4"/>
                <a:stretch>
                  <a:fillRect l="-9434" t="-2381" r="-3774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1547664" y="2486594"/>
                <a:ext cx="1258293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𝑏𝑤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𝑀𝑆𝑆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486594"/>
                <a:ext cx="1258293" cy="525978"/>
              </a:xfrm>
              <a:prstGeom prst="rect">
                <a:avLst/>
              </a:prstGeom>
              <a:blipFill>
                <a:blip r:embed="rId5"/>
                <a:stretch>
                  <a:fillRect l="-5000" t="-2381" r="-2000"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组合 72"/>
          <p:cNvGrpSpPr/>
          <p:nvPr/>
        </p:nvGrpSpPr>
        <p:grpSpPr>
          <a:xfrm>
            <a:off x="7787574" y="3249303"/>
            <a:ext cx="579002" cy="807913"/>
            <a:chOff x="10383435" y="3325840"/>
            <a:chExt cx="772002" cy="1077217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0383435" y="3374531"/>
              <a:ext cx="21379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0383435" y="3887168"/>
              <a:ext cx="21379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0383435" y="4399805"/>
              <a:ext cx="21379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10597225" y="3404051"/>
              <a:ext cx="0" cy="483117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/>
                <p:cNvSpPr/>
                <p:nvPr/>
              </p:nvSpPr>
              <p:spPr>
                <a:xfrm>
                  <a:off x="10556384" y="3325840"/>
                  <a:ext cx="599053" cy="553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100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矩形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6384" y="3325840"/>
                  <a:ext cx="599053" cy="553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直接箭头连接符 35"/>
            <p:cNvCxnSpPr/>
            <p:nvPr/>
          </p:nvCxnSpPr>
          <p:spPr>
            <a:xfrm>
              <a:off x="10588968" y="3912909"/>
              <a:ext cx="0" cy="483117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/>
                <p:cNvSpPr/>
                <p:nvPr/>
              </p:nvSpPr>
              <p:spPr>
                <a:xfrm>
                  <a:off x="10556383" y="3849060"/>
                  <a:ext cx="599053" cy="553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100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矩形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6383" y="3849060"/>
                  <a:ext cx="599053" cy="553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76" name="Picture 4" descr="Solved: gif frame delay - Adobe Support Community - 8952086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57" y="3333201"/>
            <a:ext cx="524402" cy="3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Solved: gif frame delay - Adobe Support Community - 8952086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57" y="3728748"/>
            <a:ext cx="524402" cy="3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直接箭头连接符 41"/>
          <p:cNvCxnSpPr/>
          <p:nvPr/>
        </p:nvCxnSpPr>
        <p:spPr>
          <a:xfrm>
            <a:off x="1223628" y="3210539"/>
            <a:ext cx="0" cy="13564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3308084" y="3210539"/>
            <a:ext cx="0" cy="13564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1240924" y="3484944"/>
            <a:ext cx="2084454" cy="307518"/>
            <a:chOff x="7604160" y="3255781"/>
            <a:chExt cx="2779272" cy="410024"/>
          </a:xfrm>
        </p:grpSpPr>
        <p:cxnSp>
          <p:nvCxnSpPr>
            <p:cNvPr id="45" name="直接箭头连接符 44"/>
            <p:cNvCxnSpPr/>
            <p:nvPr/>
          </p:nvCxnSpPr>
          <p:spPr>
            <a:xfrm flipH="1">
              <a:off x="7604160" y="3374531"/>
              <a:ext cx="2779272" cy="291274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8597027" y="3255781"/>
              <a:ext cx="679859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ACK </a:t>
              </a:r>
              <a:endParaRPr lang="en-US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8" name="直接箭头连接符 47"/>
          <p:cNvCxnSpPr/>
          <p:nvPr/>
        </p:nvCxnSpPr>
        <p:spPr>
          <a:xfrm flipH="1">
            <a:off x="1234773" y="4128370"/>
            <a:ext cx="2084454" cy="218456"/>
          </a:xfrm>
          <a:prstGeom prst="straightConnector1">
            <a:avLst/>
          </a:prstGeom>
          <a:ln w="28575">
            <a:solidFill>
              <a:srgbClr val="0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1255552" y="3113180"/>
            <a:ext cx="2049863" cy="420108"/>
            <a:chOff x="4939864" y="3105661"/>
            <a:chExt cx="2664296" cy="560144"/>
          </a:xfrm>
        </p:grpSpPr>
        <p:cxnSp>
          <p:nvCxnSpPr>
            <p:cNvPr id="63" name="直接箭头连接符 62"/>
            <p:cNvCxnSpPr/>
            <p:nvPr/>
          </p:nvCxnSpPr>
          <p:spPr>
            <a:xfrm>
              <a:off x="4939864" y="3416294"/>
              <a:ext cx="2664296" cy="24951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/>
          </p:nvSpPr>
          <p:spPr>
            <a:xfrm>
              <a:off x="5954565" y="3105661"/>
              <a:ext cx="925455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Data </a:t>
              </a:r>
              <a:endParaRPr lang="en-US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7" name="直接箭头连接符 66"/>
          <p:cNvCxnSpPr/>
          <p:nvPr/>
        </p:nvCxnSpPr>
        <p:spPr>
          <a:xfrm>
            <a:off x="1242164" y="3889319"/>
            <a:ext cx="2049863" cy="187133"/>
          </a:xfrm>
          <a:prstGeom prst="straightConnector1">
            <a:avLst/>
          </a:prstGeom>
          <a:ln w="28575">
            <a:solidFill>
              <a:srgbClr val="0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3440345" y="3736862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Verdana" panose="020B0604030504040204" pitchFamily="34" charset="0"/>
                <a:ea typeface="Verdana" panose="020B0604030504040204" pitchFamily="34" charset="0"/>
              </a:rPr>
              <a:t>(L=</a:t>
            </a:r>
            <a:r>
              <a:rPr lang="en-US" altLang="zh-CN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altLang="zh-CN" sz="1800" b="1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zh-CN" altLang="en-US" sz="1800" dirty="0">
              <a:latin typeface="Verdana" panose="020B0604030504040204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450466" y="3733418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Verdana" panose="020B0604030504040204" pitchFamily="34" charset="0"/>
                <a:ea typeface="Verdana" panose="020B0604030504040204" pitchFamily="34" charset="0"/>
              </a:rPr>
              <a:t>(L=</a:t>
            </a:r>
            <a:r>
              <a:rPr lang="en-US" altLang="zh-CN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altLang="zh-CN" sz="1800" b="1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zh-CN" altLang="en-US" sz="1800" dirty="0">
              <a:latin typeface="Verdana" panose="020B060403050404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446827" y="3736862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Verdana" panose="020B0604030504040204" pitchFamily="34" charset="0"/>
                <a:ea typeface="Verdana" panose="020B0604030504040204" pitchFamily="34" charset="0"/>
              </a:rPr>
              <a:t>(L=</a:t>
            </a:r>
            <a:r>
              <a:rPr lang="en-US" altLang="zh-CN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altLang="zh-CN" sz="1800" b="1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zh-CN" altLang="en-US" sz="1800" dirty="0">
              <a:latin typeface="Verdana" panose="020B0604030504040204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226299" y="3299948"/>
            <a:ext cx="2069826" cy="242438"/>
            <a:chOff x="1826469" y="3607376"/>
            <a:chExt cx="2759768" cy="323250"/>
          </a:xfrm>
        </p:grpSpPr>
        <p:cxnSp>
          <p:nvCxnSpPr>
            <p:cNvPr id="71" name="直接箭头连接符 70"/>
            <p:cNvCxnSpPr/>
            <p:nvPr/>
          </p:nvCxnSpPr>
          <p:spPr>
            <a:xfrm>
              <a:off x="1826469" y="3607376"/>
              <a:ext cx="2733150" cy="24951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>
              <a:off x="1853087" y="3681115"/>
              <a:ext cx="2733150" cy="24951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直接箭头连接符 73"/>
          <p:cNvCxnSpPr/>
          <p:nvPr/>
        </p:nvCxnSpPr>
        <p:spPr>
          <a:xfrm flipH="1">
            <a:off x="1201852" y="3571482"/>
            <a:ext cx="2084454" cy="218456"/>
          </a:xfrm>
          <a:prstGeom prst="straightConnector1">
            <a:avLst/>
          </a:prstGeom>
          <a:ln w="28575">
            <a:solidFill>
              <a:srgbClr val="0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74"/>
          <p:cNvGrpSpPr/>
          <p:nvPr/>
        </p:nvGrpSpPr>
        <p:grpSpPr>
          <a:xfrm>
            <a:off x="1223628" y="3867978"/>
            <a:ext cx="2069826" cy="242438"/>
            <a:chOff x="1826469" y="3607376"/>
            <a:chExt cx="2759768" cy="323250"/>
          </a:xfrm>
        </p:grpSpPr>
        <p:cxnSp>
          <p:nvCxnSpPr>
            <p:cNvPr id="76" name="直接箭头连接符 75"/>
            <p:cNvCxnSpPr/>
            <p:nvPr/>
          </p:nvCxnSpPr>
          <p:spPr>
            <a:xfrm>
              <a:off x="1826469" y="3607376"/>
              <a:ext cx="2733150" cy="24951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/>
            <p:cNvCxnSpPr/>
            <p:nvPr/>
          </p:nvCxnSpPr>
          <p:spPr>
            <a:xfrm>
              <a:off x="1853087" y="3681115"/>
              <a:ext cx="2733150" cy="24951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直接箭头连接符 77"/>
          <p:cNvCxnSpPr/>
          <p:nvPr/>
        </p:nvCxnSpPr>
        <p:spPr>
          <a:xfrm flipH="1">
            <a:off x="1234773" y="4127481"/>
            <a:ext cx="2084454" cy="218456"/>
          </a:xfrm>
          <a:prstGeom prst="straightConnector1">
            <a:avLst/>
          </a:prstGeom>
          <a:ln w="28575">
            <a:solidFill>
              <a:srgbClr val="0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1238660" y="3246192"/>
            <a:ext cx="2054202" cy="290343"/>
            <a:chOff x="3218209" y="2816298"/>
            <a:chExt cx="2738936" cy="387124"/>
          </a:xfrm>
        </p:grpSpPr>
        <p:cxnSp>
          <p:nvCxnSpPr>
            <p:cNvPr id="80" name="直接箭头连接符 79"/>
            <p:cNvCxnSpPr/>
            <p:nvPr/>
          </p:nvCxnSpPr>
          <p:spPr>
            <a:xfrm>
              <a:off x="3218209" y="2816298"/>
              <a:ext cx="2733150" cy="24951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/>
            <p:cNvCxnSpPr/>
            <p:nvPr/>
          </p:nvCxnSpPr>
          <p:spPr>
            <a:xfrm>
              <a:off x="3223995" y="2891457"/>
              <a:ext cx="2733150" cy="24951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>
              <a:off x="3223995" y="2953911"/>
              <a:ext cx="2733150" cy="24951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直接箭头连接符 83"/>
          <p:cNvCxnSpPr/>
          <p:nvPr/>
        </p:nvCxnSpPr>
        <p:spPr>
          <a:xfrm flipH="1">
            <a:off x="1245408" y="3561874"/>
            <a:ext cx="2084454" cy="218456"/>
          </a:xfrm>
          <a:prstGeom prst="straightConnector1">
            <a:avLst/>
          </a:prstGeom>
          <a:ln w="28575">
            <a:solidFill>
              <a:srgbClr val="0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1239253" y="3822073"/>
            <a:ext cx="2054202" cy="290343"/>
            <a:chOff x="3218209" y="2816298"/>
            <a:chExt cx="2738936" cy="387124"/>
          </a:xfrm>
        </p:grpSpPr>
        <p:cxnSp>
          <p:nvCxnSpPr>
            <p:cNvPr id="86" name="直接箭头连接符 85"/>
            <p:cNvCxnSpPr/>
            <p:nvPr/>
          </p:nvCxnSpPr>
          <p:spPr>
            <a:xfrm>
              <a:off x="3218209" y="2816298"/>
              <a:ext cx="2733150" cy="24951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箭头连接符 86"/>
            <p:cNvCxnSpPr/>
            <p:nvPr/>
          </p:nvCxnSpPr>
          <p:spPr>
            <a:xfrm>
              <a:off x="3223995" y="2891457"/>
              <a:ext cx="2733150" cy="24951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/>
            <p:nvPr/>
          </p:nvCxnSpPr>
          <p:spPr>
            <a:xfrm>
              <a:off x="3223995" y="2953911"/>
              <a:ext cx="2733150" cy="24951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直接箭头连接符 88"/>
          <p:cNvCxnSpPr/>
          <p:nvPr/>
        </p:nvCxnSpPr>
        <p:spPr>
          <a:xfrm flipH="1">
            <a:off x="1234773" y="4137089"/>
            <a:ext cx="2084454" cy="218456"/>
          </a:xfrm>
          <a:prstGeom prst="straightConnector1">
            <a:avLst/>
          </a:prstGeom>
          <a:ln w="28575">
            <a:solidFill>
              <a:srgbClr val="0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Date Placeholder 3">
            <a:extLst>
              <a:ext uri="{FF2B5EF4-FFF2-40B4-BE49-F238E27FC236}">
                <a16:creationId xmlns:a16="http://schemas.microsoft.com/office/drawing/2014/main" id="{6F82380A-28CB-914E-82F8-E9F85E7E7597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83" name="Footer Placeholder 4">
            <a:extLst>
              <a:ext uri="{FF2B5EF4-FFF2-40B4-BE49-F238E27FC236}">
                <a16:creationId xmlns:a16="http://schemas.microsoft.com/office/drawing/2014/main" id="{1AD4759F-1969-4F41-889F-C2E3E4E294C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90" name="Slide Number Placeholder 5">
            <a:extLst>
              <a:ext uri="{FF2B5EF4-FFF2-40B4-BE49-F238E27FC236}">
                <a16:creationId xmlns:a16="http://schemas.microsoft.com/office/drawing/2014/main" id="{4DF419E6-5DA3-924B-AF88-6448B48E3A0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17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325"/>
    </mc:Choice>
    <mc:Fallback xmlns="">
      <p:transition advTm="38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9" grpId="0"/>
      <p:bldP spid="69" grpId="1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457200" y="99873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Delayed ACK is not bounded or not minimized under bandwidth change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485505" y="2123914"/>
                <a:ext cx="7712041" cy="711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𝑡𝑐𝑝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𝑑𝑒𝑙𝑎𝑦𝑒𝑑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𝑏𝑤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𝑀𝑆𝑆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𝑏𝑤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2∙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𝑀𝑆𝑆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05" y="2123914"/>
                <a:ext cx="7712041" cy="711798"/>
              </a:xfrm>
              <a:prstGeom prst="rect">
                <a:avLst/>
              </a:prstGeom>
              <a:blipFill>
                <a:blip r:embed="rId4"/>
                <a:stretch>
                  <a:fillRect t="-1754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938136" y="3395452"/>
                <a:ext cx="23195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𝒃𝒘</m:t>
                      </m:r>
                      <m:r>
                        <a:rPr lang="zh-CN" alt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𝑴𝑺𝑺</m:t>
                          </m:r>
                        </m:num>
                        <m:den>
                          <m: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36" y="3395452"/>
                <a:ext cx="2319546" cy="693844"/>
              </a:xfrm>
              <a:prstGeom prst="rect">
                <a:avLst/>
              </a:prstGeom>
              <a:blipFill>
                <a:blip r:embed="rId5"/>
                <a:stretch>
                  <a:fillRect l="-3261" r="-1087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5200764" y="3395452"/>
                <a:ext cx="23195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𝒃𝒘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𝑴𝑺𝑺</m:t>
                          </m:r>
                        </m:num>
                        <m:den>
                          <m: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764" y="3395452"/>
                <a:ext cx="2319546" cy="693844"/>
              </a:xfrm>
              <a:prstGeom prst="rect">
                <a:avLst/>
              </a:prstGeom>
              <a:blipFill>
                <a:blip r:embed="rId6"/>
                <a:stretch>
                  <a:fillRect l="-3279" r="-1639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3369581" y="2172065"/>
            <a:ext cx="1009092" cy="74895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17994" y="2174777"/>
            <a:ext cx="216025" cy="7462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09180" y="4226267"/>
            <a:ext cx="24192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(Byte-counting ACK)</a:t>
            </a:r>
            <a:endParaRPr lang="en-US" sz="1500" b="1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69366" y="4251699"/>
            <a:ext cx="17732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(Periodic ACK)</a:t>
            </a:r>
            <a:endParaRPr lang="en-US" sz="1500" b="1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216664" y="4711202"/>
            <a:ext cx="46730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bw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data throughput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MSS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maximum segment size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number of full-sized packets counted before sending an ACK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05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𝛼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time</a:t>
            </a:r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interval between two ACKs</a:t>
            </a:r>
          </a:p>
        </p:txBody>
      </p:sp>
      <p:cxnSp>
        <p:nvCxnSpPr>
          <p:cNvPr id="41" name="肘形连接符 40"/>
          <p:cNvCxnSpPr>
            <a:stCxn id="24" idx="0"/>
            <a:endCxn id="26" idx="2"/>
          </p:cNvCxnSpPr>
          <p:nvPr/>
        </p:nvCxnSpPr>
        <p:spPr>
          <a:xfrm rot="5400000" flipH="1" flipV="1">
            <a:off x="2748801" y="2270126"/>
            <a:ext cx="474435" cy="1776218"/>
          </a:xfrm>
          <a:prstGeom prst="bentConnector3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>
            <a:stCxn id="25" idx="0"/>
            <a:endCxn id="27" idx="2"/>
          </p:cNvCxnSpPr>
          <p:nvPr/>
        </p:nvCxnSpPr>
        <p:spPr>
          <a:xfrm rot="16200000" flipV="1">
            <a:off x="5256055" y="2290970"/>
            <a:ext cx="474435" cy="1734530"/>
          </a:xfrm>
          <a:prstGeom prst="bentConnector3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656524" y="4909924"/>
            <a:ext cx="34563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ACK frequency with unit of Hz, i.e., number of ACKs per second</a:t>
            </a:r>
          </a:p>
        </p:txBody>
      </p:sp>
      <p:sp>
        <p:nvSpPr>
          <p:cNvPr id="44" name="矩形 43"/>
          <p:cNvSpPr/>
          <p:nvPr/>
        </p:nvSpPr>
        <p:spPr>
          <a:xfrm>
            <a:off x="483832" y="2005808"/>
            <a:ext cx="280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rgbClr val="4F81BD"/>
                </a:solidFill>
              </a:rPr>
              <a:t>ACK frequency Modeling:</a:t>
            </a:r>
            <a:endParaRPr lang="zh-CN" altLang="en-US" sz="1800" dirty="0">
              <a:solidFill>
                <a:srgbClr val="4F81BD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360335" y="1941233"/>
            <a:ext cx="15247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 dirty="0">
                <a:solidFill>
                  <a:srgbClr val="4F81BD"/>
                </a:solidFill>
              </a:rPr>
              <a:t>RFC 1122 &amp; RFC 5681</a:t>
            </a:r>
            <a:endParaRPr lang="zh-CN" altLang="en-US" sz="1050" dirty="0">
              <a:solidFill>
                <a:srgbClr val="4F81BD"/>
              </a:solidFill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6ED5F3-D698-5041-B7AB-56B5C02C14D3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B32B030-996A-CE42-8124-7297C062B9B6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9AAA3A5-66E7-4042-8287-4C227AB3DC3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7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95"/>
    </mc:Choice>
    <mc:Fallback xmlns="">
      <p:transition advTm="19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07374" y="1112559"/>
            <a:ext cx="8601848" cy="48609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Tame ACK (TACK) </a:t>
            </a:r>
            <a:r>
              <a:rPr lang="en-US" altLang="zh-CN" b="1" dirty="0"/>
              <a:t>Achieves Required Minimal ACK Intensity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28"/>
              <p:cNvSpPr txBox="1"/>
              <p:nvPr/>
            </p:nvSpPr>
            <p:spPr>
              <a:xfrm>
                <a:off x="178370" y="2204864"/>
                <a:ext cx="8425640" cy="954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3000" i="1">
                              <a:latin typeface="Cambria Math" panose="02040503050406030204" pitchFamily="18" charset="0"/>
                            </a:rPr>
                            <m:t>𝑡𝑎𝑐𝑘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𝑏𝑤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𝑀𝑆𝑆</m:t>
                              </m:r>
                            </m:den>
                          </m:f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𝑏𝑤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𝑀𝑆𝑆</m:t>
                              </m:r>
                            </m:den>
                          </m:f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𝑅𝑇𝑇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3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70" y="2204864"/>
                <a:ext cx="8425640" cy="954749"/>
              </a:xfrm>
              <a:prstGeom prst="rect">
                <a:avLst/>
              </a:prstGeom>
              <a:blipFill>
                <a:blip r:embed="rId3"/>
                <a:stretch>
                  <a:fillRect l="-753" t="-3947"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29"/>
              <p:cNvSpPr txBox="1"/>
              <p:nvPr/>
            </p:nvSpPr>
            <p:spPr>
              <a:xfrm>
                <a:off x="956090" y="3868578"/>
                <a:ext cx="362381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𝒃𝒅𝒑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𝑴𝑺𝑺</m:t>
                      </m:r>
                    </m:oMath>
                  </m:oMathPara>
                </a14:m>
                <a:endParaRPr lang="en-US" sz="30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90" y="3868578"/>
                <a:ext cx="3623813" cy="461665"/>
              </a:xfrm>
              <a:prstGeom prst="rect">
                <a:avLst/>
              </a:prstGeom>
              <a:blipFill>
                <a:blip r:embed="rId4"/>
                <a:stretch>
                  <a:fillRect l="-2439" t="-5405" r="-1045" b="-378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30"/>
              <p:cNvSpPr txBox="1"/>
              <p:nvPr/>
            </p:nvSpPr>
            <p:spPr>
              <a:xfrm>
                <a:off x="5218718" y="3868578"/>
                <a:ext cx="362381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𝒃𝒅𝒑</m:t>
                      </m:r>
                      <m:r>
                        <a:rPr lang="zh-CN" altLang="en-US" sz="30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𝑴𝑺𝑺</m:t>
                      </m:r>
                    </m:oMath>
                  </m:oMathPara>
                </a14:m>
                <a:endParaRPr lang="en-US" sz="30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718" y="3868578"/>
                <a:ext cx="3623813" cy="461665"/>
              </a:xfrm>
              <a:prstGeom prst="rect">
                <a:avLst/>
              </a:prstGeom>
              <a:blipFill>
                <a:blip r:embed="rId5"/>
                <a:stretch>
                  <a:fillRect l="-2448" t="-5405" r="-1049" b="-378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1252444" y="4329934"/>
            <a:ext cx="2973891" cy="4154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(Byte-counting ACK)</a:t>
            </a:r>
            <a:endParaRPr lang="en-US" sz="2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42954" y="4329934"/>
            <a:ext cx="2145139" cy="4154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(periodic ACK)</a:t>
            </a:r>
            <a:endParaRPr lang="en-US" sz="2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4611981" y="4722350"/>
                <a:ext cx="434903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𝒃𝒘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 the maximum bandwidth estimate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𝑹𝑻𝑻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sz="12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the minimum RTT estimate</a:t>
                </a:r>
              </a:p>
              <a:p>
                <a14:m>
                  <m:oMath xmlns:m="http://schemas.openxmlformats.org/officeDocument/2006/math">
                    <m:r>
                      <a:rPr lang="zh-CN" altLang="en-US" sz="12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altLang="zh-CN" sz="1200" dirty="0">
                    <a:solidFill>
                      <a:schemeClr val="bg1">
                        <a:lumMod val="6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 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the number of ACKs 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𝑅𝑇𝑇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bdp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 the bandwidth and delay product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𝑏𝑤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1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𝑅𝑇𝑇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81" y="4722350"/>
                <a:ext cx="4349038" cy="830997"/>
              </a:xfrm>
              <a:prstGeom prst="rect">
                <a:avLst/>
              </a:prstGeom>
              <a:blipFill>
                <a:blip r:embed="rId6"/>
                <a:stretch>
                  <a:fillRect t="-1538" r="-1163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B2B2D400-5F44-4D44-B07E-686BE9C3E79C}"/>
              </a:ext>
            </a:extLst>
          </p:cNvPr>
          <p:cNvGrpSpPr/>
          <p:nvPr/>
        </p:nvGrpSpPr>
        <p:grpSpPr>
          <a:xfrm>
            <a:off x="2555776" y="2244073"/>
            <a:ext cx="4361430" cy="1624506"/>
            <a:chOff x="2555776" y="2244073"/>
            <a:chExt cx="4361430" cy="1624506"/>
          </a:xfrm>
        </p:grpSpPr>
        <p:sp>
          <p:nvSpPr>
            <p:cNvPr id="28" name="矩形 27"/>
            <p:cNvSpPr/>
            <p:nvPr/>
          </p:nvSpPr>
          <p:spPr>
            <a:xfrm>
              <a:off x="5603796" y="2244073"/>
              <a:ext cx="1313410" cy="105915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33" name="肘形连接符 32"/>
            <p:cNvCxnSpPr>
              <a:cxnSpLocks/>
              <a:endCxn id="28" idx="2"/>
            </p:cNvCxnSpPr>
            <p:nvPr/>
          </p:nvCxnSpPr>
          <p:spPr>
            <a:xfrm rot="5400000" flipH="1" flipV="1">
              <a:off x="4125462" y="1733540"/>
              <a:ext cx="565353" cy="3704725"/>
            </a:xfrm>
            <a:prstGeom prst="bentConnector3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55E50E7-42A8-2F46-BB88-C9EA1BBBBC5E}"/>
              </a:ext>
            </a:extLst>
          </p:cNvPr>
          <p:cNvGrpSpPr/>
          <p:nvPr/>
        </p:nvGrpSpPr>
        <p:grpSpPr>
          <a:xfrm>
            <a:off x="6818404" y="2244074"/>
            <a:ext cx="1556964" cy="1624505"/>
            <a:chOff x="6818404" y="2244074"/>
            <a:chExt cx="1556964" cy="1624505"/>
          </a:xfrm>
        </p:grpSpPr>
        <p:sp>
          <p:nvSpPr>
            <p:cNvPr id="29" name="矩形 28"/>
            <p:cNvSpPr/>
            <p:nvPr/>
          </p:nvSpPr>
          <p:spPr>
            <a:xfrm>
              <a:off x="7100829" y="2244074"/>
              <a:ext cx="1274539" cy="104556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34" name="肘形连接符 33"/>
            <p:cNvCxnSpPr>
              <a:cxnSpLocks/>
              <a:endCxn id="29" idx="2"/>
            </p:cNvCxnSpPr>
            <p:nvPr/>
          </p:nvCxnSpPr>
          <p:spPr>
            <a:xfrm rot="5400000" flipH="1" flipV="1">
              <a:off x="6988783" y="3119263"/>
              <a:ext cx="578937" cy="919695"/>
            </a:xfrm>
            <a:prstGeom prst="bentConnector3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/>
          <p:cNvSpPr/>
          <p:nvPr/>
        </p:nvSpPr>
        <p:spPr>
          <a:xfrm>
            <a:off x="760513" y="4791598"/>
            <a:ext cx="345638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ACK frequency with unit of Hz, i.e., number of ACKs per second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number of full-sized packets counted before sending an ACK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B0B6473-F34D-D947-ACA1-4A7C1BC594E5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244AD1A-73A9-BB44-9BF7-A7E1F22593C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92324B9-E15A-AE4A-A001-366FC9BCD4A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5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0" y="1063229"/>
            <a:ext cx="9144000" cy="857250"/>
          </a:xfrm>
        </p:spPr>
        <p:txBody>
          <a:bodyPr/>
          <a:lstStyle/>
          <a:p>
            <a:r>
              <a:rPr lang="en-US" altLang="zh-CN" b="1" dirty="0"/>
              <a:t>How is TACK’s “positive effect”? </a:t>
            </a:r>
            <a:endParaRPr lang="zh-CN" altLang="en-US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0723" y="2078850"/>
            <a:ext cx="8585764" cy="341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703" tIns="29351" rIns="58703" bIns="29351" numCol="1" anchor="t" anchorCtr="0" compatLnSpc="1">
            <a:prstTxWarp prst="textNoShape">
              <a:avLst/>
            </a:prstTxWarp>
          </a:bodyPr>
          <a:lstStyle>
            <a:lvl1pPr marL="252413" indent="-252413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209550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2pPr>
            <a:lvl3pPr marL="839788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174750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509713" indent="-166688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19669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4241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28813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3385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1500" b="0" kern="0" dirty="0">
                <a:latin typeface="Verdana" panose="020B0604030504040204" pitchFamily="34" charset="0"/>
                <a:ea typeface="Verdana" panose="020B0604030504040204" pitchFamily="34" charset="0"/>
              </a:rPr>
              <a:t>Various wireless links</a:t>
            </a:r>
            <a:r>
              <a:rPr lang="en-US" altLang="zh-CN" sz="1500" kern="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altLang="zh-CN" sz="1500" b="0" kern="0" dirty="0">
                <a:latin typeface="Verdana" panose="020B0604030504040204" pitchFamily="34" charset="0"/>
                <a:ea typeface="Verdana" panose="020B0604030504040204" pitchFamily="34" charset="0"/>
              </a:rPr>
              <a:t>IEEE 802.11 b/g/n/ac</a:t>
            </a:r>
          </a:p>
          <a:p>
            <a:pPr marL="0" indent="0">
              <a:buNone/>
              <a:defRPr/>
            </a:pPr>
            <a:endParaRPr lang="en-US" altLang="zh-CN" sz="1500" b="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en-US" altLang="zh-CN" sz="1800" b="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en-US" altLang="zh-CN" sz="1800" b="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altLang="zh-CN" sz="1500" b="0" kern="0" dirty="0">
                <a:latin typeface="Verdana" panose="020B0604030504040204" pitchFamily="34" charset="0"/>
                <a:ea typeface="Verdana" panose="020B0604030504040204" pitchFamily="34" charset="0"/>
              </a:rPr>
              <a:t>Method</a:t>
            </a:r>
          </a:p>
          <a:p>
            <a:pPr lvl="1">
              <a:defRPr/>
            </a:pPr>
            <a:r>
              <a:rPr lang="en-US" altLang="zh-CN" sz="1350" kern="0" dirty="0">
                <a:latin typeface="Verdana" panose="020B0604030504040204" pitchFamily="34" charset="0"/>
                <a:ea typeface="Verdana" panose="020B0604030504040204" pitchFamily="34" charset="0"/>
              </a:rPr>
              <a:t>To better estimate TACK’s “positive effect”, we build a UDP-based simulation tool </a:t>
            </a:r>
            <a:r>
              <a:rPr lang="en-US" altLang="zh-CN" sz="1350" b="1" kern="0" dirty="0">
                <a:latin typeface="Verdana" panose="020B0604030504040204" pitchFamily="34" charset="0"/>
                <a:ea typeface="Verdana" panose="020B0604030504040204" pitchFamily="34" charset="0"/>
              </a:rPr>
              <a:t>Ackemu</a:t>
            </a:r>
            <a:r>
              <a:rPr lang="en-US" altLang="zh-CN" sz="1350" kern="0" dirty="0">
                <a:latin typeface="Verdana" panose="020B0604030504040204" pitchFamily="34" charset="0"/>
                <a:ea typeface="Verdana" panose="020B0604030504040204" pitchFamily="34" charset="0"/>
              </a:rPr>
              <a:t> to assure that there is no “negative effect”</a:t>
            </a:r>
          </a:p>
          <a:p>
            <a:pPr lvl="1">
              <a:defRPr/>
            </a:pPr>
            <a:r>
              <a:rPr lang="en-US" altLang="zh-CN" sz="1350" kern="0" dirty="0">
                <a:latin typeface="Verdana" panose="020B0604030504040204" pitchFamily="34" charset="0"/>
                <a:ea typeface="Verdana" panose="020B0604030504040204" pitchFamily="34" charset="0"/>
              </a:rPr>
              <a:t>Ackemu (</a:t>
            </a:r>
            <a:r>
              <a:rPr lang="en-US" altLang="zh-CN" sz="1350" u="sng" kern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https://github.com/fillthepipe/ackemu</a:t>
            </a:r>
            <a:r>
              <a:rPr lang="en-US" altLang="zh-CN" sz="1350" kern="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2">
              <a:defRPr/>
            </a:pPr>
            <a:r>
              <a:rPr lang="en-US" altLang="zh-CN" sz="135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Ackemu</a:t>
            </a:r>
            <a:r>
              <a:rPr lang="en-US" altLang="zh-CN" sz="1350" kern="0" dirty="0">
                <a:latin typeface="Verdana" panose="020B0604030504040204" pitchFamily="34" charset="0"/>
                <a:ea typeface="Verdana" panose="020B0604030504040204" pitchFamily="34" charset="0"/>
              </a:rPr>
              <a:t> sender keeps sending 1518-byte UDP packets</a:t>
            </a:r>
          </a:p>
          <a:p>
            <a:pPr lvl="2">
              <a:defRPr/>
            </a:pPr>
            <a:r>
              <a:rPr lang="en-US" altLang="zh-CN" sz="1350" kern="0" dirty="0">
                <a:latin typeface="Verdana" panose="020B0604030504040204" pitchFamily="34" charset="0"/>
                <a:ea typeface="Verdana" panose="020B0604030504040204" pitchFamily="34" charset="0"/>
              </a:rPr>
              <a:t>When trigger condition is met, Ackemu receiver sends one 64-byte UDP packet as an ACK</a:t>
            </a:r>
          </a:p>
          <a:p>
            <a:pPr lvl="1">
              <a:defRPr/>
            </a:pPr>
            <a:endParaRPr lang="en-US" altLang="zh-CN" sz="15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56" y="2456892"/>
            <a:ext cx="5199518" cy="108521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0294B3-E483-174C-ADBE-E6E0418BDD3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/>
              <a:t>July</a:t>
            </a:r>
            <a:r>
              <a:rPr lang="zh-CN" altLang="en-US" dirty="0"/>
              <a:t> </a:t>
            </a:r>
            <a:r>
              <a:rPr lang="en-US" altLang="zh-CN" dirty="0"/>
              <a:t>2022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A25027-AA9E-9F4F-A9F1-53B0A96513B2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Tong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GB" dirty="0"/>
              <a:t>, </a:t>
            </a:r>
            <a:r>
              <a:rPr lang="en-US" altLang="zh-CN" dirty="0"/>
              <a:t>Renmin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China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6B5578-4BD4-4042-832F-7B214DA07CC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5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200"/>
    </mc:Choice>
    <mc:Fallback xmlns="">
      <p:transition advTm="302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1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0.8|1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主题​​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300</TotalTime>
  <Words>4801</Words>
  <Application>Microsoft Office PowerPoint</Application>
  <PresentationFormat>On-screen Show (4:3)</PresentationFormat>
  <Paragraphs>687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Avenir</vt:lpstr>
      <vt:lpstr>FrutigerNext LT Regular</vt:lpstr>
      <vt:lpstr>微软雅黑</vt:lpstr>
      <vt:lpstr>MS Gothic</vt:lpstr>
      <vt:lpstr>Arial</vt:lpstr>
      <vt:lpstr>Calibri</vt:lpstr>
      <vt:lpstr>Cambria Math</vt:lpstr>
      <vt:lpstr>Tahoma</vt:lpstr>
      <vt:lpstr>Times New Roman</vt:lpstr>
      <vt:lpstr>Verdana</vt:lpstr>
      <vt:lpstr>Wingdings</vt:lpstr>
      <vt:lpstr>Office 主题​​</vt:lpstr>
      <vt:lpstr>文档</vt:lpstr>
      <vt:lpstr>Tame ACK (TACK) in QUIC</vt:lpstr>
      <vt:lpstr>Abstract</vt:lpstr>
      <vt:lpstr>Scenarios: ACKs cause internal interference</vt:lpstr>
      <vt:lpstr>ACKs cause similar medium access overhead</vt:lpstr>
      <vt:lpstr>Reducing ACK frequency improves throughput</vt:lpstr>
      <vt:lpstr>Two ways to reduce ACK frequency (f)</vt:lpstr>
      <vt:lpstr>Delayed ACK is not bounded or not minimized under bandwidth change </vt:lpstr>
      <vt:lpstr>Tame ACK (TACK) Achieves Required Minimal ACK Intensity</vt:lpstr>
      <vt:lpstr>How is TACK’s “positive effect”? </vt:lpstr>
      <vt:lpstr>TACK reduces ACK frequency  significantly</vt:lpstr>
      <vt:lpstr>Ideally, TACK approaches transport  upper bound</vt:lpstr>
      <vt:lpstr>But, simply reducing ACK frequency hurts transport performance</vt:lpstr>
      <vt:lpstr>What is TACK’s “negative effect”? </vt:lpstr>
      <vt:lpstr>Example: Advancements in Round-trip Timing</vt:lpstr>
      <vt:lpstr>Implementation and Interoperability </vt:lpstr>
      <vt:lpstr>QUIC  (Quick UDP Internet Connections)</vt:lpstr>
      <vt:lpstr>What’s new for QUIC protocol  deployed with TACK?</vt:lpstr>
      <vt:lpstr>Summary</vt:lpstr>
      <vt:lpstr>Next Steps</vt:lpstr>
      <vt:lpstr>References</vt:lpstr>
      <vt:lpstr>BACKUP</vt:lpstr>
      <vt:lpstr>Enlarged delay in loss recovery</vt:lpstr>
      <vt:lpstr>Enlarged delay in loss recovery</vt:lpstr>
      <vt:lpstr>Biased round-trip timing</vt:lpstr>
      <vt:lpstr>Burst send pattern</vt:lpstr>
      <vt:lpstr>Delayed send window update</vt:lpstr>
      <vt:lpstr>Features of TACK-based acknowledgement mechanism</vt:lpstr>
      <vt:lpstr>Advancements in round-trip timing</vt:lpstr>
      <vt:lpstr>Other advancements in TACK-based protocol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Tame ACK (TACK) in QUIC</dc:title>
  <dc:creator>Microsoft Office User</dc:creator>
  <cp:lastModifiedBy>Lei Wang (A-SID)</cp:lastModifiedBy>
  <cp:revision>34</cp:revision>
  <cp:lastPrinted>1601-01-01T00:00:00Z</cp:lastPrinted>
  <dcterms:created xsi:type="dcterms:W3CDTF">2022-07-05T02:58:20Z</dcterms:created>
  <dcterms:modified xsi:type="dcterms:W3CDTF">2022-07-11T12:49:10Z</dcterms:modified>
</cp:coreProperties>
</file>