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5"/>
  </p:notesMasterIdLst>
  <p:handoutMasterIdLst>
    <p:handoutMasterId r:id="rId146"/>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75" r:id="rId80"/>
    <p:sldId id="955" r:id="rId81"/>
    <p:sldId id="957" r:id="rId82"/>
    <p:sldId id="977" r:id="rId83"/>
    <p:sldId id="958" r:id="rId84"/>
    <p:sldId id="959" r:id="rId85"/>
    <p:sldId id="978" r:id="rId86"/>
    <p:sldId id="960" r:id="rId87"/>
    <p:sldId id="961" r:id="rId88"/>
    <p:sldId id="969" r:id="rId89"/>
    <p:sldId id="970" r:id="rId90"/>
    <p:sldId id="971" r:id="rId91"/>
    <p:sldId id="965" r:id="rId92"/>
    <p:sldId id="966" r:id="rId93"/>
    <p:sldId id="973" r:id="rId94"/>
    <p:sldId id="982" r:id="rId95"/>
    <p:sldId id="967" r:id="rId96"/>
    <p:sldId id="972" r:id="rId97"/>
    <p:sldId id="968" r:id="rId98"/>
    <p:sldId id="979" r:id="rId99"/>
    <p:sldId id="983" r:id="rId100"/>
    <p:sldId id="984" r:id="rId101"/>
    <p:sldId id="985" r:id="rId102"/>
    <p:sldId id="986" r:id="rId103"/>
    <p:sldId id="980" r:id="rId104"/>
    <p:sldId id="974" r:id="rId105"/>
    <p:sldId id="981" r:id="rId106"/>
    <p:sldId id="987" r:id="rId107"/>
    <p:sldId id="988" r:id="rId108"/>
    <p:sldId id="990" r:id="rId109"/>
    <p:sldId id="989" r:id="rId110"/>
    <p:sldId id="991" r:id="rId111"/>
    <p:sldId id="992" r:id="rId112"/>
    <p:sldId id="993" r:id="rId113"/>
    <p:sldId id="998" r:id="rId114"/>
    <p:sldId id="999" r:id="rId115"/>
    <p:sldId id="1000" r:id="rId116"/>
    <p:sldId id="1001" r:id="rId117"/>
    <p:sldId id="1002" r:id="rId118"/>
    <p:sldId id="1003" r:id="rId119"/>
    <p:sldId id="1010" r:id="rId120"/>
    <p:sldId id="1004" r:id="rId121"/>
    <p:sldId id="1012" r:id="rId122"/>
    <p:sldId id="1013" r:id="rId123"/>
    <p:sldId id="1014" r:id="rId124"/>
    <p:sldId id="1017" r:id="rId125"/>
    <p:sldId id="1026" r:id="rId126"/>
    <p:sldId id="1019" r:id="rId127"/>
    <p:sldId id="1021" r:id="rId128"/>
    <p:sldId id="1023" r:id="rId129"/>
    <p:sldId id="1025" r:id="rId130"/>
    <p:sldId id="1024" r:id="rId131"/>
    <p:sldId id="1028" r:id="rId132"/>
    <p:sldId id="1020" r:id="rId133"/>
    <p:sldId id="1015" r:id="rId134"/>
    <p:sldId id="1018" r:id="rId135"/>
    <p:sldId id="1030" r:id="rId136"/>
    <p:sldId id="1031" r:id="rId137"/>
    <p:sldId id="1032" r:id="rId138"/>
    <p:sldId id="1033" r:id="rId139"/>
    <p:sldId id="1034" r:id="rId140"/>
    <p:sldId id="1035" r:id="rId141"/>
    <p:sldId id="1029" r:id="rId142"/>
    <p:sldId id="1005" r:id="rId143"/>
    <p:sldId id="1027" r:id="rId1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DD8662-A94E-4851-8378-360A7F03AA7C}" v="125" dt="2023-01-16T15:37:50.1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theme" Target="theme/theme1.xml"/><Relationship Id="rId5" Type="http://schemas.openxmlformats.org/officeDocument/2006/relationships/slide" Target="slides/slide1.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134" Type="http://schemas.openxmlformats.org/officeDocument/2006/relationships/slide" Target="slides/slide130.xml"/><Relationship Id="rId139" Type="http://schemas.openxmlformats.org/officeDocument/2006/relationships/slide" Target="slides/slide135.xml"/><Relationship Id="rId80" Type="http://schemas.openxmlformats.org/officeDocument/2006/relationships/slide" Target="slides/slide76.xml"/><Relationship Id="rId85" Type="http://schemas.openxmlformats.org/officeDocument/2006/relationships/slide" Target="slides/slide81.xml"/><Relationship Id="rId150" Type="http://schemas.openxmlformats.org/officeDocument/2006/relationships/tableStyles" Target="tableStyles.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40" Type="http://schemas.openxmlformats.org/officeDocument/2006/relationships/slide" Target="slides/slide136.xml"/><Relationship Id="rId145"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microsoft.com/office/2016/11/relationships/changesInfo" Target="changesInfos/changesInfo1.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61" Type="http://schemas.openxmlformats.org/officeDocument/2006/relationships/slide" Target="slides/slide57.xml"/><Relationship Id="rId82" Type="http://schemas.openxmlformats.org/officeDocument/2006/relationships/slide" Target="slides/slide78.xml"/><Relationship Id="rId152" Type="http://schemas.microsoft.com/office/2015/10/relationships/revisionInfo" Target="revisionInfo.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6T17:01:47.591" v="5902" actId="6549"/>
      <pc:docMkLst>
        <pc:docMk/>
      </pc:docMkLst>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mod">
        <pc:chgData name="Alfred Asterjadhi" userId="39de57b9-85c0-4fd1-aaac-8ca2b6560ad0" providerId="ADAL" clId="{B8DD8662-A94E-4851-8378-360A7F03AA7C}" dt="2023-01-15T23:12:33.898" v="4145"/>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5T23:12:18.180" v="4140"/>
        <pc:sldMkLst>
          <pc:docMk/>
          <pc:sldMk cId="3794989235" sldId="1015"/>
        </pc:sldMkLst>
        <pc:spChg chg="mod">
          <ac:chgData name="Alfred Asterjadhi" userId="39de57b9-85c0-4fd1-aaac-8ca2b6560ad0" providerId="ADAL" clId="{B8DD8662-A94E-4851-8378-360A7F03AA7C}" dt="2023-01-15T23:09:00.189" v="4095"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5T23:12:21.312" v="4141"/>
        <pc:sldMkLst>
          <pc:docMk/>
          <pc:sldMk cId="4213171007" sldId="1018"/>
        </pc:sldMkLst>
        <pc:spChg chg="mod">
          <ac:chgData name="Alfred Asterjadhi" userId="39de57b9-85c0-4fd1-aaac-8ca2b6560ad0" providerId="ADAL" clId="{B8DD8662-A94E-4851-8378-360A7F03AA7C}" dt="2023-01-15T23:09:04.647" v="409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5T23:11:05.479" v="4114"/>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5T23:12:14.904" v="4139"/>
        <pc:sldMkLst>
          <pc:docMk/>
          <pc:sldMk cId="1642156474" sldId="1020"/>
        </pc:sldMkLst>
        <pc:spChg chg="mod">
          <ac:chgData name="Alfred Asterjadhi" userId="39de57b9-85c0-4fd1-aaac-8ca2b6560ad0" providerId="ADAL" clId="{B8DD8662-A94E-4851-8378-360A7F03AA7C}" dt="2023-01-15T23:08:49.644" v="4092"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5T14:34:24.659" v="3531" actId="6549"/>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5T23:11:11.423" v="4117"/>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5T23:11:22.337" v="4121"/>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5T23:11:29.618" v="4124"/>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05:29:58.815" v="5349" actId="20577"/>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05:29:58.815" v="5349" actId="20577"/>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5:37:45.839" v="5900" actId="20577"/>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5:37:45.839" v="5900" actId="20577"/>
          <ac:spMkLst>
            <pc:docMk/>
            <pc:sldMk cId="3784061158" sldId="1026"/>
            <ac:spMk id="8" creationId="{30ECE423-DD38-4A25-AD6E-26DF5AC61863}"/>
          </ac:spMkLst>
        </pc:spChg>
      </pc:sldChg>
      <pc:sldChg chg="modSp new mod">
        <pc:chgData name="Alfred Asterjadhi" userId="39de57b9-85c0-4fd1-aaac-8ca2b6560ad0" providerId="ADAL" clId="{B8DD8662-A94E-4851-8378-360A7F03AA7C}" dt="2023-01-15T00:29:10.446" v="352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mod modClrScheme chgLayout">
        <pc:chgData name="Alfred Asterjadhi" userId="39de57b9-85c0-4fd1-aaac-8ca2b6560ad0" providerId="ADAL" clId="{B8DD8662-A94E-4851-8378-360A7F03AA7C}" dt="2023-01-15T23:12:30.969" v="4144"/>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6T05:49:23.096" v="5897" actId="6549"/>
        <pc:sldMkLst>
          <pc:docMk/>
          <pc:sldMk cId="2804072698" sldId="1030"/>
        </pc:sldMkLst>
        <pc:spChg chg="mod">
          <ac:chgData name="Alfred Asterjadhi" userId="39de57b9-85c0-4fd1-aaac-8ca2b6560ad0" providerId="ADAL" clId="{B8DD8662-A94E-4851-8378-360A7F03AA7C}" dt="2023-01-15T14:36:30.385" v="3574"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6T05:49:23.096" v="5897" actId="6549"/>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6T05:49:21.070" v="5896" actId="6549"/>
        <pc:sldMkLst>
          <pc:docMk/>
          <pc:sldMk cId="1927453206" sldId="1031"/>
        </pc:sldMkLst>
        <pc:spChg chg="mod">
          <ac:chgData name="Alfred Asterjadhi" userId="39de57b9-85c0-4fd1-aaac-8ca2b6560ad0" providerId="ADAL" clId="{B8DD8662-A94E-4851-8378-360A7F03AA7C}" dt="2023-01-15T14:47:04.937" v="3955"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6T05:49:21.070" v="5896" actId="6549"/>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6T05:49:18.656" v="5894" actId="6549"/>
        <pc:sldMkLst>
          <pc:docMk/>
          <pc:sldMk cId="2819905638" sldId="1032"/>
        </pc:sldMkLst>
        <pc:spChg chg="mod">
          <ac:chgData name="Alfred Asterjadhi" userId="39de57b9-85c0-4fd1-aaac-8ca2b6560ad0" providerId="ADAL" clId="{B8DD8662-A94E-4851-8378-360A7F03AA7C}" dt="2023-01-16T04:28:02.924" v="4225"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6T05:49:18.656" v="5894" actId="6549"/>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6T05:49:16.250" v="5892" actId="6549"/>
        <pc:sldMkLst>
          <pc:docMk/>
          <pc:sldMk cId="2032037809" sldId="1033"/>
        </pc:sldMkLst>
        <pc:spChg chg="mod">
          <ac:chgData name="Alfred Asterjadhi" userId="39de57b9-85c0-4fd1-aaac-8ca2b6560ad0" providerId="ADAL" clId="{B8DD8662-A94E-4851-8378-360A7F03AA7C}" dt="2023-01-16T04:36:41.268" v="4543"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6T05:49:16.250" v="5892"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6T05:49:13.396" v="5890" actId="6549"/>
        <pc:sldMkLst>
          <pc:docMk/>
          <pc:sldMk cId="1258864255" sldId="1034"/>
        </pc:sldMkLst>
        <pc:spChg chg="mod">
          <ac:chgData name="Alfred Asterjadhi" userId="39de57b9-85c0-4fd1-aaac-8ca2b6560ad0" providerId="ADAL" clId="{B8DD8662-A94E-4851-8378-360A7F03AA7C}" dt="2023-01-16T04:41:55.781" v="4816"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6T05:49:13.396" v="5890" actId="6549"/>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6T05:49:09.801" v="5888" actId="6549"/>
        <pc:sldMkLst>
          <pc:docMk/>
          <pc:sldMk cId="616331721" sldId="1035"/>
        </pc:sldMkLst>
        <pc:spChg chg="mod">
          <ac:chgData name="Alfred Asterjadhi" userId="39de57b9-85c0-4fd1-aaac-8ca2b6560ad0" providerId="ADAL" clId="{B8DD8662-A94E-4851-8378-360A7F03AA7C}" dt="2023-01-16T04:46:42.696" v="5096"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6T05:49:09.801" v="5888" actId="6549"/>
          <ac:spMkLst>
            <pc:docMk/>
            <pc:sldMk cId="616331721" sldId="1035"/>
            <ac:spMk id="3" creationId="{259D4704-B128-129E-1B24-DB5C108A3BFD}"/>
          </ac:spMkLst>
        </pc:spChg>
      </pc:sldChg>
      <pc:sldMasterChg chg="modSp mod">
        <pc:chgData name="Alfred Asterjadhi" userId="39de57b9-85c0-4fd1-aaac-8ca2b6560ad0" providerId="ADAL" clId="{B8DD8662-A94E-4851-8378-360A7F03AA7C}" dt="2023-01-16T17:01:47.591" v="5902" actId="6549"/>
        <pc:sldMasterMkLst>
          <pc:docMk/>
          <pc:sldMasterMk cId="0" sldId="2147483648"/>
        </pc:sldMasterMkLst>
        <pc:spChg chg="mod">
          <ac:chgData name="Alfred Asterjadhi" userId="39de57b9-85c0-4fd1-aaac-8ca2b6560ad0" providerId="ADAL" clId="{B8DD8662-A94E-4851-8378-360A7F03AA7C}" dt="2023-01-16T17:01:47.591" v="5902"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802.11-22/1038r36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2/11-22-1647-01-00be-crs-for-11be-d2-0-ml-security-cid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2/11-22-1833-01-00be-lb266-cr-for-35-3-7-1-3.docx" TargetMode="External"/><Relationship Id="rId13" Type="http://schemas.openxmlformats.org/officeDocument/2006/relationships/hyperlink" Target="https://mentor.ieee.org/802.11/dcn/22/11-22-1733-01-00be-cr-for-13-part-ii.docx" TargetMode="External"/><Relationship Id="rId3" Type="http://schemas.openxmlformats.org/officeDocument/2006/relationships/hyperlink" Target="https://mentor.ieee.org/802.11/dcn/22/11-22-1846-04-00be-cr-for-nstrmobileap-part3.docx" TargetMode="External"/><Relationship Id="rId7" Type="http://schemas.openxmlformats.org/officeDocument/2006/relationships/hyperlink" Target="https://mentor.ieee.org/802.11/dcn/22/11-22-1747-05-00be-lb266-cr-for-subclause-35-3-15.docx" TargetMode="External"/><Relationship Id="rId12" Type="http://schemas.openxmlformats.org/officeDocument/2006/relationships/hyperlink" Target="https://mentor.ieee.org/802.11/dcn/22/11-22-1774-03-00be-lb266-cr-for-misc-cids.docx" TargetMode="External"/><Relationship Id="rId2" Type="http://schemas.openxmlformats.org/officeDocument/2006/relationships/hyperlink" Target="https://mentor.ieee.org/802.11/dcn/22/11-22-1881-04-00be-lb266-cr-for-leftove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6-03-00be-lb266-cr-for-various-cids.docx" TargetMode="External"/><Relationship Id="rId11" Type="http://schemas.openxmlformats.org/officeDocument/2006/relationships/hyperlink" Target="https://mentor.ieee.org/802.11/dcn/22/11-22-1793-04-00be-nstr-mobile-ap-miscellaneous-cids.docx" TargetMode="External"/><Relationship Id="rId5" Type="http://schemas.openxmlformats.org/officeDocument/2006/relationships/hyperlink" Target="https://mentor.ieee.org/802.11/dcn/22/11-22-1768-06-00be-lb266-cr-for-subclause-35-3-16-8-1.docx" TargetMode="External"/><Relationship Id="rId10" Type="http://schemas.openxmlformats.org/officeDocument/2006/relationships/hyperlink" Target="https://mentor.ieee.org/802.11/dcn/22/11-22-1744-02-00be-lb266-cr-for-miscellaneous-cids.docx" TargetMode="External"/><Relationship Id="rId4" Type="http://schemas.openxmlformats.org/officeDocument/2006/relationships/hyperlink" Target="https://mentor.ieee.org/802.11/dcn/22/11-22-1887-00-00be-lb266-cids-on-group-addressed-frame-duplicate-detection.docx" TargetMode="External"/><Relationship Id="rId9" Type="http://schemas.openxmlformats.org/officeDocument/2006/relationships/hyperlink" Target="https://mentor.ieee.org/802.11/dcn/22/11-22-1417-02-00be-lb266-cr-for-35-3-16-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2/11-22-1849-03-00be-lb266-crs-for-cids-in-quarantine-part-2.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2/11-22-1335-08-00be-cr-for-cids-related-to-group-addressed-frame-reception-in-emlsr-nstr.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8" Type="http://schemas.openxmlformats.org/officeDocument/2006/relationships/hyperlink" Target="https://mentor.ieee.org/802.11/dcn/22/11-22-1743-03-00be-lb266-cr-for-emlmr-supported-mcs-and-nss-set-related-cids.docx" TargetMode="External"/><Relationship Id="rId13" Type="http://schemas.openxmlformats.org/officeDocument/2006/relationships/hyperlink" Target="https://mentor.ieee.org/802.11/dcn/22/11-22-1973-01-00be-cr-for-cid14099.docx" TargetMode="External"/><Relationship Id="rId3" Type="http://schemas.openxmlformats.org/officeDocument/2006/relationships/hyperlink" Target="https://mentor.ieee.org/802.11/dcn/22/11-22-2033-01-00be-cr-for-miscellaneous-cids-ii.docx" TargetMode="External"/><Relationship Id="rId7" Type="http://schemas.openxmlformats.org/officeDocument/2006/relationships/hyperlink" Target="https://mentor.ieee.org/802.11/dcn/22/11-22-2045-00-00be-lb266-cr-misc-part2.docx" TargetMode="External"/><Relationship Id="rId12" Type="http://schemas.openxmlformats.org/officeDocument/2006/relationships/hyperlink" Target="https://mentor.ieee.org/802.11/dcn/22/11-22-1848-02-00be-lb266-cr-misc.docx" TargetMode="External"/><Relationship Id="rId2" Type="http://schemas.openxmlformats.org/officeDocument/2006/relationships/hyperlink" Target="https://mentor.ieee.org/802.11/dcn/22/11-22-1260-02-00be-cr-for-5-1-5-1-architecture-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900-02-00be-lb266-cr-for-remaining-cids.docx" TargetMode="External"/><Relationship Id="rId11" Type="http://schemas.openxmlformats.org/officeDocument/2006/relationships/hyperlink" Target="https://mentor.ieee.org/802.11/dcn/22/11-22-1765-01-00be-cr-for-cid-13284.docx" TargetMode="External"/><Relationship Id="rId5" Type="http://schemas.openxmlformats.org/officeDocument/2006/relationships/hyperlink" Target="https://mentor.ieee.org/802.11/dcn/22/11-22-1771-01-00be-lb266-cr-for-9-6-35-8.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69-03-00be-lb266-cr-for-35-2-3.docx" TargetMode="External"/><Relationship Id="rId9" Type="http://schemas.openxmlformats.org/officeDocument/2006/relationships/hyperlink" Target="https://mentor.ieee.org/802.11/dcn/22/11-22-1736-03-00be-cr-for-13-part-iii.docx" TargetMode="External"/><Relationship Id="rId14" Type="http://schemas.openxmlformats.org/officeDocument/2006/relationships/hyperlink" Target="https://mentor.ieee.org/802.11/dcn/22/11-22-1775-02-00be-lb266-cr-for-9-4-2-164.docx" TargetMode="External"/></Relationships>
</file>

<file path=ppt/slides/_rels/slide113.xml.rels><?xml version="1.0" encoding="UTF-8" standalone="yes"?>
<Relationships xmlns="http://schemas.openxmlformats.org/package/2006/relationships"><Relationship Id="rId8" Type="http://schemas.openxmlformats.org/officeDocument/2006/relationships/hyperlink" Target="https://mentor.ieee.org/802.11/dcn/22/11-22-1504-02-00be-11be-d2-0-comment-resolution-subclause-35-3-18-part-2.docx" TargetMode="External"/><Relationship Id="rId3" Type="http://schemas.openxmlformats.org/officeDocument/2006/relationships/hyperlink" Target="https://mentor.ieee.org/802.11/dcn/22/11-22-2059-00-00be-lb266-cr-for-cid-11778-and-12716.docx" TargetMode="External"/><Relationship Id="rId7" Type="http://schemas.openxmlformats.org/officeDocument/2006/relationships/hyperlink" Target="https://mentor.ieee.org/802.11/dcn/22/11-22-1909-03-00be-txs-related-cids-part-2.docx" TargetMode="External"/><Relationship Id="rId2" Type="http://schemas.openxmlformats.org/officeDocument/2006/relationships/hyperlink" Target="https://mentor.ieee.org/802.11/dcn/22/11-22-1898-02-00be-lb-266-cr-for-emlsr-misc-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80-01-00be-lb266-cr-for-clause-9.docx" TargetMode="External"/><Relationship Id="rId5" Type="http://schemas.openxmlformats.org/officeDocument/2006/relationships/hyperlink" Target="https://mentor.ieee.org/802.11/dcn/22/11-22-2108-02-00be-cr-for-misc-cids.docx" TargetMode="External"/><Relationship Id="rId4" Type="http://schemas.openxmlformats.org/officeDocument/2006/relationships/hyperlink" Target="https://mentor.ieee.org/802.11/dcn/22/11-22-1890-03-00be-lb266-cr-for-reconfiguration-ml-element.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2/11-22-1565-03-00be-lb266-cr-for-uora.docx" TargetMode="External"/><Relationship Id="rId2" Type="http://schemas.openxmlformats.org/officeDocument/2006/relationships/hyperlink" Target="https://mentor.ieee.org/802.11/dcn/22/11-22-1695-01-00be-cr-on-cid-11827-and-1211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64-00-00be-epcs-mld-and-eht-sta.docx" TargetMode="External"/><Relationship Id="rId5" Type="http://schemas.openxmlformats.org/officeDocument/2006/relationships/hyperlink" Target="https://mentor.ieee.org/802.11/dcn/22/11-22-1321-04-00be-cr-reducing-size-of-ml-traffic-indication.docx" TargetMode="External"/><Relationship Id="rId4" Type="http://schemas.openxmlformats.org/officeDocument/2006/relationships/hyperlink" Target="https://mentor.ieee.org/802.11/dcn/22/11-22-2123-00-00be-lb266-cr-for-trigger-frame-misc-part1.docx" TargetMode="Externa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2/11-22-1849-05-00be-lb266-crs-for-cids-in-quarantine-part-2.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2/11-22-1767-02-00be-lb266-cr-for-nonprimary-link-channel-switch.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2/11-22-1366-01-00be-cr-for-miscellaneous-cid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2/11-22-1709-04-00be-lb266-cr-for-ml-reconfiguration-add-delete-link-procedure.docx" TargetMode="External"/><Relationship Id="rId2" Type="http://schemas.openxmlformats.org/officeDocument/2006/relationships/hyperlink" Target="https://mentor.ieee.org/802.11/dcn/22/11-22-2042-00-00be-lb266-cr-for-ml-reconfigur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2/11-22-1316-02-00be-cr-for-35-3-1.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3" Type="http://schemas.openxmlformats.org/officeDocument/2006/relationships/hyperlink" Target="https://mentor.ieee.org/802.11/dcn/22/11-22-2169-02-00be-tgbe-nov-jan-teleconference-minutes.docx" TargetMode="External"/><Relationship Id="rId2" Type="http://schemas.openxmlformats.org/officeDocument/2006/relationships/hyperlink" Target="https://mentor.ieee.org/802.11/dcn/22/11-22-1984-01-00be-tgbe-november-2022-meeting-minute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3" Type="http://schemas.openxmlformats.org/officeDocument/2006/relationships/hyperlink" Target="https://mentor.ieee.org/802.11/dcn/22/11-22-2209-00-00be-proposed-resolution-for-miscellaneous-lb266-comments-part-2.docx" TargetMode="External"/><Relationship Id="rId2" Type="http://schemas.openxmlformats.org/officeDocument/2006/relationships/hyperlink" Target="https://mentor.ieee.org/802.11/dcn/22/11-22-2157-01-00be-proposed-resolution-for-miscellaneous-lb266-comments.docx" TargetMode="Externa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2/11-22-1978-05-00be-lb266-resolution-for-misc-comments.docx" TargetMode="External"/><Relationship Id="rId2" Type="http://schemas.openxmlformats.org/officeDocument/2006/relationships/hyperlink" Target="https://mentor.ieee.org/802.11/dcn/22/11-22-1789-01-00be-lb266-cr-for-remaining-cids-in-35-3-19-3.docx"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8" Type="http://schemas.openxmlformats.org/officeDocument/2006/relationships/hyperlink" Target="https://mentor.ieee.org/802.11/dcn/22/11-22-1204-05-00be-lb266-cr-cl35-emlsr-part2.docx" TargetMode="External"/><Relationship Id="rId13" Type="http://schemas.openxmlformats.org/officeDocument/2006/relationships/hyperlink" Target="https://mentor.ieee.org/802.11/dcn/22/11-22-1844-01-00be-cr-for-nstrmobileap-part2.docx" TargetMode="External"/><Relationship Id="rId18" Type="http://schemas.openxmlformats.org/officeDocument/2006/relationships/hyperlink" Target="https://mentor.ieee.org/802.11/dcn/22/11-22-2201-01-00be-cr-for-miscellaneous-cids-iv.docx" TargetMode="External"/><Relationship Id="rId3" Type="http://schemas.openxmlformats.org/officeDocument/2006/relationships/hyperlink" Target="https://mentor.ieee.org/802.11/dcn/22/11-22-1265-03-00be-lb266-cr-for-cid-13736-and-13973.docx" TargetMode="External"/><Relationship Id="rId7" Type="http://schemas.openxmlformats.org/officeDocument/2006/relationships/hyperlink" Target="https://mentor.ieee.org/802.11/dcn/22/11-22-1129-03-00be-lb266-cr-cl9-emlsr.docx" TargetMode="External"/><Relationship Id="rId12" Type="http://schemas.openxmlformats.org/officeDocument/2006/relationships/hyperlink" Target="https://mentor.ieee.org/802.11/dcn/22/11-22-1436-07-00be-cr-for-9-4-2-316-qos-charateristics-element-part-1.docx" TargetMode="External"/><Relationship Id="rId17" Type="http://schemas.openxmlformats.org/officeDocument/2006/relationships/hyperlink" Target="https://mentor.ieee.org/802.11/dcn/22/11-22-2168-00-00be-lb266-cr-for-cid-10096.docx" TargetMode="External"/><Relationship Id="rId2" Type="http://schemas.openxmlformats.org/officeDocument/2006/relationships/hyperlink" Target="https://mentor.ieee.org/802.11/dcn/22/11-22-1051-04-00be-lb266-cr-for-twt.docx" TargetMode="External"/><Relationship Id="rId16" Type="http://schemas.openxmlformats.org/officeDocument/2006/relationships/hyperlink" Target="https://mentor.ieee.org/802.11/dcn/22/11-22-2170-05-00be-lb266-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3-00be-lb266-cr-cl35-emlsr-part1.docx" TargetMode="External"/><Relationship Id="rId11" Type="http://schemas.openxmlformats.org/officeDocument/2006/relationships/hyperlink" Target="https://mentor.ieee.org/802.11/dcn/22/11-22-1903-06-00be-lb266-cr-for-misc-cids.docx" TargetMode="External"/><Relationship Id="rId5" Type="http://schemas.openxmlformats.org/officeDocument/2006/relationships/hyperlink" Target="https://mentor.ieee.org/802.11/dcn/22/11-22-1959-00-00be-lb-266-cr-for-r-twt-related-cids-part2.docx" TargetMode="External"/><Relationship Id="rId15" Type="http://schemas.openxmlformats.org/officeDocument/2006/relationships/hyperlink" Target="https://mentor.ieee.org/802.11/dcn/22/11-22-2162-03-00be-comment-resolution-for-cid-11852-13453.docx" TargetMode="External"/><Relationship Id="rId10" Type="http://schemas.openxmlformats.org/officeDocument/2006/relationships/hyperlink" Target="https://mentor.ieee.org/802.11/dcn/22/11-22-1526-05-00be-lb266-cr-for-subclause-35-8-2.docx" TargetMode="External"/><Relationship Id="rId19" Type="http://schemas.openxmlformats.org/officeDocument/2006/relationships/hyperlink" Target="https://mentor.ieee.org/802.11/dcn/22/11-22-1943-03-00be-cr-13063-13773-for-35-2-1-2-3.docx" TargetMode="External"/><Relationship Id="rId4" Type="http://schemas.openxmlformats.org/officeDocument/2006/relationships/hyperlink" Target="https://mentor.ieee.org/802.11/dcn/22/11-22-1263-04-00be-lb266-cr-for-txop-return-in-mu-rts-txs.docx" TargetMode="External"/><Relationship Id="rId9" Type="http://schemas.openxmlformats.org/officeDocument/2006/relationships/hyperlink" Target="https://mentor.ieee.org/802.11/dcn/22/11-22-1239-04-00be-lb266-cr-for-35-3-16-4.docx" TargetMode="External"/><Relationship Id="rId14" Type="http://schemas.openxmlformats.org/officeDocument/2006/relationships/hyperlink" Target="https://mentor.ieee.org/802.11/dcn/22/11-22-1717-01-00be-lb266-cr-for-subclause-11.docx" TargetMode="External"/></Relationships>
</file>

<file path=ppt/slides/_rels/slide126.xml.rels><?xml version="1.0" encoding="UTF-8" standalone="yes"?>
<Relationships xmlns="http://schemas.openxmlformats.org/package/2006/relationships"><Relationship Id="rId8" Type="http://schemas.openxmlformats.org/officeDocument/2006/relationships/hyperlink" Target="https://mentor.ieee.org/802.11/dcn/22/11-22-1745-01-00be-lb266-cr-for-dynamic-nstr-capability-update.docx" TargetMode="External"/><Relationship Id="rId3" Type="http://schemas.openxmlformats.org/officeDocument/2006/relationships/hyperlink" Target="https://mentor.ieee.org/802.11/dcn/22/11-22-1583-06-00be-cr-for-35-3-14.docx" TargetMode="External"/><Relationship Id="rId7" Type="http://schemas.openxmlformats.org/officeDocument/2006/relationships/hyperlink" Target="https://mentor.ieee.org/802.11/dcn/22/11-22-1906-01-00be-lb266-cr-for-r-twt-related-to-qos-characteristics-and-scs.docx" TargetMode="External"/><Relationship Id="rId2" Type="http://schemas.openxmlformats.org/officeDocument/2006/relationships/hyperlink" Target="https://mentor.ieee.org/802.11/dcn/22/11-22-1189-08-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52-02-00be-remaining-11be-cids-misc.docx" TargetMode="External"/><Relationship Id="rId5" Type="http://schemas.openxmlformats.org/officeDocument/2006/relationships/hyperlink" Target="https://mentor.ieee.org/802.11/dcn/22/11-22-2181-02-00be-lb266-misc-cids-part-2.docx" TargetMode="External"/><Relationship Id="rId10" Type="http://schemas.openxmlformats.org/officeDocument/2006/relationships/hyperlink" Target="https://mentor.ieee.org/802.11/dcn/22/11-22-1782-03-00be-lb266-cr-for-10013.docx" TargetMode="External"/><Relationship Id="rId4" Type="http://schemas.openxmlformats.org/officeDocument/2006/relationships/hyperlink" Target="https://mentor.ieee.org/802.11/dcn/22/11-22-1501-03-00be-11be-d2-0-comment-resolution-35-4.docx" TargetMode="External"/><Relationship Id="rId9" Type="http://schemas.openxmlformats.org/officeDocument/2006/relationships/hyperlink" Target="https://mentor.ieee.org/802.11/dcn/22/11-22-1480-03-00be-lb266-cr-for-clause-9.docx" TargetMode="Externa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hyperlink" Target="https://mentor.ieee.org/802.11/dcn/22/11-22-1366-01-00be-cr-for-miscellaneous-cid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30.xml.rels><?xml version="1.0" encoding="UTF-8" standalone="yes"?>
<Relationships xmlns="http://schemas.openxmlformats.org/package/2006/relationships"><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hyperlink" Target="https://mentor.ieee.org/802.11/dcn/22/11-22-1480-01-00be-lb266-cr-for-clause-9.doc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565-02-00be-lb266-cr-for-uora.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835-01-00be-lb266-cr-for-annex-c.docx" TargetMode="External"/><Relationship Id="rId7" Type="http://schemas.openxmlformats.org/officeDocument/2006/relationships/hyperlink" Target="https://mentor.ieee.org/802.11/dcn/22/11-22-1848-01-00be-lb266-cr-mis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2/11-22-1583-04-00be-cr-for-35-3-14.docx" TargetMode="External"/><Relationship Id="rId7" Type="http://schemas.openxmlformats.org/officeDocument/2006/relationships/hyperlink" Target="https://mentor.ieee.org/802.11/dcn/22/11-22-1685-00-00be-crs-for-11be-d2-0-proxy-arp-cids.docx" TargetMode="External"/><Relationship Id="rId2" Type="http://schemas.openxmlformats.org/officeDocument/2006/relationships/hyperlink" Target="https://mentor.ieee.org/802.11/dcn/22/11-22-1356-06-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6-03-00be-cr-for-35-16-1.docx" TargetMode="External"/><Relationship Id="rId5" Type="http://schemas.openxmlformats.org/officeDocument/2006/relationships/hyperlink" Target="https://mentor.ieee.org/802.11/dcn/22/11-22-1879-01-00be-lb266-cr-for-twt-operation.docx" TargetMode="External"/><Relationship Id="rId4" Type="http://schemas.openxmlformats.org/officeDocument/2006/relationships/hyperlink" Target="https://mentor.ieee.org/802.11/dcn/22/11-22-1881-02-00be-lb266-cr-for-leftover-cids.docx"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2/11-22-1695-00-00be-cr-on-cid-11827-and-12115.docx" TargetMode="External"/><Relationship Id="rId2" Type="http://schemas.openxmlformats.org/officeDocument/2006/relationships/hyperlink" Target="https://mentor.ieee.org/802.11/dcn/22/11-22-1903-04-00be-lb266-cr-for-misc-cids.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2/11-22-1857-01-00be-lb266-cr-on-data-field-part1.docx" TargetMode="External"/><Relationship Id="rId2" Type="http://schemas.openxmlformats.org/officeDocument/2006/relationships/hyperlink" Target="https://mentor.ieee.org/802.11/dcn/22/11-22-1855-01-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1-00be-lb266-cr-on-scrambler.docx"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2/11-22-1692-01-00be-clause-3-2-comment-resolutions.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63-00-00be-lb266-cr-for-section-9-3-1-19-part2.doc" TargetMode="External"/><Relationship Id="rId4" Type="http://schemas.openxmlformats.org/officeDocument/2006/relationships/hyperlink" Target="https://mentor.ieee.org/802.11/dcn/22/11-22-1866-01-00be-lb-266-cr-on-35-15-1.doc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2/11-22-1680-01-00be-comment-resolution-for-clause-11-20-6-5.docx" TargetMode="External"/><Relationship Id="rId2" Type="http://schemas.openxmlformats.org/officeDocument/2006/relationships/hyperlink" Target="https://mentor.ieee.org/802.11/dcn/22/11-22-1794-02-00be-lb266-cr-for-cids-in-35-10-eht-spatial-reuse-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27-04-00be-lb266-cr-mainly-related-to-35-9-3-r-twt-announcement.docx" TargetMode="External"/><Relationship Id="rId5" Type="http://schemas.openxmlformats.org/officeDocument/2006/relationships/hyperlink" Target="https://mentor.ieee.org/802.11/dcn/22/11-22-1877-01-00be-lb266-cr-for-clause-6-3-131.docx" TargetMode="External"/><Relationship Id="rId4" Type="http://schemas.openxmlformats.org/officeDocument/2006/relationships/hyperlink" Target="https://mentor.ieee.org/802.11/dcn/22/11-22-1890-01-00be-lb266-cr-for-reconfiguration-ml-element.docx"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CF3E-1CAC-DB35-342E-01E9CED40143}"/>
              </a:ext>
            </a:extLst>
          </p:cNvPr>
          <p:cNvSpPr>
            <a:spLocks noGrp="1"/>
          </p:cNvSpPr>
          <p:nvPr>
            <p:ph type="title"/>
          </p:nvPr>
        </p:nvSpPr>
        <p:spPr/>
        <p:txBody>
          <a:bodyPr/>
          <a:lstStyle/>
          <a:p>
            <a:r>
              <a:rPr lang="en-US" dirty="0"/>
              <a:t>Liaison Motion</a:t>
            </a:r>
          </a:p>
        </p:txBody>
      </p:sp>
      <p:sp>
        <p:nvSpPr>
          <p:cNvPr id="3" name="Content Placeholder 2">
            <a:extLst>
              <a:ext uri="{FF2B5EF4-FFF2-40B4-BE49-F238E27FC236}">
                <a16:creationId xmlns:a16="http://schemas.microsoft.com/office/drawing/2014/main" id="{181EE845-D461-8415-F46A-30A3E4980F93}"/>
              </a:ext>
            </a:extLst>
          </p:cNvPr>
          <p:cNvSpPr>
            <a:spLocks noGrp="1"/>
          </p:cNvSpPr>
          <p:nvPr>
            <p:ph idx="1"/>
          </p:nvPr>
        </p:nvSpPr>
        <p:spPr/>
        <p:txBody>
          <a:bodyPr/>
          <a:lstStyle/>
          <a:p>
            <a:r>
              <a:rPr lang="en-US" sz="1800" dirty="0">
                <a:solidFill>
                  <a:srgbClr val="000000"/>
                </a:solidFill>
                <a:effectLst/>
                <a:ea typeface="Times New Roman" panose="02020603050405020304" pitchFamily="18" charset="0"/>
              </a:rPr>
              <a:t>Approve document </a:t>
            </a:r>
            <a:r>
              <a:rPr lang="en-US" sz="1800" dirty="0">
                <a:solidFill>
                  <a:srgbClr val="000000"/>
                </a:solidFill>
                <a:effectLst/>
                <a:ea typeface="Times New Roman" panose="02020603050405020304" pitchFamily="18" charset="0"/>
                <a:hlinkClick r:id="rId2"/>
              </a:rPr>
              <a:t>11-22-1792r1</a:t>
            </a:r>
            <a:r>
              <a:rPr lang="en-US" sz="1800" dirty="0">
                <a:solidFill>
                  <a:srgbClr val="000000"/>
                </a:solidFill>
                <a:effectLst/>
                <a:ea typeface="Times New Roman" panose="02020603050405020304" pitchFamily="18" charset="0"/>
              </a:rPr>
              <a:t> as a liaison to 802.1 WG.</a:t>
            </a:r>
          </a:p>
          <a:p>
            <a:endParaRPr lang="en-US" sz="1400" dirty="0"/>
          </a:p>
          <a:p>
            <a:r>
              <a:rPr lang="en-US" sz="1800" dirty="0"/>
              <a:t>Move: Marc Emmelmann			Second: Abhishek Patil</a:t>
            </a:r>
          </a:p>
          <a:p>
            <a:r>
              <a:rPr lang="en-US" sz="1800" dirty="0"/>
              <a:t>Discussion: None.</a:t>
            </a:r>
            <a:endParaRPr lang="en-US" sz="1800" b="0" dirty="0"/>
          </a:p>
          <a:p>
            <a:r>
              <a:rPr lang="en-US" sz="1800" dirty="0"/>
              <a:t>Preliminary Result: 82Y, 1(+1)N, 23A (pass)</a:t>
            </a:r>
          </a:p>
          <a:p>
            <a:r>
              <a:rPr lang="en-US" sz="1800" dirty="0"/>
              <a:t>Result: </a:t>
            </a:r>
            <a:r>
              <a:rPr lang="en-US" sz="1800" dirty="0">
                <a:highlight>
                  <a:srgbClr val="00FF00"/>
                </a:highlight>
              </a:rPr>
              <a:t>81Y, 2N, 23A (pass)</a:t>
            </a:r>
          </a:p>
          <a:p>
            <a:endParaRPr lang="en-US" sz="1800" dirty="0"/>
          </a:p>
        </p:txBody>
      </p:sp>
      <p:sp>
        <p:nvSpPr>
          <p:cNvPr id="4" name="Slide Number Placeholder 3">
            <a:extLst>
              <a:ext uri="{FF2B5EF4-FFF2-40B4-BE49-F238E27FC236}">
                <a16:creationId xmlns:a16="http://schemas.microsoft.com/office/drawing/2014/main" id="{3EA3F181-9DD2-AAE7-C18D-3CF30E02A36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84D1D45-0985-CC0D-046B-276B2CC117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6B996A-C1BF-E019-1112-C6C575B02FB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96678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January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January </a:t>
            </a:r>
            <a:r>
              <a:rPr lang="en-US" altLang="en-US" dirty="0">
                <a:solidFill>
                  <a:schemeClr val="tx1"/>
                </a:solidFill>
              </a:rPr>
              <a:t>11-13,</a:t>
            </a:r>
            <a:r>
              <a:rPr lang="en-US" altLang="en-US" dirty="0"/>
              <a:t> 2023, in San Diego, CA, for the purpose of TGbe comment resolution and consideration of document submissions</a:t>
            </a:r>
          </a:p>
          <a:p>
            <a:endParaRPr lang="en-US" altLang="en-US" dirty="0"/>
          </a:p>
          <a:p>
            <a:r>
              <a:rPr lang="en-US" dirty="0"/>
              <a:t>Move: Abhishek Patil			Second: Chunyu Hu</a:t>
            </a:r>
          </a:p>
          <a:p>
            <a:r>
              <a:rPr lang="en-US" dirty="0"/>
              <a:t>Discussion: Clarification.</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strike="sngStrike" dirty="0">
                <a:solidFill>
                  <a:srgbClr val="FF0000"/>
                </a:solidFill>
              </a:rPr>
              <a:t>Nov 2022</a:t>
            </a:r>
            <a:r>
              <a:rPr lang="en-US" altLang="en-US" sz="1400" u="sng" dirty="0">
                <a:solidFill>
                  <a:srgbClr val="FF0000"/>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May 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a:p>
            <a:pPr marL="0" indent="0"/>
            <a:r>
              <a:rPr lang="en-US" sz="1400" dirty="0"/>
              <a:t>Move: Abhishek Patil					Second: Stephen McCann</a:t>
            </a:r>
          </a:p>
          <a:p>
            <a:pPr marL="0" indent="0"/>
            <a:r>
              <a:rPr lang="en-US" sz="1400" dirty="0"/>
              <a:t>Discussion: None.</a:t>
            </a:r>
          </a:p>
          <a:p>
            <a:r>
              <a:rPr lang="en-US" sz="1400" dirty="0"/>
              <a:t>Result: </a:t>
            </a:r>
            <a:r>
              <a:rPr lang="en-US" sz="1400" dirty="0">
                <a:highlight>
                  <a:srgbClr val="00FF00"/>
                </a:highlight>
              </a:rPr>
              <a:t>Approved with unanimous consent.</a:t>
            </a:r>
            <a:endParaRPr lang="en-US" sz="1400" dirty="0"/>
          </a:p>
          <a:p>
            <a:endParaRPr 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December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Tree>
    <p:extLst>
      <p:ext uri="{BB962C8B-B14F-4D97-AF65-F5344CB8AC3E}">
        <p14:creationId xmlns:p14="http://schemas.microsoft.com/office/powerpoint/2010/main" val="254461046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10233, 13360 in </a:t>
            </a:r>
            <a:r>
              <a:rPr lang="en-US" sz="1200" b="0" dirty="0">
                <a:solidFill>
                  <a:schemeClr val="tx1"/>
                </a:solidFill>
                <a:hlinkClick r:id="rId2"/>
              </a:rPr>
              <a:t>11-22/1647r1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comment resolution documents that obtained ≥ 75% support during the straw poll phase in the last Joint session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31637327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12588, 13873 in </a:t>
            </a:r>
            <a:r>
              <a:rPr lang="en-US" sz="1200" b="0" dirty="0">
                <a:solidFill>
                  <a:schemeClr val="tx1"/>
                </a:solidFill>
                <a:hlinkClick r:id="rId2"/>
              </a:rPr>
              <a:t>11-22/1881r4</a:t>
            </a:r>
            <a:r>
              <a:rPr lang="en-US" sz="1200" b="0" dirty="0">
                <a:solidFill>
                  <a:schemeClr val="tx1"/>
                </a:solidFill>
              </a:rPr>
              <a:t> &amp; 14036, 14037, 14073 in </a:t>
            </a:r>
            <a:r>
              <a:rPr lang="en-US" sz="1200" b="0" dirty="0">
                <a:solidFill>
                  <a:schemeClr val="tx1"/>
                </a:solidFill>
                <a:hlinkClick r:id="rId3"/>
              </a:rPr>
              <a:t>11-22/1846r4</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11377, 11378, 12089, 13120, 13121 in </a:t>
            </a:r>
            <a:r>
              <a:rPr lang="en-US" sz="1200" b="0" dirty="0">
                <a:solidFill>
                  <a:schemeClr val="tx1"/>
                </a:solidFill>
                <a:hlinkClick r:id="rId4"/>
              </a:rPr>
              <a:t>11-22/1887r0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10036 in </a:t>
            </a:r>
            <a:r>
              <a:rPr lang="en-US" sz="1200" b="0" dirty="0">
                <a:solidFill>
                  <a:schemeClr val="tx1"/>
                </a:solidFill>
                <a:hlinkClick r:id="rId5"/>
              </a:rPr>
              <a:t>11-22/1768r6</a:t>
            </a:r>
            <a:r>
              <a:rPr lang="en-US" sz="1200" b="0" dirty="0">
                <a:solidFill>
                  <a:schemeClr val="tx1"/>
                </a:solidFill>
              </a:rPr>
              <a:t> &amp; 13128 in </a:t>
            </a:r>
            <a:r>
              <a:rPr lang="en-US" sz="1200" b="0" dirty="0">
                <a:solidFill>
                  <a:schemeClr val="tx1"/>
                </a:solidFill>
                <a:hlinkClick r:id="rId6"/>
              </a:rPr>
              <a:t>11-22/1766r3</a:t>
            </a:r>
            <a:r>
              <a:rPr lang="en-US" sz="1200" b="0" dirty="0">
                <a:solidFill>
                  <a:schemeClr val="tx1"/>
                </a:solidFill>
              </a:rPr>
              <a:t> &amp; 11752, 13517, 12111 in </a:t>
            </a:r>
            <a:r>
              <a:rPr lang="en-US" sz="1200" b="0" dirty="0">
                <a:solidFill>
                  <a:schemeClr val="tx1"/>
                </a:solidFill>
                <a:hlinkClick r:id="rId7"/>
              </a:rPr>
              <a:t>11-22/1747r5</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12170, 12171 in </a:t>
            </a:r>
            <a:r>
              <a:rPr lang="en-US" sz="1200" b="0" dirty="0">
                <a:solidFill>
                  <a:schemeClr val="tx1"/>
                </a:solidFill>
                <a:hlinkClick r:id="rId8"/>
              </a:rPr>
              <a:t>11-22/1833r1</a:t>
            </a:r>
            <a:r>
              <a:rPr lang="en-US" sz="1200" b="0" dirty="0">
                <a:solidFill>
                  <a:schemeClr val="tx1"/>
                </a:solidFill>
              </a:rPr>
              <a:t> &amp; 10364 in </a:t>
            </a:r>
            <a:r>
              <a:rPr lang="en-US" sz="1200" b="0" dirty="0">
                <a:solidFill>
                  <a:schemeClr val="tx1"/>
                </a:solidFill>
                <a:hlinkClick r:id="rId9"/>
              </a:rPr>
              <a:t>11-22/1417r2</a:t>
            </a:r>
            <a:r>
              <a:rPr lang="en-US" sz="1200" b="0" dirty="0">
                <a:solidFill>
                  <a:schemeClr val="tx1"/>
                </a:solidFill>
              </a:rPr>
              <a:t> &amp; 11838 in </a:t>
            </a:r>
            <a:r>
              <a:rPr lang="en-US" sz="1200" b="0" dirty="0">
                <a:solidFill>
                  <a:schemeClr val="tx1"/>
                </a:solidFill>
                <a:hlinkClick r:id="rId10"/>
              </a:rPr>
              <a:t>11-22/1744r2</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10032, 12331, 10658, 11646, 13853, 13074, 14034, 14004 in </a:t>
            </a:r>
            <a:r>
              <a:rPr lang="en-US" sz="1200" b="0" dirty="0">
                <a:solidFill>
                  <a:schemeClr val="tx1"/>
                </a:solidFill>
                <a:hlinkClick r:id="rId11"/>
              </a:rPr>
              <a:t>11-22/1793r4</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11111, 11117, 12461 in </a:t>
            </a:r>
            <a:r>
              <a:rPr lang="en-US" sz="1200" b="0" dirty="0">
                <a:solidFill>
                  <a:schemeClr val="tx1"/>
                </a:solidFill>
                <a:hlinkClick r:id="rId12"/>
              </a:rPr>
              <a:t>11-22/1774r3</a:t>
            </a:r>
            <a:r>
              <a:rPr lang="en-US" sz="1200" b="0" dirty="0">
                <a:solidFill>
                  <a:srgbClr val="FF0000"/>
                </a:solidFill>
              </a:rPr>
              <a:t>*</a:t>
            </a:r>
            <a:r>
              <a:rPr lang="en-US" sz="1200" b="0" dirty="0">
                <a:solidFill>
                  <a:schemeClr val="tx1"/>
                </a:solidFill>
              </a:rPr>
              <a:t> &amp; 12784, 12405, 10295, 12108 in </a:t>
            </a:r>
            <a:r>
              <a:rPr lang="en-US" sz="1200" b="0" dirty="0">
                <a:solidFill>
                  <a:schemeClr val="tx1"/>
                </a:solidFill>
                <a:hlinkClick r:id="rId13"/>
              </a:rPr>
              <a:t>11-22/1733r1</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*Typo fixed. R3 was presented and straw polled as opposed to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7316178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10284, 10875, 10297</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55213265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11-22/1773r11</a:t>
            </a:r>
            <a:endParaRPr lang="en-US" sz="1800" dirty="0"/>
          </a:p>
          <a:p>
            <a:pPr>
              <a:buFont typeface="Arial" panose="020B0604020202020204" pitchFamily="34" charset="0"/>
              <a:buChar char="•"/>
            </a:pPr>
            <a:endParaRPr lang="en-US" sz="1800" dirty="0"/>
          </a:p>
          <a:p>
            <a:pPr marL="0" indent="0"/>
            <a:r>
              <a:rPr lang="en-US" sz="1800" dirty="0"/>
              <a:t>Move: Stephen McCann		Second: Abhishek Patil</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 Contains rejections for 9 CIDs discussed in 11-22/1463r3, and for 1 CID discussed in 11-22/1250r4.</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1736580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484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wherein the detailed proposed resolution is shown in the last column of the table in </a:t>
            </a:r>
            <a:r>
              <a:rPr lang="en-US" sz="1800" dirty="0">
                <a:hlinkClick r:id="rId2"/>
              </a:rPr>
              <a:t>11-22/1849r3</a:t>
            </a:r>
            <a:endParaRPr lang="en-US" sz="1800" dirty="0"/>
          </a:p>
          <a:p>
            <a:pPr>
              <a:buFont typeface="Arial" panose="020B0604020202020204" pitchFamily="34" charset="0"/>
              <a:buChar char="•"/>
            </a:pPr>
            <a:endParaRPr lang="en-US" sz="1800" dirty="0"/>
          </a:p>
          <a:p>
            <a:pPr marL="0" indent="0"/>
            <a:r>
              <a:rPr lang="en-US" sz="1800" dirty="0"/>
              <a:t>Move: Abhishek Patil		Second: Po-Kai Huang</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11-22/1335, 11-22/1373, 11-22/1381, 11-22/1454, 11-22/1457, 11-22/1477, 11-22/1500, 11-22/1501, 11-22/1503, 11-22/1509, 11-22/1582, 11-22/1586, 11-22/1690, 11-22/1746. </a:t>
            </a:r>
            <a:r>
              <a:rPr lang="en-US" sz="1200" dirty="0">
                <a:solidFill>
                  <a:srgbClr val="FF0000"/>
                </a:solidFill>
              </a:rPr>
              <a:t>Note that in R2 some of these CIDs are removed as per requests from members to be discussed separately (post-quarantine</a:t>
            </a:r>
            <a:r>
              <a:rPr lang="en-US" sz="1200" dirty="0"/>
              <a:t>).</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24082799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485 (Post-Quarantine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“Revised – TGbe Editor to incorporate the changes as instructed by CID 13888” </a:t>
            </a:r>
          </a:p>
          <a:p>
            <a:pPr marL="0" indent="0"/>
            <a:r>
              <a:rPr lang="en-US" sz="1800" dirty="0"/>
              <a:t>for CID 13885</a:t>
            </a:r>
          </a:p>
          <a:p>
            <a:pPr marL="0" indent="0"/>
            <a:r>
              <a:rPr lang="en-US" sz="1800" dirty="0"/>
              <a:t> </a:t>
            </a:r>
          </a:p>
          <a:p>
            <a:pPr marL="0" indent="0"/>
            <a:r>
              <a:rPr lang="en-US" sz="1800" dirty="0"/>
              <a:t>Move: Stephen McCann		Second: Yanjun Sun</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200" dirty="0"/>
              <a:t>Note: This was </a:t>
            </a:r>
            <a:r>
              <a:rPr lang="en-US" sz="1200" dirty="0">
                <a:effectLst/>
                <a:ea typeface="MS Mincho" panose="02020609040205080304" pitchFamily="49" charset="-128"/>
              </a:rPr>
              <a:t>discussed on July 27, 2022, but no straw poll is conducted yet. Yanjun</a:t>
            </a:r>
            <a:r>
              <a:rPr lang="en-US" sz="1200" dirty="0">
                <a:ea typeface="MS Mincho" panose="02020609040205080304" pitchFamily="49" charset="-128"/>
              </a:rPr>
              <a:t> is POC. CID was present in 11-22/1773r11.</a:t>
            </a:r>
            <a:endParaRPr lang="en-US" sz="1200" dirty="0"/>
          </a:p>
          <a:p>
            <a:pPr marL="0" indent="0"/>
            <a:endParaRPr lang="en-US" sz="18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24589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486 (Post-Quarantine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solidFill>
                  <a:schemeClr val="tx1"/>
                </a:solidFill>
              </a:rPr>
              <a:t>Move to approve resolutions to the CIDs:</a:t>
            </a:r>
          </a:p>
          <a:p>
            <a:pPr>
              <a:buFont typeface="Arial" panose="020B0604020202020204" pitchFamily="34" charset="0"/>
              <a:buChar char="•"/>
            </a:pPr>
            <a:r>
              <a:rPr lang="en-US" sz="1200" b="0" dirty="0">
                <a:solidFill>
                  <a:schemeClr val="tx1"/>
                </a:solidFill>
              </a:rPr>
              <a:t>13587, 10039, 10863, 12726, 12728, 12892, 13588, 13813 in </a:t>
            </a:r>
            <a:r>
              <a:rPr lang="en-US" sz="1200" b="0" dirty="0">
                <a:solidFill>
                  <a:schemeClr val="tx1"/>
                </a:solidFill>
                <a:hlinkClick r:id="rId2"/>
              </a:rPr>
              <a:t>11-22/1335r8</a:t>
            </a:r>
            <a:r>
              <a:rPr lang="en-US" sz="1200" b="0" dirty="0">
                <a:solidFill>
                  <a:schemeClr val="tx1"/>
                </a:solidFill>
              </a:rPr>
              <a:t> </a:t>
            </a:r>
            <a:r>
              <a:rPr lang="en-US" sz="1200" b="0" i="1" dirty="0">
                <a:solidFill>
                  <a:schemeClr val="tx1"/>
                </a:solidFill>
              </a:rPr>
              <a:t>[8 CIDs]</a:t>
            </a:r>
          </a:p>
          <a:p>
            <a:pPr marL="0" indent="0"/>
            <a:r>
              <a:rPr lang="en-US" sz="1800" dirty="0"/>
              <a:t> </a:t>
            </a:r>
          </a:p>
          <a:p>
            <a:pPr marL="0" indent="0"/>
            <a:r>
              <a:rPr lang="en-US" sz="1800" dirty="0"/>
              <a:t>Move: Rubayet Shafin		Second: Stephen McCann</a:t>
            </a:r>
          </a:p>
          <a:p>
            <a:pPr marL="0" indent="0"/>
            <a:r>
              <a:rPr lang="en-US" sz="1800" dirty="0"/>
              <a:t>Discussion: Some discussion.</a:t>
            </a:r>
          </a:p>
          <a:p>
            <a:pPr marL="0" indent="0"/>
            <a:r>
              <a:rPr lang="en-US" sz="1800" dirty="0"/>
              <a:t>Preliminary Result: 32Y, 37N, 30A (fails)</a:t>
            </a:r>
          </a:p>
          <a:p>
            <a:pPr marL="0" indent="0"/>
            <a:r>
              <a:rPr lang="en-US" sz="1800" dirty="0"/>
              <a:t>Result: </a:t>
            </a:r>
            <a:r>
              <a:rPr lang="en-US" sz="1800" dirty="0">
                <a:highlight>
                  <a:srgbClr val="FF0000"/>
                </a:highlight>
              </a:rPr>
              <a:t>31Y, 37N, 30A (fails)</a:t>
            </a:r>
          </a:p>
          <a:p>
            <a:pPr marL="0" indent="0"/>
            <a:endParaRPr lang="en-US" sz="1800" dirty="0"/>
          </a:p>
          <a:p>
            <a:pPr marL="0" indent="0"/>
            <a:endParaRPr lang="en-US" sz="1800" dirty="0"/>
          </a:p>
          <a:p>
            <a:pPr marL="0" indent="0"/>
            <a:endParaRPr lang="en-US" sz="1800" dirty="0"/>
          </a:p>
          <a:p>
            <a:pPr marL="0" indent="0"/>
            <a:r>
              <a:rPr lang="en-US" sz="1200" dirty="0"/>
              <a:t>Note: These were </a:t>
            </a:r>
            <a:r>
              <a:rPr lang="en-US" sz="1200" dirty="0">
                <a:effectLst/>
                <a:ea typeface="MS Mincho" panose="02020609040205080304" pitchFamily="49" charset="-128"/>
              </a:rPr>
              <a:t>discussed on September 28, 2022, but no straw poll is conducted yet. </a:t>
            </a:r>
            <a:r>
              <a:rPr lang="en-US" sz="1200" dirty="0">
                <a:ea typeface="MS Mincho" panose="02020609040205080304" pitchFamily="49" charset="-128"/>
              </a:rPr>
              <a:t>Vishnu is POC. CIDs were present in 11-22/1849r0.</a:t>
            </a:r>
            <a:endParaRPr lang="en-US" sz="1200" dirty="0"/>
          </a:p>
          <a:p>
            <a:pPr marL="0" indent="0"/>
            <a:r>
              <a:rPr lang="en-US" sz="1200" dirty="0">
                <a:ea typeface="MS Mincho" panose="02020609040205080304" pitchFamily="49" charset="-128"/>
              </a:rPr>
              <a:t> </a:t>
            </a:r>
            <a:endParaRPr lang="en-US" sz="12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2325447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04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48537020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10279, 10342, 10343, 10344, 10446, 10447, 10528, 10898, 12087, 12282, 12364, 12950, 13045 in </a:t>
            </a:r>
            <a:r>
              <a:rPr lang="en-US" sz="1100" b="0" dirty="0">
                <a:solidFill>
                  <a:schemeClr val="tx1"/>
                </a:solidFill>
                <a:hlinkClick r:id="rId2"/>
              </a:rPr>
              <a:t>11-22/1260r2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10068, 11072, 11073, 11939, 13601 in </a:t>
            </a:r>
            <a:r>
              <a:rPr lang="en-US" sz="1100" b="0" dirty="0">
                <a:solidFill>
                  <a:schemeClr val="tx1"/>
                </a:solidFill>
                <a:hlinkClick r:id="rId3"/>
              </a:rPr>
              <a:t>11-22/2033r1</a:t>
            </a:r>
            <a:r>
              <a:rPr lang="en-US" sz="1100" b="0" dirty="0">
                <a:solidFill>
                  <a:schemeClr val="tx1"/>
                </a:solidFill>
              </a:rPr>
              <a:t> &amp;</a:t>
            </a:r>
            <a:r>
              <a:rPr lang="en-US" sz="1100" b="0" i="1" dirty="0">
                <a:solidFill>
                  <a:schemeClr val="tx1"/>
                </a:solidFill>
              </a:rPr>
              <a:t> </a:t>
            </a:r>
            <a:r>
              <a:rPr lang="en-US" sz="1100" b="0" dirty="0">
                <a:solidFill>
                  <a:schemeClr val="tx1"/>
                </a:solidFill>
              </a:rPr>
              <a:t>14097 in </a:t>
            </a:r>
            <a:r>
              <a:rPr lang="en-US" sz="1100" b="0" dirty="0">
                <a:solidFill>
                  <a:schemeClr val="tx1"/>
                </a:solidFill>
                <a:hlinkClick r:id="rId4"/>
              </a:rPr>
              <a:t>11-22/1669r3</a:t>
            </a:r>
            <a:r>
              <a:rPr lang="en-US" sz="1100" b="0" dirty="0">
                <a:solidFill>
                  <a:schemeClr val="tx1"/>
                </a:solidFill>
              </a:rPr>
              <a:t> &amp; 12610 in </a:t>
            </a:r>
            <a:r>
              <a:rPr lang="en-US" sz="1100" b="0" dirty="0">
                <a:solidFill>
                  <a:schemeClr val="tx1"/>
                </a:solidFill>
                <a:hlinkClick r:id="rId5"/>
              </a:rPr>
              <a:t>11-22/1771r1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12713, 13387, 13666, 13390, 12817, 10325 in </a:t>
            </a:r>
            <a:r>
              <a:rPr lang="en-US" sz="1100" b="0" dirty="0">
                <a:solidFill>
                  <a:schemeClr val="tx1"/>
                </a:solidFill>
                <a:hlinkClick r:id="rId6"/>
              </a:rPr>
              <a:t>11-22/1900r2</a:t>
            </a:r>
            <a:r>
              <a:rPr lang="en-US" sz="1100" b="0" dirty="0">
                <a:solidFill>
                  <a:schemeClr val="tx1"/>
                </a:solidFill>
              </a:rPr>
              <a:t> &amp;</a:t>
            </a:r>
            <a:r>
              <a:rPr lang="en-US" sz="1100" b="0" i="1" dirty="0">
                <a:solidFill>
                  <a:schemeClr val="tx1"/>
                </a:solidFill>
              </a:rPr>
              <a:t> </a:t>
            </a:r>
            <a:r>
              <a:rPr lang="en-US" sz="1100" b="0" dirty="0">
                <a:solidFill>
                  <a:schemeClr val="tx1"/>
                </a:solidFill>
              </a:rPr>
              <a:t>12886, 13400, 13674, 13703 in </a:t>
            </a:r>
            <a:r>
              <a:rPr lang="en-US" sz="1100" b="0" dirty="0">
                <a:solidFill>
                  <a:schemeClr val="tx1"/>
                </a:solidFill>
                <a:hlinkClick r:id="rId7"/>
              </a:rPr>
              <a:t>11-22/2045r0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10369, 10509, 11383 in </a:t>
            </a:r>
            <a:r>
              <a:rPr lang="en-US" sz="1100" b="0" dirty="0">
                <a:solidFill>
                  <a:schemeClr val="tx1"/>
                </a:solidFill>
                <a:hlinkClick r:id="rId8"/>
              </a:rPr>
              <a:t>11-22/1743r3</a:t>
            </a:r>
            <a:r>
              <a:rPr lang="en-US" sz="1100" b="0" dirty="0">
                <a:solidFill>
                  <a:schemeClr val="tx1"/>
                </a:solidFill>
              </a:rPr>
              <a:t> &amp; 12782, 12109, 10296 in </a:t>
            </a:r>
            <a:r>
              <a:rPr lang="en-US" sz="1100" b="0" dirty="0">
                <a:solidFill>
                  <a:schemeClr val="tx1"/>
                </a:solidFill>
                <a:hlinkClick r:id="rId9"/>
              </a:rPr>
              <a:t>11-22/1736r3</a:t>
            </a:r>
            <a:r>
              <a:rPr lang="en-US" sz="1100" b="0" dirty="0">
                <a:solidFill>
                  <a:schemeClr val="tx1"/>
                </a:solidFill>
              </a:rPr>
              <a:t> &amp; 10355, 11601 in </a:t>
            </a:r>
            <a:r>
              <a:rPr lang="en-US" sz="1100" b="0" dirty="0">
                <a:solidFill>
                  <a:schemeClr val="tx1"/>
                </a:solidFill>
                <a:hlinkClick r:id="rId10"/>
              </a:rPr>
              <a:t>11-22/1864r0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13284 in </a:t>
            </a:r>
            <a:r>
              <a:rPr lang="en-US" sz="1100" b="0" dirty="0">
                <a:solidFill>
                  <a:schemeClr val="tx1"/>
                </a:solidFill>
                <a:hlinkClick r:id="rId11"/>
              </a:rPr>
              <a:t>11-22/1765r1</a:t>
            </a:r>
            <a:r>
              <a:rPr lang="en-US" sz="1100" b="0" dirty="0">
                <a:solidFill>
                  <a:schemeClr val="tx1"/>
                </a:solidFill>
              </a:rPr>
              <a:t> &amp; 14115 in </a:t>
            </a:r>
            <a:r>
              <a:rPr lang="en-US" sz="1100" b="0" dirty="0">
                <a:solidFill>
                  <a:schemeClr val="tx1"/>
                </a:solidFill>
                <a:hlinkClick r:id="rId12"/>
              </a:rPr>
              <a:t>11-22/1848r2</a:t>
            </a:r>
            <a:r>
              <a:rPr lang="en-US" sz="1100" b="0" dirty="0">
                <a:solidFill>
                  <a:schemeClr val="tx1"/>
                </a:solidFill>
              </a:rPr>
              <a:t> &amp; 14099 in </a:t>
            </a:r>
            <a:r>
              <a:rPr lang="en-US" sz="1100" b="0" dirty="0">
                <a:solidFill>
                  <a:schemeClr val="tx1"/>
                </a:solidFill>
                <a:hlinkClick r:id="rId13"/>
              </a:rPr>
              <a:t>11-22/1973r1</a:t>
            </a:r>
            <a:r>
              <a:rPr lang="en-US" sz="1100" b="0" dirty="0">
                <a:solidFill>
                  <a:schemeClr val="tx1"/>
                </a:solidFill>
              </a:rPr>
              <a:t> &amp; 12070 in </a:t>
            </a:r>
            <a:r>
              <a:rPr lang="en-US" sz="1100" b="0" dirty="0">
                <a:solidFill>
                  <a:schemeClr val="tx1"/>
                </a:solidFill>
                <a:hlinkClick r:id="rId14"/>
              </a:rPr>
              <a:t>11-22/1775r2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Chunyu Hu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864037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13854 in </a:t>
            </a:r>
            <a:r>
              <a:rPr lang="en-US" sz="1100" b="0" dirty="0">
                <a:solidFill>
                  <a:schemeClr val="tx1"/>
                </a:solidFill>
                <a:hlinkClick r:id="rId2"/>
              </a:rPr>
              <a:t>11-22/1898r2</a:t>
            </a:r>
            <a:r>
              <a:rPr lang="en-US" sz="1100" b="0" dirty="0">
                <a:solidFill>
                  <a:schemeClr val="tx1"/>
                </a:solidFill>
              </a:rPr>
              <a:t> &amp; 11778, 12716 in </a:t>
            </a:r>
            <a:r>
              <a:rPr lang="en-US" sz="1100" b="0" dirty="0">
                <a:solidFill>
                  <a:schemeClr val="tx1"/>
                </a:solidFill>
                <a:hlinkClick r:id="rId3"/>
              </a:rPr>
              <a:t>11-22/2059r0</a:t>
            </a:r>
            <a:r>
              <a:rPr lang="en-US" sz="1100" b="0" dirty="0">
                <a:solidFill>
                  <a:schemeClr val="tx1"/>
                </a:solidFill>
              </a:rPr>
              <a:t> &amp; 12604, 13263, 13264 in </a:t>
            </a:r>
            <a:r>
              <a:rPr lang="en-US" sz="1100" b="0" dirty="0">
                <a:solidFill>
                  <a:schemeClr val="tx1"/>
                </a:solidFill>
                <a:hlinkClick r:id="rId4"/>
              </a:rPr>
              <a:t>11-22/1890r3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10287, 11545, 11546, 11549, 11550, 11551, 13712 in </a:t>
            </a:r>
            <a:r>
              <a:rPr lang="en-US" sz="1100" b="0" dirty="0">
                <a:solidFill>
                  <a:schemeClr val="tx1"/>
                </a:solidFill>
                <a:hlinkClick r:id="rId5"/>
              </a:rPr>
              <a:t>11-22/2108r2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13753, </a:t>
            </a:r>
            <a:r>
              <a:rPr lang="en-US" sz="1100" b="0" strike="sngStrike" dirty="0">
                <a:solidFill>
                  <a:srgbClr val="FF0000"/>
                </a:solidFill>
              </a:rPr>
              <a:t>13476,</a:t>
            </a:r>
            <a:r>
              <a:rPr lang="en-US" sz="1100" b="0" dirty="0">
                <a:solidFill>
                  <a:schemeClr val="tx1"/>
                </a:solidFill>
              </a:rPr>
              <a:t> 14113, 11518, 11515, 10558, 12739, 12740, 12058, 12933 in </a:t>
            </a:r>
            <a:r>
              <a:rPr lang="en-US" sz="1100" b="0" dirty="0">
                <a:solidFill>
                  <a:schemeClr val="tx1"/>
                </a:solidFill>
                <a:hlinkClick r:id="rId6"/>
              </a:rPr>
              <a:t>11-22/1480r1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10011, 10075, 12458, 12721, 12722, 12754, 13857, 13879, 13880, 13214, 10217, 10738, 10970, 11834, 11017, 11521, 12420, 12480, 13255, 14030, 14025, 12489, 12321 in </a:t>
            </a:r>
            <a:r>
              <a:rPr lang="en-US" sz="1100" b="0" dirty="0">
                <a:solidFill>
                  <a:schemeClr val="tx1"/>
                </a:solidFill>
                <a:hlinkClick r:id="rId7"/>
              </a:rPr>
              <a:t>11-22/1909r3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13708, </a:t>
            </a:r>
            <a:r>
              <a:rPr lang="en-US" sz="1100" b="0" strike="sngStrike" dirty="0">
                <a:solidFill>
                  <a:srgbClr val="FF0000"/>
                </a:solidFill>
              </a:rPr>
              <a:t>10369,</a:t>
            </a:r>
            <a:r>
              <a:rPr lang="en-US" sz="1100" b="0" dirty="0">
                <a:solidFill>
                  <a:schemeClr val="tx1"/>
                </a:solidFill>
              </a:rPr>
              <a:t> </a:t>
            </a:r>
            <a:r>
              <a:rPr lang="en-US" sz="1100" b="0" strike="sngStrike" dirty="0">
                <a:solidFill>
                  <a:srgbClr val="FF0000"/>
                </a:solidFill>
              </a:rPr>
              <a:t>10509, </a:t>
            </a:r>
            <a:r>
              <a:rPr lang="en-US" sz="1100" b="0" dirty="0">
                <a:solidFill>
                  <a:schemeClr val="tx1"/>
                </a:solidFill>
              </a:rPr>
              <a:t>11465, 12875, 12876, 10162, 13877, 10159, 10160, 10161, 12684, 12452, 12166, 11466 in </a:t>
            </a:r>
            <a:r>
              <a:rPr lang="en-US" sz="1100" b="0" dirty="0">
                <a:solidFill>
                  <a:schemeClr val="tx1"/>
                </a:solidFill>
                <a:hlinkClick r:id="rId8"/>
              </a:rPr>
              <a:t>11-22/1504r2</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Xiaofei Wang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 10369, 10509 are resolved in 11-22/1743r3 (motion 487). 13476 requested to be removed. Separate motion prepared.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229597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a:solidFill>
                  <a:schemeClr val="tx1"/>
                </a:solidFill>
              </a:rPr>
              <a:t>Motion 489 </a:t>
            </a:r>
            <a:r>
              <a:rPr lang="en-US" dirty="0">
                <a:solidFill>
                  <a:schemeClr val="tx1"/>
                </a:solidFill>
              </a:rPr>
              <a:t>(Joint)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11827 in </a:t>
            </a:r>
            <a:r>
              <a:rPr lang="en-US" sz="1200" b="0" dirty="0">
                <a:solidFill>
                  <a:schemeClr val="tx1"/>
                </a:solidFill>
                <a:hlinkClick r:id="rId2"/>
              </a:rPr>
              <a:t>11-22/1695r1</a:t>
            </a:r>
            <a:r>
              <a:rPr lang="en-US" sz="1200" b="0" dirty="0">
                <a:solidFill>
                  <a:schemeClr val="tx1"/>
                </a:solidFill>
              </a:rPr>
              <a:t> &amp; 13550, 13958, 10802, 10957, 12491, 12492, 14052, 14050 in </a:t>
            </a:r>
            <a:r>
              <a:rPr lang="en-US" sz="1200" b="0" dirty="0">
                <a:solidFill>
                  <a:schemeClr val="tx1"/>
                </a:solidFill>
                <a:hlinkClick r:id="rId3"/>
              </a:rPr>
              <a:t>11-22/1565r3</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10979, 10958, 13549, 13440, 10813 in </a:t>
            </a:r>
            <a:r>
              <a:rPr lang="en-US" sz="1200" b="0" dirty="0">
                <a:solidFill>
                  <a:schemeClr val="tx1"/>
                </a:solidFill>
                <a:hlinkClick r:id="rId4"/>
              </a:rPr>
              <a:t>11-22/2123r0</a:t>
            </a:r>
            <a:r>
              <a:rPr lang="en-US" sz="1200" b="0" dirty="0">
                <a:solidFill>
                  <a:schemeClr val="tx1"/>
                </a:solidFill>
              </a:rPr>
              <a:t> &amp; 10124 in </a:t>
            </a:r>
            <a:r>
              <a:rPr lang="en-US" sz="1200" b="0" dirty="0">
                <a:solidFill>
                  <a:schemeClr val="tx1"/>
                </a:solidFill>
                <a:hlinkClick r:id="rId5"/>
              </a:rPr>
              <a:t>11-22/1321r4</a:t>
            </a:r>
            <a:r>
              <a:rPr lang="en-US" sz="1200" b="0" dirty="0">
                <a:solidFill>
                  <a:schemeClr val="tx1"/>
                </a:solidFill>
              </a:rPr>
              <a:t> &amp; 11472 in </a:t>
            </a:r>
            <a:r>
              <a:rPr lang="en-US" sz="1200" b="0" dirty="0">
                <a:solidFill>
                  <a:schemeClr val="tx1"/>
                </a:solidFill>
                <a:hlinkClick r:id="rId6"/>
              </a:rPr>
              <a:t>11-22/1864r0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Stephen McCann		Second: Xiaofei Wang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Joint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501279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a:solidFill>
                  <a:schemeClr val="tx1"/>
                </a:solidFill>
              </a:rPr>
              <a:t>Motion 490 </a:t>
            </a:r>
            <a:r>
              <a:rPr lang="en-US" dirty="0">
                <a:solidFill>
                  <a:schemeClr val="tx1"/>
                </a:solidFill>
              </a:rPr>
              <a:t>(Withdrawal)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400" b="0" dirty="0">
                <a:solidFill>
                  <a:schemeClr val="tx1"/>
                </a:solidFill>
              </a:rPr>
              <a:t>13737, 14101, 11240, 11242, 10611, 10561, 10452, 11056</a:t>
            </a:r>
            <a:r>
              <a:rPr lang="en-US" sz="1400" b="0" dirty="0">
                <a:solidFill>
                  <a:srgbClr val="FF0000"/>
                </a:solidFill>
              </a:rPr>
              <a:t>*</a:t>
            </a:r>
            <a:endParaRPr lang="en-US" sz="12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Binita Gupta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a:p>
            <a:r>
              <a:rPr lang="en-US" sz="1200" i="1" dirty="0"/>
              <a:t>Notes:</a:t>
            </a:r>
          </a:p>
          <a:p>
            <a:r>
              <a:rPr lang="en-US" sz="1200" i="1" dirty="0">
                <a:solidFill>
                  <a:srgbClr val="FF0000"/>
                </a:solidFill>
              </a:rPr>
              <a:t>*Recent addition of CID 11056.</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5727588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491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highlighted </a:t>
            </a:r>
            <a:r>
              <a:rPr lang="en-US" sz="1800" dirty="0">
                <a:solidFill>
                  <a:srgbClr val="00B050"/>
                </a:solidFill>
              </a:rPr>
              <a:t>in green</a:t>
            </a:r>
            <a:r>
              <a:rPr lang="en-US" sz="1800" dirty="0"/>
              <a:t>, wherein additional details for the proposed resolution are shown in the last column of the table in </a:t>
            </a:r>
            <a:r>
              <a:rPr lang="en-US" sz="1800" dirty="0">
                <a:hlinkClick r:id="rId2"/>
              </a:rPr>
              <a:t>11-22/1849r5</a:t>
            </a:r>
            <a:endParaRPr lang="en-US" sz="1800" dirty="0"/>
          </a:p>
          <a:p>
            <a:pPr>
              <a:buFont typeface="Arial" panose="020B0604020202020204" pitchFamily="34" charset="0"/>
              <a:buChar char="•"/>
            </a:pPr>
            <a:endParaRPr lang="en-US" sz="1800" dirty="0"/>
          </a:p>
          <a:p>
            <a:pPr marL="0" indent="0"/>
            <a:r>
              <a:rPr lang="en-US" sz="1800" dirty="0"/>
              <a:t>Move: Stephen McCann		Second: Stephen Palm</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a:t>
            </a:r>
            <a:r>
              <a:rPr lang="en-US" sz="1200" dirty="0">
                <a:solidFill>
                  <a:srgbClr val="FF0000"/>
                </a:solidFill>
              </a:rPr>
              <a:t>11-22/1335r8, 11-22/1509r4, 11-22/1746r4, 11-22/1454r2.</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54506967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492 (Post-Quarantine 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13819, 10659, 13844 in </a:t>
            </a:r>
            <a:r>
              <a:rPr lang="en-US" sz="1400" b="0" dirty="0">
                <a:hlinkClick r:id="rId2"/>
              </a:rPr>
              <a:t>11-22/1767r2</a:t>
            </a:r>
            <a:r>
              <a:rPr lang="en-US" sz="1400" b="0" dirty="0"/>
              <a:t> [3 CIDs]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Sanghyun Kim		Second: Geonjung Ko</a:t>
            </a:r>
          </a:p>
          <a:p>
            <a:pPr marL="0" indent="0"/>
            <a:r>
              <a:rPr lang="en-US" sz="2000" dirty="0"/>
              <a:t>Discussion: Overview provided by author. No further comments.</a:t>
            </a:r>
          </a:p>
          <a:p>
            <a:pPr marL="0" indent="0"/>
            <a:r>
              <a:rPr lang="en-US" sz="2000" dirty="0"/>
              <a:t>Result: </a:t>
            </a:r>
            <a:r>
              <a:rPr lang="en-US" sz="2000" dirty="0">
                <a:highlight>
                  <a:srgbClr val="00FF00"/>
                </a:highlight>
              </a:rPr>
              <a:t>Approved with unanimous consent.</a:t>
            </a:r>
            <a:endParaRPr lang="en-US" sz="2000" dirty="0"/>
          </a:p>
          <a:p>
            <a:pPr marL="0" indent="0"/>
            <a:endParaRPr lang="en-US" sz="1400" dirty="0"/>
          </a:p>
          <a:p>
            <a:pPr marL="0" indent="0"/>
            <a:r>
              <a:rPr lang="en-US" sz="1400" dirty="0"/>
              <a:t>Note: These CIDs were discussed on November 16, 2022, but no straw poll is conducted yet. POC is Sanghyun</a:t>
            </a:r>
            <a:r>
              <a:rPr lang="en-US" sz="14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3019797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493 (Post-Quarantine 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12036 in </a:t>
            </a:r>
            <a:r>
              <a:rPr lang="en-US" sz="1400" b="0" dirty="0">
                <a:hlinkClick r:id="rId2"/>
              </a:rPr>
              <a:t>11-22/1366r1</a:t>
            </a:r>
            <a:r>
              <a:rPr lang="en-US" sz="1400" b="0" dirty="0"/>
              <a:t> [1 CID]</a:t>
            </a:r>
          </a:p>
          <a:p>
            <a:pPr marL="0" indent="0"/>
            <a:endParaRPr lang="en-US" sz="1400" dirty="0"/>
          </a:p>
          <a:p>
            <a:pPr marL="0" indent="0"/>
            <a:endParaRPr lang="en-US" sz="1400" dirty="0"/>
          </a:p>
          <a:p>
            <a:pPr marL="0" indent="0"/>
            <a:r>
              <a:rPr lang="en-US" sz="2000" dirty="0"/>
              <a:t>Move: 		Second:</a:t>
            </a:r>
          </a:p>
          <a:p>
            <a:pPr marL="0" indent="0"/>
            <a:r>
              <a:rPr lang="en-US" sz="2000" dirty="0"/>
              <a:t>Discussion:</a:t>
            </a:r>
          </a:p>
          <a:p>
            <a:pPr marL="0" indent="0"/>
            <a:r>
              <a:rPr lang="en-US" sz="2000" dirty="0">
                <a:highlight>
                  <a:srgbClr val="FFFF00"/>
                </a:highlight>
              </a:rPr>
              <a:t>Result: Postponed to F2F.</a:t>
            </a:r>
          </a:p>
          <a:p>
            <a:pPr marL="0" indent="0"/>
            <a:endParaRPr lang="en-US" sz="1400" dirty="0"/>
          </a:p>
          <a:p>
            <a:pPr marL="0" indent="0"/>
            <a:r>
              <a:rPr lang="en-US" sz="1200" dirty="0"/>
              <a:t>Note: This CID was discussed on October 17, 2022, but no straw poll is conducted yet. POC is Guogang</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09117281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494 (Post-Quarantine 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200" b="0" dirty="0">
                <a:effectLst/>
                <a:ea typeface="Malgun Gothic" panose="020B0503020000020004" pitchFamily="34" charset="-127"/>
              </a:rPr>
              <a:t>10385, 10436, 10486, 10632, 10722, 10771, 10772, 11102, 11428, 11742, 12163, 12164, 12168, 12169, 12377, 12378, 12481, 12906, 13092, 13277, 12165, 10717, 11658, 13066 in </a:t>
            </a:r>
            <a:r>
              <a:rPr lang="en-GB" sz="1200" b="0" dirty="0">
                <a:effectLst/>
                <a:ea typeface="Malgun Gothic" panose="020B0503020000020004" pitchFamily="34" charset="-127"/>
                <a:hlinkClick r:id="rId2"/>
              </a:rPr>
              <a:t>11-22/2042r0</a:t>
            </a:r>
            <a:r>
              <a:rPr lang="en-GB" sz="1200" b="0" dirty="0">
                <a:effectLst/>
                <a:ea typeface="Malgun Gothic" panose="020B0503020000020004" pitchFamily="34" charset="-127"/>
              </a:rPr>
              <a:t> </a:t>
            </a:r>
            <a:r>
              <a:rPr lang="en-GB" sz="1200" b="0" i="1" dirty="0">
                <a:effectLst/>
                <a:ea typeface="Malgun Gothic" panose="020B0503020000020004" pitchFamily="34" charset="-127"/>
              </a:rPr>
              <a:t>[24 CIDs]</a:t>
            </a:r>
            <a:endParaRPr lang="en-US" sz="1200" i="1"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Yongho Seok		Second: Ming Gan</a:t>
            </a:r>
          </a:p>
          <a:p>
            <a:pPr marL="0" indent="0"/>
            <a:r>
              <a:rPr lang="en-US" sz="2000" dirty="0"/>
              <a:t>Discussion: Some discussion.</a:t>
            </a:r>
          </a:p>
          <a:p>
            <a:pPr marL="0" indent="0"/>
            <a:r>
              <a:rPr lang="en-US" sz="2000" dirty="0"/>
              <a:t>Preliminary Result: </a:t>
            </a:r>
            <a:r>
              <a:rPr lang="en-US" sz="2000" dirty="0">
                <a:highlight>
                  <a:srgbClr val="FF0000"/>
                </a:highlight>
              </a:rPr>
              <a:t>42Y, 70N, 16A (fails)</a:t>
            </a:r>
          </a:p>
          <a:p>
            <a:pPr marL="0" indent="0"/>
            <a:r>
              <a:rPr lang="en-US" sz="2000" dirty="0"/>
              <a:t>Result: </a:t>
            </a:r>
            <a:r>
              <a:rPr lang="en-US" sz="2000" dirty="0">
                <a:highlight>
                  <a:srgbClr val="FF0000"/>
                </a:highlight>
              </a:rPr>
              <a:t>42Y</a:t>
            </a:r>
            <a:r>
              <a:rPr lang="en-US" sz="2000">
                <a:highlight>
                  <a:srgbClr val="FF0000"/>
                </a:highlight>
              </a:rPr>
              <a:t>, 70N</a:t>
            </a:r>
            <a:r>
              <a:rPr lang="en-US" sz="2000" dirty="0">
                <a:highlight>
                  <a:srgbClr val="FF0000"/>
                </a:highlight>
              </a:rPr>
              <a:t>, 15A (fails)</a:t>
            </a:r>
          </a:p>
          <a:p>
            <a:pPr marL="0" indent="0"/>
            <a:r>
              <a:rPr lang="en-US" sz="1200" dirty="0"/>
              <a:t>Note: This document is prepared by Yongho after the contribution </a:t>
            </a:r>
            <a:r>
              <a:rPr lang="en-US" sz="1200" dirty="0">
                <a:hlinkClick r:id="rId3"/>
              </a:rPr>
              <a:t>11-22/1709r4</a:t>
            </a:r>
            <a:r>
              <a:rPr lang="en-US" sz="1200" dirty="0"/>
              <a:t> that was prepared by Binita and was proposing resolutions to these CIDs did not obtain majority support (SP result: 50Y, 47N, 18A)</a:t>
            </a:r>
          </a:p>
          <a:p>
            <a:pPr marL="0" indent="0"/>
            <a:endParaRPr lang="en-US" sz="1200" dirty="0">
              <a:solidFill>
                <a:schemeClr val="tx1"/>
              </a:solidFill>
            </a:endParaRP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490580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495 (Post-Quarantine 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latin typeface="Times New Roman" panose="02020603050405020304" pitchFamily="18" charset="0"/>
                <a:ea typeface="Malgun Gothic" panose="020B0503020000020004" pitchFamily="34" charset="-127"/>
              </a:rPr>
              <a:t>12510, 11542, 11544, 13256 in </a:t>
            </a:r>
            <a:r>
              <a:rPr lang="en-GB" sz="1400" b="0" dirty="0">
                <a:effectLst/>
                <a:latin typeface="Times New Roman" panose="02020603050405020304" pitchFamily="18" charset="0"/>
                <a:ea typeface="Malgun Gothic" panose="020B0503020000020004" pitchFamily="34" charset="-127"/>
                <a:hlinkClick r:id="rId2"/>
              </a:rPr>
              <a:t>11-22/1316r2</a:t>
            </a:r>
            <a:r>
              <a:rPr lang="en-GB" sz="1400" b="0" dirty="0">
                <a:effectLst/>
                <a:latin typeface="Times New Roman" panose="02020603050405020304" pitchFamily="18" charset="0"/>
                <a:ea typeface="Malgun Gothic" panose="020B0503020000020004" pitchFamily="34" charset="-127"/>
              </a:rPr>
              <a:t> </a:t>
            </a:r>
            <a:r>
              <a:rPr lang="en-GB" sz="1400" b="0" i="1" dirty="0">
                <a:effectLst/>
                <a:latin typeface="Times New Roman" panose="02020603050405020304" pitchFamily="18" charset="0"/>
                <a:ea typeface="Malgun Gothic" panose="020B0503020000020004" pitchFamily="34" charset="-127"/>
              </a:rPr>
              <a:t>[4 CIDs]</a:t>
            </a:r>
            <a:endParaRPr lang="en-US" sz="1400" dirty="0"/>
          </a:p>
          <a:p>
            <a:pPr marL="0" indent="0"/>
            <a:endParaRPr lang="en-US" sz="1400" dirty="0"/>
          </a:p>
          <a:p>
            <a:pPr>
              <a:buFont typeface="Arial" panose="020B0604020202020204" pitchFamily="34" charset="0"/>
              <a:buChar char="•"/>
            </a:pPr>
            <a:endParaRPr lang="en-US" sz="1400" dirty="0"/>
          </a:p>
          <a:p>
            <a:pPr marL="0" indent="0"/>
            <a:r>
              <a:rPr lang="en-US" sz="2000" dirty="0"/>
              <a:t>Move:  Po-Kai Huang		Second: Binita Gupta</a:t>
            </a:r>
          </a:p>
          <a:p>
            <a:pPr marL="0" indent="0"/>
            <a:r>
              <a:rPr lang="en-US" sz="2000" dirty="0"/>
              <a:t>Discussion: Some clarification questions. </a:t>
            </a:r>
          </a:p>
          <a:p>
            <a:pPr marL="0" indent="0"/>
            <a:r>
              <a:rPr lang="en-US" sz="2000" dirty="0"/>
              <a:t>Result: </a:t>
            </a:r>
            <a:r>
              <a:rPr lang="en-US" sz="2000" dirty="0">
                <a:highlight>
                  <a:srgbClr val="00FF00"/>
                </a:highlight>
              </a:rPr>
              <a:t>Approved with unanimous consent.</a:t>
            </a:r>
          </a:p>
          <a:p>
            <a:pPr marL="0" indent="0"/>
            <a:endParaRPr lang="en-US" sz="1400" dirty="0"/>
          </a:p>
          <a:p>
            <a:pPr marL="0" indent="0"/>
            <a:r>
              <a:rPr lang="en-US" sz="1200" dirty="0"/>
              <a:t>Note: These CIDs were discussed on September 07, 2022, but no straw poll is conducted yet. POC is Po-Kai</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6283220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Tree>
    <p:extLst>
      <p:ext uri="{BB962C8B-B14F-4D97-AF65-F5344CB8AC3E}">
        <p14:creationId xmlns:p14="http://schemas.microsoft.com/office/powerpoint/2010/main" val="282750297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https://mentor.ieee.org/802.11/dcn/22/11-22-1984-</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-00be-tgbe-november-2022-meeting-minutes.docx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Nov-Jan: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a:t>
            </a:r>
            <a:r>
              <a:rPr lang="en-US" sz="1800">
                <a:solidFill>
                  <a:srgbClr val="6B9F25"/>
                </a:solidFill>
                <a:hlinkClick r:id="rId3">
                  <a:extLst>
                    <a:ext uri="{A12FA001-AC4F-418D-AE19-62706E023703}">
                      <ahyp:hlinkClr xmlns:ahyp="http://schemas.microsoft.com/office/drawing/2018/hyperlinkcolor" val="tx"/>
                    </a:ext>
                  </a:extLst>
                </a:hlinkClick>
              </a:rPr>
              <a:t>/22/11-22-2169-</a:t>
            </a:r>
            <a:r>
              <a:rPr lang="en-US" sz="1800">
                <a:solidFill>
                  <a:srgbClr val="FF0000"/>
                </a:solidFill>
                <a:hlinkClick r:id="rId3">
                  <a:extLst>
                    <a:ext uri="{A12FA001-AC4F-418D-AE19-62706E023703}">
                      <ahyp:hlinkClr xmlns:ahyp="http://schemas.microsoft.com/office/drawing/2018/hyperlinkcolor" val="tx"/>
                    </a:ext>
                  </a:extLst>
                </a:hlinkClick>
              </a:rPr>
              <a:t>02</a:t>
            </a:r>
            <a:r>
              <a:rPr lang="en-US" sz="1800">
                <a:solidFill>
                  <a:srgbClr val="6B9F25"/>
                </a:solidFill>
                <a:hlinkClick r:id="rId3">
                  <a:extLst>
                    <a:ext uri="{A12FA001-AC4F-418D-AE19-62706E023703}">
                      <ahyp:hlinkClr xmlns:ahyp="http://schemas.microsoft.com/office/drawing/2018/hyperlinkcolor" val="tx"/>
                    </a:ext>
                  </a:extLst>
                </a:hlinkClick>
              </a:rPr>
              <a:t>-00be-tgbe-nov-jan-teleconference-minutes</a:t>
            </a:r>
            <a:r>
              <a:rPr lang="en-US" sz="1800" dirty="0">
                <a:solidFill>
                  <a:srgbClr val="6B9F25"/>
                </a:solidFill>
                <a:hlinkClick r:id="rId3">
                  <a:extLst>
                    <a:ext uri="{A12FA001-AC4F-418D-AE19-62706E023703}">
                      <ahyp:hlinkClr xmlns:ahyp="http://schemas.microsoft.com/office/drawing/2018/hyperlinkcolor" val="tx"/>
                    </a:ext>
                  </a:extLst>
                </a:hlinkClick>
              </a:rPr>
              <a:t>.docx</a:t>
            </a:r>
            <a:endParaRPr lang="en-US" sz="1800" dirty="0">
              <a:solidFill>
                <a:srgbClr val="6B9F25"/>
              </a:solidFill>
            </a:endParaRPr>
          </a:p>
          <a:p>
            <a:endParaRPr lang="en-US" sz="1800" dirty="0"/>
          </a:p>
          <a:p>
            <a:r>
              <a:rPr lang="en-US" sz="1800" dirty="0"/>
              <a:t>Move: 			Second:</a:t>
            </a:r>
          </a:p>
          <a:p>
            <a:r>
              <a:rPr lang="en-US" sz="1800" dirty="0"/>
              <a:t>Discussion:</a:t>
            </a:r>
          </a:p>
          <a:p>
            <a:pPr marL="0" indent="0"/>
            <a:r>
              <a:rPr lang="en-US" sz="1800" dirty="0"/>
              <a:t>Result: </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122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10074, 10135, 10136, 10137, 10138, 10139, 10140, 10141, 10215, 10353, 10579, 13716, 11845, 12976, 10755, 10756, 11478, 11489, 11833, 12247, 12955, 13724, 11822, 11901, 11976, 12499, 13713 in </a:t>
            </a:r>
            <a:r>
              <a:rPr lang="en-US" sz="1200" b="0" dirty="0">
                <a:solidFill>
                  <a:schemeClr val="tx1"/>
                </a:solidFill>
                <a:hlinkClick r:id="rId2"/>
              </a:rPr>
              <a:t>11-22/2157r1</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12079, 13749, 13750, 14002, 13746, 12366, 12367, 12152, 13123, 13188, 11985, 12982 in </a:t>
            </a:r>
            <a:r>
              <a:rPr lang="en-US" sz="1200" b="0" dirty="0">
                <a:solidFill>
                  <a:schemeClr val="tx1"/>
                </a:solidFill>
                <a:hlinkClick r:id="rId3"/>
              </a:rPr>
              <a:t>11-22/2209r0</a:t>
            </a:r>
            <a:r>
              <a:rPr lang="en-US" sz="1200" b="0" dirty="0">
                <a:solidFill>
                  <a:schemeClr val="tx1"/>
                </a:solidFill>
              </a:rPr>
              <a:t> </a:t>
            </a:r>
            <a:r>
              <a:rPr lang="en-US" sz="12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Joint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88619030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13424, 13843 in </a:t>
            </a:r>
            <a:r>
              <a:rPr lang="en-US" sz="1100" b="0" dirty="0">
                <a:solidFill>
                  <a:schemeClr val="tx1"/>
                </a:solidFill>
                <a:hlinkClick r:id="rId2"/>
              </a:rPr>
              <a:t>11-22/1789r1</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11844, 10578, 11953, 12418, 13428, 13959, 13272, 14053, 14062 in </a:t>
            </a:r>
            <a:r>
              <a:rPr lang="en-US" sz="1100" b="0" dirty="0">
                <a:solidFill>
                  <a:schemeClr val="tx1"/>
                </a:solidFill>
                <a:hlinkClick r:id="rId3"/>
              </a:rPr>
              <a:t>11-22/1978r5</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MAC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7457700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13633, 11949, 13872, 11155, 13643 in </a:t>
            </a:r>
            <a:r>
              <a:rPr lang="en-US" sz="1100" b="0" dirty="0">
                <a:solidFill>
                  <a:schemeClr val="tx1"/>
                </a:solidFill>
                <a:hlinkClick r:id="rId2"/>
              </a:rPr>
              <a:t>11-22/1051r4</a:t>
            </a:r>
            <a:r>
              <a:rPr lang="en-US" sz="1100" b="0" dirty="0">
                <a:solidFill>
                  <a:schemeClr val="tx1"/>
                </a:solidFill>
              </a:rPr>
              <a:t>  &amp; 13736, 13973 in </a:t>
            </a:r>
            <a:r>
              <a:rPr lang="en-US" sz="1100" b="0" dirty="0">
                <a:solidFill>
                  <a:schemeClr val="tx1"/>
                </a:solidFill>
                <a:hlinkClick r:id="rId3"/>
              </a:rPr>
              <a:t>11-22/1265r3</a:t>
            </a:r>
            <a:r>
              <a:rPr lang="en-US" sz="1100" b="0" dirty="0">
                <a:solidFill>
                  <a:schemeClr val="tx1"/>
                </a:solidFill>
              </a:rPr>
              <a:t> &amp; 11486 in </a:t>
            </a:r>
            <a:r>
              <a:rPr lang="en-US" sz="1100" b="0" dirty="0">
                <a:solidFill>
                  <a:schemeClr val="tx1"/>
                </a:solidFill>
                <a:hlinkClick r:id="rId4"/>
              </a:rPr>
              <a:t>11-22/1263r4</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10683, 11159, 13656, 11316, 12075, 12474, 12966 in </a:t>
            </a:r>
            <a:r>
              <a:rPr lang="en-US" sz="1100" b="0" dirty="0">
                <a:solidFill>
                  <a:schemeClr val="tx1"/>
                </a:solidFill>
                <a:hlinkClick r:id="rId5"/>
              </a:rPr>
              <a:t>11-22/1959r0</a:t>
            </a:r>
            <a:r>
              <a:rPr lang="en-US" sz="1100" b="0" dirty="0">
                <a:solidFill>
                  <a:schemeClr val="tx1"/>
                </a:solidFill>
              </a:rPr>
              <a:t> &amp; 10052, 12853 in </a:t>
            </a:r>
            <a:r>
              <a:rPr lang="en-US" sz="1100" b="0" dirty="0">
                <a:solidFill>
                  <a:schemeClr val="tx1"/>
                </a:solidFill>
                <a:hlinkClick r:id="rId6"/>
              </a:rPr>
              <a:t>11-22/1181r3</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11505 in </a:t>
            </a:r>
            <a:r>
              <a:rPr lang="en-US" sz="1100" b="0" dirty="0">
                <a:solidFill>
                  <a:schemeClr val="tx1"/>
                </a:solidFill>
                <a:hlinkClick r:id="rId7"/>
              </a:rPr>
              <a:t>11-22/1129r3</a:t>
            </a:r>
            <a:r>
              <a:rPr lang="en-US" sz="1100" b="0" dirty="0">
                <a:solidFill>
                  <a:schemeClr val="tx1"/>
                </a:solidFill>
              </a:rPr>
              <a:t> &amp; </a:t>
            </a:r>
            <a:r>
              <a:rPr lang="en-US" sz="1100" b="0" strike="sngStrike" dirty="0">
                <a:solidFill>
                  <a:srgbClr val="FF0000"/>
                </a:solidFill>
              </a:rPr>
              <a:t>10158,</a:t>
            </a:r>
            <a:r>
              <a:rPr lang="en-US" sz="1100" b="0" dirty="0">
                <a:solidFill>
                  <a:srgbClr val="FF0000"/>
                </a:solidFill>
              </a:rPr>
              <a:t>*</a:t>
            </a:r>
            <a:r>
              <a:rPr lang="en-US" sz="1100" b="0" dirty="0">
                <a:solidFill>
                  <a:schemeClr val="tx1"/>
                </a:solidFill>
              </a:rPr>
              <a:t> 14077 in </a:t>
            </a:r>
            <a:r>
              <a:rPr lang="en-US" sz="1100" b="0" dirty="0">
                <a:solidFill>
                  <a:schemeClr val="tx1"/>
                </a:solidFill>
                <a:hlinkClick r:id="rId8"/>
              </a:rPr>
              <a:t>11-22/1204r5</a:t>
            </a:r>
            <a:r>
              <a:rPr lang="en-US" sz="1100" b="0" dirty="0">
                <a:solidFill>
                  <a:schemeClr val="tx1"/>
                </a:solidFill>
              </a:rPr>
              <a:t> &amp; 13055, 13056 in </a:t>
            </a:r>
            <a:r>
              <a:rPr lang="en-US" sz="1100" b="0" dirty="0">
                <a:solidFill>
                  <a:schemeClr val="tx1"/>
                </a:solidFill>
                <a:hlinkClick r:id="rId9"/>
              </a:rPr>
              <a:t>11-22/1239r4</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10050 in </a:t>
            </a:r>
            <a:r>
              <a:rPr lang="en-US" sz="1100" b="0" dirty="0">
                <a:solidFill>
                  <a:schemeClr val="tx1"/>
                </a:solidFill>
                <a:hlinkClick r:id="rId10"/>
              </a:rPr>
              <a:t>11-22/1526r5</a:t>
            </a:r>
            <a:r>
              <a:rPr lang="en-US" sz="1100" b="0" dirty="0">
                <a:solidFill>
                  <a:schemeClr val="tx1"/>
                </a:solidFill>
              </a:rPr>
              <a:t> &amp; 12803, 12804, 11326, 10072, 13355, 11325, 13356 in </a:t>
            </a:r>
            <a:r>
              <a:rPr lang="en-US" sz="1100" b="0" dirty="0">
                <a:solidFill>
                  <a:schemeClr val="tx1"/>
                </a:solidFill>
                <a:hlinkClick r:id="rId11"/>
              </a:rPr>
              <a:t>11-22/1903r6</a:t>
            </a:r>
            <a:r>
              <a:rPr lang="en-US" sz="1100" b="0" dirty="0">
                <a:solidFill>
                  <a:schemeClr val="tx1"/>
                </a:solidFill>
              </a:rPr>
              <a:t> &amp; 12972 in </a:t>
            </a:r>
            <a:r>
              <a:rPr lang="en-US" sz="1100" b="0" dirty="0">
                <a:solidFill>
                  <a:schemeClr val="tx1"/>
                </a:solidFill>
                <a:hlinkClick r:id="rId12"/>
              </a:rPr>
              <a:t>11-22/1436r7</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10168, 10721, 13007 in </a:t>
            </a:r>
            <a:r>
              <a:rPr lang="en-US" sz="1100" b="0" dirty="0">
                <a:solidFill>
                  <a:schemeClr val="tx1"/>
                </a:solidFill>
                <a:hlinkClick r:id="rId13"/>
              </a:rPr>
              <a:t>11-22/1844r1</a:t>
            </a:r>
            <a:r>
              <a:rPr lang="en-US" sz="1100" b="0" dirty="0">
                <a:solidFill>
                  <a:schemeClr val="tx1"/>
                </a:solidFill>
              </a:rPr>
              <a:t> &amp; 13471 in </a:t>
            </a:r>
            <a:r>
              <a:rPr lang="en-US" sz="1100" b="0" dirty="0">
                <a:solidFill>
                  <a:schemeClr val="tx1"/>
                </a:solidFill>
                <a:hlinkClick r:id="rId14"/>
              </a:rPr>
              <a:t>11-22/1717r1</a:t>
            </a:r>
            <a:r>
              <a:rPr lang="en-US" sz="1100" b="0" dirty="0">
                <a:solidFill>
                  <a:schemeClr val="tx1"/>
                </a:solidFill>
              </a:rPr>
              <a:t> &amp; 13453,11852 in in </a:t>
            </a:r>
            <a:r>
              <a:rPr lang="en-US" sz="1100" b="0" dirty="0">
                <a:solidFill>
                  <a:schemeClr val="tx1"/>
                </a:solidFill>
                <a:hlinkClick r:id="rId15"/>
              </a:rPr>
              <a:t>11-22/2162r3</a:t>
            </a:r>
            <a:r>
              <a:rPr lang="en-US" sz="1100" b="0" dirty="0">
                <a:solidFill>
                  <a:srgbClr val="FF0000"/>
                </a:solidFill>
              </a:rPr>
              <a:t>** </a:t>
            </a:r>
            <a:r>
              <a:rPr lang="en-US" sz="1100" b="0" i="1" dirty="0">
                <a:solidFill>
                  <a:schemeClr val="tx1"/>
                </a:solidFill>
              </a:rPr>
              <a:t>[6 CIDs]</a:t>
            </a:r>
            <a:r>
              <a:rPr lang="en-US" sz="1100" b="0" dirty="0">
                <a:solidFill>
                  <a:schemeClr val="tx1"/>
                </a:solidFill>
              </a:rPr>
              <a:t> </a:t>
            </a:r>
          </a:p>
          <a:p>
            <a:pPr marL="285750" indent="-285750">
              <a:buFont typeface="Arial" panose="020B0604020202020204" pitchFamily="34" charset="0"/>
              <a:buChar char="•"/>
            </a:pPr>
            <a:r>
              <a:rPr lang="en-US" sz="1100" b="0" dirty="0">
                <a:solidFill>
                  <a:schemeClr val="tx1"/>
                </a:solidFill>
              </a:rPr>
              <a:t>11098, 11449, 11450, 12368, 13215, 13689, 13894, 13321, 13729, 10706, 11938 in </a:t>
            </a:r>
            <a:r>
              <a:rPr lang="en-US" sz="1100" b="0" dirty="0">
                <a:solidFill>
                  <a:schemeClr val="tx1"/>
                </a:solidFill>
                <a:hlinkClick r:id="rId16"/>
              </a:rPr>
              <a:t>11-22/2170r5</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10096 in </a:t>
            </a:r>
            <a:r>
              <a:rPr lang="en-US" sz="1100" b="0" dirty="0">
                <a:solidFill>
                  <a:schemeClr val="tx1"/>
                </a:solidFill>
                <a:hlinkClick r:id="rId17"/>
              </a:rPr>
              <a:t>11-22/2168r0</a:t>
            </a:r>
            <a:r>
              <a:rPr lang="en-US" sz="1100" b="0" dirty="0">
                <a:solidFill>
                  <a:schemeClr val="tx1"/>
                </a:solidFill>
              </a:rPr>
              <a:t> &amp; 10487 in </a:t>
            </a:r>
            <a:r>
              <a:rPr lang="en-US" sz="1100" b="0" dirty="0">
                <a:solidFill>
                  <a:schemeClr val="tx1"/>
                </a:solidFill>
                <a:hlinkClick r:id="rId18"/>
              </a:rPr>
              <a:t>11-22/2201r1</a:t>
            </a:r>
            <a:r>
              <a:rPr lang="en-US" sz="1100" b="0" dirty="0">
                <a:solidFill>
                  <a:schemeClr val="tx1"/>
                </a:solidFill>
              </a:rPr>
              <a:t> &amp; 13063, 13773, 12756, 11866 in </a:t>
            </a:r>
            <a:r>
              <a:rPr lang="en-US" sz="1100" b="0" dirty="0">
                <a:solidFill>
                  <a:schemeClr val="tx1"/>
                </a:solidFill>
                <a:hlinkClick r:id="rId19"/>
              </a:rPr>
              <a:t>11-22/1943r3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MAC ad-hoc sessions.</a:t>
            </a:r>
          </a:p>
          <a:p>
            <a:r>
              <a:rPr lang="en-US" sz="1200" i="1" dirty="0">
                <a:solidFill>
                  <a:srgbClr val="FF0000"/>
                </a:solidFill>
              </a:rPr>
              <a:t>* This CID was already approved by motion 452. Hence removed. </a:t>
            </a:r>
          </a:p>
          <a:p>
            <a:r>
              <a:rPr lang="en-US" sz="1200" i="1" dirty="0">
                <a:solidFill>
                  <a:srgbClr val="FF0000"/>
                </a:solidFill>
              </a:rPr>
              <a:t>** SP was ran on r2. Rev 3 contained an editorial update (added a sentence pointing to the proposed table).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9" name="Date Placeholder 5">
            <a:extLst>
              <a:ext uri="{FF2B5EF4-FFF2-40B4-BE49-F238E27FC236}">
                <a16:creationId xmlns:a16="http://schemas.microsoft.com/office/drawing/2014/main" id="{AB368F28-02C7-0EAF-6701-90D49BEB255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336054164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11704, 10078, 10079, 13252, 13845, 11089, 11252, 11092, 13962, 11927, 11928, 11767, 13318, 13771, 12985, 13975, 12506, 10216, 12374, 12507, 12989, 13254, 11540, 14029, 10017, 11637, 13774, 13775, 10726, 11535, 11536, 11701, 12835, 12990, 11848, 12494, 13484, 11539, 12505, 12987, 14098, 12988, 11538, 13884, 13064, 12990 in </a:t>
            </a:r>
            <a:r>
              <a:rPr lang="en-US" sz="1100" b="0" dirty="0">
                <a:solidFill>
                  <a:schemeClr val="tx1"/>
                </a:solidFill>
                <a:hlinkClick r:id="rId2"/>
              </a:rPr>
              <a:t>11-22/1189r8</a:t>
            </a:r>
            <a:r>
              <a:rPr lang="en-US" sz="1100" b="0" dirty="0">
                <a:solidFill>
                  <a:schemeClr val="tx1"/>
                </a:solidFill>
              </a:rPr>
              <a:t> </a:t>
            </a:r>
            <a:r>
              <a:rPr lang="en-US" sz="1100" b="0" i="1" dirty="0">
                <a:solidFill>
                  <a:schemeClr val="tx1"/>
                </a:solidFill>
              </a:rPr>
              <a:t>[46 CIDs]</a:t>
            </a:r>
          </a:p>
          <a:p>
            <a:pPr marL="285750" indent="-285750">
              <a:buFont typeface="Arial" panose="020B0604020202020204" pitchFamily="34" charset="0"/>
              <a:buChar char="•"/>
            </a:pPr>
            <a:r>
              <a:rPr lang="en-US" sz="1100" b="0" dirty="0">
                <a:solidFill>
                  <a:schemeClr val="tx1"/>
                </a:solidFill>
              </a:rPr>
              <a:t>13386, 12487 in </a:t>
            </a:r>
            <a:r>
              <a:rPr lang="en-US" sz="1100" b="0" dirty="0">
                <a:solidFill>
                  <a:schemeClr val="tx1"/>
                </a:solidFill>
                <a:hlinkClick r:id="rId3"/>
              </a:rPr>
              <a:t>11-22/1583r6</a:t>
            </a:r>
            <a:r>
              <a:rPr lang="en-US" sz="1100" b="0" dirty="0">
                <a:solidFill>
                  <a:schemeClr val="tx1"/>
                </a:solidFill>
              </a:rPr>
              <a:t> &amp; 10841 in </a:t>
            </a:r>
            <a:r>
              <a:rPr lang="en-US" sz="1100" b="0" dirty="0">
                <a:solidFill>
                  <a:schemeClr val="tx1"/>
                </a:solidFill>
                <a:hlinkClick r:id="rId4"/>
              </a:rPr>
              <a:t>11-22/1501r3</a:t>
            </a:r>
            <a:r>
              <a:rPr lang="en-US" sz="1100" b="0" dirty="0">
                <a:solidFill>
                  <a:schemeClr val="tx1"/>
                </a:solidFill>
              </a:rPr>
              <a:t> &amp; 11024 in </a:t>
            </a:r>
            <a:r>
              <a:rPr lang="en-US" sz="1100" b="0" dirty="0">
                <a:solidFill>
                  <a:schemeClr val="tx1"/>
                </a:solidFill>
                <a:hlinkClick r:id="rId5"/>
              </a:rPr>
              <a:t>11-22/2181r2</a:t>
            </a:r>
            <a:r>
              <a:rPr lang="en-US" sz="1100" b="0" dirty="0">
                <a:solidFill>
                  <a:schemeClr val="tx1"/>
                </a:solidFill>
              </a:rPr>
              <a:t> </a:t>
            </a:r>
            <a:r>
              <a:rPr lang="en-US" sz="1100" b="0" i="1" dirty="0">
                <a:solidFill>
                  <a:schemeClr val="tx1"/>
                </a:solidFill>
              </a:rPr>
              <a:t>[4 CIDs]</a:t>
            </a:r>
          </a:p>
          <a:p>
            <a:pPr marL="285750" indent="-285750">
              <a:buFont typeface="Arial" panose="020B0604020202020204" pitchFamily="34" charset="0"/>
              <a:buChar char="•"/>
            </a:pPr>
            <a:r>
              <a:rPr lang="en-US" sz="1100" b="0" dirty="0">
                <a:solidFill>
                  <a:schemeClr val="tx1"/>
                </a:solidFill>
              </a:rPr>
              <a:t>11578, 12386, 12428, 13002, 13398, 13399, 13673 in </a:t>
            </a:r>
            <a:r>
              <a:rPr lang="en-US" sz="1100" b="0" dirty="0">
                <a:solidFill>
                  <a:schemeClr val="tx1"/>
                </a:solidFill>
                <a:hlinkClick r:id="rId6"/>
              </a:rPr>
              <a:t>11-22/2152r2</a:t>
            </a:r>
            <a:r>
              <a:rPr lang="en-US" sz="1100" b="0" dirty="0">
                <a:solidFill>
                  <a:srgbClr val="FF0000"/>
                </a:solidFill>
              </a:rPr>
              <a:t>*</a:t>
            </a:r>
            <a:r>
              <a:rPr lang="en-US" sz="1100" b="0" dirty="0">
                <a:solidFill>
                  <a:schemeClr val="tx1"/>
                </a:solidFill>
              </a:rPr>
              <a:t> &amp; 13020, 13229, 13233, 12319, 12320 in </a:t>
            </a:r>
            <a:r>
              <a:rPr lang="en-US" sz="1100" b="0" dirty="0">
                <a:solidFill>
                  <a:schemeClr val="tx1"/>
                </a:solidFill>
                <a:hlinkClick r:id="rId7"/>
              </a:rPr>
              <a:t>11-22/1906r1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12439, 12524, 13640, 13212 in </a:t>
            </a:r>
            <a:r>
              <a:rPr lang="en-US" sz="1100" b="0" dirty="0">
                <a:solidFill>
                  <a:schemeClr val="tx1"/>
                </a:solidFill>
                <a:hlinkClick r:id="rId8"/>
              </a:rPr>
              <a:t>11-22/1745r1</a:t>
            </a:r>
            <a:r>
              <a:rPr lang="en-US" sz="1100" b="0" dirty="0">
                <a:solidFill>
                  <a:schemeClr val="tx1"/>
                </a:solidFill>
              </a:rPr>
              <a:t> &amp; 13100, 12936, 11516 in </a:t>
            </a:r>
            <a:r>
              <a:rPr lang="en-US" sz="1100" b="0" dirty="0">
                <a:solidFill>
                  <a:schemeClr val="tx1"/>
                </a:solidFill>
                <a:hlinkClick r:id="rId9"/>
              </a:rPr>
              <a:t>11-22/1480r3</a:t>
            </a:r>
            <a:r>
              <a:rPr lang="en-US" sz="1100" b="0" dirty="0">
                <a:solidFill>
                  <a:schemeClr val="tx1"/>
                </a:solidFill>
              </a:rPr>
              <a:t> &amp; 10013 in </a:t>
            </a:r>
            <a:r>
              <a:rPr lang="en-US" sz="1100" b="0" dirty="0">
                <a:solidFill>
                  <a:schemeClr val="tx1"/>
                </a:solidFill>
                <a:hlinkClick r:id="rId10"/>
              </a:rPr>
              <a:t>11-22/1782r3</a:t>
            </a:r>
            <a:r>
              <a:rPr lang="en-US" sz="1100" b="0" dirty="0">
                <a:solidFill>
                  <a:schemeClr val="tx1"/>
                </a:solidFill>
              </a:rPr>
              <a:t> </a:t>
            </a:r>
            <a:r>
              <a:rPr lang="en-US" sz="1100" b="0" i="1" dirty="0">
                <a:solidFill>
                  <a:schemeClr val="tx1"/>
                </a:solidFill>
              </a:rPr>
              <a:t>[8 CIDs]</a:t>
            </a:r>
          </a:p>
          <a:p>
            <a:pPr marL="0" indent="0"/>
            <a:r>
              <a:rPr lang="en-US" altLang="en-US" sz="1600" b="1" dirty="0"/>
              <a:t>and incorporate the text changes into the latest TGbe draft.</a:t>
            </a:r>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MAC ad-hoc sessions.</a:t>
            </a:r>
          </a:p>
          <a:p>
            <a:endParaRPr lang="en-US" sz="1200" i="1" dirty="0"/>
          </a:p>
          <a:p>
            <a:r>
              <a:rPr lang="en-US" sz="1200" i="1" dirty="0">
                <a:solidFill>
                  <a:srgbClr val="FF0000"/>
                </a:solidFill>
              </a:rPr>
              <a:t>** SP was ran on r1. Rev 2 contained an editorial update (added a sentence pointing to the proposed figure).</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123864387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500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	13744, </a:t>
            </a:r>
            <a:r>
              <a:rPr lang="en-US" sz="1400" b="0" dirty="0">
                <a:effectLst/>
                <a:ea typeface="Calibri" panose="020F0502020204030204" pitchFamily="34" charset="0"/>
              </a:rPr>
              <a:t>13665, 14090, 12827, 12830</a:t>
            </a:r>
          </a:p>
          <a:p>
            <a:pPr marL="285750" indent="-285750">
              <a:buFont typeface="Arial" panose="020B0604020202020204" pitchFamily="34" charset="0"/>
              <a:buChar char="•"/>
            </a:pPr>
            <a:endParaRPr lang="en-US" sz="14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Second:</a:t>
            </a:r>
          </a:p>
          <a:p>
            <a:pPr marL="0" indent="0"/>
            <a:r>
              <a:rPr lang="en-US" sz="1600" dirty="0"/>
              <a:t>Discussion: </a:t>
            </a:r>
          </a:p>
          <a:p>
            <a:pPr marL="0" indent="0"/>
            <a:r>
              <a:rPr lang="en-US" sz="1600" dirty="0"/>
              <a:t>Result:</a:t>
            </a:r>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3" name="Date Placeholder 5">
            <a:extLst>
              <a:ext uri="{FF2B5EF4-FFF2-40B4-BE49-F238E27FC236}">
                <a16:creationId xmlns:a16="http://schemas.microsoft.com/office/drawing/2014/main" id="{7704E9DB-6FC6-94C7-876F-A0938782D8F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6563141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3" name="Date Placeholder 5">
            <a:extLst>
              <a:ext uri="{FF2B5EF4-FFF2-40B4-BE49-F238E27FC236}">
                <a16:creationId xmlns:a16="http://schemas.microsoft.com/office/drawing/2014/main" id="{59D62CEA-C6A8-73F0-67F1-C0A9D3F68860}"/>
              </a:ext>
            </a:extLst>
          </p:cNvPr>
          <p:cNvSpPr txBox="1">
            <a:spLocks/>
          </p:cNvSpPr>
          <p:nvPr/>
        </p:nvSpPr>
        <p:spPr>
          <a:xfrm>
            <a:off x="696912" y="260350"/>
            <a:ext cx="1874823"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2023</a:t>
            </a:r>
            <a:endParaRPr lang="en-GB" sz="1800" b="1" dirty="0">
              <a:solidFill>
                <a:schemeClr val="tx1"/>
              </a:solidFill>
            </a:endParaRPr>
          </a:p>
        </p:txBody>
      </p:sp>
    </p:spTree>
    <p:extLst>
      <p:ext uri="{BB962C8B-B14F-4D97-AF65-F5344CB8AC3E}">
        <p14:creationId xmlns:p14="http://schemas.microsoft.com/office/powerpoint/2010/main" val="422260101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501 (Post-Quarantine 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12036 in </a:t>
            </a:r>
            <a:r>
              <a:rPr lang="en-US" sz="1400" b="0" dirty="0">
                <a:hlinkClick r:id="rId2"/>
              </a:rPr>
              <a:t>11-22/1366r1</a:t>
            </a:r>
            <a:r>
              <a:rPr lang="en-US" sz="1400" b="0" dirty="0"/>
              <a:t> [1 CID]</a:t>
            </a:r>
          </a:p>
          <a:p>
            <a:pPr marL="0" indent="0"/>
            <a:endParaRPr lang="en-US" sz="1400" dirty="0"/>
          </a:p>
          <a:p>
            <a:pPr marL="0" indent="0"/>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was discussed on October 17, 2022, but no straw poll is conducted yet. POC is Guogang</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642156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502 (Post-Quarantine 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11714 in </a:t>
            </a:r>
            <a:r>
              <a:rPr lang="en-GB" sz="1400" b="0" dirty="0">
                <a:effectLst/>
                <a:ea typeface="Malgun Gothic" panose="020B0503020000020004" pitchFamily="34" charset="-127"/>
                <a:hlinkClick r:id="rId2"/>
              </a:rPr>
              <a:t>11-22/1779r0</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with </a:t>
            </a:r>
            <a:r>
              <a:rPr lang="en-US" sz="1200" dirty="0" err="1"/>
              <a:t>Abhi's</a:t>
            </a:r>
            <a:r>
              <a:rPr lang="en-US" sz="1200" dirty="0"/>
              <a:t> CR document 22/1182r7 on August 15, 2022, but no straw poll is conducted yet. The PoC is reassigned from Abhi to Po-Kai on August 30, 2022. POC is Po-Kai.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9498923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503 (MAC-Separate)</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13476 in </a:t>
            </a:r>
            <a:r>
              <a:rPr lang="en-GB" sz="1400" b="0" dirty="0">
                <a:effectLst/>
                <a:ea typeface="Malgun Gothic" panose="020B0503020000020004" pitchFamily="34" charset="-127"/>
                <a:hlinkClick r:id="rId2"/>
              </a:rPr>
              <a:t>11-22/1480r1</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marL="0" indent="0"/>
            <a:endParaRPr lang="en-US" sz="1400" dirty="0"/>
          </a:p>
          <a:p>
            <a:pPr marL="0" indent="0"/>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was requested to be removed from cumulative motion 488. There was no objection to the straw poll.</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21317100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504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“Q1”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TBD</a:t>
            </a:r>
            <a:r>
              <a:rPr lang="en-US" sz="1600" dirty="0"/>
              <a:t> </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a:t>
            </a:r>
            <a:r>
              <a:rPr lang="en-US" sz="1100" b="0" dirty="0">
                <a:solidFill>
                  <a:srgbClr val="FF0000"/>
                </a:solidFill>
              </a:rPr>
              <a:t> </a:t>
            </a:r>
            <a:r>
              <a:rPr lang="en-US" sz="1100" dirty="0">
                <a:solidFill>
                  <a:schemeClr val="tx1"/>
                </a:solidFill>
              </a:rPr>
              <a:t>22/1264r6 (Yunbo), 22/1369r3 (Morteza), 22/1054r3 (Po-Kai), 22/1279r1 (Liangxiao), 22/1187r1 (Dibakar), 22/1216r2 (Chien-Fang), 22/1264r2 (Yunbo), 22/1189r7 (Dibakar), 22/1202r3 (Vishnu), 22/1201r4 (Vishnu), 22/1373r5 (Abdel), 22/1189r8 (Dibakar), 22/1182r7 (Po-Kai), 22/1366r0 (Guogang), 22/1188r4 (Dibakar), 22/1263r4 (Yunbo), 22/1204r4 (Minyoung), 22/1357r2 (Morteza), 22/1036r3 (Liuming)</a:t>
            </a:r>
          </a:p>
          <a:p>
            <a:pPr marL="0" indent="0"/>
            <a:endParaRPr lang="pt-BR" sz="1100" dirty="0">
              <a:solidFill>
                <a:schemeClr val="tx1"/>
              </a:solidFill>
            </a:endParaRPr>
          </a:p>
          <a:p>
            <a:pPr marL="0" indent="0"/>
            <a:endParaRPr lang="en-US" sz="1100" dirty="0">
              <a:solidFill>
                <a:srgbClr val="FF0000"/>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0407269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505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“Q2”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TBD</a:t>
            </a:r>
            <a:r>
              <a:rPr lang="en-US" sz="1600" dirty="0"/>
              <a:t> </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a:t>
            </a:r>
            <a:r>
              <a:rPr lang="en-US" sz="1100" b="0" dirty="0">
                <a:solidFill>
                  <a:srgbClr val="FF0000"/>
                </a:solidFill>
              </a:rPr>
              <a:t> </a:t>
            </a:r>
            <a:r>
              <a:rPr lang="pt-BR" sz="1100" dirty="0">
                <a:solidFill>
                  <a:schemeClr val="tx1"/>
                </a:solidFill>
              </a:rPr>
              <a:t>22/1357r2 (Morteza), 22/1505r2 (Liwen), 22/1503r2 (Liwen), 22/1504r2 (Liwen), 22/1436r2 (Duncan), 22/1418r1 (Yunbo), 22/1377r4 (Xiangxin), 22/1381r4 (Minyoung), 22/1452r3 (Yonggang), 22/1480r1 (Gaurang), 22/1462r1 (Ming), 22/1457r1 (Duncan), 22/1435r0 (Duncan), 22/1482r4 (Laurent), 22/1502r0 (Liwen), 22/1422r3 (Abhishek), 22/1428r2 (Laurent), 22/1417r0 (Yunbo), 22/1427r1 (Rubayet)</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2745320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506 (Quarantine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“Q3”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TBD</a:t>
            </a:r>
            <a:r>
              <a:rPr lang="en-US" sz="1600" dirty="0"/>
              <a:t> </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11-22/1671r3 (Arik), 11-22/1709r5 (Binita), 11-22/1517r2 (Minyoung), 11-22/1661r4 (Yonggang), 11-22/1717r1 (Ming), 11-22/1680r1 (Ming), 11-22/1545r3 (Kumail), 11-22/1683r6 (Frank), 11-22/1742r2 (Yousi), 11-22/1709r2 (Binita), 11-22/1539r3 (Ming), 11-22/1692r2 (Stephen), 11-22/1583r2 (Po-Kai), 11-22/1537r1 (Juseong), 11-22/1535r1 (Juseong), 11-22/1574r1 (Liuming), 11-22/1526r5 (Ming), 11-22/1705r2 (Ming), 11-22/1746r4 (Ming), 11-22/1586r2 (Abhishek)</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1990563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507 (Quarantine 4)</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“Q4”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TBD</a:t>
            </a:r>
            <a:r>
              <a:rPr lang="en-US" sz="1600" dirty="0"/>
              <a:t> </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11-22/1768r7 (Ming), 11-22/1793r1 (Morteza), 11-22/1832r1 (Yongho), 11-22/1796r0 (Abhishek), 11-22/1827r5 (Chunyu), 11-22/1815r2 (Xiangxin), 11-22/1838r5 (Binita),  11-22/1828r1 (Chunyu),  11-22/1756r3 (Minyoung), 11-22/1816r3 (Abhishek), 11-22/1766r2 (Ming), 11-22/1777r2 (Po-Kai), 11-22/1836r1 (Yongho), 11-22/1747r3 (Ming), 11-22/1811r0 (Liwen), 11-22/1756r5 (Minyoung), 11-22/1756r7 (Minyoung), 11-22/1789r0 (Sanghyun), 11-22/1825r0 (Pooya), 11-22/1786r1 (Liuming)</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03203780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508 (Quarantine 6)</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“Q6”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TBD</a:t>
            </a:r>
            <a:r>
              <a:rPr lang="en-US" sz="1600" dirty="0"/>
              <a:t> </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22/1876r1 (Jay), 22/1848r1 (Morteza), 22/1860r3 (Frank), 22/1966r1 (Pooya), 22/1890r0 (Binita), 22/1890r1 (Binita), 22/1881r2 (Ming), 22/1879r1 (Ming), 22/1846r2 (Kaiying), 22/1906r0 (Binita), 22/1935r1 (Thomas), 22/1943r3 (Dmitry), 22/1978r5 (Abhishek), 22/1850r1 (Mark), 22/1903r4 (Laurent), 22/1844r1 (Kaiying), 22/1944r1 (Dmitry), 22/1920r0 (Geonjung), 22/1903r6 (Laurent), 22/1879r1 (Ming).</a:t>
            </a:r>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25886425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509 (Quarantine 7)</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“Q7”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TBD</a:t>
            </a:r>
            <a:r>
              <a:rPr lang="en-US" sz="1600" dirty="0"/>
              <a:t> </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11-22/2164r1 (Subir), 11-22/2170r1 (Gaurang), 11-22/2033r1 (Po-Kai), 11-22/2157r1 (EDITOR), 11-22/2172r0 (Abdel), 11-22/2184r0 (Jeongki), 11-22/2045r1 (Minyoung), 11-22/2170r0/11-22/2174r0 (Gaurang/Qi), 11-22/2170r0/11-22/2175r0 (Gaurang/Qi), 11-22/2175r0 (Qi), 11-22/2108r2 (Xiaofei), 11-22/2165r1 (Po-Kai), 11-22/2045r0 (Minyoung), 11-22/2153r0 (Jeongki), 11-22/2183r0 (Jeongki), 23/0036r1 (Binita), 11-22/2178r0 (Yuchen).</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61633172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1F1AF-E31E-2338-7DF4-E4E5570D341A}"/>
              </a:ext>
            </a:extLst>
          </p:cNvPr>
          <p:cNvSpPr>
            <a:spLocks noGrp="1"/>
          </p:cNvSpPr>
          <p:nvPr>
            <p:ph type="title"/>
          </p:nvPr>
        </p:nvSpPr>
        <p:spPr/>
        <p:txBody>
          <a:bodyPr/>
          <a:lstStyle/>
          <a:p>
            <a:r>
              <a:rPr lang="en-US" dirty="0"/>
              <a:t>Work in progress list</a:t>
            </a:r>
          </a:p>
        </p:txBody>
      </p:sp>
      <p:sp>
        <p:nvSpPr>
          <p:cNvPr id="7" name="Text Placeholder 6">
            <a:extLst>
              <a:ext uri="{FF2B5EF4-FFF2-40B4-BE49-F238E27FC236}">
                <a16:creationId xmlns:a16="http://schemas.microsoft.com/office/drawing/2014/main" id="{147C41F3-461E-AA08-CFE1-360DD76D5600}"/>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EAD0C7A3-F08A-00D9-D230-FC50AB3ACEFB}"/>
              </a:ext>
            </a:extLst>
          </p:cNvPr>
          <p:cNvSpPr>
            <a:spLocks noGrp="1"/>
          </p:cNvSpPr>
          <p:nvPr>
            <p:ph type="dt" idx="10"/>
          </p:nvPr>
        </p:nvSpPr>
        <p:spPr/>
        <p:txBody>
          <a:bodyPr/>
          <a:lstStyle/>
          <a:p>
            <a:r>
              <a:rPr lang="en-US" dirty="0"/>
              <a:t>January 2023</a:t>
            </a:r>
            <a:endParaRPr lang="en-GB" dirty="0"/>
          </a:p>
        </p:txBody>
      </p:sp>
      <p:sp>
        <p:nvSpPr>
          <p:cNvPr id="5" name="Footer Placeholder 4">
            <a:extLst>
              <a:ext uri="{FF2B5EF4-FFF2-40B4-BE49-F238E27FC236}">
                <a16:creationId xmlns:a16="http://schemas.microsoft.com/office/drawing/2014/main" id="{E9712ADC-C8C3-063A-35C9-D182685EACB1}"/>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C8E589D-9CE6-93CA-24C1-1703EE6900D6}"/>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Tree>
    <p:extLst>
      <p:ext uri="{BB962C8B-B14F-4D97-AF65-F5344CB8AC3E}">
        <p14:creationId xmlns:p14="http://schemas.microsoft.com/office/powerpoint/2010/main" val="324038758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CD009-C0FB-3FA1-2C3A-8C4A62CAD754}"/>
              </a:ext>
            </a:extLst>
          </p:cNvPr>
          <p:cNvSpPr>
            <a:spLocks noGrp="1"/>
          </p:cNvSpPr>
          <p:nvPr>
            <p:ph type="title"/>
          </p:nvPr>
        </p:nvSpPr>
        <p:spPr/>
        <p:txBody>
          <a:bodyPr/>
          <a:lstStyle/>
          <a:p>
            <a:r>
              <a:rPr lang="en-US" dirty="0"/>
              <a:t>Post-quarantine (January interim)</a:t>
            </a:r>
          </a:p>
        </p:txBody>
      </p:sp>
      <p:sp>
        <p:nvSpPr>
          <p:cNvPr id="3" name="Content Placeholder 2">
            <a:extLst>
              <a:ext uri="{FF2B5EF4-FFF2-40B4-BE49-F238E27FC236}">
                <a16:creationId xmlns:a16="http://schemas.microsoft.com/office/drawing/2014/main" id="{E0A1AA61-4025-51EE-E804-C9D7725CABE0}"/>
              </a:ext>
            </a:extLst>
          </p:cNvPr>
          <p:cNvSpPr>
            <a:spLocks noGrp="1"/>
          </p:cNvSpPr>
          <p:nvPr>
            <p:ph idx="1"/>
          </p:nvPr>
        </p:nvSpPr>
        <p:spPr/>
        <p:txBody>
          <a:bodyPr/>
          <a:lstStyle/>
          <a:p>
            <a:r>
              <a:rPr lang="en-US" dirty="0"/>
              <a:t>We can run a motion on doc 1381r5 for the following 15 CIDs, which includes the 3 CIDs:</a:t>
            </a:r>
          </a:p>
          <a:p>
            <a:r>
              <a:rPr lang="en-US" dirty="0"/>
              <a:t>"10386, 12158, 10572, 13735, 11121, 13734, 10206, 13960, 13620, 10426, 12484, 12643, 10876, 12380, 13856"</a:t>
            </a:r>
          </a:p>
        </p:txBody>
      </p:sp>
      <p:sp>
        <p:nvSpPr>
          <p:cNvPr id="4" name="Slide Number Placeholder 3">
            <a:extLst>
              <a:ext uri="{FF2B5EF4-FFF2-40B4-BE49-F238E27FC236}">
                <a16:creationId xmlns:a16="http://schemas.microsoft.com/office/drawing/2014/main" id="{03CFA405-BF8F-3C64-98CD-4871315E03CA}"/>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21F6A19A-00A6-1576-28BF-B326290E98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F61EB7A-C482-E91D-3EC0-60E73555401C}"/>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60659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4FF38-60DC-BBA3-3433-55979102A5AE}"/>
              </a:ext>
            </a:extLst>
          </p:cNvPr>
          <p:cNvSpPr>
            <a:spLocks noGrp="1"/>
          </p:cNvSpPr>
          <p:nvPr>
            <p:ph type="title"/>
          </p:nvPr>
        </p:nvSpPr>
        <p:spPr/>
        <p:txBody>
          <a:bodyPr/>
          <a:lstStyle/>
          <a:p>
            <a:r>
              <a:rPr lang="en-US" dirty="0"/>
              <a:t>Doc 1201</a:t>
            </a:r>
          </a:p>
        </p:txBody>
      </p:sp>
      <p:sp>
        <p:nvSpPr>
          <p:cNvPr id="3" name="Content Placeholder 2">
            <a:extLst>
              <a:ext uri="{FF2B5EF4-FFF2-40B4-BE49-F238E27FC236}">
                <a16:creationId xmlns:a16="http://schemas.microsoft.com/office/drawing/2014/main" id="{446022DF-ABA7-514C-5CCD-C0CF0880E697}"/>
              </a:ext>
            </a:extLst>
          </p:cNvPr>
          <p:cNvSpPr>
            <a:spLocks noGrp="1"/>
          </p:cNvSpPr>
          <p:nvPr>
            <p:ph idx="1"/>
          </p:nvPr>
        </p:nvSpPr>
        <p:spPr/>
        <p:txBody>
          <a:bodyPr/>
          <a:lstStyle/>
          <a:p>
            <a:r>
              <a:rPr lang="en-US" sz="1800" dirty="0">
                <a:effectLst/>
                <a:latin typeface="Calibri" panose="020F0502020204030204" pitchFamily="34" charset="0"/>
                <a:ea typeface="Calibri" panose="020F0502020204030204" pitchFamily="34" charset="0"/>
              </a:rPr>
              <a:t>failed with: 17y, 11n, 20a</a:t>
            </a:r>
            <a:endParaRPr lang="en-US" dirty="0"/>
          </a:p>
        </p:txBody>
      </p:sp>
      <p:sp>
        <p:nvSpPr>
          <p:cNvPr id="4" name="Slide Number Placeholder 3">
            <a:extLst>
              <a:ext uri="{FF2B5EF4-FFF2-40B4-BE49-F238E27FC236}">
                <a16:creationId xmlns:a16="http://schemas.microsoft.com/office/drawing/2014/main" id="{63F6E85E-A271-6ABB-D65E-995402E00EA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57179FB3-975D-980C-DD22-F273E6079A1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37C50D9-442C-C371-4B45-A0743B23EA6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725722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Edward Au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2"/>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Greg Ko			Second: Yanjun Sun</a:t>
            </a:r>
          </a:p>
          <a:p>
            <a:pPr marL="0" indent="0"/>
            <a:r>
              <a:rPr lang="en-US" sz="1600" dirty="0"/>
              <a:t>Discussion: Some discussion.</a:t>
            </a:r>
            <a:endParaRPr lang="en-US" sz="1600" b="0" dirty="0"/>
          </a:p>
          <a:p>
            <a:r>
              <a:rPr lang="en-US" sz="1600" dirty="0"/>
              <a:t>Preliminary Result: 	31Y, 27N, 36A (fail)</a:t>
            </a:r>
          </a:p>
          <a:p>
            <a:r>
              <a:rPr lang="en-US" sz="1600" dirty="0"/>
              <a:t>Result: </a:t>
            </a:r>
            <a:r>
              <a:rPr lang="en-US" sz="1600" dirty="0">
                <a:highlight>
                  <a:srgbClr val="FF0000"/>
                </a:highlight>
              </a:rPr>
              <a:t>30Y, 27N, 33A (fails)</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78318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Stephen McCann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462 (Withdrawal-2)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600" b="0" dirty="0">
                <a:solidFill>
                  <a:schemeClr val="tx1"/>
                </a:solidFill>
              </a:rPr>
              <a:t>11225</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Youhan Kim				Second: Ross Jian Yu</a:t>
            </a:r>
          </a:p>
          <a:p>
            <a:pPr marL="0" indent="0"/>
            <a:r>
              <a:rPr lang="en-US" sz="1600" dirty="0"/>
              <a:t>Discussion: None.</a:t>
            </a:r>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407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Kumail Haider		Second: Abhishek Patil</a:t>
            </a:r>
          </a:p>
          <a:p>
            <a:pPr marL="0" indent="0"/>
            <a:r>
              <a:rPr lang="en-US" sz="1800" dirty="0"/>
              <a:t>Discussion: Some.</a:t>
            </a:r>
          </a:p>
          <a:p>
            <a:pPr marL="0" indent="0"/>
            <a:r>
              <a:rPr lang="en-US" sz="1800" dirty="0"/>
              <a:t>Preliminary Result: 59Y, 4N, 30A (pass)</a:t>
            </a:r>
          </a:p>
          <a:p>
            <a:pPr marL="0" indent="0"/>
            <a:r>
              <a:rPr lang="en-US" sz="1800" dirty="0"/>
              <a:t>Result: </a:t>
            </a:r>
            <a:r>
              <a:rPr lang="en-US" sz="1800" dirty="0">
                <a:highlight>
                  <a:srgbClr val="00FF00"/>
                </a:highlight>
              </a:rPr>
              <a:t>59Y, 4N, 27A (pass)</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a:t>
            </a:r>
            <a:r>
              <a:rPr lang="en-GB" sz="1200" b="0" strike="sngStrike" kern="100" dirty="0">
                <a:solidFill>
                  <a:srgbClr val="FF0000"/>
                </a:solidFill>
                <a:ea typeface="Malgun Gothic" panose="020B0503020000020004" pitchFamily="34" charset="-127"/>
                <a:cs typeface="Times New Roman" panose="02020603050405020304" pitchFamily="18" charset="0"/>
              </a:rPr>
              <a:t>11752, 13517, 12111</a:t>
            </a:r>
            <a:r>
              <a:rPr lang="en-GB" sz="1200" b="0" strike="sngStrike" kern="100" dirty="0">
                <a:solidFill>
                  <a:srgbClr val="FF0000"/>
                </a:solidFill>
                <a:effectLst/>
                <a:ea typeface="Malgun Gothic" panose="020B0503020000020004" pitchFamily="34" charset="-127"/>
                <a:cs typeface="Times New Roman" panose="02020603050405020304" pitchFamily="18" charset="0"/>
              </a:rPr>
              <a:t>,</a:t>
            </a:r>
            <a:r>
              <a:rPr lang="en-GB" sz="1200" b="0" kern="100" dirty="0">
                <a:effectLst/>
                <a:ea typeface="Malgun Gothic" panose="020B0503020000020004" pitchFamily="34" charset="-127"/>
                <a:cs typeface="Times New Roman" panose="02020603050405020304" pitchFamily="18" charset="0"/>
              </a:rPr>
              <a:t>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Po-Kai Huang			Second: Mike Montemurro</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To Amend</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amend motion 464 by removing the following CIDs from the list:</a:t>
            </a:r>
          </a:p>
          <a:p>
            <a:pPr marL="285750" indent="-285750">
              <a:buFont typeface="Arial" panose="020B0604020202020204" pitchFamily="34" charset="0"/>
              <a:buChar char="•"/>
            </a:pPr>
            <a:r>
              <a:rPr lang="en-US" sz="1400" b="0" dirty="0">
                <a:solidFill>
                  <a:schemeClr val="tx1"/>
                </a:solidFill>
              </a:rPr>
              <a:t>13517, 11752, 12111</a:t>
            </a:r>
          </a:p>
          <a:p>
            <a:pPr marL="0" indent="0"/>
            <a:endParaRPr lang="en-US" sz="1400" dirty="0"/>
          </a:p>
          <a:p>
            <a:pPr marL="0" indent="0"/>
            <a:r>
              <a:rPr lang="en-US" sz="1400" dirty="0"/>
              <a:t>Move: Yongho Seok			Second: James Yee</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52702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Mike Montemurro			Second: John Wullert</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Mike Montemurro					Second: Kumail Haider</a:t>
            </a:r>
          </a:p>
          <a:p>
            <a:pPr marL="0" indent="0"/>
            <a:r>
              <a:rPr lang="en-US" sz="1800" dirty="0"/>
              <a:t>Discussion: None. Requested count.</a:t>
            </a:r>
            <a:endParaRPr lang="en-US" sz="1800" b="0" dirty="0"/>
          </a:p>
          <a:p>
            <a:r>
              <a:rPr lang="en-US" sz="1800" dirty="0"/>
              <a:t>Preliminary Result: 44Y, 20N, 44A (fail)</a:t>
            </a:r>
          </a:p>
          <a:p>
            <a:r>
              <a:rPr lang="en-US" sz="1800" dirty="0"/>
              <a:t>Result: </a:t>
            </a:r>
            <a:r>
              <a:rPr lang="en-US" sz="1800" dirty="0">
                <a:highlight>
                  <a:srgbClr val="FF0000"/>
                </a:highlight>
              </a:rPr>
              <a:t>43Y, 20N, 41A (fails)</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468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Jason Y. Guo			Second: Ross Jian Yu</a:t>
            </a:r>
          </a:p>
          <a:p>
            <a:pPr marL="0" indent="0"/>
            <a:r>
              <a:rPr lang="en-US" sz="1800" dirty="0"/>
              <a:t>Discussion: Some discussion.</a:t>
            </a:r>
            <a:endParaRPr lang="en-US" sz="1800" b="0" dirty="0"/>
          </a:p>
          <a:p>
            <a:r>
              <a:rPr lang="en-US" sz="1800" dirty="0"/>
              <a:t>Preliminary Result: 31Y, 46N, 39A (fails)</a:t>
            </a:r>
          </a:p>
          <a:p>
            <a:r>
              <a:rPr lang="en-US" sz="1800" dirty="0"/>
              <a:t>Result: </a:t>
            </a:r>
            <a:r>
              <a:rPr lang="en-US" sz="1800" dirty="0">
                <a:highlight>
                  <a:srgbClr val="FF0000"/>
                </a:highlight>
              </a:rPr>
              <a:t>30Y, 46N, 38A (fails)</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469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[6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Tomoko Adachi</a:t>
            </a:r>
          </a:p>
          <a:p>
            <a:pPr marL="0" indent="0"/>
            <a:r>
              <a:rPr lang="en-US" sz="1800" dirty="0"/>
              <a:t>Discussion: Some discussion.</a:t>
            </a:r>
            <a:endParaRPr lang="en-US" sz="1800" b="0" dirty="0"/>
          </a:p>
          <a:p>
            <a:r>
              <a:rPr lang="en-US" sz="1800" dirty="0"/>
              <a:t>Preliminary Result: 61Y, 20N, 31A (pass)</a:t>
            </a:r>
          </a:p>
          <a:p>
            <a:r>
              <a:rPr lang="en-US" sz="1800" dirty="0"/>
              <a:t>Result: </a:t>
            </a:r>
            <a:r>
              <a:rPr lang="en-US" sz="1800" dirty="0">
                <a:highlight>
                  <a:srgbClr val="00FF00"/>
                </a:highlight>
              </a:rPr>
              <a:t>61Y, 20N, 29A (pass)</a:t>
            </a:r>
          </a:p>
          <a:p>
            <a:endParaRPr lang="en-US" sz="1800" dirty="0"/>
          </a:p>
          <a:p>
            <a:r>
              <a:rPr lang="en-US" sz="1400" b="0" i="1" dirty="0"/>
              <a:t>Note: These CIDs were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AM1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solidFill>
                  <a:schemeClr val="tx1"/>
                </a:solidFill>
                <a:effectLst/>
                <a:ea typeface="Malgun Gothic" panose="020B0503020000020004" pitchFamily="34" charset="-127"/>
                <a:cs typeface="Times New Roman" panose="02020603050405020304" pitchFamily="18" charset="0"/>
              </a:rPr>
              <a:t>10434, 12813 in </a:t>
            </a:r>
            <a:r>
              <a:rPr lang="en-US" sz="1200" b="0" kern="100" dirty="0">
                <a:solidFill>
                  <a:schemeClr val="tx1"/>
                </a:solidFill>
                <a:effectLst/>
                <a:ea typeface="Malgun Gothic" panose="020B0503020000020004" pitchFamily="34" charset="-127"/>
                <a:cs typeface="Times New Roman" panose="02020603050405020304" pitchFamily="18" charset="0"/>
                <a:hlinkClick r:id="rId4">
                  <a:extLst>
                    <a:ext uri="{A12FA001-AC4F-418D-AE19-62706E023703}">
                      <ahyp:hlinkClr xmlns:ahyp="http://schemas.microsoft.com/office/drawing/2018/hyperlinkcolor" val="tx"/>
                    </a:ext>
                  </a:extLst>
                </a:hlinkClick>
              </a:rPr>
              <a:t>11-22/1335r5</a:t>
            </a:r>
            <a:r>
              <a:rPr lang="en-US" sz="1200" b="0" kern="100" dirty="0">
                <a:solidFill>
                  <a:schemeClr val="tx1"/>
                </a:solidFill>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10877, 13856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10865, 10040, 13921, 10919, 10247, 13796, 10428, 10427, 11572, 14069, 14070, 11593, 12416, 13948, 13585, 13584, 11460, 13704, 12156, 13852, 14006 in </a:t>
            </a:r>
            <a:r>
              <a:rPr lang="en-US" sz="1200" b="0" kern="100" dirty="0">
                <a:solidFill>
                  <a:schemeClr val="tx1"/>
                </a:solidFill>
                <a:ea typeface="Malgun Gothic" panose="020B0503020000020004" pitchFamily="34" charset="-127"/>
                <a:cs typeface="Times New Roman" panose="02020603050405020304" pitchFamily="18" charset="0"/>
                <a:hlinkClick r:id="rId7"/>
              </a:rPr>
              <a:t>11-22/1848r1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[21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10587, 13132, 12061, 13133, 13134, 12369, 14104, 14105 </a:t>
            </a:r>
            <a:r>
              <a:rPr lang="en-US" sz="1200" b="0" kern="100" dirty="0">
                <a:solidFill>
                  <a:schemeClr val="tx1"/>
                </a:solidFill>
                <a:ea typeface="Malgun Gothic" panose="020B0503020000020004" pitchFamily="34" charset="-127"/>
                <a:cs typeface="Times New Roman" panose="02020603050405020304" pitchFamily="18" charset="0"/>
                <a:hlinkClick r:id="rId8"/>
              </a:rPr>
              <a:t>11-22/1375r1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[8 CIDs]</a:t>
            </a:r>
          </a:p>
          <a:p>
            <a:pPr marL="0" indent="0"/>
            <a:r>
              <a:rPr lang="en-US" altLang="en-US" sz="1400" b="1" dirty="0"/>
              <a:t>and incorporate the text changes into the latest TGbe draft.</a:t>
            </a:r>
          </a:p>
          <a:p>
            <a:pPr marL="0" indent="0"/>
            <a:r>
              <a:rPr lang="en-US" sz="1400" dirty="0"/>
              <a:t>Move: Ming Gan			Second: Laurent Cariou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13179, 13191, 13198, 14100, 11071, 10678, 10679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11-22/1356r6</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12646, 12649, 13383, 13384, 12815, 12647, 12648 in </a:t>
            </a:r>
            <a:r>
              <a:rPr lang="en-US" sz="1200" b="0" kern="100" dirty="0">
                <a:effectLst/>
                <a:ea typeface="Malgun Gothic" panose="020B0503020000020004" pitchFamily="34" charset="-127"/>
                <a:cs typeface="Times New Roman" panose="02020603050405020304" pitchFamily="18" charset="0"/>
                <a:hlinkClick r:id="rId3"/>
              </a:rPr>
              <a:t>11-22/1583r4</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12347 in </a:t>
            </a:r>
            <a:r>
              <a:rPr lang="en-US" sz="1200" b="0" kern="100" dirty="0">
                <a:effectLst/>
                <a:ea typeface="Malgun Gothic" panose="020B0503020000020004" pitchFamily="34" charset="-127"/>
                <a:cs typeface="Times New Roman" panose="02020603050405020304" pitchFamily="18" charset="0"/>
                <a:hlinkClick r:id="rId4"/>
              </a:rPr>
              <a:t>11-22/1881r2</a:t>
            </a:r>
            <a:r>
              <a:rPr lang="en-US" sz="1200" b="0" kern="100" dirty="0">
                <a:effectLst/>
                <a:ea typeface="Malgun Gothic" panose="020B0503020000020004" pitchFamily="34" charset="-127"/>
                <a:cs typeface="Times New Roman" panose="02020603050405020304" pitchFamily="18" charset="0"/>
              </a:rPr>
              <a:t> &amp; 10665, 11876, 12351, 13320, 14089 in </a:t>
            </a:r>
            <a:r>
              <a:rPr lang="en-US" sz="1200" b="0" kern="100" dirty="0">
                <a:effectLst/>
                <a:ea typeface="Malgun Gothic" panose="020B0503020000020004" pitchFamily="34" charset="-127"/>
                <a:cs typeface="Times New Roman" panose="02020603050405020304" pitchFamily="18" charset="0"/>
                <a:hlinkClick r:id="rId5"/>
              </a:rPr>
              <a:t>11-22/1879r1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11061, 11887, 13710, 11062, 11063, 11064, 11065, 11066, 12565,  11067, 11068, 11069 in </a:t>
            </a:r>
            <a:r>
              <a:rPr lang="en-US" sz="1200" b="0" kern="100" dirty="0">
                <a:effectLst/>
                <a:ea typeface="Malgun Gothic" panose="020B0503020000020004" pitchFamily="34" charset="-127"/>
                <a:cs typeface="Times New Roman" panose="02020603050405020304" pitchFamily="18" charset="0"/>
                <a:hlinkClick r:id="rId6"/>
              </a:rPr>
              <a:t>11-22/1816r3</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13154 in </a:t>
            </a:r>
            <a:r>
              <a:rPr lang="en-US" sz="1200" b="0" kern="100" dirty="0">
                <a:effectLst/>
                <a:ea typeface="Malgun Gothic" panose="020B0503020000020004" pitchFamily="34" charset="-127"/>
                <a:cs typeface="Times New Roman" panose="02020603050405020304" pitchFamily="18" charset="0"/>
                <a:hlinkClick r:id="rId7"/>
              </a:rPr>
              <a:t>11-22/1685r0</a:t>
            </a:r>
            <a:r>
              <a:rPr lang="en-US" sz="1200" b="0" kern="100" dirty="0">
                <a:ea typeface="Malgun Gothic" panose="020B0503020000020004" pitchFamily="34" charset="-127"/>
                <a:cs typeface="Times New Roman" panose="02020603050405020304" pitchFamily="18" charset="0"/>
              </a:rPr>
              <a:t> &amp; 14046  14047 in </a:t>
            </a:r>
            <a:r>
              <a:rPr lang="en-US" sz="1200" b="0" kern="100" dirty="0">
                <a:ea typeface="Malgun Gothic" panose="020B0503020000020004" pitchFamily="34" charset="-127"/>
                <a:cs typeface="Times New Roman" panose="02020603050405020304" pitchFamily="18" charset="0"/>
                <a:hlinkClick r:id="rId3"/>
              </a:rPr>
              <a:t>11-22/1583r4</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 CIDs]</a:t>
            </a:r>
          </a:p>
          <a:p>
            <a:pPr marL="0" indent="0"/>
            <a:r>
              <a:rPr lang="en-US" altLang="en-US" sz="1400" b="1" dirty="0"/>
              <a:t>and incorporate the text changes into the latest TGbe draft.</a:t>
            </a:r>
          </a:p>
          <a:p>
            <a:pPr marL="0" indent="0"/>
            <a:endParaRPr lang="en-US" sz="1400" dirty="0"/>
          </a:p>
          <a:p>
            <a:pPr marL="0" indent="0"/>
            <a:r>
              <a:rPr lang="en-US" sz="1400" dirty="0"/>
              <a:t>Move: Rojan Chitrakar			Second: Allan Jones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40995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11186, 10966, 12235, 11187, 10537, 11183, 10538, 10539, 10540, 10541, 13146, 10544, 10545, 12961, 12962, 13147, 13461, 10547, 12877, 12963, 10548, 10551, 12964, 11948, 10288, 10615, 10616, 10617, 10618, 10619, 10620, 10621,  13357, 13326, 13327, 13329, 12819, 11978, 10123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11-22/1903r4</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12115 in </a:t>
            </a:r>
            <a:r>
              <a:rPr lang="en-US" sz="1200" b="0" kern="100" dirty="0">
                <a:effectLst/>
                <a:ea typeface="Malgun Gothic" panose="020B0503020000020004" pitchFamily="34" charset="-127"/>
                <a:cs typeface="Times New Roman" panose="02020603050405020304" pitchFamily="18" charset="0"/>
                <a:hlinkClick r:id="rId3"/>
              </a:rPr>
              <a:t>11-22/1695r0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99007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a:t>
            </a:r>
            <a:r>
              <a:rPr lang="en-US" sz="1400" dirty="0" err="1"/>
              <a:t>Mengshi</a:t>
            </a:r>
            <a:r>
              <a:rPr lang="en-US" sz="1400" dirty="0"/>
              <a:t> Hu			Second: Ross Jian Yu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11237, 12023, 12466, 12535, 11290, 12517, 11238, 11222, 11223 in </a:t>
            </a:r>
            <a:r>
              <a:rPr lang="en-US" sz="1200" b="0" kern="100" dirty="0">
                <a:effectLst/>
                <a:ea typeface="Malgun Gothic" panose="020B0503020000020004" pitchFamily="34" charset="-127"/>
                <a:cs typeface="Times New Roman" panose="02020603050405020304" pitchFamily="18" charset="0"/>
                <a:hlinkClick r:id="rId2"/>
              </a:rPr>
              <a:t>11-22/1855r1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10340, 12017, 10341, 10825, 12147, 13210, 10826, 10175, 11292, 12027</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3"/>
              </a:rPr>
              <a:t>11-22/1857r1</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[10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10152, 10176, 11291 in </a:t>
            </a:r>
            <a:r>
              <a:rPr lang="en-US" sz="1200" b="0" kern="100" dirty="0">
                <a:effectLst/>
                <a:ea typeface="Malgun Gothic" panose="020B0503020000020004" pitchFamily="34" charset="-127"/>
                <a:cs typeface="Times New Roman" panose="02020603050405020304" pitchFamily="18" charset="0"/>
                <a:hlinkClick r:id="rId4"/>
              </a:rPr>
              <a:t>11-22/1859r1</a:t>
            </a:r>
            <a:r>
              <a:rPr lang="en-US" sz="1200" b="0" kern="100" dirty="0">
                <a:effectLst/>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[3 CIDs]</a:t>
            </a:r>
            <a:endParaRPr lang="en-US" sz="1200" b="0" i="1" kern="10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12085</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as follows: “Rejected – existing text is correct. No change needed.” </a:t>
            </a:r>
            <a:r>
              <a:rPr lang="en-US" sz="1200" b="0" i="1" kern="100" dirty="0">
                <a:ea typeface="Malgun Gothic" panose="020B0503020000020004" pitchFamily="34" charset="-127"/>
                <a:cs typeface="Times New Roman" panose="02020603050405020304" pitchFamily="18" charset="0"/>
              </a:rPr>
              <a:t>[1 CID]</a:t>
            </a:r>
            <a:endParaRPr lang="en-US" sz="1200" b="0" i="1"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Ross Jian Yu			Second: Sameer Vermani</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643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10921, </a:t>
            </a:r>
            <a:r>
              <a:rPr lang="en-US" sz="1100" b="0" kern="100" dirty="0">
                <a:effectLst/>
                <a:ea typeface="Malgun Gothic" panose="020B0503020000020004" pitchFamily="34" charset="-127"/>
                <a:cs typeface="Times New Roman" panose="02020603050405020304" pitchFamily="18" charset="0"/>
              </a:rPr>
              <a:t>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11-22/1853r2</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Jason Y. Guo			Second: Zinan Lin</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r>
              <a:rPr lang="en-US" sz="1050" i="1" dirty="0"/>
              <a:t>Note: These are comment resolution documents that obtained ≥ 75% support during the straw poll phase in the ad-hoc sessions of the plenary</a:t>
            </a:r>
          </a:p>
          <a:p>
            <a:r>
              <a:rPr lang="en-US" sz="1050" i="1" dirty="0">
                <a:solidFill>
                  <a:srgbClr val="FF0000"/>
                </a:solidFill>
              </a:rPr>
              <a:t>*R1 became R2. Revised a typo of one CID number in the CR, there is no impact on the resolution.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11676 in </a:t>
            </a:r>
            <a:r>
              <a:rPr lang="en-US" sz="1100" b="0" dirty="0">
                <a:cs typeface="Times New Roman" panose="02020603050405020304" pitchFamily="18" charset="0"/>
                <a:hlinkClick r:id="rId2"/>
              </a:rPr>
              <a:t>11-22/1769r3</a:t>
            </a:r>
            <a:r>
              <a:rPr lang="en-US" sz="1100" b="0" dirty="0">
                <a:cs typeface="Times New Roman" panose="02020603050405020304" pitchFamily="18" charset="0"/>
              </a:rPr>
              <a:t> &amp; 12034, 12454 in </a:t>
            </a:r>
            <a:r>
              <a:rPr lang="en-US" sz="1100" b="0" dirty="0">
                <a:cs typeface="Times New Roman" panose="02020603050405020304" pitchFamily="18" charset="0"/>
                <a:hlinkClick r:id="rId3"/>
              </a:rPr>
              <a:t>11-22/1692r1</a:t>
            </a:r>
            <a:r>
              <a:rPr lang="en-US" sz="1100" b="0" dirty="0">
                <a:cs typeface="Times New Roman" panose="02020603050405020304" pitchFamily="18" charset="0"/>
              </a:rPr>
              <a:t> </a:t>
            </a:r>
            <a:r>
              <a:rPr lang="en-US" sz="1100" b="0" i="1" dirty="0">
                <a:cs typeface="Times New Roman" panose="02020603050405020304" pitchFamily="18" charset="0"/>
              </a:rPr>
              <a:t>[3 CIDs]</a:t>
            </a:r>
            <a:r>
              <a:rPr lang="en-US" sz="1100" b="0" dirty="0">
                <a:cs typeface="Times New Roman" panose="02020603050405020304" pitchFamily="18" charset="0"/>
              </a:rPr>
              <a:t> </a:t>
            </a:r>
          </a:p>
          <a:p>
            <a:pPr marL="285750" indent="-285750">
              <a:buFont typeface="Arial" panose="020B0604020202020204" pitchFamily="34" charset="0"/>
              <a:buChar char="•"/>
            </a:pPr>
            <a:r>
              <a:rPr lang="en-US" sz="1100" b="0" dirty="0">
                <a:cs typeface="Times New Roman" panose="02020603050405020304" pitchFamily="18" charset="0"/>
              </a:rPr>
              <a:t>11886, 11888, 11141, 12566, 12567, 13449, 11013, 11026, 11889 in </a:t>
            </a:r>
            <a:r>
              <a:rPr lang="en-US" sz="1100" b="0" dirty="0">
                <a:cs typeface="Times New Roman" panose="02020603050405020304" pitchFamily="18" charset="0"/>
                <a:hlinkClick r:id="rId4"/>
              </a:rPr>
              <a:t>11-22/1866r1</a:t>
            </a:r>
            <a:r>
              <a:rPr lang="en-US" sz="1100" b="0" dirty="0">
                <a:cs typeface="Times New Roman" panose="02020603050405020304" pitchFamily="18" charset="0"/>
              </a:rPr>
              <a:t> </a:t>
            </a:r>
            <a:r>
              <a:rPr lang="en-US" sz="1100" b="0" i="1" dirty="0">
                <a:cs typeface="Times New Roman" panose="02020603050405020304" pitchFamily="18" charset="0"/>
              </a:rPr>
              <a:t>[9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10796</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10797, 11892, 12208, 12209, 12210, 12211 in </a:t>
            </a:r>
            <a:r>
              <a:rPr lang="en-US" sz="1100" b="0" dirty="0">
                <a:cs typeface="Times New Roman" panose="02020603050405020304" pitchFamily="18" charset="0"/>
                <a:hlinkClick r:id="rId5"/>
              </a:rPr>
              <a:t>11-22/1863r0</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dirty="0">
              <a:cs typeface="Times New Roman" panose="02020603050405020304" pitchFamily="18" charset="0"/>
            </a:endParaRPr>
          </a:p>
          <a:p>
            <a:pPr marL="0" indent="0"/>
            <a:r>
              <a:rPr lang="en-US" altLang="en-US" sz="1200" b="1" dirty="0"/>
              <a:t>and incorporate the text changes into the latest TGbe draft.</a:t>
            </a:r>
          </a:p>
          <a:p>
            <a:pPr marL="0" indent="0"/>
            <a:endParaRPr lang="en-US" sz="1200" dirty="0"/>
          </a:p>
          <a:p>
            <a:pPr marL="0" indent="0"/>
            <a:r>
              <a:rPr lang="en-US" sz="1200" dirty="0"/>
              <a:t>Move: Ray Yang			Second: Genadiy Tsodik</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*The CID number was in error. It should have been 10796 rather than 10976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776172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PM1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Tree>
    <p:extLst>
      <p:ext uri="{BB962C8B-B14F-4D97-AF65-F5344CB8AC3E}">
        <p14:creationId xmlns:p14="http://schemas.microsoft.com/office/powerpoint/2010/main" val="10520541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cs typeface="Times New Roman" panose="02020603050405020304" pitchFamily="18" charset="0"/>
              </a:rPr>
              <a:t>11675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&amp; 10845, 10846 in </a:t>
            </a:r>
            <a:r>
              <a:rPr lang="en-US" sz="1400" b="0" dirty="0">
                <a:cs typeface="Times New Roman" panose="02020603050405020304" pitchFamily="18" charset="0"/>
                <a:hlinkClick r:id="rId3"/>
              </a:rPr>
              <a:t>11-22/1680r1</a:t>
            </a:r>
            <a:r>
              <a:rPr lang="en-US" sz="1400" b="0" dirty="0">
                <a:cs typeface="Times New Roman" panose="02020603050405020304" pitchFamily="18" charset="0"/>
              </a:rPr>
              <a:t> </a:t>
            </a:r>
            <a:r>
              <a:rPr lang="en-US" sz="1400" b="0" i="1" dirty="0">
                <a:cs typeface="Times New Roman" panose="02020603050405020304" pitchFamily="18" charset="0"/>
              </a:rPr>
              <a:t>[3 CIDs]</a:t>
            </a:r>
          </a:p>
          <a:p>
            <a:pPr marL="285750" indent="-285750">
              <a:buFont typeface="Arial" panose="020B0604020202020204" pitchFamily="34" charset="0"/>
              <a:buChar char="•"/>
            </a:pPr>
            <a:r>
              <a:rPr lang="en-US" sz="1400" b="0" dirty="0">
                <a:cs typeface="Times New Roman" panose="02020603050405020304" pitchFamily="18" charset="0"/>
              </a:rPr>
              <a:t>13266, 13479, 13758, 13761, 12778, 13262, 12603, 13757, 13265 in </a:t>
            </a:r>
            <a:r>
              <a:rPr lang="en-US" sz="1400" b="0" dirty="0">
                <a:cs typeface="Times New Roman" panose="02020603050405020304" pitchFamily="18" charset="0"/>
                <a:hlinkClick r:id="rId4"/>
              </a:rPr>
              <a:t>11-22/1890r1</a:t>
            </a:r>
            <a:r>
              <a:rPr lang="en-US" sz="1400" b="0" dirty="0">
                <a:cs typeface="Times New Roman" panose="02020603050405020304" pitchFamily="18" charset="0"/>
              </a:rPr>
              <a:t> </a:t>
            </a:r>
            <a:r>
              <a:rPr lang="en-US" sz="1400" b="0" i="1" dirty="0">
                <a:cs typeface="Times New Roman" panose="02020603050405020304" pitchFamily="18" charset="0"/>
              </a:rPr>
              <a:t>[9 CIDs]</a:t>
            </a:r>
          </a:p>
          <a:p>
            <a:pPr marL="285750" indent="-285750">
              <a:buFont typeface="Arial" panose="020B0604020202020204" pitchFamily="34" charset="0"/>
              <a:buChar char="•"/>
            </a:pPr>
            <a:r>
              <a:rPr lang="en-US" sz="1400" b="0" dirty="0">
                <a:cs typeface="Times New Roman" panose="02020603050405020304" pitchFamily="18" charset="0"/>
              </a:rPr>
              <a:t>11674, 12010, 12066, 12067, 12363, 14010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285750" indent="-285750">
              <a:buFont typeface="Arial" panose="020B0604020202020204" pitchFamily="34" charset="0"/>
              <a:buChar char="•"/>
            </a:pPr>
            <a:r>
              <a:rPr lang="en-US" sz="1400" b="0" dirty="0">
                <a:cs typeface="Times New Roman" panose="02020603050405020304" pitchFamily="18" charset="0"/>
              </a:rPr>
              <a:t>12589, 12590 in </a:t>
            </a:r>
            <a:r>
              <a:rPr lang="en-US" sz="1400" b="0" dirty="0">
                <a:cs typeface="Times New Roman" panose="02020603050405020304" pitchFamily="18" charset="0"/>
                <a:hlinkClick r:id="rId5"/>
              </a:rPr>
              <a:t>11-22/1877r1</a:t>
            </a:r>
            <a:r>
              <a:rPr lang="en-US" sz="1400" b="0" dirty="0">
                <a:cs typeface="Times New Roman" panose="02020603050405020304" pitchFamily="18" charset="0"/>
              </a:rPr>
              <a:t> </a:t>
            </a:r>
            <a:r>
              <a:rPr lang="en-US" sz="1400" b="0" i="1" dirty="0">
                <a:cs typeface="Times New Roman" panose="02020603050405020304" pitchFamily="18" charset="0"/>
              </a:rPr>
              <a:t>[2 CIDs]</a:t>
            </a:r>
            <a:endParaRPr lang="en-US" sz="1400" b="0" dirty="0">
              <a:cs typeface="Times New Roman" panose="02020603050405020304" pitchFamily="18" charset="0"/>
            </a:endParaRPr>
          </a:p>
          <a:p>
            <a:pPr marL="285750" indent="-285750">
              <a:buFont typeface="Arial" panose="020B0604020202020204" pitchFamily="34" charset="0"/>
              <a:buChar char="•"/>
            </a:pPr>
            <a:r>
              <a:rPr lang="en-US" sz="1400" b="0" dirty="0">
                <a:cs typeface="Times New Roman" panose="02020603050405020304" pitchFamily="18" charset="0"/>
              </a:rPr>
              <a:t>12691, 13024, 13025, 13102, 13058, 13029 in </a:t>
            </a:r>
            <a:r>
              <a:rPr lang="en-US" sz="1400" b="0" dirty="0">
                <a:cs typeface="Times New Roman" panose="02020603050405020304" pitchFamily="18" charset="0"/>
                <a:hlinkClick r:id="rId6"/>
              </a:rPr>
              <a:t>11-22/1827r4</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4405573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478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11070</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Allan Jones 				Second: Po-Kai Huang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812359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D2.3 draft after incorporating the approved changes as specified in </a:t>
            </a:r>
            <a:r>
              <a:rPr lang="en-US" sz="2400" dirty="0">
                <a:solidFill>
                  <a:schemeClr val="tx1"/>
                </a:solidFill>
              </a:rPr>
              <a:t>Motions 447 to 478 (motions with numerical values)</a:t>
            </a:r>
            <a:r>
              <a:rPr lang="en-US" sz="2400" dirty="0"/>
              <a:t>.</a:t>
            </a:r>
          </a:p>
          <a:p>
            <a:pPr marL="0" indent="0"/>
            <a:endParaRPr lang="en-US" sz="2400" dirty="0"/>
          </a:p>
          <a:p>
            <a:pPr marL="0" indent="0"/>
            <a:r>
              <a:rPr lang="en-US" sz="2400" dirty="0"/>
              <a:t>Move: Abhishek Patil		Second: Subir Das</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231426</TotalTime>
  <Words>20336</Words>
  <Application>Microsoft Office PowerPoint</Application>
  <PresentationFormat>On-screen Show (4:3)</PresentationFormat>
  <Paragraphs>1838</Paragraphs>
  <Slides>140</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140</vt:i4>
      </vt:variant>
    </vt:vector>
  </HeadingPairs>
  <TitlesOfParts>
    <vt:vector size="148" baseType="lpstr">
      <vt:lpstr>Malgun Gothic</vt:lpstr>
      <vt:lpstr>Arial</vt:lpstr>
      <vt:lpstr>Arial Black</vt:lpstr>
      <vt:lpstr>Calibri</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(JOINT)</vt:lpstr>
      <vt:lpstr>Motion 460 (MAC)</vt:lpstr>
      <vt:lpstr>Motion 461 (Withdrawal)</vt:lpstr>
      <vt:lpstr>Motion 462 (Withdrawal-2)</vt:lpstr>
      <vt:lpstr>Motion 463 (Quarantine 1)</vt:lpstr>
      <vt:lpstr>Motion 464 (MAC)</vt:lpstr>
      <vt:lpstr>Motion To Amend</vt:lpstr>
      <vt:lpstr>Motion 465 (MAC)</vt:lpstr>
      <vt:lpstr>Motion 466 (MAC)</vt:lpstr>
      <vt:lpstr>Motion 467 (Post-Quarantine)</vt:lpstr>
      <vt:lpstr>Motion 468 (Post-Quarantine)</vt:lpstr>
      <vt:lpstr>Motion 469 (Post-Quarantine)</vt:lpstr>
      <vt:lpstr>Motions in November 17th</vt:lpstr>
      <vt:lpstr>Motion 470 (MAC)</vt:lpstr>
      <vt:lpstr>Motion 471 (MAC)</vt:lpstr>
      <vt:lpstr>Motion 472 (MAC)</vt:lpstr>
      <vt:lpstr>Motion 473 (PHY)</vt:lpstr>
      <vt:lpstr>Motion 474 (PHY)</vt:lpstr>
      <vt:lpstr>Motion 475 (JOINT)</vt:lpstr>
      <vt:lpstr>Motion 476 (JOINT)</vt:lpstr>
      <vt:lpstr>Motions in November 17th</vt:lpstr>
      <vt:lpstr>Motion 477 (JOINT)</vt:lpstr>
      <vt:lpstr>Motion 478 (Withdrawal)</vt:lpstr>
      <vt:lpstr>Motion 479</vt:lpstr>
      <vt:lpstr>Liaison Motion</vt:lpstr>
      <vt:lpstr>TGbe MAC January Ad-Hoc</vt:lpstr>
      <vt:lpstr>TGbe Timeline Update</vt:lpstr>
      <vt:lpstr>Motions in December 14th</vt:lpstr>
      <vt:lpstr>Motion 480 (JOINT)</vt:lpstr>
      <vt:lpstr>Motion 481 (MAC)</vt:lpstr>
      <vt:lpstr>Motion 482 (Withdrawal)</vt:lpstr>
      <vt:lpstr>Motion 483 (Quarantine 1)</vt:lpstr>
      <vt:lpstr>Motion 484 (Quarantine 2)</vt:lpstr>
      <vt:lpstr>Motion 485 (Post-Quarantine 1)</vt:lpstr>
      <vt:lpstr>Motion 486 (Post-Quarantine 3)</vt:lpstr>
      <vt:lpstr>Motions in January 04th</vt:lpstr>
      <vt:lpstr>Motion 487 (MAC)</vt:lpstr>
      <vt:lpstr>Motion 488 (MAC)</vt:lpstr>
      <vt:lpstr>Motion 489 (Joint)</vt:lpstr>
      <vt:lpstr>Motion 490 (Withdrawal)</vt:lpstr>
      <vt:lpstr>Motion 491 (Quarantine 1)</vt:lpstr>
      <vt:lpstr>Motion 492 (Post-Quarantine 1)</vt:lpstr>
      <vt:lpstr>Motion 493 (Post-Quarantine 2)</vt:lpstr>
      <vt:lpstr>Motion 494 (Post-Quarantine 3)</vt:lpstr>
      <vt:lpstr>Motion 495 (Post-Quarantine 4)</vt:lpstr>
      <vt:lpstr>Motions in January 16th</vt:lpstr>
      <vt:lpstr>Approve TG Minutes</vt:lpstr>
      <vt:lpstr>Motion 496 (Joint)</vt:lpstr>
      <vt:lpstr>Motion 497 (MAC)</vt:lpstr>
      <vt:lpstr>Motion 498 (MAC)</vt:lpstr>
      <vt:lpstr>Motion 499 (MAC)</vt:lpstr>
      <vt:lpstr>Motion 500 (Withdrawal)</vt:lpstr>
      <vt:lpstr>Motions in January 17th</vt:lpstr>
      <vt:lpstr>Motion 501 (Post-Quarantine 1)</vt:lpstr>
      <vt:lpstr>Motion 502 (Post-Quarantine 2)</vt:lpstr>
      <vt:lpstr>Motion 503 (MAC-Separate)</vt:lpstr>
      <vt:lpstr>Motion 504 (Quarantine 1)</vt:lpstr>
      <vt:lpstr>Motion 505 (Quarantine 2)</vt:lpstr>
      <vt:lpstr>Motion 506 (Quarantine 3)</vt:lpstr>
      <vt:lpstr>Motion 507 (Quarantine 4)</vt:lpstr>
      <vt:lpstr>Motion 508 (Quarantine 6)</vt:lpstr>
      <vt:lpstr>Motion 509 (Quarantine 7)</vt:lpstr>
      <vt:lpstr>Work in progress list</vt:lpstr>
      <vt:lpstr>Post-quarantine (January interim)</vt:lpstr>
      <vt:lpstr>Doc 1201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2361</cp:revision>
  <cp:lastPrinted>1601-01-01T00:00:00Z</cp:lastPrinted>
  <dcterms:created xsi:type="dcterms:W3CDTF">2017-01-26T15:28:16Z</dcterms:created>
  <dcterms:modified xsi:type="dcterms:W3CDTF">2023-01-16T17:01:49Z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