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2"/>
  </p:notesMasterIdLst>
  <p:handoutMasterIdLst>
    <p:handoutMasterId r:id="rId123"/>
  </p:handoutMasterIdLst>
  <p:sldIdLst>
    <p:sldId id="256" r:id="rId2"/>
    <p:sldId id="332" r:id="rId3"/>
    <p:sldId id="709" r:id="rId4"/>
    <p:sldId id="710" r:id="rId5"/>
    <p:sldId id="711" r:id="rId6"/>
    <p:sldId id="713" r:id="rId7"/>
    <p:sldId id="714" r:id="rId8"/>
    <p:sldId id="703" r:id="rId9"/>
    <p:sldId id="704" r:id="rId10"/>
    <p:sldId id="705" r:id="rId11"/>
    <p:sldId id="708" r:id="rId12"/>
    <p:sldId id="706" r:id="rId13"/>
    <p:sldId id="680" r:id="rId14"/>
    <p:sldId id="681" r:id="rId15"/>
    <p:sldId id="682" r:id="rId16"/>
    <p:sldId id="685" r:id="rId17"/>
    <p:sldId id="686" r:id="rId18"/>
    <p:sldId id="688" r:id="rId19"/>
    <p:sldId id="700" r:id="rId20"/>
    <p:sldId id="689" r:id="rId21"/>
    <p:sldId id="690" r:id="rId22"/>
    <p:sldId id="691" r:id="rId23"/>
    <p:sldId id="692" r:id="rId24"/>
    <p:sldId id="694" r:id="rId25"/>
    <p:sldId id="695" r:id="rId26"/>
    <p:sldId id="697" r:id="rId27"/>
    <p:sldId id="698" r:id="rId28"/>
    <p:sldId id="701" r:id="rId29"/>
    <p:sldId id="702" r:id="rId30"/>
    <p:sldId id="660" r:id="rId31"/>
    <p:sldId id="661" r:id="rId32"/>
    <p:sldId id="662" r:id="rId33"/>
    <p:sldId id="664" r:id="rId34"/>
    <p:sldId id="667" r:id="rId35"/>
    <p:sldId id="666" r:id="rId36"/>
    <p:sldId id="665" r:id="rId37"/>
    <p:sldId id="668" r:id="rId38"/>
    <p:sldId id="669" r:id="rId39"/>
    <p:sldId id="670" r:id="rId40"/>
    <p:sldId id="671" r:id="rId41"/>
    <p:sldId id="663" r:id="rId42"/>
    <p:sldId id="672" r:id="rId43"/>
    <p:sldId id="673" r:id="rId44"/>
    <p:sldId id="674" r:id="rId45"/>
    <p:sldId id="675" r:id="rId46"/>
    <p:sldId id="676" r:id="rId47"/>
    <p:sldId id="677" r:id="rId48"/>
    <p:sldId id="678" r:id="rId49"/>
    <p:sldId id="679" r:id="rId50"/>
    <p:sldId id="638" r:id="rId51"/>
    <p:sldId id="639" r:id="rId52"/>
    <p:sldId id="640" r:id="rId53"/>
    <p:sldId id="643" r:id="rId54"/>
    <p:sldId id="644" r:id="rId55"/>
    <p:sldId id="651" r:id="rId56"/>
    <p:sldId id="649" r:id="rId57"/>
    <p:sldId id="650" r:id="rId58"/>
    <p:sldId id="652" r:id="rId59"/>
    <p:sldId id="641" r:id="rId60"/>
    <p:sldId id="642" r:id="rId61"/>
    <p:sldId id="653" r:id="rId62"/>
    <p:sldId id="658" r:id="rId63"/>
    <p:sldId id="659" r:id="rId64"/>
    <p:sldId id="647" r:id="rId65"/>
    <p:sldId id="654" r:id="rId66"/>
    <p:sldId id="655" r:id="rId67"/>
    <p:sldId id="656" r:id="rId68"/>
    <p:sldId id="657" r:id="rId69"/>
    <p:sldId id="607" r:id="rId70"/>
    <p:sldId id="617" r:id="rId71"/>
    <p:sldId id="618" r:id="rId72"/>
    <p:sldId id="619" r:id="rId73"/>
    <p:sldId id="620" r:id="rId74"/>
    <p:sldId id="624" r:id="rId75"/>
    <p:sldId id="630" r:id="rId76"/>
    <p:sldId id="628" r:id="rId77"/>
    <p:sldId id="622" r:id="rId78"/>
    <p:sldId id="625" r:id="rId79"/>
    <p:sldId id="633" r:id="rId80"/>
    <p:sldId id="635" r:id="rId81"/>
    <p:sldId id="636" r:id="rId82"/>
    <p:sldId id="637" r:id="rId83"/>
    <p:sldId id="634" r:id="rId84"/>
    <p:sldId id="616" r:id="rId85"/>
    <p:sldId id="608" r:id="rId86"/>
    <p:sldId id="609" r:id="rId87"/>
    <p:sldId id="611" r:id="rId88"/>
    <p:sldId id="612" r:id="rId89"/>
    <p:sldId id="613" r:id="rId90"/>
    <p:sldId id="615" r:id="rId91"/>
    <p:sldId id="614" r:id="rId92"/>
    <p:sldId id="588" r:id="rId93"/>
    <p:sldId id="589" r:id="rId94"/>
    <p:sldId id="591" r:id="rId95"/>
    <p:sldId id="592" r:id="rId96"/>
    <p:sldId id="600" r:id="rId97"/>
    <p:sldId id="601" r:id="rId98"/>
    <p:sldId id="597" r:id="rId99"/>
    <p:sldId id="602" r:id="rId100"/>
    <p:sldId id="603" r:id="rId101"/>
    <p:sldId id="604" r:id="rId102"/>
    <p:sldId id="605" r:id="rId103"/>
    <p:sldId id="596" r:id="rId104"/>
    <p:sldId id="598" r:id="rId105"/>
    <p:sldId id="606" r:id="rId106"/>
    <p:sldId id="580" r:id="rId107"/>
    <p:sldId id="581" r:id="rId108"/>
    <p:sldId id="583" r:id="rId109"/>
    <p:sldId id="587" r:id="rId110"/>
    <p:sldId id="586" r:id="rId111"/>
    <p:sldId id="585" r:id="rId112"/>
    <p:sldId id="576" r:id="rId113"/>
    <p:sldId id="574" r:id="rId114"/>
    <p:sldId id="575" r:id="rId115"/>
    <p:sldId id="577" r:id="rId116"/>
    <p:sldId id="578" r:id="rId117"/>
    <p:sldId id="579" r:id="rId118"/>
    <p:sldId id="573" r:id="rId119"/>
    <p:sldId id="317" r:id="rId120"/>
    <p:sldId id="334" r:id="rId1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25269F-98FC-4B7A-BFD6-53EAFDF5EE44}" v="8" dt="2024-03-11T20:00:44.3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01" d="100"/>
          <a:sy n="101" d="100"/>
        </p:scale>
        <p:origin x="68" y="3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handoutMaster" Target="handoutMasters/handoutMaster1.xml"/><Relationship Id="rId128" Type="http://schemas.microsoft.com/office/2016/11/relationships/changesInfo" Target="changesInfos/changesInfo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presProps" Target="presProps.xml"/><Relationship Id="rId129" Type="http://schemas.microsoft.com/office/2015/10/relationships/revisionInfo" Target="revisionInfo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4E25269F-98FC-4B7A-BFD6-53EAFDF5EE44}"/>
    <pc:docChg chg="addSld delSld modSld sldOrd modMainMaster">
      <pc:chgData name="Xiaofei Wang" userId="6e1836d3-2ed9-4ae5-8700-9029b71c19c7" providerId="ADAL" clId="{4E25269F-98FC-4B7A-BFD6-53EAFDF5EE44}" dt="2024-03-11T21:45:24.229" v="651" actId="20577"/>
      <pc:docMkLst>
        <pc:docMk/>
      </pc:docMkLst>
      <pc:sldChg chg="modSp mod">
        <pc:chgData name="Xiaofei Wang" userId="6e1836d3-2ed9-4ae5-8700-9029b71c19c7" providerId="ADAL" clId="{4E25269F-98FC-4B7A-BFD6-53EAFDF5EE44}" dt="2024-03-11T16:33:39.259" v="422"/>
        <pc:sldMkLst>
          <pc:docMk/>
          <pc:sldMk cId="0" sldId="256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0" sldId="256"/>
            <ac:spMk id="6" creationId="{00000000-0000-0000-0000-000000000000}"/>
          </ac:spMkLst>
        </pc:spChg>
        <pc:spChg chg="mod">
          <ac:chgData name="Xiaofei Wang" userId="6e1836d3-2ed9-4ae5-8700-9029b71c19c7" providerId="ADAL" clId="{4E25269F-98FC-4B7A-BFD6-53EAFDF5EE44}" dt="2024-03-08T20:03:35.249" v="6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4139467677" sldId="317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4139467677" sldId="317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851692258" sldId="334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851692258" sldId="334"/>
            <ac:spMk id="6" creationId="{00000000-0000-0000-0000-000000000000}"/>
          </ac:spMkLst>
        </pc:spChg>
      </pc:sldChg>
      <pc:sldChg chg="modSp mod">
        <pc:chgData name="Xiaofei Wang" userId="6e1836d3-2ed9-4ae5-8700-9029b71c19c7" providerId="ADAL" clId="{4E25269F-98FC-4B7A-BFD6-53EAFDF5EE44}" dt="2024-03-11T16:34:19.984" v="428" actId="20577"/>
        <pc:sldMkLst>
          <pc:docMk/>
          <pc:sldMk cId="3253965221" sldId="573"/>
        </pc:sldMkLst>
        <pc:spChg chg="mod">
          <ac:chgData name="Xiaofei Wang" userId="6e1836d3-2ed9-4ae5-8700-9029b71c19c7" providerId="ADAL" clId="{4E25269F-98FC-4B7A-BFD6-53EAFDF5EE44}" dt="2024-03-11T16:34:19.984" v="428" actId="20577"/>
          <ac:spMkLst>
            <pc:docMk/>
            <pc:sldMk cId="3253965221" sldId="573"/>
            <ac:spMk id="2" creationId="{8D5958C2-BD4E-C04D-86FA-C2153299CB6B}"/>
          </ac:spMkLst>
        </pc:spChg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3253965221" sldId="573"/>
            <ac:spMk id="4" creationId="{1D9EFF77-43B9-444D-A27C-18E8CE3FE12A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3623053005" sldId="574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3623053005" sldId="574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3458194491" sldId="575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3458194491" sldId="575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2698159589" sldId="576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2698159589" sldId="576"/>
            <ac:spMk id="4" creationId="{1D9EFF77-43B9-444D-A27C-18E8CE3FE12A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1733211341" sldId="577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733211341" sldId="577"/>
            <ac:spMk id="3" creationId="{00000000-0000-0000-0000-000000000000}"/>
          </ac:spMkLst>
        </pc:spChg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733211341" sldId="577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1264881025" sldId="578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264881025" sldId="578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3134568060" sldId="579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3134568060" sldId="579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4151181211" sldId="580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4151181211" sldId="580"/>
            <ac:spMk id="4" creationId="{1D9EFF77-43B9-444D-A27C-18E8CE3FE12A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2371170346" sldId="581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2371170346" sldId="581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1540472868" sldId="583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540472868" sldId="583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2707663129" sldId="585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2707663129" sldId="585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1783140067" sldId="586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783140067" sldId="586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116381681" sldId="587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16381681" sldId="587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1098780545" sldId="588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098780545" sldId="588"/>
            <ac:spMk id="4" creationId="{1D9EFF77-43B9-444D-A27C-18E8CE3FE12A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3005810366" sldId="589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3005810366" sldId="589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3264546231" sldId="591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3264546231" sldId="591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90289527" sldId="592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90289527" sldId="592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3194596806" sldId="596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3194596806" sldId="596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1033429508" sldId="597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033429508" sldId="597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763403199" sldId="598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763403199" sldId="598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1292159225" sldId="600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292159225" sldId="600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1118504886" sldId="601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118504886" sldId="601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160839588" sldId="602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60839588" sldId="602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994149817" sldId="603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994149817" sldId="603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541280044" sldId="604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541280044" sldId="604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1693182975" sldId="605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693182975" sldId="605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3820133730" sldId="606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3820133730" sldId="606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1963448014" sldId="607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963448014" sldId="607"/>
            <ac:spMk id="4" creationId="{1D9EFF77-43B9-444D-A27C-18E8CE3FE12A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3241099354" sldId="608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3241099354" sldId="608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1129042174" sldId="609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129042174" sldId="609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1097040165" sldId="611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097040165" sldId="611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3513778901" sldId="612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3513778901" sldId="612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2617386285" sldId="613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2617386285" sldId="613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1933465943" sldId="614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933465943" sldId="614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932681266" sldId="615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932681266" sldId="615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300136445" sldId="616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300136445" sldId="616"/>
            <ac:spMk id="4" creationId="{1D9EFF77-43B9-444D-A27C-18E8CE3FE12A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1522425960" sldId="617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522425960" sldId="617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557827687" sldId="618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557827687" sldId="618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901602907" sldId="619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901602907" sldId="619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3078825848" sldId="620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3078825848" sldId="620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1611160035" sldId="622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611160035" sldId="622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2223335532" sldId="624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2223335532" sldId="624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2614964706" sldId="625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2614964706" sldId="625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585407275" sldId="628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585407275" sldId="628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3798641691" sldId="630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3798641691" sldId="630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2647599366" sldId="633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2647599366" sldId="633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3636716180" sldId="634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3636716180" sldId="634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2677683423" sldId="635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2677683423" sldId="635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2446090550" sldId="636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2446090550" sldId="636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3018393664" sldId="637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3018393664" sldId="637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759130235" sldId="638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759130235" sldId="638"/>
            <ac:spMk id="4" creationId="{1D9EFF77-43B9-444D-A27C-18E8CE3FE12A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2473958641" sldId="639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2473958641" sldId="639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3429763718" sldId="640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3429763718" sldId="640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3651946941" sldId="641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3651946941" sldId="641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3979226531" sldId="642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3979226531" sldId="642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27339591" sldId="643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27339591" sldId="643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2457061479" sldId="644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2457061479" sldId="644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2044191367" sldId="647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2044191367" sldId="647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3657205689" sldId="649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3657205689" sldId="649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846316673" sldId="650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846316673" sldId="650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3364035356" sldId="651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3364035356" sldId="651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1018400952" sldId="652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018400952" sldId="652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1294854276" sldId="653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294854276" sldId="653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3363190509" sldId="654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3363190509" sldId="654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1605161504" sldId="655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605161504" sldId="655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1971563822" sldId="656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971563822" sldId="656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594012731" sldId="657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594012731" sldId="657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4179101100" sldId="658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4179101100" sldId="658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1724016905" sldId="659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724016905" sldId="659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1600314553" sldId="660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600314553" sldId="660"/>
            <ac:spMk id="4" creationId="{1D9EFF77-43B9-444D-A27C-18E8CE3FE12A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3265445288" sldId="661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3265445288" sldId="661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3309443870" sldId="662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3309443870" sldId="662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3967830902" sldId="663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3967830902" sldId="663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2537041395" sldId="664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2537041395" sldId="664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978767844" sldId="665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978767844" sldId="665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1646040806" sldId="666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646040806" sldId="666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4069508769" sldId="667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4069508769" sldId="667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2139019226" sldId="668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2139019226" sldId="668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4138283700" sldId="669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4138283700" sldId="669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2083238102" sldId="670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2083238102" sldId="670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3529383727" sldId="671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3529383727" sldId="671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2541654285" sldId="672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2541654285" sldId="672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2719411135" sldId="673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2719411135" sldId="673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3830640073" sldId="674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3830640073" sldId="674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912679093" sldId="675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912679093" sldId="675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4281109473" sldId="676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4281109473" sldId="676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3621833737" sldId="677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3621833737" sldId="677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2725003554" sldId="678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2725003554" sldId="678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35873823" sldId="679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35873823" sldId="679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10238110" sldId="680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0238110" sldId="680"/>
            <ac:spMk id="4" creationId="{1D9EFF77-43B9-444D-A27C-18E8CE3FE12A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3068571873" sldId="681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3068571873" sldId="681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3321319668" sldId="682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3321319668" sldId="682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413767377" sldId="685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413767377" sldId="685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159204249" sldId="686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59204249" sldId="686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2673571745" sldId="688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2673571745" sldId="688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2578580635" sldId="689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2578580635" sldId="689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3875840298" sldId="690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3875840298" sldId="690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634131928" sldId="691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634131928" sldId="691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1921725925" sldId="692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921725925" sldId="692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3099764599" sldId="694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3099764599" sldId="694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1760095410" sldId="695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760095410" sldId="695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1815046640" sldId="697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815046640" sldId="697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2680050466" sldId="698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2680050466" sldId="698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1295538515" sldId="700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295538515" sldId="700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2035822898" sldId="701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2035822898" sldId="701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4284944485" sldId="702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4284944485" sldId="702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1550270371" sldId="703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550270371" sldId="703"/>
            <ac:spMk id="4" creationId="{1D9EFF77-43B9-444D-A27C-18E8CE3FE12A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3874642079" sldId="704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3874642079" sldId="704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1861279771" sldId="705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861279771" sldId="705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3696612781" sldId="706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3696612781" sldId="706"/>
            <ac:spMk id="6" creationId="{00000000-0000-0000-0000-000000000000}"/>
          </ac:spMkLst>
        </pc:spChg>
      </pc:sldChg>
      <pc:sldChg chg="modSp">
        <pc:chgData name="Xiaofei Wang" userId="6e1836d3-2ed9-4ae5-8700-9029b71c19c7" providerId="ADAL" clId="{4E25269F-98FC-4B7A-BFD6-53EAFDF5EE44}" dt="2024-03-11T16:33:39.259" v="422"/>
        <pc:sldMkLst>
          <pc:docMk/>
          <pc:sldMk cId="2643312280" sldId="708"/>
        </pc:sldMkLst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2643312280" sldId="708"/>
            <ac:spMk id="6" creationId="{00000000-0000-0000-0000-000000000000}"/>
          </ac:spMkLst>
        </pc:spChg>
      </pc:sldChg>
      <pc:sldChg chg="modSp add mod">
        <pc:chgData name="Xiaofei Wang" userId="6e1836d3-2ed9-4ae5-8700-9029b71c19c7" providerId="ADAL" clId="{4E25269F-98FC-4B7A-BFD6-53EAFDF5EE44}" dt="2024-03-11T16:33:39.259" v="422"/>
        <pc:sldMkLst>
          <pc:docMk/>
          <pc:sldMk cId="1573199180" sldId="709"/>
        </pc:sldMkLst>
        <pc:spChg chg="mod">
          <ac:chgData name="Xiaofei Wang" userId="6e1836d3-2ed9-4ae5-8700-9029b71c19c7" providerId="ADAL" clId="{4E25269F-98FC-4B7A-BFD6-53EAFDF5EE44}" dt="2024-03-08T20:03:58.237" v="12" actId="20577"/>
          <ac:spMkLst>
            <pc:docMk/>
            <pc:sldMk cId="1573199180" sldId="709"/>
            <ac:spMk id="2" creationId="{8D5958C2-BD4E-C04D-86FA-C2153299CB6B}"/>
          </ac:spMkLst>
        </pc:spChg>
        <pc:spChg chg="mod">
          <ac:chgData name="Xiaofei Wang" userId="6e1836d3-2ed9-4ae5-8700-9029b71c19c7" providerId="ADAL" clId="{4E25269F-98FC-4B7A-BFD6-53EAFDF5EE44}" dt="2024-03-08T20:04:08.943" v="18" actId="20577"/>
          <ac:spMkLst>
            <pc:docMk/>
            <pc:sldMk cId="1573199180" sldId="709"/>
            <ac:spMk id="3" creationId="{A399D6F5-854A-7B4F-B2C4-76BCE0163A5B}"/>
          </ac:spMkLst>
        </pc:spChg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573199180" sldId="709"/>
            <ac:spMk id="4" creationId="{1D9EFF77-43B9-444D-A27C-18E8CE3FE12A}"/>
          </ac:spMkLst>
        </pc:spChg>
      </pc:sldChg>
      <pc:sldChg chg="modSp add mod">
        <pc:chgData name="Xiaofei Wang" userId="6e1836d3-2ed9-4ae5-8700-9029b71c19c7" providerId="ADAL" clId="{4E25269F-98FC-4B7A-BFD6-53EAFDF5EE44}" dt="2024-03-11T19:36:39.331" v="543" actId="400"/>
        <pc:sldMkLst>
          <pc:docMk/>
          <pc:sldMk cId="1017244179" sldId="710"/>
        </pc:sldMkLst>
        <pc:spChg chg="mod">
          <ac:chgData name="Xiaofei Wang" userId="6e1836d3-2ed9-4ae5-8700-9029b71c19c7" providerId="ADAL" clId="{4E25269F-98FC-4B7A-BFD6-53EAFDF5EE44}" dt="2024-03-08T20:04:17.009" v="20" actId="20577"/>
          <ac:spMkLst>
            <pc:docMk/>
            <pc:sldMk cId="1017244179" sldId="710"/>
            <ac:spMk id="2" creationId="{00000000-0000-0000-0000-000000000000}"/>
          </ac:spMkLst>
        </pc:spChg>
        <pc:spChg chg="mod">
          <ac:chgData name="Xiaofei Wang" userId="6e1836d3-2ed9-4ae5-8700-9029b71c19c7" providerId="ADAL" clId="{4E25269F-98FC-4B7A-BFD6-53EAFDF5EE44}" dt="2024-03-11T19:36:39.331" v="543" actId="400"/>
          <ac:spMkLst>
            <pc:docMk/>
            <pc:sldMk cId="1017244179" sldId="710"/>
            <ac:spMk id="3" creationId="{00000000-0000-0000-0000-000000000000}"/>
          </ac:spMkLst>
        </pc:spChg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017244179" sldId="710"/>
            <ac:spMk id="6" creationId="{00000000-0000-0000-0000-000000000000}"/>
          </ac:spMkLst>
        </pc:spChg>
      </pc:sldChg>
      <pc:sldChg chg="modSp add mod">
        <pc:chgData name="Xiaofei Wang" userId="6e1836d3-2ed9-4ae5-8700-9029b71c19c7" providerId="ADAL" clId="{4E25269F-98FC-4B7A-BFD6-53EAFDF5EE44}" dt="2024-03-11T19:42:49.136" v="563" actId="400"/>
        <pc:sldMkLst>
          <pc:docMk/>
          <pc:sldMk cId="1249701787" sldId="711"/>
        </pc:sldMkLst>
        <pc:spChg chg="mod">
          <ac:chgData name="Xiaofei Wang" userId="6e1836d3-2ed9-4ae5-8700-9029b71c19c7" providerId="ADAL" clId="{4E25269F-98FC-4B7A-BFD6-53EAFDF5EE44}" dt="2024-03-08T20:04:57.613" v="31" actId="20577"/>
          <ac:spMkLst>
            <pc:docMk/>
            <pc:sldMk cId="1249701787" sldId="711"/>
            <ac:spMk id="2" creationId="{00000000-0000-0000-0000-000000000000}"/>
          </ac:spMkLst>
        </pc:spChg>
        <pc:spChg chg="mod">
          <ac:chgData name="Xiaofei Wang" userId="6e1836d3-2ed9-4ae5-8700-9029b71c19c7" providerId="ADAL" clId="{4E25269F-98FC-4B7A-BFD6-53EAFDF5EE44}" dt="2024-03-11T19:42:49.136" v="563" actId="400"/>
          <ac:spMkLst>
            <pc:docMk/>
            <pc:sldMk cId="1249701787" sldId="711"/>
            <ac:spMk id="3" creationId="{00000000-0000-0000-0000-000000000000}"/>
          </ac:spMkLst>
        </pc:spChg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1249701787" sldId="711"/>
            <ac:spMk id="6" creationId="{00000000-0000-0000-0000-000000000000}"/>
          </ac:spMkLst>
        </pc:spChg>
      </pc:sldChg>
      <pc:sldChg chg="modSp add del mod ord">
        <pc:chgData name="Xiaofei Wang" userId="6e1836d3-2ed9-4ae5-8700-9029b71c19c7" providerId="ADAL" clId="{4E25269F-98FC-4B7A-BFD6-53EAFDF5EE44}" dt="2024-03-11T20:09:58.507" v="647" actId="47"/>
        <pc:sldMkLst>
          <pc:docMk/>
          <pc:sldMk cId="3733334821" sldId="712"/>
        </pc:sldMkLst>
        <pc:spChg chg="mod">
          <ac:chgData name="Xiaofei Wang" userId="6e1836d3-2ed9-4ae5-8700-9029b71c19c7" providerId="ADAL" clId="{4E25269F-98FC-4B7A-BFD6-53EAFDF5EE44}" dt="2024-03-08T20:14:36.172" v="420" actId="1035"/>
          <ac:spMkLst>
            <pc:docMk/>
            <pc:sldMk cId="3733334821" sldId="712"/>
            <ac:spMk id="2" creationId="{00000000-0000-0000-0000-000000000000}"/>
          </ac:spMkLst>
        </pc:spChg>
        <pc:spChg chg="mod">
          <ac:chgData name="Xiaofei Wang" userId="6e1836d3-2ed9-4ae5-8700-9029b71c19c7" providerId="ADAL" clId="{4E25269F-98FC-4B7A-BFD6-53EAFDF5EE44}" dt="2024-03-08T20:14:40.094" v="421" actId="1035"/>
          <ac:spMkLst>
            <pc:docMk/>
            <pc:sldMk cId="3733334821" sldId="712"/>
            <ac:spMk id="3" creationId="{00000000-0000-0000-0000-000000000000}"/>
          </ac:spMkLst>
        </pc:spChg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3733334821" sldId="712"/>
            <ac:spMk id="6" creationId="{00000000-0000-0000-0000-000000000000}"/>
          </ac:spMkLst>
        </pc:spChg>
      </pc:sldChg>
      <pc:sldChg chg="modSp add mod">
        <pc:chgData name="Xiaofei Wang" userId="6e1836d3-2ed9-4ae5-8700-9029b71c19c7" providerId="ADAL" clId="{4E25269F-98FC-4B7A-BFD6-53EAFDF5EE44}" dt="2024-03-11T20:05:10.167" v="627" actId="20577"/>
        <pc:sldMkLst>
          <pc:docMk/>
          <pc:sldMk cId="2747747636" sldId="713"/>
        </pc:sldMkLst>
        <pc:spChg chg="mod">
          <ac:chgData name="Xiaofei Wang" userId="6e1836d3-2ed9-4ae5-8700-9029b71c19c7" providerId="ADAL" clId="{4E25269F-98FC-4B7A-BFD6-53EAFDF5EE44}" dt="2024-03-08T20:14:11.806" v="412" actId="1036"/>
          <ac:spMkLst>
            <pc:docMk/>
            <pc:sldMk cId="2747747636" sldId="713"/>
            <ac:spMk id="2" creationId="{00000000-0000-0000-0000-000000000000}"/>
          </ac:spMkLst>
        </pc:spChg>
        <pc:spChg chg="mod">
          <ac:chgData name="Xiaofei Wang" userId="6e1836d3-2ed9-4ae5-8700-9029b71c19c7" providerId="ADAL" clId="{4E25269F-98FC-4B7A-BFD6-53EAFDF5EE44}" dt="2024-03-11T20:05:10.167" v="627" actId="20577"/>
          <ac:spMkLst>
            <pc:docMk/>
            <pc:sldMk cId="2747747636" sldId="713"/>
            <ac:spMk id="3" creationId="{00000000-0000-0000-0000-000000000000}"/>
          </ac:spMkLst>
        </pc:spChg>
        <pc:spChg chg="mod">
          <ac:chgData name="Xiaofei Wang" userId="6e1836d3-2ed9-4ae5-8700-9029b71c19c7" providerId="ADAL" clId="{4E25269F-98FC-4B7A-BFD6-53EAFDF5EE44}" dt="2024-03-11T16:33:39.259" v="422"/>
          <ac:spMkLst>
            <pc:docMk/>
            <pc:sldMk cId="2747747636" sldId="713"/>
            <ac:spMk id="6" creationId="{00000000-0000-0000-0000-000000000000}"/>
          </ac:spMkLst>
        </pc:spChg>
      </pc:sldChg>
      <pc:sldChg chg="modSp add mod">
        <pc:chgData name="Xiaofei Wang" userId="6e1836d3-2ed9-4ae5-8700-9029b71c19c7" providerId="ADAL" clId="{4E25269F-98FC-4B7A-BFD6-53EAFDF5EE44}" dt="2024-03-11T21:45:24.229" v="651" actId="20577"/>
        <pc:sldMkLst>
          <pc:docMk/>
          <pc:sldMk cId="335576347" sldId="714"/>
        </pc:sldMkLst>
        <pc:spChg chg="mod">
          <ac:chgData name="Xiaofei Wang" userId="6e1836d3-2ed9-4ae5-8700-9029b71c19c7" providerId="ADAL" clId="{4E25269F-98FC-4B7A-BFD6-53EAFDF5EE44}" dt="2024-03-11T16:35:37.369" v="434" actId="20577"/>
          <ac:spMkLst>
            <pc:docMk/>
            <pc:sldMk cId="335576347" sldId="714"/>
            <ac:spMk id="2" creationId="{00000000-0000-0000-0000-000000000000}"/>
          </ac:spMkLst>
        </pc:spChg>
        <pc:spChg chg="mod">
          <ac:chgData name="Xiaofei Wang" userId="6e1836d3-2ed9-4ae5-8700-9029b71c19c7" providerId="ADAL" clId="{4E25269F-98FC-4B7A-BFD6-53EAFDF5EE44}" dt="2024-03-11T21:45:24.229" v="651" actId="20577"/>
          <ac:spMkLst>
            <pc:docMk/>
            <pc:sldMk cId="335576347" sldId="714"/>
            <ac:spMk id="3" creationId="{00000000-0000-0000-0000-000000000000}"/>
          </ac:spMkLst>
        </pc:spChg>
      </pc:sldChg>
      <pc:sldMasterChg chg="modSp">
        <pc:chgData name="Xiaofei Wang" userId="6e1836d3-2ed9-4ae5-8700-9029b71c19c7" providerId="ADAL" clId="{4E25269F-98FC-4B7A-BFD6-53EAFDF5EE44}" dt="2024-03-08T20:03:19.525" v="0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4E25269F-98FC-4B7A-BFD6-53EAFDF5EE44}" dt="2024-03-08T20:03:19.525" v="0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/>
              <a:t>July 2018</a:t>
            </a:r>
            <a:endParaRPr lang="en-GB" altLang="en-US" sz="140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1" y="823386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85744" indent="-171446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398453" indent="-109536" defTabSz="684196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0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1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90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802.11-23/984r10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013-00-0000-aiml-tig-status-report.ppt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AIML TIG SP &amp; Motion Booklet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880492"/>
              </p:ext>
            </p:extLst>
          </p:nvPr>
        </p:nvGraphicFramePr>
        <p:xfrm>
          <a:off x="987425" y="3051175"/>
          <a:ext cx="10121900" cy="246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3051175"/>
                        <a:ext cx="10121900" cy="2462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11-23/2184r0 AIML TIG November 2023 Plenary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11-23/2216r0 AIML TIG Dec 2023 teleconference meeting minutes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Containing the minutes for the teleconference on Dec 19, 2023</a:t>
            </a:r>
          </a:p>
          <a:p>
            <a:endParaRPr lang="en-US" dirty="0"/>
          </a:p>
          <a:p>
            <a:r>
              <a:rPr lang="en-US" dirty="0"/>
              <a:t>Mover: Liangxiao Xin		</a:t>
            </a:r>
          </a:p>
          <a:p>
            <a:r>
              <a:rPr lang="en-US" dirty="0"/>
              <a:t>Second: Ming Gan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861279771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  <a:br>
              <a:rPr lang="en-US" dirty="0"/>
            </a:br>
            <a:r>
              <a:rPr lang="en-US" dirty="0"/>
              <a:t>EU BEREC Report Feedback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submit 11-23/124r1 as feedback by the AIML TIG to 802.18 on the EU BEREC Report on AI in the Telecom Sector.</a:t>
            </a:r>
          </a:p>
          <a:p>
            <a:endParaRPr lang="en-US" dirty="0"/>
          </a:p>
          <a:p>
            <a:r>
              <a:rPr lang="en-US" dirty="0"/>
              <a:t>Yes/No/Abs: 24/2/7</a:t>
            </a:r>
          </a:p>
          <a:p>
            <a:endParaRPr lang="en-US" dirty="0"/>
          </a:p>
          <a:p>
            <a:endParaRPr lang="en-US" dirty="0"/>
          </a:p>
          <a:p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99414981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EU BEREC Report Feedback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submit 11-23/124r1 as feedback by the AIML TIG to 802.18 on the EU BEREC Report on AI in the Telecom Sector</a:t>
            </a:r>
          </a:p>
          <a:p>
            <a:endParaRPr lang="en-US" dirty="0"/>
          </a:p>
          <a:p>
            <a:r>
              <a:rPr lang="en-US" dirty="0"/>
              <a:t>Move: </a:t>
            </a:r>
            <a:r>
              <a:rPr lang="en-US" dirty="0" err="1"/>
              <a:t>Tongxin</a:t>
            </a:r>
            <a:r>
              <a:rPr lang="en-US" dirty="0"/>
              <a:t> Shu</a:t>
            </a:r>
          </a:p>
          <a:p>
            <a:r>
              <a:rPr lang="en-US" dirty="0"/>
              <a:t>Second: Ross Jian Yu</a:t>
            </a:r>
          </a:p>
          <a:p>
            <a:endParaRPr lang="en-US" dirty="0"/>
          </a:p>
          <a:p>
            <a:r>
              <a:rPr lang="en-US" dirty="0"/>
              <a:t>Y/N/Abs:26/2/5</a:t>
            </a:r>
          </a:p>
          <a:p>
            <a:endParaRPr lang="en-US" dirty="0"/>
          </a:p>
          <a:p>
            <a:r>
              <a:rPr lang="en-US" dirty="0"/>
              <a:t>Motion passes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541280044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11-22/2040r6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Marc Emmelmann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69318297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11-22/2119r6?</a:t>
            </a:r>
          </a:p>
          <a:p>
            <a:endParaRPr lang="en-US" dirty="0"/>
          </a:p>
          <a:p>
            <a:r>
              <a:rPr lang="en-US" dirty="0"/>
              <a:t>Move: Ziyang Guo</a:t>
            </a:r>
          </a:p>
          <a:p>
            <a:r>
              <a:rPr lang="en-US" dirty="0"/>
              <a:t>Second: Rui Yang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194596806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11-23/0050r3?</a:t>
            </a:r>
          </a:p>
          <a:p>
            <a:endParaRPr lang="en-US" dirty="0"/>
          </a:p>
          <a:p>
            <a:r>
              <a:rPr lang="en-US" dirty="0"/>
              <a:t>Move: Liangxiao Xin</a:t>
            </a:r>
          </a:p>
          <a:p>
            <a:r>
              <a:rPr lang="en-US" dirty="0"/>
              <a:t>Second: Marc Emmelmann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763403199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  <a:br>
              <a:rPr lang="en-US" dirty="0"/>
            </a:br>
            <a:r>
              <a:rPr lang="en-US" dirty="0"/>
              <a:t>AIML TIG Next Step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Which option do you prefer for AIML TIG to go forward?</a:t>
            </a:r>
          </a:p>
          <a:p>
            <a:r>
              <a:rPr lang="en-US" sz="2000" dirty="0"/>
              <a:t>Option 1: Complete technical report in March 2023 and terminate AIML TIG</a:t>
            </a:r>
          </a:p>
          <a:p>
            <a:r>
              <a:rPr lang="en-US" sz="2000" dirty="0"/>
              <a:t>Option 2: complete technical report and attempt to insert features in other SG/TG</a:t>
            </a:r>
          </a:p>
          <a:p>
            <a:r>
              <a:rPr lang="en-US" sz="2000" dirty="0"/>
              <a:t>Option 3: Extend AIML TIG, for example, for two or three meeting cycles and then decide way forward</a:t>
            </a:r>
          </a:p>
          <a:p>
            <a:r>
              <a:rPr lang="en-US" sz="2000" dirty="0"/>
              <a:t>Option 4: have not decided; need more time</a:t>
            </a:r>
          </a:p>
          <a:p>
            <a:endParaRPr lang="en-US" sz="2000" dirty="0"/>
          </a:p>
          <a:p>
            <a:r>
              <a:rPr lang="en-US" sz="2000" dirty="0"/>
              <a:t>Option 1/Option2/Option 3/Option 4: 3/10/28/14</a:t>
            </a:r>
          </a:p>
          <a:p>
            <a:endParaRPr lang="en-US" sz="2000" dirty="0"/>
          </a:p>
          <a:p>
            <a:r>
              <a:rPr lang="en-US" i="1" u="sng" dirty="0"/>
              <a:t>SP requested by two </a:t>
            </a:r>
            <a:r>
              <a:rPr lang="en-US" i="1" u="sng"/>
              <a:t>AIML TIG attendees</a:t>
            </a:r>
            <a:endParaRPr lang="en-US" i="1" u="sng" dirty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820133730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2022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#7 -- #10</a:t>
            </a:r>
          </a:p>
          <a:p>
            <a:r>
              <a:rPr lang="en-US" dirty="0"/>
              <a:t>Straw Polls  </a:t>
            </a:r>
            <a:r>
              <a:rPr lang="en-US"/>
              <a:t>-- #2</a:t>
            </a:r>
            <a:endParaRPr lang="en-US" dirty="0"/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181211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11-22/1609r0</a:t>
            </a:r>
          </a:p>
          <a:p>
            <a:endParaRPr lang="en-US" dirty="0"/>
          </a:p>
          <a:p>
            <a:r>
              <a:rPr lang="en-US" dirty="0"/>
              <a:t>Mover:	Jonathan </a:t>
            </a:r>
            <a:r>
              <a:rPr lang="en-US" dirty="0" err="1"/>
              <a:t>Segev</a:t>
            </a:r>
            <a:endParaRPr lang="en-US" dirty="0"/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371170346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11-22/1328r0 AIML TIG September 2022 Interim meeting minutes</a:t>
            </a:r>
          </a:p>
          <a:p>
            <a:endParaRPr lang="en-US" dirty="0"/>
          </a:p>
          <a:p>
            <a:r>
              <a:rPr lang="en-US" dirty="0"/>
              <a:t>Mover:		Liangxiao Xin</a:t>
            </a:r>
          </a:p>
          <a:p>
            <a:r>
              <a:rPr lang="en-US" dirty="0"/>
              <a:t>Second:	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540472868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11-22/1609r1</a:t>
            </a:r>
          </a:p>
          <a:p>
            <a:endParaRPr lang="en-US" dirty="0"/>
          </a:p>
          <a:p>
            <a:r>
              <a:rPr lang="en-US" dirty="0"/>
              <a:t>Mover:	Liangxiao Xin 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16381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11-23/2179r3)</a:t>
            </a:r>
          </a:p>
          <a:p>
            <a:endParaRPr lang="en-US" dirty="0"/>
          </a:p>
          <a:p>
            <a:r>
              <a:rPr lang="en-US" dirty="0"/>
              <a:t>Mover:	Ming Gan</a:t>
            </a:r>
          </a:p>
          <a:p>
            <a:r>
              <a:rPr lang="en-US" dirty="0"/>
              <a:t>Second:	Liangxiao Xin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643312280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11-22/1934r2?</a:t>
            </a:r>
          </a:p>
          <a:p>
            <a:endParaRPr lang="en-US" dirty="0"/>
          </a:p>
          <a:p>
            <a:r>
              <a:rPr lang="en-US" dirty="0"/>
              <a:t>Y/N/Abs: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783140067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contained in 11-22/987r1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Mover:	Zinan Lin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/>
              <a:t>Approved with UC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70766312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2022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#3 -- #6</a:t>
            </a:r>
          </a:p>
          <a:p>
            <a:r>
              <a:rPr lang="en-US" dirty="0"/>
              <a:t>Straw Polls  -- #1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159589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AIML TIG as contained in document 11-22/1166r0</a:t>
            </a:r>
          </a:p>
          <a:p>
            <a:endParaRPr lang="en-US" dirty="0"/>
          </a:p>
          <a:p>
            <a:r>
              <a:rPr lang="en-US" dirty="0"/>
              <a:t>Mover:	Rui Yang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623053005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#4</a:t>
            </a:r>
            <a:br>
              <a:rPr lang="en-US" dirty="0"/>
            </a:br>
            <a:r>
              <a:rPr lang="en-US" dirty="0"/>
              <a:t>AIML </a:t>
            </a:r>
            <a:r>
              <a:rPr lang="en-US"/>
              <a:t>Secretary Confirmation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r>
              <a:rPr lang="en-US" dirty="0"/>
              <a:t>				Liangxiao Xin (Sony)</a:t>
            </a:r>
          </a:p>
          <a:p>
            <a:r>
              <a:rPr lang="en-US" dirty="0"/>
              <a:t>as the secretary for AIML TIG</a:t>
            </a:r>
          </a:p>
          <a:p>
            <a:endParaRPr lang="en-US" dirty="0"/>
          </a:p>
          <a:p>
            <a:r>
              <a:rPr lang="en-US" dirty="0"/>
              <a:t>Mover:	Harry </a:t>
            </a:r>
            <a:r>
              <a:rPr lang="en-US" dirty="0" err="1"/>
              <a:t>Bims</a:t>
            </a:r>
            <a:endParaRPr lang="en-US" dirty="0"/>
          </a:p>
          <a:p>
            <a:r>
              <a:rPr lang="en-US" dirty="0"/>
              <a:t>Second:	Edward Au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458194491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11-22/1132r1 AIML TIG March 2024 Plenary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11-22/1327r0 AIML TIG Sept 2022 teleconference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733211341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have 11-22/987r0 as the AIML TIG Technical Report baseline?</a:t>
            </a:r>
          </a:p>
          <a:p>
            <a:endParaRPr lang="en-US" dirty="0"/>
          </a:p>
          <a:p>
            <a:r>
              <a:rPr lang="en-US" dirty="0"/>
              <a:t>Y/N/Abs: no objections</a:t>
            </a:r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264881025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/>
              <a:t>Technical report framework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use 11-22/987r0 as the AIML TIG Technical Report baseline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134568060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2022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#2</a:t>
            </a:r>
          </a:p>
          <a:p>
            <a:r>
              <a:rPr lang="en-US" dirty="0"/>
              <a:t>Straw Polls  -- n/a</a:t>
            </a:r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96522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AIML TIG as contained in document 11-22/847r2</a:t>
            </a:r>
          </a:p>
          <a:p>
            <a:endParaRPr lang="en-US" dirty="0"/>
          </a:p>
          <a:p>
            <a:r>
              <a:rPr lang="en-US" dirty="0"/>
              <a:t>Mover:	Marc Emmelmann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#36</a:t>
            </a:r>
            <a:br>
              <a:rPr lang="en-US" dirty="0"/>
            </a:br>
            <a:r>
              <a:rPr lang="en-US" dirty="0"/>
              <a:t>Scope of Next Step AIML Work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option(s) do you support for the next step AIML work (for information purpose, choose as many options as you support)?</a:t>
            </a:r>
          </a:p>
          <a:p>
            <a:r>
              <a:rPr lang="en-US" dirty="0"/>
              <a:t>        Option 1: AIML SG with focused scope</a:t>
            </a:r>
          </a:p>
          <a:p>
            <a:r>
              <a:rPr lang="en-US" dirty="0"/>
              <a:t>        Option 2: Extend AIML TIG </a:t>
            </a:r>
          </a:p>
          <a:p>
            <a:r>
              <a:rPr lang="en-US" dirty="0"/>
              <a:t>	    Option 3: Start AIML Standing Committee</a:t>
            </a:r>
          </a:p>
          <a:p>
            <a:r>
              <a:rPr lang="en-US" dirty="0"/>
              <a:t>        Stop AIML work </a:t>
            </a:r>
          </a:p>
          <a:p>
            <a:r>
              <a:rPr lang="en-US" dirty="0"/>
              <a:t>		  Abs</a:t>
            </a:r>
          </a:p>
          <a:p>
            <a:endParaRPr lang="en-US" dirty="0"/>
          </a:p>
          <a:p>
            <a:r>
              <a:rPr lang="en-US" dirty="0"/>
              <a:t>Option 1/Option 2/Option 3/Stop AIML work/Abs: 18/17/72/11/5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696612781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AIML Vice Chair Election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</a:t>
            </a:r>
          </a:p>
          <a:p>
            <a:r>
              <a:rPr lang="en-US" dirty="0"/>
              <a:t>				Ming Gan (Huawei)</a:t>
            </a:r>
          </a:p>
          <a:p>
            <a:r>
              <a:rPr lang="en-US" dirty="0"/>
              <a:t>as the vice chair for AIML TIG</a:t>
            </a:r>
          </a:p>
          <a:p>
            <a:endParaRPr lang="en-US" dirty="0"/>
          </a:p>
          <a:p>
            <a:r>
              <a:rPr lang="en-US" dirty="0"/>
              <a:t>Mover:	Rui Yang</a:t>
            </a:r>
          </a:p>
          <a:p>
            <a:r>
              <a:rPr lang="en-US" dirty="0"/>
              <a:t>Second:	Sang Kim</a:t>
            </a:r>
          </a:p>
          <a:p>
            <a:endParaRPr lang="en-US" dirty="0"/>
          </a:p>
          <a:p>
            <a:r>
              <a:rPr lang="en-US" dirty="0"/>
              <a:t>Y/N/A: approved </a:t>
            </a:r>
            <a:r>
              <a:rPr lang="en-US"/>
              <a:t>with 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851692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2023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#51 </a:t>
            </a:r>
            <a:r>
              <a:rPr lang="en-US"/>
              <a:t>- #59</a:t>
            </a:r>
            <a:endParaRPr lang="en-US" dirty="0"/>
          </a:p>
          <a:p>
            <a:r>
              <a:rPr lang="en-US" dirty="0"/>
              <a:t>Straw Polls #30 - #35</a:t>
            </a:r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8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11-23/1718r1)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Rui Yang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0685718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11-23/1693r0 AIML TIG September 2023 Interim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11-23/1744r1 AIML TIG Oct 2023 teleconference meeting minutes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Containing the minutes for the teleconferences on Oct 10th, 2023 and Oct 31</a:t>
            </a:r>
            <a:r>
              <a:rPr lang="en-US" baseline="30000" dirty="0"/>
              <a:t>st</a:t>
            </a:r>
            <a:r>
              <a:rPr lang="en-US" dirty="0"/>
              <a:t>, 2023</a:t>
            </a:r>
          </a:p>
          <a:p>
            <a:endParaRPr lang="en-US" dirty="0"/>
          </a:p>
          <a:p>
            <a:r>
              <a:rPr lang="en-US" dirty="0"/>
              <a:t>Mover: Liangxiao Xin		</a:t>
            </a:r>
          </a:p>
          <a:p>
            <a:r>
              <a:rPr lang="en-US" dirty="0"/>
              <a:t>Second: Chaoming Luo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3213196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#30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incorporate the changes to the AIML TIG Technical Report as shown in 11-23/1677r0?</a:t>
            </a:r>
          </a:p>
          <a:p>
            <a:endParaRPr lang="en-US" dirty="0"/>
          </a:p>
          <a:p>
            <a:r>
              <a:rPr lang="en-US" dirty="0"/>
              <a:t>No objections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4137673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incorporate changes to the AIML TIG Technical Report as shown in 11-23/1677r0?</a:t>
            </a:r>
          </a:p>
          <a:p>
            <a:endParaRPr lang="en-US" dirty="0"/>
          </a:p>
          <a:p>
            <a:r>
              <a:rPr lang="en-US" dirty="0"/>
              <a:t>Move: Liangxiao Xin</a:t>
            </a:r>
          </a:p>
          <a:p>
            <a:r>
              <a:rPr lang="en-US" dirty="0"/>
              <a:t>Second: Ming Gan</a:t>
            </a:r>
          </a:p>
          <a:p>
            <a:endParaRPr lang="en-US" strike="sngStrike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592042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#31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11-23/1350r3? </a:t>
            </a:r>
          </a:p>
          <a:p>
            <a:endParaRPr lang="en-US" dirty="0"/>
          </a:p>
          <a:p>
            <a:r>
              <a:rPr lang="en-US" dirty="0"/>
              <a:t>Yes/No/Abstain: 40/7/22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6735717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#32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11-23/1860r1? </a:t>
            </a:r>
          </a:p>
          <a:p>
            <a:endParaRPr lang="en-US" dirty="0"/>
          </a:p>
          <a:p>
            <a:r>
              <a:rPr lang="en-US" dirty="0"/>
              <a:t>Yes/No/Abstain: 39/5/17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29553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3375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/>
              <a:t>July 2018</a:t>
            </a:r>
            <a:endParaRPr lang="en-GB" altLang="en-US" sz="180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36021" y="6475413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altLang="en-US" sz="1200" b="0" dirty="0"/>
              <a:t>Xiaofei Wang (InterDigital)</a:t>
            </a: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sz="3200" dirty="0"/>
              <a:t>   SP and </a:t>
            </a:r>
            <a:r>
              <a:rPr lang="en-GB" sz="3200" dirty="0"/>
              <a:t>Motion Booklet for the AIML TIG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3200" dirty="0"/>
          </a:p>
          <a:p>
            <a:pPr algn="ctr">
              <a:buFontTx/>
              <a:buNone/>
            </a:pPr>
            <a:endParaRPr lang="en-GB" altLang="en-US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65200" y="1830390"/>
            <a:ext cx="10361084" cy="4113213"/>
          </a:xfrm>
        </p:spPr>
        <p:txBody>
          <a:bodyPr/>
          <a:lstStyle/>
          <a:p>
            <a:r>
              <a:rPr lang="en-US" dirty="0"/>
              <a:t>Move to update the AIML TIG Technical Report as shown in 11-22/987r23?</a:t>
            </a:r>
          </a:p>
          <a:p>
            <a:endParaRPr lang="en-US" dirty="0"/>
          </a:p>
          <a:p>
            <a:r>
              <a:rPr lang="en-US" dirty="0"/>
              <a:t>Move: Ming Gan</a:t>
            </a:r>
          </a:p>
          <a:p>
            <a:r>
              <a:rPr lang="en-US" dirty="0"/>
              <a:t>Second: Juan Carlos Zuniga</a:t>
            </a:r>
          </a:p>
          <a:p>
            <a:endParaRPr lang="en-US" strike="sngStrike" dirty="0"/>
          </a:p>
          <a:p>
            <a:r>
              <a:rPr lang="en-US" dirty="0"/>
              <a:t>Yes/No/Abstain: 45/1/16</a:t>
            </a:r>
          </a:p>
          <a:p>
            <a:r>
              <a:rPr lang="en-US" dirty="0"/>
              <a:t>Motion passes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5785806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11-23/1718r2)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Peng Liu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8758402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#33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11-23/1700r0?</a:t>
            </a:r>
          </a:p>
          <a:p>
            <a:endParaRPr lang="en-US" dirty="0"/>
          </a:p>
          <a:p>
            <a:r>
              <a:rPr lang="en-US" dirty="0"/>
              <a:t>No objections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6341319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11-23/1700r0?</a:t>
            </a:r>
          </a:p>
          <a:p>
            <a:endParaRPr lang="en-US" dirty="0"/>
          </a:p>
          <a:p>
            <a:r>
              <a:rPr lang="en-US" dirty="0"/>
              <a:t>Move: Szymon Szott</a:t>
            </a:r>
          </a:p>
          <a:p>
            <a:r>
              <a:rPr lang="en-US" dirty="0"/>
              <a:t>Second: Rui Yang</a:t>
            </a:r>
          </a:p>
          <a:p>
            <a:endParaRPr lang="en-US" strike="sngStrike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9217259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AIML TIG Technical Report as shown in 11-22/987r24?</a:t>
            </a:r>
          </a:p>
          <a:p>
            <a:endParaRPr lang="en-US" dirty="0"/>
          </a:p>
          <a:p>
            <a:r>
              <a:rPr lang="en-US" dirty="0"/>
              <a:t>Move: Liangxiao Xin</a:t>
            </a:r>
          </a:p>
          <a:p>
            <a:r>
              <a:rPr lang="en-US" dirty="0"/>
              <a:t>Second: Rui Yang</a:t>
            </a:r>
          </a:p>
          <a:p>
            <a:endParaRPr lang="en-US" strike="sngStrike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0997645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11-23/1718r3)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Ming Gan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7600954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#34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approve the AIML TIG Technical Report as shown in 11-22/987r25?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8150466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/>
              <a:t>#5</a:t>
            </a:r>
            <a:r>
              <a:rPr lang="en-US" dirty="0"/>
              <a:t>9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AIML TIG Technical Report as shown in 11-22/987r25?</a:t>
            </a:r>
          </a:p>
          <a:p>
            <a:endParaRPr lang="en-US" dirty="0"/>
          </a:p>
          <a:p>
            <a:r>
              <a:rPr lang="en-US" dirty="0"/>
              <a:t>Move: Liangxiao Xin</a:t>
            </a:r>
          </a:p>
          <a:p>
            <a:r>
              <a:rPr lang="en-US" dirty="0"/>
              <a:t>Second: Rui Yang</a:t>
            </a:r>
          </a:p>
          <a:p>
            <a:endParaRPr lang="en-US" strike="sngStrike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6800504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Text for WG</a:t>
            </a:r>
            <a:br>
              <a:rPr lang="en-US" dirty="0"/>
            </a:br>
            <a:r>
              <a:rPr lang="en-US" dirty="0"/>
              <a:t>Formation of the AIML SG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/>
            <a:r>
              <a:rPr lang="en-US" dirty="0"/>
              <a:t>Request approval by the IEEE 802 LMSC to form an 802.11 Artificial Intelligence/Machine Learning (AIML) Study Group as described in document 11-22-0987r25 with the intent of creating a PAR and CSD. </a:t>
            </a:r>
          </a:p>
          <a:p>
            <a:pPr marL="0" marR="0"/>
            <a:r>
              <a:rPr lang="en-US" dirty="0"/>
              <a:t>The Study Group will investigate technologies that: </a:t>
            </a:r>
          </a:p>
          <a:p>
            <a:pPr marL="457200" marR="0"/>
            <a:r>
              <a:rPr lang="en-US" dirty="0"/>
              <a:t>-          enable IEEE 802.11 WLAN to support the deployment of AIML algorithms by providing management and control capabilities, and </a:t>
            </a:r>
          </a:p>
          <a:p>
            <a:pPr marL="457200" marR="0"/>
            <a:r>
              <a:rPr lang="en-US" dirty="0"/>
              <a:t>-          utilize AIML techniques to enhance WLAN performance including throughput, delay, jitter and energy efficiency.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0358228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#35</a:t>
            </a:r>
            <a:br>
              <a:rPr lang="en-US" dirty="0"/>
            </a:br>
            <a:r>
              <a:rPr lang="en-US" dirty="0"/>
              <a:t>Formation of the AIML SG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/>
            <a:r>
              <a:rPr lang="en-US" dirty="0"/>
              <a:t>Do you support to request approval by the IEEE 802 LMSC to form an 802.11 Artificial Intelligence/Machine Learning (AIML) Study Group as described in document 11-22-0987r25 with the intent of creating a PAR and CSD. </a:t>
            </a:r>
          </a:p>
          <a:p>
            <a:pPr marL="0" marR="0"/>
            <a:r>
              <a:rPr lang="en-US" dirty="0"/>
              <a:t>The Study Group will investigate technologies that: </a:t>
            </a:r>
          </a:p>
          <a:p>
            <a:pPr marL="457200" marR="0"/>
            <a:r>
              <a:rPr lang="en-US" dirty="0"/>
              <a:t>-          enable IEEE 802.11 WLAN to support the deployment of AIML algorithms by providing management and control capabilities, and </a:t>
            </a:r>
          </a:p>
          <a:p>
            <a:pPr marL="457200" marR="0"/>
            <a:r>
              <a:rPr lang="en-US" dirty="0"/>
              <a:t>-          utilize AIML techniques to enhance WLAN performance including throughput, delay, jitter and energy efficiency.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Yes: 52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No: 65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Abstain: 7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4284944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2024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#63 - #</a:t>
            </a:r>
          </a:p>
          <a:p>
            <a:r>
              <a:rPr lang="en-US" dirty="0"/>
              <a:t>Straw Polls #37 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1991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2023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#40 - #50</a:t>
            </a:r>
          </a:p>
          <a:p>
            <a:r>
              <a:rPr lang="en-US" dirty="0"/>
              <a:t>Straw Polls #24 - #29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3145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11-23/1300r1)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Tuncer </a:t>
            </a:r>
            <a:r>
              <a:rPr lang="en-US" dirty="0" err="1"/>
              <a:t>Baykas</a:t>
            </a:r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2654452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11-23/1323r0 AIML TIG July 2023 Plenary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11-23/1429r0 AIML TIG Aug 2023 teleconference meeting minutes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Containing the minutes for the teleconferences on Aug 8</a:t>
            </a:r>
            <a:r>
              <a:rPr lang="en-US" baseline="30000" dirty="0"/>
              <a:t>th</a:t>
            </a:r>
            <a:r>
              <a:rPr lang="en-US" dirty="0"/>
              <a:t>, 2023</a:t>
            </a:r>
          </a:p>
          <a:p>
            <a:endParaRPr lang="en-US" dirty="0"/>
          </a:p>
          <a:p>
            <a:r>
              <a:rPr lang="en-US" dirty="0"/>
              <a:t>Mover: Liangxiao Xin		</a:t>
            </a:r>
          </a:p>
          <a:p>
            <a:r>
              <a:rPr lang="en-US" dirty="0"/>
              <a:t>Second: Ming Gan	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3094438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#24</a:t>
            </a:r>
            <a:br>
              <a:rPr lang="en-US" dirty="0"/>
            </a:br>
            <a:r>
              <a:rPr lang="en-US" dirty="0"/>
              <a:t>Next Step AIML TIG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option do you support for the next step for AIML TIG: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1.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Wrap technical report up in September 2023 and stop</a:t>
            </a:r>
            <a:endParaRPr lang="en-US" dirty="0"/>
          </a:p>
          <a:p>
            <a:r>
              <a:rPr lang="en-US" dirty="0"/>
              <a:t>2.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Extend the AIML TIG</a:t>
            </a:r>
          </a:p>
          <a:p>
            <a:endParaRPr lang="en-US" dirty="0"/>
          </a:p>
          <a:p>
            <a:r>
              <a:rPr lang="en-US" dirty="0"/>
              <a:t>Option 1/Option 2/Abs: 28/50/10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5370413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#25</a:t>
            </a:r>
            <a:br>
              <a:rPr lang="en-US" dirty="0"/>
            </a:br>
            <a:r>
              <a:rPr lang="en-US" dirty="0"/>
              <a:t>Next Step AIML TIG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option do you support for the next step for AIML TIG:</a:t>
            </a:r>
          </a:p>
          <a:p>
            <a:pPr marL="571500" lvl="1" indent="0">
              <a:spcBef>
                <a:spcPts val="0"/>
              </a:spcBef>
              <a:spcAft>
                <a:spcPts val="0"/>
              </a:spcAft>
            </a:pP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Wrap technical report up in September 2023 and stop</a:t>
            </a:r>
          </a:p>
          <a:p>
            <a:pPr marL="571500" lvl="1" indent="0">
              <a:spcBef>
                <a:spcPts val="0"/>
              </a:spcBef>
              <a:spcAft>
                <a:spcPts val="0"/>
              </a:spcAft>
            </a:pPr>
            <a:r>
              <a:rPr lang="en-US" b="1" i="1" dirty="0">
                <a:latin typeface="Times New Roman" panose="02020603050405020304" pitchFamily="18" charset="0"/>
              </a:rPr>
              <a:t>2.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extend the AIML TIG (e.g. 1 meeting cycle or 3 meeting cycles, but with justification) and look at options to continue AIML related work and defer the decision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lvl="1" indent="0">
              <a:spcBef>
                <a:spcPts val="0"/>
              </a:spcBef>
              <a:spcAft>
                <a:spcPts val="0"/>
              </a:spcAft>
            </a:pPr>
            <a:r>
              <a:rPr lang="en-US" b="1" i="1" dirty="0">
                <a:latin typeface="Times New Roman" panose="02020603050405020304" pitchFamily="18" charset="0"/>
              </a:rPr>
              <a:t>3.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extend AIML TIG (1 meeting cycle or 3 meeting cycles but with justification) and with the intention to form a SG in November 2023 or March 2024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  <a:p>
            <a:r>
              <a:rPr lang="en-US" dirty="0"/>
              <a:t>Option 1/Option 2/Option 3/Abs: 26/14/35/6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40695087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#26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approve the AIML TIG Technical Report as shown in 11-22/987r12?</a:t>
            </a:r>
          </a:p>
          <a:p>
            <a:endParaRPr lang="en-US" dirty="0"/>
          </a:p>
          <a:p>
            <a:r>
              <a:rPr lang="en-US" dirty="0"/>
              <a:t>No objections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6460408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AIML TIG Technical Report as shown in 11-22/987r12?</a:t>
            </a:r>
          </a:p>
          <a:p>
            <a:endParaRPr lang="en-US" dirty="0"/>
          </a:p>
          <a:p>
            <a:r>
              <a:rPr lang="en-US" dirty="0"/>
              <a:t>Move: Zinan Lin</a:t>
            </a:r>
          </a:p>
          <a:p>
            <a:r>
              <a:rPr lang="en-US" dirty="0"/>
              <a:t>Second: Ming Gan</a:t>
            </a:r>
          </a:p>
          <a:p>
            <a:endParaRPr lang="en-US" strike="sngStrike" dirty="0"/>
          </a:p>
          <a:p>
            <a:r>
              <a:rPr lang="en-US" dirty="0"/>
              <a:t>Approved with UC</a:t>
            </a:r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9787678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  <a:br>
              <a:rPr lang="en-US" dirty="0"/>
            </a:br>
            <a:r>
              <a:rPr lang="en-US" dirty="0"/>
              <a:t>Next Step AIML TIG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lvl="1" indent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cs typeface="+mn-cs"/>
              </a:rPr>
              <a:t>Move to extend AIML TIG (1 meeting cycle or 3 meeting cycles but with justification) and with the intention to form a SG in November 2023 or March 2024</a:t>
            </a:r>
          </a:p>
          <a:p>
            <a:endParaRPr lang="en-US" dirty="0"/>
          </a:p>
          <a:p>
            <a:r>
              <a:rPr lang="en-US" dirty="0"/>
              <a:t>Move: Marc Emmelmann</a:t>
            </a:r>
          </a:p>
          <a:p>
            <a:r>
              <a:rPr lang="en-US" dirty="0"/>
              <a:t>Second: Rui Yang</a:t>
            </a:r>
          </a:p>
          <a:p>
            <a:endParaRPr lang="en-US" strike="sngStrike" dirty="0"/>
          </a:p>
          <a:p>
            <a:r>
              <a:rPr lang="en-US" dirty="0"/>
              <a:t>Y/N/Abs: 47/21/10</a:t>
            </a:r>
          </a:p>
          <a:p>
            <a:r>
              <a:rPr lang="en-US" dirty="0"/>
              <a:t>Motion failed</a:t>
            </a:r>
          </a:p>
          <a:p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1390192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#27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11-23/227r6? </a:t>
            </a:r>
          </a:p>
          <a:p>
            <a:endParaRPr lang="en-US" dirty="0"/>
          </a:p>
          <a:p>
            <a:r>
              <a:rPr lang="en-US" dirty="0"/>
              <a:t>Yes/No/Abstain: 33/7/11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41382837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11-23/227r6?</a:t>
            </a:r>
          </a:p>
          <a:p>
            <a:endParaRPr lang="en-US" dirty="0"/>
          </a:p>
          <a:p>
            <a:r>
              <a:rPr lang="en-US" dirty="0"/>
              <a:t>Move: Szymon Szott</a:t>
            </a:r>
          </a:p>
          <a:p>
            <a:r>
              <a:rPr lang="en-US" dirty="0"/>
              <a:t>Second: Ming Gan</a:t>
            </a:r>
          </a:p>
          <a:p>
            <a:endParaRPr lang="en-US" strike="sngStrike" dirty="0"/>
          </a:p>
          <a:p>
            <a:r>
              <a:rPr lang="en-US" dirty="0"/>
              <a:t>Yes/No/Abstain: 35/4/14</a:t>
            </a:r>
          </a:p>
          <a:p>
            <a:r>
              <a:rPr lang="en-US" dirty="0"/>
              <a:t>Motion passes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083238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11-24/199r0)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Mahmoud Kamel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0172441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11-23/1300r2)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Ming Gan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52938372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#28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approve the AIML TIG Technical Report as shown in 11-22/987r14?</a:t>
            </a:r>
          </a:p>
          <a:p>
            <a:endParaRPr lang="en-US" dirty="0"/>
          </a:p>
          <a:p>
            <a:r>
              <a:rPr lang="en-US" dirty="0"/>
              <a:t>No objections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96783090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AIML TIG Technical Report as shown in 11-22/987r14?</a:t>
            </a:r>
          </a:p>
          <a:p>
            <a:endParaRPr lang="en-US" dirty="0"/>
          </a:p>
          <a:p>
            <a:r>
              <a:rPr lang="en-US" dirty="0"/>
              <a:t>Move: Liangxiao Xin</a:t>
            </a:r>
          </a:p>
          <a:p>
            <a:r>
              <a:rPr lang="en-US" dirty="0"/>
              <a:t>Second: Ross Jian Yu</a:t>
            </a:r>
          </a:p>
          <a:p>
            <a:endParaRPr lang="en-US" strike="sngStrike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5416542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#29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11-23/1587r2? </a:t>
            </a:r>
          </a:p>
          <a:p>
            <a:endParaRPr lang="en-US" dirty="0"/>
          </a:p>
          <a:p>
            <a:r>
              <a:rPr lang="en-US" dirty="0"/>
              <a:t>No objections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71941113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11-23/1587r2?</a:t>
            </a:r>
          </a:p>
          <a:p>
            <a:endParaRPr lang="en-US" dirty="0"/>
          </a:p>
          <a:p>
            <a:r>
              <a:rPr lang="en-US" dirty="0"/>
              <a:t>Move: Jing Ma</a:t>
            </a:r>
          </a:p>
          <a:p>
            <a:r>
              <a:rPr lang="en-US" dirty="0"/>
              <a:t>Second: Rui Yang</a:t>
            </a:r>
          </a:p>
          <a:p>
            <a:endParaRPr lang="en-US" strike="sngStrike" dirty="0"/>
          </a:p>
          <a:p>
            <a:r>
              <a:rPr lang="en-US"/>
              <a:t>Approved with UC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8306400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11-23/1300r3)</a:t>
            </a:r>
          </a:p>
          <a:p>
            <a:endParaRPr lang="en-US" dirty="0"/>
          </a:p>
          <a:p>
            <a:r>
              <a:rPr lang="en-US" dirty="0"/>
              <a:t>Mover:	Second:	Ming Gan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91267909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11-23/1300r3)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Ming Gan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428110947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#30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approve the AIML TIG Technical Report as shown in 11-22/987r16?</a:t>
            </a:r>
          </a:p>
          <a:p>
            <a:endParaRPr lang="en-US" dirty="0"/>
          </a:p>
          <a:p>
            <a:r>
              <a:rPr lang="en-US" dirty="0"/>
              <a:t>No objections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62183373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AIML TIG Technical Report as shown in 11-22/987r16?</a:t>
            </a:r>
          </a:p>
          <a:p>
            <a:endParaRPr lang="en-US" dirty="0"/>
          </a:p>
          <a:p>
            <a:r>
              <a:rPr lang="en-US" dirty="0"/>
              <a:t>Move: Liangxiao Xin</a:t>
            </a:r>
          </a:p>
          <a:p>
            <a:r>
              <a:rPr lang="en-US" dirty="0"/>
              <a:t>Second: Rui Yang</a:t>
            </a:r>
          </a:p>
          <a:p>
            <a:endParaRPr lang="en-US" strike="sngStrike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72500355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11-23/1632r1?</a:t>
            </a:r>
          </a:p>
          <a:p>
            <a:endParaRPr lang="en-US" dirty="0"/>
          </a:p>
          <a:p>
            <a:r>
              <a:rPr lang="en-US" dirty="0"/>
              <a:t>Move: Federico Lovison</a:t>
            </a:r>
          </a:p>
          <a:p>
            <a:r>
              <a:rPr lang="en-US" dirty="0"/>
              <a:t>Second: Juan Carlos Zuniga</a:t>
            </a:r>
          </a:p>
          <a:p>
            <a:endParaRPr lang="en-US" strike="sngStrike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5873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11-24/259r0 AIML TIG January 2024 Interim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11-24/348r0 AIML TIG Feb 2024 teleconference meeting minutes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Containing the minutes for the teleconference on Feb 20, 2024</a:t>
            </a:r>
          </a:p>
          <a:p>
            <a:endParaRPr lang="en-US" dirty="0"/>
          </a:p>
          <a:p>
            <a:r>
              <a:rPr lang="en-US" dirty="0"/>
              <a:t>Mover: 		Liangxiao</a:t>
            </a:r>
          </a:p>
          <a:p>
            <a:r>
              <a:rPr lang="en-US" dirty="0"/>
              <a:t>Second: 		Rui Yang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24970178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2023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#30 - #39</a:t>
            </a:r>
          </a:p>
          <a:p>
            <a:r>
              <a:rPr lang="en-US" dirty="0"/>
              <a:t>Straw Polls #17 - #23</a:t>
            </a:r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13023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11-23/926r2)</a:t>
            </a:r>
          </a:p>
          <a:p>
            <a:endParaRPr lang="en-US" dirty="0"/>
          </a:p>
          <a:p>
            <a:r>
              <a:rPr lang="en-US" dirty="0"/>
              <a:t>Mover:	Ming Gan</a:t>
            </a:r>
          </a:p>
          <a:p>
            <a:r>
              <a:rPr lang="en-US" dirty="0"/>
              <a:t>Second:	Liangxiao Xin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47395864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#31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11-23/953r0 AIML TIG May 2023 Interim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11-23/954r0 AIML TIG May 2023 teleconference meeting minutes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Containing the minutes for the teleconferences on May 30</a:t>
            </a:r>
            <a:r>
              <a:rPr lang="en-US" baseline="30000" dirty="0"/>
              <a:t>th</a:t>
            </a:r>
            <a:r>
              <a:rPr lang="en-US" dirty="0"/>
              <a:t>,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11-23/955r0 AIML TIG June 2023 teleconference meeting minutes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Containing the minutes for the teleconferences on June 13</a:t>
            </a:r>
            <a:r>
              <a:rPr lang="en-US" baseline="30000" dirty="0"/>
              <a:t>th</a:t>
            </a:r>
            <a:r>
              <a:rPr lang="en-US" dirty="0"/>
              <a:t> and June 27</a:t>
            </a:r>
            <a:r>
              <a:rPr lang="en-US" baseline="30000" dirty="0"/>
              <a:t>th</a:t>
            </a:r>
            <a:r>
              <a:rPr lang="en-US" dirty="0"/>
              <a:t>, 2023</a:t>
            </a:r>
          </a:p>
          <a:p>
            <a:endParaRPr lang="en-US" dirty="0"/>
          </a:p>
          <a:p>
            <a:r>
              <a:rPr lang="en-US" dirty="0"/>
              <a:t>Mover: Liangxiao Xin		</a:t>
            </a:r>
          </a:p>
          <a:p>
            <a:r>
              <a:rPr lang="en-US" dirty="0"/>
              <a:t>Second: Ming Gan		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42976371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11-23/991r2?</a:t>
            </a:r>
          </a:p>
          <a:p>
            <a:endParaRPr lang="en-US" dirty="0"/>
          </a:p>
          <a:p>
            <a:r>
              <a:rPr lang="en-US" dirty="0"/>
              <a:t>Y/N/Abs:29/2/16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733959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11-23/991r2?</a:t>
            </a:r>
          </a:p>
          <a:p>
            <a:endParaRPr lang="en-US" dirty="0"/>
          </a:p>
          <a:p>
            <a:r>
              <a:rPr lang="en-US" dirty="0"/>
              <a:t>Move: Eunsung Jeon</a:t>
            </a:r>
          </a:p>
          <a:p>
            <a:r>
              <a:rPr lang="en-US" dirty="0"/>
              <a:t>Second: Junghoon Suh</a:t>
            </a:r>
          </a:p>
          <a:p>
            <a:endParaRPr lang="en-US" strike="sngStrike" dirty="0"/>
          </a:p>
          <a:p>
            <a:r>
              <a:rPr lang="en-US" dirty="0"/>
              <a:t>Yes/No/abs: 32/1/13</a:t>
            </a:r>
          </a:p>
          <a:p>
            <a:r>
              <a:rPr lang="en-US" dirty="0"/>
              <a:t>Motion passes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45706147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11-23/926r4)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Rui Yang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36403535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11-23/997r2?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65720568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11-23/997r2?</a:t>
            </a:r>
          </a:p>
          <a:p>
            <a:endParaRPr lang="en-US" dirty="0"/>
          </a:p>
          <a:p>
            <a:r>
              <a:rPr lang="en-US" dirty="0"/>
              <a:t>Move: Ziyang Guo</a:t>
            </a:r>
          </a:p>
          <a:p>
            <a:r>
              <a:rPr lang="en-US" dirty="0"/>
              <a:t>Second: Rui Yang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84631667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11-23/926r5)</a:t>
            </a:r>
          </a:p>
          <a:p>
            <a:endParaRPr lang="en-US" dirty="0"/>
          </a:p>
          <a:p>
            <a:r>
              <a:rPr lang="en-US" dirty="0"/>
              <a:t>Mover:	Juan Carlos Zuniga</a:t>
            </a:r>
          </a:p>
          <a:p>
            <a:r>
              <a:rPr lang="en-US" dirty="0"/>
              <a:t>Second:	Liangxiao Xin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01840095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11-23/1165r1?</a:t>
            </a:r>
          </a:p>
          <a:p>
            <a:endParaRPr lang="en-US" dirty="0"/>
          </a:p>
          <a:p>
            <a:r>
              <a:rPr lang="en-US" dirty="0"/>
              <a:t>Y/N/Abs: 27/1/11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651946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611187"/>
            <a:ext cx="10361084" cy="1065213"/>
          </a:xfrm>
        </p:spPr>
        <p:txBody>
          <a:bodyPr/>
          <a:lstStyle/>
          <a:p>
            <a:r>
              <a:rPr lang="en-US" dirty="0"/>
              <a:t>Motion #65</a:t>
            </a:r>
            <a:br>
              <a:rPr lang="en-US" dirty="0"/>
            </a:br>
            <a:r>
              <a:rPr lang="en-US" dirty="0"/>
              <a:t>Formation of AIML SC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361084" cy="4113213"/>
          </a:xfrm>
        </p:spPr>
        <p:txBody>
          <a:bodyPr/>
          <a:lstStyle/>
          <a:p>
            <a:r>
              <a:rPr lang="en-US" sz="2000" dirty="0"/>
              <a:t>Move to request the 802.11 WG chair to form an AIML Standing Committee (SC)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AIML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SC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scope: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1" dirty="0"/>
              <a:t>Review and describe use cases for Artificial Intelligence/Machine Learning (AI/ML) applicability in 802.11 systems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1" dirty="0"/>
              <a:t>Investigate the technical feasibility of features enabling 802.11 support of AI/ML.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1" dirty="0"/>
              <a:t>Analyze new applications of AI/ML in 802.11 defined capabilities;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1" dirty="0"/>
              <a:t>Generate periodic (annual) reports on the group’s findings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1" dirty="0"/>
              <a:t>Initiate and respond to internal and external liaisons regarding AIML related standards activities</a:t>
            </a:r>
            <a:endParaRPr lang="en-US" sz="1100" b="1" dirty="0"/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</a:rPr>
              <a:t>Closing Down Criteria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1" dirty="0"/>
              <a:t>The proposed closing down criteria for the IEEE 802.11 AIML SC is when:</a:t>
            </a:r>
          </a:p>
          <a:p>
            <a:pPr marL="628650" lvl="1" indent="0"/>
            <a:r>
              <a:rPr lang="en-US" sz="1200" b="1" dirty="0"/>
              <a:t>	It is determined that the SC is unlikely to make further progress towards its goals</a:t>
            </a:r>
            <a:endParaRPr lang="en-US" sz="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Notes: expected activities of the AIML SC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Continue technical and feasibility study for existing use cases discussed in the AIML TIG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Study additional AIML use cases and feasibility study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Generate technical report to WG and other relevant TGs for use cases that are ready for specification and in scope of the TG(s); propose SG formation if applicable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Review internal and external liaisons regarding AIML related standards activities and initiate or respond to internal or external liaisons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Internal and external presentations of the group’s findings</a:t>
            </a:r>
            <a:endParaRPr lang="en-GB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/>
              <a:t>Move: JC Zuniga		Second:	Harry Bims				Y/N/Abs: 80/6/9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74774763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/>
              <a:t>#36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11-23/1165r1?</a:t>
            </a:r>
          </a:p>
          <a:p>
            <a:endParaRPr lang="en-US" dirty="0"/>
          </a:p>
          <a:p>
            <a:r>
              <a:rPr lang="en-US" dirty="0"/>
              <a:t>Move: Ziming He</a:t>
            </a:r>
          </a:p>
          <a:p>
            <a:r>
              <a:rPr lang="en-US" dirty="0"/>
              <a:t>Second: Ming Gan </a:t>
            </a:r>
          </a:p>
          <a:p>
            <a:endParaRPr lang="en-US" dirty="0"/>
          </a:p>
          <a:p>
            <a:r>
              <a:rPr lang="en-US" dirty="0"/>
              <a:t>Yes/No/Abstain: 28/1/5</a:t>
            </a:r>
          </a:p>
          <a:p>
            <a:r>
              <a:rPr lang="en-US" dirty="0"/>
              <a:t>Motion passes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97922653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11-23/926r7)</a:t>
            </a:r>
          </a:p>
          <a:p>
            <a:endParaRPr lang="en-US" dirty="0"/>
          </a:p>
          <a:p>
            <a:r>
              <a:rPr lang="en-US" dirty="0"/>
              <a:t>Mover:	Juan Carlos Zuniga</a:t>
            </a:r>
          </a:p>
          <a:p>
            <a:r>
              <a:rPr lang="en-US" dirty="0"/>
              <a:t>Second:	Liangxiao Xin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98A5BA-E8FD-2188-49A6-40200743BB06}"/>
              </a:ext>
            </a:extLst>
          </p:cNvPr>
          <p:cNvSpPr txBox="1"/>
          <p:nvPr/>
        </p:nvSpPr>
        <p:spPr>
          <a:xfrm>
            <a:off x="3048000" y="2644170"/>
            <a:ext cx="6096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11-23/475r4: Proposed IEEE 802.11 AIMLTIG Technical Report text for the AIML based roaming enhancements use case, Federico Lovison (Cisco)</a:t>
            </a:r>
          </a:p>
        </p:txBody>
      </p:sp>
    </p:spTree>
    <p:extLst>
      <p:ext uri="{BB962C8B-B14F-4D97-AF65-F5344CB8AC3E}">
        <p14:creationId xmlns:p14="http://schemas.microsoft.com/office/powerpoint/2010/main" val="129485427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11-23/475r4?</a:t>
            </a:r>
          </a:p>
          <a:p>
            <a:endParaRPr lang="en-US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417910110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11-23/475r4?</a:t>
            </a:r>
          </a:p>
          <a:p>
            <a:endParaRPr lang="en-US" dirty="0"/>
          </a:p>
          <a:p>
            <a:r>
              <a:rPr lang="en-US" dirty="0"/>
              <a:t>Move: Federico Lovison</a:t>
            </a:r>
          </a:p>
          <a:p>
            <a:r>
              <a:rPr lang="en-US" dirty="0"/>
              <a:t>Second: Zinan Lin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72401690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11-23/1238r1?</a:t>
            </a:r>
          </a:p>
          <a:p>
            <a:endParaRPr lang="en-US" dirty="0"/>
          </a:p>
          <a:p>
            <a:r>
              <a:rPr lang="en-US" dirty="0"/>
              <a:t>Y/N/Abs: 13/10/15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04419136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#22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11-23/996r3?</a:t>
            </a:r>
          </a:p>
          <a:p>
            <a:endParaRPr lang="en-US" dirty="0"/>
          </a:p>
          <a:p>
            <a:r>
              <a:rPr lang="en-US" dirty="0"/>
              <a:t>Y/N/Abs: 21/1/9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36319050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11-23/996r3?</a:t>
            </a:r>
          </a:p>
          <a:p>
            <a:endParaRPr lang="en-US" dirty="0"/>
          </a:p>
          <a:p>
            <a:r>
              <a:rPr lang="en-US" dirty="0"/>
              <a:t>Move: Ziyang Guo</a:t>
            </a:r>
          </a:p>
          <a:p>
            <a:r>
              <a:rPr lang="en-US" dirty="0" err="1"/>
              <a:t>Second:Zinan</a:t>
            </a:r>
            <a:r>
              <a:rPr lang="en-US" dirty="0"/>
              <a:t> Lin</a:t>
            </a:r>
          </a:p>
          <a:p>
            <a:endParaRPr lang="en-US" dirty="0"/>
          </a:p>
          <a:p>
            <a:r>
              <a:rPr lang="en-US" dirty="0"/>
              <a:t>Y/N/Abs: 23/0/10</a:t>
            </a:r>
          </a:p>
          <a:p>
            <a:r>
              <a:rPr lang="en-US" dirty="0"/>
              <a:t>Motion passes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60516150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#23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11-22/987r8?</a:t>
            </a:r>
          </a:p>
          <a:p>
            <a:endParaRPr lang="en-US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97156382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11-22/987r8?</a:t>
            </a:r>
          </a:p>
          <a:p>
            <a:endParaRPr lang="en-US" dirty="0"/>
          </a:p>
          <a:p>
            <a:r>
              <a:rPr lang="en-US" dirty="0"/>
              <a:t>Move: Ross Jian Yu</a:t>
            </a:r>
          </a:p>
          <a:p>
            <a:r>
              <a:rPr lang="en-US" dirty="0"/>
              <a:t>Second: Ziyang Guo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59401273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2023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#24 - #29</a:t>
            </a:r>
          </a:p>
          <a:p>
            <a:r>
              <a:rPr lang="en-US" dirty="0"/>
              <a:t>Straw Polls #9 </a:t>
            </a:r>
            <a:r>
              <a:rPr lang="en-US"/>
              <a:t>- #16</a:t>
            </a:r>
            <a:endParaRPr lang="en-US" dirty="0"/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448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#66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AIML TIG Technical Report as shown in 11-22/987r25 as the final report for the AIML TIG?</a:t>
            </a:r>
          </a:p>
          <a:p>
            <a:endParaRPr lang="en-US" dirty="0"/>
          </a:p>
          <a:p>
            <a:r>
              <a:rPr lang="en-US" dirty="0"/>
              <a:t>Move: Ming Gan</a:t>
            </a:r>
          </a:p>
          <a:p>
            <a:r>
              <a:rPr lang="en-US" dirty="0"/>
              <a:t>Second</a:t>
            </a:r>
            <a:r>
              <a:rPr lang="en-US"/>
              <a:t>: Liangxiao Xin</a:t>
            </a:r>
            <a:endParaRPr lang="en-US" dirty="0"/>
          </a:p>
          <a:p>
            <a:endParaRPr lang="en-US" strike="sngStrike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3557634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11-23/550r2)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Ming Gan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52242596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11-23/564r0 AIML TIG March 2023 Plenary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11-23/663r0 AIML TIG April 2023 teleconference meeting minutes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Containing the minutes for the teleconferences on April 3</a:t>
            </a:r>
            <a:r>
              <a:rPr lang="en-US" baseline="30000" dirty="0"/>
              <a:t>rd</a:t>
            </a:r>
            <a:r>
              <a:rPr lang="en-US" dirty="0"/>
              <a:t> and April 24th, 2023</a:t>
            </a:r>
          </a:p>
          <a:p>
            <a:endParaRPr lang="en-US" dirty="0"/>
          </a:p>
          <a:p>
            <a:r>
              <a:rPr lang="en-US" dirty="0"/>
              <a:t>Mover: Liangxiao Xin		</a:t>
            </a:r>
          </a:p>
          <a:p>
            <a:r>
              <a:rPr lang="en-US" dirty="0"/>
              <a:t>Second: Ming Gan		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55782768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  <a:br>
              <a:rPr lang="en-US" dirty="0"/>
            </a:br>
            <a:r>
              <a:rPr lang="en-US" dirty="0"/>
              <a:t>AIML TIG Contribution to UHR SG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support for the AIML TIG chair to submit a contribution to UHR SG and conduct </a:t>
            </a:r>
            <a:r>
              <a:rPr lang="en-US" sz="2000" dirty="0" err="1"/>
              <a:t>strawpolls</a:t>
            </a:r>
            <a:r>
              <a:rPr lang="en-US" sz="2000" dirty="0"/>
              <a:t> on the AIML related features to poll the interests of UHR SG members on the AIML related features?</a:t>
            </a:r>
          </a:p>
          <a:p>
            <a:pPr marL="457200" indent="-457200">
              <a:buAutoNum type="arabicPeriod"/>
            </a:pPr>
            <a:r>
              <a:rPr lang="en-US" sz="2000" dirty="0"/>
              <a:t>Presentation would be similar to the AIML TIG status report: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https://mentor.ieee.org/802.11/dcn/23/11-23-0013-00-0000-aiml-tig-status-report.pptx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Concentrate on uses cases that have passed motion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Mentioning other use cases that are being worked on</a:t>
            </a:r>
          </a:p>
          <a:p>
            <a:pPr marL="400050" lvl="1" indent="0"/>
            <a:endParaRPr lang="en-US" dirty="0"/>
          </a:p>
          <a:p>
            <a:pPr>
              <a:buAutoNum type="arabicPeriod"/>
            </a:pPr>
            <a:r>
              <a:rPr lang="en-US" sz="2000" dirty="0"/>
              <a:t>Straw polls will poll UHR SG members on each of the use cases that have passed motions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Y/N/As: 34/1/15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90160290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761206"/>
            <a:ext cx="10361084" cy="1065213"/>
          </a:xfrm>
        </p:spPr>
        <p:txBody>
          <a:bodyPr/>
          <a:lstStyle/>
          <a:p>
            <a:r>
              <a:rPr lang="en-US" dirty="0"/>
              <a:t>Straw Poll #10</a:t>
            </a:r>
            <a:br>
              <a:rPr lang="en-US" dirty="0"/>
            </a:br>
            <a:r>
              <a:rPr lang="en-US" dirty="0"/>
              <a:t>Feedback to Vietnam MIC’s draft standards on AI and Big Data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286000"/>
            <a:ext cx="10361084" cy="3808414"/>
          </a:xfrm>
        </p:spPr>
        <p:txBody>
          <a:bodyPr/>
          <a:lstStyle/>
          <a:p>
            <a:r>
              <a:rPr lang="en-US" sz="2000" dirty="0"/>
              <a:t>Do you support not to provide a feedback to Vietnam MIC’s draft standards on AI and Big Data</a:t>
            </a:r>
          </a:p>
          <a:p>
            <a:endParaRPr lang="en-US" sz="2000" dirty="0"/>
          </a:p>
          <a:p>
            <a:r>
              <a:rPr lang="en-US" sz="2000" dirty="0"/>
              <a:t>Y/N/Abs: 	23/1/16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07882584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11-23/475r1?</a:t>
            </a:r>
          </a:p>
          <a:p>
            <a:endParaRPr lang="en-US" dirty="0"/>
          </a:p>
          <a:p>
            <a:r>
              <a:rPr lang="en-US" dirty="0"/>
              <a:t>Y/N/Abs: 24/0/13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22333553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  <a:br>
              <a:rPr lang="en-US" dirty="0"/>
            </a:br>
            <a:r>
              <a:rPr lang="en-US" dirty="0"/>
              <a:t>Technical report Draft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considering existing use case for “CSI Compression” in [1], do you think the report text (11-23/217) should be considered as a separate use case for AIML TIG or merged into [1]?</a:t>
            </a:r>
          </a:p>
          <a:p>
            <a:endParaRPr lang="en-US" dirty="0"/>
          </a:p>
          <a:p>
            <a:r>
              <a:rPr lang="en-US" dirty="0"/>
              <a:t>Option 1: separate use case: 6</a:t>
            </a:r>
          </a:p>
          <a:p>
            <a:r>
              <a:rPr lang="en-US" dirty="0"/>
              <a:t>Option 2: merge into [1]: 8</a:t>
            </a:r>
          </a:p>
          <a:p>
            <a:r>
              <a:rPr lang="en-US" dirty="0"/>
              <a:t>Option 3: not included in the technical report: 13</a:t>
            </a:r>
          </a:p>
          <a:p>
            <a:r>
              <a:rPr lang="en-US" dirty="0"/>
              <a:t>Abs: 17</a:t>
            </a:r>
          </a:p>
          <a:p>
            <a:endParaRPr lang="en-US" sz="1200" dirty="0"/>
          </a:p>
          <a:p>
            <a:r>
              <a:rPr lang="en-US" dirty="0"/>
              <a:t>[1] 11-22/1934r5, Proposed IEEE 802.11 AIML TIG Technical Report Text for the CSI Compression Use Case</a:t>
            </a:r>
          </a:p>
          <a:p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79864169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  <a:br>
              <a:rPr lang="en-US" dirty="0"/>
            </a:br>
            <a:r>
              <a:rPr lang="en-US" dirty="0"/>
              <a:t>Technical report Draft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considering existing use case for “CSI Compression” in [1], do you think the report text (11-23/606) should be considered as a separate use case for AIML TIG or merged into [1]?</a:t>
            </a:r>
          </a:p>
          <a:p>
            <a:endParaRPr lang="en-US" dirty="0"/>
          </a:p>
          <a:p>
            <a:r>
              <a:rPr lang="en-US" dirty="0"/>
              <a:t>Option 1: a separate use case: 2</a:t>
            </a:r>
          </a:p>
          <a:p>
            <a:r>
              <a:rPr lang="en-US" dirty="0"/>
              <a:t>Option 2: merge into [1]: 20</a:t>
            </a:r>
          </a:p>
          <a:p>
            <a:r>
              <a:rPr lang="en-US" dirty="0"/>
              <a:t>Option 3: not include in the technical report: 5</a:t>
            </a:r>
          </a:p>
          <a:p>
            <a:r>
              <a:rPr lang="en-US" dirty="0"/>
              <a:t>Abs: 16</a:t>
            </a:r>
          </a:p>
          <a:p>
            <a:endParaRPr lang="en-US" sz="2000" strike="sngStrike" dirty="0"/>
          </a:p>
          <a:p>
            <a:r>
              <a:rPr lang="en-US" dirty="0"/>
              <a:t>[1] 11-22/1934r5, Proposed IEEE 802.11 AIML TIG Technical Report Text for the CSI Compression Use Case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58540727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11-23/550r4)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Zinan Lin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61116003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11-23/475r2?</a:t>
            </a:r>
          </a:p>
          <a:p>
            <a:endParaRPr lang="en-US" dirty="0"/>
          </a:p>
          <a:p>
            <a:r>
              <a:rPr lang="en-US" dirty="0"/>
              <a:t>Move: Federico Lovison</a:t>
            </a:r>
          </a:p>
          <a:p>
            <a:r>
              <a:rPr lang="en-US" dirty="0"/>
              <a:t>Second: Zinan Lin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61496470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11-23/550r6)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Tuncer </a:t>
            </a:r>
            <a:r>
              <a:rPr lang="en-US" dirty="0" err="1"/>
              <a:t>Baykas</a:t>
            </a:r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647599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2024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#60 - #62</a:t>
            </a:r>
          </a:p>
          <a:p>
            <a:r>
              <a:rPr lang="en-US" dirty="0"/>
              <a:t>Straw Polls #36 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27037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  <a:br>
              <a:rPr lang="en-US" dirty="0"/>
            </a:br>
            <a:r>
              <a:rPr lang="en-US" dirty="0"/>
              <a:t>AIML Use Case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29217" y="2028506"/>
            <a:ext cx="10361084" cy="4113213"/>
          </a:xfrm>
        </p:spPr>
        <p:txBody>
          <a:bodyPr/>
          <a:lstStyle/>
          <a:p>
            <a:r>
              <a:rPr lang="en-US" dirty="0"/>
              <a:t>Do you support to have a separate use case for beamforming CSI Complexity reduction for the AIML TIG Technical Report?</a:t>
            </a:r>
          </a:p>
          <a:p>
            <a:endParaRPr lang="en-US" dirty="0"/>
          </a:p>
          <a:p>
            <a:r>
              <a:rPr lang="en-US" dirty="0"/>
              <a:t>Y:9</a:t>
            </a:r>
          </a:p>
          <a:p>
            <a:r>
              <a:rPr lang="en-US" dirty="0"/>
              <a:t>N:15</a:t>
            </a:r>
          </a:p>
          <a:p>
            <a:r>
              <a:rPr lang="en-US" dirty="0"/>
              <a:t>Abs:13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67768342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  <a:br>
              <a:rPr lang="en-US" dirty="0"/>
            </a:br>
            <a:r>
              <a:rPr lang="en-US" dirty="0"/>
              <a:t>AIML Use Case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29217" y="2028506"/>
            <a:ext cx="10361084" cy="4113213"/>
          </a:xfrm>
        </p:spPr>
        <p:txBody>
          <a:bodyPr/>
          <a:lstStyle/>
          <a:p>
            <a:r>
              <a:rPr lang="en-US" dirty="0"/>
              <a:t>Do you support to integrate beamforming CSI Complexity reduction into the Use Case 1 CSI Compression for the AIML TIG Technical Report?</a:t>
            </a:r>
          </a:p>
          <a:p>
            <a:endParaRPr lang="en-US" dirty="0"/>
          </a:p>
          <a:p>
            <a:r>
              <a:rPr lang="en-US" dirty="0"/>
              <a:t>Y: 23</a:t>
            </a:r>
          </a:p>
          <a:p>
            <a:r>
              <a:rPr lang="en-US" dirty="0"/>
              <a:t>N:5</a:t>
            </a:r>
          </a:p>
          <a:p>
            <a:r>
              <a:rPr lang="en-US" dirty="0"/>
              <a:t>Abs:11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44609055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  <a:br>
              <a:rPr lang="en-US" dirty="0"/>
            </a:br>
            <a:r>
              <a:rPr lang="en-US" dirty="0"/>
              <a:t>AIML Use Case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29217" y="2028506"/>
            <a:ext cx="10361084" cy="4113213"/>
          </a:xfrm>
        </p:spPr>
        <p:txBody>
          <a:bodyPr/>
          <a:lstStyle/>
          <a:p>
            <a:r>
              <a:rPr lang="en-US" dirty="0"/>
              <a:t>By considering existing use case for “AIML Model Sharing” in [1], do you think this contribution should be considered as a separate use case for AIML TIG or should be merged into [1] (e.g., merged into the technical feasibility analysis section)?</a:t>
            </a:r>
          </a:p>
          <a:p>
            <a:endParaRPr lang="en-US" dirty="0"/>
          </a:p>
          <a:p>
            <a:r>
              <a:rPr lang="en-US" dirty="0"/>
              <a:t>Option 1: separate use case: 6</a:t>
            </a:r>
          </a:p>
          <a:p>
            <a:r>
              <a:rPr lang="en-US" dirty="0"/>
              <a:t>Option 2: merge into Use Case 3: 16</a:t>
            </a:r>
          </a:p>
          <a:p>
            <a:r>
              <a:rPr lang="en-US" dirty="0"/>
              <a:t>Abs: 13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01839366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contained in 11-22/987r7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636716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2023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#20 - 23</a:t>
            </a:r>
          </a:p>
          <a:p>
            <a:r>
              <a:rPr lang="en-US" dirty="0"/>
              <a:t>Straw Polls #6 - 8</a:t>
            </a:r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3644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11-23/146r3)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Juan Carlos Zuniga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241099354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#21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11-23/163r0 AIML TIG January 2023 Interim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11-23/237r0 AIML TIG February 2023 teleconference meeting minutes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Containing the minutes for the teleconferences on Feb 13 and Feb 27, 2023</a:t>
            </a:r>
          </a:p>
          <a:p>
            <a:endParaRPr lang="en-US" dirty="0"/>
          </a:p>
          <a:p>
            <a:r>
              <a:rPr lang="en-US" dirty="0"/>
              <a:t>Mover:		Liangxiao Xin</a:t>
            </a:r>
          </a:p>
          <a:p>
            <a:r>
              <a:rPr lang="en-US" dirty="0"/>
              <a:t>Second:		Juan Carlos Zuniga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12904217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  <a:br>
              <a:rPr lang="en-US" dirty="0"/>
            </a:br>
            <a:r>
              <a:rPr lang="en-US" dirty="0"/>
              <a:t>AIML TIG Next Step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Which option do you prefer for AIML TIG to go forward?</a:t>
            </a:r>
          </a:p>
          <a:p>
            <a:r>
              <a:rPr lang="en-US" sz="2000" dirty="0"/>
              <a:t>Option 1: Complete technical report in March 2023 and terminate AIML TIG</a:t>
            </a:r>
          </a:p>
          <a:p>
            <a:r>
              <a:rPr lang="en-US" sz="2000" dirty="0"/>
              <a:t>Option 2: Extend AIML TIG, for example, for three meeting cycles and then decide way forward, E.g.,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Forming a SG to propose PAR and CSD 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Looking for opportunities to insert AIML features in other TG/SG</a:t>
            </a:r>
          </a:p>
          <a:p>
            <a:endParaRPr lang="en-US" sz="2000" dirty="0"/>
          </a:p>
          <a:p>
            <a:r>
              <a:rPr lang="en-US" sz="2000" dirty="0"/>
              <a:t>Option 1/Option2: 6/58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09704016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  <a:br>
              <a:rPr lang="en-US" dirty="0"/>
            </a:br>
            <a:r>
              <a:rPr lang="en-US" dirty="0"/>
              <a:t>AIML TIG Next Step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support to request the 802.11 WG chair to extend the AIML TIG for 3 meeting cycles?</a:t>
            </a:r>
          </a:p>
          <a:p>
            <a:endParaRPr lang="en-US" sz="2000" dirty="0"/>
          </a:p>
          <a:p>
            <a:r>
              <a:rPr lang="en-US" sz="2000" dirty="0"/>
              <a:t>Y/N/Abs: 	52/1/7 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513778901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  <a:br>
              <a:rPr lang="en-US" dirty="0"/>
            </a:br>
            <a:r>
              <a:rPr lang="en-US" dirty="0"/>
              <a:t>AIML TIG Next Step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request the 802.11 WG chair to extend the AIML TIG for 3 meeting cycles</a:t>
            </a:r>
          </a:p>
          <a:p>
            <a:endParaRPr lang="en-US" sz="2000" dirty="0"/>
          </a:p>
          <a:p>
            <a:r>
              <a:rPr lang="en-US" sz="2000" dirty="0"/>
              <a:t>Move: Tuncer </a:t>
            </a:r>
            <a:r>
              <a:rPr lang="en-US" sz="2000" dirty="0" err="1"/>
              <a:t>Baykas</a:t>
            </a:r>
            <a:endParaRPr lang="en-US" sz="2000" dirty="0"/>
          </a:p>
          <a:p>
            <a:r>
              <a:rPr lang="en-US" sz="2000" dirty="0"/>
              <a:t>Second: Ming Gan</a:t>
            </a:r>
          </a:p>
          <a:p>
            <a:endParaRPr lang="en-US" sz="2000" dirty="0"/>
          </a:p>
          <a:p>
            <a:r>
              <a:rPr lang="en-US" sz="2000" dirty="0"/>
              <a:t>Y/N/Abs: 55/0/4</a:t>
            </a:r>
          </a:p>
          <a:p>
            <a:r>
              <a:rPr lang="en-US" sz="2000" dirty="0"/>
              <a:t>Motion passes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617386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11-23/2179r0)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Liangxiao Xin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874642079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11-23/146r5)</a:t>
            </a:r>
          </a:p>
          <a:p>
            <a:endParaRPr lang="en-US" dirty="0"/>
          </a:p>
          <a:p>
            <a:r>
              <a:rPr lang="en-US" dirty="0"/>
              <a:t>Mover:	Juan Carlos Zuniga</a:t>
            </a:r>
          </a:p>
          <a:p>
            <a:r>
              <a:rPr lang="en-US" dirty="0"/>
              <a:t>Second:	Liangxiao Xin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93268126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  <a:br>
              <a:rPr lang="en-US" dirty="0"/>
            </a:br>
            <a:r>
              <a:rPr lang="en-US" dirty="0"/>
              <a:t>AIML Use Case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include a Roaming Enhancements Use Case to the AIML Technical Report??</a:t>
            </a:r>
          </a:p>
          <a:p>
            <a:endParaRPr lang="en-US" dirty="0"/>
          </a:p>
          <a:p>
            <a:r>
              <a:rPr lang="en-US" dirty="0"/>
              <a:t>Y/N/Abs: 39/2/21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93346594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2023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#11 -- #19</a:t>
            </a:r>
          </a:p>
          <a:p>
            <a:r>
              <a:rPr lang="en-US" dirty="0"/>
              <a:t>Straw </a:t>
            </a:r>
            <a:r>
              <a:rPr lang="en-US"/>
              <a:t>Polls #3 </a:t>
            </a:r>
            <a:r>
              <a:rPr lang="en-US" dirty="0"/>
              <a:t>-- #5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78054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11-22/2040r1)</a:t>
            </a:r>
          </a:p>
          <a:p>
            <a:endParaRPr lang="en-US" dirty="0"/>
          </a:p>
          <a:p>
            <a:r>
              <a:rPr lang="en-US" dirty="0"/>
              <a:t>Mover:	Harry </a:t>
            </a:r>
            <a:r>
              <a:rPr lang="en-US" dirty="0" err="1"/>
              <a:t>Bims</a:t>
            </a:r>
            <a:endParaRPr lang="en-US" dirty="0"/>
          </a:p>
          <a:p>
            <a:r>
              <a:rPr lang="en-US" dirty="0"/>
              <a:t>Second:	Liangxiao Xin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005810366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11-22/1982r0 AIML TIG November 2022 Plenary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11-22/2144r0 AIML TIG Dec 2022 teleconference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11-23/0025r0 AIML TIG Jan 2023 teleconference meeting minutes</a:t>
            </a:r>
          </a:p>
          <a:p>
            <a:endParaRPr lang="en-US" dirty="0"/>
          </a:p>
          <a:p>
            <a:r>
              <a:rPr lang="en-US" dirty="0"/>
              <a:t>Mover:		Liangxiao Xin</a:t>
            </a:r>
          </a:p>
          <a:p>
            <a:r>
              <a:rPr lang="en-US" dirty="0"/>
              <a:t>Second:		Rui Yang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264546231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Introduction as shown in 11-22/987r3?</a:t>
            </a:r>
          </a:p>
          <a:p>
            <a:endParaRPr lang="en-US" dirty="0"/>
          </a:p>
          <a:p>
            <a:r>
              <a:rPr lang="en-US" dirty="0"/>
              <a:t>Move: Liangxiao Xin	</a:t>
            </a:r>
          </a:p>
          <a:p>
            <a:r>
              <a:rPr lang="en-US" dirty="0"/>
              <a:t>Second: Rui Yang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90289527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11-22/2040r2)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John Wullert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29215922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  <a:br>
              <a:rPr lang="en-US" dirty="0"/>
            </a:br>
            <a:r>
              <a:rPr lang="en-US" dirty="0"/>
              <a:t>EU BEREC Feedback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option do you prefer to provide EU BEREC report on AI:</a:t>
            </a:r>
          </a:p>
          <a:p>
            <a:r>
              <a:rPr lang="en-US" dirty="0"/>
              <a:t>Option 1: individual members go to 802.18 and present feedback as individual contributions</a:t>
            </a:r>
          </a:p>
          <a:p>
            <a:r>
              <a:rPr lang="en-US" dirty="0"/>
              <a:t>Option 2: AIML TIG motions feedback and an officer brings the AIML TIG feedback to 802.18</a:t>
            </a:r>
          </a:p>
          <a:p>
            <a:endParaRPr lang="en-US" dirty="0"/>
          </a:p>
          <a:p>
            <a:r>
              <a:rPr lang="en-US" dirty="0"/>
              <a:t>Option 1: 24</a:t>
            </a:r>
          </a:p>
          <a:p>
            <a:r>
              <a:rPr lang="en-US" dirty="0"/>
              <a:t>Option 2: 23</a:t>
            </a:r>
          </a:p>
          <a:p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118504886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Introduction as shown in 11-22/1934r5?</a:t>
            </a:r>
          </a:p>
          <a:p>
            <a:endParaRPr lang="en-US" dirty="0"/>
          </a:p>
          <a:p>
            <a:r>
              <a:rPr lang="en-US" dirty="0"/>
              <a:t>Move: Zinan Lin	</a:t>
            </a:r>
          </a:p>
          <a:p>
            <a:r>
              <a:rPr lang="en-US" dirty="0"/>
              <a:t>Second: Liangxiao Xin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033429508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11-22/2040r5)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Ross Jian Yu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60839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52436</TotalTime>
  <Words>6038</Words>
  <Application>Microsoft Office PowerPoint</Application>
  <PresentationFormat>Widescreen</PresentationFormat>
  <Paragraphs>1129</Paragraphs>
  <Slides>120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120</vt:i4>
      </vt:variant>
    </vt:vector>
  </HeadingPairs>
  <TitlesOfParts>
    <vt:vector size="127" baseType="lpstr">
      <vt:lpstr>Arial Unicode MS</vt:lpstr>
      <vt:lpstr>Lucida Grande</vt:lpstr>
      <vt:lpstr>Arial</vt:lpstr>
      <vt:lpstr>Calibri</vt:lpstr>
      <vt:lpstr>Times New Roman</vt:lpstr>
      <vt:lpstr>Office Theme</vt:lpstr>
      <vt:lpstr>Document</vt:lpstr>
      <vt:lpstr>AIML TIG SP &amp; Motion Booklet </vt:lpstr>
      <vt:lpstr>Abstract</vt:lpstr>
      <vt:lpstr>March 2024 Motions &amp; Straw Polls</vt:lpstr>
      <vt:lpstr>Motion #63 Approve Agenda</vt:lpstr>
      <vt:lpstr>Motion #64 Minutes approval</vt:lpstr>
      <vt:lpstr>Motion #65 Formation of AIML SC</vt:lpstr>
      <vt:lpstr>Motion #66 Technical Report</vt:lpstr>
      <vt:lpstr>January 2024 Motions &amp; Straw Polls</vt:lpstr>
      <vt:lpstr>Motion #60 Approve Agenda</vt:lpstr>
      <vt:lpstr>Motion #61 Minutes approval</vt:lpstr>
      <vt:lpstr>Motion #62 Approve Agenda</vt:lpstr>
      <vt:lpstr>Straw Poll #36 Scope of Next Step AIML Work</vt:lpstr>
      <vt:lpstr>November 2023 Motions &amp; Straw Polls</vt:lpstr>
      <vt:lpstr>Motion #51 Approve Agenda</vt:lpstr>
      <vt:lpstr>Motion #52 Minutes approval</vt:lpstr>
      <vt:lpstr>Straw Poll #30 Technical report</vt:lpstr>
      <vt:lpstr>Motion #53 Technical Report Draft </vt:lpstr>
      <vt:lpstr>Straw Poll #31 Technical report</vt:lpstr>
      <vt:lpstr>Straw Poll #32 Technical report</vt:lpstr>
      <vt:lpstr>Motion #54 Technical Report Draft </vt:lpstr>
      <vt:lpstr>Motion #55 Approve Agenda</vt:lpstr>
      <vt:lpstr>Straw Poll #33 Technical report</vt:lpstr>
      <vt:lpstr>Motion #56 Technical Report Draft </vt:lpstr>
      <vt:lpstr>Motion #57 Technical Report Draft </vt:lpstr>
      <vt:lpstr>Motion #58 Approve Agenda</vt:lpstr>
      <vt:lpstr>Straw Poll #34 Technical report</vt:lpstr>
      <vt:lpstr>Motion #59 Technical Report Draft </vt:lpstr>
      <vt:lpstr>Motion Text for WG Formation of the AIML SG</vt:lpstr>
      <vt:lpstr>SP #35 Formation of the AIML SG</vt:lpstr>
      <vt:lpstr>September 2023 Motions &amp; Straw Polls</vt:lpstr>
      <vt:lpstr>Motion #40 Approve Agenda</vt:lpstr>
      <vt:lpstr>Motion #41 Minutes approval</vt:lpstr>
      <vt:lpstr>Straw Poll #24 Next Step AIML TIG</vt:lpstr>
      <vt:lpstr>Straw Poll #25 Next Step AIML TIG</vt:lpstr>
      <vt:lpstr>Straw Poll #26 Technical report</vt:lpstr>
      <vt:lpstr>Motion #42 Technical Report Draft </vt:lpstr>
      <vt:lpstr>Motion #43 Next Step AIML TIG</vt:lpstr>
      <vt:lpstr>Straw Poll #27 Technical report</vt:lpstr>
      <vt:lpstr>Motion #44 Technical Report Draft </vt:lpstr>
      <vt:lpstr>Motion #45 Approve Agenda</vt:lpstr>
      <vt:lpstr>Straw Poll #28 Technical report</vt:lpstr>
      <vt:lpstr>Motion #46 Technical Report Draft </vt:lpstr>
      <vt:lpstr>Straw Poll #29 Technical report</vt:lpstr>
      <vt:lpstr>Motion #47 Technical Report Draft </vt:lpstr>
      <vt:lpstr>Motion #48 Approve Agenda</vt:lpstr>
      <vt:lpstr>Motion #48 Approve Agenda</vt:lpstr>
      <vt:lpstr>Straw Poll #30 Technical report</vt:lpstr>
      <vt:lpstr>Motion #49 Technical Report Draft </vt:lpstr>
      <vt:lpstr>Motion #50 Technical Report Draft </vt:lpstr>
      <vt:lpstr>July 2023 Motions &amp; Straw Polls</vt:lpstr>
      <vt:lpstr>Motion #30 Approve Agenda</vt:lpstr>
      <vt:lpstr>Motion #31 Minutes approval</vt:lpstr>
      <vt:lpstr>Straw Poll #17 Technical report</vt:lpstr>
      <vt:lpstr>Motion #32 Technical Report Draft </vt:lpstr>
      <vt:lpstr>Motion #33 Approve Agenda</vt:lpstr>
      <vt:lpstr>Straw Poll #18 Technical report</vt:lpstr>
      <vt:lpstr>Motion #34 Technical Report Draft </vt:lpstr>
      <vt:lpstr>Motion #35 Approve Agenda</vt:lpstr>
      <vt:lpstr>Straw Poll #19 Technical report</vt:lpstr>
      <vt:lpstr>Motion #36 Technical Report Draft </vt:lpstr>
      <vt:lpstr>Motion #36 Approve Agenda</vt:lpstr>
      <vt:lpstr>Straw Poll #20 Technical report</vt:lpstr>
      <vt:lpstr>Motion #37 Technical Report Draft </vt:lpstr>
      <vt:lpstr>Straw Poll #21 Technical report</vt:lpstr>
      <vt:lpstr>Straw Poll #22 Technical report</vt:lpstr>
      <vt:lpstr>Motion #38 Technical Report Draft </vt:lpstr>
      <vt:lpstr>Straw Poll #23 Technical report</vt:lpstr>
      <vt:lpstr>Motion #39 Technical Report Draft </vt:lpstr>
      <vt:lpstr>May 2023 Motions &amp; Straw Polls</vt:lpstr>
      <vt:lpstr>Motion #24 Approve Agenda</vt:lpstr>
      <vt:lpstr>Motion #25 Minutes approval</vt:lpstr>
      <vt:lpstr>Straw Poll #9 AIML TIG Contribution to UHR SG</vt:lpstr>
      <vt:lpstr>Straw Poll #10 Feedback to Vietnam MIC’s draft standards on AI and Big Data</vt:lpstr>
      <vt:lpstr>Straw Poll #11 Technical report</vt:lpstr>
      <vt:lpstr>Straw Poll #12 Technical report Draft</vt:lpstr>
      <vt:lpstr>Straw Poll #13 Technical report Draft</vt:lpstr>
      <vt:lpstr>Motion #26 Approve Agenda</vt:lpstr>
      <vt:lpstr>Motion #27 Technical Report Draft </vt:lpstr>
      <vt:lpstr>Motion #28 Approve Agenda</vt:lpstr>
      <vt:lpstr>Straw Poll #14 AIML Use Case</vt:lpstr>
      <vt:lpstr>Straw Poll #15 AIML Use Case</vt:lpstr>
      <vt:lpstr>Straw Poll #16 AIML Use Case</vt:lpstr>
      <vt:lpstr>Motion #29 Technical report</vt:lpstr>
      <vt:lpstr>March 2023 Motions &amp; Straw Polls</vt:lpstr>
      <vt:lpstr>Motion #20 Approve Agenda</vt:lpstr>
      <vt:lpstr>Motion #21 Minutes approval</vt:lpstr>
      <vt:lpstr>Straw Poll #6 AIML TIG Next Step</vt:lpstr>
      <vt:lpstr>Straw Poll #7 AIML TIG Next Step</vt:lpstr>
      <vt:lpstr>Motion #22 AIML TIG Next Step</vt:lpstr>
      <vt:lpstr>Motion #23 Approve Agenda</vt:lpstr>
      <vt:lpstr>Straw Poll #8 AIML Use Case</vt:lpstr>
      <vt:lpstr>January 2023 Motions &amp; Straw Polls</vt:lpstr>
      <vt:lpstr>Motion #11 Approve Agenda</vt:lpstr>
      <vt:lpstr>Motion #12 Minutes approval</vt:lpstr>
      <vt:lpstr>Motion #13 Technical Report Draft </vt:lpstr>
      <vt:lpstr>Motion #14 Approve Agenda</vt:lpstr>
      <vt:lpstr>Straw Poll #3 EU BEREC Feedback</vt:lpstr>
      <vt:lpstr>Motion #15 Technical Report Draft </vt:lpstr>
      <vt:lpstr>Motion #16 Approve Agenda</vt:lpstr>
      <vt:lpstr>Straw Poll #4 EU BEREC Report Feedback</vt:lpstr>
      <vt:lpstr>Motion #17 EU BEREC Report Feedback</vt:lpstr>
      <vt:lpstr>Motion #18 Approve Agenda</vt:lpstr>
      <vt:lpstr>Motion #18 Technical Report Draft </vt:lpstr>
      <vt:lpstr>Motion #19 Technical Report Draft </vt:lpstr>
      <vt:lpstr>Straw Poll #5 AIML TIG Next Step</vt:lpstr>
      <vt:lpstr>November 2022 Motions &amp; Straw Polls</vt:lpstr>
      <vt:lpstr>Motion #7 Approve Agenda</vt:lpstr>
      <vt:lpstr>Motion #8 Minutes approval</vt:lpstr>
      <vt:lpstr>Motion #9 Approve Agenda</vt:lpstr>
      <vt:lpstr>Straw Poll #2 Technical report</vt:lpstr>
      <vt:lpstr>Motion #10 Technical report</vt:lpstr>
      <vt:lpstr>September 2022 Motions &amp; Straw Polls</vt:lpstr>
      <vt:lpstr>Motion #3 Approve Agenda</vt:lpstr>
      <vt:lpstr>Motion #4 AIML Secretary Confirmation</vt:lpstr>
      <vt:lpstr>Motion #5 Minutes approval</vt:lpstr>
      <vt:lpstr>Straw Poll #1 Technical report</vt:lpstr>
      <vt:lpstr>Motion #6 Technical report framework</vt:lpstr>
      <vt:lpstr>July 2022 Motions &amp; Straw Polls</vt:lpstr>
      <vt:lpstr>Motion #1 Approve Agenda</vt:lpstr>
      <vt:lpstr>Motion #2 AIML Vice Chair Election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AIML TIG Agenda</dc:title>
  <dc:creator/>
  <cp:keywords/>
  <cp:lastModifiedBy>Xiaofei Wang</cp:lastModifiedBy>
  <cp:revision>102</cp:revision>
  <cp:lastPrinted>1601-01-01T00:00:00Z</cp:lastPrinted>
  <dcterms:created xsi:type="dcterms:W3CDTF">2018-05-05T22:00:08Z</dcterms:created>
  <dcterms:modified xsi:type="dcterms:W3CDTF">2024-03-11T21:45:26Z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2020-09-13 22:46:49Z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