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7"/>
  </p:notesMasterIdLst>
  <p:handoutMasterIdLst>
    <p:handoutMasterId r:id="rId118"/>
  </p:handoutMasterIdLst>
  <p:sldIdLst>
    <p:sldId id="256" r:id="rId2"/>
    <p:sldId id="332" r:id="rId3"/>
    <p:sldId id="703" r:id="rId4"/>
    <p:sldId id="704" r:id="rId5"/>
    <p:sldId id="705" r:id="rId6"/>
    <p:sldId id="708" r:id="rId7"/>
    <p:sldId id="706" r:id="rId8"/>
    <p:sldId id="680" r:id="rId9"/>
    <p:sldId id="681" r:id="rId10"/>
    <p:sldId id="682" r:id="rId11"/>
    <p:sldId id="685" r:id="rId12"/>
    <p:sldId id="686" r:id="rId13"/>
    <p:sldId id="688" r:id="rId14"/>
    <p:sldId id="700" r:id="rId15"/>
    <p:sldId id="689" r:id="rId16"/>
    <p:sldId id="690" r:id="rId17"/>
    <p:sldId id="691" r:id="rId18"/>
    <p:sldId id="692" r:id="rId19"/>
    <p:sldId id="694" r:id="rId20"/>
    <p:sldId id="695" r:id="rId21"/>
    <p:sldId id="697" r:id="rId22"/>
    <p:sldId id="698" r:id="rId23"/>
    <p:sldId id="701" r:id="rId24"/>
    <p:sldId id="702" r:id="rId25"/>
    <p:sldId id="660" r:id="rId26"/>
    <p:sldId id="661" r:id="rId27"/>
    <p:sldId id="662" r:id="rId28"/>
    <p:sldId id="664" r:id="rId29"/>
    <p:sldId id="667" r:id="rId30"/>
    <p:sldId id="666" r:id="rId31"/>
    <p:sldId id="665" r:id="rId32"/>
    <p:sldId id="668" r:id="rId33"/>
    <p:sldId id="669" r:id="rId34"/>
    <p:sldId id="670" r:id="rId35"/>
    <p:sldId id="671" r:id="rId36"/>
    <p:sldId id="663" r:id="rId37"/>
    <p:sldId id="672" r:id="rId38"/>
    <p:sldId id="673" r:id="rId39"/>
    <p:sldId id="674" r:id="rId40"/>
    <p:sldId id="675" r:id="rId41"/>
    <p:sldId id="676" r:id="rId42"/>
    <p:sldId id="677" r:id="rId43"/>
    <p:sldId id="678" r:id="rId44"/>
    <p:sldId id="679" r:id="rId45"/>
    <p:sldId id="638" r:id="rId46"/>
    <p:sldId id="639" r:id="rId47"/>
    <p:sldId id="640" r:id="rId48"/>
    <p:sldId id="643" r:id="rId49"/>
    <p:sldId id="644" r:id="rId50"/>
    <p:sldId id="651" r:id="rId51"/>
    <p:sldId id="649" r:id="rId52"/>
    <p:sldId id="650" r:id="rId53"/>
    <p:sldId id="652" r:id="rId54"/>
    <p:sldId id="641" r:id="rId55"/>
    <p:sldId id="642" r:id="rId56"/>
    <p:sldId id="653" r:id="rId57"/>
    <p:sldId id="658" r:id="rId58"/>
    <p:sldId id="659" r:id="rId59"/>
    <p:sldId id="647" r:id="rId60"/>
    <p:sldId id="654" r:id="rId61"/>
    <p:sldId id="655" r:id="rId62"/>
    <p:sldId id="656" r:id="rId63"/>
    <p:sldId id="657" r:id="rId64"/>
    <p:sldId id="607" r:id="rId65"/>
    <p:sldId id="617" r:id="rId66"/>
    <p:sldId id="618" r:id="rId67"/>
    <p:sldId id="619" r:id="rId68"/>
    <p:sldId id="620" r:id="rId69"/>
    <p:sldId id="624" r:id="rId70"/>
    <p:sldId id="630" r:id="rId71"/>
    <p:sldId id="628" r:id="rId72"/>
    <p:sldId id="622" r:id="rId73"/>
    <p:sldId id="625" r:id="rId74"/>
    <p:sldId id="633" r:id="rId75"/>
    <p:sldId id="635" r:id="rId76"/>
    <p:sldId id="636" r:id="rId77"/>
    <p:sldId id="637" r:id="rId78"/>
    <p:sldId id="634" r:id="rId79"/>
    <p:sldId id="616" r:id="rId80"/>
    <p:sldId id="608" r:id="rId81"/>
    <p:sldId id="609" r:id="rId82"/>
    <p:sldId id="611" r:id="rId83"/>
    <p:sldId id="612" r:id="rId84"/>
    <p:sldId id="613" r:id="rId85"/>
    <p:sldId id="615" r:id="rId86"/>
    <p:sldId id="614" r:id="rId87"/>
    <p:sldId id="588" r:id="rId88"/>
    <p:sldId id="589" r:id="rId89"/>
    <p:sldId id="591" r:id="rId90"/>
    <p:sldId id="592" r:id="rId91"/>
    <p:sldId id="600" r:id="rId92"/>
    <p:sldId id="601" r:id="rId93"/>
    <p:sldId id="597" r:id="rId94"/>
    <p:sldId id="602" r:id="rId95"/>
    <p:sldId id="603" r:id="rId96"/>
    <p:sldId id="604" r:id="rId97"/>
    <p:sldId id="605" r:id="rId98"/>
    <p:sldId id="596" r:id="rId99"/>
    <p:sldId id="598" r:id="rId100"/>
    <p:sldId id="606" r:id="rId101"/>
    <p:sldId id="580" r:id="rId102"/>
    <p:sldId id="581" r:id="rId103"/>
    <p:sldId id="583" r:id="rId104"/>
    <p:sldId id="587" r:id="rId105"/>
    <p:sldId id="586" r:id="rId106"/>
    <p:sldId id="585" r:id="rId107"/>
    <p:sldId id="576" r:id="rId108"/>
    <p:sldId id="574" r:id="rId109"/>
    <p:sldId id="575" r:id="rId110"/>
    <p:sldId id="577" r:id="rId111"/>
    <p:sldId id="578" r:id="rId112"/>
    <p:sldId id="579" r:id="rId113"/>
    <p:sldId id="573" r:id="rId114"/>
    <p:sldId id="317" r:id="rId115"/>
    <p:sldId id="334" r:id="rId1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0889A-25DD-44C7-9D43-0D1CE2B4CF41}" v="4" dt="2024-01-17T19:06:09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microsoft.com/office/2016/11/relationships/changesInfo" Target="changesInfos/changesInfo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handoutMaster" Target="handoutMasters/handout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microsoft.com/office/2015/10/relationships/revisionInfo" Target="revisionInfo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5B0889A-25DD-44C7-9D43-0D1CE2B4CF41}"/>
    <pc:docChg chg="addSld delSld modSld modMainMaster">
      <pc:chgData name="Xiaofei Wang" userId="6e1836d3-2ed9-4ae5-8700-9029b71c19c7" providerId="ADAL" clId="{95B0889A-25DD-44C7-9D43-0D1CE2B4CF41}" dt="2024-01-18T20:20:16.980" v="475" actId="20577"/>
      <pc:docMkLst>
        <pc:docMk/>
      </pc:docMkLst>
      <pc:sldChg chg="modSp mod">
        <pc:chgData name="Xiaofei Wang" userId="6e1836d3-2ed9-4ae5-8700-9029b71c19c7" providerId="ADAL" clId="{95B0889A-25DD-44C7-9D43-0D1CE2B4CF41}" dt="2024-01-15T15:44:04.434" v="6" actId="20577"/>
        <pc:sldMkLst>
          <pc:docMk/>
          <pc:sldMk cId="0" sldId="256"/>
        </pc:sldMkLst>
        <pc:spChg chg="mod">
          <ac:chgData name="Xiaofei Wang" userId="6e1836d3-2ed9-4ae5-8700-9029b71c19c7" providerId="ADAL" clId="{95B0889A-25DD-44C7-9D43-0D1CE2B4CF41}" dt="2024-01-15T15:44:04.434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Xiaofei Wang" userId="6e1836d3-2ed9-4ae5-8700-9029b71c19c7" providerId="ADAL" clId="{95B0889A-25DD-44C7-9D43-0D1CE2B4CF41}" dt="2024-01-18T20:20:16.980" v="475" actId="20577"/>
        <pc:sldMkLst>
          <pc:docMk/>
          <pc:sldMk cId="1550270371" sldId="703"/>
        </pc:sldMkLst>
        <pc:spChg chg="mod">
          <ac:chgData name="Xiaofei Wang" userId="6e1836d3-2ed9-4ae5-8700-9029b71c19c7" providerId="ADAL" clId="{95B0889A-25DD-44C7-9D43-0D1CE2B4CF41}" dt="2024-01-15T15:44:53.423" v="26" actId="20577"/>
          <ac:spMkLst>
            <pc:docMk/>
            <pc:sldMk cId="1550270371" sldId="703"/>
            <ac:spMk id="2" creationId="{8D5958C2-BD4E-C04D-86FA-C2153299CB6B}"/>
          </ac:spMkLst>
        </pc:spChg>
        <pc:spChg chg="mod">
          <ac:chgData name="Xiaofei Wang" userId="6e1836d3-2ed9-4ae5-8700-9029b71c19c7" providerId="ADAL" clId="{95B0889A-25DD-44C7-9D43-0D1CE2B4CF41}" dt="2024-01-18T20:20:16.980" v="475" actId="20577"/>
          <ac:spMkLst>
            <pc:docMk/>
            <pc:sldMk cId="1550270371" sldId="703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95B0889A-25DD-44C7-9D43-0D1CE2B4CF41}" dt="2024-01-15T18:36:11.882" v="315" actId="400"/>
        <pc:sldMkLst>
          <pc:docMk/>
          <pc:sldMk cId="3874642079" sldId="704"/>
        </pc:sldMkLst>
        <pc:spChg chg="mod">
          <ac:chgData name="Xiaofei Wang" userId="6e1836d3-2ed9-4ae5-8700-9029b71c19c7" providerId="ADAL" clId="{95B0889A-25DD-44C7-9D43-0D1CE2B4CF41}" dt="2024-01-15T15:49:03.022" v="249" actId="20577"/>
          <ac:spMkLst>
            <pc:docMk/>
            <pc:sldMk cId="3874642079" sldId="704"/>
            <ac:spMk id="2" creationId="{00000000-0000-0000-0000-000000000000}"/>
          </ac:spMkLst>
        </pc:spChg>
        <pc:spChg chg="mod">
          <ac:chgData name="Xiaofei Wang" userId="6e1836d3-2ed9-4ae5-8700-9029b71c19c7" providerId="ADAL" clId="{95B0889A-25DD-44C7-9D43-0D1CE2B4CF41}" dt="2024-01-15T18:36:11.882" v="315" actId="400"/>
          <ac:spMkLst>
            <pc:docMk/>
            <pc:sldMk cId="3874642079" sldId="70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5B0889A-25DD-44C7-9D43-0D1CE2B4CF41}" dt="2024-01-15T18:42:39.438" v="324" actId="400"/>
        <pc:sldMkLst>
          <pc:docMk/>
          <pc:sldMk cId="1861279771" sldId="705"/>
        </pc:sldMkLst>
        <pc:spChg chg="mod">
          <ac:chgData name="Xiaofei Wang" userId="6e1836d3-2ed9-4ae5-8700-9029b71c19c7" providerId="ADAL" clId="{95B0889A-25DD-44C7-9D43-0D1CE2B4CF41}" dt="2024-01-15T15:49:07.825" v="253" actId="20577"/>
          <ac:spMkLst>
            <pc:docMk/>
            <pc:sldMk cId="1861279771" sldId="705"/>
            <ac:spMk id="2" creationId="{00000000-0000-0000-0000-000000000000}"/>
          </ac:spMkLst>
        </pc:spChg>
        <pc:spChg chg="mod">
          <ac:chgData name="Xiaofei Wang" userId="6e1836d3-2ed9-4ae5-8700-9029b71c19c7" providerId="ADAL" clId="{95B0889A-25DD-44C7-9D43-0D1CE2B4CF41}" dt="2024-01-15T18:42:39.438" v="324" actId="400"/>
          <ac:spMkLst>
            <pc:docMk/>
            <pc:sldMk cId="1861279771" sldId="70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5B0889A-25DD-44C7-9D43-0D1CE2B4CF41}" dt="2024-01-18T20:20:02.327" v="470" actId="20577"/>
        <pc:sldMkLst>
          <pc:docMk/>
          <pc:sldMk cId="3696612781" sldId="706"/>
        </pc:sldMkLst>
        <pc:spChg chg="mod">
          <ac:chgData name="Xiaofei Wang" userId="6e1836d3-2ed9-4ae5-8700-9029b71c19c7" providerId="ADAL" clId="{95B0889A-25DD-44C7-9D43-0D1CE2B4CF41}" dt="2024-01-15T15:49:13.810" v="255" actId="20577"/>
          <ac:spMkLst>
            <pc:docMk/>
            <pc:sldMk cId="3696612781" sldId="706"/>
            <ac:spMk id="2" creationId="{00000000-0000-0000-0000-000000000000}"/>
          </ac:spMkLst>
        </pc:spChg>
        <pc:spChg chg="mod">
          <ac:chgData name="Xiaofei Wang" userId="6e1836d3-2ed9-4ae5-8700-9029b71c19c7" providerId="ADAL" clId="{95B0889A-25DD-44C7-9D43-0D1CE2B4CF41}" dt="2024-01-18T20:20:02.327" v="470" actId="20577"/>
          <ac:spMkLst>
            <pc:docMk/>
            <pc:sldMk cId="3696612781" sldId="706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95B0889A-25DD-44C7-9D43-0D1CE2B4CF41}" dt="2024-01-18T20:16:29.636" v="374" actId="47"/>
        <pc:sldMkLst>
          <pc:docMk/>
          <pc:sldMk cId="121457306" sldId="707"/>
        </pc:sldMkLst>
        <pc:spChg chg="mod">
          <ac:chgData name="Xiaofei Wang" userId="6e1836d3-2ed9-4ae5-8700-9029b71c19c7" providerId="ADAL" clId="{95B0889A-25DD-44C7-9D43-0D1CE2B4CF41}" dt="2024-01-15T15:49:22.679" v="258" actId="20577"/>
          <ac:spMkLst>
            <pc:docMk/>
            <pc:sldMk cId="121457306" sldId="707"/>
            <ac:spMk id="2" creationId="{00000000-0000-0000-0000-000000000000}"/>
          </ac:spMkLst>
        </pc:spChg>
        <pc:spChg chg="mod">
          <ac:chgData name="Xiaofei Wang" userId="6e1836d3-2ed9-4ae5-8700-9029b71c19c7" providerId="ADAL" clId="{95B0889A-25DD-44C7-9D43-0D1CE2B4CF41}" dt="2024-01-15T15:49:37.235" v="277" actId="20577"/>
          <ac:spMkLst>
            <pc:docMk/>
            <pc:sldMk cId="121457306" sldId="70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5B0889A-25DD-44C7-9D43-0D1CE2B4CF41}" dt="2024-01-18T18:47:50.290" v="373" actId="400"/>
        <pc:sldMkLst>
          <pc:docMk/>
          <pc:sldMk cId="2643312280" sldId="708"/>
        </pc:sldMkLst>
        <pc:spChg chg="mod">
          <ac:chgData name="Xiaofei Wang" userId="6e1836d3-2ed9-4ae5-8700-9029b71c19c7" providerId="ADAL" clId="{95B0889A-25DD-44C7-9D43-0D1CE2B4CF41}" dt="2024-01-17T19:06:13.396" v="340" actId="20577"/>
          <ac:spMkLst>
            <pc:docMk/>
            <pc:sldMk cId="2643312280" sldId="708"/>
            <ac:spMk id="2" creationId="{00000000-0000-0000-0000-000000000000}"/>
          </ac:spMkLst>
        </pc:spChg>
        <pc:spChg chg="mod">
          <ac:chgData name="Xiaofei Wang" userId="6e1836d3-2ed9-4ae5-8700-9029b71c19c7" providerId="ADAL" clId="{95B0889A-25DD-44C7-9D43-0D1CE2B4CF41}" dt="2024-01-18T18:47:50.290" v="373" actId="400"/>
          <ac:spMkLst>
            <pc:docMk/>
            <pc:sldMk cId="2643312280" sldId="708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95B0889A-25DD-44C7-9D43-0D1CE2B4CF41}" dt="2024-01-15T15:43:50.377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5B0889A-25DD-44C7-9D43-0D1CE2B4CF41}" dt="2024-01-15T15:43:50.377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802.11-23/984r9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13-00-0000-aiml-tig-status-report.pptx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80492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11-23/1693r0 AIML TIG September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11-23/1744r1 AIML TIG Oct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Oct 10th, 2023 and Oct 31</a:t>
            </a:r>
            <a:r>
              <a:rPr lang="en-US" baseline="30000" dirty="0"/>
              <a:t>st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Chaoming Luo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2131966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incorporate the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7673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incorporate changes to the AIML TIG Technical Report as shown in 11-23/1677r0?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9204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11-23/1350r3? </a:t>
            </a:r>
          </a:p>
          <a:p>
            <a:endParaRPr lang="en-US" dirty="0"/>
          </a:p>
          <a:p>
            <a:r>
              <a:rPr lang="en-US" dirty="0"/>
              <a:t>Yes/No/Abstain: 40/7/22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3571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11-23/1860r1? </a:t>
            </a:r>
          </a:p>
          <a:p>
            <a:endParaRPr lang="en-US" dirty="0"/>
          </a:p>
          <a:p>
            <a:r>
              <a:rPr lang="en-US" dirty="0"/>
              <a:t>Yes/No/Abstain: 39/5/17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5538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1830390"/>
            <a:ext cx="10361084" cy="4113213"/>
          </a:xfrm>
        </p:spPr>
        <p:txBody>
          <a:bodyPr/>
          <a:lstStyle/>
          <a:p>
            <a:r>
              <a:rPr lang="en-US" dirty="0"/>
              <a:t>Move to update the AIML TIG Technical Report as shown in 11-22/987r23?</a:t>
            </a:r>
          </a:p>
          <a:p>
            <a:endParaRPr lang="en-US" dirty="0"/>
          </a:p>
          <a:p>
            <a:r>
              <a:rPr lang="en-US" dirty="0"/>
              <a:t>Move: Ming Gan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Yes/No/Abstain: 45/1/16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7858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Peng Liu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7584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634131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11-23/1700r0?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21725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9976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60095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11-22/987r25?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815046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#5</a:t>
            </a:r>
            <a:r>
              <a:rPr lang="en-US" dirty="0"/>
              <a:t>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11-22/987r25?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80050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Text for WG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35822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#35</a:t>
            </a:r>
            <a:br>
              <a:rPr lang="en-US" dirty="0"/>
            </a:br>
            <a:r>
              <a:rPr lang="en-US" dirty="0"/>
              <a:t>Formation of the AIML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dirty="0"/>
              <a:t>Do you support to request approval by the IEEE 802 LMSC to form an 802.11 Artificial Intelligence/Machine Learning (AIML) Study Group as described in document 11-22-0987r25 with the intent of creating a PAR and CSD. </a:t>
            </a:r>
          </a:p>
          <a:p>
            <a:pPr marL="0" marR="0"/>
            <a:r>
              <a:rPr lang="en-US" dirty="0"/>
              <a:t>The Study Group will investigate technologies that: </a:t>
            </a:r>
          </a:p>
          <a:p>
            <a:pPr marL="457200" marR="0"/>
            <a:r>
              <a:rPr lang="en-US" dirty="0"/>
              <a:t>-          enable IEEE 802.11 WLAN to support the deployment of AIML algorithms by providing management and control capabilities, and </a:t>
            </a:r>
          </a:p>
          <a:p>
            <a:pPr marL="457200" marR="0"/>
            <a:r>
              <a:rPr lang="en-US" dirty="0"/>
              <a:t>-          utilize AIML techniques to enhance WLAN performance including throughput, delay, jitter and energy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 52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 65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Abstain: 7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284944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#40 - #50</a:t>
            </a:r>
          </a:p>
          <a:p>
            <a:r>
              <a:rPr lang="en-US" dirty="0"/>
              <a:t>Straw Polls #24 - #29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14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5445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11-23/1323r0 AIML TIG July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11-23/1429r0 AIML TIG Aug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Aug 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09443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  <a:endParaRPr lang="en-US" dirty="0"/>
          </a:p>
          <a:p>
            <a:r>
              <a:rPr lang="en-US" dirty="0"/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</a:t>
            </a:r>
          </a:p>
          <a:p>
            <a:endParaRPr lang="en-US" dirty="0"/>
          </a:p>
          <a:p>
            <a:r>
              <a:rPr lang="en-US" dirty="0"/>
              <a:t>Option 1/Option 2/Abs: 28/50/10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37041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the next step for AIML TIG: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Wrap technical report up in September 2023 and stop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the AIML TIG (e.g. 1 meeting cycle or 3 meeting cycles, but with justification) and look at options to continue AIML related work and defer 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</a:rPr>
              <a:t>3.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Option 1/Option 2/Option 3/Abs: 26/14/35/6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069508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#60 - #62</a:t>
            </a:r>
          </a:p>
          <a:p>
            <a:r>
              <a:rPr lang="en-US" dirty="0"/>
              <a:t>Straw Polls #36 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703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46040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11-22/987r12?</a:t>
            </a:r>
          </a:p>
          <a:p>
            <a:endParaRPr lang="en-US" dirty="0"/>
          </a:p>
          <a:p>
            <a:r>
              <a:rPr lang="en-US" dirty="0"/>
              <a:t>Move: Zinan Lin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787678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  <a:br>
              <a:rPr lang="en-US" dirty="0"/>
            </a:br>
            <a:r>
              <a:rPr lang="en-US" dirty="0"/>
              <a:t>Next Step AIML 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cs typeface="+mn-cs"/>
              </a:rPr>
              <a:t>Move to extend AIML TIG (1 meeting cycle or 3 meeting cycles but with justification) and with the intention to form a SG in November 2023 or March 2024</a:t>
            </a:r>
          </a:p>
          <a:p>
            <a:endParaRPr lang="en-US" dirty="0"/>
          </a:p>
          <a:p>
            <a:r>
              <a:rPr lang="en-US" dirty="0"/>
              <a:t>Move: Marc Emmelmann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Y/N/Abs: 47/21/10</a:t>
            </a:r>
          </a:p>
          <a:p>
            <a:r>
              <a:rPr lang="en-US" dirty="0"/>
              <a:t>Motion failed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139019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11-23/227r6? </a:t>
            </a:r>
          </a:p>
          <a:p>
            <a:endParaRPr lang="en-US" dirty="0"/>
          </a:p>
          <a:p>
            <a:r>
              <a:rPr lang="en-US" dirty="0"/>
              <a:t>Yes/No/Abstain: 33/7/11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8283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11-23/227r6?</a:t>
            </a:r>
          </a:p>
          <a:p>
            <a:endParaRPr lang="en-US" dirty="0"/>
          </a:p>
          <a:p>
            <a:r>
              <a:rPr lang="en-US" dirty="0"/>
              <a:t>Move: Szymon Szott</a:t>
            </a:r>
          </a:p>
          <a:p>
            <a:r>
              <a:rPr lang="en-US" dirty="0"/>
              <a:t>Second: Ming Gan</a:t>
            </a:r>
          </a:p>
          <a:p>
            <a:endParaRPr lang="en-US" strike="sngStrike" dirty="0"/>
          </a:p>
          <a:p>
            <a:r>
              <a:rPr lang="en-US" dirty="0"/>
              <a:t>Yes/No/Abstain: 35/4/14</a:t>
            </a:r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832381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293837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67830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11-22/987r14?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Ross Jian Yu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5416542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11-23/1587r2? 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19411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11-23/1587r2?</a:t>
            </a:r>
          </a:p>
          <a:p>
            <a:endParaRPr lang="en-US" dirty="0"/>
          </a:p>
          <a:p>
            <a:r>
              <a:rPr lang="en-US" dirty="0"/>
              <a:t>Move: Jing Ma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3064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11-23/2179r0)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746420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12679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11-23/1300r3)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2811094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18337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AIML TIG Technical Report as shown in 11-22/987r16?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Rui Yang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250035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11-23/1632r1?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Juan Carlos Zuniga</a:t>
            </a:r>
          </a:p>
          <a:p>
            <a:endParaRPr lang="en-US" strike="sngStrike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8738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#30 - #39</a:t>
            </a:r>
          </a:p>
          <a:p>
            <a:r>
              <a:rPr lang="en-US" dirty="0"/>
              <a:t>Straw Polls #17 - #23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302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11-23/926r2)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739586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#31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11-23/953r0 AIML TIG May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11-23/954r0 AIML TIG May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May 30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11-23/955r0 AIML TIG June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June 13</a:t>
            </a:r>
            <a:r>
              <a:rPr lang="en-US" baseline="30000" dirty="0"/>
              <a:t>th</a:t>
            </a:r>
            <a:r>
              <a:rPr lang="en-US" dirty="0"/>
              <a:t> and June 27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297637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Y/N/Abs:29/2/16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3395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11-23/991r2?</a:t>
            </a:r>
          </a:p>
          <a:p>
            <a:endParaRPr lang="en-US" dirty="0"/>
          </a:p>
          <a:p>
            <a:r>
              <a:rPr lang="en-US" dirty="0"/>
              <a:t>Move: Eunsung Jeon</a:t>
            </a:r>
          </a:p>
          <a:p>
            <a:r>
              <a:rPr lang="en-US" dirty="0"/>
              <a:t>Second: Junghoon Suh</a:t>
            </a:r>
          </a:p>
          <a:p>
            <a:endParaRPr lang="en-US" strike="sngStrike" dirty="0"/>
          </a:p>
          <a:p>
            <a:r>
              <a:rPr lang="en-US" dirty="0"/>
              <a:t>Yes/No/abs: 32/1/13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5706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11-23/2184r0 AIML TIG November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11-23/2216r0 AIML TIG Dec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 on Dec 19,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8612797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40353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72056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11-23/997r2?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463166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184009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Y/N/Abs: 27/1/11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519469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/>
              <a:t>#36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11-23/1165r1?</a:t>
            </a:r>
          </a:p>
          <a:p>
            <a:endParaRPr lang="en-US" dirty="0"/>
          </a:p>
          <a:p>
            <a:r>
              <a:rPr lang="en-US" dirty="0"/>
              <a:t>Move: Ziming He</a:t>
            </a:r>
          </a:p>
          <a:p>
            <a:r>
              <a:rPr lang="en-US" dirty="0"/>
              <a:t>Second: Ming Gan </a:t>
            </a:r>
          </a:p>
          <a:p>
            <a:endParaRPr lang="en-US" dirty="0"/>
          </a:p>
          <a:p>
            <a:r>
              <a:rPr lang="en-US" dirty="0"/>
              <a:t>Yes/No/Abstain: 28/1/5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792265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11-23/926r7)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8A5BA-E8FD-2188-49A6-40200743BB06}"/>
              </a:ext>
            </a:extLst>
          </p:cNvPr>
          <p:cNvSpPr txBox="1"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11-23/475r4: Proposed IEEE 802.11 AIMLTIG Technical Report text for the AIML based roaming enhancements use case, Federico Lovison (Cisco)</a:t>
            </a:r>
          </a:p>
        </p:txBody>
      </p:sp>
    </p:spTree>
    <p:extLst>
      <p:ext uri="{BB962C8B-B14F-4D97-AF65-F5344CB8AC3E}">
        <p14:creationId xmlns:p14="http://schemas.microsoft.com/office/powerpoint/2010/main" val="12948542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791011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11-23/475r4?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240169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11-23/1238r1?</a:t>
            </a:r>
          </a:p>
          <a:p>
            <a:endParaRPr lang="en-US" dirty="0"/>
          </a:p>
          <a:p>
            <a:r>
              <a:rPr lang="en-US" dirty="0"/>
              <a:t>Y/N/Abs: 13/10/15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04419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11-23/2179r3)</a:t>
            </a:r>
          </a:p>
          <a:p>
            <a:endParaRPr lang="en-US" dirty="0"/>
          </a:p>
          <a:p>
            <a:r>
              <a:rPr lang="en-US" dirty="0"/>
              <a:t>Mover:	Ming Gan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33122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Y/N/Abs: 21/1/9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3631905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11-23/996r3?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 err="1"/>
              <a:t>Second:Zinan</a:t>
            </a:r>
            <a:r>
              <a:rPr lang="en-US" dirty="0"/>
              <a:t> Lin</a:t>
            </a:r>
          </a:p>
          <a:p>
            <a:endParaRPr lang="en-US" dirty="0"/>
          </a:p>
          <a:p>
            <a:r>
              <a:rPr lang="en-US" dirty="0"/>
              <a:t>Y/N/Abs: 23/0/10</a:t>
            </a:r>
          </a:p>
          <a:p>
            <a:r>
              <a:rPr lang="en-US" dirty="0"/>
              <a:t>Motion passes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51615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715638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11-22/987r8?</a:t>
            </a:r>
          </a:p>
          <a:p>
            <a:endParaRPr lang="en-US" dirty="0"/>
          </a:p>
          <a:p>
            <a:r>
              <a:rPr lang="en-US" dirty="0"/>
              <a:t>Move: Ross Jian Yu</a:t>
            </a:r>
          </a:p>
          <a:p>
            <a:r>
              <a:rPr lang="en-US" dirty="0"/>
              <a:t>Second: Ziyang Guo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940127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#24 - #29</a:t>
            </a:r>
          </a:p>
          <a:p>
            <a:r>
              <a:rPr lang="en-US" dirty="0"/>
              <a:t>Straw Polls #9 </a:t>
            </a:r>
            <a:r>
              <a:rPr lang="en-US"/>
              <a:t>- #16</a:t>
            </a:r>
            <a:endParaRPr lang="en-US" dirty="0"/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22425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11-23/564r0 AIML TIG March 2023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11-23/663r0 AIML TIG April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April 3</a:t>
            </a:r>
            <a:r>
              <a:rPr lang="en-US" baseline="30000" dirty="0"/>
              <a:t>rd</a:t>
            </a:r>
            <a:r>
              <a:rPr lang="en-US" dirty="0"/>
              <a:t> and April 24th, 2023</a:t>
            </a:r>
          </a:p>
          <a:p>
            <a:endParaRPr lang="en-US" dirty="0"/>
          </a:p>
          <a:p>
            <a:r>
              <a:rPr lang="en-US" dirty="0"/>
              <a:t>Mover: Liangxiao Xin		</a:t>
            </a:r>
          </a:p>
          <a:p>
            <a:r>
              <a:rPr lang="en-US" dirty="0"/>
              <a:t>Second: Ming Gan		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578276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  <a:br>
              <a:rPr lang="en-US" dirty="0"/>
            </a:br>
            <a:r>
              <a:rPr lang="en-US" dirty="0"/>
              <a:t>AIML TIG Contribution to UHR SG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for the AIML TIG chair to submit a contribution to UHR SG and conduct </a:t>
            </a:r>
            <a:r>
              <a:rPr lang="en-US" sz="2000" dirty="0" err="1"/>
              <a:t>strawpolls</a:t>
            </a:r>
            <a:r>
              <a:rPr lang="en-US" sz="2000" dirty="0"/>
              <a:t> on the AIML related features to poll the interests of UHR SG members on the AIML related features?</a:t>
            </a:r>
          </a:p>
          <a:p>
            <a:pPr marL="457200" indent="-457200">
              <a:buAutoNum type="arabicPeriod"/>
            </a:pPr>
            <a:r>
              <a:rPr lang="en-US" sz="2000" dirty="0"/>
              <a:t>Presentation would be similar to the AIML TIG status report: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https://mentor.ieee.org/802.11/dcn/23/11-23-0013-00-0000-aiml-tig-status-report.pptx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Concentrate on uses cases that have passed motion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Mentioning other use cases that are being worked on</a:t>
            </a:r>
          </a:p>
          <a:p>
            <a:pPr marL="400050" lvl="1" indent="0"/>
            <a:endParaRPr lang="en-US" dirty="0"/>
          </a:p>
          <a:p>
            <a:pPr>
              <a:buAutoNum type="arabicPeriod"/>
            </a:pPr>
            <a:r>
              <a:rPr lang="en-US" sz="2000" dirty="0"/>
              <a:t>Straw polls will poll UHR SG members on each of the use cases that have passed motions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Y/N/As: 34/1/15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16029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761206"/>
            <a:ext cx="10361084" cy="1065213"/>
          </a:xfrm>
        </p:spPr>
        <p:txBody>
          <a:bodyPr/>
          <a:lstStyle/>
          <a:p>
            <a:r>
              <a:rPr lang="en-US" dirty="0"/>
              <a:t>Straw Poll #10</a:t>
            </a:r>
            <a:br>
              <a:rPr lang="en-US" dirty="0"/>
            </a:br>
            <a:r>
              <a:rPr lang="en-US" dirty="0"/>
              <a:t>Feedback to Vietnam MIC’s draft standards on AI and Big Data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86000"/>
            <a:ext cx="10361084" cy="3808414"/>
          </a:xfrm>
        </p:spPr>
        <p:txBody>
          <a:bodyPr/>
          <a:lstStyle/>
          <a:p>
            <a:r>
              <a:rPr lang="en-US" sz="2000" dirty="0"/>
              <a:t>Do you support not to provide a feedback to Vietnam MIC’s draft standards on AI and Big Data</a:t>
            </a:r>
          </a:p>
          <a:p>
            <a:endParaRPr lang="en-US" sz="2000" dirty="0"/>
          </a:p>
          <a:p>
            <a:r>
              <a:rPr lang="en-US" sz="2000" dirty="0"/>
              <a:t>Y/N/Abs: 	23/1/16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788258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11-23/475r1?</a:t>
            </a:r>
          </a:p>
          <a:p>
            <a:endParaRPr lang="en-US" dirty="0"/>
          </a:p>
          <a:p>
            <a:r>
              <a:rPr lang="en-US" dirty="0"/>
              <a:t>Y/N/Abs: 24/0/13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22333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#36</a:t>
            </a:r>
            <a:br>
              <a:rPr lang="en-US" dirty="0"/>
            </a:br>
            <a:r>
              <a:rPr lang="en-US" dirty="0"/>
              <a:t>Scope of Next Step AIML 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option(s) do you support for the next step AIML work (for information purpose, choose as many options as you support)?</a:t>
            </a:r>
          </a:p>
          <a:p>
            <a:r>
              <a:rPr lang="en-US" dirty="0"/>
              <a:t>        Option 1: AIML SG with focused scope</a:t>
            </a:r>
          </a:p>
          <a:p>
            <a:r>
              <a:rPr lang="en-US" dirty="0"/>
              <a:t>        Option 2: Extend AIML TIG </a:t>
            </a:r>
          </a:p>
          <a:p>
            <a:r>
              <a:rPr lang="en-US" dirty="0"/>
              <a:t>	    Option 3: Start AIML Standing Committee</a:t>
            </a:r>
          </a:p>
          <a:p>
            <a:r>
              <a:rPr lang="en-US" dirty="0"/>
              <a:t>        Stop AIML work </a:t>
            </a:r>
          </a:p>
          <a:p>
            <a:r>
              <a:rPr lang="en-US" dirty="0"/>
              <a:t>		  Abs</a:t>
            </a:r>
          </a:p>
          <a:p>
            <a:endParaRPr lang="en-US" dirty="0"/>
          </a:p>
          <a:p>
            <a:r>
              <a:rPr lang="en-US" dirty="0"/>
              <a:t>Option 1/Option 2/Option 3/Stop AIML work/Abs: 18/17/72/11/5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9661278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(11-23/217)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[1]: 8</a:t>
            </a:r>
          </a:p>
          <a:p>
            <a:r>
              <a:rPr lang="en-US" dirty="0"/>
              <a:t>Option 3: not included in the technical report: 13</a:t>
            </a:r>
          </a:p>
          <a:p>
            <a:r>
              <a:rPr lang="en-US" dirty="0"/>
              <a:t>Abs: 17</a:t>
            </a:r>
          </a:p>
          <a:p>
            <a:endParaRPr lang="en-US" sz="1200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7986416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  <a:br>
              <a:rPr lang="en-US" dirty="0"/>
            </a:br>
            <a:r>
              <a:rPr lang="en-US" dirty="0"/>
              <a:t>Technical 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considering existing use case for “CSI Compression” in [1], do you think the report text (11-23/606) should be considered as a separate use case for AIML TIG or merged into [1]?</a:t>
            </a:r>
          </a:p>
          <a:p>
            <a:endParaRPr lang="en-US" dirty="0"/>
          </a:p>
          <a:p>
            <a:r>
              <a:rPr lang="en-US" dirty="0"/>
              <a:t>Option 1: a separate use case: 2</a:t>
            </a:r>
          </a:p>
          <a:p>
            <a:r>
              <a:rPr lang="en-US" dirty="0"/>
              <a:t>Option 2: merge into [1]: 20</a:t>
            </a:r>
          </a:p>
          <a:p>
            <a:r>
              <a:rPr lang="en-US" dirty="0"/>
              <a:t>Option 3: not include in the technical report: 5</a:t>
            </a:r>
          </a:p>
          <a:p>
            <a:r>
              <a:rPr lang="en-US" dirty="0"/>
              <a:t>Abs: 16</a:t>
            </a:r>
          </a:p>
          <a:p>
            <a:endParaRPr lang="en-US" sz="2000" strike="sngStrike" dirty="0"/>
          </a:p>
          <a:p>
            <a:r>
              <a:rPr lang="en-US" dirty="0"/>
              <a:t>[1] 11-22/1934r5, Proposed IEEE 802.11 AIML TIG Technical Report Text for the CSI Compression Use Case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854072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11-23/550r4)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Zinan Lin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111600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11-23/475r2?</a:t>
            </a:r>
          </a:p>
          <a:p>
            <a:endParaRPr lang="en-US" dirty="0"/>
          </a:p>
          <a:p>
            <a:r>
              <a:rPr lang="en-US" dirty="0"/>
              <a:t>Move: Federico Lovison</a:t>
            </a:r>
          </a:p>
          <a:p>
            <a:r>
              <a:rPr lang="en-US" dirty="0"/>
              <a:t>Second: Zinan Lin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49647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11-23/550r6)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Tuncer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475993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have a separate use case for beamforming CSI Complexity reduction for the AIML TIG Technical Report?</a:t>
            </a:r>
          </a:p>
          <a:p>
            <a:endParaRPr lang="en-US" dirty="0"/>
          </a:p>
          <a:p>
            <a:r>
              <a:rPr lang="en-US" dirty="0"/>
              <a:t>Y:9</a:t>
            </a:r>
          </a:p>
          <a:p>
            <a:r>
              <a:rPr lang="en-US" dirty="0"/>
              <a:t>N:15</a:t>
            </a:r>
          </a:p>
          <a:p>
            <a:r>
              <a:rPr lang="en-US" dirty="0"/>
              <a:t>Abs:13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7768342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Do you support to integrate beamforming CSI Complexity reduction into the Use Case 1 CSI Compression for the AIML TIG Technical Report?</a:t>
            </a:r>
          </a:p>
          <a:p>
            <a:endParaRPr lang="en-US" dirty="0"/>
          </a:p>
          <a:p>
            <a:r>
              <a:rPr lang="en-US" dirty="0"/>
              <a:t>Y: 23</a:t>
            </a:r>
          </a:p>
          <a:p>
            <a:r>
              <a:rPr lang="en-US" dirty="0"/>
              <a:t>N:5</a:t>
            </a:r>
          </a:p>
          <a:p>
            <a:r>
              <a:rPr lang="en-US" dirty="0"/>
              <a:t>Abs:11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4460905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2028506"/>
            <a:ext cx="10361084" cy="4113213"/>
          </a:xfrm>
        </p:spPr>
        <p:txBody>
          <a:bodyPr/>
          <a:lstStyle/>
          <a:p>
            <a:r>
              <a:rPr lang="en-US" dirty="0"/>
              <a:t>By considering existing use case for “AIML Model Sharing” in [1], do you think this contribution should be considered as a separate use case for AIML TIG or should be merged into [1] (e.g., merged into the technical feasibility analysis section)?</a:t>
            </a:r>
          </a:p>
          <a:p>
            <a:endParaRPr lang="en-US" dirty="0"/>
          </a:p>
          <a:p>
            <a:r>
              <a:rPr lang="en-US" dirty="0"/>
              <a:t>Option 1: separate use case: 6</a:t>
            </a:r>
          </a:p>
          <a:p>
            <a:r>
              <a:rPr lang="en-US" dirty="0"/>
              <a:t>Option 2: merge into Use Case 3: 16</a:t>
            </a:r>
          </a:p>
          <a:p>
            <a:r>
              <a:rPr lang="en-US" dirty="0"/>
              <a:t>Abs: 13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1839366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11-22/987r7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367161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#20 - 23</a:t>
            </a:r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36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#51 </a:t>
            </a:r>
            <a:r>
              <a:rPr lang="en-US"/>
              <a:t>- #59</a:t>
            </a:r>
            <a:endParaRPr lang="en-US" dirty="0"/>
          </a:p>
          <a:p>
            <a:r>
              <a:rPr lang="en-US" dirty="0"/>
              <a:t>Straw Polls #30 - #35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1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11-23/1718r1)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685718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52209</TotalTime>
  <Words>5606</Words>
  <Application>Microsoft Office PowerPoint</Application>
  <PresentationFormat>Widescreen</PresentationFormat>
  <Paragraphs>1070</Paragraphs>
  <Slides>115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21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January 2024 Motions &amp; Straw Polls</vt:lpstr>
      <vt:lpstr>Motion #60 Approve Agenda</vt:lpstr>
      <vt:lpstr>Motion #61 Minutes approval</vt:lpstr>
      <vt:lpstr>Motion #62 Approve Agenda</vt:lpstr>
      <vt:lpstr>Straw Poll #36 Scope of Next Step AIML Work</vt:lpstr>
      <vt:lpstr>November 2023 Motions &amp; Straw Polls</vt:lpstr>
      <vt:lpstr>Motion #51 Approve Agenda</vt:lpstr>
      <vt:lpstr>Motion #52 Minutes approval</vt:lpstr>
      <vt:lpstr>Straw Poll #30 Technical report</vt:lpstr>
      <vt:lpstr>Motion #53 Technical Report Draft </vt:lpstr>
      <vt:lpstr>Straw Poll #31 Technical report</vt:lpstr>
      <vt:lpstr>Straw Poll #32 Technical report</vt:lpstr>
      <vt:lpstr>Motion #54 Technical Report Draft </vt:lpstr>
      <vt:lpstr>Motion #55 Approve Agenda</vt:lpstr>
      <vt:lpstr>Straw Poll #33 Technical report</vt:lpstr>
      <vt:lpstr>Motion #56 Technical Report Draft </vt:lpstr>
      <vt:lpstr>Motion #57 Technical Report Draft </vt:lpstr>
      <vt:lpstr>Motion #58 Approve Agenda</vt:lpstr>
      <vt:lpstr>Straw Poll #34 Technical report</vt:lpstr>
      <vt:lpstr>Motion #59 Technical Report Draft </vt:lpstr>
      <vt:lpstr>Motion Text for WG Formation of the AIML SG</vt:lpstr>
      <vt:lpstr>SP #35 Formation of the AIML SG</vt:lpstr>
      <vt:lpstr>September 2023 Motions &amp; Straw Polls</vt:lpstr>
      <vt:lpstr>Motion #40 Approve Agenda</vt:lpstr>
      <vt:lpstr>Motion #41 Minutes approval</vt:lpstr>
      <vt:lpstr>Straw Poll #24 Next Step AIML TIG</vt:lpstr>
      <vt:lpstr>Straw Poll #25 Next Step AIML TIG</vt:lpstr>
      <vt:lpstr>Straw Poll #26 Technical report</vt:lpstr>
      <vt:lpstr>Motion #42 Technical Report Draft </vt:lpstr>
      <vt:lpstr>Motion #43 Next Step AIML TIG</vt:lpstr>
      <vt:lpstr>Straw Poll #27 Technical report</vt:lpstr>
      <vt:lpstr>Motion #44 Technical Report Draft </vt:lpstr>
      <vt:lpstr>Motion #45 Approve Agenda</vt:lpstr>
      <vt:lpstr>Straw Poll #28 Technical report</vt:lpstr>
      <vt:lpstr>Motion #46 Technical Report Draft </vt:lpstr>
      <vt:lpstr>Straw Poll #29 Technical report</vt:lpstr>
      <vt:lpstr>Motion #47 Technical Report Draft </vt:lpstr>
      <vt:lpstr>Motion #48 Approve Agenda</vt:lpstr>
      <vt:lpstr>Motion #48 Approve Agenda</vt:lpstr>
      <vt:lpstr>Straw Poll #30 Technical report</vt:lpstr>
      <vt:lpstr>Motion #49 Technical Report Draft </vt:lpstr>
      <vt:lpstr>Motion #50 Technical Report Draft </vt:lpstr>
      <vt:lpstr>July 2023 Motions &amp; Straw Polls</vt:lpstr>
      <vt:lpstr>Motion #30 Approve Agenda</vt:lpstr>
      <vt:lpstr>Motion #31 Minutes approval</vt:lpstr>
      <vt:lpstr>Straw Poll #17 Technical report</vt:lpstr>
      <vt:lpstr>Motion #32 Technical Report Draft </vt:lpstr>
      <vt:lpstr>Motion #33 Approve Agenda</vt:lpstr>
      <vt:lpstr>Straw Poll #18 Technical report</vt:lpstr>
      <vt:lpstr>Motion #34 Technical Report Draft </vt:lpstr>
      <vt:lpstr>Motion #35 Approve Agenda</vt:lpstr>
      <vt:lpstr>Straw Poll #19 Technical report</vt:lpstr>
      <vt:lpstr>Motion #36 Technical Report Draft </vt:lpstr>
      <vt:lpstr>Motion #36 Approve Agenda</vt:lpstr>
      <vt:lpstr>Straw Poll #20 Technical report</vt:lpstr>
      <vt:lpstr>Motion #37 Technical Report Draft </vt:lpstr>
      <vt:lpstr>Straw Poll #21 Technical report</vt:lpstr>
      <vt:lpstr>Straw Poll #22 Technical report</vt:lpstr>
      <vt:lpstr>Motion #38 Technical Report Draft </vt:lpstr>
      <vt:lpstr>Straw Poll #23 Technical report</vt:lpstr>
      <vt:lpstr>Motion #39 Technical Report Draft </vt:lpstr>
      <vt:lpstr>May 2023 Motions &amp; Straw Polls</vt:lpstr>
      <vt:lpstr>Motion #24 Approve Agenda</vt:lpstr>
      <vt:lpstr>Motion #25 Minutes approval</vt:lpstr>
      <vt:lpstr>Straw Poll #9 AIML TIG Contribution to UHR SG</vt:lpstr>
      <vt:lpstr>Straw Poll #10 Feedback to Vietnam MIC’s draft standards on AI and Big Data</vt:lpstr>
      <vt:lpstr>Straw Poll #11 Technical report</vt:lpstr>
      <vt:lpstr>Straw Poll #12 Technical report Draft</vt:lpstr>
      <vt:lpstr>Straw Poll #13 Technical report Draft</vt:lpstr>
      <vt:lpstr>Motion #26 Approve Agenda</vt:lpstr>
      <vt:lpstr>Motion #27 Technical Report Draft </vt:lpstr>
      <vt:lpstr>Motion #28 Approve Agenda</vt:lpstr>
      <vt:lpstr>Straw Poll #14 AIML Use Case</vt:lpstr>
      <vt:lpstr>Straw Poll #15 AIML Use Case</vt:lpstr>
      <vt:lpstr>Straw Poll #16 AIML Use Case</vt:lpstr>
      <vt:lpstr>Motion #29 Technical report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101</cp:revision>
  <cp:lastPrinted>1601-01-01T00:00:00Z</cp:lastPrinted>
  <dcterms:created xsi:type="dcterms:W3CDTF">2018-05-05T22:00:08Z</dcterms:created>
  <dcterms:modified xsi:type="dcterms:W3CDTF">2024-01-18T20:20:20Z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