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9" r:id="rId5"/>
    <p:sldId id="455" r:id="rId6"/>
    <p:sldId id="464" r:id="rId7"/>
    <p:sldId id="486" r:id="rId8"/>
    <p:sldId id="465" r:id="rId9"/>
    <p:sldId id="485" r:id="rId10"/>
    <p:sldId id="469" r:id="rId11"/>
    <p:sldId id="470" r:id="rId12"/>
    <p:sldId id="461" r:id="rId13"/>
    <p:sldId id="482" r:id="rId14"/>
    <p:sldId id="463" r:id="rId15"/>
    <p:sldId id="419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55"/>
            <p14:sldId id="464"/>
            <p14:sldId id="486"/>
            <p14:sldId id="465"/>
            <p14:sldId id="485"/>
            <p14:sldId id="469"/>
            <p14:sldId id="470"/>
            <p14:sldId id="461"/>
            <p14:sldId id="482"/>
            <p14:sldId id="463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/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>
        <p:scale>
          <a:sx n="100" d="100"/>
          <a:sy n="100" d="100"/>
        </p:scale>
        <p:origin x="1830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58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>
          <a:xfrm>
            <a:off x="6040740" y="6475413"/>
            <a:ext cx="2503186" cy="184666"/>
          </a:xfrm>
        </p:spPr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40740" y="6475413"/>
            <a:ext cx="25031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en-US"/>
              <a:t>Yusuke Tanaka (Sony Group Corporation)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44565" y="331808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802.11-22/965r1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ja-JP" dirty="0"/>
              <a:t>View on </a:t>
            </a:r>
            <a:r>
              <a:rPr lang="en-US" altLang="ja-JP"/>
              <a:t>Beyond BE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2022-07-12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/>
              <a:t>Yusuke Tanaka (Sony Group Corporation)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7167"/>
              </p:ext>
            </p:extLst>
          </p:nvPr>
        </p:nvGraphicFramePr>
        <p:xfrm>
          <a:off x="384463" y="2819400"/>
          <a:ext cx="84582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Name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Company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Address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Phone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Email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 Tanaka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r>
                        <a:rPr kumimoji="1" lang="en-US" altLang="ja-JP" sz="1200" dirty="0"/>
                        <a:t>Sony Group Corporation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Yusuke.YT.Tanaka@sony.com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Thomas Handte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Thomas.Handte@sony.com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707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Li-Hsiang Sun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Li-Hsiang.Sun@sony.com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18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William Carney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/>
                        <a:t>William.Carney@sony.com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6941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Kosuke Aio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5664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Ryuichi Hirata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3542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Daniel Verenzuela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926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Ken Tanaka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382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200" dirty="0"/>
                        <a:t>Pukar Shakya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891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Liangxiao Xin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304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Xia Qing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1530421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8DCF4DE-8294-4E59-9DEE-C8573662F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[10] provided draft motion texts. This is a very good starting point for discussing the establishment of the new SG, as the discussions so far have been properly covered.</a:t>
            </a:r>
          </a:p>
          <a:p>
            <a:pPr lvl="1"/>
            <a:r>
              <a:rPr kumimoji="1" lang="en-US" altLang="ja-JP" sz="1600" i="1" dirty="0"/>
              <a:t>“Approve formation of Ultra High Reliability SG (UHR SG) to develop a Project Authorization Request (PAR) and a Criteria for Standards Development (CSD) for a new 802.11 MAC/PHY amendment.  The Study Group will investigate technology which may improve reliability of WLAN connectivity, reduce latencies, increase manageability, increase throughput, and reduce device level power consumption.”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While it is a good direction to investigate features for improving reliability, it should not be limited to connectivity.</a:t>
            </a:r>
          </a:p>
          <a:p>
            <a:pPr lvl="1"/>
            <a:r>
              <a:rPr kumimoji="1" lang="en-US" altLang="ja-JP" sz="1800" dirty="0"/>
              <a:t>Suggestion is to remove “of WLAN connectivity” from the draft motion texts to be more generalized.</a:t>
            </a:r>
          </a:p>
          <a:p>
            <a:pPr lvl="1"/>
            <a:endParaRPr kumimoji="1" lang="en-US" altLang="ja-JP" sz="1800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59416E-017F-43E7-BFE6-9F5DC764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80DD5F-1FAF-4C6B-8F12-6C672750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7BB6C5-79CD-4225-B771-17BD53CA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1C6CED9-C53E-4DDB-9B4B-40429525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Motion texts to establish the new SG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659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This contribution offered views on the following three points.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Improving low latency</a:t>
            </a:r>
          </a:p>
          <a:p>
            <a:pPr lvl="1"/>
            <a:r>
              <a:rPr kumimoji="1" lang="en-US" altLang="ja-JP" sz="1800" dirty="0"/>
              <a:t>I</a:t>
            </a:r>
            <a:r>
              <a:rPr lang="en-US" altLang="ko-KR" sz="1800" dirty="0"/>
              <a:t>t is necessary to consider not only the numerical value but also the characteristics of the traffic in improving low latency. </a:t>
            </a:r>
            <a:r>
              <a:rPr lang="en-US" altLang="ja-JP" sz="1800" dirty="0"/>
              <a:t>Time-varying or event-driven traffic should be considered.</a:t>
            </a:r>
            <a:endParaRPr kumimoji="1"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Improving reliability</a:t>
            </a:r>
          </a:p>
          <a:p>
            <a:pPr lvl="1"/>
            <a:r>
              <a:rPr kumimoji="1" lang="en-US" altLang="ja-JP" sz="1800" dirty="0"/>
              <a:t>Reliability has been shown in several contexts and requirements should be discussed and defined along with specific use cases and other metrics.</a:t>
            </a:r>
          </a:p>
          <a:p>
            <a:pPr lvl="1"/>
            <a:r>
              <a:rPr kumimoji="1" lang="en-US" altLang="ja-JP" sz="1800" dirty="0"/>
              <a:t>Motion texts about reliability improvement should be more generalized.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000" dirty="0"/>
              <a:t>Multiple access point environment</a:t>
            </a:r>
          </a:p>
          <a:p>
            <a:pPr lvl="1"/>
            <a:r>
              <a:rPr kumimoji="1" lang="en-US" altLang="ja-JP" sz="1800" dirty="0"/>
              <a:t>Multiple APs are widely introduced and accepted in the market, and it is natural to utilize and enhance the environments and spatial resources.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2816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[1] “Beyond be’” – Rolf de </a:t>
            </a:r>
            <a:r>
              <a:rPr kumimoji="1" lang="en-US" altLang="ja-JP" sz="1400" b="1" dirty="0" err="1">
                <a:ea typeface="+mn-ea"/>
                <a:cs typeface="+mn-cs"/>
              </a:rPr>
              <a:t>Vegt</a:t>
            </a:r>
            <a:r>
              <a:rPr kumimoji="1" lang="en-US" altLang="ja-JP" sz="1400" b="1" dirty="0">
                <a:ea typeface="+mn-ea"/>
                <a:cs typeface="+mn-cs"/>
              </a:rPr>
              <a:t> (Qualcomm)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[2] “Next-Gen-After-11be” - </a:t>
            </a:r>
            <a:r>
              <a:rPr kumimoji="1" lang="en-US" altLang="ja-JP" sz="1400" b="1" dirty="0" err="1">
                <a:ea typeface="+mn-ea"/>
                <a:cs typeface="+mn-cs"/>
              </a:rPr>
              <a:t>Vinko</a:t>
            </a:r>
            <a:r>
              <a:rPr kumimoji="1" lang="en-US" altLang="ja-JP" sz="1400" b="1" dirty="0">
                <a:ea typeface="+mn-ea"/>
                <a:cs typeface="+mn-cs"/>
              </a:rPr>
              <a:t> Erceg (Broadcom)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[3] “Next generation after 802.11be” – Laurent </a:t>
            </a:r>
            <a:r>
              <a:rPr kumimoji="1" lang="en-US" altLang="ja-JP" sz="1400" b="1" dirty="0" err="1">
                <a:ea typeface="+mn-ea"/>
                <a:cs typeface="+mn-cs"/>
              </a:rPr>
              <a:t>Cariou</a:t>
            </a:r>
            <a:r>
              <a:rPr kumimoji="1" lang="en-US" altLang="ja-JP" sz="1400" b="1" dirty="0">
                <a:ea typeface="+mn-ea"/>
                <a:cs typeface="+mn-cs"/>
              </a:rPr>
              <a:t> (Intel)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[4] “Look ahead to next generation” -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[5] “Considerations of Next Generation Beyond 11be” – </a:t>
            </a:r>
            <a:r>
              <a:rPr kumimoji="1" lang="en-US" altLang="ja-JP" sz="1400" b="1" dirty="0" err="1">
                <a:ea typeface="+mn-ea"/>
                <a:cs typeface="+mn-cs"/>
              </a:rPr>
              <a:t>Jianhan</a:t>
            </a:r>
            <a:r>
              <a:rPr kumimoji="1" lang="en-US" altLang="ja-JP" sz="1400" b="1" dirty="0">
                <a:ea typeface="+mn-ea"/>
                <a:cs typeface="+mn-cs"/>
              </a:rPr>
              <a:t> Liu (</a:t>
            </a:r>
            <a:r>
              <a:rPr kumimoji="1" lang="en-US" altLang="ja-JP" sz="1400" b="1" dirty="0" err="1">
                <a:ea typeface="+mn-ea"/>
                <a:cs typeface="+mn-cs"/>
              </a:rPr>
              <a:t>Mediatek</a:t>
            </a:r>
            <a:r>
              <a:rPr kumimoji="1" lang="en-US" altLang="ja-JP" sz="1400" b="1" dirty="0">
                <a:ea typeface="+mn-ea"/>
                <a:cs typeface="+mn-cs"/>
              </a:rPr>
              <a:t>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[6] “Looking ahead to next generation: follow-up” –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[7] “Next Generation after be – follow up”, Laurent </a:t>
            </a:r>
            <a:r>
              <a:rPr kumimoji="1" lang="en-US" altLang="ja-JP" sz="1400" b="1" dirty="0" err="1">
                <a:ea typeface="+mn-ea"/>
                <a:cs typeface="+mn-cs"/>
              </a:rPr>
              <a:t>Cariou</a:t>
            </a:r>
            <a:r>
              <a:rPr kumimoji="1" lang="en-US" altLang="ja-JP" sz="1400" b="1" dirty="0">
                <a:ea typeface="+mn-ea"/>
                <a:cs typeface="+mn-cs"/>
              </a:rPr>
              <a:t> (Intel)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[8] “Next generation WLAN beyond 11be”, </a:t>
            </a:r>
            <a:r>
              <a:rPr kumimoji="1" lang="en-US" altLang="ja-JP" sz="1400" b="1" dirty="0" err="1">
                <a:ea typeface="+mn-ea"/>
                <a:cs typeface="+mn-cs"/>
              </a:rPr>
              <a:t>Jinsoo</a:t>
            </a:r>
            <a:r>
              <a:rPr kumimoji="1" lang="en-US" altLang="ja-JP" sz="1400" b="1" dirty="0">
                <a:ea typeface="+mn-ea"/>
                <a:cs typeface="+mn-cs"/>
              </a:rPr>
              <a:t> Choi (LG Electronics)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[9] "Next Gen After 11be v2", </a:t>
            </a:r>
            <a:r>
              <a:rPr kumimoji="1" lang="en-US" altLang="ja-JP" sz="1400" b="1" dirty="0" err="1">
                <a:ea typeface="+mn-ea"/>
                <a:cs typeface="+mn-cs"/>
              </a:rPr>
              <a:t>Vinko</a:t>
            </a:r>
            <a:r>
              <a:rPr kumimoji="1" lang="en-US" altLang="ja-JP" sz="1400" b="1" dirty="0">
                <a:ea typeface="+mn-ea"/>
                <a:cs typeface="+mn-cs"/>
              </a:rPr>
              <a:t> Erceg (Broadcom)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[10] “Beyond be”, Rolf de </a:t>
            </a:r>
            <a:r>
              <a:rPr kumimoji="1" lang="en-US" altLang="ja-JP" sz="1400" b="1" dirty="0" err="1">
                <a:ea typeface="+mn-ea"/>
                <a:cs typeface="+mn-cs"/>
              </a:rPr>
              <a:t>Vegt</a:t>
            </a:r>
            <a:r>
              <a:rPr kumimoji="1" lang="en-US" altLang="ja-JP" sz="1400" b="1" dirty="0">
                <a:ea typeface="+mn-ea"/>
                <a:cs typeface="+mn-cs"/>
              </a:rPr>
              <a:t> (Qualcomm Technologies, Inc.)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[11] “Next gen WLAN”, E. Lei (Haier)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[12] “Further discussion on next generation WLAN”, Ming Gan (Huawei)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[13] “Next Generation WLAN beyond 11be”, Chunyu Hu (Meta)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[14] “Thoughts on Next Gen WLAN”, </a:t>
            </a:r>
            <a:r>
              <a:rPr kumimoji="1" lang="en-US" altLang="ja-JP" sz="1400" b="1" dirty="0" err="1">
                <a:ea typeface="+mn-ea"/>
                <a:cs typeface="+mn-cs"/>
              </a:rPr>
              <a:t>Xiaofei</a:t>
            </a:r>
            <a:r>
              <a:rPr kumimoji="1" lang="en-US" altLang="ja-JP" sz="1400" b="1" dirty="0">
                <a:ea typeface="+mn-ea"/>
                <a:cs typeface="+mn-cs"/>
              </a:rPr>
              <a:t> Wang (Interdigital)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[15] “IEEE 802.11 Real Time Applications TIG Report”, </a:t>
            </a:r>
            <a:r>
              <a:rPr kumimoji="1" lang="en-GB" altLang="ja-JP" sz="1400" b="1" dirty="0">
                <a:ea typeface="+mn-ea"/>
                <a:cs typeface="+mn-cs"/>
              </a:rPr>
              <a:t>Kate Meng (Tencent)</a:t>
            </a:r>
            <a:endParaRPr kumimoji="1" lang="en-US" altLang="ja-JP" sz="1400" b="1" dirty="0">
              <a:ea typeface="+mn-ea"/>
              <a:cs typeface="+mn-cs"/>
            </a:endParaRP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[16] “</a:t>
            </a:r>
            <a:r>
              <a:rPr lang="en-US" altLang="ja-JP" sz="1400" b="1" dirty="0"/>
              <a:t>Gigabit Wi-Fi Access Point Market Outlook – 2022-2027</a:t>
            </a:r>
            <a:r>
              <a:rPr kumimoji="1" lang="en-US" altLang="ja-JP" sz="1400" b="1" dirty="0">
                <a:ea typeface="+mn-ea"/>
                <a:cs typeface="+mn-cs"/>
              </a:rPr>
              <a:t>”, Future Market Insights</a:t>
            </a:r>
          </a:p>
          <a:p>
            <a:pPr marL="57150" lvl="2" indent="0">
              <a:buNone/>
              <a:defRPr/>
            </a:pPr>
            <a:r>
              <a:rPr kumimoji="1" lang="en-US" altLang="ja-JP" sz="1400" b="1" dirty="0">
                <a:ea typeface="+mn-ea"/>
                <a:cs typeface="+mn-cs"/>
              </a:rPr>
              <a:t>[17] “2022 Annual General Meeting (AGM)”, Wi-Fi </a:t>
            </a:r>
            <a:r>
              <a:rPr kumimoji="1" lang="en-US" altLang="ja-JP" sz="1400" b="1" dirty="0" err="1">
                <a:ea typeface="+mn-ea"/>
                <a:cs typeface="+mn-cs"/>
              </a:rPr>
              <a:t>Alliacne</a:t>
            </a:r>
            <a:endParaRPr kumimoji="1" lang="en-US" altLang="ja-JP" sz="1400" b="1" dirty="0">
              <a:ea typeface="+mn-ea"/>
              <a:cs typeface="+mn-cs"/>
            </a:endParaRP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71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B6DE79D-7E8B-4286-A759-F83028B30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>
            <a:noAutofit/>
          </a:bodyPr>
          <a:lstStyle/>
          <a:p>
            <a:r>
              <a:rPr kumimoji="1" lang="en-US" altLang="ja-JP" sz="2000" dirty="0"/>
              <a:t>Various contributions about proposal of the next generation major WLAN standard have been discussed in the </a:t>
            </a:r>
            <a:r>
              <a:rPr lang="en-US" altLang="ko-KR" sz="2000" dirty="0"/>
              <a:t>preceding</a:t>
            </a:r>
            <a:r>
              <a:rPr kumimoji="1" lang="en-US" altLang="ja-JP" sz="2000" dirty="0"/>
              <a:t> WNG sessions. [1-14]</a:t>
            </a:r>
          </a:p>
          <a:p>
            <a:pPr lvl="1"/>
            <a:r>
              <a:rPr kumimoji="1" lang="en-US" altLang="ja-JP" sz="1800" dirty="0"/>
              <a:t>Use cases : XR, metaverse, hybrid work model, gaming, robotics, etc.</a:t>
            </a:r>
          </a:p>
          <a:p>
            <a:pPr lvl="1"/>
            <a:r>
              <a:rPr kumimoji="1" lang="en-US" altLang="ja-JP" sz="1800" dirty="0"/>
              <a:t>Requirements : reliability, low latency, throughput, mobility, coverage, etc.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The motion texts that propose establishment of the new Study Group were also discussed. It is time to establish the SG considering the discussed timeline.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This contribution offers views and considerations that should be cared when establishing a new SG.</a:t>
            </a:r>
            <a:endParaRPr kumimoji="1" lang="ja-JP" altLang="en-US" sz="20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2A27A2-AF2D-4030-9597-94625E43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Yusuke Tanaka (Sony Group Corporation)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54E24-D4D2-4548-A91F-D3AE8656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7708A8-0679-46D1-A8C1-5E8042D5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6B4ECCD-4B5F-4CBB-B256-9E3456D3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3524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8DA4D30-95FE-4C80-A5E1-D68C299B0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94923" cy="4114800"/>
          </a:xfrm>
        </p:spPr>
        <p:txBody>
          <a:bodyPr/>
          <a:lstStyle/>
          <a:p>
            <a:pPr>
              <a:defRPr/>
            </a:pPr>
            <a:r>
              <a:rPr kumimoji="1" lang="en-US" altLang="ja-JP" sz="2000" dirty="0"/>
              <a:t>Wi-Fi usage has been constantly evolving, supported by new applications, demands and megatrends. It was further accelerated by the pandemic, and realization in beyond-BE is strongly expected.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D895CB-7E6C-4DC8-8D19-C3047760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02A452-F6FC-45A9-8703-AA68629B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4B00E1-7E06-4F2F-B647-3CF8A8FD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E0A8DC4-5D55-403F-BF54-63DDC9A8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Use cases in the beyond BE</a:t>
            </a:r>
            <a:endParaRPr kumimoji="1" lang="ja-JP" altLang="en-US" dirty="0"/>
          </a:p>
        </p:txBody>
      </p:sp>
      <p:sp>
        <p:nvSpPr>
          <p:cNvPr id="235" name="テキスト ボックス 234">
            <a:extLst>
              <a:ext uri="{FF2B5EF4-FFF2-40B4-BE49-F238E27FC236}">
                <a16:creationId xmlns:a16="http://schemas.microsoft.com/office/drawing/2014/main" id="{8C0A1285-B31B-493C-A898-97469D5BA6DC}"/>
              </a:ext>
            </a:extLst>
          </p:cNvPr>
          <p:cNvSpPr txBox="1"/>
          <p:nvPr/>
        </p:nvSpPr>
        <p:spPr>
          <a:xfrm>
            <a:off x="126111" y="3206321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Gaming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6" name="テキスト ボックス 235">
            <a:extLst>
              <a:ext uri="{FF2B5EF4-FFF2-40B4-BE49-F238E27FC236}">
                <a16:creationId xmlns:a16="http://schemas.microsoft.com/office/drawing/2014/main" id="{FEBC3BED-C5CF-4B77-BD2F-FFCF4693F0A4}"/>
              </a:ext>
            </a:extLst>
          </p:cNvPr>
          <p:cNvSpPr txBox="1"/>
          <p:nvPr/>
        </p:nvSpPr>
        <p:spPr>
          <a:xfrm>
            <a:off x="4596511" y="3205042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Remote work/education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68163BC8-D7BA-4B18-9C12-14D29ABD6663}"/>
              </a:ext>
            </a:extLst>
          </p:cNvPr>
          <p:cNvSpPr txBox="1"/>
          <p:nvPr/>
        </p:nvSpPr>
        <p:spPr>
          <a:xfrm>
            <a:off x="2361311" y="3205668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b="1" kern="0" dirty="0">
                <a:solidFill>
                  <a:schemeClr val="bg1"/>
                </a:solidFill>
                <a:ea typeface="メイリオ"/>
              </a:rPr>
              <a:t>XR/metaverse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F3C79B96-1941-47E8-B9D0-FF00D881C28C}"/>
              </a:ext>
            </a:extLst>
          </p:cNvPr>
          <p:cNvSpPr txBox="1"/>
          <p:nvPr/>
        </p:nvSpPr>
        <p:spPr>
          <a:xfrm>
            <a:off x="6831711" y="3204250"/>
            <a:ext cx="2186178" cy="30272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ja-JP" sz="1600" kern="0" dirty="0">
                <a:solidFill>
                  <a:schemeClr val="bg1"/>
                </a:solidFill>
                <a:ea typeface="メイリオ"/>
              </a:rPr>
              <a:t>Robotics</a:t>
            </a:r>
            <a:endParaRPr lang="ja-JP" altLang="en-US" sz="1600" b="1" kern="0" dirty="0">
              <a:solidFill>
                <a:schemeClr val="bg1"/>
              </a:solidFill>
              <a:ea typeface="メイリオ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0526509-F4A0-442B-B1DD-491BE037D64F}"/>
              </a:ext>
            </a:extLst>
          </p:cNvPr>
          <p:cNvSpPr txBox="1"/>
          <p:nvPr/>
        </p:nvSpPr>
        <p:spPr>
          <a:xfrm>
            <a:off x="6764037" y="3528439"/>
            <a:ext cx="22538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Machine control, autonomous vehicle.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communication between machines, sensors and cameras.</a:t>
            </a: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3FE52E0A-FB8F-4049-8C5C-F9E123EF0262}"/>
              </a:ext>
            </a:extLst>
          </p:cNvPr>
          <p:cNvSpPr txBox="1"/>
          <p:nvPr/>
        </p:nvSpPr>
        <p:spPr>
          <a:xfrm>
            <a:off x="4596511" y="3528439"/>
            <a:ext cx="21861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Conferences, classes or diagnostics via video.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interactive video, audio and file sharing.</a:t>
            </a:r>
            <a:endParaRPr kumimoji="1" lang="ja-JP" altLang="en-US" sz="1400" b="0" dirty="0"/>
          </a:p>
        </p:txBody>
      </p:sp>
      <p:sp>
        <p:nvSpPr>
          <p:cNvPr id="240" name="テキスト ボックス 239">
            <a:extLst>
              <a:ext uri="{FF2B5EF4-FFF2-40B4-BE49-F238E27FC236}">
                <a16:creationId xmlns:a16="http://schemas.microsoft.com/office/drawing/2014/main" id="{5E19CDB0-748E-4F32-8BB1-4C14F7B57E26}"/>
              </a:ext>
            </a:extLst>
          </p:cNvPr>
          <p:cNvSpPr txBox="1"/>
          <p:nvPr/>
        </p:nvSpPr>
        <p:spPr>
          <a:xfrm>
            <a:off x="2361311" y="3528439"/>
            <a:ext cx="223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Immersive VR, enjoying virtual world life.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high quality and interactive video corresponding to user’s motion.</a:t>
            </a:r>
            <a:endParaRPr kumimoji="1" lang="ja-JP" altLang="en-US" sz="1400" b="0" dirty="0"/>
          </a:p>
        </p:txBody>
      </p: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93C95543-6C23-4D35-B541-3FEDC92024D1}"/>
              </a:ext>
            </a:extLst>
          </p:cNvPr>
          <p:cNvSpPr txBox="1"/>
          <p:nvPr/>
        </p:nvSpPr>
        <p:spPr>
          <a:xfrm>
            <a:off x="126111" y="3528439"/>
            <a:ext cx="223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Online gaming (e.g. FPS) with smartphone, console or 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b="0" dirty="0"/>
              <a:t>Requires quick response to the user’s inputs.</a:t>
            </a:r>
            <a:endParaRPr kumimoji="1" lang="ja-JP" altLang="en-US" sz="1400" b="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38E84BF-D44B-49F5-9924-04AE4BB4C16A}"/>
              </a:ext>
            </a:extLst>
          </p:cNvPr>
          <p:cNvGrpSpPr/>
          <p:nvPr/>
        </p:nvGrpSpPr>
        <p:grpSpPr>
          <a:xfrm>
            <a:off x="1747676" y="4860940"/>
            <a:ext cx="5648648" cy="1616060"/>
            <a:chOff x="1498008" y="4570326"/>
            <a:chExt cx="6574400" cy="1880915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EE8B6EB-7805-4D12-8F2D-958355DC950B}"/>
                </a:ext>
              </a:extLst>
            </p:cNvPr>
            <p:cNvGrpSpPr/>
            <p:nvPr/>
          </p:nvGrpSpPr>
          <p:grpSpPr>
            <a:xfrm>
              <a:off x="1498008" y="4570326"/>
              <a:ext cx="3150192" cy="1880915"/>
              <a:chOff x="1498008" y="4570326"/>
              <a:chExt cx="3150192" cy="1880915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E2D53682-4442-4EFC-B097-397A80CA4DD8}"/>
                  </a:ext>
                </a:extLst>
              </p:cNvPr>
              <p:cNvGrpSpPr/>
              <p:nvPr/>
            </p:nvGrpSpPr>
            <p:grpSpPr>
              <a:xfrm>
                <a:off x="3096532" y="5025350"/>
                <a:ext cx="1551668" cy="1070650"/>
                <a:chOff x="1498008" y="4570326"/>
                <a:chExt cx="1551668" cy="1070650"/>
              </a:xfrm>
            </p:grpSpPr>
            <p:pic>
              <p:nvPicPr>
                <p:cNvPr id="150" name="図 149" descr="黒い背景と白い文字&#10;&#10;自動的に生成された説明">
                  <a:extLst>
                    <a:ext uri="{FF2B5EF4-FFF2-40B4-BE49-F238E27FC236}">
                      <a16:creationId xmlns:a16="http://schemas.microsoft.com/office/drawing/2014/main" id="{B1DB625E-5333-478B-B87E-FEAF672664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98008" y="4570326"/>
                  <a:ext cx="1551668" cy="1070650"/>
                </a:xfrm>
                <a:prstGeom prst="rect">
                  <a:avLst/>
                </a:prstGeom>
              </p:spPr>
            </p:pic>
            <p:pic>
              <p:nvPicPr>
                <p:cNvPr id="151" name="図 3">
                  <a:extLst>
                    <a:ext uri="{FF2B5EF4-FFF2-40B4-BE49-F238E27FC236}">
                      <a16:creationId xmlns:a16="http://schemas.microsoft.com/office/drawing/2014/main" id="{996DE46A-2577-4631-BB4A-C9EB2A8A8B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88220" y="4930151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0" name="図 3">
                  <a:extLst>
                    <a:ext uri="{FF2B5EF4-FFF2-40B4-BE49-F238E27FC236}">
                      <a16:creationId xmlns:a16="http://schemas.microsoft.com/office/drawing/2014/main" id="{2EBA51E3-8F25-447A-A258-51CC03C87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15407" y="5411573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3" name="図 5" descr="モニター画面に映る文字&#10;&#10;自動的に生成された説明">
                  <a:extLst>
                    <a:ext uri="{FF2B5EF4-FFF2-40B4-BE49-F238E27FC236}">
                      <a16:creationId xmlns:a16="http://schemas.microsoft.com/office/drawing/2014/main" id="{A871BCE0-E608-40A6-AE52-FC05712A63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9252" y="5323455"/>
                  <a:ext cx="135205" cy="191019"/>
                </a:xfrm>
                <a:prstGeom prst="rect">
                  <a:avLst/>
                </a:prstGeom>
              </p:spPr>
            </p:pic>
            <p:pic>
              <p:nvPicPr>
                <p:cNvPr id="165" name="図 164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A012451F-C753-4813-93E8-399A44D3B6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88472" y="4879191"/>
                  <a:ext cx="470700" cy="344199"/>
                </a:xfrm>
                <a:prstGeom prst="rect">
                  <a:avLst/>
                </a:prstGeom>
              </p:spPr>
            </p:pic>
          </p:grp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56D33FB1-8074-4F77-958D-D97D07EE9D94}"/>
                  </a:ext>
                </a:extLst>
              </p:cNvPr>
              <p:cNvSpPr txBox="1"/>
              <p:nvPr/>
            </p:nvSpPr>
            <p:spPr>
              <a:xfrm>
                <a:off x="1779975" y="6093023"/>
                <a:ext cx="2586259" cy="35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400" u="sng" kern="0" dirty="0">
                    <a:solidFill>
                      <a:prstClr val="black"/>
                    </a:solidFill>
                    <a:ea typeface="メイリオ"/>
                  </a:rPr>
                  <a:t>Home (House, Apartment)</a:t>
                </a:r>
                <a:endParaRPr lang="ja-JP" altLang="en-US" sz="1400" u="sng" kern="0" dirty="0">
                  <a:solidFill>
                    <a:prstClr val="black"/>
                  </a:solidFill>
                  <a:ea typeface="メイリオ"/>
                </a:endParaRPr>
              </a:p>
            </p:txBody>
          </p: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699227B8-4048-45E9-A30F-C07A816BB6F3}"/>
                  </a:ext>
                </a:extLst>
              </p:cNvPr>
              <p:cNvGrpSpPr/>
              <p:nvPr/>
            </p:nvGrpSpPr>
            <p:grpSpPr>
              <a:xfrm>
                <a:off x="1498008" y="4570326"/>
                <a:ext cx="1551666" cy="1070649"/>
                <a:chOff x="3096534" y="5025351"/>
                <a:chExt cx="1551666" cy="1070649"/>
              </a:xfrm>
            </p:grpSpPr>
            <p:pic>
              <p:nvPicPr>
                <p:cNvPr id="140" name="図 139" descr="黒い背景と白い文字&#10;&#10;自動的に生成された説明">
                  <a:extLst>
                    <a:ext uri="{FF2B5EF4-FFF2-40B4-BE49-F238E27FC236}">
                      <a16:creationId xmlns:a16="http://schemas.microsoft.com/office/drawing/2014/main" id="{517B0E02-6EB6-44C2-8E38-D39E6ED7A3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70000" contrast="-7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6534" y="5025351"/>
                  <a:ext cx="1551666" cy="1070649"/>
                </a:xfrm>
                <a:prstGeom prst="rect">
                  <a:avLst/>
                </a:prstGeom>
              </p:spPr>
            </p:pic>
            <p:pic>
              <p:nvPicPr>
                <p:cNvPr id="161" name="図 3">
                  <a:extLst>
                    <a:ext uri="{FF2B5EF4-FFF2-40B4-BE49-F238E27FC236}">
                      <a16:creationId xmlns:a16="http://schemas.microsoft.com/office/drawing/2014/main" id="{0140010A-B71C-44C5-851F-EC63A30193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84146" y="5343327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2" name="図 3">
                  <a:extLst>
                    <a:ext uri="{FF2B5EF4-FFF2-40B4-BE49-F238E27FC236}">
                      <a16:creationId xmlns:a16="http://schemas.microsoft.com/office/drawing/2014/main" id="{681F4DCE-3417-422A-AF68-C9128E7B6A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11333" y="5824749"/>
                  <a:ext cx="254293" cy="190400"/>
                </a:xfrm>
                <a:prstGeom prst="rect">
                  <a:avLst/>
                </a:prstGeom>
              </p:spPr>
            </p:pic>
            <p:pic>
              <p:nvPicPr>
                <p:cNvPr id="164" name="図 163">
                  <a:extLst>
                    <a:ext uri="{FF2B5EF4-FFF2-40B4-BE49-F238E27FC236}">
                      <a16:creationId xmlns:a16="http://schemas.microsoft.com/office/drawing/2014/main" id="{D14F0738-D9B2-45D6-B4F4-016D900F76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1114" y="5351742"/>
                  <a:ext cx="480278" cy="358707"/>
                </a:xfrm>
                <a:prstGeom prst="rect">
                  <a:avLst/>
                </a:prstGeom>
              </p:spPr>
            </p:pic>
            <p:pic>
              <p:nvPicPr>
                <p:cNvPr id="171" name="図 5" descr="モニター画面に映る文字&#10;&#10;自動的に生成された説明">
                  <a:extLst>
                    <a:ext uri="{FF2B5EF4-FFF2-40B4-BE49-F238E27FC236}">
                      <a16:creationId xmlns:a16="http://schemas.microsoft.com/office/drawing/2014/main" id="{ED03CE9B-FEAB-40EB-A02D-E2E99FAC27E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6361" y="5737349"/>
                  <a:ext cx="135205" cy="19101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3B2898F1-E032-40C8-9F83-92212DBE0B07}"/>
                </a:ext>
              </a:extLst>
            </p:cNvPr>
            <p:cNvGrpSpPr/>
            <p:nvPr/>
          </p:nvGrpSpPr>
          <p:grpSpPr>
            <a:xfrm>
              <a:off x="4724400" y="4570326"/>
              <a:ext cx="3348008" cy="1880915"/>
              <a:chOff x="4724400" y="4570326"/>
              <a:chExt cx="3348008" cy="1880915"/>
            </a:xfrm>
          </p:grpSpPr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CC539A99-1818-49D0-8E87-AFEE8F35AF57}"/>
                  </a:ext>
                </a:extLst>
              </p:cNvPr>
              <p:cNvSpPr txBox="1"/>
              <p:nvPr/>
            </p:nvSpPr>
            <p:spPr>
              <a:xfrm>
                <a:off x="5046506" y="6093023"/>
                <a:ext cx="2703798" cy="35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 algn="ctr">
                  <a:defRPr sz="1400" kern="0">
                    <a:solidFill>
                      <a:prstClr val="black"/>
                    </a:solidFill>
                    <a:ea typeface="メイリオ"/>
                  </a:defRPr>
                </a:lvl1pPr>
              </a:lstStyle>
              <a:p>
                <a:r>
                  <a:rPr lang="en-US" altLang="ja-JP" u="sng" dirty="0"/>
                  <a:t>Enterprise (Office, Factory)</a:t>
                </a:r>
                <a:endParaRPr lang="ja-JP" altLang="en-US" u="sng" dirty="0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8DDD2075-99E4-401B-AAEE-2058D6152AB6}"/>
                  </a:ext>
                </a:extLst>
              </p:cNvPr>
              <p:cNvGrpSpPr/>
              <p:nvPr/>
            </p:nvGrpSpPr>
            <p:grpSpPr>
              <a:xfrm>
                <a:off x="5943600" y="4988354"/>
                <a:ext cx="2128808" cy="1107646"/>
                <a:chOff x="5943600" y="4988354"/>
                <a:chExt cx="2128808" cy="1107646"/>
              </a:xfrm>
            </p:grpSpPr>
            <p:pic>
              <p:nvPicPr>
                <p:cNvPr id="75" name="図 74" descr="おもちゃ, レゴ, 挿絵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039444F-7400-4C73-8036-10A8D9039C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duotone>
                    <a:prstClr val="black"/>
                    <a:schemeClr val="tx1">
                      <a:tint val="45000"/>
                      <a:satMod val="400000"/>
                    </a:schemeClr>
                  </a:duotone>
                  <a:alphaModFix amt="2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43600" y="4988354"/>
                  <a:ext cx="2128808" cy="1107646"/>
                </a:xfrm>
                <a:prstGeom prst="rect">
                  <a:avLst/>
                </a:prstGeom>
              </p:spPr>
            </p:pic>
            <p:pic>
              <p:nvPicPr>
                <p:cNvPr id="172" name="図 171" descr="時計, 挿絵, 記号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06B0776F-9936-46C9-AA49-8D2522CD68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54576" y="5737349"/>
                  <a:ext cx="554050" cy="285682"/>
                </a:xfrm>
                <a:prstGeom prst="rect">
                  <a:avLst/>
                </a:prstGeom>
              </p:spPr>
            </p:pic>
            <p:pic>
              <p:nvPicPr>
                <p:cNvPr id="173" name="図 172" descr="時計, 挿絵, 記号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FF0C798-3C2C-4D5C-A30B-E6E368F801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7020617" y="5737349"/>
                  <a:ext cx="554052" cy="285682"/>
                </a:xfrm>
                <a:prstGeom prst="rect">
                  <a:avLst/>
                </a:prstGeom>
              </p:spPr>
            </p:pic>
            <p:grpSp>
              <p:nvGrpSpPr>
                <p:cNvPr id="174" name="グループ化 173">
                  <a:extLst>
                    <a:ext uri="{FF2B5EF4-FFF2-40B4-BE49-F238E27FC236}">
                      <a16:creationId xmlns:a16="http://schemas.microsoft.com/office/drawing/2014/main" id="{DDE76B04-6E06-41A0-92C1-63775B5949AA}"/>
                    </a:ext>
                  </a:extLst>
                </p:cNvPr>
                <p:cNvGrpSpPr/>
                <p:nvPr/>
              </p:nvGrpSpPr>
              <p:grpSpPr>
                <a:xfrm>
                  <a:off x="6764037" y="5802352"/>
                  <a:ext cx="201169" cy="208913"/>
                  <a:chOff x="8982671" y="4664199"/>
                  <a:chExt cx="288031" cy="299119"/>
                </a:xfrm>
              </p:grpSpPr>
              <p:grpSp>
                <p:nvGrpSpPr>
                  <p:cNvPr id="175" name="グループ化 174">
                    <a:extLst>
                      <a:ext uri="{FF2B5EF4-FFF2-40B4-BE49-F238E27FC236}">
                        <a16:creationId xmlns:a16="http://schemas.microsoft.com/office/drawing/2014/main" id="{336F30E3-BDD4-404B-A596-01050F9AB6FB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71" y="4797947"/>
                    <a:ext cx="288031" cy="165371"/>
                    <a:chOff x="8982671" y="4797947"/>
                    <a:chExt cx="504056" cy="289400"/>
                  </a:xfrm>
                </p:grpSpPr>
                <p:sp>
                  <p:nvSpPr>
                    <p:cNvPr id="187" name="直方体 186">
                      <a:extLst>
                        <a:ext uri="{FF2B5EF4-FFF2-40B4-BE49-F238E27FC236}">
                          <a16:creationId xmlns:a16="http://schemas.microsoft.com/office/drawing/2014/main" id="{0227D344-52AA-4610-82A1-51612E66A0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2671" y="4797947"/>
                      <a:ext cx="504056" cy="289400"/>
                    </a:xfrm>
                    <a:prstGeom prst="cube">
                      <a:avLst>
                        <a:gd name="adj" fmla="val 35697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triangl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</a:endParaRPr>
                    </a:p>
                  </p:txBody>
                </p:sp>
                <p:grpSp>
                  <p:nvGrpSpPr>
                    <p:cNvPr id="188" name="グループ化 187">
                      <a:extLst>
                        <a:ext uri="{FF2B5EF4-FFF2-40B4-BE49-F238E27FC236}">
                          <a16:creationId xmlns:a16="http://schemas.microsoft.com/office/drawing/2014/main" id="{02F4A45D-A302-439B-9654-89A9788A766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8442" y="4937200"/>
                      <a:ext cx="292363" cy="112923"/>
                      <a:chOff x="9050347" y="4922914"/>
                      <a:chExt cx="292363" cy="144016"/>
                    </a:xfrm>
                  </p:grpSpPr>
                  <p:cxnSp>
                    <p:nvCxnSpPr>
                      <p:cNvPr id="190" name="直線コネクタ 189">
                        <a:extLst>
                          <a:ext uri="{FF2B5EF4-FFF2-40B4-BE49-F238E27FC236}">
                            <a16:creationId xmlns:a16="http://schemas.microsoft.com/office/drawing/2014/main" id="{46F7BBEB-B67C-4419-940A-BA9FE13E2A2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50347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1" name="直線コネクタ 190">
                        <a:extLst>
                          <a:ext uri="{FF2B5EF4-FFF2-40B4-BE49-F238E27FC236}">
                            <a16:creationId xmlns:a16="http://schemas.microsoft.com/office/drawing/2014/main" id="{C9EA95A1-EDE8-46E5-AC4D-9F1CE70456D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99074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2" name="直線コネクタ 191">
                        <a:extLst>
                          <a:ext uri="{FF2B5EF4-FFF2-40B4-BE49-F238E27FC236}">
                            <a16:creationId xmlns:a16="http://schemas.microsoft.com/office/drawing/2014/main" id="{838D2E3B-3E09-4317-8755-08FE36B9BDB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47801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5" name="直線コネクタ 194">
                        <a:extLst>
                          <a:ext uri="{FF2B5EF4-FFF2-40B4-BE49-F238E27FC236}">
                            <a16:creationId xmlns:a16="http://schemas.microsoft.com/office/drawing/2014/main" id="{8F8F9D22-4905-42D0-8880-BC4D2698D1B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96528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6" name="直線コネクタ 195">
                        <a:extLst>
                          <a:ext uri="{FF2B5EF4-FFF2-40B4-BE49-F238E27FC236}">
                            <a16:creationId xmlns:a16="http://schemas.microsoft.com/office/drawing/2014/main" id="{1136E4B9-6375-48F2-BF82-6764C24FAD0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45255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7" name="直線コネクタ 196">
                        <a:extLst>
                          <a:ext uri="{FF2B5EF4-FFF2-40B4-BE49-F238E27FC236}">
                            <a16:creationId xmlns:a16="http://schemas.microsoft.com/office/drawing/2014/main" id="{06DE8F4E-ADEE-4D60-8FD3-01DF93B9E78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93982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98" name="直線コネクタ 197">
                        <a:extLst>
                          <a:ext uri="{FF2B5EF4-FFF2-40B4-BE49-F238E27FC236}">
                            <a16:creationId xmlns:a16="http://schemas.microsoft.com/office/drawing/2014/main" id="{39FDD43F-FE87-46FB-9BDB-0ECCD3043E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342710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</p:grpSp>
                <p:cxnSp>
                  <p:nvCxnSpPr>
                    <p:cNvPr id="189" name="直線コネクタ 188">
                      <a:extLst>
                        <a:ext uri="{FF2B5EF4-FFF2-40B4-BE49-F238E27FC236}">
                          <a16:creationId xmlns:a16="http://schemas.microsoft.com/office/drawing/2014/main" id="{9A93DDB4-0946-4313-B079-BE53D24E9C5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437982" y="4853287"/>
                      <a:ext cx="0" cy="178294"/>
                    </a:xfrm>
                    <a:prstGeom prst="line">
                      <a:avLst/>
                    </a:prstGeom>
                    <a:noFill/>
                    <a:ln w="12700" cap="rnd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non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</p:cxnSp>
              </p:grpSp>
              <p:grpSp>
                <p:nvGrpSpPr>
                  <p:cNvPr id="176" name="グループ化 175">
                    <a:extLst>
                      <a:ext uri="{FF2B5EF4-FFF2-40B4-BE49-F238E27FC236}">
                        <a16:creationId xmlns:a16="http://schemas.microsoft.com/office/drawing/2014/main" id="{7583116F-2E29-42E7-96C6-F7B30AFF8074}"/>
                      </a:ext>
                    </a:extLst>
                  </p:cNvPr>
                  <p:cNvGrpSpPr/>
                  <p:nvPr/>
                </p:nvGrpSpPr>
                <p:grpSpPr>
                  <a:xfrm>
                    <a:off x="8982671" y="4664199"/>
                    <a:ext cx="288031" cy="165371"/>
                    <a:chOff x="8982671" y="4797947"/>
                    <a:chExt cx="504056" cy="289400"/>
                  </a:xfrm>
                </p:grpSpPr>
                <p:sp>
                  <p:nvSpPr>
                    <p:cNvPr id="177" name="直方体 176">
                      <a:extLst>
                        <a:ext uri="{FF2B5EF4-FFF2-40B4-BE49-F238E27FC236}">
                          <a16:creationId xmlns:a16="http://schemas.microsoft.com/office/drawing/2014/main" id="{8CC86BFC-F8B6-45E7-968E-D442BD5A19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2671" y="4797947"/>
                      <a:ext cx="504056" cy="289400"/>
                    </a:xfrm>
                    <a:prstGeom prst="cube">
                      <a:avLst>
                        <a:gd name="adj" fmla="val 35697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triangl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</a:endParaRPr>
                    </a:p>
                  </p:txBody>
                </p:sp>
                <p:grpSp>
                  <p:nvGrpSpPr>
                    <p:cNvPr id="178" name="グループ化 177">
                      <a:extLst>
                        <a:ext uri="{FF2B5EF4-FFF2-40B4-BE49-F238E27FC236}">
                          <a16:creationId xmlns:a16="http://schemas.microsoft.com/office/drawing/2014/main" id="{520B78FB-8508-45B0-A476-D26827DB0B3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038442" y="4937200"/>
                      <a:ext cx="292363" cy="112923"/>
                      <a:chOff x="9050347" y="4922914"/>
                      <a:chExt cx="292363" cy="144016"/>
                    </a:xfrm>
                  </p:grpSpPr>
                  <p:cxnSp>
                    <p:nvCxnSpPr>
                      <p:cNvPr id="180" name="直線コネクタ 179">
                        <a:extLst>
                          <a:ext uri="{FF2B5EF4-FFF2-40B4-BE49-F238E27FC236}">
                            <a16:creationId xmlns:a16="http://schemas.microsoft.com/office/drawing/2014/main" id="{53D88EB3-2D8D-45C2-A95A-9FCD31F7261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50347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1" name="直線コネクタ 180">
                        <a:extLst>
                          <a:ext uri="{FF2B5EF4-FFF2-40B4-BE49-F238E27FC236}">
                            <a16:creationId xmlns:a16="http://schemas.microsoft.com/office/drawing/2014/main" id="{09C4A0F4-AD66-4A07-ACD7-9D965FF524B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099074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2" name="直線コネクタ 181">
                        <a:extLst>
                          <a:ext uri="{FF2B5EF4-FFF2-40B4-BE49-F238E27FC236}">
                            <a16:creationId xmlns:a16="http://schemas.microsoft.com/office/drawing/2014/main" id="{47843F7C-4F0F-4907-859C-C2E271456BD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47801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3" name="直線コネクタ 182">
                        <a:extLst>
                          <a:ext uri="{FF2B5EF4-FFF2-40B4-BE49-F238E27FC236}">
                            <a16:creationId xmlns:a16="http://schemas.microsoft.com/office/drawing/2014/main" id="{DA9EB12D-98C1-4DBA-A4DA-5071470B68D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196528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4" name="直線コネクタ 183">
                        <a:extLst>
                          <a:ext uri="{FF2B5EF4-FFF2-40B4-BE49-F238E27FC236}">
                            <a16:creationId xmlns:a16="http://schemas.microsoft.com/office/drawing/2014/main" id="{6E0168C4-FB1F-4E9E-8847-0737B13984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45255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5" name="直線コネクタ 184">
                        <a:extLst>
                          <a:ext uri="{FF2B5EF4-FFF2-40B4-BE49-F238E27FC236}">
                            <a16:creationId xmlns:a16="http://schemas.microsoft.com/office/drawing/2014/main" id="{473491D0-5F95-4972-888D-6326668D535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293982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  <p:cxnSp>
                    <p:nvCxnSpPr>
                      <p:cNvPr id="186" name="直線コネクタ 185">
                        <a:extLst>
                          <a:ext uri="{FF2B5EF4-FFF2-40B4-BE49-F238E27FC236}">
                            <a16:creationId xmlns:a16="http://schemas.microsoft.com/office/drawing/2014/main" id="{55899870-4DC1-4D07-A652-C34EBDFD7B0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9342710" y="4922914"/>
                        <a:ext cx="0" cy="144016"/>
                      </a:xfrm>
                      <a:prstGeom prst="line">
                        <a:avLst/>
                      </a:prstGeom>
                      <a:noFill/>
                      <a:ln w="6350" cap="rnd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headEnd type="none" w="med" len="med"/>
                        <a:tailEnd type="none" w="sm" len="sm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</p:cxnSp>
                </p:grpSp>
                <p:cxnSp>
                  <p:nvCxnSpPr>
                    <p:cNvPr id="179" name="直線コネクタ 178">
                      <a:extLst>
                        <a:ext uri="{FF2B5EF4-FFF2-40B4-BE49-F238E27FC236}">
                          <a16:creationId xmlns:a16="http://schemas.microsoft.com/office/drawing/2014/main" id="{D278FF5F-5F64-4FAF-83C0-A1ACFA4566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437982" y="4853287"/>
                      <a:ext cx="0" cy="178294"/>
                    </a:xfrm>
                    <a:prstGeom prst="line">
                      <a:avLst/>
                    </a:prstGeom>
                    <a:noFill/>
                    <a:ln w="12700" cap="rnd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headEnd type="none" w="med" len="med"/>
                      <a:tailEnd type="none" w="sm" len="sm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</p:cxnSp>
              </p:grpSp>
            </p:grpSp>
            <p:pic>
              <p:nvPicPr>
                <p:cNvPr id="229" name="図 3">
                  <a:extLst>
                    <a:ext uri="{FF2B5EF4-FFF2-40B4-BE49-F238E27FC236}">
                      <a16:creationId xmlns:a16="http://schemas.microsoft.com/office/drawing/2014/main" id="{FBEA35F4-B0D4-4C0A-8DF1-4FCE94E472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45051" y="5382076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0" name="図 3">
                  <a:extLst>
                    <a:ext uri="{FF2B5EF4-FFF2-40B4-BE49-F238E27FC236}">
                      <a16:creationId xmlns:a16="http://schemas.microsoft.com/office/drawing/2014/main" id="{11F69CE0-199F-4F6D-AC33-1DD2B9C9F8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29585" y="5389057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1" name="図 3">
                  <a:extLst>
                    <a:ext uri="{FF2B5EF4-FFF2-40B4-BE49-F238E27FC236}">
                      <a16:creationId xmlns:a16="http://schemas.microsoft.com/office/drawing/2014/main" id="{18DE9A5D-F5CC-478A-99BB-600B7537FB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14118" y="5389057"/>
                  <a:ext cx="263747" cy="197479"/>
                </a:xfrm>
                <a:prstGeom prst="rect">
                  <a:avLst/>
                </a:prstGeom>
              </p:spPr>
            </p:pic>
            <p:pic>
              <p:nvPicPr>
                <p:cNvPr id="232" name="図 231">
                  <a:extLst>
                    <a:ext uri="{FF2B5EF4-FFF2-40B4-BE49-F238E27FC236}">
                      <a16:creationId xmlns:a16="http://schemas.microsoft.com/office/drawing/2014/main" id="{16737C54-C5E3-4804-B9A5-5479231F2F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608139" y="5598221"/>
                  <a:ext cx="339451" cy="253527"/>
                </a:xfrm>
                <a:prstGeom prst="rect">
                  <a:avLst/>
                </a:prstGeom>
              </p:spPr>
            </p:pic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70EFC37F-4E53-494C-B0C5-92E15528CDB6}"/>
                  </a:ext>
                </a:extLst>
              </p:cNvPr>
              <p:cNvGrpSpPr/>
              <p:nvPr/>
            </p:nvGrpSpPr>
            <p:grpSpPr>
              <a:xfrm>
                <a:off x="4724400" y="4570326"/>
                <a:ext cx="1135635" cy="1154659"/>
                <a:chOff x="4724400" y="4570326"/>
                <a:chExt cx="1135635" cy="1154659"/>
              </a:xfrm>
            </p:grpSpPr>
            <p:pic>
              <p:nvPicPr>
                <p:cNvPr id="60" name="図 59" descr="建物, ブラインド, タワー, 背の高い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194D9A57-8934-40DB-90FF-3090871566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alphaModFix amt="35000"/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24400" y="4570326"/>
                  <a:ext cx="1115693" cy="1154659"/>
                </a:xfrm>
                <a:prstGeom prst="rect">
                  <a:avLst/>
                </a:prstGeom>
              </p:spPr>
            </p:pic>
            <p:pic>
              <p:nvPicPr>
                <p:cNvPr id="166" name="図 165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12DA8AF3-FE90-4A91-BDB7-DD5D8FEC85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68267" y="4648325"/>
                  <a:ext cx="491768" cy="359603"/>
                </a:xfrm>
                <a:prstGeom prst="rect">
                  <a:avLst/>
                </a:prstGeom>
              </p:spPr>
            </p:pic>
            <p:pic>
              <p:nvPicPr>
                <p:cNvPr id="167" name="図 3">
                  <a:extLst>
                    <a:ext uri="{FF2B5EF4-FFF2-40B4-BE49-F238E27FC236}">
                      <a16:creationId xmlns:a16="http://schemas.microsoft.com/office/drawing/2014/main" id="{07DE4C84-AFBB-44AA-A438-598608EFCE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886102" y="4680270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168" name="図 3">
                  <a:extLst>
                    <a:ext uri="{FF2B5EF4-FFF2-40B4-BE49-F238E27FC236}">
                      <a16:creationId xmlns:a16="http://schemas.microsoft.com/office/drawing/2014/main" id="{E8BC4C2B-8119-4CFE-BDCE-D449348FA3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897389" y="5006190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233" name="図 3">
                  <a:extLst>
                    <a:ext uri="{FF2B5EF4-FFF2-40B4-BE49-F238E27FC236}">
                      <a16:creationId xmlns:a16="http://schemas.microsoft.com/office/drawing/2014/main" id="{DC13F99C-FF9B-433C-BB90-2F142C1678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06894" y="5351742"/>
                  <a:ext cx="265674" cy="198921"/>
                </a:xfrm>
                <a:prstGeom prst="rect">
                  <a:avLst/>
                </a:prstGeom>
              </p:spPr>
            </p:pic>
            <p:pic>
              <p:nvPicPr>
                <p:cNvPr id="234" name="図 233" descr="画面, 写真, 異なる, テレビ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B7D1382A-3B31-424E-8187-003790070E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64514" y="5135255"/>
                  <a:ext cx="491768" cy="359603"/>
                </a:xfrm>
                <a:prstGeom prst="rect">
                  <a:avLst/>
                </a:prstGeom>
              </p:spPr>
            </p:pic>
          </p:grpSp>
        </p:grpSp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4259E57-5DBB-413A-B85A-2AC532FC78A4}"/>
              </a:ext>
            </a:extLst>
          </p:cNvPr>
          <p:cNvCxnSpPr/>
          <p:nvPr/>
        </p:nvCxnSpPr>
        <p:spPr bwMode="auto">
          <a:xfrm flipH="1" flipV="1">
            <a:off x="515206" y="4728375"/>
            <a:ext cx="1084994" cy="377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A89D77D9-CD4C-4E93-B6A2-54DB07EF2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97006" y="4728375"/>
            <a:ext cx="1084994" cy="377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6848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72E7342-F39D-4D67-91AB-EB4315B3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Considering the use cases shown in the previous slide and discussed in the </a:t>
            </a:r>
            <a:r>
              <a:rPr lang="en-US" altLang="ko-KR" sz="2000" dirty="0"/>
              <a:t>preceding</a:t>
            </a:r>
            <a:r>
              <a:rPr kumimoji="1" lang="en-US" altLang="ja-JP" sz="2000" dirty="0"/>
              <a:t> WNG sessions so far, this contribution offers views on the following three points.</a:t>
            </a:r>
          </a:p>
          <a:p>
            <a:endParaRPr kumimoji="1"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Improving low latency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Improving reliability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Multiple access point environment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2D03F-0EC2-44D6-A82E-209DE4075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DFBE0D-F77D-481B-8014-2AC67D7A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610783-4F3B-4AC4-808C-364EAF1E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1F48A29-105C-4664-BC9A-11D982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points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099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089A4F3-797C-4C16-A596-42B3BA240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800" kern="0" dirty="0"/>
              <a:t>Low latency is essential in the future use cases, and i</a:t>
            </a:r>
            <a:r>
              <a:rPr lang="en-US" altLang="ko-KR" sz="1800" dirty="0"/>
              <a:t>t is necessary to consider not only the numerical value but also the characteristics of the traffic. </a:t>
            </a:r>
            <a:endParaRPr kumimoji="1" lang="en-US" altLang="ja-JP" sz="1800" kern="0" dirty="0"/>
          </a:p>
          <a:p>
            <a:pPr algn="l"/>
            <a:r>
              <a:rPr kumimoji="1" lang="en-US" altLang="ja-JP" sz="1800" dirty="0"/>
              <a:t>Low-latency </a:t>
            </a:r>
            <a:r>
              <a:rPr kumimoji="1" lang="en-US" altLang="ja-JP" sz="1800" kern="0" dirty="0"/>
              <a:t>traffic is</a:t>
            </a:r>
            <a:r>
              <a:rPr lang="en-US" altLang="ja-JP" sz="1800" dirty="0"/>
              <a:t> time-varying or event-driven in </a:t>
            </a:r>
            <a:r>
              <a:rPr kumimoji="1" lang="en-US" altLang="ja-JP" sz="1800" dirty="0"/>
              <a:t>use cases such as</a:t>
            </a:r>
            <a:endParaRPr lang="en-US" altLang="ja-JP" sz="1600" dirty="0"/>
          </a:p>
          <a:p>
            <a:pPr lvl="1"/>
            <a:r>
              <a:rPr lang="en-US" altLang="ja-JP" sz="1600" dirty="0"/>
              <a:t>Drawing corresponding to the user’s input/motion (e.g. VR, Gaming)</a:t>
            </a:r>
          </a:p>
          <a:p>
            <a:pPr lvl="1"/>
            <a:r>
              <a:rPr lang="en-US" altLang="ja-JP" sz="1600" dirty="0"/>
              <a:t>Event-based vision sensors (e.g. neuromorphic camera)</a:t>
            </a:r>
          </a:p>
          <a:p>
            <a:pPr lvl="1"/>
            <a:r>
              <a:rPr lang="en-US" altLang="ja-JP" sz="1600" dirty="0"/>
              <a:t>Sparse time-critical events (e.g. emergency stop)</a:t>
            </a:r>
          </a:p>
          <a:p>
            <a:pPr lvl="1"/>
            <a:endParaRPr lang="en-US" altLang="ja-JP" sz="1400" dirty="0"/>
          </a:p>
          <a:p>
            <a:r>
              <a:rPr lang="en-US" altLang="ja-JP" sz="1800" dirty="0" err="1"/>
              <a:t>TGbe</a:t>
            </a:r>
            <a:r>
              <a:rPr lang="en-US" altLang="ja-JP" sz="1800" dirty="0"/>
              <a:t> considered improved service for low-latency traffic, but use of QoS characteristics requires an application’s requirements to be quasi-static and predictable.</a:t>
            </a:r>
          </a:p>
          <a:p>
            <a:pPr lvl="1"/>
            <a:r>
              <a:rPr lang="en-US" altLang="ja-JP" sz="1600" dirty="0"/>
              <a:t>Adapting these to scheduled service causes significant underutilization of provisioned service periods.</a:t>
            </a:r>
          </a:p>
          <a:p>
            <a:pPr lvl="1"/>
            <a:endParaRPr lang="en-US" altLang="ja-JP" sz="1400" dirty="0"/>
          </a:p>
          <a:p>
            <a:r>
              <a:rPr lang="en-US" altLang="ja-JP" sz="1800" dirty="0"/>
              <a:t>Time-varying or event-driven low-latency traffic should be considered in the requirements of beyond BE.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204AFF-C6FA-44B9-9DC6-9493CB47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E55A22-9147-4F97-8208-DB0E6518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10232A-BFB6-4BBE-A425-DA5FB8C3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6A2F4F4-9E41-40EB-918D-ED2A5D648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Improving low-latency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85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083861-56A8-46B8-B5E3-B0B65FFF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>
            <a:noAutofit/>
          </a:bodyPr>
          <a:lstStyle/>
          <a:p>
            <a:r>
              <a:rPr kumimoji="1" lang="en-US" sz="1800" dirty="0"/>
              <a:t>Reliability is a key requirement in use cases, but it has been shown in several contexts and needs to be clarified to determine an appropriate solution.</a:t>
            </a:r>
          </a:p>
          <a:p>
            <a:pPr lvl="1"/>
            <a:r>
              <a:rPr lang="en-US" altLang="ja-JP" sz="1600" dirty="0"/>
              <a:t>Reliability in low-latency applications (e.g. XR)</a:t>
            </a:r>
          </a:p>
          <a:p>
            <a:pPr lvl="2"/>
            <a:r>
              <a:rPr lang="en-US" altLang="ja-JP" sz="1600" dirty="0"/>
              <a:t>Quality of experience (</a:t>
            </a:r>
            <a:r>
              <a:rPr lang="en-US" altLang="ja-JP" sz="1600" dirty="0" err="1"/>
              <a:t>QoE</a:t>
            </a:r>
            <a:r>
              <a:rPr lang="en-US" altLang="ja-JP" sz="1600" dirty="0"/>
              <a:t>) suffers with non-timely and erroneous frames. In this case, it is necessary to “suppress packet loss” as much as possible to be quasi-lossless with high throughput.</a:t>
            </a:r>
          </a:p>
          <a:p>
            <a:pPr lvl="1"/>
            <a:r>
              <a:rPr lang="en-US" altLang="ja-JP" sz="1600" dirty="0"/>
              <a:t>Reliability in machine-to-machine or control applications (e.g. robotics)</a:t>
            </a:r>
          </a:p>
          <a:p>
            <a:pPr lvl="2"/>
            <a:r>
              <a:rPr lang="en-US" altLang="ja-JP" sz="1600" dirty="0"/>
              <a:t>Availability suffers with erroneous frames or lost connectivity. Lost connectivity can cause serious damage. In this case, it is necessary to “maintain connectivity” in addition to suppressing packet loss.</a:t>
            </a:r>
          </a:p>
          <a:p>
            <a:pPr lvl="1"/>
            <a:r>
              <a:rPr lang="en-US" altLang="ja-JP" sz="1600" dirty="0"/>
              <a:t>Reliability in long range applications (e.g. video doorbell)</a:t>
            </a:r>
          </a:p>
          <a:p>
            <a:pPr lvl="2"/>
            <a:r>
              <a:rPr lang="en-US" altLang="ja-JP" sz="1600" dirty="0"/>
              <a:t>Communication suffers from large propagation losses, but other requirements are not so serious. In this case, “communication with low SNR” is required.</a:t>
            </a:r>
          </a:p>
          <a:p>
            <a:r>
              <a:rPr kumimoji="1" lang="en-US" altLang="ja-JP" sz="1800" dirty="0"/>
              <a:t>Reliability requirements should be clarified and defined along with specific use cases and other metrics (latency, throughput).</a:t>
            </a:r>
          </a:p>
          <a:p>
            <a:pPr lvl="1"/>
            <a:r>
              <a:rPr kumimoji="1" lang="en-US" altLang="ja-JP" sz="1400" dirty="0"/>
              <a:t>Reliability requirements were discussed in RTA TIG and the TIG report [15] is a good reference.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0DB50-DD55-4C75-81BE-DEEFDDA0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FCC95-B3E7-4FB8-9E5E-B92749270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9BF25-484C-4501-84D2-82A6D915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22DBFB5-16BA-49D4-94F6-85E7DE77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Improving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0D599D4-C358-42C9-AD8C-92664C2E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Maximizing the use of various communication resources should be considered to meet the high demands being discussed.</a:t>
            </a:r>
          </a:p>
          <a:p>
            <a:r>
              <a:rPr kumimoji="1" lang="en-US" altLang="ja-JP" sz="2000" dirty="0"/>
              <a:t>Multiple APs are widely introduced with the expectation of improving communication performance in user environments.</a:t>
            </a:r>
          </a:p>
          <a:p>
            <a:pPr lvl="1"/>
            <a:r>
              <a:rPr kumimoji="1" lang="en-US" altLang="ja-JP" sz="1800" dirty="0"/>
              <a:t>Users expect performance improvements such as system throughput and capacity. The user environments include home, office etc., and backhauls are wired (e.g. Ethernet) and wireless (e.g. </a:t>
            </a:r>
            <a:r>
              <a:rPr kumimoji="1" lang="en-US" altLang="ja-JP" sz="1800" dirty="0" err="1"/>
              <a:t>EasyMesh</a:t>
            </a:r>
            <a:r>
              <a:rPr kumimoji="1" lang="en-US" altLang="ja-JP" sz="1800" dirty="0"/>
              <a:t>).</a:t>
            </a:r>
          </a:p>
          <a:p>
            <a:pPr lvl="2"/>
            <a:r>
              <a:rPr kumimoji="1" lang="en-US" altLang="ja-JP" sz="1600" dirty="0"/>
              <a:t>The number of AP shipments is increasing every year (32% CAGR of market size of gigabit AP [16]) and </a:t>
            </a:r>
            <a:r>
              <a:rPr kumimoji="1" lang="en-US" altLang="ja-JP" sz="1600" dirty="0" err="1"/>
              <a:t>EasyMesh</a:t>
            </a:r>
            <a:r>
              <a:rPr kumimoji="1" lang="en-US" altLang="ja-JP" sz="1600" dirty="0"/>
              <a:t> products are also increasing (doubled in 2020-2021 [17])</a:t>
            </a:r>
          </a:p>
          <a:p>
            <a:pPr lvl="1"/>
            <a:r>
              <a:rPr kumimoji="1" lang="en-US" altLang="ja-JP" sz="1800" dirty="0"/>
              <a:t>This usage is an approach that uses “spatial resources” to address issues such as a finite frequency resources, dead spot of coverage and reduced transmission power density due to wider bandwidth and higher streams.</a:t>
            </a:r>
            <a:endParaRPr kumimoji="1" lang="en-US" altLang="ja-JP" sz="22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61E27A-DF09-4215-A193-D4E88E00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AB73C7-23AF-46B4-98F5-B0C743B3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939AD8-C372-4CCA-B0CD-268DEBE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A18346C-1F6D-4375-8A52-E3370A2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access points (1/2)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60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0D599D4-C358-42C9-AD8C-92664C2E4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It is natural to utilize and enhance the multiple APs environments that are already accepted in the market.</a:t>
            </a:r>
          </a:p>
          <a:p>
            <a:pPr lvl="1"/>
            <a:r>
              <a:rPr kumimoji="1" lang="en-US" altLang="ja-JP" sz="1800" dirty="0"/>
              <a:t>Further improvement of system throughput and capacity can be achieved by increasing the number of transmissions and streams in a space.</a:t>
            </a:r>
          </a:p>
          <a:p>
            <a:pPr lvl="2"/>
            <a:r>
              <a:rPr kumimoji="1" lang="en-US" altLang="ja-JP" sz="1600" dirty="0"/>
              <a:t>Even if the bandwidth or the stream per one device is enhanced in beyond-BE, the transmission power density will be lowered, and the use of spatial resources by multiple access points is required after all.</a:t>
            </a:r>
          </a:p>
          <a:p>
            <a:pPr lvl="1"/>
            <a:r>
              <a:rPr kumimoji="1" lang="en-US" altLang="ja-JP" sz="1800" dirty="0"/>
              <a:t>Further, reduction in latency can be expected by coordination with OBSS.</a:t>
            </a:r>
          </a:p>
          <a:p>
            <a:pPr lvl="1"/>
            <a:r>
              <a:rPr kumimoji="1" lang="en-US" altLang="ja-JP" sz="1800" dirty="0"/>
              <a:t>The standardization side should prepare appropriate improvements to users who believe placing multiple APs will improve performance.</a:t>
            </a:r>
          </a:p>
          <a:p>
            <a:r>
              <a:rPr kumimoji="1" lang="en-US" altLang="ja-JP" sz="2000" dirty="0"/>
              <a:t>High-contributing features should be the core for efficient use of standardized resources.</a:t>
            </a:r>
          </a:p>
          <a:p>
            <a:pPr lvl="1"/>
            <a:r>
              <a:rPr kumimoji="1" lang="en-US" altLang="ja-JP" sz="1800" dirty="0"/>
              <a:t>Benefits matrix of potential features was provided in [9]. The largest contributor is AP coordination.</a:t>
            </a:r>
          </a:p>
          <a:p>
            <a:pPr lvl="1"/>
            <a:endParaRPr kumimoji="1" lang="ja-JP" altLang="en-US" sz="16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61E27A-DF09-4215-A193-D4E88E00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AB73C7-23AF-46B4-98F5-B0C743B3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939AD8-C372-4CCA-B0CD-268DEBE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A18346C-1F6D-4375-8A52-E3370A2F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access points (2/2)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092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467B0D0-FE5E-4DF9-92EF-D8D02A4D3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Following points should be considered in the future discussion in the new SG.</a:t>
            </a:r>
          </a:p>
          <a:p>
            <a:pPr lvl="1"/>
            <a:r>
              <a:rPr lang="en-US" altLang="ja-JP" sz="1800" dirty="0"/>
              <a:t>Time-varying or unpredictable traffic should be considered in latency reduction.</a:t>
            </a:r>
            <a:endParaRPr kumimoji="1" lang="en-US" altLang="ja-JP" sz="1800" dirty="0"/>
          </a:p>
          <a:p>
            <a:pPr lvl="1"/>
            <a:r>
              <a:rPr lang="en-US" altLang="ja-JP" sz="1800" dirty="0"/>
              <a:t>Reliability requirements should be clarified and defined along with specific use cases and other metrics (latency, throughput).</a:t>
            </a:r>
            <a:endParaRPr lang="en-US" altLang="ja-JP" sz="1400" dirty="0"/>
          </a:p>
          <a:p>
            <a:pPr lvl="1"/>
            <a:r>
              <a:rPr kumimoji="1" lang="en-US" altLang="ja-JP" sz="1800" dirty="0"/>
              <a:t>Multiple AP environment should be considered and utilized.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Also, there is suggestion for Motion texts regarding reliability on the next page.</a:t>
            </a:r>
            <a:endParaRPr kumimoji="1" lang="en-US" altLang="ja-JP" sz="20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1B1A290-5031-4119-B9AC-9B5ABBBB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2022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C32F86-232E-4F7E-8D4A-FFB8B64F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Yusuke Tanaka (Sony Group Corporation)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56DA0A-A0ED-403E-A7D1-094FA7DA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36DA35F-BBC2-4408-95BA-B08FCF7E9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 from the discussion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1309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CEEBB7-88B4-4B78-9172-0DD8612A8CF2}">
  <ds:schemaRefs>
    <ds:schemaRef ds:uri="http://schemas.microsoft.com/office/2006/documentManagement/types"/>
    <ds:schemaRef ds:uri="http://purl.org/dc/terms/"/>
    <ds:schemaRef ds:uri="http://purl.org/dc/dcmitype/"/>
    <ds:schemaRef ds:uri="7fd4e17a-388a-44c6-bd21-933d62697e68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9f9165a0-2197-4ad8-a0aa-dc75c8979f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BC0439-38CF-460A-9FEB-CC0FF31E8B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1178E-C156-4903-B3C5-FACA01B08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1719</Words>
  <Application>Microsoft Office PowerPoint</Application>
  <PresentationFormat>画面に合わせる (4:3)</PresentationFormat>
  <Paragraphs>170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View on Beyond BE</vt:lpstr>
      <vt:lpstr>Introduction</vt:lpstr>
      <vt:lpstr>Use cases in the beyond BE</vt:lpstr>
      <vt:lpstr>Consideration points</vt:lpstr>
      <vt:lpstr>Improving low-latency</vt:lpstr>
      <vt:lpstr>Improving reliability</vt:lpstr>
      <vt:lpstr>Multiple access points (1/2)</vt:lpstr>
      <vt:lpstr>Multiple access points (2/2)</vt:lpstr>
      <vt:lpstr>Observation from the discussion</vt:lpstr>
      <vt:lpstr>Motion texts to establish the new SG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 on Beyond BE</dc:title>
  <dc:creator>Yusuke.YT.Tanaka@sony.com</dc:creator>
  <cp:lastModifiedBy>Tanaka, Yusuke (SGC)</cp:lastModifiedBy>
  <cp:revision>3000</cp:revision>
  <cp:lastPrinted>2018-09-03T08:43:03Z</cp:lastPrinted>
  <dcterms:created xsi:type="dcterms:W3CDTF">1998-02-10T13:07:52Z</dcterms:created>
  <dcterms:modified xsi:type="dcterms:W3CDTF">2022-07-11T15:51:39Z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0x01010088C04131D785E54BAD8E7F2BBC0D3A9B</vt:lpwstr>
  </property>
  <property fmtid="{D5CDD505-2E9C-101B-9397-08002B2CF9AE}" pid="3" name="MediaServiceImageTags">
    <vt:lpwstr/>
  </property>
</Properties>
</file>