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304" r:id="rId4"/>
    <p:sldId id="284" r:id="rId5"/>
    <p:sldId id="294" r:id="rId6"/>
    <p:sldId id="286" r:id="rId7"/>
    <p:sldId id="287" r:id="rId8"/>
    <p:sldId id="288" r:id="rId9"/>
    <p:sldId id="303" r:id="rId10"/>
    <p:sldId id="291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9" autoAdjust="0"/>
    <p:restoredTop sz="96556" autoAdjust="0"/>
  </p:normalViewPr>
  <p:slideViewPr>
    <p:cSldViewPr>
      <p:cViewPr varScale="1">
        <p:scale>
          <a:sx n="120" d="100"/>
          <a:sy n="120" d="100"/>
        </p:scale>
        <p:origin x="414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2022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Akira Kishida, NTT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802.11-22/0961r0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Network Operator's Perspective on </a:t>
            </a:r>
            <a:r>
              <a:rPr lang="en-US" altLang="ja-JP" sz="2800" dirty="0" smtClean="0"/>
              <a:t>Next Generation WLAN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1716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2022-07-DD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16302"/>
              </p:ext>
            </p:extLst>
          </p:nvPr>
        </p:nvGraphicFramePr>
        <p:xfrm>
          <a:off x="984250" y="2833688"/>
          <a:ext cx="10018713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Document" r:id="rId4" imgW="10439485" imgH="2579853" progId="Word.Document.8">
                  <p:embed/>
                </p:oleObj>
              </mc:Choice>
              <mc:Fallback>
                <p:oleObj name="Document" r:id="rId4" imgW="10439485" imgH="257985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833688"/>
                        <a:ext cx="10018713" cy="2471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925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25611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Use cases for B2B are discussed in WNG SC, in addition to use cases for B2C, which are important markets of Wi-Fi.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Those </a:t>
            </a:r>
            <a:r>
              <a:rPr lang="en-US" altLang="ja-JP" dirty="0"/>
              <a:t>use cases are common to </a:t>
            </a:r>
            <a:r>
              <a:rPr lang="en-US" altLang="ja-JP" dirty="0" smtClean="0"/>
              <a:t>6G mobile wireless </a:t>
            </a:r>
            <a:r>
              <a:rPr lang="en-US" altLang="ja-JP" dirty="0"/>
              <a:t>and are also discussed in organizations such as ITU IMT-2030.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build robust and flexible next-generation wireless access, </a:t>
            </a:r>
            <a:r>
              <a:rPr lang="en-US" altLang="ja-JP" dirty="0" smtClean="0"/>
              <a:t>integration </a:t>
            </a:r>
            <a:r>
              <a:rPr lang="en-US" altLang="ja-JP" dirty="0"/>
              <a:t>of </a:t>
            </a:r>
            <a:r>
              <a:rPr lang="en-US" altLang="ja-JP" dirty="0" smtClean="0"/>
              <a:t>Wi-Fi and 6G mobile wireless </a:t>
            </a:r>
            <a:r>
              <a:rPr lang="en-US" altLang="ja-JP" dirty="0"/>
              <a:t>should be </a:t>
            </a:r>
            <a:r>
              <a:rPr lang="en-US" altLang="ja-JP" dirty="0" smtClean="0"/>
              <a:t>required.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Post-be SG/TG should </a:t>
            </a:r>
            <a:r>
              <a:rPr lang="en-US" altLang="ja-JP" dirty="0"/>
              <a:t>include use cases for B2B as a scope to realize this, and discussions on target KPIs and performance </a:t>
            </a:r>
            <a:r>
              <a:rPr lang="en-US" altLang="ja-JP" dirty="0" smtClean="0"/>
              <a:t>will be </a:t>
            </a:r>
            <a:r>
              <a:rPr lang="en-US" altLang="ja-JP" dirty="0"/>
              <a:t>inevitable.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It should be indicated clearly in the PAR and CSD of post-be SG.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614900"/>
            <a:ext cx="10361084" cy="4846338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en-GB" dirty="0" smtClean="0"/>
              <a:t>[1]	</a:t>
            </a:r>
            <a:r>
              <a:rPr lang="en-US" dirty="0"/>
              <a:t>Cisco Annual Internet Report (2018-2023</a:t>
            </a:r>
            <a:r>
              <a:rPr lang="en-US" dirty="0" smtClean="0"/>
              <a:t>)</a:t>
            </a:r>
          </a:p>
          <a:p>
            <a:pPr marL="0" indent="0"/>
            <a:r>
              <a:rPr lang="en-US" dirty="0" smtClean="0"/>
              <a:t>[2]</a:t>
            </a:r>
            <a:r>
              <a:rPr lang="en-US" dirty="0"/>
              <a:t>	11-22-0030-01-0wng-look-ahead-to-next-generation</a:t>
            </a:r>
          </a:p>
          <a:p>
            <a:pPr marL="0" indent="0"/>
            <a:r>
              <a:rPr lang="en-US" dirty="0" smtClean="0"/>
              <a:t>[3]	11-22-0032-00-0wng-next-gen-after-11be</a:t>
            </a:r>
            <a:endParaRPr lang="en-US" dirty="0"/>
          </a:p>
          <a:p>
            <a:pPr marL="0" indent="0"/>
            <a:r>
              <a:rPr lang="en-US" dirty="0" smtClean="0"/>
              <a:t>[4]	11-22-0046-01-0wng-next-generation-after-802-11be</a:t>
            </a:r>
            <a:endParaRPr lang="en-US" dirty="0"/>
          </a:p>
          <a:p>
            <a:pPr marL="0" indent="0"/>
            <a:r>
              <a:rPr lang="en-US" dirty="0" smtClean="0"/>
              <a:t>[5]	11-22-0059-00-0wng-beyond-be</a:t>
            </a:r>
            <a:endParaRPr lang="en-US" dirty="0"/>
          </a:p>
          <a:p>
            <a:pPr marL="0" indent="0"/>
            <a:r>
              <a:rPr lang="en-US" dirty="0" smtClean="0"/>
              <a:t>[6]	11-22-0418-00-0wng-considerations-of-next-generation-beyond-11be</a:t>
            </a:r>
            <a:endParaRPr lang="en-US" dirty="0"/>
          </a:p>
          <a:p>
            <a:pPr marL="0" indent="0"/>
            <a:r>
              <a:rPr lang="en-US" dirty="0" smtClean="0"/>
              <a:t>[7]	11-22-0458-01-0wng-looking-ahead-to-next-generation-follow-up</a:t>
            </a:r>
            <a:endParaRPr lang="en-US" dirty="0"/>
          </a:p>
          <a:p>
            <a:pPr marL="0" indent="0"/>
            <a:r>
              <a:rPr lang="en-US" dirty="0" smtClean="0"/>
              <a:t>[8]	11-22-0685-00-0wng-discussion-on-next-generation-wi-fi</a:t>
            </a:r>
            <a:endParaRPr lang="en-US" dirty="0"/>
          </a:p>
          <a:p>
            <a:pPr marL="0" indent="0"/>
            <a:r>
              <a:rPr lang="en-US" dirty="0" smtClean="0"/>
              <a:t>[9]	11-22-0694-00-0wng-thoughts-on-next-gen-wlan</a:t>
            </a:r>
            <a:endParaRPr lang="en-US" dirty="0"/>
          </a:p>
          <a:p>
            <a:pPr marL="0" indent="0"/>
            <a:r>
              <a:rPr lang="en-US" dirty="0" smtClean="0"/>
              <a:t>[10]	11-22-0708-00-0wng-beyond-be-next-step</a:t>
            </a:r>
            <a:endParaRPr lang="en-US" dirty="0"/>
          </a:p>
          <a:p>
            <a:pPr marL="0" indent="0"/>
            <a:r>
              <a:rPr lang="en-US" dirty="0" smtClean="0"/>
              <a:t>[11]	11-22-0723-01-0wng-further-discussion-on-next-generation-wlan</a:t>
            </a:r>
            <a:endParaRPr lang="en-US" dirty="0"/>
          </a:p>
          <a:p>
            <a:pPr marL="0" indent="0"/>
            <a:r>
              <a:rPr lang="en-US" dirty="0" smtClean="0"/>
              <a:t>[12]	11-22-0729-01-0wng-next-generation-after-802-11be-follow-up</a:t>
            </a:r>
            <a:endParaRPr lang="en-US" dirty="0"/>
          </a:p>
          <a:p>
            <a:pPr marL="0" indent="0"/>
            <a:r>
              <a:rPr lang="en-US" dirty="0" smtClean="0"/>
              <a:t>[13]	11-22-0734-00-0wng-next-gen-after-11be-v2</a:t>
            </a:r>
            <a:endParaRPr lang="en-US" dirty="0"/>
          </a:p>
          <a:p>
            <a:pPr marL="0" indent="0"/>
            <a:r>
              <a:rPr lang="en-US" dirty="0" smtClean="0"/>
              <a:t>[14]	11-22-0779-00-0wng-802-11bx-enabling-metaverse-metaverse-ar-vr-and-wearables</a:t>
            </a:r>
          </a:p>
          <a:p>
            <a:pPr marL="0" indent="0"/>
            <a:r>
              <a:rPr lang="en-US" dirty="0" smtClean="0"/>
              <a:t>[15]</a:t>
            </a:r>
            <a:r>
              <a:rPr lang="en-US" dirty="0"/>
              <a:t>	ITU-R R19-WP5D Temporary Document 664: Working document towards a preliminary draft new Recommendation ITU-R M.[IMT.VISION 2030 and Beyond] - IMT Vision - Framework and overall objectives of the future development of IMT for 2030 and </a:t>
            </a:r>
            <a:r>
              <a:rPr lang="en-US" dirty="0" smtClean="0"/>
              <a:t>beyond</a:t>
            </a:r>
          </a:p>
          <a:p>
            <a:pPr marL="0" indent="0"/>
            <a:r>
              <a:rPr lang="en-US" dirty="0" smtClean="0"/>
              <a:t>[16]</a:t>
            </a:r>
            <a:r>
              <a:rPr lang="en-US" dirty="0"/>
              <a:t>	</a:t>
            </a:r>
            <a:r>
              <a:rPr lang="en-US" dirty="0" smtClean="0"/>
              <a:t>11-18-1231-06-0eht-eht-draft-proposed-par</a:t>
            </a:r>
          </a:p>
          <a:p>
            <a:pPr marL="0" indent="0"/>
            <a:r>
              <a:rPr lang="en-US" dirty="0" smtClean="0"/>
              <a:t>[17]</a:t>
            </a:r>
            <a:r>
              <a:rPr lang="en-US" dirty="0"/>
              <a:t>	</a:t>
            </a:r>
            <a:r>
              <a:rPr lang="en-US" dirty="0" smtClean="0"/>
              <a:t>11-21-1809-00-AANI-itu-imt-2030-status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this contribution, we discuss the direction of the next generation </a:t>
            </a:r>
            <a:r>
              <a:rPr lang="en-US" altLang="ja-JP" dirty="0" smtClean="0"/>
              <a:t>WLAN (i.e. post-be</a:t>
            </a:r>
            <a:r>
              <a:rPr lang="en-US" altLang="ja-JP" dirty="0"/>
              <a:t>) from a network operator perspective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Wi-Fi </a:t>
            </a:r>
            <a:r>
              <a:rPr lang="en-US" altLang="ja-JP" dirty="0" smtClean="0"/>
              <a:t>and 6G </a:t>
            </a:r>
            <a:r>
              <a:rPr lang="en-US" altLang="ja-JP" dirty="0"/>
              <a:t>mobile wireless </a:t>
            </a:r>
            <a:r>
              <a:rPr lang="en-US" altLang="ja-JP" dirty="0" smtClean="0"/>
              <a:t>will be integrated </a:t>
            </a:r>
            <a:r>
              <a:rPr lang="en-US" altLang="ja-JP" dirty="0" smtClean="0"/>
              <a:t>with each </a:t>
            </a:r>
            <a:r>
              <a:rPr lang="en-US" altLang="ja-JP" dirty="0"/>
              <a:t>other to realize use cases of next generation </a:t>
            </a:r>
            <a:r>
              <a:rPr lang="en-US" altLang="ja-JP"/>
              <a:t>wireless </a:t>
            </a:r>
            <a:r>
              <a:rPr lang="en-US" altLang="ja-JP" smtClean="0"/>
              <a:t>access.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Use </a:t>
            </a:r>
            <a:r>
              <a:rPr lang="en-US" altLang="ja-JP" dirty="0"/>
              <a:t>cases discussed in IMT-2030 and use cases that several companies proposed for post-be in WNG SC have a commonality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Note: the single system usage (i.e., Wi-Fi or 6G mobile wireless only) still exists.</a:t>
            </a:r>
            <a:endParaRPr lang="en-US" altLang="ja-JP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Use </a:t>
            </a:r>
            <a:r>
              <a:rPr lang="en-US" altLang="ja-JP" dirty="0"/>
              <a:t>cases not only for business to the </a:t>
            </a:r>
            <a:r>
              <a:rPr lang="en-US" altLang="ja-JP" dirty="0" smtClean="0"/>
              <a:t>customer</a:t>
            </a:r>
            <a:r>
              <a:rPr lang="ja-JP" altLang="en-US" dirty="0"/>
              <a:t> </a:t>
            </a:r>
            <a:r>
              <a:rPr lang="en-US" altLang="ja-JP" dirty="0" smtClean="0"/>
              <a:t>(B2C) </a:t>
            </a:r>
            <a:r>
              <a:rPr lang="en-US" altLang="ja-JP" dirty="0"/>
              <a:t>but also for business to business </a:t>
            </a:r>
            <a:r>
              <a:rPr lang="en-US" altLang="ja-JP" dirty="0" smtClean="0"/>
              <a:t>(B2B) should </a:t>
            </a:r>
            <a:r>
              <a:rPr lang="en-US" altLang="ja-JP" dirty="0"/>
              <a:t>be </a:t>
            </a:r>
            <a:r>
              <a:rPr lang="en-US" altLang="ja-JP" dirty="0" smtClean="0"/>
              <a:t>covered in </a:t>
            </a:r>
            <a:r>
              <a:rPr lang="en-US" altLang="ja-JP" dirty="0"/>
              <a:t>post-be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After </a:t>
            </a:r>
            <a:r>
              <a:rPr lang="en-US" altLang="ja-JP" dirty="0"/>
              <a:t>the formation of post-be SG, we should start discussing the inclusion of B2B use cases and </a:t>
            </a:r>
            <a:r>
              <a:rPr lang="en-US" altLang="ja-JP" dirty="0" smtClean="0"/>
              <a:t>KPIs (</a:t>
            </a:r>
            <a:r>
              <a:rPr lang="en-US" altLang="ja-JP" dirty="0"/>
              <a:t>key performance </a:t>
            </a:r>
            <a:r>
              <a:rPr lang="en-US" altLang="ja-JP" dirty="0" smtClean="0"/>
              <a:t>indicators) </a:t>
            </a:r>
            <a:r>
              <a:rPr lang="en-US" altLang="ja-JP" dirty="0"/>
              <a:t>for creating PAR and CSD.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 dirty="0" smtClean="0"/>
              <a:t>Wi-Fi </a:t>
            </a:r>
            <a:r>
              <a:rPr lang="en-US" altLang="ja-JP" sz="3000" dirty="0"/>
              <a:t>markets for B2B from network operator's perspective</a:t>
            </a:r>
            <a:endParaRPr kumimoji="1" lang="ja-JP" altLang="en-US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807839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 Wi-Fi markets for B2B (significantly solution businesses and </a:t>
            </a:r>
            <a:r>
              <a:rPr lang="en-US" altLang="ja-JP" dirty="0" smtClean="0"/>
              <a:t>M2M / </a:t>
            </a:r>
            <a:r>
              <a:rPr lang="en-US" altLang="ja-JP" dirty="0" err="1" smtClean="0"/>
              <a:t>IIoT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) </a:t>
            </a:r>
            <a:r>
              <a:rPr lang="en-US" altLang="ja-JP" dirty="0"/>
              <a:t>are growing more and more in recent years, and products powered by Wi-Fi are essential commodities for network operators.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Usages of B2B are treated as prominent use cases in </a:t>
            </a:r>
            <a:r>
              <a:rPr lang="en-US" altLang="ja-JP" dirty="0" smtClean="0"/>
              <a:t>6G mobile wireless </a:t>
            </a:r>
            <a:r>
              <a:rPr lang="en-US" altLang="ja-JP" dirty="0"/>
              <a:t>such as IMT-2030.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65" y="3712356"/>
            <a:ext cx="7438753" cy="23760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5440" y="61653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7387" y="6088359"/>
            <a:ext cx="7356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Global M2M connection growth by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industries </a:t>
            </a:r>
            <a:r>
              <a:rPr kumimoji="1" lang="en-US" altLang="ja-JP" sz="1400" dirty="0">
                <a:solidFill>
                  <a:schemeClr val="tx1"/>
                </a:solidFill>
              </a:rPr>
              <a:t>from Cisco Annual Internet Report (2018-2023) [1]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64" y="4667192"/>
            <a:ext cx="3786702" cy="16566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000" dirty="0" smtClean="0"/>
              <a:t>Recap: proposed use cases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in WNG SC for post-be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era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[2]-[14]</a:t>
            </a:r>
            <a:endParaRPr kumimoji="1" lang="ja-JP" altLang="en-US" sz="3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0" y="2167107"/>
            <a:ext cx="2192718" cy="16445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7" y="2247701"/>
            <a:ext cx="2405377" cy="15639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8" y="4590078"/>
            <a:ext cx="2136589" cy="170927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64" y="2285595"/>
            <a:ext cx="3350682" cy="14659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6" y="4658970"/>
            <a:ext cx="2187172" cy="164037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623392" y="1856474"/>
            <a:ext cx="1409376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AR/VR/XR</a:t>
            </a:r>
            <a:endParaRPr kumimoji="1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45963" y="1856474"/>
            <a:ext cx="1796934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Video/Cloud Gaming</a:t>
            </a:r>
            <a:endParaRPr kumimoji="1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8014804" y="1856474"/>
            <a:ext cx="2016316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P2P / Fast Data Transfer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2816109" y="1856473"/>
            <a:ext cx="1119651" cy="2145642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tx1"/>
                </a:solidFill>
              </a:rPr>
              <a:t>22/0032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22/0046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22/0030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22/0418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22/0729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22/0734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22/0694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22/0685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22/0779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二等辺三角形 18"/>
          <p:cNvSpPr/>
          <p:nvPr/>
        </p:nvSpPr>
        <p:spPr bwMode="auto">
          <a:xfrm rot="16200000">
            <a:off x="2325652" y="1684175"/>
            <a:ext cx="216024" cy="792088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6494257" y="1856473"/>
            <a:ext cx="1119651" cy="1504210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22/0032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22/0030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22/0059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22/0418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22/0734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22/0685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二等辺三角形 20"/>
          <p:cNvSpPr/>
          <p:nvPr/>
        </p:nvSpPr>
        <p:spPr bwMode="auto">
          <a:xfrm rot="17155339">
            <a:off x="6271539" y="1838000"/>
            <a:ext cx="219141" cy="501640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10561189" y="1856473"/>
            <a:ext cx="1119651" cy="1504210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22/0046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22/0059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22/0418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22/0729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22/0734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22/0685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二等辺三角形 22"/>
          <p:cNvSpPr/>
          <p:nvPr/>
        </p:nvSpPr>
        <p:spPr bwMode="auto">
          <a:xfrm rot="16200000">
            <a:off x="10200245" y="1786885"/>
            <a:ext cx="209647" cy="593044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23392" y="4209816"/>
            <a:ext cx="1409376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 err="1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IIoT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/Robotics</a:t>
            </a:r>
            <a:endParaRPr kumimoji="1" lang="en-US" altLang="ja-JP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2810281" y="4346108"/>
            <a:ext cx="1119651" cy="831785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22/0032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22/0046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22/0734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二等辺三角形 25"/>
          <p:cNvSpPr/>
          <p:nvPr/>
        </p:nvSpPr>
        <p:spPr bwMode="auto">
          <a:xfrm rot="17100000">
            <a:off x="2298581" y="4009891"/>
            <a:ext cx="209647" cy="969757"/>
          </a:xfrm>
          <a:prstGeom prst="triangle">
            <a:avLst>
              <a:gd name="adj" fmla="val 61683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345963" y="4209815"/>
            <a:ext cx="1796934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Dense Environment</a:t>
            </a:r>
            <a:endParaRPr kumimoji="1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6494257" y="4346109"/>
            <a:ext cx="1119651" cy="640858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22/0059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22/0729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二等辺三角形 28"/>
          <p:cNvSpPr/>
          <p:nvPr/>
        </p:nvSpPr>
        <p:spPr bwMode="auto">
          <a:xfrm rot="17100000">
            <a:off x="6271624" y="4351252"/>
            <a:ext cx="182515" cy="406586"/>
          </a:xfrm>
          <a:prstGeom prst="triangle">
            <a:avLst>
              <a:gd name="adj" fmla="val 61683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8123438" y="4209815"/>
            <a:ext cx="1796934" cy="3106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auto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AI/Machine Learning</a:t>
            </a:r>
            <a:endParaRPr kumimoji="1" lang="ja-JP" altLang="en-US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10561189" y="4346108"/>
            <a:ext cx="1119651" cy="1315140"/>
          </a:xfrm>
          <a:prstGeom prst="roundRect">
            <a:avLst>
              <a:gd name="adj" fmla="val 1260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22/0030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22/0458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22/0723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22/0694</a:t>
            </a:r>
          </a:p>
          <a:p>
            <a:pPr marL="216000" indent="-216000" defTabSz="3600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22/0685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二等辺三角形 31"/>
          <p:cNvSpPr/>
          <p:nvPr/>
        </p:nvSpPr>
        <p:spPr bwMode="auto">
          <a:xfrm rot="17528028">
            <a:off x="10182287" y="4153821"/>
            <a:ext cx="157389" cy="671397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5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Proposed </a:t>
            </a:r>
            <a:r>
              <a:rPr lang="en-US" altLang="ja-JP" dirty="0" smtClean="0">
                <a:solidFill>
                  <a:schemeClr val="tx1"/>
                </a:solidFill>
              </a:rPr>
              <a:t>use cases and </a:t>
            </a:r>
            <a:r>
              <a:rPr kumimoji="1" lang="en-US" altLang="ja-JP" dirty="0" smtClean="0">
                <a:solidFill>
                  <a:schemeClr val="tx1"/>
                </a:solidFill>
              </a:rPr>
              <a:t>KPIs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/>
              <a:t>in WNG SC for </a:t>
            </a:r>
            <a:r>
              <a:rPr lang="en-US" altLang="ja-JP" dirty="0" smtClean="0"/>
              <a:t>post-be era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15056"/>
              </p:ext>
            </p:extLst>
          </p:nvPr>
        </p:nvGraphicFramePr>
        <p:xfrm>
          <a:off x="407370" y="1700808"/>
          <a:ext cx="1098241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96">
                  <a:extLst>
                    <a:ext uri="{9D8B030D-6E8A-4147-A177-3AD203B41FA5}">
                      <a16:colId xmlns:a16="http://schemas.microsoft.com/office/drawing/2014/main" val="84842536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1297624841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3119038724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973629587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3475614379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1882634284"/>
                    </a:ext>
                  </a:extLst>
                </a:gridCol>
                <a:gridCol w="1492303">
                  <a:extLst>
                    <a:ext uri="{9D8B030D-6E8A-4147-A177-3AD203B41FA5}">
                      <a16:colId xmlns:a16="http://schemas.microsoft.com/office/drawing/2014/main" val="3036868875"/>
                    </a:ext>
                  </a:extLst>
                </a:gridCol>
              </a:tblGrid>
              <a:tr h="23971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KPIs</a:t>
                      </a:r>
                      <a:endParaRPr kumimoji="1" lang="ja-JP" altLang="en-US" sz="1600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Use</a:t>
                      </a:r>
                      <a:r>
                        <a:rPr kumimoji="1" lang="en-US" altLang="ja-JP" sz="1600" baseline="0" dirty="0" smtClean="0"/>
                        <a:t> Cases</a:t>
                      </a:r>
                      <a:endParaRPr kumimoji="1" lang="en-US" altLang="ja-JP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15280"/>
                  </a:ext>
                </a:extLst>
              </a:tr>
              <a:tr h="37046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Video / Cloud Gaming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P2P / Fast</a:t>
                      </a:r>
                      <a:r>
                        <a:rPr kumimoji="1" lang="en-US" altLang="ja-JP" sz="1400" b="1" baseline="0" dirty="0" smtClean="0">
                          <a:solidFill>
                            <a:schemeClr val="bg1"/>
                          </a:solidFill>
                        </a:rPr>
                        <a:t> Data Transfer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AR/VR/XR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AI / ML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Dense Environment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err="1" smtClean="0">
                          <a:solidFill>
                            <a:schemeClr val="bg1"/>
                          </a:solidFill>
                        </a:rPr>
                        <a:t>IIoT</a:t>
                      </a:r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 /</a:t>
                      </a:r>
                      <a:r>
                        <a:rPr kumimoji="1" lang="en-US" altLang="ja-JP" sz="1400" b="1" baseline="0" dirty="0" smtClean="0">
                          <a:solidFill>
                            <a:schemeClr val="bg1"/>
                          </a:solidFill>
                        </a:rPr>
                        <a:t> Robotics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35662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Throughput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92724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Efficiency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1659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Latency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70322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Reliability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32206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Mobility / Roaming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586256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Coverage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162253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Power consumption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16400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Manageability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52816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Connectivity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86930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bg1"/>
                          </a:solidFill>
                        </a:rPr>
                        <a:t>Scalability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1725"/>
                  </a:ext>
                </a:extLst>
              </a:tr>
            </a:tbl>
          </a:graphicData>
        </a:graphic>
      </p:graphicFrame>
      <p:sp>
        <p:nvSpPr>
          <p:cNvPr id="3" name="左右矢印 2"/>
          <p:cNvSpPr/>
          <p:nvPr/>
        </p:nvSpPr>
        <p:spPr bwMode="auto">
          <a:xfrm>
            <a:off x="2431020" y="5928452"/>
            <a:ext cx="8958764" cy="525557"/>
          </a:xfrm>
          <a:prstGeom prst="leftRightArrow">
            <a:avLst>
              <a:gd name="adj1" fmla="val 57590"/>
              <a:gd name="adj2" fmla="val 85659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9616" y="5960621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B2C oriented</a:t>
            </a:r>
            <a:endParaRPr kumimoji="1" lang="ja-JP" altLang="en-US" sz="2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36360" y="5960621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B2B oriented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101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Considerations on proposed use cases and KPIs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The </a:t>
            </a:r>
            <a:r>
              <a:rPr lang="en-US" altLang="ja-JP" dirty="0"/>
              <a:t>performance of those use cases is evaluated by several </a:t>
            </a:r>
            <a:r>
              <a:rPr lang="en-US" altLang="ja-JP" dirty="0" smtClean="0"/>
              <a:t>KPIs </a:t>
            </a:r>
            <a:r>
              <a:rPr lang="en-US" altLang="ja-JP" dirty="0"/>
              <a:t>that are not only throughput but also various aspects such as latency, reliability, and power </a:t>
            </a:r>
            <a:r>
              <a:rPr lang="en-US" altLang="ja-JP" dirty="0" smtClean="0"/>
              <a:t>consumption,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Though Wi-Fi has been developed as a high-speed local area network historically, it is now one of the dominant wireless access that can realize various attractive use cases and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Those use cases are classified roughly into B2C oriented or B2B oriented. </a:t>
            </a:r>
            <a:endParaRPr lang="en-US" altLang="ja-JP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For </a:t>
            </a:r>
            <a:r>
              <a:rPr lang="en-US" altLang="ja-JP" dirty="0"/>
              <a:t>example, AR/VR/XR, video, cloud gaming, and P2P tend to be B2C. On the other hand, </a:t>
            </a:r>
            <a:r>
              <a:rPr lang="en-US" altLang="ja-JP" dirty="0" err="1"/>
              <a:t>IIoT</a:t>
            </a:r>
            <a:r>
              <a:rPr lang="en-US" altLang="ja-JP" dirty="0"/>
              <a:t> and robotics are considered to be B2B.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Though the major market segment of Wi-Fi is B2C until now, the importance of B2B for Wi-Fi market will be increased in near future.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vision for IMT 2030 systems and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its </a:t>
            </a:r>
            <a:r>
              <a:rPr lang="en-US" altLang="ja-JP" dirty="0"/>
              <a:t>underlying use </a:t>
            </a:r>
            <a:r>
              <a:rPr lang="en-US" altLang="ja-JP" dirty="0" smtClean="0"/>
              <a:t>cases [15]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981201"/>
            <a:ext cx="7441113" cy="3960440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92144" y="1981201"/>
            <a:ext cx="444020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Essential use cases and KPIs for IMT-2030 are discussed in ITU WP5D.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The essential use cases and KPIs of IMT-2030 almost correspond to those of post-be.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The Wi-Fi systems should also support some use cases and KPIs from those, and it would contribute to expanding the Wi-Fi market if it could collaborate with </a:t>
            </a:r>
            <a:r>
              <a:rPr lang="en-US" altLang="ja-JP" dirty="0" smtClean="0"/>
              <a:t>6G mobile wireless.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72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hart, radar chart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87510" y="1739331"/>
            <a:ext cx="6482941" cy="45699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Requirements for 6G wireless technology [15]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08294" y="1799259"/>
            <a:ext cx="5760640" cy="406273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Drastic improvements in each KPI are anticipated in </a:t>
            </a:r>
            <a:r>
              <a:rPr lang="en-US" altLang="ja-JP" dirty="0" smtClean="0"/>
              <a:t>6G mobile wireless. </a:t>
            </a:r>
            <a:r>
              <a:rPr lang="en-US" altLang="ja-JP" dirty="0"/>
              <a:t>However, there is room for discussion on which KPIs should be considered and how the target values would be </a:t>
            </a:r>
            <a:r>
              <a:rPr lang="en-US" altLang="ja-JP" dirty="0" smtClean="0"/>
              <a:t>determined</a:t>
            </a:r>
            <a:r>
              <a:rPr lang="ja-JP" altLang="en-US" dirty="0"/>
              <a:t> </a:t>
            </a:r>
            <a:r>
              <a:rPr lang="en-US" altLang="ja-JP" dirty="0" smtClean="0"/>
              <a:t>in post-be SG.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As next-generation wireless access as a whole, those KPIs and those target values should be achieved by </a:t>
            </a:r>
            <a:r>
              <a:rPr lang="en-US" altLang="ja-JP" dirty="0" smtClean="0"/>
              <a:t>integration </a:t>
            </a:r>
            <a:r>
              <a:rPr lang="en-US" altLang="ja-JP" dirty="0"/>
              <a:t>of </a:t>
            </a:r>
            <a:r>
              <a:rPr lang="en-US" altLang="ja-JP" dirty="0" smtClean="0"/>
              <a:t>Wi-Fi and 6G mobile wireless.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post-be SG, we should discuss the above, and the concrete target value of each KPI should be clarified in the PAR, not like the case of </a:t>
            </a:r>
            <a:r>
              <a:rPr lang="en-US" altLang="ja-JP" dirty="0" err="1"/>
              <a:t>TGbe</a:t>
            </a:r>
            <a:r>
              <a:rPr lang="en-US" altLang="ja-JP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In </a:t>
            </a:r>
            <a:r>
              <a:rPr lang="en-US" altLang="ja-JP" dirty="0" err="1"/>
              <a:t>TGbe</a:t>
            </a:r>
            <a:r>
              <a:rPr lang="en-US" altLang="ja-JP" dirty="0"/>
              <a:t>, a concrete target value of worst case latency had not been clarified in the PAR.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6295632" y="5861993"/>
            <a:ext cx="5548908" cy="53369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ja-JP" sz="1400" dirty="0">
                <a:solidFill>
                  <a:schemeClr val="tx1"/>
                </a:solidFill>
              </a:rPr>
              <a:t>Extract of EHT </a:t>
            </a:r>
            <a:r>
              <a:rPr lang="en-US" altLang="ja-JP" sz="1400" dirty="0" smtClean="0">
                <a:solidFill>
                  <a:schemeClr val="tx1"/>
                </a:solidFill>
              </a:rPr>
              <a:t>PAR [16]: </a:t>
            </a:r>
            <a:r>
              <a:rPr lang="en-US" altLang="ja-JP" sz="1400" i="1" dirty="0">
                <a:solidFill>
                  <a:schemeClr val="tx1"/>
                </a:solidFill>
              </a:rPr>
              <a:t>This amendment defines at least one mode of operation capable of improved worst case latency and jitter.</a:t>
            </a:r>
            <a:endParaRPr kumimoji="0" lang="ja-JP" alt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4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"/>
          <p:cNvSpPr>
            <a:spLocks noChangeAspect="1"/>
          </p:cNvSpPr>
          <p:nvPr/>
        </p:nvSpPr>
        <p:spPr bwMode="auto">
          <a:xfrm>
            <a:off x="565122" y="3981184"/>
            <a:ext cx="11161240" cy="2422407"/>
          </a:xfrm>
          <a:custGeom>
            <a:avLst/>
            <a:gdLst>
              <a:gd name="T0" fmla="*/ 2147483646 w 2224"/>
              <a:gd name="T1" fmla="*/ 2147483646 h 439"/>
              <a:gd name="T2" fmla="*/ 2147483646 w 2224"/>
              <a:gd name="T3" fmla="*/ 2147483646 h 439"/>
              <a:gd name="T4" fmla="*/ 2147483646 w 2224"/>
              <a:gd name="T5" fmla="*/ 0 h 439"/>
              <a:gd name="T6" fmla="*/ 2147483646 w 2224"/>
              <a:gd name="T7" fmla="*/ 0 h 439"/>
              <a:gd name="T8" fmla="*/ 0 w 2224"/>
              <a:gd name="T9" fmla="*/ 2147483646 h 439"/>
              <a:gd name="T10" fmla="*/ 0 w 2224"/>
              <a:gd name="T11" fmla="*/ 2147483646 h 439"/>
              <a:gd name="T12" fmla="*/ 2147483646 w 2224"/>
              <a:gd name="T13" fmla="*/ 2147483646 h 439"/>
              <a:gd name="T14" fmla="*/ 2147483646 w 2224"/>
              <a:gd name="T15" fmla="*/ 2147483646 h 439"/>
              <a:gd name="T16" fmla="*/ 2147483646 w 2224"/>
              <a:gd name="T17" fmla="*/ 2147483646 h 439"/>
              <a:gd name="T18" fmla="*/ 2147483646 w 2224"/>
              <a:gd name="T19" fmla="*/ 2147483646 h 439"/>
              <a:gd name="T20" fmla="*/ 2147483646 w 2224"/>
              <a:gd name="T21" fmla="*/ 2147483646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4"/>
              <a:gd name="T34" fmla="*/ 0 h 439"/>
              <a:gd name="T35" fmla="*/ 2224 w 222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4" h="439">
                <a:moveTo>
                  <a:pt x="2213" y="197"/>
                </a:moveTo>
                <a:cubicBezTo>
                  <a:pt x="2128" y="21"/>
                  <a:pt x="2128" y="21"/>
                  <a:pt x="2128" y="21"/>
                </a:cubicBezTo>
                <a:cubicBezTo>
                  <a:pt x="2128" y="21"/>
                  <a:pt x="2118" y="0"/>
                  <a:pt x="2101" y="0"/>
                </a:cubicBezTo>
                <a:cubicBezTo>
                  <a:pt x="2097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30"/>
                  <a:pt x="9" y="439"/>
                  <a:pt x="21" y="439"/>
                </a:cubicBezTo>
                <a:cubicBezTo>
                  <a:pt x="21" y="439"/>
                  <a:pt x="2097" y="439"/>
                  <a:pt x="2101" y="439"/>
                </a:cubicBezTo>
                <a:cubicBezTo>
                  <a:pt x="2117" y="439"/>
                  <a:pt x="2128" y="418"/>
                  <a:pt x="2128" y="418"/>
                </a:cubicBezTo>
                <a:cubicBezTo>
                  <a:pt x="2128" y="418"/>
                  <a:pt x="2201" y="266"/>
                  <a:pt x="2213" y="242"/>
                </a:cubicBezTo>
                <a:cubicBezTo>
                  <a:pt x="2224" y="218"/>
                  <a:pt x="2213" y="197"/>
                  <a:pt x="2213" y="197"/>
                </a:cubicBezTo>
                <a:close/>
              </a:path>
            </a:pathLst>
          </a:cu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90671"/>
              </p:ext>
            </p:extLst>
          </p:nvPr>
        </p:nvGraphicFramePr>
        <p:xfrm>
          <a:off x="565121" y="1628800"/>
          <a:ext cx="11161240" cy="4774791"/>
        </p:xfrm>
        <a:graphic>
          <a:graphicData uri="http://schemas.openxmlformats.org/drawingml/2006/table">
            <a:tbl>
              <a:tblPr firstRow="1" bandRow="1"/>
              <a:tblGrid>
                <a:gridCol w="1116124">
                  <a:extLst>
                    <a:ext uri="{9D8B030D-6E8A-4147-A177-3AD203B41FA5}">
                      <a16:colId xmlns:a16="http://schemas.microsoft.com/office/drawing/2014/main" val="237415351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4175295736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10905013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922989419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846366775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62045533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689176129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920511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218191695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456696694"/>
                    </a:ext>
                  </a:extLst>
                </a:gridCol>
              </a:tblGrid>
              <a:tr h="9050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346453"/>
                  </a:ext>
                </a:extLst>
              </a:tr>
              <a:tr h="3869763">
                <a:tc>
                  <a:txBody>
                    <a:bodyPr/>
                    <a:lstStyle/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kumimoji="1" lang="ja-JP" altLang="en-US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644" marR="132644" marT="66322" marB="66322">
                    <a:lnL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43322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Possible timeline of post-be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Akira Kishida,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2022</a:t>
            </a:r>
            <a:endParaRPr lang="en-GB" dirty="0"/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478997" y="5789234"/>
            <a:ext cx="2351960" cy="273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Circular Letter (and later addenda) 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7060835" y="4343093"/>
            <a:ext cx="2217488" cy="433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Technology Proposals for “IMT-2030” 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385289" y="6122080"/>
            <a:ext cx="1554005" cy="26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03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Background &amp; process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9AB8AB00-4D96-44EF-944E-D8F812F9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75" y="4657028"/>
            <a:ext cx="2617639" cy="433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Recommendation on a new IMT Vision of IMT towards 2030 and beyond</a:t>
            </a:r>
          </a:p>
        </p:txBody>
      </p:sp>
      <p:sp>
        <p:nvSpPr>
          <p:cNvPr id="106" name="Text Box 25">
            <a:extLst>
              <a:ext uri="{FF2B5EF4-FFF2-40B4-BE49-F238E27FC236}">
                <a16:creationId xmlns:a16="http://schemas.microsoft.com/office/drawing/2014/main" id="{5623330E-16C2-4972-BE12-843A0F630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797" y="5644817"/>
            <a:ext cx="1291453" cy="602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Modifications of Resolutions 56 and 65(or new)</a:t>
            </a:r>
          </a:p>
        </p:txBody>
      </p:sp>
      <p:sp>
        <p:nvSpPr>
          <p:cNvPr id="107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64" y="3990720"/>
            <a:ext cx="1585257" cy="602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ITU Report on new Future Technology Trends </a:t>
            </a:r>
          </a:p>
        </p:txBody>
      </p:sp>
      <p:sp>
        <p:nvSpPr>
          <p:cNvPr id="122" name="Text Box 25">
            <a:extLst>
              <a:ext uri="{FF2B5EF4-FFF2-40B4-BE49-F238E27FC236}">
                <a16:creationId xmlns:a16="http://schemas.microsoft.com/office/drawing/2014/main" id="{7E399246-8F25-45E0-8C37-DCBA1055B54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426935" y="5524719"/>
            <a:ext cx="1394434" cy="279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782" rIns="0" bIns="46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Workshop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7DF90F17-4B47-48FD-A1E3-5BE801EC2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045" y="4818348"/>
            <a:ext cx="1598403" cy="273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Evaluation  </a:t>
            </a:r>
          </a:p>
        </p:txBody>
      </p:sp>
      <p:sp>
        <p:nvSpPr>
          <p:cNvPr id="124" name="Text Box 25">
            <a:extLst>
              <a:ext uri="{FF2B5EF4-FFF2-40B4-BE49-F238E27FC236}">
                <a16:creationId xmlns:a16="http://schemas.microsoft.com/office/drawing/2014/main" id="{1DC2EE21-A1EF-4F9C-B482-9B31296B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236" y="5138034"/>
            <a:ext cx="3044315" cy="273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Consensus building  </a:t>
            </a:r>
          </a:p>
        </p:txBody>
      </p:sp>
      <p:sp>
        <p:nvSpPr>
          <p:cNvPr id="125" name="Text Box 25">
            <a:extLst>
              <a:ext uri="{FF2B5EF4-FFF2-40B4-BE49-F238E27FC236}">
                <a16:creationId xmlns:a16="http://schemas.microsoft.com/office/drawing/2014/main" id="{EB47CC3B-8D85-45F4-B9D8-3C56E56F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077" y="5458775"/>
            <a:ext cx="958178" cy="433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Outcome &amp; decision </a:t>
            </a:r>
          </a:p>
        </p:txBody>
      </p:sp>
      <p:sp>
        <p:nvSpPr>
          <p:cNvPr id="126" name="Text Box 25">
            <a:extLst>
              <a:ext uri="{FF2B5EF4-FFF2-40B4-BE49-F238E27FC236}">
                <a16:creationId xmlns:a16="http://schemas.microsoft.com/office/drawing/2014/main" id="{FADB51DD-00A9-4379-AADF-2E688253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2447" y="5934066"/>
            <a:ext cx="1264065" cy="433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“IMT-2030” specifications</a:t>
            </a:r>
          </a:p>
        </p:txBody>
      </p:sp>
      <p:sp>
        <p:nvSpPr>
          <p:cNvPr id="127" name="Text Box 25">
            <a:extLst>
              <a:ext uri="{FF2B5EF4-FFF2-40B4-BE49-F238E27FC236}">
                <a16:creationId xmlns:a16="http://schemas.microsoft.com/office/drawing/2014/main" id="{ACCC1D80-A3AB-4BC9-8BFF-82152541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538" y="3991037"/>
            <a:ext cx="1934919" cy="433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Technical performance requirements</a:t>
            </a:r>
          </a:p>
        </p:txBody>
      </p:sp>
      <p:sp>
        <p:nvSpPr>
          <p:cNvPr id="128" name="Text Box 25">
            <a:extLst>
              <a:ext uri="{FF2B5EF4-FFF2-40B4-BE49-F238E27FC236}">
                <a16:creationId xmlns:a16="http://schemas.microsoft.com/office/drawing/2014/main" id="{2DF9E00F-6C08-423B-A237-2B8C2D02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644" y="4468300"/>
            <a:ext cx="1452657" cy="433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Evaluation criteria &amp; methodology</a:t>
            </a:r>
          </a:p>
        </p:txBody>
      </p:sp>
      <p:sp>
        <p:nvSpPr>
          <p:cNvPr id="129" name="Text Box 25">
            <a:extLst>
              <a:ext uri="{FF2B5EF4-FFF2-40B4-BE49-F238E27FC236}">
                <a16:creationId xmlns:a16="http://schemas.microsoft.com/office/drawing/2014/main" id="{CDA1F4D1-CD97-4893-858A-741D6831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282" y="4967072"/>
            <a:ext cx="1255676" cy="771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Requirements, evaluation criteria, and submission templates</a:t>
            </a:r>
          </a:p>
        </p:txBody>
      </p:sp>
      <p:sp>
        <p:nvSpPr>
          <p:cNvPr id="130" name="Text Box 25">
            <a:extLst>
              <a:ext uri="{FF2B5EF4-FFF2-40B4-BE49-F238E27FC236}">
                <a16:creationId xmlns:a16="http://schemas.microsoft.com/office/drawing/2014/main" id="{B3998713-6F15-49EA-84DE-4D32309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22" y="5147750"/>
            <a:ext cx="2224550" cy="433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0" tIns="46800" rIns="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Report on IMT feasibility above 100GHz</a:t>
            </a: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84434" y="5965934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</a:rPr>
              <a:t>IMT-2030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 </a:t>
            </a:r>
            <a:r>
              <a:rPr kumimoji="1" lang="en-US" altLang="ja-JP" sz="1800" b="1" dirty="0" smtClean="0">
                <a:solidFill>
                  <a:schemeClr val="tx1"/>
                </a:solidFill>
              </a:rPr>
              <a:t>[17]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134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18" y="2598320"/>
            <a:ext cx="1060018" cy="433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TGbe</a:t>
            </a: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D1.0~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5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1" y="2598320"/>
            <a:ext cx="627968" cy="433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D2.0~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6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715" y="2598320"/>
            <a:ext cx="988006" cy="433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D3.0~</a:t>
            </a: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7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827" y="2598320"/>
            <a:ext cx="759261" cy="433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46782" rIns="0" bIns="46782" anchor="ctr">
            <a:normAutofit fontScale="925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SB Draft ~publishing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8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460" y="3297079"/>
            <a:ext cx="954376" cy="433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Post-be SG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0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19" y="2598320"/>
            <a:ext cx="274295" cy="433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84434" y="2151036"/>
            <a:ext cx="1646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</a:rPr>
              <a:t>IEEE 802.11be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144" name="Text Box 25">
            <a:extLst>
              <a:ext uri="{FF2B5EF4-FFF2-40B4-BE49-F238E27FC236}">
                <a16:creationId xmlns:a16="http://schemas.microsoft.com/office/drawing/2014/main" id="{64101385-12DF-4B8B-89A2-D63B892A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30" y="3297079"/>
            <a:ext cx="5568866" cy="433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46782" rIns="0" bIns="46782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Post-</a:t>
            </a:r>
            <a:r>
              <a:rPr lang="en-US" altLang="ja-JP" sz="11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 TG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84434" y="3295321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</a:rPr>
              <a:t>post-be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5960558" y="2037662"/>
            <a:ext cx="5933043" cy="118759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According to the timeline proposed by contributions from several companies, </a:t>
            </a:r>
            <a:r>
              <a:rPr lang="en-US" altLang="ja-JP" dirty="0">
                <a:solidFill>
                  <a:srgbClr val="FF0000"/>
                </a:solidFill>
              </a:rPr>
              <a:t>the post-be standard would be published before IMT-2030</a:t>
            </a:r>
            <a:r>
              <a:rPr lang="en-US" altLang="ja-JP" dirty="0">
                <a:solidFill>
                  <a:schemeClr val="tx1"/>
                </a:solidFill>
              </a:rPr>
              <a:t>.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To realize use cases for private networks earlier than IMT-2030 would expand the market of Wi-Fi.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31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3560</TotalTime>
  <Words>1314</Words>
  <Application>Microsoft Office PowerPoint</Application>
  <PresentationFormat>ワイド画面</PresentationFormat>
  <Paragraphs>263</Paragraphs>
  <Slides>11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Arial Unicode MS</vt:lpstr>
      <vt:lpstr>HGP創英角ｺﾞｼｯｸUB</vt:lpstr>
      <vt:lpstr>ＭＳ Ｐゴシック</vt:lpstr>
      <vt:lpstr>ＭＳ Ｐゴシック</vt:lpstr>
      <vt:lpstr>MS Gothic</vt:lpstr>
      <vt:lpstr>Arial</vt:lpstr>
      <vt:lpstr>Calibri</vt:lpstr>
      <vt:lpstr>Times New Roman</vt:lpstr>
      <vt:lpstr>Wingdings</vt:lpstr>
      <vt:lpstr>Office テーマ</vt:lpstr>
      <vt:lpstr>Document</vt:lpstr>
      <vt:lpstr>Network Operator's Perspective on Next Generation WLAN</vt:lpstr>
      <vt:lpstr>Introduction</vt:lpstr>
      <vt:lpstr>Wi-Fi markets for B2B from network operator's perspective</vt:lpstr>
      <vt:lpstr>Recap: proposed use cases in WNG SC for post-be era [2]-[14]</vt:lpstr>
      <vt:lpstr>Proposed use cases and KPIs in WNG SC for post-be era</vt:lpstr>
      <vt:lpstr>Considerations on proposed use cases and KPIs</vt:lpstr>
      <vt:lpstr>A vision for IMT 2030 systems and  its underlying use cases [15]</vt:lpstr>
      <vt:lpstr>Requirements for 6G wireless technology [15]</vt:lpstr>
      <vt:lpstr>Possible timeline of post-be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Next-Generation Wi-Fi from Network Operator’s Perspective</dc:title>
  <dc:creator>7878767@ntt-hd.local</dc:creator>
  <cp:lastModifiedBy>7878767@ntt-hd.local</cp:lastModifiedBy>
  <cp:revision>148</cp:revision>
  <cp:lastPrinted>1601-01-01T00:00:00Z</cp:lastPrinted>
  <dcterms:created xsi:type="dcterms:W3CDTF">2022-06-09T01:00:07Z</dcterms:created>
  <dcterms:modified xsi:type="dcterms:W3CDTF">2022-07-07T14:23:19Z</dcterms:modified>
</cp:coreProperties>
</file>