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04" r:id="rId17"/>
    <p:sldId id="905" r:id="rId18"/>
    <p:sldId id="893" r:id="rId19"/>
    <p:sldId id="844" r:id="rId20"/>
    <p:sldId id="886" r:id="rId21"/>
    <p:sldId id="903" r:id="rId22"/>
    <p:sldId id="898" r:id="rId23"/>
    <p:sldId id="842" r:id="rId24"/>
    <p:sldId id="888"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6424" autoAdjust="0"/>
  </p:normalViewPr>
  <p:slideViewPr>
    <p:cSldViewPr>
      <p:cViewPr varScale="1">
        <p:scale>
          <a:sx n="108" d="100"/>
          <a:sy n="108" d="100"/>
        </p:scale>
        <p:origin x="45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81864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063561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64730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24002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a:t>
            </a:r>
            <a:r>
              <a:rPr lang="en-US" altLang="en-US" sz="1800" b="1" smtClean="0"/>
              <a:t>IEEE 802.11-22/</a:t>
            </a:r>
            <a:r>
              <a:rPr lang="en-US" altLang="zh-CN" sz="1800" b="1" smtClean="0"/>
              <a:t>0953</a:t>
            </a:r>
            <a:r>
              <a:rPr lang="en-US" altLang="en-US" sz="1800" b="1" smtClean="0"/>
              <a:t>r3</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July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July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2021-07-07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5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a:solidFill>
                  <a:srgbClr val="0000FF"/>
                </a:solidFill>
              </a:rPr>
              <a:t>Guidance for Mix mode July Plenary</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475141191"/>
              </p:ext>
            </p:extLst>
          </p:nvPr>
        </p:nvGraphicFramePr>
        <p:xfrm>
          <a:off x="3429000" y="4800600"/>
          <a:ext cx="8305801" cy="68266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113418708"/>
              </p:ext>
            </p:extLst>
          </p:nvPr>
        </p:nvGraphicFramePr>
        <p:xfrm>
          <a:off x="3429000" y="1383932"/>
          <a:ext cx="8305800" cy="174026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Anirud</a:t>
                      </a:r>
                      <a:r>
                        <a:rPr lang="en-US" altLang="zh-CN" sz="1200" kern="1200" dirty="0" smtClean="0">
                          <a:solidFill>
                            <a:srgbClr val="00B050"/>
                          </a:solidFill>
                          <a:latin typeface="+mn-lt"/>
                          <a:ea typeface="+mn-ea"/>
                          <a:cs typeface="+mn-cs"/>
                        </a:rPr>
                        <a:t>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CIDs 2, 228 and 729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22/0931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22/0947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CC40-DMG-informtion-elements-CIDs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SP: CC40-DNG-sensing-req-CIDs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baseline="0" smtClean="0">
                          <a:solidFill>
                            <a:schemeClr val="tx1"/>
                          </a:solidFill>
                          <a:latin typeface="+mn-lt"/>
                          <a:ea typeface="+mn-ea"/>
                          <a:cs typeface="+mn-cs"/>
                        </a:rPr>
                        <a:t>Ning Gao </a:t>
                      </a:r>
                      <a:r>
                        <a:rPr lang="en-US" altLang="zh-CN" sz="1200" kern="1200" baseline="0" dirty="0" smtClean="0">
                          <a:solidFill>
                            <a:schemeClr val="tx1"/>
                          </a:solidFill>
                          <a:latin typeface="+mn-lt"/>
                          <a:ea typeface="+mn-ea"/>
                          <a:cs typeface="+mn-cs"/>
                        </a:rPr>
                        <a:t>(OPPO)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cr-for-cid-1-589-647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967955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July 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en-US" sz="1600" dirty="0" smtClean="0">
                <a:solidFill>
                  <a:srgbClr val="0000FF"/>
                </a:solidFill>
              </a:rPr>
              <a:t>Guidance for Mix mode July Plenary</a:t>
            </a:r>
            <a:endParaRPr lang="en-US" altLang="en-US" sz="1600" dirty="0">
              <a:solidFill>
                <a:srgbClr val="0000FF"/>
              </a:solidFill>
            </a:endParaRPr>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85540537"/>
              </p:ext>
            </p:extLst>
          </p:nvPr>
        </p:nvGraphicFramePr>
        <p:xfrm>
          <a:off x="3429000" y="4800600"/>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872231716"/>
              </p:ext>
            </p:extLst>
          </p:nvPr>
        </p:nvGraphicFramePr>
        <p:xfrm>
          <a:off x="3429000" y="1534092"/>
          <a:ext cx="8305800" cy="152158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22/0829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baseline="0" smtClean="0">
                          <a:solidFill>
                            <a:schemeClr val="tx1"/>
                          </a:solidFill>
                          <a:latin typeface="+mn-lt"/>
                          <a:ea typeface="+mn-ea"/>
                          <a:cs typeface="+mn-cs"/>
                        </a:rPr>
                        <a:t>Ning Gao </a:t>
                      </a:r>
                      <a:r>
                        <a:rPr lang="en-US" altLang="zh-CN" sz="1200" kern="1200" baseline="0" dirty="0" smtClean="0">
                          <a:solidFill>
                            <a:schemeClr val="tx1"/>
                          </a:solidFill>
                          <a:latin typeface="+mn-lt"/>
                          <a:ea typeface="+mn-ea"/>
                          <a:cs typeface="+mn-cs"/>
                        </a:rPr>
                        <a:t>(OPPO)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cr-for-cid-1-589-647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22/0985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5</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a:t>
                      </a:r>
                      <a:r>
                        <a:rPr lang="en-US" altLang="zh-CN" sz="1200" kern="1200" dirty="0" smtClean="0">
                          <a:solidFill>
                            <a:schemeClr val="tx1"/>
                          </a:solidFill>
                          <a:latin typeface="+mn-lt"/>
                          <a:ea typeface="+mn-ea"/>
                          <a:cs typeface="+mn-cs"/>
                        </a:rPr>
                        <a:t>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9029035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July	5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July 	7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54864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6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7	(Tuesday),	10</a:t>
            </a:r>
            <a:r>
              <a:rPr lang="zh-CN" altLang="en-US" strike="sngStrike" dirty="0" smtClean="0">
                <a:solidFill>
                  <a:schemeClr val="bg1">
                    <a:lumMod val="50000"/>
                  </a:schemeClr>
                </a:solidFill>
                <a:cs typeface="Times New Roman" panose="02020603050405020304" pitchFamily="18" charset="0"/>
              </a:rPr>
              <a:t>：</a:t>
            </a:r>
            <a:r>
              <a:rPr lang="en-US" altLang="zh-CN" strike="sngStrike" dirty="0" smtClean="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13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16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27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a:t>
            </a:r>
            <a:endParaRPr lang="en-US" altLang="zh-CN"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28	(Tuesday),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July	4	(Monday),	</a:t>
            </a:r>
            <a:r>
              <a:rPr lang="en-US" altLang="zh-CN" strike="sngStrike" dirty="0" smtClean="0">
                <a:solidFill>
                  <a:schemeClr val="bg1">
                    <a:lumMod val="50000"/>
                  </a:schemeClr>
                </a:solidFill>
                <a:cs typeface="Times New Roman" panose="02020603050405020304" pitchFamily="18" charset="0"/>
              </a:rPr>
              <a:t>10</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a:t>
            </a:r>
            <a:r>
              <a:rPr lang="en-US" altLang="zh-CN" strike="sngStrike" dirty="0" smtClean="0">
                <a:solidFill>
                  <a:schemeClr val="bg1">
                    <a:lumMod val="50000"/>
                  </a:schemeClr>
                </a:solidFill>
                <a:cs typeface="Times New Roman" panose="02020603050405020304" pitchFamily="18" charset="0"/>
              </a:rPr>
              <a:t>- 12:00 ET -- ?? Independence </a:t>
            </a:r>
            <a:r>
              <a:rPr lang="en-US" altLang="zh-CN" strike="sngStrike" dirty="0">
                <a:solidFill>
                  <a:schemeClr val="bg1">
                    <a:lumMod val="50000"/>
                  </a:schemeClr>
                </a:solidFill>
                <a:cs typeface="Times New Roman" panose="02020603050405020304" pitchFamily="18" charset="0"/>
              </a:rPr>
              <a:t>day</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990601"/>
            <a:ext cx="5638800"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None/>
              <a:defRPr/>
            </a:pP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13    (Wednesday  AM 1</a:t>
            </a:r>
            <a:r>
              <a:rPr lang="en-US" altLang="zh-CN" dirty="0" smtClean="0">
                <a:solidFill>
                  <a:srgbClr val="FF0000"/>
                </a:solidFill>
                <a:cs typeface="Times New Roman" panose="02020603050405020304" pitchFamily="18" charset="0"/>
              </a:rPr>
              <a:t>),		8:00 </a:t>
            </a:r>
            <a:r>
              <a:rPr lang="en-US" altLang="zh-CN" dirty="0">
                <a:solidFill>
                  <a:srgbClr val="FF0000"/>
                </a:solidFill>
                <a:cs typeface="Times New Roman" panose="02020603050405020304" pitchFamily="18" charset="0"/>
              </a:rPr>
              <a:t>- 10:00 </a:t>
            </a:r>
            <a:r>
              <a:rPr lang="en-US" altLang="zh-CN"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13    (Wednesday  AM </a:t>
            </a:r>
            <a:r>
              <a:rPr lang="en-US" altLang="zh-CN" dirty="0" smtClean="0">
                <a:solidFill>
                  <a:srgbClr val="FF0000"/>
                </a:solidFill>
                <a:cs typeface="Times New Roman" panose="02020603050405020304" pitchFamily="18" charset="0"/>
              </a:rPr>
              <a:t>2),</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10:30 </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12:30 </a:t>
            </a:r>
            <a:r>
              <a:rPr lang="en-US" altLang="zh-CN" dirty="0">
                <a:solidFill>
                  <a:srgbClr val="FF0000"/>
                </a:solidFill>
                <a:cs typeface="Times New Roman" panose="02020603050405020304" pitchFamily="18" charset="0"/>
              </a:rPr>
              <a:t>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(No conflict for now. May – July 2022 CAC calls: </a:t>
            </a:r>
            <a:r>
              <a:rPr lang="en-US" altLang="zh-CN" sz="1100"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4" name="Rectangle 3"/>
          <p:cNvSpPr txBox="1">
            <a:spLocks noChangeArrowheads="1"/>
          </p:cNvSpPr>
          <p:nvPr/>
        </p:nvSpPr>
        <p:spPr bwMode="auto">
          <a:xfrm>
            <a:off x="3810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5" name="Rectangle 3"/>
          <p:cNvSpPr txBox="1">
            <a:spLocks noChangeArrowheads="1"/>
          </p:cNvSpPr>
          <p:nvPr/>
        </p:nvSpPr>
        <p:spPr bwMode="auto">
          <a:xfrm>
            <a:off x="6096000" y="106679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a:t>To be </a:t>
            </a: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September </a:t>
            </a:r>
            <a:r>
              <a:rPr lang="en-US" altLang="zh-CN" dirty="0" smtClean="0">
                <a:solidFill>
                  <a:srgbClr val="00B050"/>
                </a:solidFill>
                <a:cs typeface="Times New Roman" panose="02020603050405020304" pitchFamily="18" charset="0"/>
              </a:rPr>
              <a:t>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6" name="表格 5"/>
          <p:cNvGraphicFramePr>
            <a:graphicFrameLocks noGrp="1"/>
          </p:cNvGraphicFramePr>
          <p:nvPr>
            <p:extLst>
              <p:ext uri="{D42A27DB-BD31-4B8C-83A1-F6EECF244321}">
                <p14:modId xmlns:p14="http://schemas.microsoft.com/office/powerpoint/2010/main" val="4076244198"/>
              </p:ext>
            </p:extLst>
          </p:nvPr>
        </p:nvGraphicFramePr>
        <p:xfrm>
          <a:off x="5638800" y="2971800"/>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696970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July </a:t>
            </a:r>
            <a:r>
              <a:rPr lang="en-US" altLang="zh-CN" sz="3200" dirty="0" smtClean="0"/>
              <a:t>Plenary (</a:t>
            </a:r>
            <a:r>
              <a:rPr lang="en-US" altLang="zh-CN" sz="3200" dirty="0" smtClean="0">
                <a:solidFill>
                  <a:srgbClr val="0000FF"/>
                </a:solidFill>
              </a:rPr>
              <a:t>To be discussed</a:t>
            </a:r>
            <a:r>
              <a:rPr lang="en-US" altLang="zh-CN" sz="3200" dirty="0" smtClean="0"/>
              <a:t>)</a:t>
            </a:r>
            <a:endParaRPr lang="en-US" altLang="zh-CN" sz="3200" dirty="0"/>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Host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Chair (Tony) will </a:t>
            </a:r>
            <a:r>
              <a:rPr lang="en-US" altLang="zh-CN" sz="1400" dirty="0" smtClean="0">
                <a:solidFill>
                  <a:srgbClr val="0000FF"/>
                </a:solidFill>
                <a:latin typeface="Arial" panose="020B0604020202020204" pitchFamily="34" charset="0"/>
                <a:cs typeface="Arial" panose="020B0604020202020204" pitchFamily="34" charset="0"/>
              </a:rPr>
              <a:t>host</a:t>
            </a:r>
            <a:r>
              <a:rPr lang="en-US" altLang="zh-CN" sz="1400" dirty="0" smtClean="0">
                <a:latin typeface="Arial" panose="020B0604020202020204" pitchFamily="34" charset="0"/>
                <a:cs typeface="Arial" panose="020B0604020202020204" pitchFamily="34" charset="0"/>
              </a:rPr>
              <a:t> the meeting online</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One Vice chair will handle </a:t>
            </a:r>
            <a:r>
              <a:rPr lang="en-US" altLang="zh-CN" sz="1400" dirty="0">
                <a:latin typeface="Arial" panose="020B0604020202020204" pitchFamily="34" charset="0"/>
                <a:cs typeface="Arial" panose="020B0604020202020204" pitchFamily="34" charset="0"/>
              </a:rPr>
              <a:t>the </a:t>
            </a:r>
            <a:r>
              <a:rPr lang="en-US" altLang="zh-CN" sz="1400" dirty="0" smtClean="0">
                <a:solidFill>
                  <a:srgbClr val="0000FF"/>
                </a:solidFill>
                <a:latin typeface="Arial" panose="020B0604020202020204" pitchFamily="34" charset="0"/>
                <a:cs typeface="Arial" panose="020B0604020202020204" pitchFamily="34" charset="0"/>
              </a:rPr>
              <a:t>audio/video</a:t>
            </a:r>
            <a:r>
              <a:rPr lang="en-US" altLang="zh-CN" sz="1400" dirty="0" smtClean="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a:t>
            </a:r>
            <a:r>
              <a:rPr lang="en-US" altLang="zh-CN" sz="1400" dirty="0" smtClean="0">
                <a:solidFill>
                  <a:srgbClr val="0000FF"/>
                </a:solidFill>
                <a:latin typeface="Arial" panose="020B0604020202020204" pitchFamily="34" charset="0"/>
                <a:cs typeface="Arial" panose="020B0604020202020204" pitchFamily="34" charset="0"/>
              </a:rPr>
              <a:t>order</a:t>
            </a:r>
            <a:r>
              <a:rPr lang="en-US" altLang="zh-CN" sz="1400" dirty="0" smtClean="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a:t>
            </a:r>
            <a:r>
              <a:rPr lang="en-US" altLang="zh-CN" dirty="0" smtClean="0">
                <a:latin typeface="Arial" panose="020B0604020202020204" pitchFamily="34" charset="0"/>
                <a:cs typeface="Arial" panose="020B0604020202020204" pitchFamily="34" charset="0"/>
              </a:rPr>
              <a:t>things (e.g., audio, confirm the computer and connection to projector), </a:t>
            </a:r>
            <a:r>
              <a:rPr lang="en-US" altLang="zh-CN" dirty="0">
                <a:latin typeface="Arial" panose="020B0604020202020204" pitchFamily="34" charset="0"/>
                <a:cs typeface="Arial" panose="020B0604020202020204" pitchFamily="34" charset="0"/>
              </a:rPr>
              <a:t>before the first session, e.g., Sunday night.</a:t>
            </a:r>
          </a:p>
          <a:p>
            <a:pPr lvl="1" algn="just">
              <a:buFont typeface="Arial" panose="020B0604020202020204" pitchFamily="34" charset="0"/>
              <a:buChar char="–"/>
              <a:defRPr/>
            </a:pPr>
            <a:r>
              <a:rPr lang="en-US" altLang="zh-CN" sz="1400" dirty="0" smtClean="0">
                <a:latin typeface="Arial" panose="020B0604020202020204" pitchFamily="34" charset="0"/>
                <a:cs typeface="Arial" panose="020B0604020202020204" pitchFamily="34" charset="0"/>
              </a:rPr>
              <a:t>Secretary (Leif) </a:t>
            </a:r>
            <a:r>
              <a:rPr lang="en-US" altLang="zh-CN" sz="1400" dirty="0">
                <a:latin typeface="Arial" panose="020B0604020202020204" pitchFamily="34" charset="0"/>
                <a:cs typeface="Arial" panose="020B0604020202020204" pitchFamily="34" charset="0"/>
              </a:rPr>
              <a:t>could focus on the </a:t>
            </a:r>
            <a:r>
              <a:rPr lang="en-US" altLang="zh-CN" sz="1400" dirty="0" smtClean="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smtClean="0">
                <a:solidFill>
                  <a:srgbClr val="0000FF"/>
                </a:solidFill>
                <a:latin typeface="Arial" panose="020B0604020202020204" pitchFamily="34" charset="0"/>
                <a:cs typeface="Arial" panose="020B0604020202020204" pitchFamily="34" charset="0"/>
              </a:rPr>
              <a:t>CID</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smtClean="0">
                <a:latin typeface="Arial" panose="020B0604020202020204" pitchFamily="34" charset="0"/>
                <a:cs typeface="Arial" panose="020B0604020202020204" pitchFamily="34" charset="0"/>
              </a:rPr>
              <a:t>Participant</a:t>
            </a:r>
            <a:endParaRPr lang="en-US" altLang="zh-CN" sz="1800" b="1" kern="0" dirty="0">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Join</a:t>
            </a:r>
            <a:r>
              <a:rPr lang="en-US" altLang="zh-CN" sz="1400" dirty="0" smtClean="0">
                <a:latin typeface="Arial" panose="020B0604020202020204" pitchFamily="34" charset="0"/>
                <a:cs typeface="Arial" panose="020B0604020202020204" pitchFamily="34" charset="0"/>
              </a:rPr>
              <a:t>: All the “</a:t>
            </a:r>
            <a:r>
              <a:rPr lang="en-US" altLang="zh-CN" sz="1400" dirty="0" smtClean="0">
                <a:solidFill>
                  <a:srgbClr val="0000FF"/>
                </a:solidFill>
                <a:latin typeface="Arial" panose="020B0604020202020204" pitchFamily="34" charset="0"/>
                <a:cs typeface="Arial" panose="020B0604020202020204" pitchFamily="34" charset="0"/>
              </a:rPr>
              <a:t>in person</a:t>
            </a:r>
            <a:r>
              <a:rPr lang="en-US" altLang="zh-CN" sz="1400" dirty="0" smtClean="0">
                <a:latin typeface="Arial" panose="020B0604020202020204" pitchFamily="34" charset="0"/>
                <a:cs typeface="Arial" panose="020B0604020202020204" pitchFamily="34" charset="0"/>
              </a:rPr>
              <a:t>” member shall select “</a:t>
            </a:r>
            <a:r>
              <a:rPr lang="en-US" altLang="zh-CN" sz="1400" dirty="0" smtClean="0">
                <a:solidFill>
                  <a:srgbClr val="0000FF"/>
                </a:solidFill>
                <a:latin typeface="Arial" panose="020B0604020202020204" pitchFamily="34" charset="0"/>
                <a:cs typeface="Arial" panose="020B0604020202020204" pitchFamily="34" charset="0"/>
              </a:rPr>
              <a:t>no audio</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option on </a:t>
            </a:r>
            <a:r>
              <a:rPr lang="en-US" altLang="zh-CN" sz="1400" dirty="0" smtClean="0">
                <a:latin typeface="Arial" panose="020B0604020202020204" pitchFamily="34" charset="0"/>
                <a:cs typeface="Arial" panose="020B0604020202020204" pitchFamily="34" charset="0"/>
              </a:rPr>
              <a:t>joining </a:t>
            </a:r>
            <a:r>
              <a:rPr lang="en-US" altLang="zh-CN" sz="1400" dirty="0" err="1" smtClean="0">
                <a:latin typeface="Arial" panose="020B0604020202020204" pitchFamily="34" charset="0"/>
                <a:cs typeface="Arial" panose="020B0604020202020204" pitchFamily="34" charset="0"/>
              </a:rPr>
              <a:t>Webex</a:t>
            </a:r>
            <a:r>
              <a:rPr lang="en-US" altLang="zh-CN" sz="1400" dirty="0" smtClean="0">
                <a:latin typeface="Arial" panose="020B0604020202020204" pitchFamily="34" charset="0"/>
                <a:cs typeface="Arial" panose="020B0604020202020204" pitchFamily="34" charset="0"/>
              </a:rPr>
              <a:t>, in order to </a:t>
            </a:r>
            <a:r>
              <a:rPr lang="en-US" altLang="zh-CN" sz="1400" dirty="0">
                <a:latin typeface="Arial" panose="020B0604020202020204" pitchFamily="34" charset="0"/>
                <a:cs typeface="Arial" panose="020B0604020202020204" pitchFamily="34" charset="0"/>
              </a:rPr>
              <a:t>avoid audio problems (feedback</a:t>
            </a:r>
            <a:r>
              <a:rPr lang="en-US" altLang="zh-CN" sz="1400" dirty="0" smtClean="0">
                <a:latin typeface="Arial" panose="020B0604020202020204" pitchFamily="34" charset="0"/>
                <a:cs typeface="Arial" panose="020B0604020202020204" pitchFamily="34" charset="0"/>
              </a:rPr>
              <a:t>)</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All “</a:t>
            </a:r>
            <a:r>
              <a:rPr lang="en-US" altLang="zh-CN" sz="1400" dirty="0" smtClean="0">
                <a:solidFill>
                  <a:srgbClr val="0000FF"/>
                </a:solidFill>
                <a:latin typeface="Arial" panose="020B0604020202020204" pitchFamily="34" charset="0"/>
                <a:cs typeface="Arial" panose="020B0604020202020204" pitchFamily="34" charset="0"/>
              </a:rPr>
              <a:t>Queue</a:t>
            </a:r>
            <a:r>
              <a:rPr lang="en-US" altLang="zh-CN" sz="1400" dirty="0" smtClean="0">
                <a:latin typeface="Arial" panose="020B0604020202020204" pitchFamily="34" charset="0"/>
                <a:cs typeface="Arial" panose="020B0604020202020204" pitchFamily="34" charset="0"/>
              </a:rPr>
              <a:t>” should be requested </a:t>
            </a:r>
            <a:r>
              <a:rPr lang="en-US" altLang="zh-CN" sz="1400" dirty="0" smtClean="0">
                <a:solidFill>
                  <a:srgbClr val="0000FF"/>
                </a:solidFill>
                <a:latin typeface="Arial" panose="020B0604020202020204" pitchFamily="34" charset="0"/>
                <a:cs typeface="Arial" panose="020B0604020202020204" pitchFamily="34" charset="0"/>
              </a:rPr>
              <a:t>online</a:t>
            </a:r>
            <a:r>
              <a:rPr lang="en-US" altLang="zh-CN" sz="1400" dirty="0" smtClean="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“In </a:t>
            </a:r>
            <a:r>
              <a:rPr lang="en-US" altLang="zh-CN" dirty="0">
                <a:latin typeface="Arial" panose="020B0604020202020204" pitchFamily="34" charset="0"/>
                <a:cs typeface="Arial" panose="020B0604020202020204" pitchFamily="34" charset="0"/>
              </a:rPr>
              <a:t>person” </a:t>
            </a:r>
            <a:r>
              <a:rPr lang="en-US" altLang="zh-CN" dirty="0" smtClean="0">
                <a:latin typeface="Arial" panose="020B0604020202020204" pitchFamily="34" charset="0"/>
                <a:cs typeface="Arial" panose="020B0604020202020204" pitchFamily="34" charset="0"/>
              </a:rPr>
              <a:t>member </a:t>
            </a:r>
            <a:r>
              <a:rPr lang="en-US" altLang="zh-CN" dirty="0">
                <a:latin typeface="Arial" panose="020B0604020202020204" pitchFamily="34" charset="0"/>
                <a:cs typeface="Arial" panose="020B0604020202020204" pitchFamily="34" charset="0"/>
              </a:rPr>
              <a:t>should </a:t>
            </a:r>
            <a:r>
              <a:rPr lang="en-US" altLang="zh-CN" dirty="0" smtClean="0">
                <a:latin typeface="Arial" panose="020B0604020202020204" pitchFamily="34" charset="0"/>
                <a:cs typeface="Arial" panose="020B0604020202020204" pitchFamily="34" charset="0"/>
              </a:rPr>
              <a:t>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smtClean="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Vote</a:t>
            </a:r>
            <a:r>
              <a:rPr lang="en-US" altLang="zh-CN" sz="1400" dirty="0" smtClean="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a:t>
            </a:r>
            <a:r>
              <a:rPr lang="en-US" altLang="zh-CN" sz="1400" dirty="0" smtClean="0">
                <a:solidFill>
                  <a:srgbClr val="0000FF"/>
                </a:solidFill>
                <a:latin typeface="Arial" panose="020B0604020202020204" pitchFamily="34" charset="0"/>
                <a:cs typeface="Arial" panose="020B0604020202020204" pitchFamily="34" charset="0"/>
              </a:rPr>
              <a:t>otes</a:t>
            </a:r>
            <a:r>
              <a:rPr lang="en-US" altLang="zh-CN" sz="1400" dirty="0" smtClean="0">
                <a:latin typeface="Arial" panose="020B0604020202020204" pitchFamily="34" charset="0"/>
                <a:cs typeface="Arial" panose="020B0604020202020204" pitchFamily="34" charset="0"/>
              </a:rPr>
              <a:t> (SP/Motion) will be conducted on </a:t>
            </a:r>
            <a:r>
              <a:rPr lang="en-US" altLang="zh-CN" sz="1400" dirty="0" err="1" smtClean="0">
                <a:solidFill>
                  <a:srgbClr val="0000FF"/>
                </a:solidFill>
                <a:latin typeface="Arial" panose="020B0604020202020204" pitchFamily="34" charset="0"/>
                <a:cs typeface="Arial" panose="020B0604020202020204" pitchFamily="34" charset="0"/>
              </a:rPr>
              <a:t>Webex</a:t>
            </a:r>
            <a:endParaRPr lang="en-US" altLang="zh-CN" sz="1400" dirty="0" smtClean="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smtClean="0">
                <a:latin typeface="Arial" panose="020B0604020202020204" pitchFamily="34" charset="0"/>
                <a:cs typeface="Arial" panose="020B0604020202020204" pitchFamily="34" charset="0"/>
              </a:rPr>
              <a:t>Present</a:t>
            </a:r>
            <a:r>
              <a:rPr lang="en-US" altLang="zh-CN" sz="1400" dirty="0" smtClean="0">
                <a:latin typeface="Arial" panose="020B0604020202020204" pitchFamily="34" charset="0"/>
                <a:cs typeface="Arial" panose="020B0604020202020204" pitchFamily="34" charset="0"/>
              </a:rPr>
              <a:t>: Presenter shall go </a:t>
            </a:r>
            <a:r>
              <a:rPr lang="en-US" altLang="zh-CN" sz="1400" dirty="0">
                <a:latin typeface="Arial" panose="020B0604020202020204" pitchFamily="34" charset="0"/>
                <a:cs typeface="Arial" panose="020B0604020202020204" pitchFamily="34" charset="0"/>
              </a:rPr>
              <a:t>to the </a:t>
            </a:r>
            <a:r>
              <a:rPr lang="en-US" altLang="zh-CN" sz="1400" dirty="0" smtClean="0">
                <a:solidFill>
                  <a:srgbClr val="0000FF"/>
                </a:solidFill>
                <a:latin typeface="Arial" panose="020B0604020202020204" pitchFamily="34" charset="0"/>
                <a:cs typeface="Arial" panose="020B0604020202020204" pitchFamily="34" charset="0"/>
              </a:rPr>
              <a:t>platform</a:t>
            </a:r>
            <a:r>
              <a:rPr lang="en-US" altLang="zh-CN" sz="1400" dirty="0" smtClean="0">
                <a:latin typeface="Arial" panose="020B0604020202020204" pitchFamily="34" charset="0"/>
                <a:cs typeface="Arial" panose="020B0604020202020204" pitchFamily="34" charset="0"/>
              </a:rPr>
              <a:t>, </a:t>
            </a:r>
            <a:r>
              <a:rPr lang="en-US" altLang="zh-CN" sz="1400" dirty="0">
                <a:latin typeface="Arial" panose="020B0604020202020204" pitchFamily="34" charset="0"/>
                <a:cs typeface="Arial" panose="020B0604020202020204" pitchFamily="34" charset="0"/>
              </a:rPr>
              <a:t>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a:t>
            </a:r>
            <a:r>
              <a:rPr lang="en-US" altLang="zh-CN" sz="1400" dirty="0" smtClean="0">
                <a:latin typeface="Arial" panose="020B0604020202020204" pitchFamily="34" charset="0"/>
                <a:cs typeface="Arial" panose="020B0604020202020204" pitchFamily="34" charset="0"/>
              </a:rPr>
              <a:t>platform</a:t>
            </a:r>
          </a:p>
          <a:p>
            <a:pPr lvl="2" algn="just">
              <a:buSzPct val="50000"/>
              <a:buFont typeface="Wingdings" panose="05000000000000000000" pitchFamily="2" charset="2"/>
              <a:buChar char="n"/>
              <a:defRPr/>
            </a:pPr>
            <a:r>
              <a:rPr lang="en-US" altLang="zh-CN" dirty="0" smtClean="0">
                <a:latin typeface="Arial" panose="020B0604020202020204" pitchFamily="34" charset="0"/>
                <a:cs typeface="Arial" panose="020B0604020202020204" pitchFamily="34" charset="0"/>
              </a:rPr>
              <a:t>Option 1: Use </a:t>
            </a:r>
            <a:r>
              <a:rPr lang="en-US" altLang="zh-CN" dirty="0">
                <a:latin typeface="Arial" panose="020B0604020202020204" pitchFamily="34" charset="0"/>
                <a:cs typeface="Arial" panose="020B0604020202020204" pitchFamily="34" charset="0"/>
              </a:rPr>
              <a:t>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r>
              <a:rPr lang="en-US" altLang="zh-CN" dirty="0" smtClean="0">
                <a:latin typeface="Arial" panose="020B0604020202020204" pitchFamily="34" charset="0"/>
                <a:cs typeface="Arial" panose="020B0604020202020204" pitchFamily="34" charset="0"/>
              </a:rPr>
              <a:t>)</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a:t>
            </a:r>
            <a:r>
              <a:rPr lang="en-US" altLang="zh-CN" dirty="0" smtClean="0">
                <a:latin typeface="Arial" panose="020B0604020202020204" pitchFamily="34" charset="0"/>
                <a:cs typeface="Arial" panose="020B0604020202020204" pitchFamily="34" charset="0"/>
              </a:rPr>
              <a:t>2: Use the </a:t>
            </a:r>
            <a:r>
              <a:rPr lang="en-US" altLang="zh-CN" dirty="0" smtClean="0">
                <a:solidFill>
                  <a:srgbClr val="0000FF"/>
                </a:solidFill>
                <a:latin typeface="Arial" panose="020B0604020202020204" pitchFamily="34" charset="0"/>
                <a:cs typeface="Arial" panose="020B0604020202020204" pitchFamily="34" charset="0"/>
              </a:rPr>
              <a:t>computer on the platform </a:t>
            </a:r>
            <a:r>
              <a:rPr lang="en-US" altLang="zh-CN" dirty="0" smtClean="0">
                <a:latin typeface="Arial" panose="020B0604020202020204" pitchFamily="34" charset="0"/>
                <a:cs typeface="Arial" panose="020B0604020202020204" pitchFamily="34" charset="0"/>
              </a:rPr>
              <a:t>(Need to let Vice chairs know and download the slides before)</a:t>
            </a:r>
            <a:endParaRPr lang="en-US" altLang="zh-CN"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smtClean="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smtClean="0">
                <a:latin typeface="Arial" panose="020B0604020202020204" pitchFamily="34" charset="0"/>
                <a:cs typeface="Arial" panose="020B0604020202020204" pitchFamily="34" charset="0"/>
              </a:rPr>
              <a:t>Note: For more details</a:t>
            </a:r>
            <a:r>
              <a:rPr lang="en-US" altLang="zh-CN" sz="1600" kern="0" dirty="0">
                <a:latin typeface="Arial" panose="020B0604020202020204" pitchFamily="34" charset="0"/>
                <a:cs typeface="Arial" panose="020B0604020202020204" pitchFamily="34" charset="0"/>
              </a:rPr>
              <a:t>, please refer to tutorial EC-22/118</a:t>
            </a:r>
          </a:p>
        </p:txBody>
      </p:sp>
    </p:spTree>
    <p:extLst>
      <p:ext uri="{BB962C8B-B14F-4D97-AF65-F5344CB8AC3E}">
        <p14:creationId xmlns:p14="http://schemas.microsoft.com/office/powerpoint/2010/main" val="17206789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July</a:t>
            </a:r>
            <a:r>
              <a:rPr lang="en-US" altLang="en-US" sz="1800" dirty="0">
                <a:solidFill>
                  <a:srgbClr val="0000FF"/>
                </a:solidFill>
              </a:rPr>
              <a:t>	</a:t>
            </a:r>
            <a:r>
              <a:rPr lang="en-US" altLang="en-US" sz="1800" dirty="0" smtClean="0">
                <a:solidFill>
                  <a:srgbClr val="0000FF"/>
                </a:solidFill>
              </a:rPr>
              <a:t>5	10:00 </a:t>
            </a:r>
            <a:r>
              <a:rPr lang="en-US" altLang="en-US" sz="1800" dirty="0">
                <a:solidFill>
                  <a:srgbClr val="0000FF"/>
                </a:solidFill>
              </a:rPr>
              <a:t>- 12:00 ET</a:t>
            </a:r>
          </a:p>
          <a:p>
            <a:pPr marL="285750" indent="-285750" algn="just"/>
            <a:r>
              <a:rPr lang="en-US" altLang="en-US" sz="1800" dirty="0" smtClean="0">
                <a:solidFill>
                  <a:srgbClr val="0000FF"/>
                </a:solidFill>
              </a:rPr>
              <a:t>July </a:t>
            </a:r>
            <a:r>
              <a:rPr lang="en-US" altLang="en-US" sz="1800" dirty="0">
                <a:solidFill>
                  <a:srgbClr val="0000FF"/>
                </a:solidFill>
              </a:rPr>
              <a:t>	7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140334</TotalTime>
  <Words>2078</Words>
  <Application>Microsoft Office PowerPoint</Application>
  <PresentationFormat>宽屏</PresentationFormat>
  <Paragraphs>472</Paragraphs>
  <Slides>24</Slides>
  <Notes>24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24</vt:i4>
      </vt:variant>
    </vt:vector>
  </HeadingPairs>
  <TitlesOfParts>
    <vt:vector size="3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July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4</cp:revision>
  <cp:lastPrinted>2014-11-04T15:04:57Z</cp:lastPrinted>
  <dcterms:created xsi:type="dcterms:W3CDTF">2007-04-17T18:10:23Z</dcterms:created>
  <dcterms:modified xsi:type="dcterms:W3CDTF">2022-07-07T01:13:26Z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(3)Kcvd7lTiDtCLiEVTlusbHWSthNOXcEJwK4TnEmSUUFARaTT+AatJPxlh1fizCRoGhoFRkfIu
GbzDSZ0RiVx2v1eyIzvg0/ZR+pywqopnhukhlg8ABdNYyrf5AX8ds9FBi3NZ+CIMMRphJhFB
m4FS8HyKirbtT1dLYjEhJAdZQvCZfATkgJgdKz0kQ3frCAcK6BLHWoh/fvI+3KJgoyUd1/3B
hG8xOWOysT5kYBiUro</vt:lpwstr>
  </property>
  <property fmtid="{D5CDD505-2E9C-101B-9397-08002B2CF9AE}" pid="27" name="_2015_ms_pID_7253431">
    <vt:lpwstr>du2kzt0XQhb80FT8R9uInN84t/QgVzHBH4M3J9GA0rewzaAVL3zlrq
Gm6yMb7TMkhNJeR6bJl1W7wauMywfgTrZ/D+jThrueS8oUZfOroJCd86ROeAHFBQFq7lNdfV
SBHUAHmPbXVxU/01E/SJ+3CHmRUmNCkh6fXsuSPOGcq9sVW24a+HRlNMhNzNrtl1lvcCq1dI
zFEPM7mojzmbyrSl7Y2Fa639B5fL4Nvo87L7</vt:lpwstr>
  </property>
  <property fmtid="{D5CDD505-2E9C-101B-9397-08002B2CF9AE}" pid="28" name="_2015_ms_pID_7253432">
    <vt:lpwstr>N0kUagml+0kwToqeq8hHaQU=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