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324" r:id="rId8"/>
    <p:sldId id="328" r:id="rId9"/>
    <p:sldId id="332" r:id="rId10"/>
    <p:sldId id="327" r:id="rId11"/>
    <p:sldId id="330" r:id="rId12"/>
    <p:sldId id="331" r:id="rId13"/>
    <p:sldId id="323" r:id="rId14"/>
    <p:sldId id="28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70" y="10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802.11-22/0950r0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2008.1349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Connection between AI/ML &amp; Wireless LAN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914207"/>
              </p:ext>
            </p:extLst>
          </p:nvPr>
        </p:nvGraphicFramePr>
        <p:xfrm>
          <a:off x="2705100" y="3162300"/>
          <a:ext cx="7191375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9876" imgH="2792420" progId="Word.Document.8">
                  <p:embed/>
                </p:oleObj>
              </mc:Choice>
              <mc:Fallback>
                <p:oleObj name="Document" r:id="rId3" imgW="8289876" imgH="27924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3162300"/>
                        <a:ext cx="7191375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the possible study topics on how AI/ML interacts with WLAN</a:t>
            </a:r>
            <a:endParaRPr lang="en-US" strike="sngStrike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 on the topic on how AI/ML improves Wi-Fi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List multiple uses cases of AI/ML enhanced Wi-Fi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the potential impact on 802.11 specs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 CSI feedback reduction as one example of AI/ML enhanced feature and illustrate the framework of AI/ML deployed in WLAN to reduce CSI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Way 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 the list of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Unify the simulation baseline and reference model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the evaluation metric(s)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Way Forward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154545" y="1468583"/>
            <a:ext cx="10243599" cy="4875068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 dirty="0"/>
              <a:t>[1] M. Kulin, T. </a:t>
            </a:r>
            <a:r>
              <a:rPr lang="en-US" sz="1400" kern="0" dirty="0" err="1"/>
              <a:t>Kazaz</a:t>
            </a:r>
            <a:r>
              <a:rPr lang="en-US" sz="1400" kern="0" dirty="0"/>
              <a:t>, I. </a:t>
            </a:r>
            <a:r>
              <a:rPr lang="en-US" sz="1400" kern="0" dirty="0" err="1"/>
              <a:t>Moerman</a:t>
            </a:r>
            <a:r>
              <a:rPr lang="en-US" sz="1400" kern="0" dirty="0"/>
              <a:t>, E. de </a:t>
            </a:r>
            <a:r>
              <a:rPr lang="en-US" sz="1400" kern="0" dirty="0" err="1"/>
              <a:t>Poorter</a:t>
            </a:r>
            <a:r>
              <a:rPr lang="en-US" sz="1400" kern="0" dirty="0"/>
              <a:t>, “A Survey on Machine Learning-Based Performance Improvement of Wireless Networks: PHY, MAC and Network Layer,” Electronics. 2021; 10(3):318. </a:t>
            </a:r>
          </a:p>
          <a:p>
            <a:pPr marL="0" indent="0"/>
            <a:r>
              <a:rPr lang="en-US" sz="1400" kern="0" dirty="0"/>
              <a:t>[2] S. </a:t>
            </a:r>
            <a:r>
              <a:rPr lang="en-US" sz="1400" kern="0" dirty="0" err="1"/>
              <a:t>Szott</a:t>
            </a:r>
            <a:r>
              <a:rPr lang="en-US" sz="1400" kern="0" dirty="0"/>
              <a:t>, K. </a:t>
            </a:r>
            <a:r>
              <a:rPr lang="en-US" sz="1400" kern="0" dirty="0" err="1"/>
              <a:t>Kosek-Szott</a:t>
            </a:r>
            <a:r>
              <a:rPr lang="en-US" sz="1400" kern="0" dirty="0"/>
              <a:t>, P. </a:t>
            </a:r>
            <a:r>
              <a:rPr lang="en-US" sz="1400" kern="0" dirty="0" err="1"/>
              <a:t>Gawłowicz</a:t>
            </a:r>
            <a:r>
              <a:rPr lang="en-US" sz="1400" kern="0" dirty="0"/>
              <a:t>, J. T. Gómez, B. </a:t>
            </a:r>
            <a:r>
              <a:rPr lang="en-US" sz="1400" kern="0" dirty="0" err="1"/>
              <a:t>Bellalta</a:t>
            </a:r>
            <a:r>
              <a:rPr lang="en-US" sz="1400" kern="0" dirty="0"/>
              <a:t>, A. </a:t>
            </a:r>
            <a:r>
              <a:rPr lang="en-US" sz="1400" kern="0" dirty="0" err="1"/>
              <a:t>Zubow</a:t>
            </a:r>
            <a:r>
              <a:rPr lang="en-US" sz="1400" kern="0" dirty="0"/>
              <a:t>, F. Dressler, “</a:t>
            </a:r>
            <a:r>
              <a:rPr lang="en-US" sz="1400" kern="0" dirty="0" err="1"/>
              <a:t>WiFi</a:t>
            </a:r>
            <a:r>
              <a:rPr lang="en-US" sz="1400" kern="0" dirty="0"/>
              <a:t> Meets ML: A Survey on Improving IEEE 802.11 Performance with Machine Learning”, IEEE Communications Surveys &amp; Tutorials</a:t>
            </a:r>
          </a:p>
          <a:p>
            <a:pPr marL="0" indent="0"/>
            <a:r>
              <a:rPr lang="en-US" sz="1400" kern="0" dirty="0"/>
              <a:t>[3] 3GPP TR, 38.843, “Study on AI/ML for NR air interface”</a:t>
            </a:r>
          </a:p>
          <a:p>
            <a:r>
              <a:rPr lang="en-US" sz="1400" kern="0" dirty="0"/>
              <a:t>[4] </a:t>
            </a:r>
            <a:r>
              <a:rPr lang="en-US" altLang="zh-CN" sz="1400" dirty="0"/>
              <a:t>11-22/0030, Look ahead to next generation</a:t>
            </a:r>
          </a:p>
          <a:p>
            <a:r>
              <a:rPr lang="en-US" altLang="zh-CN" sz="1400" dirty="0"/>
              <a:t>[5] 11-22/0032, Next Gen After 11be</a:t>
            </a:r>
          </a:p>
          <a:p>
            <a:pPr marL="0" indent="0"/>
            <a:r>
              <a:rPr lang="en-US" sz="1400" kern="0" dirty="0"/>
              <a:t>[6] 11-22/0694, Thoughts on Next Gen WLAN</a:t>
            </a:r>
          </a:p>
          <a:p>
            <a:pPr marL="0" indent="0"/>
            <a:r>
              <a:rPr lang="en-US" sz="1400" kern="0" dirty="0"/>
              <a:t>[7] 11-22/0729, 802.11 GEN8 Study Group </a:t>
            </a:r>
          </a:p>
          <a:p>
            <a:pPr marL="0" indent="0"/>
            <a:r>
              <a:rPr lang="en-US" sz="1400" kern="0" dirty="0"/>
              <a:t>[8] 11-22/0708, Beyond ‘be’ – Proposed Next Step</a:t>
            </a:r>
          </a:p>
          <a:p>
            <a:pPr marL="0" indent="0"/>
            <a:r>
              <a:rPr lang="en-US" sz="1400" kern="0" dirty="0"/>
              <a:t>[9] H. </a:t>
            </a:r>
            <a:r>
              <a:rPr lang="en-US" sz="1400" kern="0" dirty="0" err="1"/>
              <a:t>Hellström</a:t>
            </a:r>
            <a:r>
              <a:rPr lang="en-US" sz="1400" kern="0" dirty="0"/>
              <a:t>, J. M. B. Silva Jr., M. M. Amiri, M. Chen, V. Fodor. H. Vincent Poor and C. </a:t>
            </a:r>
            <a:r>
              <a:rPr lang="en-US" sz="1400" kern="0" dirty="0" err="1"/>
              <a:t>Fischione</a:t>
            </a:r>
            <a:r>
              <a:rPr lang="en-US" sz="1400" kern="0" dirty="0"/>
              <a:t>, “Wireless for Machine Learning: a Survey” </a:t>
            </a:r>
            <a:r>
              <a:rPr lang="en-US" sz="1400" kern="0" dirty="0">
                <a:hlinkClick r:id="rId3"/>
              </a:rPr>
              <a:t>https://arxiv.org/pdf/2008.13492.pdf</a:t>
            </a:r>
            <a:endParaRPr lang="en-US" sz="1400" kern="0" dirty="0"/>
          </a:p>
          <a:p>
            <a:pPr marL="0" indent="0"/>
            <a:r>
              <a:rPr lang="en-US" sz="1400" kern="0" dirty="0"/>
              <a:t>[10] S. d. Bast, R. </a:t>
            </a:r>
            <a:r>
              <a:rPr lang="en-US" sz="1400" kern="0" dirty="0" err="1"/>
              <a:t>Torrea</a:t>
            </a:r>
            <a:r>
              <a:rPr lang="en-US" sz="1400" kern="0" dirty="0"/>
              <a:t>-Duran, A. </a:t>
            </a:r>
            <a:r>
              <a:rPr lang="en-US" sz="1400" kern="0" dirty="0" err="1"/>
              <a:t>Chiumento</a:t>
            </a:r>
            <a:r>
              <a:rPr lang="en-US" sz="1400" kern="0" dirty="0"/>
              <a:t>, So. </a:t>
            </a:r>
            <a:r>
              <a:rPr lang="en-US" sz="1400" kern="0" dirty="0" err="1"/>
              <a:t>Pollin</a:t>
            </a:r>
            <a:r>
              <a:rPr lang="en-US" sz="1400" kern="0" dirty="0"/>
              <a:t>, H. </a:t>
            </a:r>
            <a:r>
              <a:rPr lang="en-US" sz="1400" kern="0" dirty="0" err="1"/>
              <a:t>Gacanin</a:t>
            </a:r>
            <a:r>
              <a:rPr lang="en-US" sz="1400" kern="0" dirty="0"/>
              <a:t>, “Deep Reinforcement Learning for Dynamic Network Slicing in IEEE 802.11 Networks”, IEEE </a:t>
            </a:r>
            <a:r>
              <a:rPr lang="en-US" sz="1400" kern="0" dirty="0" err="1"/>
              <a:t>Inforcom</a:t>
            </a:r>
            <a:r>
              <a:rPr lang="en-US" sz="1400" kern="0" dirty="0"/>
              <a:t>, April 2019</a:t>
            </a:r>
          </a:p>
          <a:p>
            <a:pPr marL="0" indent="0"/>
            <a:r>
              <a:rPr lang="en-US" sz="1400" kern="0" dirty="0"/>
              <a:t>[11] </a:t>
            </a:r>
            <a:r>
              <a:rPr lang="en-US" sz="1400" dirty="0"/>
              <a:t>M. Deshmukh, Z. Lin, H. Lou, M. Kamel, R. Yang, I. </a:t>
            </a:r>
            <a:r>
              <a:rPr lang="en-US" sz="1400" dirty="0" err="1"/>
              <a:t>Güvenç</a:t>
            </a:r>
            <a:r>
              <a:rPr lang="en-US" sz="1400" dirty="0"/>
              <a:t>, “Intelligent Feedback Overhead Reduction (</a:t>
            </a:r>
            <a:r>
              <a:rPr lang="en-US" sz="1400" dirty="0" err="1"/>
              <a:t>iFOR</a:t>
            </a:r>
            <a:r>
              <a:rPr lang="en-US" sz="1400" dirty="0"/>
              <a:t>) in Wi-Fi 7 and Beyond,” in Proceedings of 2022 VTC-Spring</a:t>
            </a:r>
          </a:p>
          <a:p>
            <a:pPr marL="0" indent="0"/>
            <a:r>
              <a:rPr lang="en-US" sz="1400" dirty="0"/>
              <a:t>[12] P. K. </a:t>
            </a:r>
            <a:r>
              <a:rPr lang="en-US" sz="1400" dirty="0" err="1"/>
              <a:t>Sangdeh</a:t>
            </a:r>
            <a:r>
              <a:rPr lang="en-US" sz="1400" dirty="0"/>
              <a:t>, H. </a:t>
            </a:r>
            <a:r>
              <a:rPr lang="en-US" sz="1400" dirty="0" err="1"/>
              <a:t>Pirayesh</a:t>
            </a:r>
            <a:r>
              <a:rPr lang="en-US" sz="1400" dirty="0"/>
              <a:t>, A. </a:t>
            </a:r>
            <a:r>
              <a:rPr lang="en-US" sz="1400" dirty="0" err="1"/>
              <a:t>Mobiny</a:t>
            </a:r>
            <a:r>
              <a:rPr lang="en-US" sz="1400" dirty="0"/>
              <a:t>, H. Zeng, “</a:t>
            </a:r>
            <a:r>
              <a:rPr lang="en-US" sz="1400" dirty="0" err="1"/>
              <a:t>LB-SciFi:Online</a:t>
            </a:r>
            <a:r>
              <a:rPr lang="en-US" sz="1400" dirty="0"/>
              <a:t> Learning-Based Channel Feedback for MU-MIMO in Wireless LANs, ” in Proceedings of 2020 IEEE 28th ICNP</a:t>
            </a:r>
          </a:p>
          <a:p>
            <a:pPr marL="0" indent="0"/>
            <a:endParaRPr lang="en-US" sz="1400" kern="0" dirty="0"/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how Artificial Intelligence (AI)/Machine Learning (ML) can connect with WLANs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AI/ML has been extensively studied in academia and industry and found its way into many different scientific fields [1],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3GPP Release 18 will study AI/ML for NR air interface to enhance performance or reduce complexity/overhead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 specifications have been regularly updated with more demanding requirements and new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Next generation of Wi-Fi may require higher throughput (&gt;100 Gbps [4], &gt; 2x 11be [5]), lower latency (&lt;=1ms [4] ), extra reliability (&gt; </a:t>
            </a:r>
            <a:r>
              <a:rPr lang="en-US" sz="2000" dirty="0"/>
              <a:t>99.999999% </a:t>
            </a:r>
            <a:r>
              <a:rPr lang="en-US" dirty="0"/>
              <a:t>[6], [7], [8])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generations of Wi-Fi network with different applications need to co-exist efficiently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can AI/ML connect with 802.11?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CAB194-8B81-DFB9-BAFD-E4A8C565E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topics about AI/ML vs WLAN have been extensively studied and summarized in [1] [2] [9]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main topic areas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1: Using AI/ML to improve IEEE 802.11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Better one specific feature or jointly optimize multiple features across layers [1]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Optimize the use of WM resources for individual BSS’s, ESS’s, and multiple BSS/ESS interactions</a:t>
            </a:r>
          </a:p>
          <a:p>
            <a:pPr marL="40005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2: Creating a communication efficient wireless network to facilitate AI/ML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802.11 protocol may need to be updated to facilitate the data sharing (Distributed ML) or model parameters sharing (Federated Learning) between AP(s) and non-AP STAs [9]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Topic 3: Deploying AI/ML enabled structure to optimize 802.11 network slicing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Network slicing in </a:t>
            </a:r>
            <a:r>
              <a:rPr lang="en-US"/>
              <a:t>802.11 networks - meet </a:t>
            </a:r>
            <a:r>
              <a:rPr lang="en-US" dirty="0"/>
              <a:t>the diverse set </a:t>
            </a:r>
            <a:r>
              <a:rPr lang="en-US"/>
              <a:t>of requirements </a:t>
            </a:r>
            <a:r>
              <a:rPr lang="en-US" dirty="0"/>
              <a:t>for multiple applications under a flexible infrastructure [10]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79FD03-3D8F-E891-2915-74E1B5C9E8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AC482-7DA3-C369-C86A-D2D976A406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9FC86-78D0-C445-2854-48245B186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3C54008-0875-CD2C-6BEA-345DB98EA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Topics of Connection Between AI/ML and WLAN</a:t>
            </a:r>
          </a:p>
        </p:txBody>
      </p:sp>
    </p:spTree>
    <p:extLst>
      <p:ext uri="{BB962C8B-B14F-4D97-AF65-F5344CB8AC3E}">
        <p14:creationId xmlns:p14="http://schemas.microsoft.com/office/powerpoint/2010/main" val="144532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01F39-FCB2-4B41-2FBA-728E4ACDAA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E038-C1DF-7FBF-9868-7C090C48FE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4FBE0-DE4D-99CC-7C5F-068F0F04A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4BA0E7-B132-6187-9CD3-07FE428B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AI/ML Enhanced Wi-Fi Features</a:t>
            </a:r>
            <a:br>
              <a:rPr lang="en-US" dirty="0"/>
            </a:br>
            <a:r>
              <a:rPr lang="en-US" dirty="0"/>
              <a:t>- AI/ML on AP and Non-AP STAs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FA9CB61-EC67-A3D2-16DF-582126843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548" y="1866107"/>
            <a:ext cx="7244834" cy="419099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CSI feedback enhancement [1], [11], [12]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AI/ML technology can be used for the enhancements of different CSI feedback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More details will be discussed later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Single link optimization [1]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Rate selection (MCS, MIMO mode and BW) – monitoring the service time ratio of an A-MPDU,  improved SNR prediction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Access optimization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CW optimization – reducing both collisions and idle time periods to maximize the throughput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optimization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Traffic distribution among different links, e.g., 5 GHz and 6 GHz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In above use cases, AP and Non-AP STAs may perform the AI/ML algorithm independently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35265A-0F6F-8253-D7A6-B83606B5C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3536" y="2494664"/>
            <a:ext cx="3994972" cy="261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8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873C76-ED87-0966-1653-6F3BDE8F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Use case: Identify a list of use cases (e.g., one or two) as the preliminary study of AI/ML enhancement of Wi-Fi features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Framework: Unify the structure of AI/ML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AP side only or all STAs or non-AP STAs only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KPI metric: Define an KPI metric or KPI metrics to evaluate an AI/ML enhanced </a:t>
            </a:r>
            <a:r>
              <a:rPr lang="en-US" sz="2100" dirty="0" err="1"/>
              <a:t>WiFi</a:t>
            </a:r>
            <a:r>
              <a:rPr lang="en-US" sz="2100" dirty="0"/>
              <a:t>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Different </a:t>
            </a:r>
            <a:r>
              <a:rPr lang="en-US" sz="1700" dirty="0" err="1"/>
              <a:t>WiFi</a:t>
            </a:r>
            <a:r>
              <a:rPr lang="en-US" sz="1700" dirty="0"/>
              <a:t> features may need different KPI metrics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AI/ML algorithm types: Select one AI/ML algorithm type (e.g., supervised, unsupervised or reinforcement learning) to compare different proposals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An AI/ML algorithm </a:t>
            </a:r>
            <a:r>
              <a:rPr lang="en-US" sz="1900" dirty="0"/>
              <a:t>may need to be implemented among different STAs to get fair access to the channel, e.g., CW optimization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F7894-7B50-8739-08A6-0560D7D428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DC44DB-2E0D-7408-51A2-46E3983E48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6CA33-ABFF-2A1C-551F-9C6FD9B8C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4EDBA04-22B2-837A-2075-C85E1653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AI/ML Enhanced Wi-Fi Features</a:t>
            </a:r>
            <a:br>
              <a:rPr lang="en-US" dirty="0"/>
            </a:br>
            <a:r>
              <a:rPr lang="en-US" dirty="0"/>
              <a:t>- Study Scope</a:t>
            </a:r>
          </a:p>
        </p:txBody>
      </p:sp>
    </p:spTree>
    <p:extLst>
      <p:ext uri="{BB962C8B-B14F-4D97-AF65-F5344CB8AC3E}">
        <p14:creationId xmlns:p14="http://schemas.microsoft.com/office/powerpoint/2010/main" val="203341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FFA9CB61-EC67-A3D2-16DF-582126843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feedback enhancement, e.g., overhead reduction, improved accuracy/prediction, has been identified as one of the initial AI/ML study cases in Release 18 3GPP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ML/AI enabled CSI feedback in Wi-Fi: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potential solution is to use an index-based CSI [11]or compressed CSI feedback scheme [12] via real time or offline training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Reduced overhead may lead to higher sensitivity to the CSI accuracy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Possible standardization area: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Uniform CSI compression algorithm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Singling candidate CSI candidate vector set</a:t>
            </a:r>
          </a:p>
          <a:p>
            <a:pPr marL="914400" lvl="2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01F39-FCB2-4B41-2FBA-728E4ACDAA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E038-C1DF-7FBF-9868-7C090C48FE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4FBE0-DE4D-99CC-7C5F-068F0F04AD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14BA0E7-B132-6187-9CD3-07FE428B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Example of AI/ML Enhanced WLAN Features</a:t>
            </a:r>
            <a:br>
              <a:rPr lang="en-US" dirty="0"/>
            </a:br>
            <a:r>
              <a:rPr lang="en-US" dirty="0"/>
              <a:t>- CSI Feedback Enhancement</a:t>
            </a:r>
          </a:p>
        </p:txBody>
      </p:sp>
    </p:spTree>
    <p:extLst>
      <p:ext uri="{BB962C8B-B14F-4D97-AF65-F5344CB8AC3E}">
        <p14:creationId xmlns:p14="http://schemas.microsoft.com/office/powerpoint/2010/main" val="304435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D5E26AFF-2BAA-FBAD-083D-7C71E2DE5F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200" y="5230657"/>
                <a:ext cx="10361084" cy="1170143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Phase 1 </a:t>
                </a:r>
                <a:r>
                  <a:rPr lang="en-US" sz="1400" dirty="0"/>
                  <a:t>–</a:t>
                </a:r>
                <a:r>
                  <a:rPr lang="en-US" sz="1400" dirty="0">
                    <a:solidFill>
                      <a:schemeClr val="tx2"/>
                    </a:solidFill>
                  </a:rPr>
                  <a:t>  CSI ML Training Phase: Algorithms such as K-means clustering enable choosing a 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 number of candidate CSI feedback vectors, each of which contains index values of quantized {𝝓} and {𝝍 } per subcarrier group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Phase 2 </a:t>
                </a:r>
                <a:r>
                  <a:rPr lang="en-US" sz="1400" dirty="0"/>
                  <a:t>–</a:t>
                </a:r>
                <a:r>
                  <a:rPr lang="en-US" sz="1400" dirty="0">
                    <a:solidFill>
                      <a:schemeClr val="tx2"/>
                    </a:solidFill>
                  </a:rPr>
                  <a:t> Index-based CSI Reporting Phase: Non-AP STA only needs to report the index of the selected vector among the candidate vector set after AP distributes the CSI candidate vector set</a:t>
                </a:r>
              </a:p>
            </p:txBody>
          </p:sp>
        </mc:Choice>
        <mc:Fallback xmlns="">
          <p:sp>
            <p:nvSpPr>
              <p:cNvPr id="20" name="Content Placeholder 19">
                <a:extLst>
                  <a:ext uri="{FF2B5EF4-FFF2-40B4-BE49-F238E27FC236}">
                    <a16:creationId xmlns:a16="http://schemas.microsoft.com/office/drawing/2014/main" id="{D5E26AFF-2BAA-FBAD-083D-7C71E2DE5F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200" y="5230657"/>
                <a:ext cx="10361084" cy="1170143"/>
              </a:xfrm>
              <a:blipFill>
                <a:blip r:embed="rId2"/>
                <a:stretch>
                  <a:fillRect l="-59" t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4C6960-62DE-289C-1BE2-4B5A63D917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E9641-0A3D-4FBB-0C5A-3E1CEC162E4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9256A8-72A0-4551-A91A-C881020211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FE45266-37A4-5C7D-711E-002230267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of AI/ML Enabled Index Based CSI Feedback Scheme</a:t>
            </a:r>
            <a:br>
              <a:rPr lang="en-US" sz="2000" dirty="0"/>
            </a:br>
            <a:r>
              <a:rPr lang="en-US" sz="2000" dirty="0"/>
              <a:t>- 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via Online Learning [11]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812BF1-4DDF-ED8D-2321-4B6F52FA4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653" y="1868022"/>
            <a:ext cx="9207495" cy="331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5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86A4C-7BF6-9E6D-92E5-0DC46E0082E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A029FD-EB6F-C8F3-D185-C3E20DFA95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BCF11-C0AF-11F8-4AA1-7EF4B00821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FBB9D64-BA19-DFB6-FB84-7E3D440D0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 of AI/ML Enabled Index Based CSI Feedback Scheme</a:t>
            </a:r>
            <a:br>
              <a:rPr lang="en-US" sz="2000" dirty="0"/>
            </a:br>
            <a:r>
              <a:rPr lang="en-US" sz="2000" dirty="0"/>
              <a:t>- Intelligent Feedback Overhead Reduction (</a:t>
            </a:r>
            <a:r>
              <a:rPr lang="en-US" sz="2000" dirty="0" err="1"/>
              <a:t>iFOR</a:t>
            </a:r>
            <a:r>
              <a:rPr lang="en-US" sz="2000" dirty="0"/>
              <a:t>)  using Offline Training [11]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C285EF-8390-57F7-2F4C-A28B3E4EF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469" y="1815465"/>
            <a:ext cx="7299062" cy="34545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9">
                <a:extLst>
                  <a:ext uri="{FF2B5EF4-FFF2-40B4-BE49-F238E27FC236}">
                    <a16:creationId xmlns:a16="http://schemas.microsoft.com/office/drawing/2014/main" id="{22113FFD-45B4-9133-5964-3DB6032D0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200" y="5230657"/>
                <a:ext cx="10361084" cy="1318356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CSI Offline Training: Algorithms such as K-means clustering enable choosing a 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2"/>
                    </a:solidFill>
                  </a:rPr>
                  <a:t> number of candidate CSI feedback vectors, each of which contains index values of quantized {𝝓} and {𝝍 } per subcarrier group; AP broadcasts </a:t>
                </a:r>
                <a:r>
                  <a:rPr lang="en-US" sz="1400" dirty="0" err="1">
                    <a:solidFill>
                      <a:schemeClr val="tx2"/>
                    </a:solidFill>
                  </a:rPr>
                  <a:t>Nk</a:t>
                </a:r>
                <a:r>
                  <a:rPr lang="en-US" sz="1400" dirty="0">
                    <a:solidFill>
                      <a:schemeClr val="tx2"/>
                    </a:solidFill>
                  </a:rPr>
                  <a:t> candidate vectors to associated non-AP STAs.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2"/>
                    </a:solidFill>
                  </a:rPr>
                  <a:t>Index-based CSI Reporting: Non-AP STA only needs to report the index of the selected vector among the candidate vector set</a:t>
                </a:r>
              </a:p>
            </p:txBody>
          </p:sp>
        </mc:Choice>
        <mc:Fallback xmlns="">
          <p:sp>
            <p:nvSpPr>
              <p:cNvPr id="9" name="Content Placeholder 19">
                <a:extLst>
                  <a:ext uri="{FF2B5EF4-FFF2-40B4-BE49-F238E27FC236}">
                    <a16:creationId xmlns:a16="http://schemas.microsoft.com/office/drawing/2014/main" id="{22113FFD-45B4-9133-5964-3DB6032D0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200" y="5230657"/>
                <a:ext cx="10361084" cy="1318356"/>
              </a:xfrm>
              <a:blipFill>
                <a:blip r:embed="rId3"/>
                <a:stretch>
                  <a:fillRect l="-59" t="-926" r="-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4244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B59073-9CB7-43A6-9548-B1C6F500CF2C}">
  <ds:schemaRefs>
    <ds:schemaRef ds:uri="e32f50e1-6846-4d7d-ad60-ccd6877e6c5e"/>
    <ds:schemaRef ds:uri="5a888943-97ca-4c93-b605-714bb5e9e28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1552</Words>
  <Application>Microsoft Office PowerPoint</Application>
  <PresentationFormat>Widescreen</PresentationFormat>
  <Paragraphs>154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Times New Roman</vt:lpstr>
      <vt:lpstr>Wingdings</vt:lpstr>
      <vt:lpstr>Office Theme</vt:lpstr>
      <vt:lpstr>Document</vt:lpstr>
      <vt:lpstr>Discussion on Connection between AI/ML &amp; Wireless LAN</vt:lpstr>
      <vt:lpstr>PowerPoint Presentation</vt:lpstr>
      <vt:lpstr>Introduction</vt:lpstr>
      <vt:lpstr>Study Topics of Connection Between AI/ML and WLAN</vt:lpstr>
      <vt:lpstr>AI/ML Enhanced Wi-Fi Features - AI/ML on AP and Non-AP STAs</vt:lpstr>
      <vt:lpstr>AI/ML Enhanced Wi-Fi Features - Study Scope</vt:lpstr>
      <vt:lpstr>One Example of AI/ML Enhanced WLAN Features - CSI Feedback Enhancement</vt:lpstr>
      <vt:lpstr>Example of AI/ML Enabled Index Based CSI Feedback Scheme - Intelligent Feedback Overhead Reduction (iFOR) via Online Learning [11] </vt:lpstr>
      <vt:lpstr>Example of AI/ML Enabled Index Based CSI Feedback Scheme - Intelligent Feedback Overhead Reduction (iFOR)  using Offline Training [11]</vt:lpstr>
      <vt:lpstr>Summary and Way Forward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2022-07-10T22:50:06Z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