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0"/>
  </p:notesMasterIdLst>
  <p:handoutMasterIdLst>
    <p:handoutMasterId r:id="rId21"/>
  </p:handoutMasterIdLst>
  <p:sldIdLst>
    <p:sldId id="269" r:id="rId2"/>
    <p:sldId id="572" r:id="rId3"/>
    <p:sldId id="264" r:id="rId4"/>
    <p:sldId id="265" r:id="rId5"/>
    <p:sldId id="423" r:id="rId6"/>
    <p:sldId id="352" r:id="rId7"/>
    <p:sldId id="266" r:id="rId8"/>
    <p:sldId id="673" r:id="rId9"/>
    <p:sldId id="331" r:id="rId10"/>
    <p:sldId id="342" r:id="rId11"/>
    <p:sldId id="326" r:id="rId12"/>
    <p:sldId id="327" r:id="rId13"/>
    <p:sldId id="674" r:id="rId14"/>
    <p:sldId id="317" r:id="rId15"/>
    <p:sldId id="675" r:id="rId16"/>
    <p:sldId id="318" r:id="rId17"/>
    <p:sldId id="312" r:id="rId18"/>
    <p:sldId id="56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Евгений Хоров" initials="ЕХ" lastIdx="3" clrIdx="0">
    <p:extLst>
      <p:ext uri="{19B8F6BF-5375-455C-9EA6-DF929625EA0E}">
        <p15:presenceInfo xmlns:p15="http://schemas.microsoft.com/office/powerpoint/2012/main" userId="2f24dcb430ef973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A5A5"/>
    <a:srgbClr val="4472C3"/>
    <a:srgbClr val="ED7D30"/>
    <a:srgbClr val="E53B47"/>
    <a:srgbClr val="FFFF00"/>
    <a:srgbClr val="8585E0"/>
    <a:srgbClr val="009973"/>
    <a:srgbClr val="C2FFF0"/>
    <a:srgbClr val="D6D6F5"/>
    <a:srgbClr val="FE7A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16" autoAdjust="0"/>
    <p:restoredTop sz="95110" autoAdjust="0"/>
  </p:normalViewPr>
  <p:slideViewPr>
    <p:cSldViewPr>
      <p:cViewPr varScale="1">
        <p:scale>
          <a:sx n="84" d="100"/>
          <a:sy n="84" d="100"/>
        </p:scale>
        <p:origin x="1363"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6" d="100"/>
          <a:sy n="56" d="100"/>
        </p:scale>
        <p:origin x="174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 (IITP RAS)</a:t>
            </a:r>
            <a:endParaRPr lang="en-US" dirty="0"/>
          </a:p>
        </p:txBody>
      </p:sp>
      <p:sp>
        <p:nvSpPr>
          <p:cNvPr id="7" name="Rectangle 4"/>
          <p:cNvSpPr>
            <a:spLocks noGrp="1" noChangeArrowheads="1"/>
          </p:cNvSpPr>
          <p:nvPr>
            <p:ph type="dt" sz="half" idx="2"/>
          </p:nvPr>
        </p:nvSpPr>
        <p:spPr bwMode="auto">
          <a:xfrm>
            <a:off x="696913" y="334189"/>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a:t>June 2022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a:xfrm>
            <a:off x="696913" y="334189"/>
            <a:ext cx="993862" cy="276999"/>
          </a:xfrm>
        </p:spPr>
        <p:txBody>
          <a:bodyPr/>
          <a:lstStyle/>
          <a:p>
            <a:r>
              <a:rPr lang="ru-RU" altLang="zh-CN"/>
              <a:t>June 2022</a:t>
            </a:r>
            <a:endParaRPr lang="ru-RU" dirty="0"/>
          </a:p>
        </p:txBody>
      </p:sp>
      <p:sp>
        <p:nvSpPr>
          <p:cNvPr id="5" name="Нижний колонтитул 4"/>
          <p:cNvSpPr>
            <a:spLocks noGrp="1"/>
          </p:cNvSpPr>
          <p:nvPr>
            <p:ph type="ftr" sz="quarter" idx="11"/>
          </p:nvPr>
        </p:nvSpPr>
        <p:spPr/>
        <p:txBody>
          <a:bodyPr/>
          <a:lstStyle/>
          <a:p>
            <a:r>
              <a:rPr lang="en-US"/>
              <a:t>Evgeny Khorov (IITP RAS)</a:t>
            </a:r>
            <a:endParaRPr lang="ru-RU"/>
          </a:p>
        </p:txBody>
      </p:sp>
      <p:sp>
        <p:nvSpPr>
          <p:cNvPr id="6" name="Номер слайда 5"/>
          <p:cNvSpPr>
            <a:spLocks noGrp="1"/>
          </p:cNvSpPr>
          <p:nvPr>
            <p:ph type="sldNum" sz="quarter" idx="12"/>
          </p:nvPr>
        </p:nvSpPr>
        <p:spPr>
          <a:xfrm>
            <a:off x="4520332" y="6475413"/>
            <a:ext cx="179536" cy="184666"/>
          </a:xfrm>
        </p:spPr>
        <p:txBody>
          <a:bodyPr/>
          <a:lstStyle/>
          <a:p>
            <a:fld id="{58561C4A-FE2A-4B22-B307-E500E2728C2D}" type="slidenum">
              <a:rPr lang="ru-RU" smtClean="0"/>
              <a:t>‹#›</a:t>
            </a:fld>
            <a:endParaRPr lang="ru-RU"/>
          </a:p>
        </p:txBody>
      </p:sp>
    </p:spTree>
    <p:extLst>
      <p:ext uri="{BB962C8B-B14F-4D97-AF65-F5344CB8AC3E}">
        <p14:creationId xmlns:p14="http://schemas.microsoft.com/office/powerpoint/2010/main" val="162715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Evgeny Khorov (IITP RAS)</a:t>
            </a:r>
            <a:endParaRPr lang="en-US" dirty="0"/>
          </a:p>
        </p:txBody>
      </p:sp>
      <p:sp>
        <p:nvSpPr>
          <p:cNvPr id="7" name="Rectangle 4"/>
          <p:cNvSpPr>
            <a:spLocks noGrp="1" noChangeArrowheads="1"/>
          </p:cNvSpPr>
          <p:nvPr>
            <p:ph type="dt" sz="half" idx="2"/>
          </p:nvPr>
        </p:nvSpPr>
        <p:spPr bwMode="auto">
          <a:xfrm>
            <a:off x="696913" y="334189"/>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a:t>June 2022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 (IITP RAS)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 (IITP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 (IITP RAS)</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 (IITP RAS)</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a:t>Evgeny Khorov (IITP RAS)</a:t>
            </a:r>
          </a:p>
        </p:txBody>
      </p:sp>
      <p:sp>
        <p:nvSpPr>
          <p:cNvPr id="11"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kern="1200" dirty="0">
                <a:solidFill>
                  <a:schemeClr val="tx1"/>
                </a:solidFill>
                <a:latin typeface="Times New Roman" pitchFamily="18" charset="0"/>
                <a:ea typeface="+mn-ea"/>
                <a:cs typeface="+mn-cs"/>
              </a:rPr>
              <a:t>802.11-22/0887r1</a:t>
            </a:r>
          </a:p>
        </p:txBody>
      </p:sp>
      <p:sp>
        <p:nvSpPr>
          <p:cNvPr id="12" name="Rectangle 4"/>
          <p:cNvSpPr>
            <a:spLocks noGrp="1" noChangeArrowheads="1"/>
          </p:cNvSpPr>
          <p:nvPr>
            <p:ph type="dt" sz="half" idx="2"/>
          </p:nvPr>
        </p:nvSpPr>
        <p:spPr bwMode="auto">
          <a:xfrm>
            <a:off x="696913" y="334189"/>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a:t>June 2022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altLang="zh-CN" dirty="0"/>
              <a:t>Enhancements for massive TSN</a:t>
            </a:r>
            <a:endParaRPr lang="en-US" dirty="0"/>
          </a:p>
        </p:txBody>
      </p:sp>
      <p:sp>
        <p:nvSpPr>
          <p:cNvPr id="7173" name="Rectangle 6"/>
          <p:cNvSpPr>
            <a:spLocks noGrp="1" noChangeArrowheads="1"/>
          </p:cNvSpPr>
          <p:nvPr>
            <p:ph idx="1"/>
          </p:nvPr>
        </p:nvSpPr>
        <p:spPr>
          <a:noFill/>
        </p:spPr>
        <p:txBody>
          <a:bodyPr/>
          <a:lstStyle/>
          <a:p>
            <a:pPr algn="ctr">
              <a:buFontTx/>
              <a:buNone/>
            </a:pPr>
            <a:r>
              <a:rPr lang="en-US" sz="2000" dirty="0"/>
              <a:t>Date</a:t>
            </a:r>
            <a:r>
              <a:rPr lang="en-US" sz="2000"/>
              <a:t>: 06-07-2022</a:t>
            </a:r>
            <a:endParaRPr lang="en-US" sz="2000" b="0" dirty="0"/>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noFill/>
        </p:spPr>
        <p:txBody>
          <a:bodyPr/>
          <a:lstStyle/>
          <a:p>
            <a:pPr>
              <a:defRPr/>
            </a:pPr>
            <a:r>
              <a:rPr lang="en-US"/>
              <a:t>Evgeny Khorov (IITP RAS)</a:t>
            </a:r>
            <a:endParaRPr lang="en-US" dirty="0"/>
          </a:p>
        </p:txBody>
      </p:sp>
      <p:sp>
        <p:nvSpPr>
          <p:cNvPr id="9" name="Rectangle 4"/>
          <p:cNvSpPr>
            <a:spLocks noGrp="1" noChangeArrowheads="1"/>
          </p:cNvSpPr>
          <p:nvPr>
            <p:ph type="dt" sz="half" idx="2"/>
          </p:nvPr>
        </p:nvSpPr>
        <p:spPr bwMode="auto">
          <a:xfrm>
            <a:off x="696913" y="334189"/>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a:t>June 2022</a:t>
            </a:r>
            <a:endParaRPr lang="en-US" dirty="0"/>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3743697383"/>
              </p:ext>
            </p:extLst>
          </p:nvPr>
        </p:nvGraphicFramePr>
        <p:xfrm>
          <a:off x="971600" y="2590800"/>
          <a:ext cx="7467600" cy="2880000"/>
        </p:xfrm>
        <a:graphic>
          <a:graphicData uri="http://schemas.openxmlformats.org/drawingml/2006/table">
            <a:tbl>
              <a:tblPr firstRow="1" bandRow="1">
                <a:tableStyleId>{F5AB1C69-6EDB-4FF4-983F-18BD219EF322}</a:tableStyleId>
              </a:tblPr>
              <a:tblGrid>
                <a:gridCol w="1493520">
                  <a:extLst>
                    <a:ext uri="{9D8B030D-6E8A-4147-A177-3AD203B41FA5}">
                      <a16:colId xmlns:a16="http://schemas.microsoft.com/office/drawing/2014/main" val="20000"/>
                    </a:ext>
                  </a:extLst>
                </a:gridCol>
                <a:gridCol w="117909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88000">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Evgeny Khorov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marL="0" marR="0" algn="ctr">
                        <a:spcBef>
                          <a:spcPts val="0"/>
                        </a:spcBef>
                        <a:spcAft>
                          <a:spcPts val="0"/>
                        </a:spcAft>
                      </a:pPr>
                      <a:r>
                        <a:rPr lang="en-US" sz="1200" dirty="0">
                          <a:latin typeface="Times New Roman"/>
                          <a:ea typeface="Times New Roman"/>
                          <a:cs typeface="Arial"/>
                        </a:rPr>
                        <a:t>Dmitry Bankov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marL="0" marR="0" algn="ctr">
                        <a:spcBef>
                          <a:spcPts val="0"/>
                        </a:spcBef>
                        <a:spcAft>
                          <a:spcPts val="0"/>
                        </a:spcAft>
                      </a:pPr>
                      <a:r>
                        <a:rPr lang="en-US" altLang="zh-CN" sz="1200" dirty="0">
                          <a:latin typeface="+mn-lt"/>
                          <a:ea typeface="Times New Roman"/>
                          <a:cs typeface="Arial"/>
                        </a:rPr>
                        <a:t>Ilya </a:t>
                      </a:r>
                      <a:r>
                        <a:rPr lang="en-US" altLang="zh-CN" sz="1200" dirty="0" err="1">
                          <a:latin typeface="+mn-lt"/>
                          <a:ea typeface="Times New Roman"/>
                          <a:cs typeface="Arial"/>
                        </a:rPr>
                        <a:t>Levitsky</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marL="0" marR="0" algn="ctr">
                        <a:spcBef>
                          <a:spcPts val="0"/>
                        </a:spcBef>
                        <a:spcAft>
                          <a:spcPts val="0"/>
                        </a:spcAft>
                      </a:pPr>
                      <a:r>
                        <a:rPr lang="en-US" sz="1200" dirty="0">
                          <a:latin typeface="Times New Roman"/>
                          <a:ea typeface="Times New Roman"/>
                          <a:cs typeface="Arial"/>
                        </a:rPr>
                        <a:t>Kirill </a:t>
                      </a:r>
                      <a:r>
                        <a:rPr lang="en-US" sz="1200" dirty="0" err="1">
                          <a:latin typeface="Times New Roman"/>
                          <a:ea typeface="Times New Roman"/>
                          <a:cs typeface="Arial"/>
                        </a:rPr>
                        <a:t>Chemrov</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FA63FFDF-4C8B-4F62-8B4C-C92B2D15616C}"/>
              </a:ext>
            </a:extLst>
          </p:cNvPr>
          <p:cNvSpPr>
            <a:spLocks noGrp="1"/>
          </p:cNvSpPr>
          <p:nvPr>
            <p:ph type="title"/>
          </p:nvPr>
        </p:nvSpPr>
        <p:spPr/>
        <p:txBody>
          <a:bodyPr/>
          <a:lstStyle/>
          <a:p>
            <a:r>
              <a:rPr lang="en-US" dirty="0"/>
              <a:t>Example of using a schedule</a:t>
            </a:r>
            <a:endParaRPr lang="ru-RU" dirty="0"/>
          </a:p>
        </p:txBody>
      </p:sp>
      <p:sp>
        <p:nvSpPr>
          <p:cNvPr id="8" name="Прямоугольник 7">
            <a:extLst>
              <a:ext uri="{FF2B5EF4-FFF2-40B4-BE49-F238E27FC236}">
                <a16:creationId xmlns:a16="http://schemas.microsoft.com/office/drawing/2014/main" id="{DDCB47FE-8490-4CDD-9472-E8C64071A914}"/>
              </a:ext>
            </a:extLst>
          </p:cNvPr>
          <p:cNvSpPr/>
          <p:nvPr/>
        </p:nvSpPr>
        <p:spPr>
          <a:xfrm>
            <a:off x="408710" y="2838743"/>
            <a:ext cx="1377000" cy="35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Offset #0 Frame #0</a:t>
            </a:r>
            <a:endParaRPr lang="ru-RU" sz="1050" dirty="0"/>
          </a:p>
        </p:txBody>
      </p:sp>
      <p:sp>
        <p:nvSpPr>
          <p:cNvPr id="9" name="Прямоугольник 8">
            <a:extLst>
              <a:ext uri="{FF2B5EF4-FFF2-40B4-BE49-F238E27FC236}">
                <a16:creationId xmlns:a16="http://schemas.microsoft.com/office/drawing/2014/main" id="{BFA73A99-CFAC-4E8B-8EC7-7BDF68820395}"/>
              </a:ext>
            </a:extLst>
          </p:cNvPr>
          <p:cNvSpPr/>
          <p:nvPr/>
        </p:nvSpPr>
        <p:spPr>
          <a:xfrm>
            <a:off x="1792366" y="2838743"/>
            <a:ext cx="1377000" cy="35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Offset #1 Frame #1</a:t>
            </a:r>
            <a:endParaRPr lang="ru-RU" sz="1050" dirty="0"/>
          </a:p>
        </p:txBody>
      </p:sp>
      <p:sp>
        <p:nvSpPr>
          <p:cNvPr id="10" name="Прямоугольник 9">
            <a:extLst>
              <a:ext uri="{FF2B5EF4-FFF2-40B4-BE49-F238E27FC236}">
                <a16:creationId xmlns:a16="http://schemas.microsoft.com/office/drawing/2014/main" id="{1703DF05-A70E-4A55-9E0E-5CD31DDE68DC}"/>
              </a:ext>
            </a:extLst>
          </p:cNvPr>
          <p:cNvSpPr/>
          <p:nvPr/>
        </p:nvSpPr>
        <p:spPr>
          <a:xfrm>
            <a:off x="5943333" y="2838743"/>
            <a:ext cx="1377000" cy="35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Offset #4 Frame #4</a:t>
            </a:r>
            <a:endParaRPr lang="ru-RU" sz="1050" dirty="0"/>
          </a:p>
        </p:txBody>
      </p:sp>
      <p:sp>
        <p:nvSpPr>
          <p:cNvPr id="13" name="Прямоугольник 12">
            <a:extLst>
              <a:ext uri="{FF2B5EF4-FFF2-40B4-BE49-F238E27FC236}">
                <a16:creationId xmlns:a16="http://schemas.microsoft.com/office/drawing/2014/main" id="{B46FE753-722E-4185-9C73-B297E2CEFB7B}"/>
              </a:ext>
            </a:extLst>
          </p:cNvPr>
          <p:cNvSpPr/>
          <p:nvPr/>
        </p:nvSpPr>
        <p:spPr>
          <a:xfrm>
            <a:off x="1467679" y="4889826"/>
            <a:ext cx="6865173" cy="9668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endParaRPr>
          </a:p>
          <a:p>
            <a:pPr algn="ctr"/>
            <a:endParaRPr lang="en-US" sz="900" dirty="0">
              <a:solidFill>
                <a:schemeClr val="tx1"/>
              </a:solidFill>
            </a:endParaRPr>
          </a:p>
          <a:p>
            <a:pPr algn="ctr"/>
            <a:endParaRPr lang="en-US" sz="900" dirty="0">
              <a:solidFill>
                <a:schemeClr val="tx1"/>
              </a:solidFill>
            </a:endParaRPr>
          </a:p>
          <a:p>
            <a:pPr algn="ctr"/>
            <a:r>
              <a:rPr lang="en-US" sz="900" dirty="0">
                <a:solidFill>
                  <a:schemeClr val="tx1"/>
                </a:solidFill>
              </a:rPr>
              <a:t>                    NAV</a:t>
            </a:r>
            <a:r>
              <a:rPr lang="en-US" sz="900" dirty="0"/>
              <a:t>      .</a:t>
            </a:r>
            <a:endParaRPr lang="ru-RU" sz="900" dirty="0"/>
          </a:p>
        </p:txBody>
      </p:sp>
      <p:cxnSp>
        <p:nvCxnSpPr>
          <p:cNvPr id="14" name="Прямая со стрелкой 13">
            <a:extLst>
              <a:ext uri="{FF2B5EF4-FFF2-40B4-BE49-F238E27FC236}">
                <a16:creationId xmlns:a16="http://schemas.microsoft.com/office/drawing/2014/main" id="{3D16DF05-5E69-435A-99A3-45258A0D3450}"/>
              </a:ext>
            </a:extLst>
          </p:cNvPr>
          <p:cNvCxnSpPr/>
          <p:nvPr/>
        </p:nvCxnSpPr>
        <p:spPr>
          <a:xfrm>
            <a:off x="338384" y="4883451"/>
            <a:ext cx="81316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Прямоугольник 14">
            <a:extLst>
              <a:ext uri="{FF2B5EF4-FFF2-40B4-BE49-F238E27FC236}">
                <a16:creationId xmlns:a16="http://schemas.microsoft.com/office/drawing/2014/main" id="{EDA06C2F-76B9-4D4E-853D-0D7749E05BEF}"/>
              </a:ext>
            </a:extLst>
          </p:cNvPr>
          <p:cNvSpPr/>
          <p:nvPr/>
        </p:nvSpPr>
        <p:spPr>
          <a:xfrm>
            <a:off x="588266" y="4511157"/>
            <a:ext cx="879413"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IRTS</a:t>
            </a:r>
            <a:endParaRPr lang="ru-RU" sz="900" dirty="0"/>
          </a:p>
        </p:txBody>
      </p:sp>
      <p:sp>
        <p:nvSpPr>
          <p:cNvPr id="17" name="TextBox 16">
            <a:extLst>
              <a:ext uri="{FF2B5EF4-FFF2-40B4-BE49-F238E27FC236}">
                <a16:creationId xmlns:a16="http://schemas.microsoft.com/office/drawing/2014/main" id="{7444A6DB-FEEA-490C-A4FE-F8B5B24688B0}"/>
              </a:ext>
            </a:extLst>
          </p:cNvPr>
          <p:cNvSpPr txBox="1"/>
          <p:nvPr/>
        </p:nvSpPr>
        <p:spPr>
          <a:xfrm>
            <a:off x="1433852" y="4576332"/>
            <a:ext cx="415498" cy="230832"/>
          </a:xfrm>
          <a:prstGeom prst="rect">
            <a:avLst/>
          </a:prstGeom>
          <a:noFill/>
        </p:spPr>
        <p:txBody>
          <a:bodyPr wrap="none" rtlCol="0">
            <a:spAutoFit/>
          </a:bodyPr>
          <a:lstStyle/>
          <a:p>
            <a:r>
              <a:rPr lang="en-US" sz="900" dirty="0"/>
              <a:t>SIFS</a:t>
            </a:r>
            <a:endParaRPr lang="ru-RU" sz="900" dirty="0"/>
          </a:p>
        </p:txBody>
      </p:sp>
      <p:sp>
        <p:nvSpPr>
          <p:cNvPr id="22" name="Прямоугольник 21">
            <a:extLst>
              <a:ext uri="{FF2B5EF4-FFF2-40B4-BE49-F238E27FC236}">
                <a16:creationId xmlns:a16="http://schemas.microsoft.com/office/drawing/2014/main" id="{4D4BAF64-00BC-4D01-9D72-831B10BB488A}"/>
              </a:ext>
            </a:extLst>
          </p:cNvPr>
          <p:cNvSpPr/>
          <p:nvPr/>
        </p:nvSpPr>
        <p:spPr>
          <a:xfrm>
            <a:off x="5457223" y="4883449"/>
            <a:ext cx="697742" cy="36256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IMPDU</a:t>
            </a:r>
            <a:endParaRPr lang="ru-RU" sz="900" dirty="0"/>
          </a:p>
        </p:txBody>
      </p:sp>
      <p:grpSp>
        <p:nvGrpSpPr>
          <p:cNvPr id="40" name="Группа 39">
            <a:extLst>
              <a:ext uri="{FF2B5EF4-FFF2-40B4-BE49-F238E27FC236}">
                <a16:creationId xmlns:a16="http://schemas.microsoft.com/office/drawing/2014/main" id="{91EC85FD-97E2-4397-91EE-AB52DE40AD78}"/>
              </a:ext>
            </a:extLst>
          </p:cNvPr>
          <p:cNvGrpSpPr/>
          <p:nvPr/>
        </p:nvGrpSpPr>
        <p:grpSpPr>
          <a:xfrm>
            <a:off x="6251282" y="4878585"/>
            <a:ext cx="697743" cy="367426"/>
            <a:chOff x="8354498" y="4534088"/>
            <a:chExt cx="930324" cy="331098"/>
          </a:xfrm>
        </p:grpSpPr>
        <p:sp>
          <p:nvSpPr>
            <p:cNvPr id="31" name="Прямоугольник 30">
              <a:extLst>
                <a:ext uri="{FF2B5EF4-FFF2-40B4-BE49-F238E27FC236}">
                  <a16:creationId xmlns:a16="http://schemas.microsoft.com/office/drawing/2014/main" id="{B347C1ED-A0DA-4D78-B82C-934E71EF3F87}"/>
                </a:ext>
              </a:extLst>
            </p:cNvPr>
            <p:cNvSpPr/>
            <p:nvPr/>
          </p:nvSpPr>
          <p:spPr>
            <a:xfrm>
              <a:off x="8354499" y="4534088"/>
              <a:ext cx="930323" cy="1785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IMPDU</a:t>
              </a:r>
              <a:endParaRPr lang="ru-RU" sz="900" dirty="0"/>
            </a:p>
          </p:txBody>
        </p:sp>
        <p:sp>
          <p:nvSpPr>
            <p:cNvPr id="32" name="Прямоугольник 31">
              <a:extLst>
                <a:ext uri="{FF2B5EF4-FFF2-40B4-BE49-F238E27FC236}">
                  <a16:creationId xmlns:a16="http://schemas.microsoft.com/office/drawing/2014/main" id="{952889BA-0D7B-4326-8B04-79132ED74362}"/>
                </a:ext>
              </a:extLst>
            </p:cNvPr>
            <p:cNvSpPr/>
            <p:nvPr/>
          </p:nvSpPr>
          <p:spPr>
            <a:xfrm>
              <a:off x="8354498" y="4686686"/>
              <a:ext cx="930323" cy="178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900" dirty="0"/>
                <a:t>IMPDU</a:t>
              </a:r>
              <a:endParaRPr lang="ru-RU" sz="900" dirty="0"/>
            </a:p>
          </p:txBody>
        </p:sp>
      </p:grpSp>
      <p:sp>
        <p:nvSpPr>
          <p:cNvPr id="33" name="Прямоугольник 32">
            <a:extLst>
              <a:ext uri="{FF2B5EF4-FFF2-40B4-BE49-F238E27FC236}">
                <a16:creationId xmlns:a16="http://schemas.microsoft.com/office/drawing/2014/main" id="{90DE2BD1-D6C5-4AA2-8F80-38B0EAF356E7}"/>
              </a:ext>
            </a:extLst>
          </p:cNvPr>
          <p:cNvSpPr/>
          <p:nvPr/>
        </p:nvSpPr>
        <p:spPr>
          <a:xfrm>
            <a:off x="3176022" y="2838743"/>
            <a:ext cx="1377000" cy="35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Offset #2 Frame #2</a:t>
            </a:r>
            <a:endParaRPr lang="ru-RU" sz="1050" dirty="0"/>
          </a:p>
        </p:txBody>
      </p:sp>
      <p:sp>
        <p:nvSpPr>
          <p:cNvPr id="34" name="Прямоугольник 33">
            <a:extLst>
              <a:ext uri="{FF2B5EF4-FFF2-40B4-BE49-F238E27FC236}">
                <a16:creationId xmlns:a16="http://schemas.microsoft.com/office/drawing/2014/main" id="{A2684E10-2DE8-48CC-A33A-E77165652582}"/>
              </a:ext>
            </a:extLst>
          </p:cNvPr>
          <p:cNvSpPr/>
          <p:nvPr/>
        </p:nvSpPr>
        <p:spPr>
          <a:xfrm>
            <a:off x="4559678" y="2838743"/>
            <a:ext cx="1377000" cy="35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Offset #3 Frame #3</a:t>
            </a:r>
            <a:endParaRPr lang="ru-RU" sz="1050" dirty="0"/>
          </a:p>
        </p:txBody>
      </p:sp>
      <p:sp>
        <p:nvSpPr>
          <p:cNvPr id="35" name="Прямоугольник 34">
            <a:extLst>
              <a:ext uri="{FF2B5EF4-FFF2-40B4-BE49-F238E27FC236}">
                <a16:creationId xmlns:a16="http://schemas.microsoft.com/office/drawing/2014/main" id="{4B074389-06BE-4B5E-8D60-28D6F56995FF}"/>
              </a:ext>
            </a:extLst>
          </p:cNvPr>
          <p:cNvSpPr/>
          <p:nvPr/>
        </p:nvSpPr>
        <p:spPr>
          <a:xfrm>
            <a:off x="2714167" y="4466445"/>
            <a:ext cx="1601327" cy="41214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IMPDU</a:t>
            </a:r>
            <a:endParaRPr lang="ru-RU" sz="900" dirty="0"/>
          </a:p>
        </p:txBody>
      </p:sp>
      <p:sp>
        <p:nvSpPr>
          <p:cNvPr id="37" name="TextBox 36">
            <a:extLst>
              <a:ext uri="{FF2B5EF4-FFF2-40B4-BE49-F238E27FC236}">
                <a16:creationId xmlns:a16="http://schemas.microsoft.com/office/drawing/2014/main" id="{CD3CAD06-C932-49BB-93BC-4813AB208DAC}"/>
              </a:ext>
            </a:extLst>
          </p:cNvPr>
          <p:cNvSpPr txBox="1"/>
          <p:nvPr/>
        </p:nvSpPr>
        <p:spPr>
          <a:xfrm>
            <a:off x="2129264" y="4189445"/>
            <a:ext cx="1592103" cy="230832"/>
          </a:xfrm>
          <a:prstGeom prst="rect">
            <a:avLst/>
          </a:prstGeom>
          <a:noFill/>
        </p:spPr>
        <p:txBody>
          <a:bodyPr wrap="none" rtlCol="0">
            <a:spAutoFit/>
          </a:bodyPr>
          <a:lstStyle/>
          <a:p>
            <a:r>
              <a:rPr lang="en-US" sz="900" dirty="0"/>
              <a:t>(destined for multiple sensors)</a:t>
            </a:r>
            <a:endParaRPr lang="ru-RU" sz="900" dirty="0"/>
          </a:p>
        </p:txBody>
      </p:sp>
      <p:sp>
        <p:nvSpPr>
          <p:cNvPr id="38" name="TextBox 37">
            <a:extLst>
              <a:ext uri="{FF2B5EF4-FFF2-40B4-BE49-F238E27FC236}">
                <a16:creationId xmlns:a16="http://schemas.microsoft.com/office/drawing/2014/main" id="{24F7C740-5242-4942-B3FD-56A8D5A0D599}"/>
              </a:ext>
            </a:extLst>
          </p:cNvPr>
          <p:cNvSpPr txBox="1"/>
          <p:nvPr/>
        </p:nvSpPr>
        <p:spPr>
          <a:xfrm>
            <a:off x="4321719" y="4598795"/>
            <a:ext cx="415498" cy="230832"/>
          </a:xfrm>
          <a:prstGeom prst="rect">
            <a:avLst/>
          </a:prstGeom>
          <a:noFill/>
        </p:spPr>
        <p:txBody>
          <a:bodyPr wrap="none" rtlCol="0">
            <a:spAutoFit/>
          </a:bodyPr>
          <a:lstStyle/>
          <a:p>
            <a:r>
              <a:rPr lang="en-US" sz="900" dirty="0"/>
              <a:t>SIFS</a:t>
            </a:r>
            <a:endParaRPr lang="ru-RU" sz="900" dirty="0"/>
          </a:p>
        </p:txBody>
      </p:sp>
      <p:sp>
        <p:nvSpPr>
          <p:cNvPr id="39" name="Прямоугольник 38">
            <a:extLst>
              <a:ext uri="{FF2B5EF4-FFF2-40B4-BE49-F238E27FC236}">
                <a16:creationId xmlns:a16="http://schemas.microsoft.com/office/drawing/2014/main" id="{3DF8AA18-6781-42D4-B097-F9246F171037}"/>
              </a:ext>
            </a:extLst>
          </p:cNvPr>
          <p:cNvSpPr/>
          <p:nvPr/>
        </p:nvSpPr>
        <p:spPr>
          <a:xfrm>
            <a:off x="4674714" y="4883449"/>
            <a:ext cx="697742" cy="362562"/>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IMPDU</a:t>
            </a:r>
            <a:endParaRPr lang="ru-RU" sz="900" dirty="0"/>
          </a:p>
        </p:txBody>
      </p:sp>
      <p:sp>
        <p:nvSpPr>
          <p:cNvPr id="41" name="Прямоугольник 40">
            <a:extLst>
              <a:ext uri="{FF2B5EF4-FFF2-40B4-BE49-F238E27FC236}">
                <a16:creationId xmlns:a16="http://schemas.microsoft.com/office/drawing/2014/main" id="{15ABB1DF-FD42-44D1-8799-FE80CC1BE406}"/>
              </a:ext>
            </a:extLst>
          </p:cNvPr>
          <p:cNvSpPr/>
          <p:nvPr/>
        </p:nvSpPr>
        <p:spPr>
          <a:xfrm>
            <a:off x="7405181" y="4466445"/>
            <a:ext cx="906978" cy="41214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IMPDU</a:t>
            </a:r>
            <a:endParaRPr lang="ru-RU" sz="900" dirty="0"/>
          </a:p>
        </p:txBody>
      </p:sp>
      <p:sp>
        <p:nvSpPr>
          <p:cNvPr id="42" name="TextBox 41">
            <a:extLst>
              <a:ext uri="{FF2B5EF4-FFF2-40B4-BE49-F238E27FC236}">
                <a16:creationId xmlns:a16="http://schemas.microsoft.com/office/drawing/2014/main" id="{D1CA4531-9DB3-4691-8087-BA2F201783D2}"/>
              </a:ext>
            </a:extLst>
          </p:cNvPr>
          <p:cNvSpPr txBox="1"/>
          <p:nvPr/>
        </p:nvSpPr>
        <p:spPr>
          <a:xfrm>
            <a:off x="6964771" y="4576332"/>
            <a:ext cx="415498" cy="230832"/>
          </a:xfrm>
          <a:prstGeom prst="rect">
            <a:avLst/>
          </a:prstGeom>
          <a:noFill/>
        </p:spPr>
        <p:txBody>
          <a:bodyPr wrap="none" rtlCol="0">
            <a:spAutoFit/>
          </a:bodyPr>
          <a:lstStyle/>
          <a:p>
            <a:r>
              <a:rPr lang="en-US" sz="900" dirty="0"/>
              <a:t>SIFS</a:t>
            </a:r>
            <a:endParaRPr lang="ru-RU" sz="900" dirty="0"/>
          </a:p>
        </p:txBody>
      </p:sp>
      <p:sp>
        <p:nvSpPr>
          <p:cNvPr id="43" name="TextBox 42">
            <a:extLst>
              <a:ext uri="{FF2B5EF4-FFF2-40B4-BE49-F238E27FC236}">
                <a16:creationId xmlns:a16="http://schemas.microsoft.com/office/drawing/2014/main" id="{2CE35651-34C2-44E4-9955-6272DB5AD2B2}"/>
              </a:ext>
            </a:extLst>
          </p:cNvPr>
          <p:cNvSpPr txBox="1"/>
          <p:nvPr/>
        </p:nvSpPr>
        <p:spPr>
          <a:xfrm>
            <a:off x="7052084" y="3986265"/>
            <a:ext cx="1613171" cy="230832"/>
          </a:xfrm>
          <a:prstGeom prst="rect">
            <a:avLst/>
          </a:prstGeom>
          <a:noFill/>
        </p:spPr>
        <p:txBody>
          <a:bodyPr wrap="square" rtlCol="0">
            <a:spAutoFit/>
          </a:bodyPr>
          <a:lstStyle/>
          <a:p>
            <a:r>
              <a:rPr lang="en-US" sz="900" dirty="0"/>
              <a:t>(“BA” for multiple sensors)</a:t>
            </a:r>
            <a:endParaRPr lang="ru-RU" sz="900" dirty="0"/>
          </a:p>
        </p:txBody>
      </p:sp>
      <p:cxnSp>
        <p:nvCxnSpPr>
          <p:cNvPr id="45" name="Соединитель: уступ 44">
            <a:extLst>
              <a:ext uri="{FF2B5EF4-FFF2-40B4-BE49-F238E27FC236}">
                <a16:creationId xmlns:a16="http://schemas.microsoft.com/office/drawing/2014/main" id="{47559A18-C834-4FA6-9137-3AC9A5814D9E}"/>
              </a:ext>
            </a:extLst>
          </p:cNvPr>
          <p:cNvCxnSpPr>
            <a:cxnSpLocks/>
          </p:cNvCxnSpPr>
          <p:nvPr/>
        </p:nvCxnSpPr>
        <p:spPr>
          <a:xfrm rot="16200000" flipH="1">
            <a:off x="1707833" y="2576463"/>
            <a:ext cx="998066" cy="2227900"/>
          </a:xfrm>
          <a:prstGeom prst="bentConnector3">
            <a:avLst>
              <a:gd name="adj1" fmla="val 84009"/>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Соединитель: уступ 46">
            <a:extLst>
              <a:ext uri="{FF2B5EF4-FFF2-40B4-BE49-F238E27FC236}">
                <a16:creationId xmlns:a16="http://schemas.microsoft.com/office/drawing/2014/main" id="{8B72F179-EB84-4179-8AC6-45463802F304}"/>
              </a:ext>
            </a:extLst>
          </p:cNvPr>
          <p:cNvCxnSpPr>
            <a:cxnSpLocks/>
          </p:cNvCxnSpPr>
          <p:nvPr/>
        </p:nvCxnSpPr>
        <p:spPr>
          <a:xfrm rot="16200000" flipH="1">
            <a:off x="2867963" y="2727826"/>
            <a:ext cx="1690966" cy="2620283"/>
          </a:xfrm>
          <a:prstGeom prst="bentConnector3">
            <a:avLst>
              <a:gd name="adj1" fmla="val 4016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Соединитель: уступ 50">
            <a:extLst>
              <a:ext uri="{FF2B5EF4-FFF2-40B4-BE49-F238E27FC236}">
                <a16:creationId xmlns:a16="http://schemas.microsoft.com/office/drawing/2014/main" id="{88657403-1822-417E-A81E-1670B9B94141}"/>
              </a:ext>
            </a:extLst>
          </p:cNvPr>
          <p:cNvCxnSpPr>
            <a:cxnSpLocks/>
            <a:stCxn id="33" idx="2"/>
            <a:endCxn id="22" idx="0"/>
          </p:cNvCxnSpPr>
          <p:nvPr/>
        </p:nvCxnSpPr>
        <p:spPr>
          <a:xfrm rot="16200000" flipH="1">
            <a:off x="3988456" y="3065809"/>
            <a:ext cx="1693706" cy="1941572"/>
          </a:xfrm>
          <a:prstGeom prst="bentConnector3">
            <a:avLst>
              <a:gd name="adj1" fmla="val 32707"/>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Соединитель: уступ 54">
            <a:extLst>
              <a:ext uri="{FF2B5EF4-FFF2-40B4-BE49-F238E27FC236}">
                <a16:creationId xmlns:a16="http://schemas.microsoft.com/office/drawing/2014/main" id="{2EBA88CC-59E4-4A1B-9388-56B341A84943}"/>
              </a:ext>
            </a:extLst>
          </p:cNvPr>
          <p:cNvCxnSpPr>
            <a:cxnSpLocks/>
          </p:cNvCxnSpPr>
          <p:nvPr/>
        </p:nvCxnSpPr>
        <p:spPr>
          <a:xfrm rot="16200000" flipH="1">
            <a:off x="5070158" y="3348589"/>
            <a:ext cx="1691583" cy="1368410"/>
          </a:xfrm>
          <a:prstGeom prst="bentConnector3">
            <a:avLst>
              <a:gd name="adj1" fmla="val 2297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Соединитель: уступ 58">
            <a:extLst>
              <a:ext uri="{FF2B5EF4-FFF2-40B4-BE49-F238E27FC236}">
                <a16:creationId xmlns:a16="http://schemas.microsoft.com/office/drawing/2014/main" id="{4E739A29-7979-4C8F-AF16-675C0C0DA513}"/>
              </a:ext>
            </a:extLst>
          </p:cNvPr>
          <p:cNvCxnSpPr>
            <a:cxnSpLocks/>
            <a:stCxn id="10" idx="2"/>
            <a:endCxn id="43" idx="0"/>
          </p:cNvCxnSpPr>
          <p:nvPr/>
        </p:nvCxnSpPr>
        <p:spPr>
          <a:xfrm rot="16200000" flipH="1">
            <a:off x="6846990" y="2974585"/>
            <a:ext cx="796522" cy="1226837"/>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id="{C95E9452-6C50-4FCD-B701-85CF0EFC8009}"/>
              </a:ext>
            </a:extLst>
          </p:cNvPr>
          <p:cNvSpPr txBox="1"/>
          <p:nvPr/>
        </p:nvSpPr>
        <p:spPr>
          <a:xfrm>
            <a:off x="2192218" y="2492115"/>
            <a:ext cx="752129" cy="230832"/>
          </a:xfrm>
          <a:prstGeom prst="rect">
            <a:avLst/>
          </a:prstGeom>
          <a:noFill/>
        </p:spPr>
        <p:txBody>
          <a:bodyPr wrap="none" rtlCol="0">
            <a:spAutoFit/>
          </a:bodyPr>
          <a:lstStyle/>
          <a:p>
            <a:r>
              <a:rPr lang="en-US" sz="900" dirty="0"/>
              <a:t>Schedule #1</a:t>
            </a:r>
            <a:endParaRPr lang="ru-RU" sz="900" dirty="0"/>
          </a:p>
        </p:txBody>
      </p:sp>
      <p:sp>
        <p:nvSpPr>
          <p:cNvPr id="64" name="TextBox 63">
            <a:extLst>
              <a:ext uri="{FF2B5EF4-FFF2-40B4-BE49-F238E27FC236}">
                <a16:creationId xmlns:a16="http://schemas.microsoft.com/office/drawing/2014/main" id="{AD039168-B776-49DB-BB1E-E695C774BB28}"/>
              </a:ext>
            </a:extLst>
          </p:cNvPr>
          <p:cNvSpPr txBox="1"/>
          <p:nvPr/>
        </p:nvSpPr>
        <p:spPr>
          <a:xfrm>
            <a:off x="539630" y="4247936"/>
            <a:ext cx="752129" cy="230832"/>
          </a:xfrm>
          <a:prstGeom prst="rect">
            <a:avLst/>
          </a:prstGeom>
          <a:noFill/>
        </p:spPr>
        <p:txBody>
          <a:bodyPr wrap="none" rtlCol="0">
            <a:spAutoFit/>
          </a:bodyPr>
          <a:lstStyle/>
          <a:p>
            <a:r>
              <a:rPr lang="en-US" sz="900" dirty="0"/>
              <a:t>Schedule #1</a:t>
            </a:r>
            <a:endParaRPr lang="ru-RU" sz="900" dirty="0"/>
          </a:p>
        </p:txBody>
      </p:sp>
      <p:sp>
        <p:nvSpPr>
          <p:cNvPr id="3" name="Стрелка: изогнутая вправо 2">
            <a:extLst>
              <a:ext uri="{FF2B5EF4-FFF2-40B4-BE49-F238E27FC236}">
                <a16:creationId xmlns:a16="http://schemas.microsoft.com/office/drawing/2014/main" id="{42B04CCF-793B-4AAA-9CF0-CB5B7F8E5AAF}"/>
              </a:ext>
            </a:extLst>
          </p:cNvPr>
          <p:cNvSpPr/>
          <p:nvPr/>
        </p:nvSpPr>
        <p:spPr>
          <a:xfrm flipV="1">
            <a:off x="191774" y="3007374"/>
            <a:ext cx="300174" cy="156895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a:solidFill>
                <a:schemeClr val="tx1"/>
              </a:solidFill>
            </a:endParaRPr>
          </a:p>
        </p:txBody>
      </p:sp>
      <p:sp>
        <p:nvSpPr>
          <p:cNvPr id="36" name="Объект 2">
            <a:extLst>
              <a:ext uri="{FF2B5EF4-FFF2-40B4-BE49-F238E27FC236}">
                <a16:creationId xmlns:a16="http://schemas.microsoft.com/office/drawing/2014/main" id="{D9B92F68-D712-4417-AD08-88454AEFF7A6}"/>
              </a:ext>
            </a:extLst>
          </p:cNvPr>
          <p:cNvSpPr>
            <a:spLocks noGrp="1"/>
          </p:cNvSpPr>
          <p:nvPr>
            <p:ph sz="half" idx="1"/>
          </p:nvPr>
        </p:nvSpPr>
        <p:spPr>
          <a:xfrm>
            <a:off x="248678" y="1652830"/>
            <a:ext cx="8598626" cy="829034"/>
          </a:xfrm>
        </p:spPr>
        <p:txBody>
          <a:bodyPr>
            <a:normAutofit/>
          </a:bodyPr>
          <a:lstStyle/>
          <a:p>
            <a:pPr marL="0" indent="0">
              <a:buNone/>
            </a:pPr>
            <a:r>
              <a:rPr lang="en-US" sz="1800" dirty="0"/>
              <a:t>The schedule is broadcasted via IRTS frames.</a:t>
            </a:r>
            <a:endParaRPr lang="en-US" sz="1500" dirty="0"/>
          </a:p>
          <a:p>
            <a:pPr lvl="1"/>
            <a:endParaRPr lang="en-US" sz="1500" dirty="0"/>
          </a:p>
          <a:p>
            <a:pPr lvl="2"/>
            <a:endParaRPr lang="ru-RU" sz="1350" dirty="0"/>
          </a:p>
        </p:txBody>
      </p:sp>
      <p:cxnSp>
        <p:nvCxnSpPr>
          <p:cNvPr id="4" name="Прямая соединительная линия 3">
            <a:extLst>
              <a:ext uri="{FF2B5EF4-FFF2-40B4-BE49-F238E27FC236}">
                <a16:creationId xmlns:a16="http://schemas.microsoft.com/office/drawing/2014/main" id="{B87DE391-1F92-4819-BC58-6B760630A21F}"/>
              </a:ext>
            </a:extLst>
          </p:cNvPr>
          <p:cNvCxnSpPr>
            <a:cxnSpLocks/>
          </p:cNvCxnSpPr>
          <p:nvPr/>
        </p:nvCxnSpPr>
        <p:spPr>
          <a:xfrm>
            <a:off x="2371772" y="4598796"/>
            <a:ext cx="0" cy="1219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Прямая соединительная линия 43">
            <a:extLst>
              <a:ext uri="{FF2B5EF4-FFF2-40B4-BE49-F238E27FC236}">
                <a16:creationId xmlns:a16="http://schemas.microsoft.com/office/drawing/2014/main" id="{C617B9C0-A72C-4688-B502-9473CCB6F182}"/>
              </a:ext>
            </a:extLst>
          </p:cNvPr>
          <p:cNvCxnSpPr>
            <a:cxnSpLocks/>
          </p:cNvCxnSpPr>
          <p:nvPr/>
        </p:nvCxnSpPr>
        <p:spPr>
          <a:xfrm>
            <a:off x="2714167" y="4697303"/>
            <a:ext cx="0" cy="675936"/>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Прямая со стрелкой 6">
            <a:extLst>
              <a:ext uri="{FF2B5EF4-FFF2-40B4-BE49-F238E27FC236}">
                <a16:creationId xmlns:a16="http://schemas.microsoft.com/office/drawing/2014/main" id="{0F0A32C7-ABA9-48B0-B626-6BDCC0E743C5}"/>
              </a:ext>
            </a:extLst>
          </p:cNvPr>
          <p:cNvCxnSpPr>
            <a:cxnSpLocks/>
          </p:cNvCxnSpPr>
          <p:nvPr/>
        </p:nvCxnSpPr>
        <p:spPr>
          <a:xfrm>
            <a:off x="2371772" y="5314950"/>
            <a:ext cx="33560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Прямая соединительная линия 45">
            <a:extLst>
              <a:ext uri="{FF2B5EF4-FFF2-40B4-BE49-F238E27FC236}">
                <a16:creationId xmlns:a16="http://schemas.microsoft.com/office/drawing/2014/main" id="{39E0A083-B224-49B8-A47A-AD7F5F6E01A0}"/>
              </a:ext>
            </a:extLst>
          </p:cNvPr>
          <p:cNvCxnSpPr>
            <a:cxnSpLocks/>
          </p:cNvCxnSpPr>
          <p:nvPr/>
        </p:nvCxnSpPr>
        <p:spPr>
          <a:xfrm>
            <a:off x="4675607" y="5047926"/>
            <a:ext cx="0" cy="56312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Прямая со стрелкой 47">
            <a:extLst>
              <a:ext uri="{FF2B5EF4-FFF2-40B4-BE49-F238E27FC236}">
                <a16:creationId xmlns:a16="http://schemas.microsoft.com/office/drawing/2014/main" id="{D0F43E9E-CD9D-42AC-A381-997ED62B7C84}"/>
              </a:ext>
            </a:extLst>
          </p:cNvPr>
          <p:cNvCxnSpPr>
            <a:cxnSpLocks/>
          </p:cNvCxnSpPr>
          <p:nvPr/>
        </p:nvCxnSpPr>
        <p:spPr>
          <a:xfrm>
            <a:off x="2366899" y="5611055"/>
            <a:ext cx="230781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463EBD32-94E4-4323-B98B-C899FFEBE586}"/>
              </a:ext>
            </a:extLst>
          </p:cNvPr>
          <p:cNvSpPr txBox="1"/>
          <p:nvPr/>
        </p:nvSpPr>
        <p:spPr>
          <a:xfrm>
            <a:off x="2680789" y="5184632"/>
            <a:ext cx="915635" cy="230832"/>
          </a:xfrm>
          <a:prstGeom prst="rect">
            <a:avLst/>
          </a:prstGeom>
          <a:noFill/>
        </p:spPr>
        <p:txBody>
          <a:bodyPr wrap="none" rtlCol="0">
            <a:spAutoFit/>
          </a:bodyPr>
          <a:lstStyle/>
          <a:p>
            <a:r>
              <a:rPr lang="en-US" sz="900" dirty="0"/>
              <a:t>Frame #0 offset</a:t>
            </a:r>
            <a:endParaRPr lang="ru-RU" sz="900" dirty="0"/>
          </a:p>
        </p:txBody>
      </p:sp>
      <p:sp>
        <p:nvSpPr>
          <p:cNvPr id="50" name="TextBox 49">
            <a:extLst>
              <a:ext uri="{FF2B5EF4-FFF2-40B4-BE49-F238E27FC236}">
                <a16:creationId xmlns:a16="http://schemas.microsoft.com/office/drawing/2014/main" id="{2A805497-4F38-4CA8-A54B-1291D3F675C5}"/>
              </a:ext>
            </a:extLst>
          </p:cNvPr>
          <p:cNvSpPr txBox="1"/>
          <p:nvPr/>
        </p:nvSpPr>
        <p:spPr>
          <a:xfrm>
            <a:off x="2854945" y="5589206"/>
            <a:ext cx="915635" cy="230832"/>
          </a:xfrm>
          <a:prstGeom prst="rect">
            <a:avLst/>
          </a:prstGeom>
          <a:noFill/>
        </p:spPr>
        <p:txBody>
          <a:bodyPr wrap="none" rtlCol="0">
            <a:spAutoFit/>
          </a:bodyPr>
          <a:lstStyle/>
          <a:p>
            <a:r>
              <a:rPr lang="en-US" sz="900" dirty="0"/>
              <a:t>Frame #1 offset</a:t>
            </a:r>
            <a:endParaRPr lang="ru-RU" sz="900" dirty="0"/>
          </a:p>
        </p:txBody>
      </p:sp>
      <p:sp>
        <p:nvSpPr>
          <p:cNvPr id="70" name="Прямоугольник 69">
            <a:extLst>
              <a:ext uri="{FF2B5EF4-FFF2-40B4-BE49-F238E27FC236}">
                <a16:creationId xmlns:a16="http://schemas.microsoft.com/office/drawing/2014/main" id="{DDE9ECC7-D97B-4271-8BB7-96BEB9C8DB99}"/>
              </a:ext>
            </a:extLst>
          </p:cNvPr>
          <p:cNvSpPr/>
          <p:nvPr/>
        </p:nvSpPr>
        <p:spPr>
          <a:xfrm>
            <a:off x="1777123" y="4883448"/>
            <a:ext cx="589776"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CTS</a:t>
            </a:r>
            <a:endParaRPr lang="ru-RU" sz="900" dirty="0"/>
          </a:p>
        </p:txBody>
      </p:sp>
      <p:sp>
        <p:nvSpPr>
          <p:cNvPr id="71" name="TextBox 70">
            <a:extLst>
              <a:ext uri="{FF2B5EF4-FFF2-40B4-BE49-F238E27FC236}">
                <a16:creationId xmlns:a16="http://schemas.microsoft.com/office/drawing/2014/main" id="{6FAFC77F-6D49-4107-8AF4-1AF48D0AA6E1}"/>
              </a:ext>
            </a:extLst>
          </p:cNvPr>
          <p:cNvSpPr txBox="1"/>
          <p:nvPr/>
        </p:nvSpPr>
        <p:spPr>
          <a:xfrm>
            <a:off x="2301095" y="4598795"/>
            <a:ext cx="415498" cy="230832"/>
          </a:xfrm>
          <a:prstGeom prst="rect">
            <a:avLst/>
          </a:prstGeom>
          <a:noFill/>
        </p:spPr>
        <p:txBody>
          <a:bodyPr wrap="none" rtlCol="0">
            <a:spAutoFit/>
          </a:bodyPr>
          <a:lstStyle/>
          <a:p>
            <a:r>
              <a:rPr lang="en-US" sz="900" dirty="0"/>
              <a:t>SIFS</a:t>
            </a:r>
            <a:endParaRPr lang="ru-RU" sz="900" dirty="0"/>
          </a:p>
        </p:txBody>
      </p:sp>
      <p:sp>
        <p:nvSpPr>
          <p:cNvPr id="6" name="Номер слайда 5">
            <a:extLst>
              <a:ext uri="{FF2B5EF4-FFF2-40B4-BE49-F238E27FC236}">
                <a16:creationId xmlns:a16="http://schemas.microsoft.com/office/drawing/2014/main" id="{1450C05F-F0A1-46AA-8BD0-7BC3ACED8D5A}"/>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10</a:t>
            </a:fld>
            <a:endParaRPr lang="ru-RU"/>
          </a:p>
        </p:txBody>
      </p:sp>
      <p:sp>
        <p:nvSpPr>
          <p:cNvPr id="2" name="Дата 1">
            <a:extLst>
              <a:ext uri="{FF2B5EF4-FFF2-40B4-BE49-F238E27FC236}">
                <a16:creationId xmlns:a16="http://schemas.microsoft.com/office/drawing/2014/main" id="{260DB40A-D181-56E8-B0AD-501479876597}"/>
              </a:ext>
            </a:extLst>
          </p:cNvPr>
          <p:cNvSpPr>
            <a:spLocks noGrp="1"/>
          </p:cNvSpPr>
          <p:nvPr>
            <p:ph type="dt" sz="half" idx="10"/>
          </p:nvPr>
        </p:nvSpPr>
        <p:spPr/>
        <p:txBody>
          <a:bodyPr/>
          <a:lstStyle/>
          <a:p>
            <a:r>
              <a:rPr lang="ru-RU" altLang="zh-CN"/>
              <a:t>June 2022</a:t>
            </a:r>
            <a:endParaRPr lang="ru-RU" dirty="0"/>
          </a:p>
        </p:txBody>
      </p:sp>
      <p:sp>
        <p:nvSpPr>
          <p:cNvPr id="11" name="Нижний колонтитул 10">
            <a:extLst>
              <a:ext uri="{FF2B5EF4-FFF2-40B4-BE49-F238E27FC236}">
                <a16:creationId xmlns:a16="http://schemas.microsoft.com/office/drawing/2014/main" id="{51C5BD1D-06EA-2BFE-6B25-0C49F846B639}"/>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1009348689"/>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AD97A7-FAD4-4280-B9F5-1A84BC1D1CD3}"/>
              </a:ext>
            </a:extLst>
          </p:cNvPr>
          <p:cNvSpPr>
            <a:spLocks noGrp="1"/>
          </p:cNvSpPr>
          <p:nvPr>
            <p:ph type="title"/>
          </p:nvPr>
        </p:nvSpPr>
        <p:spPr/>
        <p:txBody>
          <a:bodyPr>
            <a:normAutofit/>
          </a:bodyPr>
          <a:lstStyle/>
          <a:p>
            <a:r>
              <a:rPr lang="en-US" dirty="0"/>
              <a:t>Scheduled frame info template</a:t>
            </a:r>
            <a:endParaRPr lang="ru-RU" dirty="0"/>
          </a:p>
        </p:txBody>
      </p:sp>
      <p:pic>
        <p:nvPicPr>
          <p:cNvPr id="4" name="Рисунок 3">
            <a:extLst>
              <a:ext uri="{FF2B5EF4-FFF2-40B4-BE49-F238E27FC236}">
                <a16:creationId xmlns:a16="http://schemas.microsoft.com/office/drawing/2014/main" id="{F801B8A2-351D-408D-A9CF-80F8FFA21A3A}"/>
              </a:ext>
            </a:extLst>
          </p:cNvPr>
          <p:cNvPicPr>
            <a:picLocks noChangeAspect="1"/>
          </p:cNvPicPr>
          <p:nvPr/>
        </p:nvPicPr>
        <p:blipFill rotWithShape="1">
          <a:blip r:embed="rId2"/>
          <a:srcRect b="37669"/>
          <a:stretch/>
        </p:blipFill>
        <p:spPr>
          <a:xfrm>
            <a:off x="475060" y="2825653"/>
            <a:ext cx="8193881" cy="1206695"/>
          </a:xfrm>
          <a:prstGeom prst="rect">
            <a:avLst/>
          </a:prstGeom>
        </p:spPr>
      </p:pic>
      <p:pic>
        <p:nvPicPr>
          <p:cNvPr id="8" name="Рисунок 7">
            <a:extLst>
              <a:ext uri="{FF2B5EF4-FFF2-40B4-BE49-F238E27FC236}">
                <a16:creationId xmlns:a16="http://schemas.microsoft.com/office/drawing/2014/main" id="{F25D1803-A824-456C-8D3B-05EC0374C5C5}"/>
              </a:ext>
            </a:extLst>
          </p:cNvPr>
          <p:cNvPicPr>
            <a:picLocks noChangeAspect="1"/>
          </p:cNvPicPr>
          <p:nvPr/>
        </p:nvPicPr>
        <p:blipFill rotWithShape="1">
          <a:blip r:embed="rId2"/>
          <a:srcRect t="69348" b="14243"/>
          <a:stretch/>
        </p:blipFill>
        <p:spPr>
          <a:xfrm>
            <a:off x="475060" y="2661833"/>
            <a:ext cx="8193881" cy="317683"/>
          </a:xfrm>
          <a:prstGeom prst="rect">
            <a:avLst/>
          </a:prstGeom>
        </p:spPr>
      </p:pic>
      <p:cxnSp>
        <p:nvCxnSpPr>
          <p:cNvPr id="19" name="Прямая со стрелкой 18">
            <a:extLst>
              <a:ext uri="{FF2B5EF4-FFF2-40B4-BE49-F238E27FC236}">
                <a16:creationId xmlns:a16="http://schemas.microsoft.com/office/drawing/2014/main" id="{8430A239-BB24-4A35-B7D7-56B8ACEF56F9}"/>
              </a:ext>
            </a:extLst>
          </p:cNvPr>
          <p:cNvCxnSpPr>
            <a:cxnSpLocks/>
          </p:cNvCxnSpPr>
          <p:nvPr/>
        </p:nvCxnSpPr>
        <p:spPr>
          <a:xfrm>
            <a:off x="7641819" y="2979515"/>
            <a:ext cx="569069" cy="1052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38546E3E-92E2-43F1-BA09-BEF0FEABBD2B}"/>
              </a:ext>
            </a:extLst>
          </p:cNvPr>
          <p:cNvSpPr txBox="1"/>
          <p:nvPr/>
        </p:nvSpPr>
        <p:spPr>
          <a:xfrm>
            <a:off x="7926354" y="4047711"/>
            <a:ext cx="598241" cy="230832"/>
          </a:xfrm>
          <a:prstGeom prst="rect">
            <a:avLst/>
          </a:prstGeom>
          <a:noFill/>
          <a:ln>
            <a:solidFill>
              <a:schemeClr val="accent1"/>
            </a:solidFill>
          </a:ln>
        </p:spPr>
        <p:txBody>
          <a:bodyPr wrap="none" rtlCol="0">
            <a:spAutoFit/>
          </a:bodyPr>
          <a:lstStyle/>
          <a:p>
            <a:r>
              <a:rPr lang="en-US" sz="900" dirty="0"/>
              <a:t>Not used</a:t>
            </a:r>
            <a:endParaRPr lang="ru-RU" sz="900" dirty="0"/>
          </a:p>
        </p:txBody>
      </p:sp>
      <p:sp>
        <p:nvSpPr>
          <p:cNvPr id="3" name="TextBox 2">
            <a:extLst>
              <a:ext uri="{FF2B5EF4-FFF2-40B4-BE49-F238E27FC236}">
                <a16:creationId xmlns:a16="http://schemas.microsoft.com/office/drawing/2014/main" id="{7B4C3E73-612B-4602-97E4-F272AF0C41C3}"/>
              </a:ext>
            </a:extLst>
          </p:cNvPr>
          <p:cNvSpPr txBox="1"/>
          <p:nvPr/>
        </p:nvSpPr>
        <p:spPr>
          <a:xfrm>
            <a:off x="820683" y="1909683"/>
            <a:ext cx="5180136" cy="369332"/>
          </a:xfrm>
          <a:prstGeom prst="rect">
            <a:avLst/>
          </a:prstGeom>
          <a:noFill/>
        </p:spPr>
        <p:txBody>
          <a:bodyPr wrap="none" rtlCol="0">
            <a:spAutoFit/>
          </a:bodyPr>
          <a:lstStyle/>
          <a:p>
            <a:r>
              <a:rPr lang="en-US" sz="1800" dirty="0"/>
              <a:t>Let us try to reuse User info field of the Trigger frame</a:t>
            </a:r>
            <a:endParaRPr lang="ru-RU" sz="1800" dirty="0"/>
          </a:p>
        </p:txBody>
      </p:sp>
      <p:sp>
        <p:nvSpPr>
          <p:cNvPr id="21" name="TextBox 20">
            <a:extLst>
              <a:ext uri="{FF2B5EF4-FFF2-40B4-BE49-F238E27FC236}">
                <a16:creationId xmlns:a16="http://schemas.microsoft.com/office/drawing/2014/main" id="{A0C5BCB0-2E86-44E0-A364-2297E9674D50}"/>
              </a:ext>
            </a:extLst>
          </p:cNvPr>
          <p:cNvSpPr txBox="1"/>
          <p:nvPr/>
        </p:nvSpPr>
        <p:spPr>
          <a:xfrm>
            <a:off x="1600999" y="4032347"/>
            <a:ext cx="979755" cy="369332"/>
          </a:xfrm>
          <a:prstGeom prst="rect">
            <a:avLst/>
          </a:prstGeom>
          <a:noFill/>
          <a:ln>
            <a:solidFill>
              <a:schemeClr val="accent1"/>
            </a:solidFill>
          </a:ln>
        </p:spPr>
        <p:txBody>
          <a:bodyPr wrap="none" rtlCol="0">
            <a:spAutoFit/>
          </a:bodyPr>
          <a:lstStyle/>
          <a:p>
            <a:pPr algn="ctr"/>
            <a:r>
              <a:rPr lang="en-US" sz="900" dirty="0"/>
              <a:t>Used only </a:t>
            </a:r>
          </a:p>
          <a:p>
            <a:pPr algn="ctr"/>
            <a:r>
              <a:rPr lang="en-US" sz="900" dirty="0"/>
              <a:t>for OFDMA MU</a:t>
            </a:r>
            <a:endParaRPr lang="ru-RU" sz="900" dirty="0"/>
          </a:p>
        </p:txBody>
      </p:sp>
      <p:cxnSp>
        <p:nvCxnSpPr>
          <p:cNvPr id="22" name="Прямая со стрелкой 21">
            <a:extLst>
              <a:ext uri="{FF2B5EF4-FFF2-40B4-BE49-F238E27FC236}">
                <a16:creationId xmlns:a16="http://schemas.microsoft.com/office/drawing/2014/main" id="{CBB59D10-B0EF-48C0-9789-96B282781AA4}"/>
              </a:ext>
            </a:extLst>
          </p:cNvPr>
          <p:cNvCxnSpPr>
            <a:cxnSpLocks/>
          </p:cNvCxnSpPr>
          <p:nvPr/>
        </p:nvCxnSpPr>
        <p:spPr>
          <a:xfrm>
            <a:off x="3982976" y="2979515"/>
            <a:ext cx="569069" cy="1052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92EF12FA-98B1-4A85-BAC5-B0AFDAE3E830}"/>
              </a:ext>
            </a:extLst>
          </p:cNvPr>
          <p:cNvSpPr txBox="1"/>
          <p:nvPr/>
        </p:nvSpPr>
        <p:spPr>
          <a:xfrm>
            <a:off x="4267511" y="4047711"/>
            <a:ext cx="598241" cy="230832"/>
          </a:xfrm>
          <a:prstGeom prst="rect">
            <a:avLst/>
          </a:prstGeom>
          <a:noFill/>
          <a:ln>
            <a:solidFill>
              <a:schemeClr val="accent1"/>
            </a:solidFill>
          </a:ln>
        </p:spPr>
        <p:txBody>
          <a:bodyPr wrap="none" rtlCol="0">
            <a:spAutoFit/>
          </a:bodyPr>
          <a:lstStyle/>
          <a:p>
            <a:r>
              <a:rPr lang="en-US" sz="900" dirty="0"/>
              <a:t>Not used</a:t>
            </a:r>
            <a:endParaRPr lang="ru-RU" sz="900" dirty="0"/>
          </a:p>
        </p:txBody>
      </p:sp>
      <p:cxnSp>
        <p:nvCxnSpPr>
          <p:cNvPr id="13" name="Прямая со стрелкой 12">
            <a:extLst>
              <a:ext uri="{FF2B5EF4-FFF2-40B4-BE49-F238E27FC236}">
                <a16:creationId xmlns:a16="http://schemas.microsoft.com/office/drawing/2014/main" id="{CD545500-FB1A-43A3-B3BA-0AC741D8AEDF}"/>
              </a:ext>
            </a:extLst>
          </p:cNvPr>
          <p:cNvCxnSpPr>
            <a:cxnSpLocks/>
          </p:cNvCxnSpPr>
          <p:nvPr/>
        </p:nvCxnSpPr>
        <p:spPr>
          <a:xfrm>
            <a:off x="5033107" y="2979515"/>
            <a:ext cx="569069" cy="1052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BBEC5D84-7380-49B7-8422-A627A1B6331C}"/>
              </a:ext>
            </a:extLst>
          </p:cNvPr>
          <p:cNvSpPr txBox="1"/>
          <p:nvPr/>
        </p:nvSpPr>
        <p:spPr>
          <a:xfrm>
            <a:off x="5317642" y="4047711"/>
            <a:ext cx="713657" cy="230832"/>
          </a:xfrm>
          <a:prstGeom prst="rect">
            <a:avLst/>
          </a:prstGeom>
          <a:noFill/>
          <a:ln>
            <a:solidFill>
              <a:schemeClr val="accent1"/>
            </a:solidFill>
          </a:ln>
        </p:spPr>
        <p:txBody>
          <a:bodyPr wrap="none" rtlCol="0">
            <a:spAutoFit/>
          </a:bodyPr>
          <a:lstStyle/>
          <a:p>
            <a:r>
              <a:rPr lang="en-US" sz="900" dirty="0"/>
              <a:t>Only N_SS</a:t>
            </a:r>
            <a:endParaRPr lang="ru-RU" sz="900" dirty="0"/>
          </a:p>
        </p:txBody>
      </p:sp>
      <p:sp>
        <p:nvSpPr>
          <p:cNvPr id="6" name="Номер слайда 5">
            <a:extLst>
              <a:ext uri="{FF2B5EF4-FFF2-40B4-BE49-F238E27FC236}">
                <a16:creationId xmlns:a16="http://schemas.microsoft.com/office/drawing/2014/main" id="{C784B74F-9B47-4572-BA00-235581CD56CA}"/>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11</a:t>
            </a:fld>
            <a:endParaRPr lang="ru-RU"/>
          </a:p>
        </p:txBody>
      </p:sp>
      <p:sp>
        <p:nvSpPr>
          <p:cNvPr id="5" name="Дата 4">
            <a:extLst>
              <a:ext uri="{FF2B5EF4-FFF2-40B4-BE49-F238E27FC236}">
                <a16:creationId xmlns:a16="http://schemas.microsoft.com/office/drawing/2014/main" id="{65B116BD-E99F-E457-142F-3EBD373B17D9}"/>
              </a:ext>
            </a:extLst>
          </p:cNvPr>
          <p:cNvSpPr>
            <a:spLocks noGrp="1"/>
          </p:cNvSpPr>
          <p:nvPr>
            <p:ph type="dt" sz="half" idx="10"/>
          </p:nvPr>
        </p:nvSpPr>
        <p:spPr/>
        <p:txBody>
          <a:bodyPr/>
          <a:lstStyle/>
          <a:p>
            <a:r>
              <a:rPr lang="ru-RU" altLang="zh-CN"/>
              <a:t>June 2022</a:t>
            </a:r>
            <a:endParaRPr lang="ru-RU" dirty="0"/>
          </a:p>
        </p:txBody>
      </p:sp>
      <p:sp>
        <p:nvSpPr>
          <p:cNvPr id="7" name="Нижний колонтитул 6">
            <a:extLst>
              <a:ext uri="{FF2B5EF4-FFF2-40B4-BE49-F238E27FC236}">
                <a16:creationId xmlns:a16="http://schemas.microsoft.com/office/drawing/2014/main" id="{6D0992C0-8012-59E7-445D-72834264CEFF}"/>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375575563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AD97A7-FAD4-4280-B9F5-1A84BC1D1CD3}"/>
              </a:ext>
            </a:extLst>
          </p:cNvPr>
          <p:cNvSpPr>
            <a:spLocks noGrp="1"/>
          </p:cNvSpPr>
          <p:nvPr>
            <p:ph type="title"/>
          </p:nvPr>
        </p:nvSpPr>
        <p:spPr/>
        <p:txBody>
          <a:bodyPr>
            <a:noAutofit/>
          </a:bodyPr>
          <a:lstStyle/>
          <a:p>
            <a:r>
              <a:rPr lang="en-US" sz="2700" dirty="0"/>
              <a:t>Scheduled Frame Info </a:t>
            </a:r>
            <a:endParaRPr lang="ru-RU" sz="2700" dirty="0"/>
          </a:p>
        </p:txBody>
      </p:sp>
      <p:sp>
        <p:nvSpPr>
          <p:cNvPr id="26" name="Прямоугольник 25">
            <a:extLst>
              <a:ext uri="{FF2B5EF4-FFF2-40B4-BE49-F238E27FC236}">
                <a16:creationId xmlns:a16="http://schemas.microsoft.com/office/drawing/2014/main" id="{A86535C1-32ED-4C48-8A88-987EC053807A}"/>
              </a:ext>
            </a:extLst>
          </p:cNvPr>
          <p:cNvSpPr/>
          <p:nvPr/>
        </p:nvSpPr>
        <p:spPr>
          <a:xfrm>
            <a:off x="6374595" y="5525572"/>
            <a:ext cx="2036135" cy="400110"/>
          </a:xfrm>
          <a:prstGeom prst="rect">
            <a:avLst/>
          </a:prstGeom>
          <a:ln>
            <a:solidFill>
              <a:schemeClr val="accent1"/>
            </a:solidFill>
          </a:ln>
        </p:spPr>
        <p:txBody>
          <a:bodyPr wrap="none">
            <a:spAutoFit/>
          </a:bodyPr>
          <a:lstStyle/>
          <a:p>
            <a:r>
              <a:rPr lang="en-US" sz="1000" dirty="0"/>
              <a:t>*For RU Allocation see Table 9-29i</a:t>
            </a:r>
          </a:p>
          <a:p>
            <a:r>
              <a:rPr lang="en-US" sz="1000" dirty="0"/>
              <a:t>802.11ax D8.0</a:t>
            </a:r>
            <a:endParaRPr lang="ru-RU" sz="1000" dirty="0"/>
          </a:p>
        </p:txBody>
      </p:sp>
      <p:graphicFrame>
        <p:nvGraphicFramePr>
          <p:cNvPr id="25" name="Объект 21">
            <a:extLst>
              <a:ext uri="{FF2B5EF4-FFF2-40B4-BE49-F238E27FC236}">
                <a16:creationId xmlns:a16="http://schemas.microsoft.com/office/drawing/2014/main" id="{340853D7-B3EC-4B7C-AC91-08D55A53694E}"/>
              </a:ext>
            </a:extLst>
          </p:cNvPr>
          <p:cNvGraphicFramePr>
            <a:graphicFrameLocks/>
          </p:cNvGraphicFramePr>
          <p:nvPr>
            <p:extLst>
              <p:ext uri="{D42A27DB-BD31-4B8C-83A1-F6EECF244321}">
                <p14:modId xmlns:p14="http://schemas.microsoft.com/office/powerpoint/2010/main" val="2404817681"/>
              </p:ext>
            </p:extLst>
          </p:nvPr>
        </p:nvGraphicFramePr>
        <p:xfrm>
          <a:off x="138576" y="2383184"/>
          <a:ext cx="6989087" cy="1112520"/>
        </p:xfrm>
        <a:graphic>
          <a:graphicData uri="http://schemas.openxmlformats.org/drawingml/2006/table">
            <a:tbl>
              <a:tblPr firstRow="1" bandRow="1">
                <a:tableStyleId>{2D5ABB26-0587-4C30-8999-92F81FD0307C}</a:tableStyleId>
              </a:tblPr>
              <a:tblGrid>
                <a:gridCol w="537622">
                  <a:extLst>
                    <a:ext uri="{9D8B030D-6E8A-4147-A177-3AD203B41FA5}">
                      <a16:colId xmlns:a16="http://schemas.microsoft.com/office/drawing/2014/main" val="821914585"/>
                    </a:ext>
                  </a:extLst>
                </a:gridCol>
                <a:gridCol w="537622">
                  <a:extLst>
                    <a:ext uri="{9D8B030D-6E8A-4147-A177-3AD203B41FA5}">
                      <a16:colId xmlns:a16="http://schemas.microsoft.com/office/drawing/2014/main" val="4221027330"/>
                    </a:ext>
                  </a:extLst>
                </a:gridCol>
                <a:gridCol w="600694">
                  <a:extLst>
                    <a:ext uri="{9D8B030D-6E8A-4147-A177-3AD203B41FA5}">
                      <a16:colId xmlns:a16="http://schemas.microsoft.com/office/drawing/2014/main" val="1478730521"/>
                    </a:ext>
                  </a:extLst>
                </a:gridCol>
                <a:gridCol w="474550">
                  <a:extLst>
                    <a:ext uri="{9D8B030D-6E8A-4147-A177-3AD203B41FA5}">
                      <a16:colId xmlns:a16="http://schemas.microsoft.com/office/drawing/2014/main" val="385034790"/>
                    </a:ext>
                  </a:extLst>
                </a:gridCol>
                <a:gridCol w="537622">
                  <a:extLst>
                    <a:ext uri="{9D8B030D-6E8A-4147-A177-3AD203B41FA5}">
                      <a16:colId xmlns:a16="http://schemas.microsoft.com/office/drawing/2014/main" val="1824645152"/>
                    </a:ext>
                  </a:extLst>
                </a:gridCol>
                <a:gridCol w="537622">
                  <a:extLst>
                    <a:ext uri="{9D8B030D-6E8A-4147-A177-3AD203B41FA5}">
                      <a16:colId xmlns:a16="http://schemas.microsoft.com/office/drawing/2014/main" val="3328335289"/>
                    </a:ext>
                  </a:extLst>
                </a:gridCol>
                <a:gridCol w="537622">
                  <a:extLst>
                    <a:ext uri="{9D8B030D-6E8A-4147-A177-3AD203B41FA5}">
                      <a16:colId xmlns:a16="http://schemas.microsoft.com/office/drawing/2014/main" val="1810277583"/>
                    </a:ext>
                  </a:extLst>
                </a:gridCol>
                <a:gridCol w="478614">
                  <a:extLst>
                    <a:ext uri="{9D8B030D-6E8A-4147-A177-3AD203B41FA5}">
                      <a16:colId xmlns:a16="http://schemas.microsoft.com/office/drawing/2014/main" val="3210647404"/>
                    </a:ext>
                  </a:extLst>
                </a:gridCol>
                <a:gridCol w="596630">
                  <a:extLst>
                    <a:ext uri="{9D8B030D-6E8A-4147-A177-3AD203B41FA5}">
                      <a16:colId xmlns:a16="http://schemas.microsoft.com/office/drawing/2014/main" val="2659048177"/>
                    </a:ext>
                  </a:extLst>
                </a:gridCol>
                <a:gridCol w="537622">
                  <a:extLst>
                    <a:ext uri="{9D8B030D-6E8A-4147-A177-3AD203B41FA5}">
                      <a16:colId xmlns:a16="http://schemas.microsoft.com/office/drawing/2014/main" val="3019481772"/>
                    </a:ext>
                  </a:extLst>
                </a:gridCol>
                <a:gridCol w="537622">
                  <a:extLst>
                    <a:ext uri="{9D8B030D-6E8A-4147-A177-3AD203B41FA5}">
                      <a16:colId xmlns:a16="http://schemas.microsoft.com/office/drawing/2014/main" val="961277750"/>
                    </a:ext>
                  </a:extLst>
                </a:gridCol>
                <a:gridCol w="480566">
                  <a:extLst>
                    <a:ext uri="{9D8B030D-6E8A-4147-A177-3AD203B41FA5}">
                      <a16:colId xmlns:a16="http://schemas.microsoft.com/office/drawing/2014/main" val="2866795089"/>
                    </a:ext>
                  </a:extLst>
                </a:gridCol>
                <a:gridCol w="594679">
                  <a:extLst>
                    <a:ext uri="{9D8B030D-6E8A-4147-A177-3AD203B41FA5}">
                      <a16:colId xmlns:a16="http://schemas.microsoft.com/office/drawing/2014/main" val="808210373"/>
                    </a:ext>
                  </a:extLst>
                </a:gridCol>
              </a:tblGrid>
              <a:tr h="617220">
                <a:tc>
                  <a:txBody>
                    <a:bodyPr/>
                    <a:lstStyle/>
                    <a:p>
                      <a:pPr algn="ctr"/>
                      <a:endParaRPr lang="ru-RU" sz="1400" dirty="0"/>
                    </a:p>
                  </a:txBody>
                  <a:tcPr marL="68580" marR="68580" marT="34290" marB="34290">
                    <a:lnR w="12700" cap="flat" cmpd="sng" algn="ctr">
                      <a:solidFill>
                        <a:schemeClr val="tx1"/>
                      </a:solidFill>
                      <a:prstDash val="solid"/>
                      <a:round/>
                      <a:headEnd type="none" w="med" len="med"/>
                      <a:tailEnd type="none" w="med" len="med"/>
                    </a:lnR>
                  </a:tcPr>
                </a:tc>
                <a:tc>
                  <a:txBody>
                    <a:bodyPr/>
                    <a:lstStyle/>
                    <a:p>
                      <a:pPr algn="ctr"/>
                      <a:r>
                        <a:rPr lang="en-US" sz="1100" dirty="0"/>
                        <a:t>DL=1</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Number Of User Fields</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N of SS</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MCS</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FEC</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mn-lt"/>
                          <a:ea typeface="+mn-ea"/>
                          <a:cs typeface="+mn-cs"/>
                        </a:rPr>
                        <a:t>RX AID12</a:t>
                      </a:r>
                      <a:endParaRPr kumimoji="0" lang="ru-RU" sz="11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200" dirty="0"/>
                        <a:t>Type</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200" dirty="0"/>
                        <a:t>Length</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200" dirty="0"/>
                        <a:t>…</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mn-lt"/>
                          <a:ea typeface="+mn-ea"/>
                          <a:cs typeface="+mn-cs"/>
                        </a:rPr>
                        <a:t>RX AID12</a:t>
                      </a:r>
                      <a:endParaRPr kumimoji="0" lang="ru-RU" sz="11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200" dirty="0"/>
                        <a:t>Type</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1200" dirty="0"/>
                        <a:t>Length</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9696637"/>
                  </a:ext>
                </a:extLst>
              </a:tr>
              <a:tr h="480060">
                <a:tc>
                  <a:txBody>
                    <a:bodyPr/>
                    <a:lstStyle/>
                    <a:p>
                      <a:pPr algn="ctr"/>
                      <a:r>
                        <a:rPr lang="en-US" sz="1400" dirty="0"/>
                        <a:t>   Bits:</a:t>
                      </a:r>
                      <a:endParaRPr lang="ru-RU" sz="1400" dirty="0"/>
                    </a:p>
                  </a:txBody>
                  <a:tcPr marL="68580" marR="68580" marT="34290" marB="34290"/>
                </a:tc>
                <a:tc>
                  <a:txBody>
                    <a:bodyPr/>
                    <a:lstStyle/>
                    <a:p>
                      <a:pPr algn="ctr"/>
                      <a:r>
                        <a:rPr lang="en-US" sz="1400" dirty="0"/>
                        <a:t>1</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7</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3</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4</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1</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12</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4</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16</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12</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4</a:t>
                      </a:r>
                      <a:endParaRPr lang="ru-RU" sz="14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1400" dirty="0"/>
                        <a:t>16</a:t>
                      </a:r>
                      <a:endParaRPr lang="ru-RU" sz="1400"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93310275"/>
                  </a:ext>
                </a:extLst>
              </a:tr>
            </a:tbl>
          </a:graphicData>
        </a:graphic>
      </p:graphicFrame>
      <p:sp>
        <p:nvSpPr>
          <p:cNvPr id="3" name="TextBox 2">
            <a:extLst>
              <a:ext uri="{FF2B5EF4-FFF2-40B4-BE49-F238E27FC236}">
                <a16:creationId xmlns:a16="http://schemas.microsoft.com/office/drawing/2014/main" id="{2386A6D8-A02F-45BC-B390-056A0B64B0CF}"/>
              </a:ext>
            </a:extLst>
          </p:cNvPr>
          <p:cNvSpPr txBox="1"/>
          <p:nvPr/>
        </p:nvSpPr>
        <p:spPr>
          <a:xfrm>
            <a:off x="2285126" y="3318230"/>
            <a:ext cx="655949" cy="246221"/>
          </a:xfrm>
          <a:prstGeom prst="rect">
            <a:avLst/>
          </a:prstGeom>
          <a:noFill/>
        </p:spPr>
        <p:txBody>
          <a:bodyPr wrap="none" rtlCol="0">
            <a:spAutoFit/>
          </a:bodyPr>
          <a:lstStyle/>
          <a:p>
            <a:r>
              <a:rPr lang="en-US" sz="1000" b="1" dirty="0">
                <a:solidFill>
                  <a:srgbClr val="0070C0"/>
                </a:solidFill>
              </a:rPr>
              <a:t>common</a:t>
            </a:r>
            <a:endParaRPr lang="ru-RU" sz="1000" b="1" dirty="0">
              <a:solidFill>
                <a:srgbClr val="0070C0"/>
              </a:solidFill>
            </a:endParaRPr>
          </a:p>
        </p:txBody>
      </p:sp>
      <p:sp>
        <p:nvSpPr>
          <p:cNvPr id="14" name="TextBox 13">
            <a:extLst>
              <a:ext uri="{FF2B5EF4-FFF2-40B4-BE49-F238E27FC236}">
                <a16:creationId xmlns:a16="http://schemas.microsoft.com/office/drawing/2014/main" id="{E4EE1F97-67B7-46B9-BE01-B5681208E73A}"/>
              </a:ext>
            </a:extLst>
          </p:cNvPr>
          <p:cNvSpPr txBox="1"/>
          <p:nvPr/>
        </p:nvSpPr>
        <p:spPr>
          <a:xfrm>
            <a:off x="4234974" y="3318230"/>
            <a:ext cx="638316" cy="246221"/>
          </a:xfrm>
          <a:prstGeom prst="rect">
            <a:avLst/>
          </a:prstGeom>
          <a:noFill/>
        </p:spPr>
        <p:txBody>
          <a:bodyPr wrap="none" rtlCol="0">
            <a:spAutoFit/>
          </a:bodyPr>
          <a:lstStyle/>
          <a:p>
            <a:r>
              <a:rPr lang="en-US" sz="1000" b="1" dirty="0">
                <a:solidFill>
                  <a:schemeClr val="accent2"/>
                </a:solidFill>
              </a:rPr>
              <a:t>per user</a:t>
            </a:r>
            <a:endParaRPr lang="ru-RU" sz="1000" b="1" dirty="0">
              <a:solidFill>
                <a:schemeClr val="accent2"/>
              </a:solidFill>
            </a:endParaRPr>
          </a:p>
        </p:txBody>
      </p:sp>
      <p:graphicFrame>
        <p:nvGraphicFramePr>
          <p:cNvPr id="19" name="Объект 21">
            <a:extLst>
              <a:ext uri="{FF2B5EF4-FFF2-40B4-BE49-F238E27FC236}">
                <a16:creationId xmlns:a16="http://schemas.microsoft.com/office/drawing/2014/main" id="{1D335334-75D3-496B-88D2-F73544DE1406}"/>
              </a:ext>
            </a:extLst>
          </p:cNvPr>
          <p:cNvGraphicFramePr>
            <a:graphicFrameLocks/>
          </p:cNvGraphicFramePr>
          <p:nvPr>
            <p:extLst>
              <p:ext uri="{D42A27DB-BD31-4B8C-83A1-F6EECF244321}">
                <p14:modId xmlns:p14="http://schemas.microsoft.com/office/powerpoint/2010/main" val="2969007204"/>
              </p:ext>
            </p:extLst>
          </p:nvPr>
        </p:nvGraphicFramePr>
        <p:xfrm>
          <a:off x="138576" y="4353848"/>
          <a:ext cx="8702092" cy="857821"/>
        </p:xfrm>
        <a:graphic>
          <a:graphicData uri="http://schemas.openxmlformats.org/drawingml/2006/table">
            <a:tbl>
              <a:tblPr firstRow="1" bandRow="1">
                <a:tableStyleId>{2D5ABB26-0587-4C30-8999-92F81FD0307C}</a:tableStyleId>
              </a:tblPr>
              <a:tblGrid>
                <a:gridCol w="424908">
                  <a:extLst>
                    <a:ext uri="{9D8B030D-6E8A-4147-A177-3AD203B41FA5}">
                      <a16:colId xmlns:a16="http://schemas.microsoft.com/office/drawing/2014/main" val="821914585"/>
                    </a:ext>
                  </a:extLst>
                </a:gridCol>
                <a:gridCol w="424908">
                  <a:extLst>
                    <a:ext uri="{9D8B030D-6E8A-4147-A177-3AD203B41FA5}">
                      <a16:colId xmlns:a16="http://schemas.microsoft.com/office/drawing/2014/main" val="4221027330"/>
                    </a:ext>
                  </a:extLst>
                </a:gridCol>
                <a:gridCol w="680652">
                  <a:extLst>
                    <a:ext uri="{9D8B030D-6E8A-4147-A177-3AD203B41FA5}">
                      <a16:colId xmlns:a16="http://schemas.microsoft.com/office/drawing/2014/main" val="1824645152"/>
                    </a:ext>
                  </a:extLst>
                </a:gridCol>
                <a:gridCol w="424908">
                  <a:extLst>
                    <a:ext uri="{9D8B030D-6E8A-4147-A177-3AD203B41FA5}">
                      <a16:colId xmlns:a16="http://schemas.microsoft.com/office/drawing/2014/main" val="1810277583"/>
                    </a:ext>
                  </a:extLst>
                </a:gridCol>
                <a:gridCol w="424908">
                  <a:extLst>
                    <a:ext uri="{9D8B030D-6E8A-4147-A177-3AD203B41FA5}">
                      <a16:colId xmlns:a16="http://schemas.microsoft.com/office/drawing/2014/main" val="3642986814"/>
                    </a:ext>
                  </a:extLst>
                </a:gridCol>
                <a:gridCol w="378272">
                  <a:extLst>
                    <a:ext uri="{9D8B030D-6E8A-4147-A177-3AD203B41FA5}">
                      <a16:colId xmlns:a16="http://schemas.microsoft.com/office/drawing/2014/main" val="3210647404"/>
                    </a:ext>
                  </a:extLst>
                </a:gridCol>
                <a:gridCol w="471545">
                  <a:extLst>
                    <a:ext uri="{9D8B030D-6E8A-4147-A177-3AD203B41FA5}">
                      <a16:colId xmlns:a16="http://schemas.microsoft.com/office/drawing/2014/main" val="3475384882"/>
                    </a:ext>
                  </a:extLst>
                </a:gridCol>
                <a:gridCol w="471545">
                  <a:extLst>
                    <a:ext uri="{9D8B030D-6E8A-4147-A177-3AD203B41FA5}">
                      <a16:colId xmlns:a16="http://schemas.microsoft.com/office/drawing/2014/main" val="2573074728"/>
                    </a:ext>
                  </a:extLst>
                </a:gridCol>
                <a:gridCol w="471545">
                  <a:extLst>
                    <a:ext uri="{9D8B030D-6E8A-4147-A177-3AD203B41FA5}">
                      <a16:colId xmlns:a16="http://schemas.microsoft.com/office/drawing/2014/main" val="2004603627"/>
                    </a:ext>
                  </a:extLst>
                </a:gridCol>
                <a:gridCol w="471545">
                  <a:extLst>
                    <a:ext uri="{9D8B030D-6E8A-4147-A177-3AD203B41FA5}">
                      <a16:colId xmlns:a16="http://schemas.microsoft.com/office/drawing/2014/main" val="3041346425"/>
                    </a:ext>
                  </a:extLst>
                </a:gridCol>
                <a:gridCol w="471545">
                  <a:extLst>
                    <a:ext uri="{9D8B030D-6E8A-4147-A177-3AD203B41FA5}">
                      <a16:colId xmlns:a16="http://schemas.microsoft.com/office/drawing/2014/main" val="717943392"/>
                    </a:ext>
                  </a:extLst>
                </a:gridCol>
                <a:gridCol w="471545">
                  <a:extLst>
                    <a:ext uri="{9D8B030D-6E8A-4147-A177-3AD203B41FA5}">
                      <a16:colId xmlns:a16="http://schemas.microsoft.com/office/drawing/2014/main" val="1992500326"/>
                    </a:ext>
                  </a:extLst>
                </a:gridCol>
                <a:gridCol w="471545">
                  <a:extLst>
                    <a:ext uri="{9D8B030D-6E8A-4147-A177-3AD203B41FA5}">
                      <a16:colId xmlns:a16="http://schemas.microsoft.com/office/drawing/2014/main" val="2659048177"/>
                    </a:ext>
                  </a:extLst>
                </a:gridCol>
                <a:gridCol w="471545">
                  <a:extLst>
                    <a:ext uri="{9D8B030D-6E8A-4147-A177-3AD203B41FA5}">
                      <a16:colId xmlns:a16="http://schemas.microsoft.com/office/drawing/2014/main" val="400007810"/>
                    </a:ext>
                  </a:extLst>
                </a:gridCol>
                <a:gridCol w="471545">
                  <a:extLst>
                    <a:ext uri="{9D8B030D-6E8A-4147-A177-3AD203B41FA5}">
                      <a16:colId xmlns:a16="http://schemas.microsoft.com/office/drawing/2014/main" val="3316927095"/>
                    </a:ext>
                  </a:extLst>
                </a:gridCol>
                <a:gridCol w="424908">
                  <a:extLst>
                    <a:ext uri="{9D8B030D-6E8A-4147-A177-3AD203B41FA5}">
                      <a16:colId xmlns:a16="http://schemas.microsoft.com/office/drawing/2014/main" val="3019481772"/>
                    </a:ext>
                  </a:extLst>
                </a:gridCol>
                <a:gridCol w="424908">
                  <a:extLst>
                    <a:ext uri="{9D8B030D-6E8A-4147-A177-3AD203B41FA5}">
                      <a16:colId xmlns:a16="http://schemas.microsoft.com/office/drawing/2014/main" val="961277750"/>
                    </a:ext>
                  </a:extLst>
                </a:gridCol>
                <a:gridCol w="379812">
                  <a:extLst>
                    <a:ext uri="{9D8B030D-6E8A-4147-A177-3AD203B41FA5}">
                      <a16:colId xmlns:a16="http://schemas.microsoft.com/office/drawing/2014/main" val="2866795089"/>
                    </a:ext>
                  </a:extLst>
                </a:gridCol>
                <a:gridCol w="470003">
                  <a:extLst>
                    <a:ext uri="{9D8B030D-6E8A-4147-A177-3AD203B41FA5}">
                      <a16:colId xmlns:a16="http://schemas.microsoft.com/office/drawing/2014/main" val="808210373"/>
                    </a:ext>
                  </a:extLst>
                </a:gridCol>
              </a:tblGrid>
              <a:tr h="489215">
                <a:tc>
                  <a:txBody>
                    <a:bodyPr/>
                    <a:lstStyle/>
                    <a:p>
                      <a:pPr algn="ctr"/>
                      <a:endParaRPr lang="ru-RU" sz="900" dirty="0"/>
                    </a:p>
                  </a:txBody>
                  <a:tcPr marL="68580" marR="68580" marT="34290" marB="34290">
                    <a:lnR w="12700" cap="flat" cmpd="sng" algn="ctr">
                      <a:solidFill>
                        <a:schemeClr val="tx1"/>
                      </a:solidFill>
                      <a:prstDash val="solid"/>
                      <a:round/>
                      <a:headEnd type="none" w="med" len="med"/>
                      <a:tailEnd type="none" w="med" len="med"/>
                    </a:lnR>
                  </a:tcPr>
                </a:tc>
                <a:tc>
                  <a:txBody>
                    <a:bodyPr/>
                    <a:lstStyle/>
                    <a:p>
                      <a:pPr algn="ctr"/>
                      <a:r>
                        <a:rPr lang="en-US" sz="800"/>
                        <a:t>DL=0</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a:t>Number Of User Fields</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mn-lt"/>
                          <a:ea typeface="+mn-ea"/>
                          <a:cs typeface="+mn-cs"/>
                        </a:rPr>
                        <a:t>RX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mn-lt"/>
                          <a:ea typeface="+mn-ea"/>
                          <a:cs typeface="+mn-cs"/>
                        </a:rPr>
                        <a:t>AID12</a:t>
                      </a:r>
                      <a:endParaRPr kumimoji="0" lang="ru-RU" sz="8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mn-lt"/>
                          <a:ea typeface="+mn-ea"/>
                          <a:cs typeface="+mn-cs"/>
                        </a:rPr>
                        <a:t>TX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mn-lt"/>
                          <a:ea typeface="+mn-ea"/>
                          <a:cs typeface="+mn-cs"/>
                        </a:rPr>
                        <a:t>AID12</a:t>
                      </a:r>
                      <a:endParaRPr kumimoji="0" lang="ru-RU" sz="8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dirty="0"/>
                        <a:t>Type</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dirty="0"/>
                        <a:t>MCS</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srgbClr val="000000"/>
                          </a:solidFill>
                          <a:effectLst/>
                          <a:uLnTx/>
                          <a:uFillTx/>
                          <a:latin typeface="+mn-lt"/>
                          <a:ea typeface="+mn-ea"/>
                          <a:cs typeface="+mn-cs"/>
                        </a:rPr>
                        <a:t>*RU Allocation</a:t>
                      </a:r>
                      <a:endParaRPr lang="ru-RU" sz="6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dirty="0"/>
                        <a:t>Length</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t>N of SS</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mn-lt"/>
                          <a:ea typeface="+mn-ea"/>
                          <a:cs typeface="+mn-cs"/>
                        </a:rPr>
                        <a:t>FEC</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0" lang="en-US" sz="600" b="0" i="0" u="none" strike="noStrike" kern="1200" cap="none" spc="0" normalizeH="0" baseline="0" noProof="0" dirty="0">
                          <a:ln>
                            <a:noFill/>
                          </a:ln>
                          <a:solidFill>
                            <a:srgbClr val="000000"/>
                          </a:solidFill>
                          <a:effectLst/>
                          <a:uLnTx/>
                          <a:uFillTx/>
                          <a:latin typeface="+mn-lt"/>
                          <a:ea typeface="+mn-ea"/>
                          <a:cs typeface="+mn-cs"/>
                        </a:rPr>
                        <a:t>UL</a:t>
                      </a:r>
                      <a:r>
                        <a:rPr kumimoji="0" lang="ru-RU" sz="600" b="0" i="0" u="none" strike="noStrike" kern="1200" cap="none" spc="0" normalizeH="0" baseline="0" noProof="0" dirty="0">
                          <a:ln>
                            <a:noFill/>
                          </a:ln>
                          <a:solidFill>
                            <a:srgbClr val="000000"/>
                          </a:solidFill>
                          <a:effectLst/>
                          <a:uLnTx/>
                          <a:uFillTx/>
                          <a:latin typeface="+mn-lt"/>
                          <a:ea typeface="+mn-ea"/>
                          <a:cs typeface="+mn-cs"/>
                        </a:rPr>
                        <a:t> </a:t>
                      </a:r>
                      <a:r>
                        <a:rPr kumimoji="0" lang="en-US" sz="600" b="0" i="0" u="none" strike="noStrike" kern="1200" cap="none" spc="0" normalizeH="0" baseline="0" noProof="0" dirty="0">
                          <a:ln>
                            <a:noFill/>
                          </a:ln>
                          <a:solidFill>
                            <a:srgbClr val="000000"/>
                          </a:solidFill>
                          <a:effectLst/>
                          <a:uLnTx/>
                          <a:uFillTx/>
                          <a:latin typeface="+mn-lt"/>
                          <a:ea typeface="+mn-ea"/>
                          <a:cs typeface="+mn-cs"/>
                        </a:rPr>
                        <a:t>Target Receive power (TBD)</a:t>
                      </a:r>
                      <a:endParaRPr lang="ru-RU" sz="6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a:t>…</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mn-lt"/>
                          <a:ea typeface="+mn-ea"/>
                          <a:cs typeface="+mn-cs"/>
                        </a:rPr>
                        <a:t>RX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000000"/>
                          </a:solidFill>
                          <a:effectLst/>
                          <a:uLnTx/>
                          <a:uFillTx/>
                          <a:latin typeface="+mn-lt"/>
                          <a:ea typeface="+mn-ea"/>
                          <a:cs typeface="+mn-cs"/>
                        </a:rPr>
                        <a:t>AID12</a:t>
                      </a:r>
                      <a:endParaRPr kumimoji="0" lang="ru-RU" sz="8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mn-lt"/>
                          <a:ea typeface="+mn-ea"/>
                          <a:cs typeface="+mn-cs"/>
                        </a:rPr>
                        <a:t>TX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mn-lt"/>
                          <a:ea typeface="+mn-ea"/>
                          <a:cs typeface="+mn-cs"/>
                        </a:rPr>
                        <a:t>AID12</a:t>
                      </a:r>
                      <a:endParaRPr kumimoji="0" lang="ru-RU" sz="800" b="0" i="0" u="none" strike="noStrike" kern="1200" cap="none" spc="0" normalizeH="0" baseline="0" noProof="0" dirty="0">
                        <a:ln>
                          <a:noFill/>
                        </a:ln>
                        <a:solidFill>
                          <a:srgbClr val="000000"/>
                        </a:solidFill>
                        <a:effectLst/>
                        <a:uLnTx/>
                        <a:uFillTx/>
                        <a:latin typeface="+mn-lt"/>
                        <a:ea typeface="+mn-ea"/>
                        <a:cs typeface="+mn-cs"/>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a:t>…</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en-US" sz="800"/>
                        <a:t>…</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a:t>FEC</a:t>
                      </a:r>
                      <a:endParaRPr lang="ru-RU" sz="8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0" lang="en-US" sz="600" b="0" i="0" u="none" strike="noStrike" kern="1200" cap="none" spc="0" normalizeH="0" baseline="0" noProof="0" dirty="0">
                          <a:ln>
                            <a:noFill/>
                          </a:ln>
                          <a:solidFill>
                            <a:srgbClr val="000000"/>
                          </a:solidFill>
                          <a:effectLst/>
                          <a:uLnTx/>
                          <a:uFillTx/>
                          <a:latin typeface="+mn-lt"/>
                          <a:ea typeface="+mn-ea"/>
                          <a:cs typeface="+mn-cs"/>
                        </a:rPr>
                        <a:t>UL</a:t>
                      </a:r>
                      <a:r>
                        <a:rPr kumimoji="0" lang="ru-RU" sz="600" b="0" i="0" u="none" strike="noStrike" kern="1200" cap="none" spc="0" normalizeH="0" baseline="0" noProof="0" dirty="0">
                          <a:ln>
                            <a:noFill/>
                          </a:ln>
                          <a:solidFill>
                            <a:srgbClr val="000000"/>
                          </a:solidFill>
                          <a:effectLst/>
                          <a:uLnTx/>
                          <a:uFillTx/>
                          <a:latin typeface="+mn-lt"/>
                          <a:ea typeface="+mn-ea"/>
                          <a:cs typeface="+mn-cs"/>
                        </a:rPr>
                        <a:t> </a:t>
                      </a:r>
                      <a:r>
                        <a:rPr kumimoji="0" lang="en-US" sz="600" b="0" i="0" u="none" strike="noStrike" kern="1200" cap="none" spc="0" normalizeH="0" baseline="0" noProof="0" dirty="0">
                          <a:ln>
                            <a:noFill/>
                          </a:ln>
                          <a:solidFill>
                            <a:srgbClr val="000000"/>
                          </a:solidFill>
                          <a:effectLst/>
                          <a:uLnTx/>
                          <a:uFillTx/>
                          <a:latin typeface="+mn-lt"/>
                          <a:ea typeface="+mn-ea"/>
                          <a:cs typeface="+mn-cs"/>
                        </a:rPr>
                        <a:t>Target Receive power (TBD)</a:t>
                      </a:r>
                      <a:endParaRPr lang="ru-RU" sz="6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9696637"/>
                  </a:ext>
                </a:extLst>
              </a:tr>
              <a:tr h="368606">
                <a:tc>
                  <a:txBody>
                    <a:bodyPr/>
                    <a:lstStyle/>
                    <a:p>
                      <a:pPr algn="ctr"/>
                      <a:r>
                        <a:rPr lang="en-US" sz="900"/>
                        <a:t>    Bits:</a:t>
                      </a:r>
                      <a:endParaRPr lang="ru-RU" sz="900" dirty="0"/>
                    </a:p>
                  </a:txBody>
                  <a:tcPr marL="68580" marR="68580" marT="34290" marB="34290"/>
                </a:tc>
                <a:tc>
                  <a:txBody>
                    <a:bodyPr/>
                    <a:lstStyle/>
                    <a:p>
                      <a:pPr algn="ctr"/>
                      <a:r>
                        <a:rPr lang="en-US" sz="900"/>
                        <a:t>1</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7</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12</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12</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4</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4</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8</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16</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3</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1</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4</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12</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12</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a:t>1</a:t>
                      </a:r>
                      <a:endParaRPr lang="ru-RU" sz="900" dirty="0"/>
                    </a:p>
                  </a:txBody>
                  <a:tcPr marL="68580" marR="68580" marT="34290" marB="34290">
                    <a:lnT w="12700" cap="flat" cmpd="sng" algn="ctr">
                      <a:solidFill>
                        <a:schemeClr val="tx1"/>
                      </a:solidFill>
                      <a:prstDash val="solid"/>
                      <a:round/>
                      <a:headEnd type="none" w="med" len="med"/>
                      <a:tailEnd type="none" w="med" len="med"/>
                    </a:lnT>
                  </a:tcPr>
                </a:tc>
                <a:tc>
                  <a:txBody>
                    <a:bodyPr/>
                    <a:lstStyle/>
                    <a:p>
                      <a:pPr algn="ctr"/>
                      <a:r>
                        <a:rPr lang="en-US" sz="900" dirty="0"/>
                        <a:t>4</a:t>
                      </a:r>
                      <a:endParaRPr lang="ru-RU" sz="900"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93310275"/>
                  </a:ext>
                </a:extLst>
              </a:tr>
            </a:tbl>
          </a:graphicData>
        </a:graphic>
      </p:graphicFrame>
      <p:sp>
        <p:nvSpPr>
          <p:cNvPr id="9" name="TextBox 8">
            <a:extLst>
              <a:ext uri="{FF2B5EF4-FFF2-40B4-BE49-F238E27FC236}">
                <a16:creationId xmlns:a16="http://schemas.microsoft.com/office/drawing/2014/main" id="{C5AF95FD-9FAD-45A9-86BC-9E63AAAAD0DC}"/>
              </a:ext>
            </a:extLst>
          </p:cNvPr>
          <p:cNvSpPr txBox="1"/>
          <p:nvPr/>
        </p:nvSpPr>
        <p:spPr>
          <a:xfrm>
            <a:off x="429492" y="5815284"/>
            <a:ext cx="3185487" cy="246221"/>
          </a:xfrm>
          <a:prstGeom prst="rect">
            <a:avLst/>
          </a:prstGeom>
          <a:noFill/>
        </p:spPr>
        <p:txBody>
          <a:bodyPr wrap="none" rtlCol="0">
            <a:spAutoFit/>
          </a:bodyPr>
          <a:lstStyle/>
          <a:p>
            <a:r>
              <a:rPr lang="en-US" sz="1000" dirty="0"/>
              <a:t>Note</a:t>
            </a:r>
            <a:r>
              <a:rPr lang="ru-RU" sz="1000" dirty="0"/>
              <a:t> 1</a:t>
            </a:r>
            <a:r>
              <a:rPr lang="en-US" sz="1000" dirty="0"/>
              <a:t>: for Groupcast frames, Groupcast AIDs are needed</a:t>
            </a:r>
            <a:endParaRPr lang="ru-RU" sz="1000" dirty="0"/>
          </a:p>
        </p:txBody>
      </p:sp>
      <p:sp>
        <p:nvSpPr>
          <p:cNvPr id="10" name="TextBox 9">
            <a:extLst>
              <a:ext uri="{FF2B5EF4-FFF2-40B4-BE49-F238E27FC236}">
                <a16:creationId xmlns:a16="http://schemas.microsoft.com/office/drawing/2014/main" id="{EAAB648B-CF7A-4448-8659-05C0A9525350}"/>
              </a:ext>
            </a:extLst>
          </p:cNvPr>
          <p:cNvSpPr txBox="1"/>
          <p:nvPr/>
        </p:nvSpPr>
        <p:spPr>
          <a:xfrm>
            <a:off x="248678" y="1792432"/>
            <a:ext cx="356188" cy="246221"/>
          </a:xfrm>
          <a:prstGeom prst="rect">
            <a:avLst/>
          </a:prstGeom>
          <a:noFill/>
        </p:spPr>
        <p:txBody>
          <a:bodyPr wrap="none" rtlCol="0">
            <a:spAutoFit/>
          </a:bodyPr>
          <a:lstStyle/>
          <a:p>
            <a:r>
              <a:rPr lang="en-US" sz="1000" dirty="0"/>
              <a:t>DL</a:t>
            </a:r>
            <a:endParaRPr lang="ru-RU" sz="1000" dirty="0"/>
          </a:p>
        </p:txBody>
      </p:sp>
      <p:sp>
        <p:nvSpPr>
          <p:cNvPr id="27" name="TextBox 26">
            <a:extLst>
              <a:ext uri="{FF2B5EF4-FFF2-40B4-BE49-F238E27FC236}">
                <a16:creationId xmlns:a16="http://schemas.microsoft.com/office/drawing/2014/main" id="{251E7289-7439-4572-8BE9-A1DE4B54AE2D}"/>
              </a:ext>
            </a:extLst>
          </p:cNvPr>
          <p:cNvSpPr txBox="1"/>
          <p:nvPr/>
        </p:nvSpPr>
        <p:spPr>
          <a:xfrm>
            <a:off x="257724" y="3896110"/>
            <a:ext cx="356188" cy="400110"/>
          </a:xfrm>
          <a:prstGeom prst="rect">
            <a:avLst/>
          </a:prstGeom>
          <a:noFill/>
        </p:spPr>
        <p:txBody>
          <a:bodyPr wrap="none" rtlCol="0">
            <a:spAutoFit/>
          </a:bodyPr>
          <a:lstStyle/>
          <a:p>
            <a:endParaRPr lang="en-US" sz="1000" dirty="0"/>
          </a:p>
          <a:p>
            <a:r>
              <a:rPr lang="en-US" sz="1000" dirty="0"/>
              <a:t>UL</a:t>
            </a:r>
            <a:endParaRPr lang="ru-RU" sz="1000" dirty="0"/>
          </a:p>
        </p:txBody>
      </p:sp>
      <p:sp>
        <p:nvSpPr>
          <p:cNvPr id="11" name="Правая фигурная скобка 10">
            <a:extLst>
              <a:ext uri="{FF2B5EF4-FFF2-40B4-BE49-F238E27FC236}">
                <a16:creationId xmlns:a16="http://schemas.microsoft.com/office/drawing/2014/main" id="{DFA5C567-7D83-4DF5-AC1C-65F83B719E1F}"/>
              </a:ext>
            </a:extLst>
          </p:cNvPr>
          <p:cNvSpPr/>
          <p:nvPr/>
        </p:nvSpPr>
        <p:spPr>
          <a:xfrm rot="5400000">
            <a:off x="1869518" y="1986658"/>
            <a:ext cx="286229" cy="263877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dirty="0"/>
          </a:p>
        </p:txBody>
      </p:sp>
      <p:sp>
        <p:nvSpPr>
          <p:cNvPr id="28" name="Правая фигурная скобка 27">
            <a:extLst>
              <a:ext uri="{FF2B5EF4-FFF2-40B4-BE49-F238E27FC236}">
                <a16:creationId xmlns:a16="http://schemas.microsoft.com/office/drawing/2014/main" id="{CBE94B90-FE7D-403D-BFAD-F6244FAD86B9}"/>
              </a:ext>
            </a:extLst>
          </p:cNvPr>
          <p:cNvSpPr/>
          <p:nvPr/>
        </p:nvSpPr>
        <p:spPr>
          <a:xfrm rot="5400000">
            <a:off x="1009066" y="4679871"/>
            <a:ext cx="220692" cy="107253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dirty="0"/>
          </a:p>
        </p:txBody>
      </p:sp>
      <p:sp>
        <p:nvSpPr>
          <p:cNvPr id="29" name="Правая фигурная скобка 28">
            <a:extLst>
              <a:ext uri="{FF2B5EF4-FFF2-40B4-BE49-F238E27FC236}">
                <a16:creationId xmlns:a16="http://schemas.microsoft.com/office/drawing/2014/main" id="{B0E84EF1-C85E-4D40-A4B1-07ED33D7189E}"/>
              </a:ext>
            </a:extLst>
          </p:cNvPr>
          <p:cNvSpPr/>
          <p:nvPr/>
        </p:nvSpPr>
        <p:spPr>
          <a:xfrm rot="5400000">
            <a:off x="3604278" y="3194114"/>
            <a:ext cx="220692" cy="40579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dirty="0"/>
          </a:p>
        </p:txBody>
      </p:sp>
      <p:sp>
        <p:nvSpPr>
          <p:cNvPr id="30" name="Правая фигурная скобка 29">
            <a:extLst>
              <a:ext uri="{FF2B5EF4-FFF2-40B4-BE49-F238E27FC236}">
                <a16:creationId xmlns:a16="http://schemas.microsoft.com/office/drawing/2014/main" id="{B3AE0844-0381-4B38-9D82-130848B19A36}"/>
              </a:ext>
            </a:extLst>
          </p:cNvPr>
          <p:cNvSpPr/>
          <p:nvPr/>
        </p:nvSpPr>
        <p:spPr>
          <a:xfrm rot="5400000">
            <a:off x="4016563" y="2516709"/>
            <a:ext cx="266756" cy="159226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dirty="0"/>
          </a:p>
        </p:txBody>
      </p:sp>
      <p:sp>
        <p:nvSpPr>
          <p:cNvPr id="12" name="TextBox 11">
            <a:extLst>
              <a:ext uri="{FF2B5EF4-FFF2-40B4-BE49-F238E27FC236}">
                <a16:creationId xmlns:a16="http://schemas.microsoft.com/office/drawing/2014/main" id="{E495CBC5-AD9C-4612-AACB-0E73D600B76A}"/>
              </a:ext>
            </a:extLst>
          </p:cNvPr>
          <p:cNvSpPr txBox="1"/>
          <p:nvPr/>
        </p:nvSpPr>
        <p:spPr>
          <a:xfrm>
            <a:off x="1846434" y="3515954"/>
            <a:ext cx="2512226" cy="246221"/>
          </a:xfrm>
          <a:prstGeom prst="rect">
            <a:avLst/>
          </a:prstGeom>
          <a:noFill/>
        </p:spPr>
        <p:txBody>
          <a:bodyPr wrap="none" rtlCol="0">
            <a:spAutoFit/>
          </a:bodyPr>
          <a:lstStyle/>
          <a:p>
            <a:r>
              <a:rPr lang="en-US" sz="1000" dirty="0"/>
              <a:t>16		           32</a:t>
            </a:r>
            <a:endParaRPr lang="ru-RU" sz="1000" dirty="0"/>
          </a:p>
        </p:txBody>
      </p:sp>
      <p:sp>
        <p:nvSpPr>
          <p:cNvPr id="31" name="TextBox 30">
            <a:extLst>
              <a:ext uri="{FF2B5EF4-FFF2-40B4-BE49-F238E27FC236}">
                <a16:creationId xmlns:a16="http://schemas.microsoft.com/office/drawing/2014/main" id="{4DA7B23B-F688-47C6-BAF2-3AC64D027320}"/>
              </a:ext>
            </a:extLst>
          </p:cNvPr>
          <p:cNvSpPr txBox="1"/>
          <p:nvPr/>
        </p:nvSpPr>
        <p:spPr>
          <a:xfrm>
            <a:off x="1041882" y="5453806"/>
            <a:ext cx="2864887" cy="246221"/>
          </a:xfrm>
          <a:prstGeom prst="rect">
            <a:avLst/>
          </a:prstGeom>
          <a:noFill/>
        </p:spPr>
        <p:txBody>
          <a:bodyPr wrap="none" rtlCol="0">
            <a:spAutoFit/>
          </a:bodyPr>
          <a:lstStyle/>
          <a:p>
            <a:r>
              <a:rPr lang="en-US" sz="1000" dirty="0"/>
              <a:t>8	   	                      64</a:t>
            </a:r>
            <a:endParaRPr lang="ru-RU" sz="1000" dirty="0"/>
          </a:p>
        </p:txBody>
      </p:sp>
      <p:sp>
        <p:nvSpPr>
          <p:cNvPr id="18" name="Прямоугольник 17">
            <a:extLst>
              <a:ext uri="{FF2B5EF4-FFF2-40B4-BE49-F238E27FC236}">
                <a16:creationId xmlns:a16="http://schemas.microsoft.com/office/drawing/2014/main" id="{A8074997-1914-42E9-B0D7-A419B4433B03}"/>
              </a:ext>
            </a:extLst>
          </p:cNvPr>
          <p:cNvSpPr/>
          <p:nvPr/>
        </p:nvSpPr>
        <p:spPr>
          <a:xfrm>
            <a:off x="5743575" y="3260332"/>
            <a:ext cx="3142701" cy="954107"/>
          </a:xfrm>
          <a:prstGeom prst="rect">
            <a:avLst/>
          </a:prstGeom>
          <a:ln>
            <a:solidFill>
              <a:schemeClr val="accent1"/>
            </a:solidFill>
          </a:ln>
        </p:spPr>
        <p:txBody>
          <a:bodyPr wrap="square">
            <a:spAutoFit/>
          </a:bodyPr>
          <a:lstStyle/>
          <a:p>
            <a:r>
              <a:rPr lang="en-US" sz="1400" dirty="0"/>
              <a:t>A per user info may repeat multiple times (with the same RU Allocation) to signal that multiple MPDUs for the receiver are present.</a:t>
            </a:r>
            <a:endParaRPr lang="ru-RU" sz="1400" dirty="0"/>
          </a:p>
        </p:txBody>
      </p:sp>
      <p:sp>
        <p:nvSpPr>
          <p:cNvPr id="5" name="Номер слайда 4">
            <a:extLst>
              <a:ext uri="{FF2B5EF4-FFF2-40B4-BE49-F238E27FC236}">
                <a16:creationId xmlns:a16="http://schemas.microsoft.com/office/drawing/2014/main" id="{B3036FC1-7329-4213-8C64-D6A74B13A032}"/>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12</a:t>
            </a:fld>
            <a:endParaRPr lang="ru-RU"/>
          </a:p>
        </p:txBody>
      </p:sp>
      <p:sp>
        <p:nvSpPr>
          <p:cNvPr id="20" name="Облачко с текстом: прямоугольное со скругленными углами 19">
            <a:extLst>
              <a:ext uri="{FF2B5EF4-FFF2-40B4-BE49-F238E27FC236}">
                <a16:creationId xmlns:a16="http://schemas.microsoft.com/office/drawing/2014/main" id="{E5BD6FBB-8E56-4A4B-A7C8-C0098E4E1793}"/>
              </a:ext>
            </a:extLst>
          </p:cNvPr>
          <p:cNvSpPr/>
          <p:nvPr/>
        </p:nvSpPr>
        <p:spPr>
          <a:xfrm>
            <a:off x="2981707" y="1519060"/>
            <a:ext cx="1137325" cy="521018"/>
          </a:xfrm>
          <a:prstGeom prst="wedgeRoundRectCallout">
            <a:avLst>
              <a:gd name="adj1" fmla="val 52866"/>
              <a:gd name="adj2" fmla="val 10770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Data, </a:t>
            </a:r>
            <a:r>
              <a:rPr lang="en-US" sz="1100" dirty="0" err="1">
                <a:solidFill>
                  <a:schemeClr val="tx1"/>
                </a:solidFill>
              </a:rPr>
              <a:t>Data+ACK</a:t>
            </a:r>
            <a:r>
              <a:rPr lang="en-US" sz="1100" dirty="0">
                <a:solidFill>
                  <a:schemeClr val="tx1"/>
                </a:solidFill>
              </a:rPr>
              <a:t>, </a:t>
            </a:r>
            <a:r>
              <a:rPr lang="en-US" sz="1100" dirty="0" err="1">
                <a:solidFill>
                  <a:schemeClr val="tx1"/>
                </a:solidFill>
              </a:rPr>
              <a:t>BlockAck</a:t>
            </a:r>
            <a:r>
              <a:rPr lang="en-US" sz="1100" dirty="0">
                <a:solidFill>
                  <a:schemeClr val="tx1"/>
                </a:solidFill>
              </a:rPr>
              <a:t>, etc.</a:t>
            </a:r>
            <a:endParaRPr lang="ru-RU" sz="1100" dirty="0">
              <a:solidFill>
                <a:schemeClr val="tx1"/>
              </a:solidFill>
            </a:endParaRPr>
          </a:p>
        </p:txBody>
      </p:sp>
      <p:sp>
        <p:nvSpPr>
          <p:cNvPr id="21" name="Облачко с текстом: прямоугольное со скругленными углами 20">
            <a:extLst>
              <a:ext uri="{FF2B5EF4-FFF2-40B4-BE49-F238E27FC236}">
                <a16:creationId xmlns:a16="http://schemas.microsoft.com/office/drawing/2014/main" id="{1767B70B-739C-4893-B647-5C95136D445B}"/>
              </a:ext>
            </a:extLst>
          </p:cNvPr>
          <p:cNvSpPr/>
          <p:nvPr/>
        </p:nvSpPr>
        <p:spPr>
          <a:xfrm>
            <a:off x="4290951" y="1519060"/>
            <a:ext cx="1137325" cy="521018"/>
          </a:xfrm>
          <a:prstGeom prst="wedgeRoundRectCallout">
            <a:avLst>
              <a:gd name="adj1" fmla="val -14742"/>
              <a:gd name="adj2" fmla="val 114353"/>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Octets</a:t>
            </a:r>
            <a:endParaRPr lang="ru-RU" sz="1100" dirty="0">
              <a:solidFill>
                <a:schemeClr val="tx1"/>
              </a:solidFill>
            </a:endParaRPr>
          </a:p>
        </p:txBody>
      </p:sp>
      <p:sp>
        <p:nvSpPr>
          <p:cNvPr id="4" name="Дата 3">
            <a:extLst>
              <a:ext uri="{FF2B5EF4-FFF2-40B4-BE49-F238E27FC236}">
                <a16:creationId xmlns:a16="http://schemas.microsoft.com/office/drawing/2014/main" id="{CF3805A7-504C-C8F4-094D-C93FC0DD5983}"/>
              </a:ext>
            </a:extLst>
          </p:cNvPr>
          <p:cNvSpPr>
            <a:spLocks noGrp="1"/>
          </p:cNvSpPr>
          <p:nvPr>
            <p:ph type="dt" sz="half" idx="10"/>
          </p:nvPr>
        </p:nvSpPr>
        <p:spPr/>
        <p:txBody>
          <a:bodyPr/>
          <a:lstStyle/>
          <a:p>
            <a:r>
              <a:rPr lang="ru-RU" altLang="zh-CN"/>
              <a:t>June 2022</a:t>
            </a:r>
            <a:endParaRPr lang="ru-RU" dirty="0"/>
          </a:p>
        </p:txBody>
      </p:sp>
      <p:sp>
        <p:nvSpPr>
          <p:cNvPr id="6" name="Нижний колонтитул 5">
            <a:extLst>
              <a:ext uri="{FF2B5EF4-FFF2-40B4-BE49-F238E27FC236}">
                <a16:creationId xmlns:a16="http://schemas.microsoft.com/office/drawing/2014/main" id="{B373A64C-679B-0FD3-8F29-2C303BE4AA4B}"/>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1942770455"/>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191936-8687-4679-9EC4-F3B53ED51C61}"/>
              </a:ext>
            </a:extLst>
          </p:cNvPr>
          <p:cNvSpPr>
            <a:spLocks noGrp="1"/>
          </p:cNvSpPr>
          <p:nvPr>
            <p:ph type="title"/>
          </p:nvPr>
        </p:nvSpPr>
        <p:spPr/>
        <p:txBody>
          <a:bodyPr>
            <a:normAutofit/>
          </a:bodyPr>
          <a:lstStyle/>
          <a:p>
            <a:r>
              <a:rPr lang="en-US" dirty="0"/>
              <a:t>Schedule broadcast in beacons</a:t>
            </a:r>
            <a:endParaRPr lang="ru-RU" dirty="0"/>
          </a:p>
        </p:txBody>
      </p:sp>
      <p:sp>
        <p:nvSpPr>
          <p:cNvPr id="3" name="Объект 2">
            <a:extLst>
              <a:ext uri="{FF2B5EF4-FFF2-40B4-BE49-F238E27FC236}">
                <a16:creationId xmlns:a16="http://schemas.microsoft.com/office/drawing/2014/main" id="{3FB70A54-F4AF-469F-B391-48E7BB4F6247}"/>
              </a:ext>
            </a:extLst>
          </p:cNvPr>
          <p:cNvSpPr>
            <a:spLocks noGrp="1"/>
          </p:cNvSpPr>
          <p:nvPr>
            <p:ph idx="1"/>
          </p:nvPr>
        </p:nvSpPr>
        <p:spPr>
          <a:xfrm>
            <a:off x="248679" y="1847221"/>
            <a:ext cx="8643551" cy="3489616"/>
          </a:xfrm>
        </p:spPr>
        <p:txBody>
          <a:bodyPr>
            <a:normAutofit/>
          </a:bodyPr>
          <a:lstStyle/>
          <a:p>
            <a:pPr marL="0" indent="0">
              <a:buNone/>
            </a:pPr>
            <a:r>
              <a:rPr lang="en-US" sz="1800" dirty="0"/>
              <a:t>The schedule is broadcasted via beacons. A beacon has one or several Schedule IEs, each containing one schedule.</a:t>
            </a:r>
          </a:p>
          <a:p>
            <a:endParaRPr lang="en-US" sz="1800" dirty="0"/>
          </a:p>
          <a:p>
            <a:endParaRPr lang="en-US" sz="1800" dirty="0"/>
          </a:p>
          <a:p>
            <a:endParaRPr lang="en-US" sz="1800" dirty="0"/>
          </a:p>
          <a:p>
            <a:endParaRPr lang="en-US" sz="1800" dirty="0"/>
          </a:p>
          <a:p>
            <a:pPr marL="0" indent="0">
              <a:buNone/>
            </a:pPr>
            <a:endParaRPr lang="en-US" sz="1800" dirty="0"/>
          </a:p>
        </p:txBody>
      </p:sp>
      <p:graphicFrame>
        <p:nvGraphicFramePr>
          <p:cNvPr id="6" name="Таблица 5">
            <a:extLst>
              <a:ext uri="{FF2B5EF4-FFF2-40B4-BE49-F238E27FC236}">
                <a16:creationId xmlns:a16="http://schemas.microsoft.com/office/drawing/2014/main" id="{086927B8-60AA-48A0-9481-ED1F4B00F993}"/>
              </a:ext>
            </a:extLst>
          </p:cNvPr>
          <p:cNvGraphicFramePr>
            <a:graphicFrameLocks noGrp="1"/>
          </p:cNvGraphicFramePr>
          <p:nvPr/>
        </p:nvGraphicFramePr>
        <p:xfrm>
          <a:off x="2459182" y="4243886"/>
          <a:ext cx="3685309" cy="777240"/>
        </p:xfrm>
        <a:graphic>
          <a:graphicData uri="http://schemas.openxmlformats.org/drawingml/2006/table">
            <a:tbl>
              <a:tblPr firstRow="1" bandRow="1">
                <a:tableStyleId>{5940675A-B579-460E-94D1-54222C63F5DA}</a:tableStyleId>
              </a:tblPr>
              <a:tblGrid>
                <a:gridCol w="729551">
                  <a:extLst>
                    <a:ext uri="{9D8B030D-6E8A-4147-A177-3AD203B41FA5}">
                      <a16:colId xmlns:a16="http://schemas.microsoft.com/office/drawing/2014/main" val="2034042560"/>
                    </a:ext>
                  </a:extLst>
                </a:gridCol>
                <a:gridCol w="819544">
                  <a:extLst>
                    <a:ext uri="{9D8B030D-6E8A-4147-A177-3AD203B41FA5}">
                      <a16:colId xmlns:a16="http://schemas.microsoft.com/office/drawing/2014/main" val="2456197314"/>
                    </a:ext>
                  </a:extLst>
                </a:gridCol>
                <a:gridCol w="1068107">
                  <a:extLst>
                    <a:ext uri="{9D8B030D-6E8A-4147-A177-3AD203B41FA5}">
                      <a16:colId xmlns:a16="http://schemas.microsoft.com/office/drawing/2014/main" val="2637646027"/>
                    </a:ext>
                  </a:extLst>
                </a:gridCol>
                <a:gridCol w="1068107">
                  <a:extLst>
                    <a:ext uri="{9D8B030D-6E8A-4147-A177-3AD203B41FA5}">
                      <a16:colId xmlns:a16="http://schemas.microsoft.com/office/drawing/2014/main" val="646683112"/>
                    </a:ext>
                  </a:extLst>
                </a:gridCol>
              </a:tblGrid>
              <a:tr h="480060">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a:t>Schedule ID</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Duration</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Schedule</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400" dirty="0"/>
                        <a:t>Octets: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400" dirty="0"/>
                        <a:t>1</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variable</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graphicFrame>
        <p:nvGraphicFramePr>
          <p:cNvPr id="10" name="Таблица 9">
            <a:extLst>
              <a:ext uri="{FF2B5EF4-FFF2-40B4-BE49-F238E27FC236}">
                <a16:creationId xmlns:a16="http://schemas.microsoft.com/office/drawing/2014/main" id="{14D7A5A5-D06D-4F0A-AB78-D59864D85EE0}"/>
              </a:ext>
            </a:extLst>
          </p:cNvPr>
          <p:cNvGraphicFramePr>
            <a:graphicFrameLocks noGrp="1"/>
          </p:cNvGraphicFramePr>
          <p:nvPr/>
        </p:nvGraphicFramePr>
        <p:xfrm>
          <a:off x="1158744" y="3014612"/>
          <a:ext cx="3581457" cy="556260"/>
        </p:xfrm>
        <a:graphic>
          <a:graphicData uri="http://schemas.openxmlformats.org/drawingml/2006/table">
            <a:tbl>
              <a:tblPr firstRow="1" bandRow="1">
                <a:tableStyleId>{5940675A-B579-460E-94D1-54222C63F5DA}</a:tableStyleId>
              </a:tblPr>
              <a:tblGrid>
                <a:gridCol w="708992">
                  <a:extLst>
                    <a:ext uri="{9D8B030D-6E8A-4147-A177-3AD203B41FA5}">
                      <a16:colId xmlns:a16="http://schemas.microsoft.com/office/drawing/2014/main" val="2034042560"/>
                    </a:ext>
                  </a:extLst>
                </a:gridCol>
                <a:gridCol w="796449">
                  <a:extLst>
                    <a:ext uri="{9D8B030D-6E8A-4147-A177-3AD203B41FA5}">
                      <a16:colId xmlns:a16="http://schemas.microsoft.com/office/drawing/2014/main" val="2456197314"/>
                    </a:ext>
                  </a:extLst>
                </a:gridCol>
                <a:gridCol w="1038008">
                  <a:extLst>
                    <a:ext uri="{9D8B030D-6E8A-4147-A177-3AD203B41FA5}">
                      <a16:colId xmlns:a16="http://schemas.microsoft.com/office/drawing/2014/main" val="2637646027"/>
                    </a:ext>
                  </a:extLst>
                </a:gridCol>
                <a:gridCol w="1038008">
                  <a:extLst>
                    <a:ext uri="{9D8B030D-6E8A-4147-A177-3AD203B41FA5}">
                      <a16:colId xmlns:a16="http://schemas.microsoft.com/office/drawing/2014/main" val="4267060194"/>
                    </a:ext>
                  </a:extLst>
                </a:gridCol>
              </a:tblGrid>
              <a:tr h="278130">
                <a:tc>
                  <a:txBody>
                    <a:bodyPr/>
                    <a:lstStyle/>
                    <a:p>
                      <a:endParaRPr lang="ru-RU" sz="11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t>Element ID</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Length</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Schedule Info </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100" dirty="0"/>
                        <a:t>Octets:</a:t>
                      </a:r>
                      <a:endParaRPr lang="ru-RU" sz="11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100" dirty="0"/>
                        <a:t>1</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100" dirty="0"/>
                        <a:t>1</a:t>
                      </a:r>
                      <a:endParaRPr lang="ru-RU" sz="11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100" dirty="0"/>
                        <a:t>variable</a:t>
                      </a:r>
                      <a:endParaRPr lang="ru-RU" sz="11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cxnSp>
        <p:nvCxnSpPr>
          <p:cNvPr id="13" name="Прямая соединительная линия 12">
            <a:extLst>
              <a:ext uri="{FF2B5EF4-FFF2-40B4-BE49-F238E27FC236}">
                <a16:creationId xmlns:a16="http://schemas.microsoft.com/office/drawing/2014/main" id="{97D9B8C7-6AEF-40F3-A123-2EB6BD8C9D02}"/>
              </a:ext>
            </a:extLst>
          </p:cNvPr>
          <p:cNvCxnSpPr>
            <a:cxnSpLocks/>
          </p:cNvCxnSpPr>
          <p:nvPr/>
        </p:nvCxnSpPr>
        <p:spPr>
          <a:xfrm flipH="1">
            <a:off x="3228109" y="3292741"/>
            <a:ext cx="491837" cy="966068"/>
          </a:xfrm>
          <a:prstGeom prst="line">
            <a:avLst/>
          </a:prstGeom>
        </p:spPr>
        <p:style>
          <a:lnRef idx="1">
            <a:schemeClr val="dk1"/>
          </a:lnRef>
          <a:fillRef idx="0">
            <a:schemeClr val="dk1"/>
          </a:fillRef>
          <a:effectRef idx="0">
            <a:schemeClr val="dk1"/>
          </a:effectRef>
          <a:fontRef idx="minor">
            <a:schemeClr val="tx1"/>
          </a:fontRef>
        </p:style>
      </p:cxnSp>
      <p:cxnSp>
        <p:nvCxnSpPr>
          <p:cNvPr id="14" name="Прямая соединительная линия 13">
            <a:extLst>
              <a:ext uri="{FF2B5EF4-FFF2-40B4-BE49-F238E27FC236}">
                <a16:creationId xmlns:a16="http://schemas.microsoft.com/office/drawing/2014/main" id="{42EDD250-2B82-4A4D-83C0-893E739484EF}"/>
              </a:ext>
            </a:extLst>
          </p:cNvPr>
          <p:cNvCxnSpPr>
            <a:cxnSpLocks/>
          </p:cNvCxnSpPr>
          <p:nvPr/>
        </p:nvCxnSpPr>
        <p:spPr>
          <a:xfrm>
            <a:off x="4740200" y="3292742"/>
            <a:ext cx="1404292" cy="896527"/>
          </a:xfrm>
          <a:prstGeom prst="line">
            <a:avLst/>
          </a:prstGeom>
        </p:spPr>
        <p:style>
          <a:lnRef idx="1">
            <a:schemeClr val="dk1"/>
          </a:lnRef>
          <a:fillRef idx="0">
            <a:schemeClr val="dk1"/>
          </a:fillRef>
          <a:effectRef idx="0">
            <a:schemeClr val="dk1"/>
          </a:effectRef>
          <a:fontRef idx="minor">
            <a:schemeClr val="tx1"/>
          </a:fontRef>
        </p:style>
      </p:cxnSp>
      <p:sp>
        <p:nvSpPr>
          <p:cNvPr id="17" name="TextBox 16">
            <a:extLst>
              <a:ext uri="{FF2B5EF4-FFF2-40B4-BE49-F238E27FC236}">
                <a16:creationId xmlns:a16="http://schemas.microsoft.com/office/drawing/2014/main" id="{11846C07-F02C-44FD-ABF6-B095B5CF785D}"/>
              </a:ext>
            </a:extLst>
          </p:cNvPr>
          <p:cNvSpPr txBox="1"/>
          <p:nvPr/>
        </p:nvSpPr>
        <p:spPr>
          <a:xfrm>
            <a:off x="6056910" y="3173997"/>
            <a:ext cx="2895344" cy="461665"/>
          </a:xfrm>
          <a:prstGeom prst="rect">
            <a:avLst/>
          </a:prstGeom>
          <a:noFill/>
          <a:ln>
            <a:solidFill>
              <a:schemeClr val="accent6"/>
            </a:solidFill>
          </a:ln>
        </p:spPr>
        <p:txBody>
          <a:bodyPr wrap="none" rtlCol="0">
            <a:spAutoFit/>
          </a:bodyPr>
          <a:lstStyle/>
          <a:p>
            <a:r>
              <a:rPr lang="en-US" dirty="0"/>
              <a:t>Schedule ID can be from 1 to 127</a:t>
            </a:r>
          </a:p>
          <a:p>
            <a:r>
              <a:rPr lang="en-US" dirty="0"/>
              <a:t>Schedule ID = 0 is used for ad hoc schedule</a:t>
            </a:r>
            <a:endParaRPr lang="ru-RU" dirty="0"/>
          </a:p>
        </p:txBody>
      </p:sp>
      <p:sp>
        <p:nvSpPr>
          <p:cNvPr id="5" name="Номер слайда 4">
            <a:extLst>
              <a:ext uri="{FF2B5EF4-FFF2-40B4-BE49-F238E27FC236}">
                <a16:creationId xmlns:a16="http://schemas.microsoft.com/office/drawing/2014/main" id="{B5BADB56-00ED-4951-8840-614E321DA7D7}"/>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13</a:t>
            </a:fld>
            <a:endParaRPr lang="ru-RU"/>
          </a:p>
        </p:txBody>
      </p:sp>
      <p:sp>
        <p:nvSpPr>
          <p:cNvPr id="4" name="Дата 3">
            <a:extLst>
              <a:ext uri="{FF2B5EF4-FFF2-40B4-BE49-F238E27FC236}">
                <a16:creationId xmlns:a16="http://schemas.microsoft.com/office/drawing/2014/main" id="{45140A22-0D69-B7A6-BBEC-E5E51DFEF7C3}"/>
              </a:ext>
            </a:extLst>
          </p:cNvPr>
          <p:cNvSpPr>
            <a:spLocks noGrp="1"/>
          </p:cNvSpPr>
          <p:nvPr>
            <p:ph type="dt" sz="half" idx="10"/>
          </p:nvPr>
        </p:nvSpPr>
        <p:spPr/>
        <p:txBody>
          <a:bodyPr/>
          <a:lstStyle/>
          <a:p>
            <a:r>
              <a:rPr lang="ru-RU" altLang="zh-CN"/>
              <a:t>June 2022</a:t>
            </a:r>
            <a:endParaRPr lang="ru-RU" dirty="0"/>
          </a:p>
        </p:txBody>
      </p:sp>
      <p:sp>
        <p:nvSpPr>
          <p:cNvPr id="7" name="Нижний колонтитул 6">
            <a:extLst>
              <a:ext uri="{FF2B5EF4-FFF2-40B4-BE49-F238E27FC236}">
                <a16:creationId xmlns:a16="http://schemas.microsoft.com/office/drawing/2014/main" id="{A4F3995D-DB94-3A22-0CE9-D455F7F8E3F9}"/>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3472980183"/>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0B1318-FDCE-47DA-962A-8995F44495D8}"/>
              </a:ext>
            </a:extLst>
          </p:cNvPr>
          <p:cNvSpPr>
            <a:spLocks noGrp="1"/>
          </p:cNvSpPr>
          <p:nvPr>
            <p:ph type="title"/>
          </p:nvPr>
        </p:nvSpPr>
        <p:spPr/>
        <p:txBody>
          <a:bodyPr/>
          <a:lstStyle/>
          <a:p>
            <a:r>
              <a:rPr lang="en-US" dirty="0"/>
              <a:t>IRTS frame format</a:t>
            </a:r>
            <a:endParaRPr lang="ru-RU" dirty="0"/>
          </a:p>
        </p:txBody>
      </p:sp>
      <p:sp>
        <p:nvSpPr>
          <p:cNvPr id="3" name="Объект 2">
            <a:extLst>
              <a:ext uri="{FF2B5EF4-FFF2-40B4-BE49-F238E27FC236}">
                <a16:creationId xmlns:a16="http://schemas.microsoft.com/office/drawing/2014/main" id="{DF9FCF21-5702-4CCC-B395-FEBE430DCE9A}"/>
              </a:ext>
            </a:extLst>
          </p:cNvPr>
          <p:cNvSpPr>
            <a:spLocks noGrp="1"/>
          </p:cNvSpPr>
          <p:nvPr>
            <p:ph idx="1"/>
          </p:nvPr>
        </p:nvSpPr>
        <p:spPr/>
        <p:txBody>
          <a:bodyPr>
            <a:normAutofit fontScale="62500" lnSpcReduction="20000"/>
          </a:bodyPr>
          <a:lstStyle/>
          <a:p>
            <a:pPr>
              <a:lnSpc>
                <a:spcPct val="120000"/>
              </a:lnSpc>
            </a:pPr>
            <a:r>
              <a:rPr lang="en-US" dirty="0"/>
              <a:t>The schedule can be sent in IRTS. </a:t>
            </a:r>
          </a:p>
          <a:p>
            <a:pPr>
              <a:lnSpc>
                <a:spcPct val="120000"/>
              </a:lnSpc>
            </a:pPr>
            <a:r>
              <a:rPr lang="en-US" dirty="0"/>
              <a:t>It is a Control frame</a:t>
            </a:r>
          </a:p>
          <a:p>
            <a:pPr>
              <a:lnSpc>
                <a:spcPct val="120000"/>
              </a:lnSpc>
            </a:pPr>
            <a:endParaRPr lang="en-US" dirty="0"/>
          </a:p>
          <a:p>
            <a:pPr>
              <a:lnSpc>
                <a:spcPct val="120000"/>
              </a:lnSpc>
            </a:pPr>
            <a:endParaRPr lang="en-US" dirty="0"/>
          </a:p>
          <a:p>
            <a:pPr>
              <a:lnSpc>
                <a:spcPct val="120000"/>
              </a:lnSpc>
            </a:pPr>
            <a:endParaRPr lang="en-US" dirty="0"/>
          </a:p>
          <a:p>
            <a:pPr>
              <a:lnSpc>
                <a:spcPct val="120000"/>
              </a:lnSpc>
            </a:pPr>
            <a:r>
              <a:rPr lang="en-US" dirty="0"/>
              <a:t>As for 802.11be, there are three Control Subtypes left: 0000, 0001, 1111.</a:t>
            </a:r>
          </a:p>
          <a:p>
            <a:pPr>
              <a:lnSpc>
                <a:spcPct val="120000"/>
              </a:lnSpc>
            </a:pPr>
            <a:r>
              <a:rPr lang="en-US" dirty="0"/>
              <a:t>Address 1 is a</a:t>
            </a:r>
            <a:r>
              <a:rPr lang="ru-RU" dirty="0"/>
              <a:t> </a:t>
            </a:r>
            <a:r>
              <a:rPr lang="en-US" dirty="0"/>
              <a:t>group address of multiple sensors that will response to IRTS with a synchronous CTS.</a:t>
            </a:r>
          </a:p>
          <a:p>
            <a:pPr>
              <a:lnSpc>
                <a:spcPct val="120000"/>
              </a:lnSpc>
            </a:pPr>
            <a:r>
              <a:rPr lang="en-US" dirty="0"/>
              <a:t>Address 2 is the address of the STA sending the IRTS (we assume that IRTS are sent by the AP)</a:t>
            </a:r>
          </a:p>
          <a:p>
            <a:pPr>
              <a:lnSpc>
                <a:spcPct val="120000"/>
              </a:lnSpc>
            </a:pPr>
            <a:r>
              <a:rPr lang="en-US" dirty="0" err="1"/>
              <a:t>Tetrapartial</a:t>
            </a:r>
            <a:r>
              <a:rPr lang="en-US" dirty="0"/>
              <a:t> Timestamp is included for synchronization</a:t>
            </a:r>
            <a:endParaRPr lang="ru-RU" dirty="0"/>
          </a:p>
          <a:p>
            <a:pPr>
              <a:lnSpc>
                <a:spcPct val="120000"/>
              </a:lnSpc>
            </a:pPr>
            <a:r>
              <a:rPr lang="en-US" i="1" dirty="0" err="1"/>
              <a:t>Tetrapartial</a:t>
            </a:r>
            <a:r>
              <a:rPr lang="ru-RU" i="1" dirty="0"/>
              <a:t> </a:t>
            </a:r>
            <a:r>
              <a:rPr lang="en-US" i="1" dirty="0"/>
              <a:t>Timestamp</a:t>
            </a:r>
            <a:r>
              <a:rPr lang="ru-RU" i="1" dirty="0"/>
              <a:t> </a:t>
            </a:r>
            <a:r>
              <a:rPr lang="en-US" i="1" dirty="0"/>
              <a:t>field contains the value of the </a:t>
            </a:r>
            <a:r>
              <a:rPr lang="en-US" b="1" i="1" u="sng" dirty="0"/>
              <a:t>4 least significant octets of the</a:t>
            </a:r>
            <a:r>
              <a:rPr lang="ru-RU" b="1" i="1" u="sng" dirty="0"/>
              <a:t> </a:t>
            </a:r>
            <a:r>
              <a:rPr lang="en-US" b="1" i="1" u="sng" dirty="0"/>
              <a:t>STA’s TSF timer</a:t>
            </a:r>
            <a:r>
              <a:rPr lang="en-US" b="1" i="1" dirty="0"/>
              <a:t> </a:t>
            </a:r>
            <a:r>
              <a:rPr lang="en-US" i="1" dirty="0"/>
              <a:t>at the time that the start of the data symbol containing the first bit of the </a:t>
            </a:r>
            <a:r>
              <a:rPr lang="en-US" i="1" dirty="0" err="1"/>
              <a:t>Tetrapartial</a:t>
            </a:r>
            <a:r>
              <a:rPr lang="ru-RU" i="1" dirty="0"/>
              <a:t> </a:t>
            </a:r>
            <a:r>
              <a:rPr lang="en-US" i="1" dirty="0"/>
              <a:t>Timestamp field appears at the transmit antenna connector.</a:t>
            </a:r>
          </a:p>
          <a:p>
            <a:pPr>
              <a:lnSpc>
                <a:spcPct val="120000"/>
              </a:lnSpc>
            </a:pPr>
            <a:endParaRPr lang="en-US" dirty="0"/>
          </a:p>
          <a:p>
            <a:pPr>
              <a:lnSpc>
                <a:spcPct val="120000"/>
              </a:lnSpc>
            </a:pPr>
            <a:endParaRPr lang="en-US" dirty="0"/>
          </a:p>
          <a:p>
            <a:pPr marL="0" indent="0">
              <a:lnSpc>
                <a:spcPct val="120000"/>
              </a:lnSpc>
              <a:buNone/>
            </a:pPr>
            <a:endParaRPr lang="en-US" dirty="0"/>
          </a:p>
        </p:txBody>
      </p:sp>
      <p:graphicFrame>
        <p:nvGraphicFramePr>
          <p:cNvPr id="4" name="Таблица 3">
            <a:extLst>
              <a:ext uri="{FF2B5EF4-FFF2-40B4-BE49-F238E27FC236}">
                <a16:creationId xmlns:a16="http://schemas.microsoft.com/office/drawing/2014/main" id="{5F4702A9-CFB0-4AA5-84BF-1E2A2CDA2957}"/>
              </a:ext>
            </a:extLst>
          </p:cNvPr>
          <p:cNvGraphicFramePr>
            <a:graphicFrameLocks noGrp="1"/>
          </p:cNvGraphicFramePr>
          <p:nvPr/>
        </p:nvGraphicFramePr>
        <p:xfrm>
          <a:off x="1471007" y="2579564"/>
          <a:ext cx="5634831" cy="685800"/>
        </p:xfrm>
        <a:graphic>
          <a:graphicData uri="http://schemas.openxmlformats.org/drawingml/2006/table">
            <a:tbl>
              <a:tblPr firstRow="1" bandRow="1">
                <a:tableStyleId>{5940675A-B579-460E-94D1-54222C63F5DA}</a:tableStyleId>
              </a:tblPr>
              <a:tblGrid>
                <a:gridCol w="704354">
                  <a:extLst>
                    <a:ext uri="{9D8B030D-6E8A-4147-A177-3AD203B41FA5}">
                      <a16:colId xmlns:a16="http://schemas.microsoft.com/office/drawing/2014/main" val="2034042560"/>
                    </a:ext>
                  </a:extLst>
                </a:gridCol>
                <a:gridCol w="704354">
                  <a:extLst>
                    <a:ext uri="{9D8B030D-6E8A-4147-A177-3AD203B41FA5}">
                      <a16:colId xmlns:a16="http://schemas.microsoft.com/office/drawing/2014/main" val="2456197314"/>
                    </a:ext>
                  </a:extLst>
                </a:gridCol>
                <a:gridCol w="704354">
                  <a:extLst>
                    <a:ext uri="{9D8B030D-6E8A-4147-A177-3AD203B41FA5}">
                      <a16:colId xmlns:a16="http://schemas.microsoft.com/office/drawing/2014/main" val="2637646027"/>
                    </a:ext>
                  </a:extLst>
                </a:gridCol>
                <a:gridCol w="704354">
                  <a:extLst>
                    <a:ext uri="{9D8B030D-6E8A-4147-A177-3AD203B41FA5}">
                      <a16:colId xmlns:a16="http://schemas.microsoft.com/office/drawing/2014/main" val="924166357"/>
                    </a:ext>
                  </a:extLst>
                </a:gridCol>
                <a:gridCol w="704354">
                  <a:extLst>
                    <a:ext uri="{9D8B030D-6E8A-4147-A177-3AD203B41FA5}">
                      <a16:colId xmlns:a16="http://schemas.microsoft.com/office/drawing/2014/main" val="3446183196"/>
                    </a:ext>
                  </a:extLst>
                </a:gridCol>
                <a:gridCol w="819678">
                  <a:extLst>
                    <a:ext uri="{9D8B030D-6E8A-4147-A177-3AD203B41FA5}">
                      <a16:colId xmlns:a16="http://schemas.microsoft.com/office/drawing/2014/main" val="3239654300"/>
                    </a:ext>
                  </a:extLst>
                </a:gridCol>
                <a:gridCol w="826492">
                  <a:extLst>
                    <a:ext uri="{9D8B030D-6E8A-4147-A177-3AD203B41FA5}">
                      <a16:colId xmlns:a16="http://schemas.microsoft.com/office/drawing/2014/main" val="3626742544"/>
                    </a:ext>
                  </a:extLst>
                </a:gridCol>
                <a:gridCol w="466891">
                  <a:extLst>
                    <a:ext uri="{9D8B030D-6E8A-4147-A177-3AD203B41FA5}">
                      <a16:colId xmlns:a16="http://schemas.microsoft.com/office/drawing/2014/main" val="590607693"/>
                    </a:ext>
                  </a:extLst>
                </a:gridCol>
              </a:tblGrid>
              <a:tr h="388620">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t>Frame Control</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dirty="0"/>
                        <a:t>Duration/ID</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Address 1</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0" i="0" u="none" strike="noStrike" kern="1200" baseline="0" dirty="0">
                          <a:solidFill>
                            <a:schemeClr val="tx1"/>
                          </a:solidFill>
                          <a:latin typeface="+mn-lt"/>
                          <a:ea typeface="+mn-ea"/>
                          <a:cs typeface="+mn-cs"/>
                        </a:rPr>
                        <a:t>Address 2</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err="1"/>
                        <a:t>Tetrapartial</a:t>
                      </a:r>
                      <a:r>
                        <a:rPr lang="en-US" sz="1100" dirty="0"/>
                        <a:t> Timestamp</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Schedule</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FCS</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400" dirty="0"/>
                        <a:t>Octets: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6</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6</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400" dirty="0"/>
                        <a:t>4</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variable</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4</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sp>
        <p:nvSpPr>
          <p:cNvPr id="5" name="Прямоугольник 4">
            <a:extLst>
              <a:ext uri="{FF2B5EF4-FFF2-40B4-BE49-F238E27FC236}">
                <a16:creationId xmlns:a16="http://schemas.microsoft.com/office/drawing/2014/main" id="{48F86C8B-C0E8-4AA9-8056-CD494FD93272}"/>
              </a:ext>
            </a:extLst>
          </p:cNvPr>
          <p:cNvSpPr/>
          <p:nvPr/>
        </p:nvSpPr>
        <p:spPr>
          <a:xfrm>
            <a:off x="817730" y="5865168"/>
            <a:ext cx="4745210" cy="261610"/>
          </a:xfrm>
          <a:prstGeom prst="rect">
            <a:avLst/>
          </a:prstGeom>
        </p:spPr>
        <p:txBody>
          <a:bodyPr wrap="none">
            <a:spAutoFit/>
          </a:bodyPr>
          <a:lstStyle/>
          <a:p>
            <a:r>
              <a:rPr lang="en-US" sz="1100" dirty="0" err="1"/>
              <a:t>Tetrapartial</a:t>
            </a:r>
            <a:r>
              <a:rPr lang="en-US" sz="1100" dirty="0"/>
              <a:t> Timestamp inspired by 802.11-2020, </a:t>
            </a:r>
            <a:r>
              <a:rPr lang="en-US" sz="1100" b="1" dirty="0"/>
              <a:t>9.8.4.2 STACK frame format</a:t>
            </a:r>
            <a:endParaRPr lang="ru-RU" sz="1100" dirty="0"/>
          </a:p>
        </p:txBody>
      </p:sp>
      <p:sp>
        <p:nvSpPr>
          <p:cNvPr id="7" name="Номер слайда 6">
            <a:extLst>
              <a:ext uri="{FF2B5EF4-FFF2-40B4-BE49-F238E27FC236}">
                <a16:creationId xmlns:a16="http://schemas.microsoft.com/office/drawing/2014/main" id="{3433DCAB-AF58-4F34-A6A3-D3695116E9B2}"/>
              </a:ext>
            </a:extLst>
          </p:cNvPr>
          <p:cNvSpPr>
            <a:spLocks noGrp="1"/>
          </p:cNvSpPr>
          <p:nvPr>
            <p:ph type="sldNum" sz="quarter" idx="12"/>
          </p:nvPr>
        </p:nvSpPr>
        <p:spPr>
          <a:xfrm>
            <a:off x="4494684" y="6475413"/>
            <a:ext cx="230833" cy="184666"/>
          </a:xfrm>
        </p:spPr>
        <p:txBody>
          <a:bodyPr/>
          <a:lstStyle/>
          <a:p>
            <a:fld id="{E0F95982-DE6F-4AB0-ACCC-88BFD843D27D}" type="slidenum">
              <a:rPr lang="ru-RU" smtClean="0"/>
              <a:t>14</a:t>
            </a:fld>
            <a:endParaRPr lang="ru-RU"/>
          </a:p>
        </p:txBody>
      </p:sp>
      <p:sp>
        <p:nvSpPr>
          <p:cNvPr id="6" name="Дата 5">
            <a:extLst>
              <a:ext uri="{FF2B5EF4-FFF2-40B4-BE49-F238E27FC236}">
                <a16:creationId xmlns:a16="http://schemas.microsoft.com/office/drawing/2014/main" id="{BF342C18-24E7-105B-50C9-D4B5FD4E27A9}"/>
              </a:ext>
            </a:extLst>
          </p:cNvPr>
          <p:cNvSpPr>
            <a:spLocks noGrp="1"/>
          </p:cNvSpPr>
          <p:nvPr>
            <p:ph type="dt" sz="half" idx="10"/>
          </p:nvPr>
        </p:nvSpPr>
        <p:spPr/>
        <p:txBody>
          <a:bodyPr/>
          <a:lstStyle/>
          <a:p>
            <a:r>
              <a:rPr lang="ru-RU" altLang="zh-CN"/>
              <a:t>June 2022</a:t>
            </a:r>
            <a:endParaRPr lang="ru-RU" dirty="0"/>
          </a:p>
        </p:txBody>
      </p:sp>
      <p:sp>
        <p:nvSpPr>
          <p:cNvPr id="8" name="Нижний колонтитул 7">
            <a:extLst>
              <a:ext uri="{FF2B5EF4-FFF2-40B4-BE49-F238E27FC236}">
                <a16:creationId xmlns:a16="http://schemas.microsoft.com/office/drawing/2014/main" id="{570E45BC-080F-B512-4143-A5129F262415}"/>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86412064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191936-8687-4679-9EC4-F3B53ED51C61}"/>
              </a:ext>
            </a:extLst>
          </p:cNvPr>
          <p:cNvSpPr>
            <a:spLocks noGrp="1"/>
          </p:cNvSpPr>
          <p:nvPr>
            <p:ph type="title"/>
          </p:nvPr>
        </p:nvSpPr>
        <p:spPr/>
        <p:txBody>
          <a:bodyPr>
            <a:normAutofit/>
          </a:bodyPr>
          <a:lstStyle/>
          <a:p>
            <a:r>
              <a:rPr lang="en-US" dirty="0"/>
              <a:t>IRTS (cont’d)</a:t>
            </a:r>
            <a:endParaRPr lang="ru-RU" dirty="0"/>
          </a:p>
        </p:txBody>
      </p:sp>
      <p:sp>
        <p:nvSpPr>
          <p:cNvPr id="3" name="Объект 2">
            <a:extLst>
              <a:ext uri="{FF2B5EF4-FFF2-40B4-BE49-F238E27FC236}">
                <a16:creationId xmlns:a16="http://schemas.microsoft.com/office/drawing/2014/main" id="{3FB70A54-F4AF-469F-B391-48E7BB4F6247}"/>
              </a:ext>
            </a:extLst>
          </p:cNvPr>
          <p:cNvSpPr>
            <a:spLocks noGrp="1"/>
          </p:cNvSpPr>
          <p:nvPr>
            <p:ph idx="1"/>
          </p:nvPr>
        </p:nvSpPr>
        <p:spPr>
          <a:xfrm>
            <a:off x="170242" y="1648551"/>
            <a:ext cx="8578112" cy="1359636"/>
          </a:xfrm>
        </p:spPr>
        <p:txBody>
          <a:bodyPr>
            <a:normAutofit/>
          </a:bodyPr>
          <a:lstStyle/>
          <a:p>
            <a:pPr marL="0" indent="0">
              <a:buNone/>
            </a:pPr>
            <a:r>
              <a:rPr lang="en-US" sz="1350" dirty="0"/>
              <a:t>IRTS triggers one or several schedules defined in beacons (so the AP can combine multiple schedules in one TXOP)</a:t>
            </a:r>
          </a:p>
          <a:p>
            <a:pPr lvl="1"/>
            <a:r>
              <a:rPr lang="en-US" sz="1350" dirty="0"/>
              <a:t>IRTS can still define an ad hoc schedule (ID = 0), which will not be stored for future.</a:t>
            </a:r>
          </a:p>
          <a:p>
            <a:pPr lvl="1"/>
            <a:r>
              <a:rPr lang="en-US" sz="1350" dirty="0"/>
              <a:t>IRTS can also define a new schedule (with ID&gt;0) on the fly</a:t>
            </a:r>
          </a:p>
          <a:p>
            <a:pPr lvl="2"/>
            <a:r>
              <a:rPr lang="en-US" sz="1350" dirty="0"/>
              <a:t>It is useful if the AP needs to update a schedule before the next beacon, and then to reuse it</a:t>
            </a:r>
          </a:p>
          <a:p>
            <a:pPr marL="0" indent="0">
              <a:buNone/>
            </a:pPr>
            <a:endParaRPr lang="en-US" sz="1350" dirty="0"/>
          </a:p>
        </p:txBody>
      </p:sp>
      <p:graphicFrame>
        <p:nvGraphicFramePr>
          <p:cNvPr id="6" name="Таблица 5">
            <a:extLst>
              <a:ext uri="{FF2B5EF4-FFF2-40B4-BE49-F238E27FC236}">
                <a16:creationId xmlns:a16="http://schemas.microsoft.com/office/drawing/2014/main" id="{C815F2CD-5755-4B50-944F-7111EEEC73E4}"/>
              </a:ext>
            </a:extLst>
          </p:cNvPr>
          <p:cNvGraphicFramePr>
            <a:graphicFrameLocks noGrp="1"/>
          </p:cNvGraphicFramePr>
          <p:nvPr/>
        </p:nvGraphicFramePr>
        <p:xfrm>
          <a:off x="3811429" y="4545323"/>
          <a:ext cx="4193771" cy="685800"/>
        </p:xfrm>
        <a:graphic>
          <a:graphicData uri="http://schemas.openxmlformats.org/drawingml/2006/table">
            <a:tbl>
              <a:tblPr firstRow="1" bandRow="1">
                <a:tableStyleId>{5940675A-B579-460E-94D1-54222C63F5DA}</a:tableStyleId>
              </a:tblPr>
              <a:tblGrid>
                <a:gridCol w="860716">
                  <a:extLst>
                    <a:ext uri="{9D8B030D-6E8A-4147-A177-3AD203B41FA5}">
                      <a16:colId xmlns:a16="http://schemas.microsoft.com/office/drawing/2014/main" val="2034042560"/>
                    </a:ext>
                  </a:extLst>
                </a:gridCol>
                <a:gridCol w="1121003">
                  <a:extLst>
                    <a:ext uri="{9D8B030D-6E8A-4147-A177-3AD203B41FA5}">
                      <a16:colId xmlns:a16="http://schemas.microsoft.com/office/drawing/2014/main" val="2456197314"/>
                    </a:ext>
                  </a:extLst>
                </a:gridCol>
                <a:gridCol w="1106026">
                  <a:extLst>
                    <a:ext uri="{9D8B030D-6E8A-4147-A177-3AD203B41FA5}">
                      <a16:colId xmlns:a16="http://schemas.microsoft.com/office/drawing/2014/main" val="46720939"/>
                    </a:ext>
                  </a:extLst>
                </a:gridCol>
                <a:gridCol w="1106026">
                  <a:extLst>
                    <a:ext uri="{9D8B030D-6E8A-4147-A177-3AD203B41FA5}">
                      <a16:colId xmlns:a16="http://schemas.microsoft.com/office/drawing/2014/main" val="2637646027"/>
                    </a:ext>
                  </a:extLst>
                </a:gridCol>
              </a:tblGrid>
              <a:tr h="388620">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t>Schedule Present + ID</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Duration</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Schedule</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400" dirty="0"/>
                        <a:t>Octets: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400" dirty="0"/>
                        <a:t>1</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0 or 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variable</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cxnSp>
        <p:nvCxnSpPr>
          <p:cNvPr id="7" name="Прямая соединительная линия 6">
            <a:extLst>
              <a:ext uri="{FF2B5EF4-FFF2-40B4-BE49-F238E27FC236}">
                <a16:creationId xmlns:a16="http://schemas.microsoft.com/office/drawing/2014/main" id="{90D6B254-8505-4E17-A46A-57465CEEB3C2}"/>
              </a:ext>
            </a:extLst>
          </p:cNvPr>
          <p:cNvCxnSpPr>
            <a:cxnSpLocks/>
          </p:cNvCxnSpPr>
          <p:nvPr/>
        </p:nvCxnSpPr>
        <p:spPr>
          <a:xfrm flipH="1">
            <a:off x="4708754" y="4243030"/>
            <a:ext cx="1013390" cy="293255"/>
          </a:xfrm>
          <a:prstGeom prst="line">
            <a:avLst/>
          </a:prstGeom>
        </p:spPr>
        <p:style>
          <a:lnRef idx="1">
            <a:schemeClr val="dk1"/>
          </a:lnRef>
          <a:fillRef idx="0">
            <a:schemeClr val="dk1"/>
          </a:fillRef>
          <a:effectRef idx="0">
            <a:schemeClr val="dk1"/>
          </a:effectRef>
          <a:fontRef idx="minor">
            <a:schemeClr val="tx1"/>
          </a:fontRef>
        </p:style>
      </p:cxnSp>
      <p:cxnSp>
        <p:nvCxnSpPr>
          <p:cNvPr id="10" name="Прямая соединительная линия 9">
            <a:extLst>
              <a:ext uri="{FF2B5EF4-FFF2-40B4-BE49-F238E27FC236}">
                <a16:creationId xmlns:a16="http://schemas.microsoft.com/office/drawing/2014/main" id="{E81DADB5-2CC7-4A33-A6B9-131BA6DEB5E4}"/>
              </a:ext>
            </a:extLst>
          </p:cNvPr>
          <p:cNvCxnSpPr>
            <a:cxnSpLocks/>
          </p:cNvCxnSpPr>
          <p:nvPr/>
        </p:nvCxnSpPr>
        <p:spPr>
          <a:xfrm>
            <a:off x="6723855" y="4227007"/>
            <a:ext cx="1281345" cy="318317"/>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3" name="Таблица 12">
            <a:extLst>
              <a:ext uri="{FF2B5EF4-FFF2-40B4-BE49-F238E27FC236}">
                <a16:creationId xmlns:a16="http://schemas.microsoft.com/office/drawing/2014/main" id="{1E2198E8-5F70-4282-8673-19411D2A6573}"/>
              </a:ext>
            </a:extLst>
          </p:cNvPr>
          <p:cNvGraphicFramePr>
            <a:graphicFrameLocks noGrp="1"/>
          </p:cNvGraphicFramePr>
          <p:nvPr/>
        </p:nvGraphicFramePr>
        <p:xfrm>
          <a:off x="3415708" y="5253154"/>
          <a:ext cx="4385429" cy="563880"/>
        </p:xfrm>
        <a:graphic>
          <a:graphicData uri="http://schemas.openxmlformats.org/drawingml/2006/table">
            <a:tbl>
              <a:tblPr firstRow="1" bandRow="1">
                <a:tableStyleId>{5940675A-B579-460E-94D1-54222C63F5DA}</a:tableStyleId>
              </a:tblPr>
              <a:tblGrid>
                <a:gridCol w="1222448">
                  <a:extLst>
                    <a:ext uri="{9D8B030D-6E8A-4147-A177-3AD203B41FA5}">
                      <a16:colId xmlns:a16="http://schemas.microsoft.com/office/drawing/2014/main" val="2034042560"/>
                    </a:ext>
                  </a:extLst>
                </a:gridCol>
                <a:gridCol w="1373243">
                  <a:extLst>
                    <a:ext uri="{9D8B030D-6E8A-4147-A177-3AD203B41FA5}">
                      <a16:colId xmlns:a16="http://schemas.microsoft.com/office/drawing/2014/main" val="2456197314"/>
                    </a:ext>
                  </a:extLst>
                </a:gridCol>
                <a:gridCol w="1789738">
                  <a:extLst>
                    <a:ext uri="{9D8B030D-6E8A-4147-A177-3AD203B41FA5}">
                      <a16:colId xmlns:a16="http://schemas.microsoft.com/office/drawing/2014/main" val="2637646027"/>
                    </a:ext>
                  </a:extLst>
                </a:gridCol>
              </a:tblGrid>
              <a:tr h="278130">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t>Schedule Present</a:t>
                      </a:r>
                      <a:endParaRPr lang="ru-RU"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Schedule ID</a:t>
                      </a:r>
                      <a:endParaRPr lang="ru-RU"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400" dirty="0"/>
                        <a:t>Bits: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400" dirty="0"/>
                        <a:t>1</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7</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cxnSp>
        <p:nvCxnSpPr>
          <p:cNvPr id="16" name="Прямая соединительная линия 15">
            <a:extLst>
              <a:ext uri="{FF2B5EF4-FFF2-40B4-BE49-F238E27FC236}">
                <a16:creationId xmlns:a16="http://schemas.microsoft.com/office/drawing/2014/main" id="{D61677D2-5B4C-4CD8-A66D-00CE5F440A33}"/>
              </a:ext>
            </a:extLst>
          </p:cNvPr>
          <p:cNvCxnSpPr>
            <a:cxnSpLocks/>
          </p:cNvCxnSpPr>
          <p:nvPr/>
        </p:nvCxnSpPr>
        <p:spPr>
          <a:xfrm>
            <a:off x="4657946" y="4944342"/>
            <a:ext cx="0" cy="318776"/>
          </a:xfrm>
          <a:prstGeom prst="line">
            <a:avLst/>
          </a:prstGeom>
        </p:spPr>
        <p:style>
          <a:lnRef idx="1">
            <a:schemeClr val="dk1"/>
          </a:lnRef>
          <a:fillRef idx="0">
            <a:schemeClr val="dk1"/>
          </a:fillRef>
          <a:effectRef idx="0">
            <a:schemeClr val="dk1"/>
          </a:effectRef>
          <a:fontRef idx="minor">
            <a:schemeClr val="tx1"/>
          </a:fontRef>
        </p:style>
      </p:cxnSp>
      <p:cxnSp>
        <p:nvCxnSpPr>
          <p:cNvPr id="17" name="Прямая соединительная линия 16">
            <a:extLst>
              <a:ext uri="{FF2B5EF4-FFF2-40B4-BE49-F238E27FC236}">
                <a16:creationId xmlns:a16="http://schemas.microsoft.com/office/drawing/2014/main" id="{7FA65A17-B251-4D25-9BD7-E98B0699EF03}"/>
              </a:ext>
            </a:extLst>
          </p:cNvPr>
          <p:cNvCxnSpPr>
            <a:cxnSpLocks/>
          </p:cNvCxnSpPr>
          <p:nvPr/>
        </p:nvCxnSpPr>
        <p:spPr>
          <a:xfrm>
            <a:off x="5784787" y="4944342"/>
            <a:ext cx="221159" cy="318776"/>
          </a:xfrm>
          <a:prstGeom prst="line">
            <a:avLst/>
          </a:prstGeom>
        </p:spPr>
        <p:style>
          <a:lnRef idx="1">
            <a:schemeClr val="dk1"/>
          </a:lnRef>
          <a:fillRef idx="0">
            <a:schemeClr val="dk1"/>
          </a:fillRef>
          <a:effectRef idx="0">
            <a:schemeClr val="dk1"/>
          </a:effectRef>
          <a:fontRef idx="minor">
            <a:schemeClr val="tx1"/>
          </a:fontRef>
        </p:style>
      </p:cxnSp>
      <p:sp>
        <p:nvSpPr>
          <p:cNvPr id="23" name="Прямоугольник 22">
            <a:extLst>
              <a:ext uri="{FF2B5EF4-FFF2-40B4-BE49-F238E27FC236}">
                <a16:creationId xmlns:a16="http://schemas.microsoft.com/office/drawing/2014/main" id="{54DD7828-1A26-48EC-9A3B-DF0AD077FB89}"/>
              </a:ext>
            </a:extLst>
          </p:cNvPr>
          <p:cNvSpPr/>
          <p:nvPr/>
        </p:nvSpPr>
        <p:spPr>
          <a:xfrm>
            <a:off x="111065" y="3811451"/>
            <a:ext cx="4348233" cy="1563505"/>
          </a:xfrm>
          <a:prstGeom prst="rect">
            <a:avLst/>
          </a:prstGeom>
        </p:spPr>
        <p:txBody>
          <a:bodyPr wrap="square">
            <a:spAutoFit/>
          </a:bodyPr>
          <a:lstStyle/>
          <a:p>
            <a:pPr>
              <a:lnSpc>
                <a:spcPct val="90000"/>
              </a:lnSpc>
              <a:spcBef>
                <a:spcPts val="750"/>
              </a:spcBef>
            </a:pPr>
            <a:r>
              <a:rPr lang="en-US" dirty="0">
                <a:solidFill>
                  <a:srgbClr val="000000"/>
                </a:solidFill>
              </a:rPr>
              <a:t>The IRTS frame format contains Schedule Info.</a:t>
            </a:r>
          </a:p>
          <a:p>
            <a:pPr marL="401241" lvl="1" indent="-171450">
              <a:lnSpc>
                <a:spcPct val="90000"/>
              </a:lnSpc>
              <a:spcBef>
                <a:spcPts val="375"/>
              </a:spcBef>
              <a:buFont typeface="Wingdings" panose="05000000000000000000" pitchFamily="2" charset="2"/>
              <a:buChar char="§"/>
            </a:pPr>
            <a:r>
              <a:rPr lang="en-US" dirty="0">
                <a:solidFill>
                  <a:srgbClr val="000000"/>
                </a:solidFill>
              </a:rPr>
              <a:t>If Schedule Present is 1</a:t>
            </a:r>
          </a:p>
          <a:p>
            <a:pPr marL="744141" lvl="3" indent="-171450">
              <a:lnSpc>
                <a:spcPct val="90000"/>
              </a:lnSpc>
              <a:spcBef>
                <a:spcPts val="375"/>
              </a:spcBef>
              <a:buFont typeface="Wingdings" panose="05000000000000000000" pitchFamily="2" charset="2"/>
              <a:buChar char="§"/>
            </a:pPr>
            <a:r>
              <a:rPr lang="en-US" dirty="0">
                <a:solidFill>
                  <a:srgbClr val="000000"/>
                </a:solidFill>
              </a:rPr>
              <a:t>If Schedule ID is 0, the schedule is ad hoc</a:t>
            </a:r>
          </a:p>
          <a:p>
            <a:pPr marL="744141" lvl="3" indent="-171450">
              <a:lnSpc>
                <a:spcPct val="90000"/>
              </a:lnSpc>
              <a:spcBef>
                <a:spcPts val="375"/>
              </a:spcBef>
              <a:buFont typeface="Wingdings" panose="05000000000000000000" pitchFamily="2" charset="2"/>
              <a:buChar char="§"/>
            </a:pPr>
            <a:r>
              <a:rPr lang="en-US" dirty="0">
                <a:solidFill>
                  <a:srgbClr val="000000"/>
                </a:solidFill>
              </a:rPr>
              <a:t>Otherwise, the schedule shall be remembered</a:t>
            </a:r>
            <a:endParaRPr lang="ru-RU" dirty="0">
              <a:solidFill>
                <a:srgbClr val="000000"/>
              </a:solidFill>
            </a:endParaRPr>
          </a:p>
          <a:p>
            <a:pPr marL="401241" lvl="1" indent="-171450">
              <a:lnSpc>
                <a:spcPct val="90000"/>
              </a:lnSpc>
              <a:spcBef>
                <a:spcPts val="375"/>
              </a:spcBef>
              <a:buFont typeface="Wingdings" panose="05000000000000000000" pitchFamily="2" charset="2"/>
              <a:buChar char="§"/>
            </a:pPr>
            <a:r>
              <a:rPr lang="en-US" dirty="0">
                <a:solidFill>
                  <a:srgbClr val="000000"/>
                </a:solidFill>
              </a:rPr>
              <a:t>If Schedule Present is 0</a:t>
            </a:r>
          </a:p>
          <a:p>
            <a:pPr marL="744141" lvl="3" indent="-171450">
              <a:lnSpc>
                <a:spcPct val="90000"/>
              </a:lnSpc>
              <a:spcBef>
                <a:spcPts val="375"/>
              </a:spcBef>
              <a:buFont typeface="Wingdings" panose="05000000000000000000" pitchFamily="2" charset="2"/>
              <a:buChar char="§"/>
            </a:pPr>
            <a:r>
              <a:rPr lang="en-US" dirty="0">
                <a:solidFill>
                  <a:srgbClr val="000000"/>
                </a:solidFill>
              </a:rPr>
              <a:t>Schedule ID shall contain a valid identifier</a:t>
            </a:r>
          </a:p>
          <a:p>
            <a:pPr marL="744141" lvl="3" indent="-171450">
              <a:lnSpc>
                <a:spcPct val="90000"/>
              </a:lnSpc>
              <a:spcBef>
                <a:spcPts val="375"/>
              </a:spcBef>
              <a:buFont typeface="Wingdings" panose="05000000000000000000" pitchFamily="2" charset="2"/>
              <a:buChar char="§"/>
            </a:pPr>
            <a:r>
              <a:rPr lang="en-US" dirty="0">
                <a:solidFill>
                  <a:srgbClr val="000000"/>
                </a:solidFill>
              </a:rPr>
              <a:t>The Duration and Schedule field are absent</a:t>
            </a:r>
          </a:p>
        </p:txBody>
      </p:sp>
      <p:graphicFrame>
        <p:nvGraphicFramePr>
          <p:cNvPr id="22" name="Таблица 21">
            <a:extLst>
              <a:ext uri="{FF2B5EF4-FFF2-40B4-BE49-F238E27FC236}">
                <a16:creationId xmlns:a16="http://schemas.microsoft.com/office/drawing/2014/main" id="{0E830BCE-FA59-4A95-B6E3-048819593291}"/>
              </a:ext>
            </a:extLst>
          </p:cNvPr>
          <p:cNvGraphicFramePr>
            <a:graphicFrameLocks noGrp="1"/>
          </p:cNvGraphicFramePr>
          <p:nvPr/>
        </p:nvGraphicFramePr>
        <p:xfrm>
          <a:off x="2154598" y="2934788"/>
          <a:ext cx="5780697" cy="685800"/>
        </p:xfrm>
        <a:graphic>
          <a:graphicData uri="http://schemas.openxmlformats.org/drawingml/2006/table">
            <a:tbl>
              <a:tblPr firstRow="1" bandRow="1">
                <a:tableStyleId>{5940675A-B579-460E-94D1-54222C63F5DA}</a:tableStyleId>
              </a:tblPr>
              <a:tblGrid>
                <a:gridCol w="722587">
                  <a:extLst>
                    <a:ext uri="{9D8B030D-6E8A-4147-A177-3AD203B41FA5}">
                      <a16:colId xmlns:a16="http://schemas.microsoft.com/office/drawing/2014/main" val="2034042560"/>
                    </a:ext>
                  </a:extLst>
                </a:gridCol>
                <a:gridCol w="722587">
                  <a:extLst>
                    <a:ext uri="{9D8B030D-6E8A-4147-A177-3AD203B41FA5}">
                      <a16:colId xmlns:a16="http://schemas.microsoft.com/office/drawing/2014/main" val="2456197314"/>
                    </a:ext>
                  </a:extLst>
                </a:gridCol>
                <a:gridCol w="722587">
                  <a:extLst>
                    <a:ext uri="{9D8B030D-6E8A-4147-A177-3AD203B41FA5}">
                      <a16:colId xmlns:a16="http://schemas.microsoft.com/office/drawing/2014/main" val="2637646027"/>
                    </a:ext>
                  </a:extLst>
                </a:gridCol>
                <a:gridCol w="722587">
                  <a:extLst>
                    <a:ext uri="{9D8B030D-6E8A-4147-A177-3AD203B41FA5}">
                      <a16:colId xmlns:a16="http://schemas.microsoft.com/office/drawing/2014/main" val="3290370517"/>
                    </a:ext>
                  </a:extLst>
                </a:gridCol>
                <a:gridCol w="722587">
                  <a:extLst>
                    <a:ext uri="{9D8B030D-6E8A-4147-A177-3AD203B41FA5}">
                      <a16:colId xmlns:a16="http://schemas.microsoft.com/office/drawing/2014/main" val="3446183196"/>
                    </a:ext>
                  </a:extLst>
                </a:gridCol>
                <a:gridCol w="840898">
                  <a:extLst>
                    <a:ext uri="{9D8B030D-6E8A-4147-A177-3AD203B41FA5}">
                      <a16:colId xmlns:a16="http://schemas.microsoft.com/office/drawing/2014/main" val="3239654300"/>
                    </a:ext>
                  </a:extLst>
                </a:gridCol>
                <a:gridCol w="847887">
                  <a:extLst>
                    <a:ext uri="{9D8B030D-6E8A-4147-A177-3AD203B41FA5}">
                      <a16:colId xmlns:a16="http://schemas.microsoft.com/office/drawing/2014/main" val="3626742544"/>
                    </a:ext>
                  </a:extLst>
                </a:gridCol>
                <a:gridCol w="478977">
                  <a:extLst>
                    <a:ext uri="{9D8B030D-6E8A-4147-A177-3AD203B41FA5}">
                      <a16:colId xmlns:a16="http://schemas.microsoft.com/office/drawing/2014/main" val="590607693"/>
                    </a:ext>
                  </a:extLst>
                </a:gridCol>
              </a:tblGrid>
              <a:tr h="388620">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t>Frame Control</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900" dirty="0"/>
                        <a:t>Duration/ID</a:t>
                      </a:r>
                      <a:endParaRPr lang="ru-RU" sz="9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t>Address 1</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0" i="0" u="none" strike="noStrike" kern="1200" baseline="0" dirty="0">
                          <a:solidFill>
                            <a:schemeClr val="tx1"/>
                          </a:solidFill>
                          <a:latin typeface="+mn-lt"/>
                          <a:ea typeface="+mn-ea"/>
                          <a:cs typeface="+mn-cs"/>
                        </a:rPr>
                        <a:t>Address 2</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err="1"/>
                        <a:t>Tetrapartial</a:t>
                      </a:r>
                      <a:r>
                        <a:rPr lang="en-US" sz="1100" dirty="0"/>
                        <a:t> Timestamp</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1" dirty="0"/>
                        <a:t>Schedule Info list</a:t>
                      </a:r>
                      <a:endParaRPr lang="ru-RU" sz="11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FCS</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r h="278130">
                <a:tc>
                  <a:txBody>
                    <a:bodyPr/>
                    <a:lstStyle/>
                    <a:p>
                      <a:pPr algn="ctr"/>
                      <a:r>
                        <a:rPr lang="en-US" sz="1400" dirty="0"/>
                        <a:t>Octets: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6</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6</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ru-RU" sz="1400" dirty="0"/>
                        <a:t>4</a:t>
                      </a:r>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variable</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4</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graphicFrame>
        <p:nvGraphicFramePr>
          <p:cNvPr id="24" name="Таблица 23">
            <a:extLst>
              <a:ext uri="{FF2B5EF4-FFF2-40B4-BE49-F238E27FC236}">
                <a16:creationId xmlns:a16="http://schemas.microsoft.com/office/drawing/2014/main" id="{95221D71-6024-48E5-ADDD-DA8B69370C59}"/>
              </a:ext>
            </a:extLst>
          </p:cNvPr>
          <p:cNvGraphicFramePr>
            <a:graphicFrameLocks noGrp="1"/>
          </p:cNvGraphicFramePr>
          <p:nvPr/>
        </p:nvGraphicFramePr>
        <p:xfrm>
          <a:off x="4711867" y="3824646"/>
          <a:ext cx="2011988" cy="413567"/>
        </p:xfrm>
        <a:graphic>
          <a:graphicData uri="http://schemas.openxmlformats.org/drawingml/2006/table">
            <a:tbl>
              <a:tblPr firstRow="1" bandRow="1">
                <a:tableStyleId>{5940675A-B579-460E-94D1-54222C63F5DA}</a:tableStyleId>
              </a:tblPr>
              <a:tblGrid>
                <a:gridCol w="1012760">
                  <a:extLst>
                    <a:ext uri="{9D8B030D-6E8A-4147-A177-3AD203B41FA5}">
                      <a16:colId xmlns:a16="http://schemas.microsoft.com/office/drawing/2014/main" val="2456197314"/>
                    </a:ext>
                  </a:extLst>
                </a:gridCol>
                <a:gridCol w="999228">
                  <a:extLst>
                    <a:ext uri="{9D8B030D-6E8A-4147-A177-3AD203B41FA5}">
                      <a16:colId xmlns:a16="http://schemas.microsoft.com/office/drawing/2014/main" val="2637646027"/>
                    </a:ext>
                  </a:extLst>
                </a:gridCol>
              </a:tblGrid>
              <a:tr h="413567">
                <a:tc>
                  <a:txBody>
                    <a:bodyPr/>
                    <a:lstStyle/>
                    <a:p>
                      <a:pPr algn="ctr"/>
                      <a:r>
                        <a:rPr lang="en-US" sz="1100" b="1" dirty="0"/>
                        <a:t>Schedule Info</a:t>
                      </a:r>
                      <a:endParaRPr lang="ru-RU" sz="11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b="1" dirty="0"/>
                        <a:t>Schedule Info</a:t>
                      </a:r>
                      <a:endParaRPr lang="ru-RU" sz="11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bl>
          </a:graphicData>
        </a:graphic>
      </p:graphicFrame>
      <p:sp>
        <p:nvSpPr>
          <p:cNvPr id="25" name="Прямоугольник 24">
            <a:extLst>
              <a:ext uri="{FF2B5EF4-FFF2-40B4-BE49-F238E27FC236}">
                <a16:creationId xmlns:a16="http://schemas.microsoft.com/office/drawing/2014/main" id="{9D8D8E27-C758-4D20-9D26-A46BBFB4EA7A}"/>
              </a:ext>
            </a:extLst>
          </p:cNvPr>
          <p:cNvSpPr/>
          <p:nvPr/>
        </p:nvSpPr>
        <p:spPr>
          <a:xfrm>
            <a:off x="7178580" y="3633318"/>
            <a:ext cx="569387" cy="553998"/>
          </a:xfrm>
          <a:prstGeom prst="rect">
            <a:avLst/>
          </a:prstGeom>
        </p:spPr>
        <p:txBody>
          <a:bodyPr wrap="none">
            <a:spAutoFit/>
          </a:bodyPr>
          <a:lstStyle/>
          <a:p>
            <a:r>
              <a:rPr lang="en-US" sz="3000" dirty="0"/>
              <a:t>…</a:t>
            </a:r>
            <a:endParaRPr lang="ru-RU" sz="3000" dirty="0"/>
          </a:p>
        </p:txBody>
      </p:sp>
      <p:graphicFrame>
        <p:nvGraphicFramePr>
          <p:cNvPr id="26" name="Таблица 25">
            <a:extLst>
              <a:ext uri="{FF2B5EF4-FFF2-40B4-BE49-F238E27FC236}">
                <a16:creationId xmlns:a16="http://schemas.microsoft.com/office/drawing/2014/main" id="{42103655-51BB-4827-B314-CAE5CDAA855A}"/>
              </a:ext>
            </a:extLst>
          </p:cNvPr>
          <p:cNvGraphicFramePr>
            <a:graphicFrameLocks noGrp="1"/>
          </p:cNvGraphicFramePr>
          <p:nvPr/>
        </p:nvGraphicFramePr>
        <p:xfrm>
          <a:off x="8036719" y="3824646"/>
          <a:ext cx="1042473" cy="397544"/>
        </p:xfrm>
        <a:graphic>
          <a:graphicData uri="http://schemas.openxmlformats.org/drawingml/2006/table">
            <a:tbl>
              <a:tblPr firstRow="1" bandRow="1">
                <a:tableStyleId>{5940675A-B579-460E-94D1-54222C63F5DA}</a:tableStyleId>
              </a:tblPr>
              <a:tblGrid>
                <a:gridCol w="1042473">
                  <a:extLst>
                    <a:ext uri="{9D8B030D-6E8A-4147-A177-3AD203B41FA5}">
                      <a16:colId xmlns:a16="http://schemas.microsoft.com/office/drawing/2014/main" val="2456197314"/>
                    </a:ext>
                  </a:extLst>
                </a:gridCol>
              </a:tblGrid>
              <a:tr h="397544">
                <a:tc>
                  <a:txBody>
                    <a:bodyPr/>
                    <a:lstStyle/>
                    <a:p>
                      <a:pPr algn="ctr"/>
                      <a:r>
                        <a:rPr lang="en-US" sz="1100" b="1" dirty="0"/>
                        <a:t>Schedule Info</a:t>
                      </a:r>
                      <a:endParaRPr lang="ru-RU" sz="1100" b="1"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749533"/>
                  </a:ext>
                </a:extLst>
              </a:tr>
            </a:tbl>
          </a:graphicData>
        </a:graphic>
      </p:graphicFrame>
      <p:cxnSp>
        <p:nvCxnSpPr>
          <p:cNvPr id="27" name="Прямая соединительная линия 26">
            <a:extLst>
              <a:ext uri="{FF2B5EF4-FFF2-40B4-BE49-F238E27FC236}">
                <a16:creationId xmlns:a16="http://schemas.microsoft.com/office/drawing/2014/main" id="{F1766E18-E6BA-4E75-88AA-0ABE4164D768}"/>
              </a:ext>
            </a:extLst>
          </p:cNvPr>
          <p:cNvCxnSpPr>
            <a:cxnSpLocks/>
          </p:cNvCxnSpPr>
          <p:nvPr/>
        </p:nvCxnSpPr>
        <p:spPr>
          <a:xfrm flipH="1">
            <a:off x="4708755" y="3320652"/>
            <a:ext cx="1930103" cy="512654"/>
          </a:xfrm>
          <a:prstGeom prst="line">
            <a:avLst/>
          </a:prstGeom>
        </p:spPr>
        <p:style>
          <a:lnRef idx="1">
            <a:schemeClr val="dk1"/>
          </a:lnRef>
          <a:fillRef idx="0">
            <a:schemeClr val="dk1"/>
          </a:fillRef>
          <a:effectRef idx="0">
            <a:schemeClr val="dk1"/>
          </a:effectRef>
          <a:fontRef idx="minor">
            <a:schemeClr val="tx1"/>
          </a:fontRef>
        </p:style>
      </p:cxnSp>
      <p:cxnSp>
        <p:nvCxnSpPr>
          <p:cNvPr id="28" name="Прямая соединительная линия 27">
            <a:extLst>
              <a:ext uri="{FF2B5EF4-FFF2-40B4-BE49-F238E27FC236}">
                <a16:creationId xmlns:a16="http://schemas.microsoft.com/office/drawing/2014/main" id="{676C8B43-5A79-46C2-82D5-284A1C9569E2}"/>
              </a:ext>
            </a:extLst>
          </p:cNvPr>
          <p:cNvCxnSpPr>
            <a:cxnSpLocks/>
          </p:cNvCxnSpPr>
          <p:nvPr/>
        </p:nvCxnSpPr>
        <p:spPr>
          <a:xfrm>
            <a:off x="7462650" y="3320652"/>
            <a:ext cx="1619655" cy="503406"/>
          </a:xfrm>
          <a:prstGeom prst="line">
            <a:avLst/>
          </a:prstGeom>
        </p:spPr>
        <p:style>
          <a:lnRef idx="1">
            <a:schemeClr val="dk1"/>
          </a:lnRef>
          <a:fillRef idx="0">
            <a:schemeClr val="dk1"/>
          </a:fillRef>
          <a:effectRef idx="0">
            <a:schemeClr val="dk1"/>
          </a:effectRef>
          <a:fontRef idx="minor">
            <a:schemeClr val="tx1"/>
          </a:fontRef>
        </p:style>
      </p:cxnSp>
      <p:sp>
        <p:nvSpPr>
          <p:cNvPr id="5" name="Номер слайда 4">
            <a:extLst>
              <a:ext uri="{FF2B5EF4-FFF2-40B4-BE49-F238E27FC236}">
                <a16:creationId xmlns:a16="http://schemas.microsoft.com/office/drawing/2014/main" id="{8EF1CCFE-E847-4F39-A8D8-415E419961D9}"/>
              </a:ext>
            </a:extLst>
          </p:cNvPr>
          <p:cNvSpPr>
            <a:spLocks noGrp="1"/>
          </p:cNvSpPr>
          <p:nvPr>
            <p:ph type="sldNum" sz="quarter" idx="12"/>
          </p:nvPr>
        </p:nvSpPr>
        <p:spPr>
          <a:xfrm>
            <a:off x="4494684" y="6475413"/>
            <a:ext cx="230833" cy="184666"/>
          </a:xfrm>
        </p:spPr>
        <p:txBody>
          <a:bodyPr/>
          <a:lstStyle/>
          <a:p>
            <a:fld id="{E0F95982-DE6F-4AB0-ACCC-88BFD843D27D}" type="slidenum">
              <a:rPr lang="ru-RU" smtClean="0"/>
              <a:t>15</a:t>
            </a:fld>
            <a:endParaRPr lang="ru-RU"/>
          </a:p>
        </p:txBody>
      </p:sp>
      <p:sp>
        <p:nvSpPr>
          <p:cNvPr id="4" name="Дата 3">
            <a:extLst>
              <a:ext uri="{FF2B5EF4-FFF2-40B4-BE49-F238E27FC236}">
                <a16:creationId xmlns:a16="http://schemas.microsoft.com/office/drawing/2014/main" id="{7003429A-5A07-3FC8-A8CE-69BE163AC285}"/>
              </a:ext>
            </a:extLst>
          </p:cNvPr>
          <p:cNvSpPr>
            <a:spLocks noGrp="1"/>
          </p:cNvSpPr>
          <p:nvPr>
            <p:ph type="dt" sz="half" idx="10"/>
          </p:nvPr>
        </p:nvSpPr>
        <p:spPr/>
        <p:txBody>
          <a:bodyPr/>
          <a:lstStyle/>
          <a:p>
            <a:r>
              <a:rPr lang="ru-RU" altLang="zh-CN"/>
              <a:t>June 2022</a:t>
            </a:r>
            <a:endParaRPr lang="ru-RU" dirty="0"/>
          </a:p>
        </p:txBody>
      </p:sp>
      <p:sp>
        <p:nvSpPr>
          <p:cNvPr id="8" name="Нижний колонтитул 7">
            <a:extLst>
              <a:ext uri="{FF2B5EF4-FFF2-40B4-BE49-F238E27FC236}">
                <a16:creationId xmlns:a16="http://schemas.microsoft.com/office/drawing/2014/main" id="{5FAEB722-B9B2-CF72-BF5C-3CF1662D5284}"/>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345434545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Трапеция 97">
            <a:extLst>
              <a:ext uri="{FF2B5EF4-FFF2-40B4-BE49-F238E27FC236}">
                <a16:creationId xmlns:a16="http://schemas.microsoft.com/office/drawing/2014/main" id="{C32D0CE6-955D-41AA-A65E-3F89D8E7AEC1}"/>
              </a:ext>
            </a:extLst>
          </p:cNvPr>
          <p:cNvSpPr/>
          <p:nvPr/>
        </p:nvSpPr>
        <p:spPr>
          <a:xfrm>
            <a:off x="5192191" y="2764002"/>
            <a:ext cx="3199691" cy="1703701"/>
          </a:xfrm>
          <a:prstGeom prst="trapezoid">
            <a:avLst>
              <a:gd name="adj" fmla="val 4769"/>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a:p>
        </p:txBody>
      </p:sp>
      <p:sp>
        <p:nvSpPr>
          <p:cNvPr id="97" name="Трапеция 96">
            <a:extLst>
              <a:ext uri="{FF2B5EF4-FFF2-40B4-BE49-F238E27FC236}">
                <a16:creationId xmlns:a16="http://schemas.microsoft.com/office/drawing/2014/main" id="{62C6DEB7-1CB3-4C58-B185-1B143BB4B76D}"/>
              </a:ext>
            </a:extLst>
          </p:cNvPr>
          <p:cNvSpPr/>
          <p:nvPr/>
        </p:nvSpPr>
        <p:spPr>
          <a:xfrm>
            <a:off x="1980289" y="2764002"/>
            <a:ext cx="3199691" cy="1703701"/>
          </a:xfrm>
          <a:prstGeom prst="trapezoid">
            <a:avLst>
              <a:gd name="adj" fmla="val 5197"/>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a:p>
        </p:txBody>
      </p:sp>
      <p:sp>
        <p:nvSpPr>
          <p:cNvPr id="5" name="Заголовок 4">
            <a:extLst>
              <a:ext uri="{FF2B5EF4-FFF2-40B4-BE49-F238E27FC236}">
                <a16:creationId xmlns:a16="http://schemas.microsoft.com/office/drawing/2014/main" id="{FA63FFDF-4C8B-4F62-8B4C-C92B2D15616C}"/>
              </a:ext>
            </a:extLst>
          </p:cNvPr>
          <p:cNvSpPr>
            <a:spLocks noGrp="1"/>
          </p:cNvSpPr>
          <p:nvPr>
            <p:ph type="title"/>
          </p:nvPr>
        </p:nvSpPr>
        <p:spPr/>
        <p:txBody>
          <a:bodyPr>
            <a:normAutofit fontScale="90000"/>
          </a:bodyPr>
          <a:lstStyle/>
          <a:p>
            <a:r>
              <a:rPr lang="en-US" dirty="0"/>
              <a:t>Example of Multiple schedules in one TXOP</a:t>
            </a:r>
            <a:endParaRPr lang="ru-RU" dirty="0"/>
          </a:p>
        </p:txBody>
      </p:sp>
      <p:sp>
        <p:nvSpPr>
          <p:cNvPr id="13" name="Прямоугольник 12">
            <a:extLst>
              <a:ext uri="{FF2B5EF4-FFF2-40B4-BE49-F238E27FC236}">
                <a16:creationId xmlns:a16="http://schemas.microsoft.com/office/drawing/2014/main" id="{B46FE753-722E-4185-9C73-B297E2CEFB7B}"/>
              </a:ext>
            </a:extLst>
          </p:cNvPr>
          <p:cNvSpPr/>
          <p:nvPr/>
        </p:nvSpPr>
        <p:spPr>
          <a:xfrm>
            <a:off x="1953176" y="4467708"/>
            <a:ext cx="6379676" cy="9668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endParaRPr>
          </a:p>
          <a:p>
            <a:pPr algn="ctr"/>
            <a:endParaRPr lang="en-US" sz="900" dirty="0">
              <a:solidFill>
                <a:schemeClr val="tx1"/>
              </a:solidFill>
            </a:endParaRPr>
          </a:p>
          <a:p>
            <a:pPr algn="ctr"/>
            <a:r>
              <a:rPr lang="en-US" sz="900" dirty="0">
                <a:solidFill>
                  <a:schemeClr val="tx1"/>
                </a:solidFill>
              </a:rPr>
              <a:t>NAV</a:t>
            </a:r>
            <a:r>
              <a:rPr lang="en-US" sz="900" dirty="0"/>
              <a:t>      .</a:t>
            </a:r>
            <a:endParaRPr lang="ru-RU" sz="900" dirty="0"/>
          </a:p>
        </p:txBody>
      </p:sp>
      <p:cxnSp>
        <p:nvCxnSpPr>
          <p:cNvPr id="14" name="Прямая со стрелкой 13">
            <a:extLst>
              <a:ext uri="{FF2B5EF4-FFF2-40B4-BE49-F238E27FC236}">
                <a16:creationId xmlns:a16="http://schemas.microsoft.com/office/drawing/2014/main" id="{3D16DF05-5E69-435A-99A3-45258A0D3450}"/>
              </a:ext>
            </a:extLst>
          </p:cNvPr>
          <p:cNvCxnSpPr/>
          <p:nvPr/>
        </p:nvCxnSpPr>
        <p:spPr>
          <a:xfrm>
            <a:off x="338384" y="4461333"/>
            <a:ext cx="81316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Прямоугольник 14">
            <a:extLst>
              <a:ext uri="{FF2B5EF4-FFF2-40B4-BE49-F238E27FC236}">
                <a16:creationId xmlns:a16="http://schemas.microsoft.com/office/drawing/2014/main" id="{EDA06C2F-76B9-4D4E-853D-0D7749E05BEF}"/>
              </a:ext>
            </a:extLst>
          </p:cNvPr>
          <p:cNvSpPr/>
          <p:nvPr/>
        </p:nvSpPr>
        <p:spPr>
          <a:xfrm>
            <a:off x="609057" y="4082667"/>
            <a:ext cx="639503"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IRTS</a:t>
            </a:r>
            <a:endParaRPr lang="ru-RU" sz="900" dirty="0"/>
          </a:p>
        </p:txBody>
      </p:sp>
      <p:grpSp>
        <p:nvGrpSpPr>
          <p:cNvPr id="78" name="Группа 77">
            <a:extLst>
              <a:ext uri="{FF2B5EF4-FFF2-40B4-BE49-F238E27FC236}">
                <a16:creationId xmlns:a16="http://schemas.microsoft.com/office/drawing/2014/main" id="{DBC578E9-072F-4DDC-A1FE-78CC02741FD7}"/>
              </a:ext>
            </a:extLst>
          </p:cNvPr>
          <p:cNvGrpSpPr/>
          <p:nvPr/>
        </p:nvGrpSpPr>
        <p:grpSpPr>
          <a:xfrm>
            <a:off x="2066503" y="2406511"/>
            <a:ext cx="3027262" cy="357491"/>
            <a:chOff x="749030" y="1618208"/>
            <a:chExt cx="5885236" cy="476655"/>
          </a:xfrm>
        </p:grpSpPr>
        <p:sp>
          <p:nvSpPr>
            <p:cNvPr id="8" name="Прямоугольник 7">
              <a:extLst>
                <a:ext uri="{FF2B5EF4-FFF2-40B4-BE49-F238E27FC236}">
                  <a16:creationId xmlns:a16="http://schemas.microsoft.com/office/drawing/2014/main" id="{DDCB47FE-8490-4CDD-9472-E8C64071A914}"/>
                </a:ext>
              </a:extLst>
            </p:cNvPr>
            <p:cNvSpPr/>
            <p:nvPr/>
          </p:nvSpPr>
          <p:spPr>
            <a:xfrm>
              <a:off x="749030"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#0</a:t>
              </a:r>
              <a:endParaRPr lang="ru-RU" sz="900" dirty="0"/>
            </a:p>
          </p:txBody>
        </p:sp>
        <p:sp>
          <p:nvSpPr>
            <p:cNvPr id="9" name="Прямоугольник 8">
              <a:extLst>
                <a:ext uri="{FF2B5EF4-FFF2-40B4-BE49-F238E27FC236}">
                  <a16:creationId xmlns:a16="http://schemas.microsoft.com/office/drawing/2014/main" id="{BFA73A99-CFAC-4E8B-8EC7-7BDF68820395}"/>
                </a:ext>
              </a:extLst>
            </p:cNvPr>
            <p:cNvSpPr/>
            <p:nvPr/>
          </p:nvSpPr>
          <p:spPr>
            <a:xfrm>
              <a:off x="1926077"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#1</a:t>
              </a:r>
              <a:endParaRPr lang="ru-RU" sz="900" dirty="0"/>
            </a:p>
          </p:txBody>
        </p:sp>
        <p:sp>
          <p:nvSpPr>
            <p:cNvPr id="10" name="Прямоугольник 9">
              <a:extLst>
                <a:ext uri="{FF2B5EF4-FFF2-40B4-BE49-F238E27FC236}">
                  <a16:creationId xmlns:a16="http://schemas.microsoft.com/office/drawing/2014/main" id="{1703DF05-A70E-4A55-9E0E-5CD31DDE68DC}"/>
                </a:ext>
              </a:extLst>
            </p:cNvPr>
            <p:cNvSpPr/>
            <p:nvPr/>
          </p:nvSpPr>
          <p:spPr>
            <a:xfrm>
              <a:off x="5457218"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#4</a:t>
              </a:r>
              <a:endParaRPr lang="ru-RU" sz="900" dirty="0"/>
            </a:p>
          </p:txBody>
        </p:sp>
        <p:sp>
          <p:nvSpPr>
            <p:cNvPr id="33" name="Прямоугольник 32">
              <a:extLst>
                <a:ext uri="{FF2B5EF4-FFF2-40B4-BE49-F238E27FC236}">
                  <a16:creationId xmlns:a16="http://schemas.microsoft.com/office/drawing/2014/main" id="{90DE2BD1-D6C5-4AA2-8F80-38B0EAF356E7}"/>
                </a:ext>
              </a:extLst>
            </p:cNvPr>
            <p:cNvSpPr/>
            <p:nvPr/>
          </p:nvSpPr>
          <p:spPr>
            <a:xfrm>
              <a:off x="3103124"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#2</a:t>
              </a:r>
              <a:endParaRPr lang="ru-RU" sz="900" dirty="0"/>
            </a:p>
          </p:txBody>
        </p:sp>
        <p:sp>
          <p:nvSpPr>
            <p:cNvPr id="34" name="Прямоугольник 33">
              <a:extLst>
                <a:ext uri="{FF2B5EF4-FFF2-40B4-BE49-F238E27FC236}">
                  <a16:creationId xmlns:a16="http://schemas.microsoft.com/office/drawing/2014/main" id="{A2684E10-2DE8-48CC-A33A-E77165652582}"/>
                </a:ext>
              </a:extLst>
            </p:cNvPr>
            <p:cNvSpPr/>
            <p:nvPr/>
          </p:nvSpPr>
          <p:spPr>
            <a:xfrm>
              <a:off x="4280171"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#3</a:t>
              </a:r>
              <a:endParaRPr lang="ru-RU" sz="900" dirty="0"/>
            </a:p>
          </p:txBody>
        </p:sp>
      </p:grpSp>
      <p:sp>
        <p:nvSpPr>
          <p:cNvPr id="63" name="TextBox 62">
            <a:extLst>
              <a:ext uri="{FF2B5EF4-FFF2-40B4-BE49-F238E27FC236}">
                <a16:creationId xmlns:a16="http://schemas.microsoft.com/office/drawing/2014/main" id="{C95E9452-6C50-4FCD-B701-85CF0EFC8009}"/>
              </a:ext>
            </a:extLst>
          </p:cNvPr>
          <p:cNvSpPr txBox="1"/>
          <p:nvPr/>
        </p:nvSpPr>
        <p:spPr>
          <a:xfrm>
            <a:off x="3121197" y="2078380"/>
            <a:ext cx="752129" cy="230832"/>
          </a:xfrm>
          <a:prstGeom prst="rect">
            <a:avLst/>
          </a:prstGeom>
          <a:noFill/>
        </p:spPr>
        <p:txBody>
          <a:bodyPr wrap="none" rtlCol="0">
            <a:spAutoFit/>
          </a:bodyPr>
          <a:lstStyle/>
          <a:p>
            <a:r>
              <a:rPr lang="en-US" sz="900" dirty="0"/>
              <a:t>Schedule #1</a:t>
            </a:r>
            <a:endParaRPr lang="ru-RU" sz="900" dirty="0"/>
          </a:p>
        </p:txBody>
      </p:sp>
      <p:sp>
        <p:nvSpPr>
          <p:cNvPr id="64" name="TextBox 63">
            <a:extLst>
              <a:ext uri="{FF2B5EF4-FFF2-40B4-BE49-F238E27FC236}">
                <a16:creationId xmlns:a16="http://schemas.microsoft.com/office/drawing/2014/main" id="{AD039168-B776-49DB-BB1E-E695C774BB28}"/>
              </a:ext>
            </a:extLst>
          </p:cNvPr>
          <p:cNvSpPr txBox="1"/>
          <p:nvPr/>
        </p:nvSpPr>
        <p:spPr>
          <a:xfrm>
            <a:off x="586090" y="3764605"/>
            <a:ext cx="925253" cy="230832"/>
          </a:xfrm>
          <a:prstGeom prst="rect">
            <a:avLst/>
          </a:prstGeom>
          <a:noFill/>
        </p:spPr>
        <p:txBody>
          <a:bodyPr wrap="none" rtlCol="0">
            <a:spAutoFit/>
          </a:bodyPr>
          <a:lstStyle/>
          <a:p>
            <a:r>
              <a:rPr lang="en-US" sz="900" dirty="0"/>
              <a:t>Schedule </a:t>
            </a:r>
            <a:r>
              <a:rPr lang="en-US" sz="900" b="1" u="sng" dirty="0"/>
              <a:t>#1, #1</a:t>
            </a:r>
            <a:endParaRPr lang="ru-RU" sz="900" b="1" u="sng" dirty="0"/>
          </a:p>
        </p:txBody>
      </p:sp>
      <p:grpSp>
        <p:nvGrpSpPr>
          <p:cNvPr id="88" name="Группа 87">
            <a:extLst>
              <a:ext uri="{FF2B5EF4-FFF2-40B4-BE49-F238E27FC236}">
                <a16:creationId xmlns:a16="http://schemas.microsoft.com/office/drawing/2014/main" id="{A252E675-FCBA-46BC-8834-CA1F45304A8D}"/>
              </a:ext>
            </a:extLst>
          </p:cNvPr>
          <p:cNvGrpSpPr/>
          <p:nvPr/>
        </p:nvGrpSpPr>
        <p:grpSpPr>
          <a:xfrm>
            <a:off x="2066504" y="4044326"/>
            <a:ext cx="6266349" cy="779567"/>
            <a:chOff x="2959954" y="3801962"/>
            <a:chExt cx="8484497" cy="1039422"/>
          </a:xfrm>
        </p:grpSpPr>
        <p:grpSp>
          <p:nvGrpSpPr>
            <p:cNvPr id="66" name="Группа 65">
              <a:extLst>
                <a:ext uri="{FF2B5EF4-FFF2-40B4-BE49-F238E27FC236}">
                  <a16:creationId xmlns:a16="http://schemas.microsoft.com/office/drawing/2014/main" id="{F3FC1C5E-ADE9-4566-8E22-B971A8BBD41D}"/>
                </a:ext>
              </a:extLst>
            </p:cNvPr>
            <p:cNvGrpSpPr/>
            <p:nvPr/>
          </p:nvGrpSpPr>
          <p:grpSpPr>
            <a:xfrm>
              <a:off x="2959954" y="3801962"/>
              <a:ext cx="4098845" cy="1039422"/>
              <a:chOff x="3259958" y="3801962"/>
              <a:chExt cx="7822920" cy="1039422"/>
            </a:xfrm>
          </p:grpSpPr>
          <p:sp>
            <p:nvSpPr>
              <p:cNvPr id="22" name="Прямоугольник 21">
                <a:extLst>
                  <a:ext uri="{FF2B5EF4-FFF2-40B4-BE49-F238E27FC236}">
                    <a16:creationId xmlns:a16="http://schemas.microsoft.com/office/drawing/2014/main" id="{4D4BAF64-00BC-4D01-9D72-831B10BB488A}"/>
                  </a:ext>
                </a:extLst>
              </p:cNvPr>
              <p:cNvSpPr/>
              <p:nvPr/>
            </p:nvSpPr>
            <p:spPr>
              <a:xfrm>
                <a:off x="7276296" y="4357968"/>
                <a:ext cx="930323" cy="4834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grpSp>
            <p:nvGrpSpPr>
              <p:cNvPr id="40" name="Группа 39">
                <a:extLst>
                  <a:ext uri="{FF2B5EF4-FFF2-40B4-BE49-F238E27FC236}">
                    <a16:creationId xmlns:a16="http://schemas.microsoft.com/office/drawing/2014/main" id="{91EC85FD-97E2-4397-91EE-AB52DE40AD78}"/>
                  </a:ext>
                </a:extLst>
              </p:cNvPr>
              <p:cNvGrpSpPr/>
              <p:nvPr/>
            </p:nvGrpSpPr>
            <p:grpSpPr>
              <a:xfrm>
                <a:off x="8335042" y="4351483"/>
                <a:ext cx="930324" cy="489901"/>
                <a:chOff x="8354498" y="4534088"/>
                <a:chExt cx="930324" cy="331098"/>
              </a:xfrm>
            </p:grpSpPr>
            <p:sp>
              <p:nvSpPr>
                <p:cNvPr id="31" name="Прямоугольник 30">
                  <a:extLst>
                    <a:ext uri="{FF2B5EF4-FFF2-40B4-BE49-F238E27FC236}">
                      <a16:creationId xmlns:a16="http://schemas.microsoft.com/office/drawing/2014/main" id="{B347C1ED-A0DA-4D78-B82C-934E71EF3F87}"/>
                    </a:ext>
                  </a:extLst>
                </p:cNvPr>
                <p:cNvSpPr/>
                <p:nvPr/>
              </p:nvSpPr>
              <p:spPr>
                <a:xfrm>
                  <a:off x="8354499" y="4534088"/>
                  <a:ext cx="930323" cy="1785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2" name="Прямоугольник 31">
                  <a:extLst>
                    <a:ext uri="{FF2B5EF4-FFF2-40B4-BE49-F238E27FC236}">
                      <a16:creationId xmlns:a16="http://schemas.microsoft.com/office/drawing/2014/main" id="{952889BA-0D7B-4326-8B04-79132ED74362}"/>
                    </a:ext>
                  </a:extLst>
                </p:cNvPr>
                <p:cNvSpPr/>
                <p:nvPr/>
              </p:nvSpPr>
              <p:spPr>
                <a:xfrm>
                  <a:off x="8354498" y="4686686"/>
                  <a:ext cx="930323" cy="178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35" name="Прямоугольник 34">
                <a:extLst>
                  <a:ext uri="{FF2B5EF4-FFF2-40B4-BE49-F238E27FC236}">
                    <a16:creationId xmlns:a16="http://schemas.microsoft.com/office/drawing/2014/main" id="{4B074389-06BE-4B5E-8D60-28D6F56995FF}"/>
                  </a:ext>
                </a:extLst>
              </p:cNvPr>
              <p:cNvSpPr/>
              <p:nvPr/>
            </p:nvSpPr>
            <p:spPr>
              <a:xfrm>
                <a:off x="3259958" y="3801962"/>
                <a:ext cx="2135102" cy="5495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9" name="Прямоугольник 38">
                <a:extLst>
                  <a:ext uri="{FF2B5EF4-FFF2-40B4-BE49-F238E27FC236}">
                    <a16:creationId xmlns:a16="http://schemas.microsoft.com/office/drawing/2014/main" id="{3DF8AA18-6781-42D4-B097-F9246F171037}"/>
                  </a:ext>
                </a:extLst>
              </p:cNvPr>
              <p:cNvSpPr/>
              <p:nvPr/>
            </p:nvSpPr>
            <p:spPr>
              <a:xfrm>
                <a:off x="6232951" y="4357968"/>
                <a:ext cx="930323" cy="48341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41" name="Прямоугольник 40">
                <a:extLst>
                  <a:ext uri="{FF2B5EF4-FFF2-40B4-BE49-F238E27FC236}">
                    <a16:creationId xmlns:a16="http://schemas.microsoft.com/office/drawing/2014/main" id="{15ABB1DF-FD42-44D1-8799-FE80CC1BE406}"/>
                  </a:ext>
                </a:extLst>
              </p:cNvPr>
              <p:cNvSpPr/>
              <p:nvPr/>
            </p:nvSpPr>
            <p:spPr>
              <a:xfrm>
                <a:off x="9873574" y="3801962"/>
                <a:ext cx="1209304" cy="5495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grpSp>
        <p:grpSp>
          <p:nvGrpSpPr>
            <p:cNvPr id="80" name="Группа 79">
              <a:extLst>
                <a:ext uri="{FF2B5EF4-FFF2-40B4-BE49-F238E27FC236}">
                  <a16:creationId xmlns:a16="http://schemas.microsoft.com/office/drawing/2014/main" id="{C9138F4E-D1A7-4435-BEE8-97DD6635AC8A}"/>
                </a:ext>
              </a:extLst>
            </p:cNvPr>
            <p:cNvGrpSpPr/>
            <p:nvPr/>
          </p:nvGrpSpPr>
          <p:grpSpPr>
            <a:xfrm>
              <a:off x="7345606" y="3801962"/>
              <a:ext cx="4098845" cy="1039422"/>
              <a:chOff x="3259958" y="3801962"/>
              <a:chExt cx="7822920" cy="1039422"/>
            </a:xfrm>
          </p:grpSpPr>
          <p:sp>
            <p:nvSpPr>
              <p:cNvPr id="81" name="Прямоугольник 80">
                <a:extLst>
                  <a:ext uri="{FF2B5EF4-FFF2-40B4-BE49-F238E27FC236}">
                    <a16:creationId xmlns:a16="http://schemas.microsoft.com/office/drawing/2014/main" id="{82F4FD88-3921-49A8-A599-B601D22CC690}"/>
                  </a:ext>
                </a:extLst>
              </p:cNvPr>
              <p:cNvSpPr/>
              <p:nvPr/>
            </p:nvSpPr>
            <p:spPr>
              <a:xfrm>
                <a:off x="7276296" y="4357968"/>
                <a:ext cx="930323" cy="48341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grpSp>
            <p:nvGrpSpPr>
              <p:cNvPr id="82" name="Группа 81">
                <a:extLst>
                  <a:ext uri="{FF2B5EF4-FFF2-40B4-BE49-F238E27FC236}">
                    <a16:creationId xmlns:a16="http://schemas.microsoft.com/office/drawing/2014/main" id="{35C59F81-008A-4429-B906-AC703CAA3195}"/>
                  </a:ext>
                </a:extLst>
              </p:cNvPr>
              <p:cNvGrpSpPr/>
              <p:nvPr/>
            </p:nvGrpSpPr>
            <p:grpSpPr>
              <a:xfrm>
                <a:off x="8335042" y="4351483"/>
                <a:ext cx="930324" cy="489901"/>
                <a:chOff x="8354498" y="4534088"/>
                <a:chExt cx="930324" cy="331098"/>
              </a:xfrm>
            </p:grpSpPr>
            <p:sp>
              <p:nvSpPr>
                <p:cNvPr id="86" name="Прямоугольник 85">
                  <a:extLst>
                    <a:ext uri="{FF2B5EF4-FFF2-40B4-BE49-F238E27FC236}">
                      <a16:creationId xmlns:a16="http://schemas.microsoft.com/office/drawing/2014/main" id="{C3574249-0A92-4F4E-9805-714DC9F9556C}"/>
                    </a:ext>
                  </a:extLst>
                </p:cNvPr>
                <p:cNvSpPr/>
                <p:nvPr/>
              </p:nvSpPr>
              <p:spPr>
                <a:xfrm>
                  <a:off x="8354499" y="4534088"/>
                  <a:ext cx="930323" cy="17850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87" name="Прямоугольник 86">
                  <a:extLst>
                    <a:ext uri="{FF2B5EF4-FFF2-40B4-BE49-F238E27FC236}">
                      <a16:creationId xmlns:a16="http://schemas.microsoft.com/office/drawing/2014/main" id="{A8EEDDEF-B7AF-44F5-9225-5EABB7EC3D8D}"/>
                    </a:ext>
                  </a:extLst>
                </p:cNvPr>
                <p:cNvSpPr/>
                <p:nvPr/>
              </p:nvSpPr>
              <p:spPr>
                <a:xfrm>
                  <a:off x="8354498" y="4686686"/>
                  <a:ext cx="930323" cy="1785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83" name="Прямоугольник 82">
                <a:extLst>
                  <a:ext uri="{FF2B5EF4-FFF2-40B4-BE49-F238E27FC236}">
                    <a16:creationId xmlns:a16="http://schemas.microsoft.com/office/drawing/2014/main" id="{30AA778D-9E6C-48A4-9869-46BB4373EB2E}"/>
                  </a:ext>
                </a:extLst>
              </p:cNvPr>
              <p:cNvSpPr/>
              <p:nvPr/>
            </p:nvSpPr>
            <p:spPr>
              <a:xfrm>
                <a:off x="3259958" y="3801962"/>
                <a:ext cx="2135102" cy="5495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84" name="Прямоугольник 83">
                <a:extLst>
                  <a:ext uri="{FF2B5EF4-FFF2-40B4-BE49-F238E27FC236}">
                    <a16:creationId xmlns:a16="http://schemas.microsoft.com/office/drawing/2014/main" id="{28D7D511-827E-40B9-B14E-6666E0E83D1D}"/>
                  </a:ext>
                </a:extLst>
              </p:cNvPr>
              <p:cNvSpPr/>
              <p:nvPr/>
            </p:nvSpPr>
            <p:spPr>
              <a:xfrm>
                <a:off x="6232951" y="4357968"/>
                <a:ext cx="930323" cy="48341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85" name="Прямоугольник 84">
                <a:extLst>
                  <a:ext uri="{FF2B5EF4-FFF2-40B4-BE49-F238E27FC236}">
                    <a16:creationId xmlns:a16="http://schemas.microsoft.com/office/drawing/2014/main" id="{27839081-53C6-45D1-A71F-25277E2721AA}"/>
                  </a:ext>
                </a:extLst>
              </p:cNvPr>
              <p:cNvSpPr/>
              <p:nvPr/>
            </p:nvSpPr>
            <p:spPr>
              <a:xfrm>
                <a:off x="9873574" y="3801962"/>
                <a:ext cx="1209304" cy="54952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grpSp>
      </p:grpSp>
      <p:grpSp>
        <p:nvGrpSpPr>
          <p:cNvPr id="90" name="Группа 89">
            <a:extLst>
              <a:ext uri="{FF2B5EF4-FFF2-40B4-BE49-F238E27FC236}">
                <a16:creationId xmlns:a16="http://schemas.microsoft.com/office/drawing/2014/main" id="{39DB1134-ED8D-46DC-A066-F068550E8C9F}"/>
              </a:ext>
            </a:extLst>
          </p:cNvPr>
          <p:cNvGrpSpPr/>
          <p:nvPr/>
        </p:nvGrpSpPr>
        <p:grpSpPr>
          <a:xfrm>
            <a:off x="5278407" y="2406511"/>
            <a:ext cx="3027262" cy="357491"/>
            <a:chOff x="749030" y="1618208"/>
            <a:chExt cx="5885236" cy="476655"/>
          </a:xfrm>
        </p:grpSpPr>
        <p:sp>
          <p:nvSpPr>
            <p:cNvPr id="91" name="Прямоугольник 90">
              <a:extLst>
                <a:ext uri="{FF2B5EF4-FFF2-40B4-BE49-F238E27FC236}">
                  <a16:creationId xmlns:a16="http://schemas.microsoft.com/office/drawing/2014/main" id="{09C34797-1F09-42E7-BCDB-786D9BEBF84F}"/>
                </a:ext>
              </a:extLst>
            </p:cNvPr>
            <p:cNvSpPr/>
            <p:nvPr/>
          </p:nvSpPr>
          <p:spPr>
            <a:xfrm>
              <a:off x="749030"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#0</a:t>
              </a:r>
              <a:endParaRPr lang="ru-RU" sz="900" dirty="0"/>
            </a:p>
          </p:txBody>
        </p:sp>
        <p:sp>
          <p:nvSpPr>
            <p:cNvPr id="92" name="Прямоугольник 91">
              <a:extLst>
                <a:ext uri="{FF2B5EF4-FFF2-40B4-BE49-F238E27FC236}">
                  <a16:creationId xmlns:a16="http://schemas.microsoft.com/office/drawing/2014/main" id="{62B94B6D-A639-4858-A16F-B4FDDDD3B5B3}"/>
                </a:ext>
              </a:extLst>
            </p:cNvPr>
            <p:cNvSpPr/>
            <p:nvPr/>
          </p:nvSpPr>
          <p:spPr>
            <a:xfrm>
              <a:off x="1926077"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#1</a:t>
              </a:r>
              <a:endParaRPr lang="ru-RU" sz="900" dirty="0"/>
            </a:p>
          </p:txBody>
        </p:sp>
        <p:sp>
          <p:nvSpPr>
            <p:cNvPr id="93" name="Прямоугольник 92">
              <a:extLst>
                <a:ext uri="{FF2B5EF4-FFF2-40B4-BE49-F238E27FC236}">
                  <a16:creationId xmlns:a16="http://schemas.microsoft.com/office/drawing/2014/main" id="{38B4C3D5-508C-4BF5-8DDC-9ADEB737FC39}"/>
                </a:ext>
              </a:extLst>
            </p:cNvPr>
            <p:cNvSpPr/>
            <p:nvPr/>
          </p:nvSpPr>
          <p:spPr>
            <a:xfrm>
              <a:off x="5457218"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#4</a:t>
              </a:r>
              <a:endParaRPr lang="ru-RU" sz="900" dirty="0"/>
            </a:p>
          </p:txBody>
        </p:sp>
        <p:sp>
          <p:nvSpPr>
            <p:cNvPr id="94" name="Прямоугольник 93">
              <a:extLst>
                <a:ext uri="{FF2B5EF4-FFF2-40B4-BE49-F238E27FC236}">
                  <a16:creationId xmlns:a16="http://schemas.microsoft.com/office/drawing/2014/main" id="{4FA01718-05F0-4E45-99CF-D9DE3F520CE7}"/>
                </a:ext>
              </a:extLst>
            </p:cNvPr>
            <p:cNvSpPr/>
            <p:nvPr/>
          </p:nvSpPr>
          <p:spPr>
            <a:xfrm>
              <a:off x="3103124"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#2</a:t>
              </a:r>
              <a:endParaRPr lang="ru-RU" sz="900" dirty="0"/>
            </a:p>
          </p:txBody>
        </p:sp>
        <p:sp>
          <p:nvSpPr>
            <p:cNvPr id="95" name="Прямоугольник 94">
              <a:extLst>
                <a:ext uri="{FF2B5EF4-FFF2-40B4-BE49-F238E27FC236}">
                  <a16:creationId xmlns:a16="http://schemas.microsoft.com/office/drawing/2014/main" id="{6EA7FAF9-95E7-4571-8959-F64D73983D5C}"/>
                </a:ext>
              </a:extLst>
            </p:cNvPr>
            <p:cNvSpPr/>
            <p:nvPr/>
          </p:nvSpPr>
          <p:spPr>
            <a:xfrm>
              <a:off x="4280171" y="1618208"/>
              <a:ext cx="1177048" cy="476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Frame #3</a:t>
              </a:r>
              <a:endParaRPr lang="ru-RU" sz="900" dirty="0"/>
            </a:p>
          </p:txBody>
        </p:sp>
      </p:grpSp>
      <p:sp>
        <p:nvSpPr>
          <p:cNvPr id="96" name="TextBox 95">
            <a:extLst>
              <a:ext uri="{FF2B5EF4-FFF2-40B4-BE49-F238E27FC236}">
                <a16:creationId xmlns:a16="http://schemas.microsoft.com/office/drawing/2014/main" id="{4411745A-CA84-4D4D-B38E-C4B2412BA01A}"/>
              </a:ext>
            </a:extLst>
          </p:cNvPr>
          <p:cNvSpPr txBox="1"/>
          <p:nvPr/>
        </p:nvSpPr>
        <p:spPr>
          <a:xfrm>
            <a:off x="6333100" y="2078380"/>
            <a:ext cx="752129" cy="230832"/>
          </a:xfrm>
          <a:prstGeom prst="rect">
            <a:avLst/>
          </a:prstGeom>
          <a:noFill/>
        </p:spPr>
        <p:txBody>
          <a:bodyPr wrap="none" rtlCol="0">
            <a:spAutoFit/>
          </a:bodyPr>
          <a:lstStyle/>
          <a:p>
            <a:r>
              <a:rPr lang="en-US" sz="900" dirty="0"/>
              <a:t>Schedule #1</a:t>
            </a:r>
            <a:endParaRPr lang="ru-RU" sz="900" dirty="0"/>
          </a:p>
        </p:txBody>
      </p:sp>
      <p:sp>
        <p:nvSpPr>
          <p:cNvPr id="42" name="Прямоугольник 41">
            <a:extLst>
              <a:ext uri="{FF2B5EF4-FFF2-40B4-BE49-F238E27FC236}">
                <a16:creationId xmlns:a16="http://schemas.microsoft.com/office/drawing/2014/main" id="{6D05B924-D9A7-44CB-8717-99810EAD7864}"/>
              </a:ext>
            </a:extLst>
          </p:cNvPr>
          <p:cNvSpPr/>
          <p:nvPr/>
        </p:nvSpPr>
        <p:spPr>
          <a:xfrm>
            <a:off x="1313673" y="4468406"/>
            <a:ext cx="639503"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CTS</a:t>
            </a:r>
            <a:endParaRPr lang="ru-RU" sz="900" dirty="0"/>
          </a:p>
        </p:txBody>
      </p:sp>
      <p:sp>
        <p:nvSpPr>
          <p:cNvPr id="3" name="Номер слайда 2">
            <a:extLst>
              <a:ext uri="{FF2B5EF4-FFF2-40B4-BE49-F238E27FC236}">
                <a16:creationId xmlns:a16="http://schemas.microsoft.com/office/drawing/2014/main" id="{4247F5EB-9313-4C91-8D6A-D47454D0185E}"/>
              </a:ext>
            </a:extLst>
          </p:cNvPr>
          <p:cNvSpPr>
            <a:spLocks noGrp="1"/>
          </p:cNvSpPr>
          <p:nvPr>
            <p:ph type="sldNum" sz="quarter" idx="12"/>
          </p:nvPr>
        </p:nvSpPr>
        <p:spPr>
          <a:xfrm>
            <a:off x="4494684" y="6475413"/>
            <a:ext cx="230833" cy="184666"/>
          </a:xfrm>
        </p:spPr>
        <p:txBody>
          <a:bodyPr/>
          <a:lstStyle/>
          <a:p>
            <a:fld id="{E0F95982-DE6F-4AB0-ACCC-88BFD843D27D}" type="slidenum">
              <a:rPr lang="ru-RU" smtClean="0"/>
              <a:t>16</a:t>
            </a:fld>
            <a:endParaRPr lang="ru-RU"/>
          </a:p>
        </p:txBody>
      </p:sp>
      <p:sp>
        <p:nvSpPr>
          <p:cNvPr id="2" name="Дата 1">
            <a:extLst>
              <a:ext uri="{FF2B5EF4-FFF2-40B4-BE49-F238E27FC236}">
                <a16:creationId xmlns:a16="http://schemas.microsoft.com/office/drawing/2014/main" id="{87E3E28C-A808-F542-9874-86A6C817785D}"/>
              </a:ext>
            </a:extLst>
          </p:cNvPr>
          <p:cNvSpPr>
            <a:spLocks noGrp="1"/>
          </p:cNvSpPr>
          <p:nvPr>
            <p:ph type="dt" sz="half" idx="10"/>
          </p:nvPr>
        </p:nvSpPr>
        <p:spPr/>
        <p:txBody>
          <a:bodyPr/>
          <a:lstStyle/>
          <a:p>
            <a:r>
              <a:rPr lang="ru-RU" altLang="zh-CN"/>
              <a:t>June 2022</a:t>
            </a:r>
            <a:endParaRPr lang="ru-RU" dirty="0"/>
          </a:p>
        </p:txBody>
      </p:sp>
      <p:sp>
        <p:nvSpPr>
          <p:cNvPr id="4" name="Нижний колонтитул 3">
            <a:extLst>
              <a:ext uri="{FF2B5EF4-FFF2-40B4-BE49-F238E27FC236}">
                <a16:creationId xmlns:a16="http://schemas.microsoft.com/office/drawing/2014/main" id="{D2DF0E8D-359F-D891-64D7-4823B6BCE821}"/>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84017753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8CD303-4EC3-4804-B232-30D4E94BA9F7}"/>
              </a:ext>
            </a:extLst>
          </p:cNvPr>
          <p:cNvSpPr>
            <a:spLocks noGrp="1"/>
          </p:cNvSpPr>
          <p:nvPr>
            <p:ph type="title"/>
          </p:nvPr>
        </p:nvSpPr>
        <p:spPr/>
        <p:txBody>
          <a:bodyPr/>
          <a:lstStyle/>
          <a:p>
            <a:r>
              <a:rPr lang="en-US" dirty="0"/>
              <a:t>Summary</a:t>
            </a:r>
            <a:endParaRPr lang="ru-RU" dirty="0"/>
          </a:p>
        </p:txBody>
      </p:sp>
      <p:sp>
        <p:nvSpPr>
          <p:cNvPr id="3" name="Объект 2">
            <a:extLst>
              <a:ext uri="{FF2B5EF4-FFF2-40B4-BE49-F238E27FC236}">
                <a16:creationId xmlns:a16="http://schemas.microsoft.com/office/drawing/2014/main" id="{C8A2A7E2-2AFA-43D9-A698-FB4894B6E4A1}"/>
              </a:ext>
            </a:extLst>
          </p:cNvPr>
          <p:cNvSpPr>
            <a:spLocks noGrp="1"/>
          </p:cNvSpPr>
          <p:nvPr>
            <p:ph idx="1"/>
          </p:nvPr>
        </p:nvSpPr>
        <p:spPr/>
        <p:txBody>
          <a:bodyPr/>
          <a:lstStyle/>
          <a:p>
            <a:r>
              <a:rPr lang="en-US" dirty="0"/>
              <a:t>In case of quasi-periodic traffic of multiple STAs  </a:t>
            </a:r>
          </a:p>
          <a:p>
            <a:pPr lvl="1"/>
            <a:r>
              <a:rPr lang="en-US" dirty="0"/>
              <a:t>We do not need to start every UL MU TXOP with full TF (the TF can be compressed as all parameters are exchanged in advance)</a:t>
            </a:r>
          </a:p>
          <a:p>
            <a:pPr lvl="1"/>
            <a:r>
              <a:rPr lang="en-US" dirty="0"/>
              <a:t>We do not need to have full PHY and MAC headers of the frames</a:t>
            </a:r>
          </a:p>
          <a:p>
            <a:pPr lvl="1"/>
            <a:r>
              <a:rPr lang="en-US" dirty="0"/>
              <a:t>More flexible packet/frame aggregation</a:t>
            </a:r>
          </a:p>
          <a:p>
            <a:pPr lvl="1"/>
            <a:r>
              <a:rPr lang="en-US" dirty="0"/>
              <a:t>Shorter interframe spaces thanks to no need to wait for the end of the frame </a:t>
            </a:r>
          </a:p>
          <a:p>
            <a:pPr marL="342900" lvl="1" indent="0">
              <a:buNone/>
            </a:pPr>
            <a:endParaRPr lang="en-US" dirty="0"/>
          </a:p>
          <a:p>
            <a:endParaRPr lang="ru-RU" dirty="0"/>
          </a:p>
        </p:txBody>
      </p:sp>
      <p:sp>
        <p:nvSpPr>
          <p:cNvPr id="5" name="Номер слайда 4">
            <a:extLst>
              <a:ext uri="{FF2B5EF4-FFF2-40B4-BE49-F238E27FC236}">
                <a16:creationId xmlns:a16="http://schemas.microsoft.com/office/drawing/2014/main" id="{6AB2EF2C-6BE0-4A53-9C1A-AA88CBE3C5B5}"/>
              </a:ext>
            </a:extLst>
          </p:cNvPr>
          <p:cNvSpPr>
            <a:spLocks noGrp="1"/>
          </p:cNvSpPr>
          <p:nvPr>
            <p:ph type="sldNum" sz="quarter" idx="12"/>
          </p:nvPr>
        </p:nvSpPr>
        <p:spPr>
          <a:xfrm>
            <a:off x="4494684" y="6475413"/>
            <a:ext cx="230833" cy="184666"/>
          </a:xfrm>
        </p:spPr>
        <p:txBody>
          <a:bodyPr/>
          <a:lstStyle/>
          <a:p>
            <a:fld id="{E0F95982-DE6F-4AB0-ACCC-88BFD843D27D}" type="slidenum">
              <a:rPr lang="ru-RU" smtClean="0"/>
              <a:t>17</a:t>
            </a:fld>
            <a:endParaRPr lang="ru-RU"/>
          </a:p>
        </p:txBody>
      </p:sp>
      <p:sp>
        <p:nvSpPr>
          <p:cNvPr id="4" name="Дата 3">
            <a:extLst>
              <a:ext uri="{FF2B5EF4-FFF2-40B4-BE49-F238E27FC236}">
                <a16:creationId xmlns:a16="http://schemas.microsoft.com/office/drawing/2014/main" id="{E2930A20-72E8-4277-6885-31BE8EF999A5}"/>
              </a:ext>
            </a:extLst>
          </p:cNvPr>
          <p:cNvSpPr>
            <a:spLocks noGrp="1"/>
          </p:cNvSpPr>
          <p:nvPr>
            <p:ph type="dt" sz="half" idx="10"/>
          </p:nvPr>
        </p:nvSpPr>
        <p:spPr/>
        <p:txBody>
          <a:bodyPr/>
          <a:lstStyle/>
          <a:p>
            <a:r>
              <a:rPr lang="ru-RU" altLang="zh-CN"/>
              <a:t>June 2022</a:t>
            </a:r>
            <a:endParaRPr lang="ru-RU" dirty="0"/>
          </a:p>
        </p:txBody>
      </p:sp>
      <p:sp>
        <p:nvSpPr>
          <p:cNvPr id="6" name="Нижний колонтитул 5">
            <a:extLst>
              <a:ext uri="{FF2B5EF4-FFF2-40B4-BE49-F238E27FC236}">
                <a16:creationId xmlns:a16="http://schemas.microsoft.com/office/drawing/2014/main" id="{6218E0B3-0763-61B3-15D4-9F9DEBFD259C}"/>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821740762"/>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E16AF9-C159-44E1-8868-E82911B26168}"/>
              </a:ext>
            </a:extLst>
          </p:cNvPr>
          <p:cNvSpPr>
            <a:spLocks noGrp="1"/>
          </p:cNvSpPr>
          <p:nvPr>
            <p:ph type="title"/>
          </p:nvPr>
        </p:nvSpPr>
        <p:spPr/>
        <p:txBody>
          <a:bodyPr/>
          <a:lstStyle/>
          <a:p>
            <a:r>
              <a:rPr lang="en-US" dirty="0"/>
              <a:t>Straw Poll</a:t>
            </a:r>
            <a:endParaRPr lang="ru-RU" dirty="0"/>
          </a:p>
        </p:txBody>
      </p:sp>
      <p:sp>
        <p:nvSpPr>
          <p:cNvPr id="3" name="Объект 2">
            <a:extLst>
              <a:ext uri="{FF2B5EF4-FFF2-40B4-BE49-F238E27FC236}">
                <a16:creationId xmlns:a16="http://schemas.microsoft.com/office/drawing/2014/main" id="{9A3F0D9E-56C8-4683-B257-749DC7403ABF}"/>
              </a:ext>
            </a:extLst>
          </p:cNvPr>
          <p:cNvSpPr>
            <a:spLocks noGrp="1"/>
          </p:cNvSpPr>
          <p:nvPr>
            <p:ph idx="1"/>
          </p:nvPr>
        </p:nvSpPr>
        <p:spPr/>
        <p:txBody>
          <a:bodyPr/>
          <a:lstStyle/>
          <a:p>
            <a:r>
              <a:rPr lang="en-US" dirty="0"/>
              <a:t>Do you agree that the support of Industrial TSN  Applications for multiple STAs shall be provided by</a:t>
            </a:r>
          </a:p>
          <a:p>
            <a:endParaRPr lang="en-US" dirty="0"/>
          </a:p>
          <a:p>
            <a:r>
              <a:rPr lang="en-US" dirty="0"/>
              <a:t>Further </a:t>
            </a:r>
            <a:r>
              <a:rPr lang="en-US" dirty="0" err="1"/>
              <a:t>TGbe</a:t>
            </a:r>
            <a:r>
              <a:rPr lang="en-US" dirty="0"/>
              <a:t> activities</a:t>
            </a:r>
          </a:p>
          <a:p>
            <a:r>
              <a:rPr lang="en-US" dirty="0"/>
              <a:t>More Discussion within WNG</a:t>
            </a:r>
          </a:p>
          <a:p>
            <a:r>
              <a:rPr lang="en-US" dirty="0"/>
              <a:t>Need more info</a:t>
            </a:r>
          </a:p>
          <a:p>
            <a:r>
              <a:rPr lang="en-US" dirty="0"/>
              <a:t>Abstain</a:t>
            </a:r>
            <a:endParaRPr lang="ru-RU" dirty="0"/>
          </a:p>
        </p:txBody>
      </p:sp>
      <p:sp>
        <p:nvSpPr>
          <p:cNvPr id="4" name="Дата 3">
            <a:extLst>
              <a:ext uri="{FF2B5EF4-FFF2-40B4-BE49-F238E27FC236}">
                <a16:creationId xmlns:a16="http://schemas.microsoft.com/office/drawing/2014/main" id="{6CDE7FBC-5BAB-45C1-834B-138448B5C0B4}"/>
              </a:ext>
            </a:extLst>
          </p:cNvPr>
          <p:cNvSpPr>
            <a:spLocks noGrp="1"/>
          </p:cNvSpPr>
          <p:nvPr>
            <p:ph type="dt" sz="half" idx="10"/>
          </p:nvPr>
        </p:nvSpPr>
        <p:spPr>
          <a:xfrm>
            <a:off x="696913" y="334189"/>
            <a:ext cx="993862" cy="276999"/>
          </a:xfrm>
        </p:spPr>
        <p:txBody>
          <a:bodyPr/>
          <a:lstStyle/>
          <a:p>
            <a:r>
              <a:rPr lang="ru-RU" altLang="zh-CN"/>
              <a:t>June 2022</a:t>
            </a:r>
            <a:endParaRPr lang="ru-RU" dirty="0"/>
          </a:p>
        </p:txBody>
      </p:sp>
      <p:sp>
        <p:nvSpPr>
          <p:cNvPr id="5" name="Нижний колонтитул 4">
            <a:extLst>
              <a:ext uri="{FF2B5EF4-FFF2-40B4-BE49-F238E27FC236}">
                <a16:creationId xmlns:a16="http://schemas.microsoft.com/office/drawing/2014/main" id="{888405A0-D33D-4B46-A6F4-9BD3EBFC3460}"/>
              </a:ext>
            </a:extLst>
          </p:cNvPr>
          <p:cNvSpPr>
            <a:spLocks noGrp="1"/>
          </p:cNvSpPr>
          <p:nvPr>
            <p:ph type="ftr" sz="quarter" idx="11"/>
          </p:nvPr>
        </p:nvSpPr>
        <p:spPr/>
        <p:txBody>
          <a:bodyPr/>
          <a:lstStyle/>
          <a:p>
            <a:r>
              <a:rPr lang="en-US"/>
              <a:t>Evgeny Khorov (IITP RAS)</a:t>
            </a:r>
            <a:endParaRPr lang="ru-RU"/>
          </a:p>
        </p:txBody>
      </p:sp>
      <p:sp>
        <p:nvSpPr>
          <p:cNvPr id="6" name="Номер слайда 5">
            <a:extLst>
              <a:ext uri="{FF2B5EF4-FFF2-40B4-BE49-F238E27FC236}">
                <a16:creationId xmlns:a16="http://schemas.microsoft.com/office/drawing/2014/main" id="{8879D9C0-E555-43AB-81EF-9235AF682C52}"/>
              </a:ext>
            </a:extLst>
          </p:cNvPr>
          <p:cNvSpPr>
            <a:spLocks noGrp="1"/>
          </p:cNvSpPr>
          <p:nvPr>
            <p:ph type="sldNum" sz="quarter" idx="12"/>
          </p:nvPr>
        </p:nvSpPr>
        <p:spPr/>
        <p:txBody>
          <a:bodyPr/>
          <a:lstStyle/>
          <a:p>
            <a:fld id="{58561C4A-FE2A-4B22-B307-E500E2728C2D}" type="slidenum">
              <a:rPr lang="ru-RU" smtClean="0"/>
              <a:t>18</a:t>
            </a:fld>
            <a:endParaRPr lang="ru-RU"/>
          </a:p>
        </p:txBody>
      </p:sp>
    </p:spTree>
    <p:extLst>
      <p:ext uri="{BB962C8B-B14F-4D97-AF65-F5344CB8AC3E}">
        <p14:creationId xmlns:p14="http://schemas.microsoft.com/office/powerpoint/2010/main" val="4060126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1492B8-2EC2-40AC-8C9E-CEDCA07E3953}"/>
              </a:ext>
            </a:extLst>
          </p:cNvPr>
          <p:cNvSpPr>
            <a:spLocks noGrp="1"/>
          </p:cNvSpPr>
          <p:nvPr>
            <p:ph type="title"/>
          </p:nvPr>
        </p:nvSpPr>
        <p:spPr/>
        <p:txBody>
          <a:bodyPr/>
          <a:lstStyle/>
          <a:p>
            <a:r>
              <a:rPr lang="en-US" dirty="0"/>
              <a:t>TSN with 802.11be</a:t>
            </a:r>
            <a:endParaRPr lang="ru-RU" dirty="0"/>
          </a:p>
        </p:txBody>
      </p:sp>
      <p:sp>
        <p:nvSpPr>
          <p:cNvPr id="3" name="Объект 2">
            <a:extLst>
              <a:ext uri="{FF2B5EF4-FFF2-40B4-BE49-F238E27FC236}">
                <a16:creationId xmlns:a16="http://schemas.microsoft.com/office/drawing/2014/main" id="{DAF49BFD-D61D-2BC3-5802-FB53058BAB87}"/>
              </a:ext>
            </a:extLst>
          </p:cNvPr>
          <p:cNvSpPr>
            <a:spLocks noGrp="1"/>
          </p:cNvSpPr>
          <p:nvPr>
            <p:ph idx="1"/>
          </p:nvPr>
        </p:nvSpPr>
        <p:spPr>
          <a:xfrm>
            <a:off x="661416" y="1676400"/>
            <a:ext cx="7772400" cy="4114800"/>
          </a:xfrm>
        </p:spPr>
        <p:txBody>
          <a:bodyPr/>
          <a:lstStyle/>
          <a:p>
            <a:pPr marL="0" indent="0">
              <a:buNone/>
            </a:pPr>
            <a:r>
              <a:rPr lang="en-US" sz="1800" b="0" i="0" dirty="0">
                <a:solidFill>
                  <a:srgbClr val="333333"/>
                </a:solidFill>
                <a:effectLst/>
              </a:rPr>
              <a:t>According to PAR: </a:t>
            </a:r>
          </a:p>
          <a:p>
            <a:pPr marL="0" indent="0">
              <a:buNone/>
            </a:pPr>
            <a:r>
              <a:rPr lang="en-US" sz="1800" b="0" i="1" dirty="0">
                <a:solidFill>
                  <a:srgbClr val="333333"/>
                </a:solidFill>
                <a:effectLst/>
              </a:rPr>
              <a:t>Users expect improved integration with Time Sensitive Networks (TSN) to support applications over heterogeneous Ethernet and Wireless LANs. This amendment aims to build on the current and emerging WLAN technologies by providing further improvement of aggregate throughput and latency to ensure competitiveness of IEEE Std 802.11 in coming years.</a:t>
            </a:r>
          </a:p>
          <a:p>
            <a:pPr marL="0" indent="0">
              <a:buNone/>
            </a:pPr>
            <a:endParaRPr lang="en-US" sz="1800" b="0" dirty="0">
              <a:solidFill>
                <a:srgbClr val="333333"/>
              </a:solidFill>
            </a:endParaRPr>
          </a:p>
          <a:p>
            <a:pPr marL="0" indent="0">
              <a:buNone/>
            </a:pPr>
            <a:r>
              <a:rPr lang="en-US" sz="1800" b="0" dirty="0">
                <a:solidFill>
                  <a:srgbClr val="333333"/>
                </a:solidFill>
              </a:rPr>
              <a:t>Does 11be really support integration with TSN?</a:t>
            </a:r>
          </a:p>
          <a:p>
            <a:pPr marL="0" indent="0">
              <a:buNone/>
            </a:pPr>
            <a:endParaRPr lang="en-US" sz="1800" b="0" dirty="0">
              <a:solidFill>
                <a:srgbClr val="333333"/>
              </a:solidFill>
            </a:endParaRPr>
          </a:p>
          <a:p>
            <a:pPr marL="0" indent="0">
              <a:buNone/>
            </a:pPr>
            <a:r>
              <a:rPr lang="en-US" sz="1800" b="0" dirty="0">
                <a:solidFill>
                  <a:srgbClr val="333333"/>
                </a:solidFill>
              </a:rPr>
              <a:t>The main feature of 802.11be for TSN is RTWT,</a:t>
            </a:r>
          </a:p>
          <a:p>
            <a:r>
              <a:rPr lang="en-US" sz="1800" b="0" dirty="0">
                <a:solidFill>
                  <a:srgbClr val="333333"/>
                </a:solidFill>
              </a:rPr>
              <a:t>Initially designed for low-power operation</a:t>
            </a:r>
          </a:p>
          <a:p>
            <a:r>
              <a:rPr lang="en-US" sz="1800" b="0" dirty="0">
                <a:solidFill>
                  <a:srgbClr val="333333"/>
                </a:solidFill>
              </a:rPr>
              <a:t>Requires auxiliary mechanisms to work with legacy devices</a:t>
            </a:r>
          </a:p>
          <a:p>
            <a:r>
              <a:rPr lang="en-US" sz="1800" b="0" dirty="0">
                <a:solidFill>
                  <a:srgbClr val="333333"/>
                </a:solidFill>
              </a:rPr>
              <a:t>Optional support</a:t>
            </a:r>
          </a:p>
          <a:p>
            <a:r>
              <a:rPr lang="en-US" sz="1800" b="0" dirty="0">
                <a:solidFill>
                  <a:srgbClr val="333333"/>
                </a:solidFill>
              </a:rPr>
              <a:t>Too heavy and not suitable for massive real-time transmissions of short packets</a:t>
            </a:r>
            <a:endParaRPr lang="ru-RU" sz="1800" dirty="0"/>
          </a:p>
        </p:txBody>
      </p:sp>
      <p:sp>
        <p:nvSpPr>
          <p:cNvPr id="4" name="Номер слайда 3">
            <a:extLst>
              <a:ext uri="{FF2B5EF4-FFF2-40B4-BE49-F238E27FC236}">
                <a16:creationId xmlns:a16="http://schemas.microsoft.com/office/drawing/2014/main" id="{DFFD413E-F98C-BAAC-3CCB-99373BCD76C4}"/>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5" name="Нижний колонтитул 4">
            <a:extLst>
              <a:ext uri="{FF2B5EF4-FFF2-40B4-BE49-F238E27FC236}">
                <a16:creationId xmlns:a16="http://schemas.microsoft.com/office/drawing/2014/main" id="{244C0E82-E660-A0DC-4D6F-3C5DEDF92CE4}"/>
              </a:ext>
            </a:extLst>
          </p:cNvPr>
          <p:cNvSpPr>
            <a:spLocks noGrp="1"/>
          </p:cNvSpPr>
          <p:nvPr>
            <p:ph type="ftr" sz="quarter" idx="3"/>
          </p:nvPr>
        </p:nvSpPr>
        <p:spPr/>
        <p:txBody>
          <a:bodyPr/>
          <a:lstStyle/>
          <a:p>
            <a:pPr>
              <a:defRPr/>
            </a:pPr>
            <a:r>
              <a:rPr lang="en-US"/>
              <a:t>Evgeny Khorov (IITP RAS)</a:t>
            </a:r>
            <a:endParaRPr lang="en-US" dirty="0"/>
          </a:p>
        </p:txBody>
      </p:sp>
      <p:sp>
        <p:nvSpPr>
          <p:cNvPr id="6" name="Дата 5">
            <a:extLst>
              <a:ext uri="{FF2B5EF4-FFF2-40B4-BE49-F238E27FC236}">
                <a16:creationId xmlns:a16="http://schemas.microsoft.com/office/drawing/2014/main" id="{196F5091-E55C-0E33-E1B1-EA854ADB1027}"/>
              </a:ext>
            </a:extLst>
          </p:cNvPr>
          <p:cNvSpPr>
            <a:spLocks noGrp="1"/>
          </p:cNvSpPr>
          <p:nvPr>
            <p:ph type="dt" sz="half" idx="2"/>
          </p:nvPr>
        </p:nvSpPr>
        <p:spPr>
          <a:xfrm>
            <a:off x="696913" y="334189"/>
            <a:ext cx="993862" cy="276999"/>
          </a:xfrm>
        </p:spPr>
        <p:txBody>
          <a:bodyPr/>
          <a:lstStyle/>
          <a:p>
            <a:pPr>
              <a:defRPr/>
            </a:pPr>
            <a:r>
              <a:rPr lang="ru-RU" altLang="zh-CN"/>
              <a:t>June 2022</a:t>
            </a:r>
            <a:endParaRPr lang="en-US" dirty="0"/>
          </a:p>
        </p:txBody>
      </p:sp>
    </p:spTree>
    <p:extLst>
      <p:ext uri="{BB962C8B-B14F-4D97-AF65-F5344CB8AC3E}">
        <p14:creationId xmlns:p14="http://schemas.microsoft.com/office/powerpoint/2010/main" val="680278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018F49-A5EB-4669-916E-D08FF33AA7C1}"/>
              </a:ext>
            </a:extLst>
          </p:cNvPr>
          <p:cNvSpPr>
            <a:spLocks noGrp="1"/>
          </p:cNvSpPr>
          <p:nvPr>
            <p:ph type="title"/>
          </p:nvPr>
        </p:nvSpPr>
        <p:spPr>
          <a:xfrm>
            <a:off x="381000" y="685800"/>
            <a:ext cx="8305800" cy="1066800"/>
          </a:xfrm>
        </p:spPr>
        <p:txBody>
          <a:bodyPr/>
          <a:lstStyle/>
          <a:p>
            <a:r>
              <a:rPr lang="en-US" dirty="0"/>
              <a:t>Industrial Automation is a killer APP for TSN</a:t>
            </a:r>
            <a:endParaRPr lang="ru-RU" dirty="0"/>
          </a:p>
        </p:txBody>
      </p:sp>
      <p:sp>
        <p:nvSpPr>
          <p:cNvPr id="3" name="Объект 2">
            <a:extLst>
              <a:ext uri="{FF2B5EF4-FFF2-40B4-BE49-F238E27FC236}">
                <a16:creationId xmlns:a16="http://schemas.microsoft.com/office/drawing/2014/main" id="{5596B77B-2481-40E1-9203-C7F502D47DB0}"/>
              </a:ext>
            </a:extLst>
          </p:cNvPr>
          <p:cNvSpPr>
            <a:spLocks noGrp="1"/>
          </p:cNvSpPr>
          <p:nvPr>
            <p:ph idx="1"/>
          </p:nvPr>
        </p:nvSpPr>
        <p:spPr>
          <a:xfrm>
            <a:off x="152400" y="2152725"/>
            <a:ext cx="4648200" cy="2266875"/>
          </a:xfrm>
        </p:spPr>
        <p:txBody>
          <a:bodyPr/>
          <a:lstStyle/>
          <a:p>
            <a:r>
              <a:rPr lang="en-US" sz="2000" dirty="0"/>
              <a:t>High Reliability: 0.99..9</a:t>
            </a:r>
          </a:p>
          <a:p>
            <a:r>
              <a:rPr lang="en-US" sz="2000" dirty="0"/>
              <a:t>Short packets: 10s of bytes</a:t>
            </a:r>
          </a:p>
          <a:p>
            <a:r>
              <a:rPr lang="en-US" sz="2000" dirty="0"/>
              <a:t>Dozens of STAs connected to an AP</a:t>
            </a:r>
          </a:p>
          <a:p>
            <a:r>
              <a:rPr lang="en-US" sz="2000" dirty="0"/>
              <a:t>Low delays: &lt;1ms</a:t>
            </a:r>
          </a:p>
          <a:p>
            <a:r>
              <a:rPr lang="en-US" sz="2000" dirty="0"/>
              <a:t>No Jitter: &lt;10us</a:t>
            </a:r>
          </a:p>
        </p:txBody>
      </p:sp>
      <p:sp>
        <p:nvSpPr>
          <p:cNvPr id="7" name="Номер слайда 6">
            <a:extLst>
              <a:ext uri="{FF2B5EF4-FFF2-40B4-BE49-F238E27FC236}">
                <a16:creationId xmlns:a16="http://schemas.microsoft.com/office/drawing/2014/main" id="{EE5D7B45-FF56-4A49-8555-B32A655B8BD5}"/>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3</a:t>
            </a:fld>
            <a:endParaRPr lang="ru-RU"/>
          </a:p>
        </p:txBody>
      </p:sp>
      <p:pic>
        <p:nvPicPr>
          <p:cNvPr id="4" name="Picture 2" descr="Industrial Automation – Micro-factories Swiftly Move to Automation for More  Resilient Manufacturing">
            <a:extLst>
              <a:ext uri="{FF2B5EF4-FFF2-40B4-BE49-F238E27FC236}">
                <a16:creationId xmlns:a16="http://schemas.microsoft.com/office/drawing/2014/main" id="{63AD69EB-6152-F385-9DCD-DF9238B114D9}"/>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7984"/>
          <a:stretch/>
        </p:blipFill>
        <p:spPr bwMode="auto">
          <a:xfrm>
            <a:off x="4610101" y="2057400"/>
            <a:ext cx="4305300" cy="29527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98A3E72-B048-9762-1510-EB3E240B51A7}"/>
              </a:ext>
            </a:extLst>
          </p:cNvPr>
          <p:cNvSpPr txBox="1"/>
          <p:nvPr/>
        </p:nvSpPr>
        <p:spPr>
          <a:xfrm>
            <a:off x="457200" y="5413323"/>
            <a:ext cx="8229600" cy="584775"/>
          </a:xfrm>
          <a:prstGeom prst="rect">
            <a:avLst/>
          </a:prstGeom>
          <a:noFill/>
        </p:spPr>
        <p:txBody>
          <a:bodyPr wrap="square" rtlCol="0">
            <a:spAutoFit/>
          </a:bodyPr>
          <a:lstStyle/>
          <a:p>
            <a:r>
              <a:rPr lang="en-US" sz="1600" dirty="0">
                <a:solidFill>
                  <a:srgbClr val="FF0000"/>
                </a:solidFill>
              </a:rPr>
              <a:t>Although 5G targets 1ms delays, by now</a:t>
            </a:r>
            <a:r>
              <a:rPr lang="ru-RU" sz="1600" dirty="0">
                <a:solidFill>
                  <a:srgbClr val="FF0000"/>
                </a:solidFill>
              </a:rPr>
              <a:t>,</a:t>
            </a:r>
            <a:r>
              <a:rPr lang="en-US" sz="1600" dirty="0">
                <a:solidFill>
                  <a:srgbClr val="FF0000"/>
                </a:solidFill>
              </a:rPr>
              <a:t> it is not able to satisfy these requirements because of design limitations, but Wi-Fi has no such drawbacks</a:t>
            </a:r>
            <a:endParaRPr lang="ru-RU" sz="1600" dirty="0">
              <a:solidFill>
                <a:srgbClr val="FF0000"/>
              </a:solidFill>
            </a:endParaRPr>
          </a:p>
        </p:txBody>
      </p:sp>
      <p:sp>
        <p:nvSpPr>
          <p:cNvPr id="6" name="Дата 5">
            <a:extLst>
              <a:ext uri="{FF2B5EF4-FFF2-40B4-BE49-F238E27FC236}">
                <a16:creationId xmlns:a16="http://schemas.microsoft.com/office/drawing/2014/main" id="{9FC5E4F3-56DE-358A-AFB9-5E712C24807D}"/>
              </a:ext>
            </a:extLst>
          </p:cNvPr>
          <p:cNvSpPr>
            <a:spLocks noGrp="1"/>
          </p:cNvSpPr>
          <p:nvPr>
            <p:ph type="dt" sz="half" idx="10"/>
          </p:nvPr>
        </p:nvSpPr>
        <p:spPr/>
        <p:txBody>
          <a:bodyPr/>
          <a:lstStyle/>
          <a:p>
            <a:r>
              <a:rPr lang="ru-RU" altLang="zh-CN"/>
              <a:t>June 2022</a:t>
            </a:r>
            <a:endParaRPr lang="ru-RU" dirty="0"/>
          </a:p>
        </p:txBody>
      </p:sp>
      <p:sp>
        <p:nvSpPr>
          <p:cNvPr id="8" name="Нижний колонтитул 7">
            <a:extLst>
              <a:ext uri="{FF2B5EF4-FFF2-40B4-BE49-F238E27FC236}">
                <a16:creationId xmlns:a16="http://schemas.microsoft.com/office/drawing/2014/main" id="{DF38895D-7031-51F1-44FA-8E644E7F5FAE}"/>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205852228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Группа 23">
            <a:extLst>
              <a:ext uri="{FF2B5EF4-FFF2-40B4-BE49-F238E27FC236}">
                <a16:creationId xmlns:a16="http://schemas.microsoft.com/office/drawing/2014/main" id="{B1D9709D-8F68-49F1-AD0F-570FC7D1A3A4}"/>
              </a:ext>
            </a:extLst>
          </p:cNvPr>
          <p:cNvGrpSpPr/>
          <p:nvPr/>
        </p:nvGrpSpPr>
        <p:grpSpPr>
          <a:xfrm>
            <a:off x="1513941" y="3995478"/>
            <a:ext cx="6192317" cy="1519234"/>
            <a:chOff x="2487355" y="4197164"/>
            <a:chExt cx="7406343" cy="2025645"/>
          </a:xfrm>
        </p:grpSpPr>
        <p:sp>
          <p:nvSpPr>
            <p:cNvPr id="25" name="Овал 24">
              <a:extLst>
                <a:ext uri="{FF2B5EF4-FFF2-40B4-BE49-F238E27FC236}">
                  <a16:creationId xmlns:a16="http://schemas.microsoft.com/office/drawing/2014/main" id="{5FAF4F5D-9D0E-4599-AEB1-6F2928CB940C}"/>
                </a:ext>
              </a:extLst>
            </p:cNvPr>
            <p:cNvSpPr/>
            <p:nvPr/>
          </p:nvSpPr>
          <p:spPr>
            <a:xfrm>
              <a:off x="2786743" y="4685211"/>
              <a:ext cx="322217" cy="234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26" name="Овал 25">
              <a:extLst>
                <a:ext uri="{FF2B5EF4-FFF2-40B4-BE49-F238E27FC236}">
                  <a16:creationId xmlns:a16="http://schemas.microsoft.com/office/drawing/2014/main" id="{33A166DA-72C9-4653-957A-DF245F6AEC5E}"/>
                </a:ext>
              </a:extLst>
            </p:cNvPr>
            <p:cNvSpPr/>
            <p:nvPr/>
          </p:nvSpPr>
          <p:spPr>
            <a:xfrm>
              <a:off x="2786742" y="5107100"/>
              <a:ext cx="322217" cy="234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27" name="Овал 26">
              <a:extLst>
                <a:ext uri="{FF2B5EF4-FFF2-40B4-BE49-F238E27FC236}">
                  <a16:creationId xmlns:a16="http://schemas.microsoft.com/office/drawing/2014/main" id="{1FDE906D-3F0C-461B-A373-D7F8D58CF5E6}"/>
                </a:ext>
              </a:extLst>
            </p:cNvPr>
            <p:cNvSpPr/>
            <p:nvPr/>
          </p:nvSpPr>
          <p:spPr>
            <a:xfrm>
              <a:off x="2786741" y="5468225"/>
              <a:ext cx="322217" cy="234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28" name="Овал 27">
              <a:extLst>
                <a:ext uri="{FF2B5EF4-FFF2-40B4-BE49-F238E27FC236}">
                  <a16:creationId xmlns:a16="http://schemas.microsoft.com/office/drawing/2014/main" id="{EA247A79-43EB-4380-A837-E055917A0EC8}"/>
                </a:ext>
              </a:extLst>
            </p:cNvPr>
            <p:cNvSpPr/>
            <p:nvPr/>
          </p:nvSpPr>
          <p:spPr>
            <a:xfrm>
              <a:off x="3100247" y="5309154"/>
              <a:ext cx="322217" cy="234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29" name="Овал 28">
              <a:extLst>
                <a:ext uri="{FF2B5EF4-FFF2-40B4-BE49-F238E27FC236}">
                  <a16:creationId xmlns:a16="http://schemas.microsoft.com/office/drawing/2014/main" id="{692C7219-AE04-4963-AB34-DED4E48F2986}"/>
                </a:ext>
              </a:extLst>
            </p:cNvPr>
            <p:cNvSpPr/>
            <p:nvPr/>
          </p:nvSpPr>
          <p:spPr>
            <a:xfrm>
              <a:off x="3100247" y="4895965"/>
              <a:ext cx="322217" cy="234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0" name="Стрелка: вправо 29">
              <a:extLst>
                <a:ext uri="{FF2B5EF4-FFF2-40B4-BE49-F238E27FC236}">
                  <a16:creationId xmlns:a16="http://schemas.microsoft.com/office/drawing/2014/main" id="{80104815-048D-463D-86C0-008B53C1B497}"/>
                </a:ext>
              </a:extLst>
            </p:cNvPr>
            <p:cNvSpPr/>
            <p:nvPr/>
          </p:nvSpPr>
          <p:spPr>
            <a:xfrm>
              <a:off x="3875314" y="4865004"/>
              <a:ext cx="1036320" cy="2961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1" name="Стрелка: вправо 30">
              <a:extLst>
                <a:ext uri="{FF2B5EF4-FFF2-40B4-BE49-F238E27FC236}">
                  <a16:creationId xmlns:a16="http://schemas.microsoft.com/office/drawing/2014/main" id="{030B108F-BEAE-4FBC-A605-D589612A8B27}"/>
                </a:ext>
              </a:extLst>
            </p:cNvPr>
            <p:cNvSpPr/>
            <p:nvPr/>
          </p:nvSpPr>
          <p:spPr>
            <a:xfrm flipH="1">
              <a:off x="3875313" y="5182095"/>
              <a:ext cx="1036319" cy="2961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2" name="Прямоугольник: скругленные углы 31">
              <a:extLst>
                <a:ext uri="{FF2B5EF4-FFF2-40B4-BE49-F238E27FC236}">
                  <a16:creationId xmlns:a16="http://schemas.microsoft.com/office/drawing/2014/main" id="{D6E4609C-A18B-44F1-9EBA-F796C7D13114}"/>
                </a:ext>
              </a:extLst>
            </p:cNvPr>
            <p:cNvSpPr/>
            <p:nvPr/>
          </p:nvSpPr>
          <p:spPr>
            <a:xfrm>
              <a:off x="7524206" y="4644186"/>
              <a:ext cx="775062" cy="3897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3" name="Прямоугольник: скругленные углы 32">
              <a:extLst>
                <a:ext uri="{FF2B5EF4-FFF2-40B4-BE49-F238E27FC236}">
                  <a16:creationId xmlns:a16="http://schemas.microsoft.com/office/drawing/2014/main" id="{1EBB3E9C-6591-442B-AA11-9FBCB92F165B}"/>
                </a:ext>
              </a:extLst>
            </p:cNvPr>
            <p:cNvSpPr/>
            <p:nvPr/>
          </p:nvSpPr>
          <p:spPr>
            <a:xfrm>
              <a:off x="7524206" y="5114271"/>
              <a:ext cx="775062" cy="3897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4" name="Левая фигурная скобка 33">
              <a:extLst>
                <a:ext uri="{FF2B5EF4-FFF2-40B4-BE49-F238E27FC236}">
                  <a16:creationId xmlns:a16="http://schemas.microsoft.com/office/drawing/2014/main" id="{E262646E-9F91-48E6-B9CA-F914C90CC634}"/>
                </a:ext>
              </a:extLst>
            </p:cNvPr>
            <p:cNvSpPr/>
            <p:nvPr/>
          </p:nvSpPr>
          <p:spPr>
            <a:xfrm rot="16200000">
              <a:off x="3009766" y="5441098"/>
              <a:ext cx="219881" cy="66592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sz="900" dirty="0"/>
            </a:p>
          </p:txBody>
        </p:sp>
        <p:sp>
          <p:nvSpPr>
            <p:cNvPr id="35" name="TextBox 34">
              <a:extLst>
                <a:ext uri="{FF2B5EF4-FFF2-40B4-BE49-F238E27FC236}">
                  <a16:creationId xmlns:a16="http://schemas.microsoft.com/office/drawing/2014/main" id="{1D64110B-BAC0-418E-A7E3-073F243E5E11}"/>
                </a:ext>
              </a:extLst>
            </p:cNvPr>
            <p:cNvSpPr txBox="1"/>
            <p:nvPr/>
          </p:nvSpPr>
          <p:spPr>
            <a:xfrm>
              <a:off x="2487355" y="5884254"/>
              <a:ext cx="1387957" cy="338555"/>
            </a:xfrm>
            <a:prstGeom prst="rect">
              <a:avLst/>
            </a:prstGeom>
            <a:noFill/>
          </p:spPr>
          <p:txBody>
            <a:bodyPr wrap="square" rtlCol="0">
              <a:spAutoFit/>
            </a:bodyPr>
            <a:lstStyle/>
            <a:p>
              <a:r>
                <a:rPr lang="en-US" sz="1050" dirty="0"/>
                <a:t>100 sensors </a:t>
              </a:r>
              <a:endParaRPr lang="ru-RU" sz="1050" dirty="0"/>
            </a:p>
          </p:txBody>
        </p:sp>
        <p:sp>
          <p:nvSpPr>
            <p:cNvPr id="36" name="TextBox 35">
              <a:extLst>
                <a:ext uri="{FF2B5EF4-FFF2-40B4-BE49-F238E27FC236}">
                  <a16:creationId xmlns:a16="http://schemas.microsoft.com/office/drawing/2014/main" id="{7A62251E-7022-417F-8EC9-207892262F63}"/>
                </a:ext>
              </a:extLst>
            </p:cNvPr>
            <p:cNvSpPr txBox="1"/>
            <p:nvPr/>
          </p:nvSpPr>
          <p:spPr>
            <a:xfrm>
              <a:off x="3305795" y="4197164"/>
              <a:ext cx="2206132" cy="553997"/>
            </a:xfrm>
            <a:prstGeom prst="rect">
              <a:avLst/>
            </a:prstGeom>
            <a:noFill/>
          </p:spPr>
          <p:txBody>
            <a:bodyPr wrap="square" rtlCol="0">
              <a:spAutoFit/>
            </a:bodyPr>
            <a:lstStyle/>
            <a:p>
              <a:pPr algn="ctr"/>
              <a:r>
                <a:rPr lang="en-US" sz="1050" dirty="0"/>
                <a:t>10 byte (in UL &amp; DL) per device per cycle</a:t>
              </a:r>
              <a:endParaRPr lang="ru-RU" sz="1050" dirty="0"/>
            </a:p>
          </p:txBody>
        </p:sp>
        <p:sp>
          <p:nvSpPr>
            <p:cNvPr id="37" name="TextBox 36">
              <a:extLst>
                <a:ext uri="{FF2B5EF4-FFF2-40B4-BE49-F238E27FC236}">
                  <a16:creationId xmlns:a16="http://schemas.microsoft.com/office/drawing/2014/main" id="{0CA882C4-561C-4ECB-B7C6-61672F943E70}"/>
                </a:ext>
              </a:extLst>
            </p:cNvPr>
            <p:cNvSpPr txBox="1"/>
            <p:nvPr/>
          </p:nvSpPr>
          <p:spPr>
            <a:xfrm>
              <a:off x="8292405" y="4643723"/>
              <a:ext cx="1601293" cy="338555"/>
            </a:xfrm>
            <a:prstGeom prst="rect">
              <a:avLst/>
            </a:prstGeom>
            <a:noFill/>
          </p:spPr>
          <p:txBody>
            <a:bodyPr wrap="none" rtlCol="0">
              <a:spAutoFit/>
            </a:bodyPr>
            <a:lstStyle/>
            <a:p>
              <a:r>
                <a:rPr lang="en-US" sz="1050" dirty="0"/>
                <a:t>Video 5Mbps each</a:t>
              </a:r>
              <a:endParaRPr lang="ru-RU" sz="1050" dirty="0"/>
            </a:p>
          </p:txBody>
        </p:sp>
        <p:sp>
          <p:nvSpPr>
            <p:cNvPr id="38" name="Стрелка: вправо 37">
              <a:extLst>
                <a:ext uri="{FF2B5EF4-FFF2-40B4-BE49-F238E27FC236}">
                  <a16:creationId xmlns:a16="http://schemas.microsoft.com/office/drawing/2014/main" id="{1570A87D-BF12-4482-BA56-7AB19891D38F}"/>
                </a:ext>
              </a:extLst>
            </p:cNvPr>
            <p:cNvSpPr/>
            <p:nvPr/>
          </p:nvSpPr>
          <p:spPr>
            <a:xfrm flipH="1">
              <a:off x="6270168" y="4982093"/>
              <a:ext cx="1036319" cy="2961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900" dirty="0"/>
            </a:p>
          </p:txBody>
        </p:sp>
        <p:sp>
          <p:nvSpPr>
            <p:cNvPr id="39" name="Равнобедренный треугольник 38">
              <a:extLst>
                <a:ext uri="{FF2B5EF4-FFF2-40B4-BE49-F238E27FC236}">
                  <a16:creationId xmlns:a16="http://schemas.microsoft.com/office/drawing/2014/main" id="{C4E0AB58-3755-413E-A6C5-98E1CD5C82A5}"/>
                </a:ext>
              </a:extLst>
            </p:cNvPr>
            <p:cNvSpPr/>
            <p:nvPr/>
          </p:nvSpPr>
          <p:spPr>
            <a:xfrm>
              <a:off x="5152628" y="4770661"/>
              <a:ext cx="1008680" cy="83319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25" dirty="0"/>
                <a:t>AP</a:t>
              </a:r>
              <a:endParaRPr lang="ru-RU" sz="900" dirty="0"/>
            </a:p>
          </p:txBody>
        </p:sp>
      </p:grpSp>
      <p:sp>
        <p:nvSpPr>
          <p:cNvPr id="2" name="Заголовок 1">
            <a:extLst>
              <a:ext uri="{FF2B5EF4-FFF2-40B4-BE49-F238E27FC236}">
                <a16:creationId xmlns:a16="http://schemas.microsoft.com/office/drawing/2014/main" id="{099A852E-5488-424A-B6D6-984CB9EF72ED}"/>
              </a:ext>
            </a:extLst>
          </p:cNvPr>
          <p:cNvSpPr>
            <a:spLocks noGrp="1"/>
          </p:cNvSpPr>
          <p:nvPr>
            <p:ph type="title"/>
          </p:nvPr>
        </p:nvSpPr>
        <p:spPr/>
        <p:txBody>
          <a:bodyPr/>
          <a:lstStyle/>
          <a:p>
            <a:r>
              <a:rPr lang="en-US" dirty="0"/>
              <a:t>Current Status in 802.11be</a:t>
            </a:r>
            <a:endParaRPr lang="ru-RU" dirty="0"/>
          </a:p>
        </p:txBody>
      </p:sp>
      <p:sp>
        <p:nvSpPr>
          <p:cNvPr id="3" name="Объект 2">
            <a:extLst>
              <a:ext uri="{FF2B5EF4-FFF2-40B4-BE49-F238E27FC236}">
                <a16:creationId xmlns:a16="http://schemas.microsoft.com/office/drawing/2014/main" id="{8C21F905-B9A0-486A-A4E7-968510498811}"/>
              </a:ext>
            </a:extLst>
          </p:cNvPr>
          <p:cNvSpPr>
            <a:spLocks noGrp="1"/>
          </p:cNvSpPr>
          <p:nvPr>
            <p:ph idx="1"/>
          </p:nvPr>
        </p:nvSpPr>
        <p:spPr>
          <a:xfrm>
            <a:off x="248679" y="1739921"/>
            <a:ext cx="8643551" cy="2536027"/>
          </a:xfrm>
        </p:spPr>
        <p:txBody>
          <a:bodyPr>
            <a:normAutofit lnSpcReduction="10000"/>
          </a:bodyPr>
          <a:lstStyle/>
          <a:p>
            <a:r>
              <a:rPr lang="en-US" sz="1800" dirty="0"/>
              <a:t>Many solutions proposed are left out of consideration or optional, which complicates support of industrial internet applications and guaranties in delays</a:t>
            </a:r>
          </a:p>
          <a:p>
            <a:r>
              <a:rPr lang="en-US" sz="1800" dirty="0"/>
              <a:t>High time granularity of channel reservation mechanism (e.g., Quiet Element: 1 ms) is not efficient for short packet transmission</a:t>
            </a:r>
          </a:p>
          <a:p>
            <a:r>
              <a:rPr lang="en-US" sz="1800" dirty="0"/>
              <a:t>The overhead to transmit a short packet is huge.</a:t>
            </a:r>
          </a:p>
          <a:p>
            <a:pPr lvl="1"/>
            <a:r>
              <a:rPr lang="en-US" sz="1500" dirty="0"/>
              <a:t>At least SIFS+Preamble+MAC header+CRC</a:t>
            </a:r>
          </a:p>
          <a:p>
            <a:pPr lvl="1"/>
            <a:r>
              <a:rPr lang="en-US" sz="1500" dirty="0"/>
              <a:t>The headers in new standards are long</a:t>
            </a:r>
          </a:p>
          <a:p>
            <a:pPr lvl="2"/>
            <a:r>
              <a:rPr lang="en-US" sz="1350" dirty="0"/>
              <a:t>802.11ah designed a short packet format (PV1), but it works only in S1G with long timing.</a:t>
            </a:r>
          </a:p>
          <a:p>
            <a:pPr lvl="1"/>
            <a:r>
              <a:rPr lang="en-US" sz="1500" dirty="0"/>
              <a:t> </a:t>
            </a:r>
          </a:p>
        </p:txBody>
      </p:sp>
      <p:sp>
        <p:nvSpPr>
          <p:cNvPr id="22" name="TextBox 21">
            <a:extLst>
              <a:ext uri="{FF2B5EF4-FFF2-40B4-BE49-F238E27FC236}">
                <a16:creationId xmlns:a16="http://schemas.microsoft.com/office/drawing/2014/main" id="{BBB62672-8B13-4C27-BDCC-D8D2A2D1AC1F}"/>
              </a:ext>
            </a:extLst>
          </p:cNvPr>
          <p:cNvSpPr txBox="1"/>
          <p:nvPr/>
        </p:nvSpPr>
        <p:spPr>
          <a:xfrm>
            <a:off x="309403" y="5579564"/>
            <a:ext cx="8755282" cy="830997"/>
          </a:xfrm>
          <a:prstGeom prst="rect">
            <a:avLst/>
          </a:prstGeom>
          <a:noFill/>
        </p:spPr>
        <p:txBody>
          <a:bodyPr wrap="none" rtlCol="0">
            <a:spAutoFit/>
          </a:bodyPr>
          <a:lstStyle/>
          <a:p>
            <a:r>
              <a:rPr lang="en-US" sz="1600" dirty="0"/>
              <a:t>Mac overhead = 34+10 byte (including QoS+HT) = 45.3+13.3 us = 64us @MCS5 (6 Mbps in 26 tone)  </a:t>
            </a:r>
          </a:p>
          <a:p>
            <a:r>
              <a:rPr lang="en-US" sz="1600" dirty="0"/>
              <a:t>PHY + Protocol overhead = 40 us (Preamble) + TF +ACK + 2 SIFS + DIFS &gt;106us+TF+Multi STA BA</a:t>
            </a:r>
          </a:p>
          <a:p>
            <a:r>
              <a:rPr lang="en-US" sz="1600" dirty="0"/>
              <a:t>Effective rate in UL = 370 bytes per &gt;250 us = </a:t>
            </a:r>
            <a:r>
              <a:rPr lang="en-US" sz="1600" dirty="0">
                <a:solidFill>
                  <a:srgbClr val="FF0000"/>
                </a:solidFill>
              </a:rPr>
              <a:t>12Mbps in 80MHz channel @MCS5 (too low!)  </a:t>
            </a:r>
            <a:endParaRPr lang="ru-RU" sz="1600" dirty="0">
              <a:solidFill>
                <a:srgbClr val="FF0000"/>
              </a:solidFill>
            </a:endParaRPr>
          </a:p>
        </p:txBody>
      </p:sp>
      <p:sp>
        <p:nvSpPr>
          <p:cNvPr id="7" name="Номер слайда 6">
            <a:extLst>
              <a:ext uri="{FF2B5EF4-FFF2-40B4-BE49-F238E27FC236}">
                <a16:creationId xmlns:a16="http://schemas.microsoft.com/office/drawing/2014/main" id="{61F524BC-F7DE-40FF-A17B-7B5B646AF168}"/>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4</a:t>
            </a:fld>
            <a:endParaRPr lang="ru-RU"/>
          </a:p>
        </p:txBody>
      </p:sp>
      <p:sp>
        <p:nvSpPr>
          <p:cNvPr id="4" name="Дата 3">
            <a:extLst>
              <a:ext uri="{FF2B5EF4-FFF2-40B4-BE49-F238E27FC236}">
                <a16:creationId xmlns:a16="http://schemas.microsoft.com/office/drawing/2014/main" id="{AC5101B8-8723-239E-A08B-2595306944A2}"/>
              </a:ext>
            </a:extLst>
          </p:cNvPr>
          <p:cNvSpPr>
            <a:spLocks noGrp="1"/>
          </p:cNvSpPr>
          <p:nvPr>
            <p:ph type="dt" sz="half" idx="10"/>
          </p:nvPr>
        </p:nvSpPr>
        <p:spPr/>
        <p:txBody>
          <a:bodyPr/>
          <a:lstStyle/>
          <a:p>
            <a:r>
              <a:rPr lang="ru-RU" altLang="zh-CN"/>
              <a:t>June 2022</a:t>
            </a:r>
            <a:endParaRPr lang="ru-RU" dirty="0"/>
          </a:p>
        </p:txBody>
      </p:sp>
      <p:sp>
        <p:nvSpPr>
          <p:cNvPr id="5" name="Нижний колонтитул 4">
            <a:extLst>
              <a:ext uri="{FF2B5EF4-FFF2-40B4-BE49-F238E27FC236}">
                <a16:creationId xmlns:a16="http://schemas.microsoft.com/office/drawing/2014/main" id="{88EDD342-367B-64C0-28C0-0D1989C1543E}"/>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201433686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620501-7E71-42DF-AB97-70D73C8A0C14}"/>
              </a:ext>
            </a:extLst>
          </p:cNvPr>
          <p:cNvSpPr>
            <a:spLocks noGrp="1"/>
          </p:cNvSpPr>
          <p:nvPr>
            <p:ph type="title"/>
          </p:nvPr>
        </p:nvSpPr>
        <p:spPr/>
        <p:txBody>
          <a:bodyPr/>
          <a:lstStyle/>
          <a:p>
            <a:r>
              <a:rPr lang="en-US" dirty="0"/>
              <a:t>Example</a:t>
            </a:r>
            <a:endParaRPr lang="ru-RU" dirty="0"/>
          </a:p>
        </p:txBody>
      </p:sp>
      <p:sp>
        <p:nvSpPr>
          <p:cNvPr id="5" name="Номер слайда 4">
            <a:extLst>
              <a:ext uri="{FF2B5EF4-FFF2-40B4-BE49-F238E27FC236}">
                <a16:creationId xmlns:a16="http://schemas.microsoft.com/office/drawing/2014/main" id="{077CC5F8-DBC6-4BC7-AC8C-FC3D68946A38}"/>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5</a:t>
            </a:fld>
            <a:endParaRPr lang="ru-RU"/>
          </a:p>
        </p:txBody>
      </p:sp>
      <p:sp>
        <p:nvSpPr>
          <p:cNvPr id="7" name="TextBox 6">
            <a:extLst>
              <a:ext uri="{FF2B5EF4-FFF2-40B4-BE49-F238E27FC236}">
                <a16:creationId xmlns:a16="http://schemas.microsoft.com/office/drawing/2014/main" id="{5C957E08-6BD0-4965-92A1-AAFA60DC6789}"/>
              </a:ext>
            </a:extLst>
          </p:cNvPr>
          <p:cNvSpPr txBox="1"/>
          <p:nvPr/>
        </p:nvSpPr>
        <p:spPr>
          <a:xfrm>
            <a:off x="7864627" y="2855764"/>
            <a:ext cx="1172117" cy="415498"/>
          </a:xfrm>
          <a:prstGeom prst="rect">
            <a:avLst/>
          </a:prstGeom>
          <a:noFill/>
        </p:spPr>
        <p:txBody>
          <a:bodyPr wrap="none" rtlCol="0">
            <a:spAutoFit/>
          </a:bodyPr>
          <a:lstStyle/>
          <a:p>
            <a:pPr algn="ctr"/>
            <a:r>
              <a:rPr lang="en-US" sz="2100" dirty="0">
                <a:latin typeface="Calibri" panose="020F0502020204030204" pitchFamily="34" charset="0"/>
                <a:cs typeface="Calibri" panose="020F0502020204030204" pitchFamily="34" charset="0"/>
              </a:rPr>
              <a:t>≈1 380us</a:t>
            </a:r>
            <a:endParaRPr lang="ru-RU" sz="900" dirty="0"/>
          </a:p>
        </p:txBody>
      </p:sp>
      <p:sp>
        <p:nvSpPr>
          <p:cNvPr id="9" name="TextBox 8">
            <a:extLst>
              <a:ext uri="{FF2B5EF4-FFF2-40B4-BE49-F238E27FC236}">
                <a16:creationId xmlns:a16="http://schemas.microsoft.com/office/drawing/2014/main" id="{355E5082-D741-48B9-80C1-24796DE2FFA8}"/>
              </a:ext>
            </a:extLst>
          </p:cNvPr>
          <p:cNvSpPr txBox="1"/>
          <p:nvPr/>
        </p:nvSpPr>
        <p:spPr>
          <a:xfrm>
            <a:off x="3888498" y="4790907"/>
            <a:ext cx="1035861" cy="415498"/>
          </a:xfrm>
          <a:prstGeom prst="rect">
            <a:avLst/>
          </a:prstGeom>
          <a:noFill/>
        </p:spPr>
        <p:txBody>
          <a:bodyPr wrap="none" rtlCol="0">
            <a:spAutoFit/>
          </a:bodyPr>
          <a:lstStyle/>
          <a:p>
            <a:pPr algn="ctr"/>
            <a:r>
              <a:rPr lang="en-US" sz="2100" dirty="0">
                <a:latin typeface="Calibri" panose="020F0502020204030204" pitchFamily="34" charset="0"/>
                <a:cs typeface="Calibri" panose="020F0502020204030204" pitchFamily="34" charset="0"/>
              </a:rPr>
              <a:t>≈</a:t>
            </a:r>
            <a:r>
              <a:rPr lang="ru-RU" sz="2100" dirty="0">
                <a:latin typeface="Calibri" panose="020F0502020204030204" pitchFamily="34" charset="0"/>
                <a:cs typeface="Calibri" panose="020F0502020204030204" pitchFamily="34" charset="0"/>
              </a:rPr>
              <a:t>468</a:t>
            </a:r>
            <a:r>
              <a:rPr lang="en-US" sz="2100" dirty="0">
                <a:latin typeface="Calibri" panose="020F0502020204030204" pitchFamily="34" charset="0"/>
                <a:cs typeface="Calibri" panose="020F0502020204030204" pitchFamily="34" charset="0"/>
              </a:rPr>
              <a:t> us</a:t>
            </a:r>
            <a:endParaRPr lang="ru-RU" sz="900" dirty="0"/>
          </a:p>
        </p:txBody>
      </p:sp>
      <p:sp>
        <p:nvSpPr>
          <p:cNvPr id="10" name="TextBox 9">
            <a:extLst>
              <a:ext uri="{FF2B5EF4-FFF2-40B4-BE49-F238E27FC236}">
                <a16:creationId xmlns:a16="http://schemas.microsoft.com/office/drawing/2014/main" id="{6630C8F0-4F0A-424B-86CD-5F5BBDD61ECD}"/>
              </a:ext>
            </a:extLst>
          </p:cNvPr>
          <p:cNvSpPr txBox="1"/>
          <p:nvPr/>
        </p:nvSpPr>
        <p:spPr>
          <a:xfrm>
            <a:off x="2540033" y="4034689"/>
            <a:ext cx="4501553" cy="400110"/>
          </a:xfrm>
          <a:prstGeom prst="rect">
            <a:avLst/>
          </a:prstGeom>
          <a:noFill/>
          <a:ln>
            <a:solidFill>
              <a:schemeClr val="bg1"/>
            </a:solidFill>
          </a:ln>
        </p:spPr>
        <p:txBody>
          <a:bodyPr wrap="none" rtlCol="0">
            <a:spAutoFit/>
          </a:bodyPr>
          <a:lstStyle/>
          <a:p>
            <a:r>
              <a:rPr lang="en-US" sz="2000" dirty="0"/>
              <a:t>The approach proposed in this submission</a:t>
            </a:r>
            <a:endParaRPr lang="ru-RU" sz="2000" dirty="0"/>
          </a:p>
        </p:txBody>
      </p:sp>
      <p:grpSp>
        <p:nvGrpSpPr>
          <p:cNvPr id="190" name="Группа 189">
            <a:extLst>
              <a:ext uri="{FF2B5EF4-FFF2-40B4-BE49-F238E27FC236}">
                <a16:creationId xmlns:a16="http://schemas.microsoft.com/office/drawing/2014/main" id="{6554FB98-F196-4598-BB45-B493C9F15CCC}"/>
              </a:ext>
            </a:extLst>
          </p:cNvPr>
          <p:cNvGrpSpPr/>
          <p:nvPr/>
        </p:nvGrpSpPr>
        <p:grpSpPr>
          <a:xfrm>
            <a:off x="210971" y="2611851"/>
            <a:ext cx="7674535" cy="840234"/>
            <a:chOff x="210971" y="2611851"/>
            <a:chExt cx="7674535" cy="840234"/>
          </a:xfrm>
        </p:grpSpPr>
        <p:sp>
          <p:nvSpPr>
            <p:cNvPr id="12" name="TextBox 11">
              <a:extLst>
                <a:ext uri="{FF2B5EF4-FFF2-40B4-BE49-F238E27FC236}">
                  <a16:creationId xmlns:a16="http://schemas.microsoft.com/office/drawing/2014/main" id="{4443B3B1-F066-49D2-A57D-28FC695E983F}"/>
                </a:ext>
              </a:extLst>
            </p:cNvPr>
            <p:cNvSpPr txBox="1"/>
            <p:nvPr/>
          </p:nvSpPr>
          <p:spPr>
            <a:xfrm>
              <a:off x="1061405" y="3232794"/>
              <a:ext cx="647934" cy="219291"/>
            </a:xfrm>
            <a:prstGeom prst="rect">
              <a:avLst/>
            </a:prstGeom>
            <a:noFill/>
          </p:spPr>
          <p:txBody>
            <a:bodyPr wrap="none" rtlCol="0">
              <a:spAutoFit/>
            </a:bodyPr>
            <a:lstStyle/>
            <a:p>
              <a:pPr algn="ctr"/>
              <a:r>
                <a:rPr lang="en-US" sz="825" dirty="0"/>
                <a:t>DL DATA</a:t>
              </a:r>
              <a:endParaRPr lang="ru-RU" sz="825" dirty="0"/>
            </a:p>
          </p:txBody>
        </p:sp>
        <p:sp>
          <p:nvSpPr>
            <p:cNvPr id="13" name="Прямоугольник 12">
              <a:extLst>
                <a:ext uri="{FF2B5EF4-FFF2-40B4-BE49-F238E27FC236}">
                  <a16:creationId xmlns:a16="http://schemas.microsoft.com/office/drawing/2014/main" id="{787DF17F-A516-4CAA-A539-57C1F00BE64E}"/>
                </a:ext>
              </a:extLst>
            </p:cNvPr>
            <p:cNvSpPr/>
            <p:nvPr/>
          </p:nvSpPr>
          <p:spPr>
            <a:xfrm>
              <a:off x="218140" y="2872060"/>
              <a:ext cx="251287" cy="356157"/>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788" dirty="0"/>
                <a:t>MU-RTS</a:t>
              </a:r>
              <a:endParaRPr lang="ru-RU" sz="788" dirty="0"/>
            </a:p>
          </p:txBody>
        </p:sp>
        <p:sp>
          <p:nvSpPr>
            <p:cNvPr id="14" name="Прямоугольник 13">
              <a:extLst>
                <a:ext uri="{FF2B5EF4-FFF2-40B4-BE49-F238E27FC236}">
                  <a16:creationId xmlns:a16="http://schemas.microsoft.com/office/drawing/2014/main" id="{1AD00855-FD10-40C3-8233-E1C540633669}"/>
                </a:ext>
              </a:extLst>
            </p:cNvPr>
            <p:cNvSpPr/>
            <p:nvPr/>
          </p:nvSpPr>
          <p:spPr>
            <a:xfrm>
              <a:off x="518105" y="2872060"/>
              <a:ext cx="255388" cy="356157"/>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825" dirty="0"/>
                <a:t>CTS</a:t>
              </a:r>
              <a:endParaRPr lang="ru-RU" sz="825" dirty="0"/>
            </a:p>
          </p:txBody>
        </p:sp>
        <p:grpSp>
          <p:nvGrpSpPr>
            <p:cNvPr id="15" name="Группа 14">
              <a:extLst>
                <a:ext uri="{FF2B5EF4-FFF2-40B4-BE49-F238E27FC236}">
                  <a16:creationId xmlns:a16="http://schemas.microsoft.com/office/drawing/2014/main" id="{A55CD1AE-8D0C-45CE-8053-75F332CB0EE4}"/>
                </a:ext>
              </a:extLst>
            </p:cNvPr>
            <p:cNvGrpSpPr/>
            <p:nvPr/>
          </p:nvGrpSpPr>
          <p:grpSpPr>
            <a:xfrm>
              <a:off x="822168" y="2871724"/>
              <a:ext cx="1140861" cy="356494"/>
              <a:chOff x="1884221" y="3976391"/>
              <a:chExt cx="623773" cy="475325"/>
            </a:xfrm>
            <a:solidFill>
              <a:schemeClr val="accent2">
                <a:lumMod val="60000"/>
                <a:lumOff val="40000"/>
              </a:schemeClr>
            </a:solidFill>
          </p:grpSpPr>
          <p:sp>
            <p:nvSpPr>
              <p:cNvPr id="86" name="Прямоугольник 85">
                <a:extLst>
                  <a:ext uri="{FF2B5EF4-FFF2-40B4-BE49-F238E27FC236}">
                    <a16:creationId xmlns:a16="http://schemas.microsoft.com/office/drawing/2014/main" id="{0BBECD44-09D3-4545-85D1-3A06CA9C37BE}"/>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7" name="Прямоугольник 86">
                <a:extLst>
                  <a:ext uri="{FF2B5EF4-FFF2-40B4-BE49-F238E27FC236}">
                    <a16:creationId xmlns:a16="http://schemas.microsoft.com/office/drawing/2014/main" id="{A20ADCC1-0864-409A-B1D3-CF51EBBF078E}"/>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8" name="Прямоугольник 87">
                <a:extLst>
                  <a:ext uri="{FF2B5EF4-FFF2-40B4-BE49-F238E27FC236}">
                    <a16:creationId xmlns:a16="http://schemas.microsoft.com/office/drawing/2014/main" id="{10FBAA2A-519F-4902-AC5F-E66DD9A5CA10}"/>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9" name="Прямоугольник 88">
                <a:extLst>
                  <a:ext uri="{FF2B5EF4-FFF2-40B4-BE49-F238E27FC236}">
                    <a16:creationId xmlns:a16="http://schemas.microsoft.com/office/drawing/2014/main" id="{625B553B-0E2B-4A83-A0B4-91734AB5AA79}"/>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90" name="Прямоугольник 89">
                <a:extLst>
                  <a:ext uri="{FF2B5EF4-FFF2-40B4-BE49-F238E27FC236}">
                    <a16:creationId xmlns:a16="http://schemas.microsoft.com/office/drawing/2014/main" id="{05DC732A-7EA6-4C14-ADE9-E054370FC5FD}"/>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91" name="Прямоугольник 90">
                <a:extLst>
                  <a:ext uri="{FF2B5EF4-FFF2-40B4-BE49-F238E27FC236}">
                    <a16:creationId xmlns:a16="http://schemas.microsoft.com/office/drawing/2014/main" id="{954F226B-0F8E-4272-8396-FEDF2E8870D6}"/>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92" name="Прямоугольник 91">
                <a:extLst>
                  <a:ext uri="{FF2B5EF4-FFF2-40B4-BE49-F238E27FC236}">
                    <a16:creationId xmlns:a16="http://schemas.microsoft.com/office/drawing/2014/main" id="{1C8077DB-889F-4662-B393-24BB0B4E9066}"/>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93" name="Прямоугольник 92">
                <a:extLst>
                  <a:ext uri="{FF2B5EF4-FFF2-40B4-BE49-F238E27FC236}">
                    <a16:creationId xmlns:a16="http://schemas.microsoft.com/office/drawing/2014/main" id="{9655BB20-766E-4707-9D3E-99AAACB845DB}"/>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94" name="Прямоугольник 93">
                <a:extLst>
                  <a:ext uri="{FF2B5EF4-FFF2-40B4-BE49-F238E27FC236}">
                    <a16:creationId xmlns:a16="http://schemas.microsoft.com/office/drawing/2014/main" id="{FD76D177-31C3-4F77-8244-4466690C3835}"/>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16" name="TextBox 15">
              <a:extLst>
                <a:ext uri="{FF2B5EF4-FFF2-40B4-BE49-F238E27FC236}">
                  <a16:creationId xmlns:a16="http://schemas.microsoft.com/office/drawing/2014/main" id="{F3F336B0-38F1-4C0E-B792-B91F503E94B0}"/>
                </a:ext>
              </a:extLst>
            </p:cNvPr>
            <p:cNvSpPr txBox="1"/>
            <p:nvPr/>
          </p:nvSpPr>
          <p:spPr>
            <a:xfrm>
              <a:off x="210971" y="2611851"/>
              <a:ext cx="516914" cy="219291"/>
            </a:xfrm>
            <a:prstGeom prst="rect">
              <a:avLst/>
            </a:prstGeom>
            <a:noFill/>
          </p:spPr>
          <p:txBody>
            <a:bodyPr wrap="square" rtlCol="0">
              <a:spAutoFit/>
            </a:bodyPr>
            <a:lstStyle/>
            <a:p>
              <a:pPr algn="ctr"/>
              <a:r>
                <a:rPr lang="en-US" sz="825" dirty="0"/>
                <a:t>16</a:t>
              </a:r>
              <a:endParaRPr lang="ru-RU" sz="825" dirty="0"/>
            </a:p>
          </p:txBody>
        </p:sp>
        <p:sp>
          <p:nvSpPr>
            <p:cNvPr id="17" name="TextBox 16">
              <a:extLst>
                <a:ext uri="{FF2B5EF4-FFF2-40B4-BE49-F238E27FC236}">
                  <a16:creationId xmlns:a16="http://schemas.microsoft.com/office/drawing/2014/main" id="{9A5B3A99-CB88-4633-B9E2-C101558CD386}"/>
                </a:ext>
              </a:extLst>
            </p:cNvPr>
            <p:cNvSpPr txBox="1"/>
            <p:nvPr/>
          </p:nvSpPr>
          <p:spPr>
            <a:xfrm>
              <a:off x="534642" y="2611851"/>
              <a:ext cx="516914" cy="219291"/>
            </a:xfrm>
            <a:prstGeom prst="rect">
              <a:avLst/>
            </a:prstGeom>
            <a:noFill/>
          </p:spPr>
          <p:txBody>
            <a:bodyPr wrap="square" rtlCol="0">
              <a:spAutoFit/>
            </a:bodyPr>
            <a:lstStyle/>
            <a:p>
              <a:pPr algn="ctr"/>
              <a:r>
                <a:rPr lang="en-US" sz="825" dirty="0"/>
                <a:t>16</a:t>
              </a:r>
              <a:endParaRPr lang="ru-RU" sz="825" dirty="0"/>
            </a:p>
          </p:txBody>
        </p:sp>
        <p:sp>
          <p:nvSpPr>
            <p:cNvPr id="18" name="TextBox 17">
              <a:extLst>
                <a:ext uri="{FF2B5EF4-FFF2-40B4-BE49-F238E27FC236}">
                  <a16:creationId xmlns:a16="http://schemas.microsoft.com/office/drawing/2014/main" id="{AA8D11C7-53DD-4DAB-BD3D-02B6F21C54BA}"/>
                </a:ext>
              </a:extLst>
            </p:cNvPr>
            <p:cNvSpPr txBox="1"/>
            <p:nvPr/>
          </p:nvSpPr>
          <p:spPr>
            <a:xfrm>
              <a:off x="1760763" y="2611851"/>
              <a:ext cx="516914" cy="219291"/>
            </a:xfrm>
            <a:prstGeom prst="rect">
              <a:avLst/>
            </a:prstGeom>
            <a:noFill/>
          </p:spPr>
          <p:txBody>
            <a:bodyPr wrap="square" rtlCol="0">
              <a:spAutoFit/>
            </a:bodyPr>
            <a:lstStyle/>
            <a:p>
              <a:pPr algn="ctr"/>
              <a:r>
                <a:rPr lang="en-US" sz="825" dirty="0"/>
                <a:t>16</a:t>
              </a:r>
              <a:endParaRPr lang="ru-RU" sz="825" dirty="0"/>
            </a:p>
          </p:txBody>
        </p:sp>
        <p:sp>
          <p:nvSpPr>
            <p:cNvPr id="21" name="TextBox 20">
              <a:extLst>
                <a:ext uri="{FF2B5EF4-FFF2-40B4-BE49-F238E27FC236}">
                  <a16:creationId xmlns:a16="http://schemas.microsoft.com/office/drawing/2014/main" id="{56ACE8F6-D960-4775-A71D-50CD2805CD03}"/>
                </a:ext>
              </a:extLst>
            </p:cNvPr>
            <p:cNvSpPr txBox="1"/>
            <p:nvPr/>
          </p:nvSpPr>
          <p:spPr>
            <a:xfrm>
              <a:off x="1075513" y="2676309"/>
              <a:ext cx="562572" cy="219291"/>
            </a:xfrm>
            <a:prstGeom prst="rect">
              <a:avLst/>
            </a:prstGeom>
            <a:noFill/>
          </p:spPr>
          <p:txBody>
            <a:bodyPr wrap="square" rtlCol="0">
              <a:spAutoFit/>
            </a:bodyPr>
            <a:lstStyle/>
            <a:p>
              <a:pPr algn="ctr"/>
              <a:r>
                <a:rPr lang="en-US" sz="825" dirty="0"/>
                <a:t>200</a:t>
              </a:r>
              <a:endParaRPr lang="ru-RU" sz="825" dirty="0"/>
            </a:p>
          </p:txBody>
        </p:sp>
        <p:sp>
          <p:nvSpPr>
            <p:cNvPr id="22" name="TextBox 21">
              <a:extLst>
                <a:ext uri="{FF2B5EF4-FFF2-40B4-BE49-F238E27FC236}">
                  <a16:creationId xmlns:a16="http://schemas.microsoft.com/office/drawing/2014/main" id="{7F9951A4-7B28-4BC7-B575-590B24238AED}"/>
                </a:ext>
              </a:extLst>
            </p:cNvPr>
            <p:cNvSpPr txBox="1"/>
            <p:nvPr/>
          </p:nvSpPr>
          <p:spPr>
            <a:xfrm>
              <a:off x="2244639" y="3232794"/>
              <a:ext cx="647934" cy="219291"/>
            </a:xfrm>
            <a:prstGeom prst="rect">
              <a:avLst/>
            </a:prstGeom>
            <a:noFill/>
          </p:spPr>
          <p:txBody>
            <a:bodyPr wrap="none" rtlCol="0">
              <a:spAutoFit/>
            </a:bodyPr>
            <a:lstStyle/>
            <a:p>
              <a:pPr algn="ctr"/>
              <a:r>
                <a:rPr lang="en-US" sz="825" dirty="0"/>
                <a:t>UL DATA</a:t>
              </a:r>
              <a:endParaRPr lang="ru-RU" sz="825" dirty="0"/>
            </a:p>
          </p:txBody>
        </p:sp>
        <p:grpSp>
          <p:nvGrpSpPr>
            <p:cNvPr id="23" name="Группа 22">
              <a:extLst>
                <a:ext uri="{FF2B5EF4-FFF2-40B4-BE49-F238E27FC236}">
                  <a16:creationId xmlns:a16="http://schemas.microsoft.com/office/drawing/2014/main" id="{CF36067C-6E2E-4362-B262-8A5625CABB93}"/>
                </a:ext>
              </a:extLst>
            </p:cNvPr>
            <p:cNvGrpSpPr/>
            <p:nvPr/>
          </p:nvGrpSpPr>
          <p:grpSpPr>
            <a:xfrm>
              <a:off x="2005403" y="2871724"/>
              <a:ext cx="1140861" cy="356494"/>
              <a:chOff x="1884221" y="3976391"/>
              <a:chExt cx="623773" cy="475325"/>
            </a:xfrm>
            <a:solidFill>
              <a:schemeClr val="accent2">
                <a:lumMod val="60000"/>
                <a:lumOff val="40000"/>
              </a:schemeClr>
            </a:solidFill>
          </p:grpSpPr>
          <p:sp>
            <p:nvSpPr>
              <p:cNvPr id="77" name="Прямоугольник 76">
                <a:extLst>
                  <a:ext uri="{FF2B5EF4-FFF2-40B4-BE49-F238E27FC236}">
                    <a16:creationId xmlns:a16="http://schemas.microsoft.com/office/drawing/2014/main" id="{431F3700-A676-416B-9C40-ABAB7D381350}"/>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8" name="Прямоугольник 77">
                <a:extLst>
                  <a:ext uri="{FF2B5EF4-FFF2-40B4-BE49-F238E27FC236}">
                    <a16:creationId xmlns:a16="http://schemas.microsoft.com/office/drawing/2014/main" id="{9FD994C3-936C-48F0-BB33-B3EAD91E85FC}"/>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9" name="Прямоугольник 78">
                <a:extLst>
                  <a:ext uri="{FF2B5EF4-FFF2-40B4-BE49-F238E27FC236}">
                    <a16:creationId xmlns:a16="http://schemas.microsoft.com/office/drawing/2014/main" id="{4592AC4F-FE5C-4B81-A778-F5D579633615}"/>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0" name="Прямоугольник 79">
                <a:extLst>
                  <a:ext uri="{FF2B5EF4-FFF2-40B4-BE49-F238E27FC236}">
                    <a16:creationId xmlns:a16="http://schemas.microsoft.com/office/drawing/2014/main" id="{575809ED-3F0B-4743-9CCF-3C9B8BEC2386}"/>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1" name="Прямоугольник 80">
                <a:extLst>
                  <a:ext uri="{FF2B5EF4-FFF2-40B4-BE49-F238E27FC236}">
                    <a16:creationId xmlns:a16="http://schemas.microsoft.com/office/drawing/2014/main" id="{40F89E33-F019-4894-9F2B-C654402F5078}"/>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2" name="Прямоугольник 81">
                <a:extLst>
                  <a:ext uri="{FF2B5EF4-FFF2-40B4-BE49-F238E27FC236}">
                    <a16:creationId xmlns:a16="http://schemas.microsoft.com/office/drawing/2014/main" id="{08B9AFD8-A6D3-48C7-BEBC-03F162147B7F}"/>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3" name="Прямоугольник 82">
                <a:extLst>
                  <a:ext uri="{FF2B5EF4-FFF2-40B4-BE49-F238E27FC236}">
                    <a16:creationId xmlns:a16="http://schemas.microsoft.com/office/drawing/2014/main" id="{813A7FEA-3E07-4AF0-9A6F-F7EB7B9EC956}"/>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4" name="Прямоугольник 83">
                <a:extLst>
                  <a:ext uri="{FF2B5EF4-FFF2-40B4-BE49-F238E27FC236}">
                    <a16:creationId xmlns:a16="http://schemas.microsoft.com/office/drawing/2014/main" id="{0FE5CEF1-6011-4603-B0F4-76F1E22BB458}"/>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85" name="Прямоугольник 84">
                <a:extLst>
                  <a:ext uri="{FF2B5EF4-FFF2-40B4-BE49-F238E27FC236}">
                    <a16:creationId xmlns:a16="http://schemas.microsoft.com/office/drawing/2014/main" id="{15B00010-2384-445B-9FCB-1BDD2AEA7F36}"/>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24" name="TextBox 23">
              <a:extLst>
                <a:ext uri="{FF2B5EF4-FFF2-40B4-BE49-F238E27FC236}">
                  <a16:creationId xmlns:a16="http://schemas.microsoft.com/office/drawing/2014/main" id="{6EF79106-DF92-4D9D-93E8-D6CBB7451284}"/>
                </a:ext>
              </a:extLst>
            </p:cNvPr>
            <p:cNvSpPr txBox="1"/>
            <p:nvPr/>
          </p:nvSpPr>
          <p:spPr>
            <a:xfrm>
              <a:off x="2943998" y="2611851"/>
              <a:ext cx="516914" cy="219291"/>
            </a:xfrm>
            <a:prstGeom prst="rect">
              <a:avLst/>
            </a:prstGeom>
            <a:noFill/>
          </p:spPr>
          <p:txBody>
            <a:bodyPr wrap="square" rtlCol="0">
              <a:spAutoFit/>
            </a:bodyPr>
            <a:lstStyle/>
            <a:p>
              <a:pPr algn="ctr"/>
              <a:r>
                <a:rPr lang="en-US" sz="825" dirty="0"/>
                <a:t>16</a:t>
              </a:r>
              <a:endParaRPr lang="ru-RU" sz="825" dirty="0"/>
            </a:p>
          </p:txBody>
        </p:sp>
        <p:sp>
          <p:nvSpPr>
            <p:cNvPr id="25" name="TextBox 24">
              <a:extLst>
                <a:ext uri="{FF2B5EF4-FFF2-40B4-BE49-F238E27FC236}">
                  <a16:creationId xmlns:a16="http://schemas.microsoft.com/office/drawing/2014/main" id="{0BEF7785-29E7-4F14-98EC-FE8FF360160D}"/>
                </a:ext>
              </a:extLst>
            </p:cNvPr>
            <p:cNvSpPr txBox="1"/>
            <p:nvPr/>
          </p:nvSpPr>
          <p:spPr>
            <a:xfrm>
              <a:off x="2258748" y="2676309"/>
              <a:ext cx="562572" cy="219291"/>
            </a:xfrm>
            <a:prstGeom prst="rect">
              <a:avLst/>
            </a:prstGeom>
            <a:noFill/>
          </p:spPr>
          <p:txBody>
            <a:bodyPr wrap="square" rtlCol="0">
              <a:spAutoFit/>
            </a:bodyPr>
            <a:lstStyle/>
            <a:p>
              <a:pPr algn="ctr"/>
              <a:r>
                <a:rPr lang="en-US" sz="825" dirty="0"/>
                <a:t>200</a:t>
              </a:r>
              <a:endParaRPr lang="ru-RU" sz="825" dirty="0"/>
            </a:p>
          </p:txBody>
        </p:sp>
        <p:sp>
          <p:nvSpPr>
            <p:cNvPr id="26" name="TextBox 25">
              <a:extLst>
                <a:ext uri="{FF2B5EF4-FFF2-40B4-BE49-F238E27FC236}">
                  <a16:creationId xmlns:a16="http://schemas.microsoft.com/office/drawing/2014/main" id="{D8635A15-4FCA-4A6B-9C49-D72D39CBC7C7}"/>
                </a:ext>
              </a:extLst>
            </p:cNvPr>
            <p:cNvSpPr txBox="1"/>
            <p:nvPr/>
          </p:nvSpPr>
          <p:spPr>
            <a:xfrm>
              <a:off x="3427875" y="3232794"/>
              <a:ext cx="647934" cy="219291"/>
            </a:xfrm>
            <a:prstGeom prst="rect">
              <a:avLst/>
            </a:prstGeom>
            <a:noFill/>
          </p:spPr>
          <p:txBody>
            <a:bodyPr wrap="none" rtlCol="0">
              <a:spAutoFit/>
            </a:bodyPr>
            <a:lstStyle/>
            <a:p>
              <a:pPr algn="ctr"/>
              <a:r>
                <a:rPr lang="en-US" sz="825" dirty="0"/>
                <a:t>DL DATA</a:t>
              </a:r>
              <a:endParaRPr lang="ru-RU" sz="825" dirty="0"/>
            </a:p>
          </p:txBody>
        </p:sp>
        <p:grpSp>
          <p:nvGrpSpPr>
            <p:cNvPr id="27" name="Группа 26">
              <a:extLst>
                <a:ext uri="{FF2B5EF4-FFF2-40B4-BE49-F238E27FC236}">
                  <a16:creationId xmlns:a16="http://schemas.microsoft.com/office/drawing/2014/main" id="{3993FCD6-032E-4DBE-861D-42E3D6D95ED4}"/>
                </a:ext>
              </a:extLst>
            </p:cNvPr>
            <p:cNvGrpSpPr/>
            <p:nvPr/>
          </p:nvGrpSpPr>
          <p:grpSpPr>
            <a:xfrm>
              <a:off x="3188638" y="2871724"/>
              <a:ext cx="1140861" cy="356494"/>
              <a:chOff x="1884221" y="3976391"/>
              <a:chExt cx="623773" cy="475325"/>
            </a:xfrm>
            <a:solidFill>
              <a:schemeClr val="accent2">
                <a:lumMod val="60000"/>
                <a:lumOff val="40000"/>
              </a:schemeClr>
            </a:solidFill>
          </p:grpSpPr>
          <p:sp>
            <p:nvSpPr>
              <p:cNvPr id="68" name="Прямоугольник 67">
                <a:extLst>
                  <a:ext uri="{FF2B5EF4-FFF2-40B4-BE49-F238E27FC236}">
                    <a16:creationId xmlns:a16="http://schemas.microsoft.com/office/drawing/2014/main" id="{9F943680-61EE-4D3A-9CD5-6FCB2201A76B}"/>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9" name="Прямоугольник 68">
                <a:extLst>
                  <a:ext uri="{FF2B5EF4-FFF2-40B4-BE49-F238E27FC236}">
                    <a16:creationId xmlns:a16="http://schemas.microsoft.com/office/drawing/2014/main" id="{F22D10CB-08AD-4C18-91B8-53C7A043F6F8}"/>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0" name="Прямоугольник 69">
                <a:extLst>
                  <a:ext uri="{FF2B5EF4-FFF2-40B4-BE49-F238E27FC236}">
                    <a16:creationId xmlns:a16="http://schemas.microsoft.com/office/drawing/2014/main" id="{0BB66B8B-A6DB-4865-93A4-475EB6A39CA0}"/>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1" name="Прямоугольник 70">
                <a:extLst>
                  <a:ext uri="{FF2B5EF4-FFF2-40B4-BE49-F238E27FC236}">
                    <a16:creationId xmlns:a16="http://schemas.microsoft.com/office/drawing/2014/main" id="{4ACC397B-5AB9-4F59-AAEC-D0559C5B5EB2}"/>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2" name="Прямоугольник 71">
                <a:extLst>
                  <a:ext uri="{FF2B5EF4-FFF2-40B4-BE49-F238E27FC236}">
                    <a16:creationId xmlns:a16="http://schemas.microsoft.com/office/drawing/2014/main" id="{02C70DD1-E171-4F35-AC7B-341D78E71F7C}"/>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3" name="Прямоугольник 72">
                <a:extLst>
                  <a:ext uri="{FF2B5EF4-FFF2-40B4-BE49-F238E27FC236}">
                    <a16:creationId xmlns:a16="http://schemas.microsoft.com/office/drawing/2014/main" id="{DAABBC85-C4FA-4A08-8E48-B9AE1332E2B8}"/>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4" name="Прямоугольник 73">
                <a:extLst>
                  <a:ext uri="{FF2B5EF4-FFF2-40B4-BE49-F238E27FC236}">
                    <a16:creationId xmlns:a16="http://schemas.microsoft.com/office/drawing/2014/main" id="{64A5864A-8032-4AC4-BB13-73455C5C3260}"/>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5" name="Прямоугольник 74">
                <a:extLst>
                  <a:ext uri="{FF2B5EF4-FFF2-40B4-BE49-F238E27FC236}">
                    <a16:creationId xmlns:a16="http://schemas.microsoft.com/office/drawing/2014/main" id="{1394AC4B-6CFF-4FDF-93BF-E5C0D2FF507B}"/>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76" name="Прямоугольник 75">
                <a:extLst>
                  <a:ext uri="{FF2B5EF4-FFF2-40B4-BE49-F238E27FC236}">
                    <a16:creationId xmlns:a16="http://schemas.microsoft.com/office/drawing/2014/main" id="{476F848B-1CD4-4295-934F-47537E02E4F8}"/>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28" name="TextBox 27">
              <a:extLst>
                <a:ext uri="{FF2B5EF4-FFF2-40B4-BE49-F238E27FC236}">
                  <a16:creationId xmlns:a16="http://schemas.microsoft.com/office/drawing/2014/main" id="{DE450FC9-4AE9-469B-ADDC-F40EAD615A2F}"/>
                </a:ext>
              </a:extLst>
            </p:cNvPr>
            <p:cNvSpPr txBox="1"/>
            <p:nvPr/>
          </p:nvSpPr>
          <p:spPr>
            <a:xfrm>
              <a:off x="4127232" y="2611851"/>
              <a:ext cx="516914" cy="219291"/>
            </a:xfrm>
            <a:prstGeom prst="rect">
              <a:avLst/>
            </a:prstGeom>
            <a:noFill/>
          </p:spPr>
          <p:txBody>
            <a:bodyPr wrap="square" rtlCol="0">
              <a:spAutoFit/>
            </a:bodyPr>
            <a:lstStyle/>
            <a:p>
              <a:pPr algn="ctr"/>
              <a:r>
                <a:rPr lang="en-US" sz="825" dirty="0"/>
                <a:t>16</a:t>
              </a:r>
              <a:endParaRPr lang="ru-RU" sz="825" dirty="0"/>
            </a:p>
          </p:txBody>
        </p:sp>
        <p:sp>
          <p:nvSpPr>
            <p:cNvPr id="29" name="TextBox 28">
              <a:extLst>
                <a:ext uri="{FF2B5EF4-FFF2-40B4-BE49-F238E27FC236}">
                  <a16:creationId xmlns:a16="http://schemas.microsoft.com/office/drawing/2014/main" id="{8B7307E5-536D-4B20-9817-921F45900913}"/>
                </a:ext>
              </a:extLst>
            </p:cNvPr>
            <p:cNvSpPr txBox="1"/>
            <p:nvPr/>
          </p:nvSpPr>
          <p:spPr>
            <a:xfrm>
              <a:off x="3441983" y="2676309"/>
              <a:ext cx="562572" cy="219291"/>
            </a:xfrm>
            <a:prstGeom prst="rect">
              <a:avLst/>
            </a:prstGeom>
            <a:noFill/>
          </p:spPr>
          <p:txBody>
            <a:bodyPr wrap="square" rtlCol="0">
              <a:spAutoFit/>
            </a:bodyPr>
            <a:lstStyle/>
            <a:p>
              <a:pPr algn="ctr"/>
              <a:r>
                <a:rPr lang="en-US" sz="825" dirty="0"/>
                <a:t>200</a:t>
              </a:r>
              <a:endParaRPr lang="ru-RU" sz="825" dirty="0"/>
            </a:p>
          </p:txBody>
        </p:sp>
        <p:sp>
          <p:nvSpPr>
            <p:cNvPr id="30" name="TextBox 29">
              <a:extLst>
                <a:ext uri="{FF2B5EF4-FFF2-40B4-BE49-F238E27FC236}">
                  <a16:creationId xmlns:a16="http://schemas.microsoft.com/office/drawing/2014/main" id="{63586AA4-1D30-4887-8F04-6C0C221F43C3}"/>
                </a:ext>
              </a:extLst>
            </p:cNvPr>
            <p:cNvSpPr txBox="1"/>
            <p:nvPr/>
          </p:nvSpPr>
          <p:spPr>
            <a:xfrm>
              <a:off x="4611110" y="3232794"/>
              <a:ext cx="647934" cy="219291"/>
            </a:xfrm>
            <a:prstGeom prst="rect">
              <a:avLst/>
            </a:prstGeom>
            <a:noFill/>
          </p:spPr>
          <p:txBody>
            <a:bodyPr wrap="none" rtlCol="0">
              <a:spAutoFit/>
            </a:bodyPr>
            <a:lstStyle/>
            <a:p>
              <a:pPr algn="ctr"/>
              <a:r>
                <a:rPr lang="en-US" sz="825" dirty="0"/>
                <a:t>UL DATA</a:t>
              </a:r>
              <a:endParaRPr lang="ru-RU" sz="825" dirty="0"/>
            </a:p>
          </p:txBody>
        </p:sp>
        <p:grpSp>
          <p:nvGrpSpPr>
            <p:cNvPr id="31" name="Группа 30">
              <a:extLst>
                <a:ext uri="{FF2B5EF4-FFF2-40B4-BE49-F238E27FC236}">
                  <a16:creationId xmlns:a16="http://schemas.microsoft.com/office/drawing/2014/main" id="{1770D0C8-8610-40B1-8357-6BD01CE63A5E}"/>
                </a:ext>
              </a:extLst>
            </p:cNvPr>
            <p:cNvGrpSpPr/>
            <p:nvPr/>
          </p:nvGrpSpPr>
          <p:grpSpPr>
            <a:xfrm>
              <a:off x="4371873" y="2871724"/>
              <a:ext cx="1140861" cy="356494"/>
              <a:chOff x="1884221" y="3976391"/>
              <a:chExt cx="623773" cy="475325"/>
            </a:xfrm>
            <a:solidFill>
              <a:schemeClr val="accent2">
                <a:lumMod val="60000"/>
                <a:lumOff val="40000"/>
              </a:schemeClr>
            </a:solidFill>
          </p:grpSpPr>
          <p:sp>
            <p:nvSpPr>
              <p:cNvPr id="59" name="Прямоугольник 58">
                <a:extLst>
                  <a:ext uri="{FF2B5EF4-FFF2-40B4-BE49-F238E27FC236}">
                    <a16:creationId xmlns:a16="http://schemas.microsoft.com/office/drawing/2014/main" id="{ECBE0026-36C1-4040-807A-AF3C07EFAEF2}"/>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0" name="Прямоугольник 59">
                <a:extLst>
                  <a:ext uri="{FF2B5EF4-FFF2-40B4-BE49-F238E27FC236}">
                    <a16:creationId xmlns:a16="http://schemas.microsoft.com/office/drawing/2014/main" id="{60C22284-4D66-40F2-AC04-72DC518497B6}"/>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1" name="Прямоугольник 60">
                <a:extLst>
                  <a:ext uri="{FF2B5EF4-FFF2-40B4-BE49-F238E27FC236}">
                    <a16:creationId xmlns:a16="http://schemas.microsoft.com/office/drawing/2014/main" id="{836B735E-530E-41D3-8ECB-6ECA316311D1}"/>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2" name="Прямоугольник 61">
                <a:extLst>
                  <a:ext uri="{FF2B5EF4-FFF2-40B4-BE49-F238E27FC236}">
                    <a16:creationId xmlns:a16="http://schemas.microsoft.com/office/drawing/2014/main" id="{E96C0CDE-37DB-4A9D-B504-20F6A0972C3D}"/>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3" name="Прямоугольник 62">
                <a:extLst>
                  <a:ext uri="{FF2B5EF4-FFF2-40B4-BE49-F238E27FC236}">
                    <a16:creationId xmlns:a16="http://schemas.microsoft.com/office/drawing/2014/main" id="{DE8469C0-F254-49AB-B045-2AB821B5B084}"/>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4" name="Прямоугольник 63">
                <a:extLst>
                  <a:ext uri="{FF2B5EF4-FFF2-40B4-BE49-F238E27FC236}">
                    <a16:creationId xmlns:a16="http://schemas.microsoft.com/office/drawing/2014/main" id="{0906D339-0E25-4F60-8ECE-FDB655CE4FBF}"/>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5" name="Прямоугольник 64">
                <a:extLst>
                  <a:ext uri="{FF2B5EF4-FFF2-40B4-BE49-F238E27FC236}">
                    <a16:creationId xmlns:a16="http://schemas.microsoft.com/office/drawing/2014/main" id="{776E7A34-6EBF-47D8-842E-9CA72BB47CE2}"/>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6" name="Прямоугольник 65">
                <a:extLst>
                  <a:ext uri="{FF2B5EF4-FFF2-40B4-BE49-F238E27FC236}">
                    <a16:creationId xmlns:a16="http://schemas.microsoft.com/office/drawing/2014/main" id="{43BB4A7B-679B-4701-9766-2465643CEAA2}"/>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67" name="Прямоугольник 66">
                <a:extLst>
                  <a:ext uri="{FF2B5EF4-FFF2-40B4-BE49-F238E27FC236}">
                    <a16:creationId xmlns:a16="http://schemas.microsoft.com/office/drawing/2014/main" id="{63BE8520-08D1-460D-8A0F-6C5F341B94D8}"/>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32" name="TextBox 31">
              <a:extLst>
                <a:ext uri="{FF2B5EF4-FFF2-40B4-BE49-F238E27FC236}">
                  <a16:creationId xmlns:a16="http://schemas.microsoft.com/office/drawing/2014/main" id="{36C65905-7F99-498A-B594-0CF2C8A05DB9}"/>
                </a:ext>
              </a:extLst>
            </p:cNvPr>
            <p:cNvSpPr txBox="1"/>
            <p:nvPr/>
          </p:nvSpPr>
          <p:spPr>
            <a:xfrm>
              <a:off x="5310469" y="2611851"/>
              <a:ext cx="516914" cy="219291"/>
            </a:xfrm>
            <a:prstGeom prst="rect">
              <a:avLst/>
            </a:prstGeom>
            <a:noFill/>
          </p:spPr>
          <p:txBody>
            <a:bodyPr wrap="square" rtlCol="0">
              <a:spAutoFit/>
            </a:bodyPr>
            <a:lstStyle/>
            <a:p>
              <a:pPr algn="ctr"/>
              <a:r>
                <a:rPr lang="en-US" sz="825" dirty="0"/>
                <a:t>16</a:t>
              </a:r>
              <a:endParaRPr lang="ru-RU" sz="825" dirty="0"/>
            </a:p>
          </p:txBody>
        </p:sp>
        <p:sp>
          <p:nvSpPr>
            <p:cNvPr id="33" name="TextBox 32">
              <a:extLst>
                <a:ext uri="{FF2B5EF4-FFF2-40B4-BE49-F238E27FC236}">
                  <a16:creationId xmlns:a16="http://schemas.microsoft.com/office/drawing/2014/main" id="{9BEE36AE-F2D3-4FBF-97A8-E709AF118FA5}"/>
                </a:ext>
              </a:extLst>
            </p:cNvPr>
            <p:cNvSpPr txBox="1"/>
            <p:nvPr/>
          </p:nvSpPr>
          <p:spPr>
            <a:xfrm>
              <a:off x="4625219" y="2676309"/>
              <a:ext cx="562572" cy="219291"/>
            </a:xfrm>
            <a:prstGeom prst="rect">
              <a:avLst/>
            </a:prstGeom>
            <a:noFill/>
          </p:spPr>
          <p:txBody>
            <a:bodyPr wrap="square" rtlCol="0">
              <a:spAutoFit/>
            </a:bodyPr>
            <a:lstStyle/>
            <a:p>
              <a:pPr algn="ctr"/>
              <a:r>
                <a:rPr lang="en-US" sz="825" dirty="0"/>
                <a:t>200</a:t>
              </a:r>
              <a:endParaRPr lang="ru-RU" sz="825" dirty="0"/>
            </a:p>
          </p:txBody>
        </p:sp>
        <p:sp>
          <p:nvSpPr>
            <p:cNvPr id="34" name="TextBox 33">
              <a:extLst>
                <a:ext uri="{FF2B5EF4-FFF2-40B4-BE49-F238E27FC236}">
                  <a16:creationId xmlns:a16="http://schemas.microsoft.com/office/drawing/2014/main" id="{2014B336-0F2C-48D5-BBCF-36F2915287B1}"/>
                </a:ext>
              </a:extLst>
            </p:cNvPr>
            <p:cNvSpPr txBox="1"/>
            <p:nvPr/>
          </p:nvSpPr>
          <p:spPr>
            <a:xfrm>
              <a:off x="5800646" y="3232794"/>
              <a:ext cx="647934" cy="219291"/>
            </a:xfrm>
            <a:prstGeom prst="rect">
              <a:avLst/>
            </a:prstGeom>
            <a:noFill/>
          </p:spPr>
          <p:txBody>
            <a:bodyPr wrap="none" rtlCol="0">
              <a:spAutoFit/>
            </a:bodyPr>
            <a:lstStyle/>
            <a:p>
              <a:pPr algn="ctr"/>
              <a:r>
                <a:rPr lang="en-US" sz="825" dirty="0"/>
                <a:t>DL DATA</a:t>
              </a:r>
              <a:endParaRPr lang="ru-RU" sz="825" dirty="0"/>
            </a:p>
          </p:txBody>
        </p:sp>
        <p:grpSp>
          <p:nvGrpSpPr>
            <p:cNvPr id="35" name="Группа 34">
              <a:extLst>
                <a:ext uri="{FF2B5EF4-FFF2-40B4-BE49-F238E27FC236}">
                  <a16:creationId xmlns:a16="http://schemas.microsoft.com/office/drawing/2014/main" id="{F257BD01-6CD4-4C69-89AC-76F78A703A61}"/>
                </a:ext>
              </a:extLst>
            </p:cNvPr>
            <p:cNvGrpSpPr/>
            <p:nvPr/>
          </p:nvGrpSpPr>
          <p:grpSpPr>
            <a:xfrm>
              <a:off x="5561410" y="2871724"/>
              <a:ext cx="1140861" cy="356494"/>
              <a:chOff x="1884221" y="3976391"/>
              <a:chExt cx="623773" cy="475325"/>
            </a:xfrm>
            <a:solidFill>
              <a:schemeClr val="accent2">
                <a:lumMod val="60000"/>
                <a:lumOff val="40000"/>
              </a:schemeClr>
            </a:solidFill>
          </p:grpSpPr>
          <p:sp>
            <p:nvSpPr>
              <p:cNvPr id="50" name="Прямоугольник 49">
                <a:extLst>
                  <a:ext uri="{FF2B5EF4-FFF2-40B4-BE49-F238E27FC236}">
                    <a16:creationId xmlns:a16="http://schemas.microsoft.com/office/drawing/2014/main" id="{B70CCA13-4B0F-4347-9C2B-2A5768103CAC}"/>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1" name="Прямоугольник 50">
                <a:extLst>
                  <a:ext uri="{FF2B5EF4-FFF2-40B4-BE49-F238E27FC236}">
                    <a16:creationId xmlns:a16="http://schemas.microsoft.com/office/drawing/2014/main" id="{2CBDB0AD-9D0B-41FE-8CD8-2AF364B3428C}"/>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2" name="Прямоугольник 51">
                <a:extLst>
                  <a:ext uri="{FF2B5EF4-FFF2-40B4-BE49-F238E27FC236}">
                    <a16:creationId xmlns:a16="http://schemas.microsoft.com/office/drawing/2014/main" id="{502F6CA8-1086-4C98-AD6F-C2D16B1AFABA}"/>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3" name="Прямоугольник 52">
                <a:extLst>
                  <a:ext uri="{FF2B5EF4-FFF2-40B4-BE49-F238E27FC236}">
                    <a16:creationId xmlns:a16="http://schemas.microsoft.com/office/drawing/2014/main" id="{50FA4D67-71C6-4436-947C-5DFA12BF22CF}"/>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4" name="Прямоугольник 53">
                <a:extLst>
                  <a:ext uri="{FF2B5EF4-FFF2-40B4-BE49-F238E27FC236}">
                    <a16:creationId xmlns:a16="http://schemas.microsoft.com/office/drawing/2014/main" id="{857C05A5-09FC-4837-A22D-7E69CF956B22}"/>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5" name="Прямоугольник 54">
                <a:extLst>
                  <a:ext uri="{FF2B5EF4-FFF2-40B4-BE49-F238E27FC236}">
                    <a16:creationId xmlns:a16="http://schemas.microsoft.com/office/drawing/2014/main" id="{24A4CF4F-00FD-4A1C-8BE5-87B6D6642372}"/>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6" name="Прямоугольник 55">
                <a:extLst>
                  <a:ext uri="{FF2B5EF4-FFF2-40B4-BE49-F238E27FC236}">
                    <a16:creationId xmlns:a16="http://schemas.microsoft.com/office/drawing/2014/main" id="{8F9E8D25-309B-46AA-A14A-7C83E527E172}"/>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7" name="Прямоугольник 56">
                <a:extLst>
                  <a:ext uri="{FF2B5EF4-FFF2-40B4-BE49-F238E27FC236}">
                    <a16:creationId xmlns:a16="http://schemas.microsoft.com/office/drawing/2014/main" id="{408009F3-479F-4CFA-AD18-6768DC652D15}"/>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58" name="Прямоугольник 57">
                <a:extLst>
                  <a:ext uri="{FF2B5EF4-FFF2-40B4-BE49-F238E27FC236}">
                    <a16:creationId xmlns:a16="http://schemas.microsoft.com/office/drawing/2014/main" id="{8E1D2E0A-68D8-48B6-8FDE-560F0065DF99}"/>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36" name="TextBox 35">
              <a:extLst>
                <a:ext uri="{FF2B5EF4-FFF2-40B4-BE49-F238E27FC236}">
                  <a16:creationId xmlns:a16="http://schemas.microsoft.com/office/drawing/2014/main" id="{9285E7B4-6413-4E08-8E3A-1BD47A0D92B6}"/>
                </a:ext>
              </a:extLst>
            </p:cNvPr>
            <p:cNvSpPr txBox="1"/>
            <p:nvPr/>
          </p:nvSpPr>
          <p:spPr>
            <a:xfrm>
              <a:off x="6500004" y="2611851"/>
              <a:ext cx="516914" cy="219291"/>
            </a:xfrm>
            <a:prstGeom prst="rect">
              <a:avLst/>
            </a:prstGeom>
            <a:noFill/>
          </p:spPr>
          <p:txBody>
            <a:bodyPr wrap="square" rtlCol="0">
              <a:spAutoFit/>
            </a:bodyPr>
            <a:lstStyle/>
            <a:p>
              <a:pPr algn="ctr"/>
              <a:r>
                <a:rPr lang="en-US" sz="825" dirty="0"/>
                <a:t>16</a:t>
              </a:r>
              <a:endParaRPr lang="ru-RU" sz="825" dirty="0"/>
            </a:p>
          </p:txBody>
        </p:sp>
        <p:sp>
          <p:nvSpPr>
            <p:cNvPr id="37" name="TextBox 36">
              <a:extLst>
                <a:ext uri="{FF2B5EF4-FFF2-40B4-BE49-F238E27FC236}">
                  <a16:creationId xmlns:a16="http://schemas.microsoft.com/office/drawing/2014/main" id="{0067DFBF-7611-44C9-B459-A834B0176180}"/>
                </a:ext>
              </a:extLst>
            </p:cNvPr>
            <p:cNvSpPr txBox="1"/>
            <p:nvPr/>
          </p:nvSpPr>
          <p:spPr>
            <a:xfrm>
              <a:off x="5814755" y="2676309"/>
              <a:ext cx="562572" cy="219291"/>
            </a:xfrm>
            <a:prstGeom prst="rect">
              <a:avLst/>
            </a:prstGeom>
            <a:noFill/>
          </p:spPr>
          <p:txBody>
            <a:bodyPr wrap="square" rtlCol="0">
              <a:spAutoFit/>
            </a:bodyPr>
            <a:lstStyle/>
            <a:p>
              <a:pPr algn="ctr"/>
              <a:r>
                <a:rPr lang="en-US" sz="825" dirty="0"/>
                <a:t>200</a:t>
              </a:r>
              <a:endParaRPr lang="ru-RU" sz="825" dirty="0"/>
            </a:p>
          </p:txBody>
        </p:sp>
        <p:sp>
          <p:nvSpPr>
            <p:cNvPr id="38" name="TextBox 37">
              <a:extLst>
                <a:ext uri="{FF2B5EF4-FFF2-40B4-BE49-F238E27FC236}">
                  <a16:creationId xmlns:a16="http://schemas.microsoft.com/office/drawing/2014/main" id="{FBAEF80F-1CE4-4BD2-AF94-BC5431BD4496}"/>
                </a:ext>
              </a:extLst>
            </p:cNvPr>
            <p:cNvSpPr txBox="1"/>
            <p:nvPr/>
          </p:nvSpPr>
          <p:spPr>
            <a:xfrm>
              <a:off x="6983881" y="3232794"/>
              <a:ext cx="647934" cy="219291"/>
            </a:xfrm>
            <a:prstGeom prst="rect">
              <a:avLst/>
            </a:prstGeom>
            <a:noFill/>
          </p:spPr>
          <p:txBody>
            <a:bodyPr wrap="none" rtlCol="0">
              <a:spAutoFit/>
            </a:bodyPr>
            <a:lstStyle/>
            <a:p>
              <a:pPr algn="ctr"/>
              <a:r>
                <a:rPr lang="en-US" sz="825" dirty="0"/>
                <a:t>UL DATA</a:t>
              </a:r>
              <a:endParaRPr lang="ru-RU" sz="825" dirty="0"/>
            </a:p>
          </p:txBody>
        </p:sp>
        <p:grpSp>
          <p:nvGrpSpPr>
            <p:cNvPr id="39" name="Группа 38">
              <a:extLst>
                <a:ext uri="{FF2B5EF4-FFF2-40B4-BE49-F238E27FC236}">
                  <a16:creationId xmlns:a16="http://schemas.microsoft.com/office/drawing/2014/main" id="{6B7CCC6D-2272-405C-B286-FBB584A26AAE}"/>
                </a:ext>
              </a:extLst>
            </p:cNvPr>
            <p:cNvGrpSpPr/>
            <p:nvPr/>
          </p:nvGrpSpPr>
          <p:grpSpPr>
            <a:xfrm>
              <a:off x="6744645" y="2871724"/>
              <a:ext cx="1140861" cy="356494"/>
              <a:chOff x="1884221" y="3976391"/>
              <a:chExt cx="623773" cy="475325"/>
            </a:xfrm>
            <a:solidFill>
              <a:schemeClr val="accent2">
                <a:lumMod val="60000"/>
                <a:lumOff val="40000"/>
              </a:schemeClr>
            </a:solidFill>
          </p:grpSpPr>
          <p:sp>
            <p:nvSpPr>
              <p:cNvPr id="41" name="Прямоугольник 40">
                <a:extLst>
                  <a:ext uri="{FF2B5EF4-FFF2-40B4-BE49-F238E27FC236}">
                    <a16:creationId xmlns:a16="http://schemas.microsoft.com/office/drawing/2014/main" id="{65FDB57E-16B5-49DB-9B02-7AAA163CD7A2}"/>
                  </a:ext>
                </a:extLst>
              </p:cNvPr>
              <p:cNvSpPr/>
              <p:nvPr/>
            </p:nvSpPr>
            <p:spPr>
              <a:xfrm>
                <a:off x="1884221" y="397639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2" name="Прямоугольник 41">
                <a:extLst>
                  <a:ext uri="{FF2B5EF4-FFF2-40B4-BE49-F238E27FC236}">
                    <a16:creationId xmlns:a16="http://schemas.microsoft.com/office/drawing/2014/main" id="{4FBD75CA-5B25-4F92-9058-9E3BD9E17D4F}"/>
                  </a:ext>
                </a:extLst>
              </p:cNvPr>
              <p:cNvSpPr/>
              <p:nvPr/>
            </p:nvSpPr>
            <p:spPr>
              <a:xfrm>
                <a:off x="1884221" y="402915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3" name="Прямоугольник 42">
                <a:extLst>
                  <a:ext uri="{FF2B5EF4-FFF2-40B4-BE49-F238E27FC236}">
                    <a16:creationId xmlns:a16="http://schemas.microsoft.com/office/drawing/2014/main" id="{61697C56-658D-448B-8803-2ECED4D85B7D}"/>
                  </a:ext>
                </a:extLst>
              </p:cNvPr>
              <p:cNvSpPr/>
              <p:nvPr/>
            </p:nvSpPr>
            <p:spPr>
              <a:xfrm>
                <a:off x="1884221" y="408191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4" name="Прямоугольник 43">
                <a:extLst>
                  <a:ext uri="{FF2B5EF4-FFF2-40B4-BE49-F238E27FC236}">
                    <a16:creationId xmlns:a16="http://schemas.microsoft.com/office/drawing/2014/main" id="{7EE5B0CC-02E0-44F3-BD27-39D877D04192}"/>
                  </a:ext>
                </a:extLst>
              </p:cNvPr>
              <p:cNvSpPr/>
              <p:nvPr/>
            </p:nvSpPr>
            <p:spPr>
              <a:xfrm>
                <a:off x="1884221" y="413468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5" name="Прямоугольник 44">
                <a:extLst>
                  <a:ext uri="{FF2B5EF4-FFF2-40B4-BE49-F238E27FC236}">
                    <a16:creationId xmlns:a16="http://schemas.microsoft.com/office/drawing/2014/main" id="{E0CB2F1A-6445-4E23-81CB-5242093F3D05}"/>
                  </a:ext>
                </a:extLst>
              </p:cNvPr>
              <p:cNvSpPr/>
              <p:nvPr/>
            </p:nvSpPr>
            <p:spPr>
              <a:xfrm>
                <a:off x="1884221" y="4187447"/>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6" name="Прямоугольник 45">
                <a:extLst>
                  <a:ext uri="{FF2B5EF4-FFF2-40B4-BE49-F238E27FC236}">
                    <a16:creationId xmlns:a16="http://schemas.microsoft.com/office/drawing/2014/main" id="{85104CDB-4E5C-4D08-9D06-33ABFF212977}"/>
                  </a:ext>
                </a:extLst>
              </p:cNvPr>
              <p:cNvSpPr/>
              <p:nvPr/>
            </p:nvSpPr>
            <p:spPr>
              <a:xfrm>
                <a:off x="1884221" y="4240211"/>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7" name="Прямоугольник 46">
                <a:extLst>
                  <a:ext uri="{FF2B5EF4-FFF2-40B4-BE49-F238E27FC236}">
                    <a16:creationId xmlns:a16="http://schemas.microsoft.com/office/drawing/2014/main" id="{8F046BC1-DBB3-4EBB-82D9-221332661223}"/>
                  </a:ext>
                </a:extLst>
              </p:cNvPr>
              <p:cNvSpPr/>
              <p:nvPr/>
            </p:nvSpPr>
            <p:spPr>
              <a:xfrm>
                <a:off x="1884221" y="4292975"/>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8" name="Прямоугольник 47">
                <a:extLst>
                  <a:ext uri="{FF2B5EF4-FFF2-40B4-BE49-F238E27FC236}">
                    <a16:creationId xmlns:a16="http://schemas.microsoft.com/office/drawing/2014/main" id="{E8E236BF-E257-4B73-B83D-949B7A0FD1C2}"/>
                  </a:ext>
                </a:extLst>
              </p:cNvPr>
              <p:cNvSpPr/>
              <p:nvPr/>
            </p:nvSpPr>
            <p:spPr>
              <a:xfrm>
                <a:off x="1884221" y="4345739"/>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49" name="Прямоугольник 48">
                <a:extLst>
                  <a:ext uri="{FF2B5EF4-FFF2-40B4-BE49-F238E27FC236}">
                    <a16:creationId xmlns:a16="http://schemas.microsoft.com/office/drawing/2014/main" id="{549F4F8F-69AB-49F6-8F81-6354CFA3AA6D}"/>
                  </a:ext>
                </a:extLst>
              </p:cNvPr>
              <p:cNvSpPr/>
              <p:nvPr/>
            </p:nvSpPr>
            <p:spPr>
              <a:xfrm>
                <a:off x="1884221" y="4398503"/>
                <a:ext cx="623773" cy="53213"/>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40" name="TextBox 39">
              <a:extLst>
                <a:ext uri="{FF2B5EF4-FFF2-40B4-BE49-F238E27FC236}">
                  <a16:creationId xmlns:a16="http://schemas.microsoft.com/office/drawing/2014/main" id="{EC2E4437-4162-4189-B246-2ECFCB34592C}"/>
                </a:ext>
              </a:extLst>
            </p:cNvPr>
            <p:cNvSpPr txBox="1"/>
            <p:nvPr/>
          </p:nvSpPr>
          <p:spPr>
            <a:xfrm>
              <a:off x="6997990" y="2676309"/>
              <a:ext cx="562572" cy="219291"/>
            </a:xfrm>
            <a:prstGeom prst="rect">
              <a:avLst/>
            </a:prstGeom>
            <a:noFill/>
          </p:spPr>
          <p:txBody>
            <a:bodyPr wrap="square" rtlCol="0">
              <a:spAutoFit/>
            </a:bodyPr>
            <a:lstStyle/>
            <a:p>
              <a:pPr algn="ctr"/>
              <a:r>
                <a:rPr lang="en-US" sz="825" dirty="0"/>
                <a:t>200</a:t>
              </a:r>
              <a:endParaRPr lang="ru-RU" sz="825" dirty="0"/>
            </a:p>
          </p:txBody>
        </p:sp>
      </p:grpSp>
      <p:sp>
        <p:nvSpPr>
          <p:cNvPr id="96" name="TextBox 95">
            <a:extLst>
              <a:ext uri="{FF2B5EF4-FFF2-40B4-BE49-F238E27FC236}">
                <a16:creationId xmlns:a16="http://schemas.microsoft.com/office/drawing/2014/main" id="{0F21CDF3-2F8A-4608-8221-3C3448ED9D73}"/>
              </a:ext>
            </a:extLst>
          </p:cNvPr>
          <p:cNvSpPr txBox="1"/>
          <p:nvPr/>
        </p:nvSpPr>
        <p:spPr>
          <a:xfrm>
            <a:off x="979549" y="5158852"/>
            <a:ext cx="479618" cy="219291"/>
          </a:xfrm>
          <a:prstGeom prst="rect">
            <a:avLst/>
          </a:prstGeom>
          <a:noFill/>
        </p:spPr>
        <p:txBody>
          <a:bodyPr wrap="none" rtlCol="0">
            <a:spAutoFit/>
          </a:bodyPr>
          <a:lstStyle/>
          <a:p>
            <a:pPr algn="ctr"/>
            <a:r>
              <a:rPr lang="en-US" sz="825" dirty="0"/>
              <a:t>DATA</a:t>
            </a:r>
            <a:endParaRPr lang="ru-RU" sz="825" dirty="0"/>
          </a:p>
        </p:txBody>
      </p:sp>
      <p:sp>
        <p:nvSpPr>
          <p:cNvPr id="97" name="Прямоугольник 96">
            <a:extLst>
              <a:ext uri="{FF2B5EF4-FFF2-40B4-BE49-F238E27FC236}">
                <a16:creationId xmlns:a16="http://schemas.microsoft.com/office/drawing/2014/main" id="{3BD274AC-7772-4E2F-A5D2-D168BF082F4D}"/>
              </a:ext>
            </a:extLst>
          </p:cNvPr>
          <p:cNvSpPr/>
          <p:nvPr/>
        </p:nvSpPr>
        <p:spPr>
          <a:xfrm>
            <a:off x="291244" y="4808022"/>
            <a:ext cx="254468" cy="359171"/>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825" dirty="0"/>
              <a:t>IRTS</a:t>
            </a:r>
            <a:endParaRPr lang="ru-RU" sz="825" dirty="0"/>
          </a:p>
        </p:txBody>
      </p:sp>
      <p:sp>
        <p:nvSpPr>
          <p:cNvPr id="98" name="Прямоугольник 97">
            <a:extLst>
              <a:ext uri="{FF2B5EF4-FFF2-40B4-BE49-F238E27FC236}">
                <a16:creationId xmlns:a16="http://schemas.microsoft.com/office/drawing/2014/main" id="{F52023A4-6CF5-4B02-AD72-B406F598C36F}"/>
              </a:ext>
            </a:extLst>
          </p:cNvPr>
          <p:cNvSpPr/>
          <p:nvPr/>
        </p:nvSpPr>
        <p:spPr>
          <a:xfrm>
            <a:off x="594541" y="4808022"/>
            <a:ext cx="250261" cy="359171"/>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825" dirty="0"/>
              <a:t>CTS</a:t>
            </a:r>
            <a:endParaRPr lang="ru-RU" sz="825" dirty="0"/>
          </a:p>
        </p:txBody>
      </p:sp>
      <p:grpSp>
        <p:nvGrpSpPr>
          <p:cNvPr id="99" name="Группа 98">
            <a:extLst>
              <a:ext uri="{FF2B5EF4-FFF2-40B4-BE49-F238E27FC236}">
                <a16:creationId xmlns:a16="http://schemas.microsoft.com/office/drawing/2014/main" id="{4CBCA65D-2996-45A0-A7E0-96FA47FDC802}"/>
              </a:ext>
            </a:extLst>
          </p:cNvPr>
          <p:cNvGrpSpPr/>
          <p:nvPr/>
        </p:nvGrpSpPr>
        <p:grpSpPr>
          <a:xfrm>
            <a:off x="883906" y="4808829"/>
            <a:ext cx="670921" cy="359171"/>
            <a:chOff x="2706685" y="5820903"/>
            <a:chExt cx="4596482" cy="671208"/>
          </a:xfrm>
        </p:grpSpPr>
        <p:sp>
          <p:nvSpPr>
            <p:cNvPr id="169" name="Прямоугольник 168">
              <a:extLst>
                <a:ext uri="{FF2B5EF4-FFF2-40B4-BE49-F238E27FC236}">
                  <a16:creationId xmlns:a16="http://schemas.microsoft.com/office/drawing/2014/main" id="{83D247D7-E636-4585-9135-0E57D1BA655A}"/>
                </a:ext>
              </a:extLst>
            </p:cNvPr>
            <p:cNvSpPr/>
            <p:nvPr/>
          </p:nvSpPr>
          <p:spPr>
            <a:xfrm>
              <a:off x="2706685"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0" name="Прямоугольник 169">
              <a:extLst>
                <a:ext uri="{FF2B5EF4-FFF2-40B4-BE49-F238E27FC236}">
                  <a16:creationId xmlns:a16="http://schemas.microsoft.com/office/drawing/2014/main" id="{EA361AFA-3B63-440D-9D7B-BFBE4D64B0C7}"/>
                </a:ext>
              </a:extLst>
            </p:cNvPr>
            <p:cNvSpPr/>
            <p:nvPr/>
          </p:nvSpPr>
          <p:spPr>
            <a:xfrm>
              <a:off x="2936513"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1" name="Прямоугольник 170">
              <a:extLst>
                <a:ext uri="{FF2B5EF4-FFF2-40B4-BE49-F238E27FC236}">
                  <a16:creationId xmlns:a16="http://schemas.microsoft.com/office/drawing/2014/main" id="{943AD938-F399-482B-8F1F-CCBD5CB71066}"/>
                </a:ext>
              </a:extLst>
            </p:cNvPr>
            <p:cNvSpPr/>
            <p:nvPr/>
          </p:nvSpPr>
          <p:spPr>
            <a:xfrm>
              <a:off x="3166341"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2" name="Прямоугольник 171">
              <a:extLst>
                <a:ext uri="{FF2B5EF4-FFF2-40B4-BE49-F238E27FC236}">
                  <a16:creationId xmlns:a16="http://schemas.microsoft.com/office/drawing/2014/main" id="{23FB4B60-53B1-4AE4-AEA5-0197054C8A34}"/>
                </a:ext>
              </a:extLst>
            </p:cNvPr>
            <p:cNvSpPr/>
            <p:nvPr/>
          </p:nvSpPr>
          <p:spPr>
            <a:xfrm>
              <a:off x="3396169"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3" name="Прямоугольник 172">
              <a:extLst>
                <a:ext uri="{FF2B5EF4-FFF2-40B4-BE49-F238E27FC236}">
                  <a16:creationId xmlns:a16="http://schemas.microsoft.com/office/drawing/2014/main" id="{56C7CBB5-49E6-4723-B2E8-8439472B77D7}"/>
                </a:ext>
              </a:extLst>
            </p:cNvPr>
            <p:cNvSpPr/>
            <p:nvPr/>
          </p:nvSpPr>
          <p:spPr>
            <a:xfrm>
              <a:off x="3625997"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4" name="Прямоугольник 173">
              <a:extLst>
                <a:ext uri="{FF2B5EF4-FFF2-40B4-BE49-F238E27FC236}">
                  <a16:creationId xmlns:a16="http://schemas.microsoft.com/office/drawing/2014/main" id="{7A8B3807-E5AE-4C7E-B9F5-34021B85833F}"/>
                </a:ext>
              </a:extLst>
            </p:cNvPr>
            <p:cNvSpPr/>
            <p:nvPr/>
          </p:nvSpPr>
          <p:spPr>
            <a:xfrm>
              <a:off x="3855825"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5" name="Прямоугольник 174">
              <a:extLst>
                <a:ext uri="{FF2B5EF4-FFF2-40B4-BE49-F238E27FC236}">
                  <a16:creationId xmlns:a16="http://schemas.microsoft.com/office/drawing/2014/main" id="{C71DA6E0-902E-4483-8BA2-3B97262B36B9}"/>
                </a:ext>
              </a:extLst>
            </p:cNvPr>
            <p:cNvSpPr/>
            <p:nvPr/>
          </p:nvSpPr>
          <p:spPr>
            <a:xfrm>
              <a:off x="4085653"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6" name="Прямоугольник 175">
              <a:extLst>
                <a:ext uri="{FF2B5EF4-FFF2-40B4-BE49-F238E27FC236}">
                  <a16:creationId xmlns:a16="http://schemas.microsoft.com/office/drawing/2014/main" id="{29C2E50B-4C3F-44FF-9D14-A52A97F707C1}"/>
                </a:ext>
              </a:extLst>
            </p:cNvPr>
            <p:cNvSpPr/>
            <p:nvPr/>
          </p:nvSpPr>
          <p:spPr>
            <a:xfrm>
              <a:off x="4315481"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7" name="Прямоугольник 176">
              <a:extLst>
                <a:ext uri="{FF2B5EF4-FFF2-40B4-BE49-F238E27FC236}">
                  <a16:creationId xmlns:a16="http://schemas.microsoft.com/office/drawing/2014/main" id="{853CCE6A-ADF5-4B37-A620-708F88A48A1E}"/>
                </a:ext>
              </a:extLst>
            </p:cNvPr>
            <p:cNvSpPr/>
            <p:nvPr/>
          </p:nvSpPr>
          <p:spPr>
            <a:xfrm>
              <a:off x="4545309"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8" name="Прямоугольник 177">
              <a:extLst>
                <a:ext uri="{FF2B5EF4-FFF2-40B4-BE49-F238E27FC236}">
                  <a16:creationId xmlns:a16="http://schemas.microsoft.com/office/drawing/2014/main" id="{8DF543F9-86F8-49EE-A3BE-858EC2E38B34}"/>
                </a:ext>
              </a:extLst>
            </p:cNvPr>
            <p:cNvSpPr/>
            <p:nvPr/>
          </p:nvSpPr>
          <p:spPr>
            <a:xfrm>
              <a:off x="4775137"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79" name="Прямоугольник 178">
              <a:extLst>
                <a:ext uri="{FF2B5EF4-FFF2-40B4-BE49-F238E27FC236}">
                  <a16:creationId xmlns:a16="http://schemas.microsoft.com/office/drawing/2014/main" id="{DA8C84B7-1041-4E81-A7CE-C8B898ECB09B}"/>
                </a:ext>
              </a:extLst>
            </p:cNvPr>
            <p:cNvSpPr/>
            <p:nvPr/>
          </p:nvSpPr>
          <p:spPr>
            <a:xfrm>
              <a:off x="5004965"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0" name="Прямоугольник 179">
              <a:extLst>
                <a:ext uri="{FF2B5EF4-FFF2-40B4-BE49-F238E27FC236}">
                  <a16:creationId xmlns:a16="http://schemas.microsoft.com/office/drawing/2014/main" id="{7885E080-BE9D-4A48-B038-49696AC1021F}"/>
                </a:ext>
              </a:extLst>
            </p:cNvPr>
            <p:cNvSpPr/>
            <p:nvPr/>
          </p:nvSpPr>
          <p:spPr>
            <a:xfrm>
              <a:off x="5234793"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1" name="Прямоугольник 180">
              <a:extLst>
                <a:ext uri="{FF2B5EF4-FFF2-40B4-BE49-F238E27FC236}">
                  <a16:creationId xmlns:a16="http://schemas.microsoft.com/office/drawing/2014/main" id="{87099473-4F2F-41F9-9782-7E6781A70CE9}"/>
                </a:ext>
              </a:extLst>
            </p:cNvPr>
            <p:cNvSpPr/>
            <p:nvPr/>
          </p:nvSpPr>
          <p:spPr>
            <a:xfrm>
              <a:off x="5464621"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2" name="Прямоугольник 181">
              <a:extLst>
                <a:ext uri="{FF2B5EF4-FFF2-40B4-BE49-F238E27FC236}">
                  <a16:creationId xmlns:a16="http://schemas.microsoft.com/office/drawing/2014/main" id="{8C65FE1C-C9E6-47A2-A793-35D4F175A5E6}"/>
                </a:ext>
              </a:extLst>
            </p:cNvPr>
            <p:cNvSpPr/>
            <p:nvPr/>
          </p:nvSpPr>
          <p:spPr>
            <a:xfrm>
              <a:off x="5694449"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3" name="Прямоугольник 182">
              <a:extLst>
                <a:ext uri="{FF2B5EF4-FFF2-40B4-BE49-F238E27FC236}">
                  <a16:creationId xmlns:a16="http://schemas.microsoft.com/office/drawing/2014/main" id="{47869EDB-93B1-4EE9-8919-A0CDAE97EA18}"/>
                </a:ext>
              </a:extLst>
            </p:cNvPr>
            <p:cNvSpPr/>
            <p:nvPr/>
          </p:nvSpPr>
          <p:spPr>
            <a:xfrm>
              <a:off x="5924277"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4" name="Прямоугольник 183">
              <a:extLst>
                <a:ext uri="{FF2B5EF4-FFF2-40B4-BE49-F238E27FC236}">
                  <a16:creationId xmlns:a16="http://schemas.microsoft.com/office/drawing/2014/main" id="{2A2EFABA-CFC7-456A-BB81-322401E5BB94}"/>
                </a:ext>
              </a:extLst>
            </p:cNvPr>
            <p:cNvSpPr/>
            <p:nvPr/>
          </p:nvSpPr>
          <p:spPr>
            <a:xfrm>
              <a:off x="6154105"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5" name="Прямоугольник 184">
              <a:extLst>
                <a:ext uri="{FF2B5EF4-FFF2-40B4-BE49-F238E27FC236}">
                  <a16:creationId xmlns:a16="http://schemas.microsoft.com/office/drawing/2014/main" id="{8056DE1D-EACE-4D7D-B6BA-879FB0A8005B}"/>
                </a:ext>
              </a:extLst>
            </p:cNvPr>
            <p:cNvSpPr/>
            <p:nvPr/>
          </p:nvSpPr>
          <p:spPr>
            <a:xfrm>
              <a:off x="6383933"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6" name="Прямоугольник 185">
              <a:extLst>
                <a:ext uri="{FF2B5EF4-FFF2-40B4-BE49-F238E27FC236}">
                  <a16:creationId xmlns:a16="http://schemas.microsoft.com/office/drawing/2014/main" id="{58E180EE-1B9C-4587-B523-F603B3A6D855}"/>
                </a:ext>
              </a:extLst>
            </p:cNvPr>
            <p:cNvSpPr/>
            <p:nvPr/>
          </p:nvSpPr>
          <p:spPr>
            <a:xfrm>
              <a:off x="6613761"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7" name="Прямоугольник 186">
              <a:extLst>
                <a:ext uri="{FF2B5EF4-FFF2-40B4-BE49-F238E27FC236}">
                  <a16:creationId xmlns:a16="http://schemas.microsoft.com/office/drawing/2014/main" id="{30661D96-302F-43E8-A120-E8CFE17C005A}"/>
                </a:ext>
              </a:extLst>
            </p:cNvPr>
            <p:cNvSpPr/>
            <p:nvPr/>
          </p:nvSpPr>
          <p:spPr>
            <a:xfrm>
              <a:off x="6843589"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sp>
          <p:nvSpPr>
            <p:cNvPr id="188" name="Прямоугольник 187">
              <a:extLst>
                <a:ext uri="{FF2B5EF4-FFF2-40B4-BE49-F238E27FC236}">
                  <a16:creationId xmlns:a16="http://schemas.microsoft.com/office/drawing/2014/main" id="{97EFDF67-48EE-4EF0-A32E-63C549489C4C}"/>
                </a:ext>
              </a:extLst>
            </p:cNvPr>
            <p:cNvSpPr/>
            <p:nvPr/>
          </p:nvSpPr>
          <p:spPr>
            <a:xfrm>
              <a:off x="7073426" y="5820903"/>
              <a:ext cx="229741" cy="671208"/>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825" dirty="0"/>
            </a:p>
          </p:txBody>
        </p:sp>
      </p:grpSp>
      <p:sp>
        <p:nvSpPr>
          <p:cNvPr id="101" name="TextBox 100">
            <a:extLst>
              <a:ext uri="{FF2B5EF4-FFF2-40B4-BE49-F238E27FC236}">
                <a16:creationId xmlns:a16="http://schemas.microsoft.com/office/drawing/2014/main" id="{622072AC-6B05-4D04-9ABC-62D92708E1F6}"/>
              </a:ext>
            </a:extLst>
          </p:cNvPr>
          <p:cNvSpPr txBox="1"/>
          <p:nvPr/>
        </p:nvSpPr>
        <p:spPr>
          <a:xfrm>
            <a:off x="435825" y="4495800"/>
            <a:ext cx="290464" cy="219291"/>
          </a:xfrm>
          <a:prstGeom prst="rect">
            <a:avLst/>
          </a:prstGeom>
          <a:noFill/>
        </p:spPr>
        <p:txBody>
          <a:bodyPr wrap="none" rtlCol="0">
            <a:spAutoFit/>
          </a:bodyPr>
          <a:lstStyle/>
          <a:p>
            <a:pPr algn="ctr"/>
            <a:r>
              <a:rPr lang="en-US" sz="825" dirty="0"/>
              <a:t>16</a:t>
            </a:r>
            <a:endParaRPr lang="ru-RU" sz="825" dirty="0"/>
          </a:p>
        </p:txBody>
      </p:sp>
      <p:sp>
        <p:nvSpPr>
          <p:cNvPr id="103" name="TextBox 102">
            <a:extLst>
              <a:ext uri="{FF2B5EF4-FFF2-40B4-BE49-F238E27FC236}">
                <a16:creationId xmlns:a16="http://schemas.microsoft.com/office/drawing/2014/main" id="{988E1203-29DB-4314-9805-BFCA80BCB4AB}"/>
              </a:ext>
            </a:extLst>
          </p:cNvPr>
          <p:cNvSpPr txBox="1"/>
          <p:nvPr/>
        </p:nvSpPr>
        <p:spPr>
          <a:xfrm>
            <a:off x="722525" y="4495800"/>
            <a:ext cx="290464" cy="219291"/>
          </a:xfrm>
          <a:prstGeom prst="rect">
            <a:avLst/>
          </a:prstGeom>
          <a:noFill/>
        </p:spPr>
        <p:txBody>
          <a:bodyPr wrap="none" rtlCol="0">
            <a:spAutoFit/>
          </a:bodyPr>
          <a:lstStyle/>
          <a:p>
            <a:pPr algn="ctr"/>
            <a:r>
              <a:rPr lang="en-US" sz="825" dirty="0"/>
              <a:t>16</a:t>
            </a:r>
            <a:endParaRPr lang="ru-RU" sz="825" dirty="0"/>
          </a:p>
        </p:txBody>
      </p:sp>
      <p:sp>
        <p:nvSpPr>
          <p:cNvPr id="104" name="TextBox 103">
            <a:extLst>
              <a:ext uri="{FF2B5EF4-FFF2-40B4-BE49-F238E27FC236}">
                <a16:creationId xmlns:a16="http://schemas.microsoft.com/office/drawing/2014/main" id="{EDA67679-BA9D-4FFA-8016-B8994206C73D}"/>
              </a:ext>
            </a:extLst>
          </p:cNvPr>
          <p:cNvSpPr txBox="1"/>
          <p:nvPr/>
        </p:nvSpPr>
        <p:spPr>
          <a:xfrm>
            <a:off x="1017812" y="4565795"/>
            <a:ext cx="343364" cy="219291"/>
          </a:xfrm>
          <a:prstGeom prst="rect">
            <a:avLst/>
          </a:prstGeom>
          <a:noFill/>
        </p:spPr>
        <p:txBody>
          <a:bodyPr wrap="none" rtlCol="0">
            <a:spAutoFit/>
          </a:bodyPr>
          <a:lstStyle/>
          <a:p>
            <a:pPr algn="ctr"/>
            <a:r>
              <a:rPr lang="en-US" sz="825" dirty="0"/>
              <a:t>104</a:t>
            </a:r>
            <a:endParaRPr lang="ru-RU" sz="825" dirty="0"/>
          </a:p>
        </p:txBody>
      </p:sp>
      <p:sp>
        <p:nvSpPr>
          <p:cNvPr id="105" name="TextBox 104">
            <a:extLst>
              <a:ext uri="{FF2B5EF4-FFF2-40B4-BE49-F238E27FC236}">
                <a16:creationId xmlns:a16="http://schemas.microsoft.com/office/drawing/2014/main" id="{EB196995-2756-4CB7-9707-F09765A18DAA}"/>
              </a:ext>
            </a:extLst>
          </p:cNvPr>
          <p:cNvSpPr txBox="1"/>
          <p:nvPr/>
        </p:nvSpPr>
        <p:spPr>
          <a:xfrm>
            <a:off x="1421266" y="4495800"/>
            <a:ext cx="290464" cy="219291"/>
          </a:xfrm>
          <a:prstGeom prst="rect">
            <a:avLst/>
          </a:prstGeom>
          <a:noFill/>
        </p:spPr>
        <p:txBody>
          <a:bodyPr wrap="none" rtlCol="0">
            <a:spAutoFit/>
          </a:bodyPr>
          <a:lstStyle/>
          <a:p>
            <a:pPr algn="ctr"/>
            <a:r>
              <a:rPr lang="en-US" sz="825" dirty="0"/>
              <a:t>16</a:t>
            </a:r>
            <a:endParaRPr lang="ru-RU" sz="825" dirty="0"/>
          </a:p>
        </p:txBody>
      </p:sp>
      <p:grpSp>
        <p:nvGrpSpPr>
          <p:cNvPr id="106" name="Группа 105">
            <a:extLst>
              <a:ext uri="{FF2B5EF4-FFF2-40B4-BE49-F238E27FC236}">
                <a16:creationId xmlns:a16="http://schemas.microsoft.com/office/drawing/2014/main" id="{D34E7AC0-334A-4824-BC60-190DCC0384D5}"/>
              </a:ext>
            </a:extLst>
          </p:cNvPr>
          <p:cNvGrpSpPr/>
          <p:nvPr/>
        </p:nvGrpSpPr>
        <p:grpSpPr>
          <a:xfrm rot="10800000">
            <a:off x="1585018" y="4810336"/>
            <a:ext cx="753678" cy="356157"/>
            <a:chOff x="2393835" y="3857017"/>
            <a:chExt cx="4379862" cy="2407599"/>
          </a:xfrm>
          <a:solidFill>
            <a:schemeClr val="accent2">
              <a:lumMod val="60000"/>
              <a:lumOff val="40000"/>
            </a:schemeClr>
          </a:solidFill>
        </p:grpSpPr>
        <p:sp>
          <p:nvSpPr>
            <p:cNvPr id="151" name="Прямоугольник 150">
              <a:extLst>
                <a:ext uri="{FF2B5EF4-FFF2-40B4-BE49-F238E27FC236}">
                  <a16:creationId xmlns:a16="http://schemas.microsoft.com/office/drawing/2014/main" id="{52E490B0-30D1-4607-B776-990F3CD7951E}"/>
                </a:ext>
              </a:extLst>
            </p:cNvPr>
            <p:cNvSpPr/>
            <p:nvPr/>
          </p:nvSpPr>
          <p:spPr>
            <a:xfrm>
              <a:off x="2393835" y="3857017"/>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2" name="Прямоугольник 151">
              <a:extLst>
                <a:ext uri="{FF2B5EF4-FFF2-40B4-BE49-F238E27FC236}">
                  <a16:creationId xmlns:a16="http://schemas.microsoft.com/office/drawing/2014/main" id="{662A8968-F91F-402B-B511-F1006E477A33}"/>
                </a:ext>
              </a:extLst>
            </p:cNvPr>
            <p:cNvSpPr/>
            <p:nvPr/>
          </p:nvSpPr>
          <p:spPr>
            <a:xfrm>
              <a:off x="2393835" y="4124528"/>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3" name="Прямоугольник 152">
              <a:extLst>
                <a:ext uri="{FF2B5EF4-FFF2-40B4-BE49-F238E27FC236}">
                  <a16:creationId xmlns:a16="http://schemas.microsoft.com/office/drawing/2014/main" id="{71D28903-BB07-40A5-B74E-C37DFDCF1BD8}"/>
                </a:ext>
              </a:extLst>
            </p:cNvPr>
            <p:cNvSpPr/>
            <p:nvPr/>
          </p:nvSpPr>
          <p:spPr>
            <a:xfrm>
              <a:off x="2393835" y="4392039"/>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4" name="Прямоугольник 153">
              <a:extLst>
                <a:ext uri="{FF2B5EF4-FFF2-40B4-BE49-F238E27FC236}">
                  <a16:creationId xmlns:a16="http://schemas.microsoft.com/office/drawing/2014/main" id="{7F0FF8D9-27E0-471F-8603-0C6F9E5B08BE}"/>
                </a:ext>
              </a:extLst>
            </p:cNvPr>
            <p:cNvSpPr/>
            <p:nvPr/>
          </p:nvSpPr>
          <p:spPr>
            <a:xfrm>
              <a:off x="2393835" y="4659550"/>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5" name="Прямоугольник 154">
              <a:extLst>
                <a:ext uri="{FF2B5EF4-FFF2-40B4-BE49-F238E27FC236}">
                  <a16:creationId xmlns:a16="http://schemas.microsoft.com/office/drawing/2014/main" id="{C01E9301-CB94-4F35-A361-A7A5B542C787}"/>
                </a:ext>
              </a:extLst>
            </p:cNvPr>
            <p:cNvSpPr/>
            <p:nvPr/>
          </p:nvSpPr>
          <p:spPr>
            <a:xfrm>
              <a:off x="2393835" y="4927061"/>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6" name="Прямоугольник 155">
              <a:extLst>
                <a:ext uri="{FF2B5EF4-FFF2-40B4-BE49-F238E27FC236}">
                  <a16:creationId xmlns:a16="http://schemas.microsoft.com/office/drawing/2014/main" id="{22BF6D54-7D67-48E8-8E46-FE4DD63E3EF4}"/>
                </a:ext>
              </a:extLst>
            </p:cNvPr>
            <p:cNvSpPr/>
            <p:nvPr/>
          </p:nvSpPr>
          <p:spPr>
            <a:xfrm>
              <a:off x="2393835" y="5194572"/>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7" name="Прямоугольник 156">
              <a:extLst>
                <a:ext uri="{FF2B5EF4-FFF2-40B4-BE49-F238E27FC236}">
                  <a16:creationId xmlns:a16="http://schemas.microsoft.com/office/drawing/2014/main" id="{D655D118-0E3D-4517-B622-D293F1AD637A}"/>
                </a:ext>
              </a:extLst>
            </p:cNvPr>
            <p:cNvSpPr/>
            <p:nvPr/>
          </p:nvSpPr>
          <p:spPr>
            <a:xfrm>
              <a:off x="2393835" y="5462083"/>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8" name="Прямоугольник 157">
              <a:extLst>
                <a:ext uri="{FF2B5EF4-FFF2-40B4-BE49-F238E27FC236}">
                  <a16:creationId xmlns:a16="http://schemas.microsoft.com/office/drawing/2014/main" id="{F910080D-E61A-4BD8-B07E-7206C1F807F3}"/>
                </a:ext>
              </a:extLst>
            </p:cNvPr>
            <p:cNvSpPr/>
            <p:nvPr/>
          </p:nvSpPr>
          <p:spPr>
            <a:xfrm>
              <a:off x="2393835" y="5729594"/>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9" name="Прямоугольник 158">
              <a:extLst>
                <a:ext uri="{FF2B5EF4-FFF2-40B4-BE49-F238E27FC236}">
                  <a16:creationId xmlns:a16="http://schemas.microsoft.com/office/drawing/2014/main" id="{C9696FD4-F080-4041-87F3-54E2ADC61BC1}"/>
                </a:ext>
              </a:extLst>
            </p:cNvPr>
            <p:cNvSpPr/>
            <p:nvPr/>
          </p:nvSpPr>
          <p:spPr>
            <a:xfrm>
              <a:off x="2393835" y="5997105"/>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0" name="Прямоугольник 159">
              <a:extLst>
                <a:ext uri="{FF2B5EF4-FFF2-40B4-BE49-F238E27FC236}">
                  <a16:creationId xmlns:a16="http://schemas.microsoft.com/office/drawing/2014/main" id="{99E90E74-5029-41BF-A6D8-DD7BEBB7D0EF}"/>
                </a:ext>
              </a:extLst>
            </p:cNvPr>
            <p:cNvSpPr/>
            <p:nvPr/>
          </p:nvSpPr>
          <p:spPr>
            <a:xfrm>
              <a:off x="5418307" y="3857017"/>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1" name="Прямоугольник 160">
              <a:extLst>
                <a:ext uri="{FF2B5EF4-FFF2-40B4-BE49-F238E27FC236}">
                  <a16:creationId xmlns:a16="http://schemas.microsoft.com/office/drawing/2014/main" id="{70DB81A6-ED33-4BB0-9C36-725FE1904196}"/>
                </a:ext>
              </a:extLst>
            </p:cNvPr>
            <p:cNvSpPr/>
            <p:nvPr/>
          </p:nvSpPr>
          <p:spPr>
            <a:xfrm>
              <a:off x="5418307" y="4124528"/>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2" name="Прямоугольник 161">
              <a:extLst>
                <a:ext uri="{FF2B5EF4-FFF2-40B4-BE49-F238E27FC236}">
                  <a16:creationId xmlns:a16="http://schemas.microsoft.com/office/drawing/2014/main" id="{6C177517-2648-4F10-8677-B8A9EF3A277E}"/>
                </a:ext>
              </a:extLst>
            </p:cNvPr>
            <p:cNvSpPr/>
            <p:nvPr/>
          </p:nvSpPr>
          <p:spPr>
            <a:xfrm>
              <a:off x="5418307" y="4392039"/>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3" name="Прямоугольник 162">
              <a:extLst>
                <a:ext uri="{FF2B5EF4-FFF2-40B4-BE49-F238E27FC236}">
                  <a16:creationId xmlns:a16="http://schemas.microsoft.com/office/drawing/2014/main" id="{4544F411-BAF2-451B-B241-EF21CD3018C2}"/>
                </a:ext>
              </a:extLst>
            </p:cNvPr>
            <p:cNvSpPr/>
            <p:nvPr/>
          </p:nvSpPr>
          <p:spPr>
            <a:xfrm>
              <a:off x="5418307" y="4659550"/>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4" name="Прямоугольник 163">
              <a:extLst>
                <a:ext uri="{FF2B5EF4-FFF2-40B4-BE49-F238E27FC236}">
                  <a16:creationId xmlns:a16="http://schemas.microsoft.com/office/drawing/2014/main" id="{BBEF700B-7F79-4365-8248-4DEB27EAA32E}"/>
                </a:ext>
              </a:extLst>
            </p:cNvPr>
            <p:cNvSpPr/>
            <p:nvPr/>
          </p:nvSpPr>
          <p:spPr>
            <a:xfrm>
              <a:off x="5418307" y="4927061"/>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5" name="Прямоугольник 164">
              <a:extLst>
                <a:ext uri="{FF2B5EF4-FFF2-40B4-BE49-F238E27FC236}">
                  <a16:creationId xmlns:a16="http://schemas.microsoft.com/office/drawing/2014/main" id="{087F8AF2-09D5-4409-801F-5736AC04533C}"/>
                </a:ext>
              </a:extLst>
            </p:cNvPr>
            <p:cNvSpPr/>
            <p:nvPr/>
          </p:nvSpPr>
          <p:spPr>
            <a:xfrm>
              <a:off x="5418307" y="5194572"/>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6" name="Прямоугольник 165">
              <a:extLst>
                <a:ext uri="{FF2B5EF4-FFF2-40B4-BE49-F238E27FC236}">
                  <a16:creationId xmlns:a16="http://schemas.microsoft.com/office/drawing/2014/main" id="{84C0F7BB-C3DE-48B2-9344-137E25927E1B}"/>
                </a:ext>
              </a:extLst>
            </p:cNvPr>
            <p:cNvSpPr/>
            <p:nvPr/>
          </p:nvSpPr>
          <p:spPr>
            <a:xfrm>
              <a:off x="5418307" y="5462083"/>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7" name="Прямоугольник 166">
              <a:extLst>
                <a:ext uri="{FF2B5EF4-FFF2-40B4-BE49-F238E27FC236}">
                  <a16:creationId xmlns:a16="http://schemas.microsoft.com/office/drawing/2014/main" id="{80263BA4-27CC-4501-B22F-47691BBEBA8B}"/>
                </a:ext>
              </a:extLst>
            </p:cNvPr>
            <p:cNvSpPr/>
            <p:nvPr/>
          </p:nvSpPr>
          <p:spPr>
            <a:xfrm>
              <a:off x="5418307" y="5729594"/>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68" name="Прямоугольник 167">
              <a:extLst>
                <a:ext uri="{FF2B5EF4-FFF2-40B4-BE49-F238E27FC236}">
                  <a16:creationId xmlns:a16="http://schemas.microsoft.com/office/drawing/2014/main" id="{470C794E-84FE-4541-B932-1DD64B0C2615}"/>
                </a:ext>
              </a:extLst>
            </p:cNvPr>
            <p:cNvSpPr/>
            <p:nvPr/>
          </p:nvSpPr>
          <p:spPr>
            <a:xfrm>
              <a:off x="5418307" y="5997105"/>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107" name="TextBox 106">
            <a:extLst>
              <a:ext uri="{FF2B5EF4-FFF2-40B4-BE49-F238E27FC236}">
                <a16:creationId xmlns:a16="http://schemas.microsoft.com/office/drawing/2014/main" id="{DA541945-74FD-4D74-9354-B16CCFAE0045}"/>
              </a:ext>
            </a:extLst>
          </p:cNvPr>
          <p:cNvSpPr txBox="1"/>
          <p:nvPr/>
        </p:nvSpPr>
        <p:spPr>
          <a:xfrm>
            <a:off x="2270399" y="5200874"/>
            <a:ext cx="966932" cy="219291"/>
          </a:xfrm>
          <a:prstGeom prst="rect">
            <a:avLst/>
          </a:prstGeom>
          <a:noFill/>
        </p:spPr>
        <p:txBody>
          <a:bodyPr wrap="none" rtlCol="0">
            <a:spAutoFit/>
          </a:bodyPr>
          <a:lstStyle/>
          <a:p>
            <a:pPr algn="ctr"/>
            <a:r>
              <a:rPr lang="en-US" sz="825" dirty="0"/>
              <a:t>ACK+DATA (x3)</a:t>
            </a:r>
            <a:endParaRPr lang="ru-RU" sz="825" dirty="0"/>
          </a:p>
        </p:txBody>
      </p:sp>
      <p:sp>
        <p:nvSpPr>
          <p:cNvPr id="108" name="TextBox 107">
            <a:extLst>
              <a:ext uri="{FF2B5EF4-FFF2-40B4-BE49-F238E27FC236}">
                <a16:creationId xmlns:a16="http://schemas.microsoft.com/office/drawing/2014/main" id="{613B8146-4BE4-487F-8E3A-42D5FD07D456}"/>
              </a:ext>
            </a:extLst>
          </p:cNvPr>
          <p:cNvSpPr txBox="1"/>
          <p:nvPr/>
        </p:nvSpPr>
        <p:spPr>
          <a:xfrm>
            <a:off x="1791223" y="4574489"/>
            <a:ext cx="290464" cy="219291"/>
          </a:xfrm>
          <a:prstGeom prst="rect">
            <a:avLst/>
          </a:prstGeom>
          <a:noFill/>
        </p:spPr>
        <p:txBody>
          <a:bodyPr wrap="none" rtlCol="0">
            <a:spAutoFit/>
          </a:bodyPr>
          <a:lstStyle/>
          <a:p>
            <a:pPr algn="ctr"/>
            <a:r>
              <a:rPr lang="en-US" sz="825" dirty="0"/>
              <a:t>88</a:t>
            </a:r>
            <a:endParaRPr lang="ru-RU" sz="825" dirty="0"/>
          </a:p>
        </p:txBody>
      </p:sp>
      <p:sp>
        <p:nvSpPr>
          <p:cNvPr id="109" name="TextBox 108">
            <a:extLst>
              <a:ext uri="{FF2B5EF4-FFF2-40B4-BE49-F238E27FC236}">
                <a16:creationId xmlns:a16="http://schemas.microsoft.com/office/drawing/2014/main" id="{1AFCAC0D-EA56-4100-A84D-95DABCBB43F2}"/>
              </a:ext>
            </a:extLst>
          </p:cNvPr>
          <p:cNvSpPr txBox="1"/>
          <p:nvPr/>
        </p:nvSpPr>
        <p:spPr>
          <a:xfrm>
            <a:off x="2645831" y="4574489"/>
            <a:ext cx="290464" cy="219291"/>
          </a:xfrm>
          <a:prstGeom prst="rect">
            <a:avLst/>
          </a:prstGeom>
          <a:noFill/>
        </p:spPr>
        <p:txBody>
          <a:bodyPr wrap="none" rtlCol="0">
            <a:spAutoFit/>
          </a:bodyPr>
          <a:lstStyle/>
          <a:p>
            <a:pPr algn="ctr"/>
            <a:r>
              <a:rPr lang="en-US" sz="825" dirty="0"/>
              <a:t>88</a:t>
            </a:r>
            <a:endParaRPr lang="ru-RU" sz="825" dirty="0"/>
          </a:p>
        </p:txBody>
      </p:sp>
      <p:sp>
        <p:nvSpPr>
          <p:cNvPr id="110" name="TextBox 109">
            <a:extLst>
              <a:ext uri="{FF2B5EF4-FFF2-40B4-BE49-F238E27FC236}">
                <a16:creationId xmlns:a16="http://schemas.microsoft.com/office/drawing/2014/main" id="{3276FB73-8820-45D9-A0AB-D768D61FCC20}"/>
              </a:ext>
            </a:extLst>
          </p:cNvPr>
          <p:cNvSpPr txBox="1"/>
          <p:nvPr/>
        </p:nvSpPr>
        <p:spPr>
          <a:xfrm>
            <a:off x="3355980" y="4574489"/>
            <a:ext cx="290464" cy="219291"/>
          </a:xfrm>
          <a:prstGeom prst="rect">
            <a:avLst/>
          </a:prstGeom>
          <a:noFill/>
        </p:spPr>
        <p:txBody>
          <a:bodyPr wrap="none" rtlCol="0">
            <a:spAutoFit/>
          </a:bodyPr>
          <a:lstStyle/>
          <a:p>
            <a:pPr algn="ctr"/>
            <a:r>
              <a:rPr lang="en-US" sz="825" dirty="0"/>
              <a:t>88</a:t>
            </a:r>
            <a:endParaRPr lang="ru-RU" sz="825" dirty="0"/>
          </a:p>
        </p:txBody>
      </p:sp>
      <p:sp>
        <p:nvSpPr>
          <p:cNvPr id="111" name="TextBox 110">
            <a:extLst>
              <a:ext uri="{FF2B5EF4-FFF2-40B4-BE49-F238E27FC236}">
                <a16:creationId xmlns:a16="http://schemas.microsoft.com/office/drawing/2014/main" id="{E317FEA5-107A-4025-AF63-20183696DB2B}"/>
              </a:ext>
            </a:extLst>
          </p:cNvPr>
          <p:cNvSpPr txBox="1"/>
          <p:nvPr/>
        </p:nvSpPr>
        <p:spPr>
          <a:xfrm>
            <a:off x="2989771" y="4495800"/>
            <a:ext cx="237566" cy="219291"/>
          </a:xfrm>
          <a:prstGeom prst="rect">
            <a:avLst/>
          </a:prstGeom>
          <a:noFill/>
        </p:spPr>
        <p:txBody>
          <a:bodyPr wrap="none" rtlCol="0">
            <a:spAutoFit/>
          </a:bodyPr>
          <a:lstStyle/>
          <a:p>
            <a:pPr algn="ctr"/>
            <a:r>
              <a:rPr lang="en-US" sz="825" dirty="0"/>
              <a:t>2</a:t>
            </a:r>
            <a:endParaRPr lang="ru-RU" sz="825" dirty="0"/>
          </a:p>
        </p:txBody>
      </p:sp>
      <p:sp>
        <p:nvSpPr>
          <p:cNvPr id="112" name="TextBox 111">
            <a:extLst>
              <a:ext uri="{FF2B5EF4-FFF2-40B4-BE49-F238E27FC236}">
                <a16:creationId xmlns:a16="http://schemas.microsoft.com/office/drawing/2014/main" id="{2992ABDD-80F0-4B6A-BC21-17BE3B54EA37}"/>
              </a:ext>
            </a:extLst>
          </p:cNvPr>
          <p:cNvSpPr txBox="1"/>
          <p:nvPr/>
        </p:nvSpPr>
        <p:spPr>
          <a:xfrm>
            <a:off x="2227020" y="4495800"/>
            <a:ext cx="237566" cy="219291"/>
          </a:xfrm>
          <a:prstGeom prst="rect">
            <a:avLst/>
          </a:prstGeom>
          <a:noFill/>
        </p:spPr>
        <p:txBody>
          <a:bodyPr wrap="none" rtlCol="0">
            <a:spAutoFit/>
          </a:bodyPr>
          <a:lstStyle/>
          <a:p>
            <a:pPr algn="ctr"/>
            <a:r>
              <a:rPr lang="en-US" sz="825" dirty="0"/>
              <a:t>2</a:t>
            </a:r>
            <a:endParaRPr lang="ru-RU" sz="825" dirty="0"/>
          </a:p>
        </p:txBody>
      </p:sp>
      <p:grpSp>
        <p:nvGrpSpPr>
          <p:cNvPr id="113" name="Группа 112">
            <a:extLst>
              <a:ext uri="{FF2B5EF4-FFF2-40B4-BE49-F238E27FC236}">
                <a16:creationId xmlns:a16="http://schemas.microsoft.com/office/drawing/2014/main" id="{A766EE43-F5D7-42DE-A2D6-2E0FA5AB679E}"/>
              </a:ext>
            </a:extLst>
          </p:cNvPr>
          <p:cNvGrpSpPr/>
          <p:nvPr/>
        </p:nvGrpSpPr>
        <p:grpSpPr>
          <a:xfrm rot="10800000">
            <a:off x="2354877" y="4810336"/>
            <a:ext cx="753678" cy="356157"/>
            <a:chOff x="2393835" y="3857017"/>
            <a:chExt cx="4379862" cy="2407599"/>
          </a:xfrm>
          <a:solidFill>
            <a:schemeClr val="accent2">
              <a:lumMod val="60000"/>
              <a:lumOff val="40000"/>
            </a:schemeClr>
          </a:solidFill>
        </p:grpSpPr>
        <p:sp>
          <p:nvSpPr>
            <p:cNvPr id="133" name="Прямоугольник 132">
              <a:extLst>
                <a:ext uri="{FF2B5EF4-FFF2-40B4-BE49-F238E27FC236}">
                  <a16:creationId xmlns:a16="http://schemas.microsoft.com/office/drawing/2014/main" id="{54DF9BD8-45C8-4FA7-B754-1E5CB8D192BD}"/>
                </a:ext>
              </a:extLst>
            </p:cNvPr>
            <p:cNvSpPr/>
            <p:nvPr/>
          </p:nvSpPr>
          <p:spPr>
            <a:xfrm>
              <a:off x="2393835" y="3857017"/>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4" name="Прямоугольник 133">
              <a:extLst>
                <a:ext uri="{FF2B5EF4-FFF2-40B4-BE49-F238E27FC236}">
                  <a16:creationId xmlns:a16="http://schemas.microsoft.com/office/drawing/2014/main" id="{91DC6301-4742-4F80-955C-9EEC11E7DBE3}"/>
                </a:ext>
              </a:extLst>
            </p:cNvPr>
            <p:cNvSpPr/>
            <p:nvPr/>
          </p:nvSpPr>
          <p:spPr>
            <a:xfrm>
              <a:off x="2393835" y="4124528"/>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5" name="Прямоугольник 134">
              <a:extLst>
                <a:ext uri="{FF2B5EF4-FFF2-40B4-BE49-F238E27FC236}">
                  <a16:creationId xmlns:a16="http://schemas.microsoft.com/office/drawing/2014/main" id="{B9F1C5A0-5918-4D80-8E01-D042038B8B3D}"/>
                </a:ext>
              </a:extLst>
            </p:cNvPr>
            <p:cNvSpPr/>
            <p:nvPr/>
          </p:nvSpPr>
          <p:spPr>
            <a:xfrm>
              <a:off x="2393835" y="4392039"/>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6" name="Прямоугольник 135">
              <a:extLst>
                <a:ext uri="{FF2B5EF4-FFF2-40B4-BE49-F238E27FC236}">
                  <a16:creationId xmlns:a16="http://schemas.microsoft.com/office/drawing/2014/main" id="{3000CEA8-C2D8-441D-82D8-EF29588E72BD}"/>
                </a:ext>
              </a:extLst>
            </p:cNvPr>
            <p:cNvSpPr/>
            <p:nvPr/>
          </p:nvSpPr>
          <p:spPr>
            <a:xfrm>
              <a:off x="2393835" y="4659550"/>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7" name="Прямоугольник 136">
              <a:extLst>
                <a:ext uri="{FF2B5EF4-FFF2-40B4-BE49-F238E27FC236}">
                  <a16:creationId xmlns:a16="http://schemas.microsoft.com/office/drawing/2014/main" id="{8993EF66-7C2B-4F3C-B441-AC55F8C06391}"/>
                </a:ext>
              </a:extLst>
            </p:cNvPr>
            <p:cNvSpPr/>
            <p:nvPr/>
          </p:nvSpPr>
          <p:spPr>
            <a:xfrm>
              <a:off x="2393835" y="4927061"/>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8" name="Прямоугольник 137">
              <a:extLst>
                <a:ext uri="{FF2B5EF4-FFF2-40B4-BE49-F238E27FC236}">
                  <a16:creationId xmlns:a16="http://schemas.microsoft.com/office/drawing/2014/main" id="{BF722F06-CEE9-40AF-97C5-852923C981C9}"/>
                </a:ext>
              </a:extLst>
            </p:cNvPr>
            <p:cNvSpPr/>
            <p:nvPr/>
          </p:nvSpPr>
          <p:spPr>
            <a:xfrm>
              <a:off x="2393835" y="5194572"/>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9" name="Прямоугольник 138">
              <a:extLst>
                <a:ext uri="{FF2B5EF4-FFF2-40B4-BE49-F238E27FC236}">
                  <a16:creationId xmlns:a16="http://schemas.microsoft.com/office/drawing/2014/main" id="{C44D59D6-B5CA-4B52-925D-F3331FDE66BD}"/>
                </a:ext>
              </a:extLst>
            </p:cNvPr>
            <p:cNvSpPr/>
            <p:nvPr/>
          </p:nvSpPr>
          <p:spPr>
            <a:xfrm>
              <a:off x="2393835" y="5462083"/>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0" name="Прямоугольник 139">
              <a:extLst>
                <a:ext uri="{FF2B5EF4-FFF2-40B4-BE49-F238E27FC236}">
                  <a16:creationId xmlns:a16="http://schemas.microsoft.com/office/drawing/2014/main" id="{CF1833F2-ADF0-4596-BAC1-47C951DF5DA8}"/>
                </a:ext>
              </a:extLst>
            </p:cNvPr>
            <p:cNvSpPr/>
            <p:nvPr/>
          </p:nvSpPr>
          <p:spPr>
            <a:xfrm>
              <a:off x="2393835" y="5729594"/>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1" name="Прямоугольник 140">
              <a:extLst>
                <a:ext uri="{FF2B5EF4-FFF2-40B4-BE49-F238E27FC236}">
                  <a16:creationId xmlns:a16="http://schemas.microsoft.com/office/drawing/2014/main" id="{F9CD3FA7-B1AF-44CE-BCB6-70CC7D59BE77}"/>
                </a:ext>
              </a:extLst>
            </p:cNvPr>
            <p:cNvSpPr/>
            <p:nvPr/>
          </p:nvSpPr>
          <p:spPr>
            <a:xfrm>
              <a:off x="2393835" y="5997105"/>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2" name="Прямоугольник 141">
              <a:extLst>
                <a:ext uri="{FF2B5EF4-FFF2-40B4-BE49-F238E27FC236}">
                  <a16:creationId xmlns:a16="http://schemas.microsoft.com/office/drawing/2014/main" id="{1A838B7F-FAFB-4C56-A78A-18F87FF67CEC}"/>
                </a:ext>
              </a:extLst>
            </p:cNvPr>
            <p:cNvSpPr/>
            <p:nvPr/>
          </p:nvSpPr>
          <p:spPr>
            <a:xfrm>
              <a:off x="5418307" y="3857017"/>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3" name="Прямоугольник 142">
              <a:extLst>
                <a:ext uri="{FF2B5EF4-FFF2-40B4-BE49-F238E27FC236}">
                  <a16:creationId xmlns:a16="http://schemas.microsoft.com/office/drawing/2014/main" id="{93D5CC86-0C94-4141-A7CA-EC975C2A640C}"/>
                </a:ext>
              </a:extLst>
            </p:cNvPr>
            <p:cNvSpPr/>
            <p:nvPr/>
          </p:nvSpPr>
          <p:spPr>
            <a:xfrm>
              <a:off x="5418307" y="4124528"/>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4" name="Прямоугольник 143">
              <a:extLst>
                <a:ext uri="{FF2B5EF4-FFF2-40B4-BE49-F238E27FC236}">
                  <a16:creationId xmlns:a16="http://schemas.microsoft.com/office/drawing/2014/main" id="{9212EB7D-19EB-499E-A4C2-86E48A60E66E}"/>
                </a:ext>
              </a:extLst>
            </p:cNvPr>
            <p:cNvSpPr/>
            <p:nvPr/>
          </p:nvSpPr>
          <p:spPr>
            <a:xfrm>
              <a:off x="5418307" y="4392039"/>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5" name="Прямоугольник 144">
              <a:extLst>
                <a:ext uri="{FF2B5EF4-FFF2-40B4-BE49-F238E27FC236}">
                  <a16:creationId xmlns:a16="http://schemas.microsoft.com/office/drawing/2014/main" id="{BD36521B-E2E8-4F28-8461-66C2A58B234D}"/>
                </a:ext>
              </a:extLst>
            </p:cNvPr>
            <p:cNvSpPr/>
            <p:nvPr/>
          </p:nvSpPr>
          <p:spPr>
            <a:xfrm>
              <a:off x="5418307" y="4659550"/>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6" name="Прямоугольник 145">
              <a:extLst>
                <a:ext uri="{FF2B5EF4-FFF2-40B4-BE49-F238E27FC236}">
                  <a16:creationId xmlns:a16="http://schemas.microsoft.com/office/drawing/2014/main" id="{8B2412E0-D30F-4726-A996-474510FF07DB}"/>
                </a:ext>
              </a:extLst>
            </p:cNvPr>
            <p:cNvSpPr/>
            <p:nvPr/>
          </p:nvSpPr>
          <p:spPr>
            <a:xfrm>
              <a:off x="5418307" y="4927061"/>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7" name="Прямоугольник 146">
              <a:extLst>
                <a:ext uri="{FF2B5EF4-FFF2-40B4-BE49-F238E27FC236}">
                  <a16:creationId xmlns:a16="http://schemas.microsoft.com/office/drawing/2014/main" id="{16F6A09E-A137-434A-8E05-023A3B9E3946}"/>
                </a:ext>
              </a:extLst>
            </p:cNvPr>
            <p:cNvSpPr/>
            <p:nvPr/>
          </p:nvSpPr>
          <p:spPr>
            <a:xfrm>
              <a:off x="5418307" y="5194572"/>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8" name="Прямоугольник 147">
              <a:extLst>
                <a:ext uri="{FF2B5EF4-FFF2-40B4-BE49-F238E27FC236}">
                  <a16:creationId xmlns:a16="http://schemas.microsoft.com/office/drawing/2014/main" id="{A8F23ED7-1783-45D3-8EE1-A336605C78D5}"/>
                </a:ext>
              </a:extLst>
            </p:cNvPr>
            <p:cNvSpPr/>
            <p:nvPr/>
          </p:nvSpPr>
          <p:spPr>
            <a:xfrm>
              <a:off x="5418307" y="5462083"/>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49" name="Прямоугольник 148">
              <a:extLst>
                <a:ext uri="{FF2B5EF4-FFF2-40B4-BE49-F238E27FC236}">
                  <a16:creationId xmlns:a16="http://schemas.microsoft.com/office/drawing/2014/main" id="{023F55E5-00A7-40D5-A490-7959FC184627}"/>
                </a:ext>
              </a:extLst>
            </p:cNvPr>
            <p:cNvSpPr/>
            <p:nvPr/>
          </p:nvSpPr>
          <p:spPr>
            <a:xfrm>
              <a:off x="5418307" y="5729594"/>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50" name="Прямоугольник 149">
              <a:extLst>
                <a:ext uri="{FF2B5EF4-FFF2-40B4-BE49-F238E27FC236}">
                  <a16:creationId xmlns:a16="http://schemas.microsoft.com/office/drawing/2014/main" id="{7BCA0358-B2A0-4245-92AF-4C8C2A6C6110}"/>
                </a:ext>
              </a:extLst>
            </p:cNvPr>
            <p:cNvSpPr/>
            <p:nvPr/>
          </p:nvSpPr>
          <p:spPr>
            <a:xfrm>
              <a:off x="5418307" y="5997105"/>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grpSp>
        <p:nvGrpSpPr>
          <p:cNvPr id="114" name="Группа 113">
            <a:extLst>
              <a:ext uri="{FF2B5EF4-FFF2-40B4-BE49-F238E27FC236}">
                <a16:creationId xmlns:a16="http://schemas.microsoft.com/office/drawing/2014/main" id="{E4B5AA8E-916D-4B85-93D7-155EE67DFD7B}"/>
              </a:ext>
            </a:extLst>
          </p:cNvPr>
          <p:cNvGrpSpPr/>
          <p:nvPr/>
        </p:nvGrpSpPr>
        <p:grpSpPr>
          <a:xfrm rot="10800000">
            <a:off x="3124375" y="4810336"/>
            <a:ext cx="753678" cy="356157"/>
            <a:chOff x="2393835" y="3857017"/>
            <a:chExt cx="4379862" cy="2407599"/>
          </a:xfrm>
          <a:solidFill>
            <a:schemeClr val="accent2">
              <a:lumMod val="60000"/>
              <a:lumOff val="40000"/>
            </a:schemeClr>
          </a:solidFill>
        </p:grpSpPr>
        <p:sp>
          <p:nvSpPr>
            <p:cNvPr id="115" name="Прямоугольник 114">
              <a:extLst>
                <a:ext uri="{FF2B5EF4-FFF2-40B4-BE49-F238E27FC236}">
                  <a16:creationId xmlns:a16="http://schemas.microsoft.com/office/drawing/2014/main" id="{EE98A47F-71DD-4374-B893-4D45C1B012B6}"/>
                </a:ext>
              </a:extLst>
            </p:cNvPr>
            <p:cNvSpPr/>
            <p:nvPr/>
          </p:nvSpPr>
          <p:spPr>
            <a:xfrm>
              <a:off x="2393835" y="3857017"/>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16" name="Прямоугольник 115">
              <a:extLst>
                <a:ext uri="{FF2B5EF4-FFF2-40B4-BE49-F238E27FC236}">
                  <a16:creationId xmlns:a16="http://schemas.microsoft.com/office/drawing/2014/main" id="{AC4D9078-7DDF-4C18-B845-23E4269A42C6}"/>
                </a:ext>
              </a:extLst>
            </p:cNvPr>
            <p:cNvSpPr/>
            <p:nvPr/>
          </p:nvSpPr>
          <p:spPr>
            <a:xfrm>
              <a:off x="2393835" y="4124528"/>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17" name="Прямоугольник 116">
              <a:extLst>
                <a:ext uri="{FF2B5EF4-FFF2-40B4-BE49-F238E27FC236}">
                  <a16:creationId xmlns:a16="http://schemas.microsoft.com/office/drawing/2014/main" id="{358D3763-2FCB-43C1-A7BB-7A365E609F7B}"/>
                </a:ext>
              </a:extLst>
            </p:cNvPr>
            <p:cNvSpPr/>
            <p:nvPr/>
          </p:nvSpPr>
          <p:spPr>
            <a:xfrm>
              <a:off x="2393835" y="4392039"/>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18" name="Прямоугольник 117">
              <a:extLst>
                <a:ext uri="{FF2B5EF4-FFF2-40B4-BE49-F238E27FC236}">
                  <a16:creationId xmlns:a16="http://schemas.microsoft.com/office/drawing/2014/main" id="{CF0875FF-6C98-4D2E-B47C-2F8886A3769A}"/>
                </a:ext>
              </a:extLst>
            </p:cNvPr>
            <p:cNvSpPr/>
            <p:nvPr/>
          </p:nvSpPr>
          <p:spPr>
            <a:xfrm>
              <a:off x="2393835" y="4659550"/>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19" name="Прямоугольник 118">
              <a:extLst>
                <a:ext uri="{FF2B5EF4-FFF2-40B4-BE49-F238E27FC236}">
                  <a16:creationId xmlns:a16="http://schemas.microsoft.com/office/drawing/2014/main" id="{9FE78F1E-7A43-4868-A9B6-A387B8B26B4D}"/>
                </a:ext>
              </a:extLst>
            </p:cNvPr>
            <p:cNvSpPr/>
            <p:nvPr/>
          </p:nvSpPr>
          <p:spPr>
            <a:xfrm>
              <a:off x="2393835" y="4927061"/>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0" name="Прямоугольник 119">
              <a:extLst>
                <a:ext uri="{FF2B5EF4-FFF2-40B4-BE49-F238E27FC236}">
                  <a16:creationId xmlns:a16="http://schemas.microsoft.com/office/drawing/2014/main" id="{2582380F-32CD-4B88-ADAA-6FC243A95803}"/>
                </a:ext>
              </a:extLst>
            </p:cNvPr>
            <p:cNvSpPr/>
            <p:nvPr/>
          </p:nvSpPr>
          <p:spPr>
            <a:xfrm>
              <a:off x="2393835" y="5194572"/>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1" name="Прямоугольник 120">
              <a:extLst>
                <a:ext uri="{FF2B5EF4-FFF2-40B4-BE49-F238E27FC236}">
                  <a16:creationId xmlns:a16="http://schemas.microsoft.com/office/drawing/2014/main" id="{ED521BB3-F1FE-4F03-B1CE-16E5C5D904DC}"/>
                </a:ext>
              </a:extLst>
            </p:cNvPr>
            <p:cNvSpPr/>
            <p:nvPr/>
          </p:nvSpPr>
          <p:spPr>
            <a:xfrm>
              <a:off x="2393835" y="5462083"/>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2" name="Прямоугольник 121">
              <a:extLst>
                <a:ext uri="{FF2B5EF4-FFF2-40B4-BE49-F238E27FC236}">
                  <a16:creationId xmlns:a16="http://schemas.microsoft.com/office/drawing/2014/main" id="{4AB6D073-2F14-4EB0-8B4B-EDDAC95FDE08}"/>
                </a:ext>
              </a:extLst>
            </p:cNvPr>
            <p:cNvSpPr/>
            <p:nvPr/>
          </p:nvSpPr>
          <p:spPr>
            <a:xfrm>
              <a:off x="2393835" y="5729594"/>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3" name="Прямоугольник 122">
              <a:extLst>
                <a:ext uri="{FF2B5EF4-FFF2-40B4-BE49-F238E27FC236}">
                  <a16:creationId xmlns:a16="http://schemas.microsoft.com/office/drawing/2014/main" id="{1CFC6A53-2D6F-4F56-9349-8CBF7879EBD7}"/>
                </a:ext>
              </a:extLst>
            </p:cNvPr>
            <p:cNvSpPr/>
            <p:nvPr/>
          </p:nvSpPr>
          <p:spPr>
            <a:xfrm>
              <a:off x="2393835" y="5997105"/>
              <a:ext cx="3024471"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4" name="Прямоугольник 123">
              <a:extLst>
                <a:ext uri="{FF2B5EF4-FFF2-40B4-BE49-F238E27FC236}">
                  <a16:creationId xmlns:a16="http://schemas.microsoft.com/office/drawing/2014/main" id="{64598DDD-FCE5-4B0F-9172-165140C020CC}"/>
                </a:ext>
              </a:extLst>
            </p:cNvPr>
            <p:cNvSpPr/>
            <p:nvPr/>
          </p:nvSpPr>
          <p:spPr>
            <a:xfrm>
              <a:off x="5418307" y="3857017"/>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5" name="Прямоугольник 124">
              <a:extLst>
                <a:ext uri="{FF2B5EF4-FFF2-40B4-BE49-F238E27FC236}">
                  <a16:creationId xmlns:a16="http://schemas.microsoft.com/office/drawing/2014/main" id="{BFA25596-2C8E-4F39-8F6C-124DB0BBDF57}"/>
                </a:ext>
              </a:extLst>
            </p:cNvPr>
            <p:cNvSpPr/>
            <p:nvPr/>
          </p:nvSpPr>
          <p:spPr>
            <a:xfrm>
              <a:off x="5418307" y="4124528"/>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6" name="Прямоугольник 125">
              <a:extLst>
                <a:ext uri="{FF2B5EF4-FFF2-40B4-BE49-F238E27FC236}">
                  <a16:creationId xmlns:a16="http://schemas.microsoft.com/office/drawing/2014/main" id="{C08F80A8-E5C1-44DB-B799-FD53416B107C}"/>
                </a:ext>
              </a:extLst>
            </p:cNvPr>
            <p:cNvSpPr/>
            <p:nvPr/>
          </p:nvSpPr>
          <p:spPr>
            <a:xfrm>
              <a:off x="5418307" y="4392039"/>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7" name="Прямоугольник 126">
              <a:extLst>
                <a:ext uri="{FF2B5EF4-FFF2-40B4-BE49-F238E27FC236}">
                  <a16:creationId xmlns:a16="http://schemas.microsoft.com/office/drawing/2014/main" id="{DAD8BFB5-0F82-42C2-A0A1-DE5CF0DF0FA0}"/>
                </a:ext>
              </a:extLst>
            </p:cNvPr>
            <p:cNvSpPr/>
            <p:nvPr/>
          </p:nvSpPr>
          <p:spPr>
            <a:xfrm>
              <a:off x="5418307" y="4659550"/>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8" name="Прямоугольник 127">
              <a:extLst>
                <a:ext uri="{FF2B5EF4-FFF2-40B4-BE49-F238E27FC236}">
                  <a16:creationId xmlns:a16="http://schemas.microsoft.com/office/drawing/2014/main" id="{B8F75267-B0A6-429E-9307-EFFBC129A349}"/>
                </a:ext>
              </a:extLst>
            </p:cNvPr>
            <p:cNvSpPr/>
            <p:nvPr/>
          </p:nvSpPr>
          <p:spPr>
            <a:xfrm>
              <a:off x="5418307" y="4927061"/>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29" name="Прямоугольник 128">
              <a:extLst>
                <a:ext uri="{FF2B5EF4-FFF2-40B4-BE49-F238E27FC236}">
                  <a16:creationId xmlns:a16="http://schemas.microsoft.com/office/drawing/2014/main" id="{E05FBD54-0A41-4F3C-9BC0-04048B2A19FF}"/>
                </a:ext>
              </a:extLst>
            </p:cNvPr>
            <p:cNvSpPr/>
            <p:nvPr/>
          </p:nvSpPr>
          <p:spPr>
            <a:xfrm>
              <a:off x="5418307" y="5194572"/>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0" name="Прямоугольник 129">
              <a:extLst>
                <a:ext uri="{FF2B5EF4-FFF2-40B4-BE49-F238E27FC236}">
                  <a16:creationId xmlns:a16="http://schemas.microsoft.com/office/drawing/2014/main" id="{E7322B8D-C9F9-4383-9D03-8F4552E456D2}"/>
                </a:ext>
              </a:extLst>
            </p:cNvPr>
            <p:cNvSpPr/>
            <p:nvPr/>
          </p:nvSpPr>
          <p:spPr>
            <a:xfrm>
              <a:off x="5418307" y="5462083"/>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1" name="Прямоугольник 130">
              <a:extLst>
                <a:ext uri="{FF2B5EF4-FFF2-40B4-BE49-F238E27FC236}">
                  <a16:creationId xmlns:a16="http://schemas.microsoft.com/office/drawing/2014/main" id="{D039720C-2EC6-490F-9CBB-92B193013A9B}"/>
                </a:ext>
              </a:extLst>
            </p:cNvPr>
            <p:cNvSpPr/>
            <p:nvPr/>
          </p:nvSpPr>
          <p:spPr>
            <a:xfrm>
              <a:off x="5418307" y="5729594"/>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sp>
          <p:nvSpPr>
            <p:cNvPr id="132" name="Прямоугольник 131">
              <a:extLst>
                <a:ext uri="{FF2B5EF4-FFF2-40B4-BE49-F238E27FC236}">
                  <a16:creationId xmlns:a16="http://schemas.microsoft.com/office/drawing/2014/main" id="{9EA8F73C-D1F7-4BD7-BAE7-2C5AD2098211}"/>
                </a:ext>
              </a:extLst>
            </p:cNvPr>
            <p:cNvSpPr/>
            <p:nvPr/>
          </p:nvSpPr>
          <p:spPr>
            <a:xfrm>
              <a:off x="5418307" y="5997105"/>
              <a:ext cx="1355390" cy="267511"/>
            </a:xfrm>
            <a:prstGeom prst="rect">
              <a:avLst/>
            </a:prstGeom>
            <a:grpFill/>
            <a:ln w="12700"/>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sz="900" dirty="0"/>
            </a:p>
          </p:txBody>
        </p:sp>
      </p:grpSp>
      <p:sp>
        <p:nvSpPr>
          <p:cNvPr id="189" name="TextBox 188">
            <a:extLst>
              <a:ext uri="{FF2B5EF4-FFF2-40B4-BE49-F238E27FC236}">
                <a16:creationId xmlns:a16="http://schemas.microsoft.com/office/drawing/2014/main" id="{53BE0646-5F67-4AE9-8BFC-6B06BC0839AC}"/>
              </a:ext>
            </a:extLst>
          </p:cNvPr>
          <p:cNvSpPr txBox="1"/>
          <p:nvPr/>
        </p:nvSpPr>
        <p:spPr>
          <a:xfrm>
            <a:off x="7805638" y="6033700"/>
            <a:ext cx="679994" cy="276999"/>
          </a:xfrm>
          <a:prstGeom prst="rect">
            <a:avLst/>
          </a:prstGeom>
          <a:noFill/>
        </p:spPr>
        <p:txBody>
          <a:bodyPr wrap="none" rtlCol="0">
            <a:spAutoFit/>
          </a:bodyPr>
          <a:lstStyle/>
          <a:p>
            <a:r>
              <a:rPr lang="en-US" b="1" dirty="0">
                <a:solidFill>
                  <a:srgbClr val="FF0000"/>
                </a:solidFill>
              </a:rPr>
              <a:t>*MCS3</a:t>
            </a:r>
            <a:endParaRPr lang="ru-RU" b="1" dirty="0">
              <a:solidFill>
                <a:srgbClr val="FF0000"/>
              </a:solidFill>
            </a:endParaRPr>
          </a:p>
        </p:txBody>
      </p:sp>
      <p:sp>
        <p:nvSpPr>
          <p:cNvPr id="3" name="TextBox 2">
            <a:extLst>
              <a:ext uri="{FF2B5EF4-FFF2-40B4-BE49-F238E27FC236}">
                <a16:creationId xmlns:a16="http://schemas.microsoft.com/office/drawing/2014/main" id="{DE185F7F-E25A-5EAB-9B0E-BA3005825E3D}"/>
              </a:ext>
            </a:extLst>
          </p:cNvPr>
          <p:cNvSpPr txBox="1"/>
          <p:nvPr/>
        </p:nvSpPr>
        <p:spPr>
          <a:xfrm>
            <a:off x="3534740" y="1914072"/>
            <a:ext cx="2050561" cy="369332"/>
          </a:xfrm>
          <a:prstGeom prst="rect">
            <a:avLst/>
          </a:prstGeom>
          <a:noFill/>
        </p:spPr>
        <p:txBody>
          <a:bodyPr wrap="none" rtlCol="0">
            <a:spAutoFit/>
          </a:bodyPr>
          <a:lstStyle/>
          <a:p>
            <a:r>
              <a:rPr lang="en-US" sz="1800" dirty="0"/>
              <a:t>Existing approaches</a:t>
            </a:r>
            <a:endParaRPr lang="ru-RU" sz="1800" dirty="0"/>
          </a:p>
        </p:txBody>
      </p:sp>
      <p:sp>
        <p:nvSpPr>
          <p:cNvPr id="4" name="Дата 3">
            <a:extLst>
              <a:ext uri="{FF2B5EF4-FFF2-40B4-BE49-F238E27FC236}">
                <a16:creationId xmlns:a16="http://schemas.microsoft.com/office/drawing/2014/main" id="{8D3F59EC-ACF5-804A-5EE0-D31FC3E36DF3}"/>
              </a:ext>
            </a:extLst>
          </p:cNvPr>
          <p:cNvSpPr>
            <a:spLocks noGrp="1"/>
          </p:cNvSpPr>
          <p:nvPr>
            <p:ph type="dt" sz="half" idx="10"/>
          </p:nvPr>
        </p:nvSpPr>
        <p:spPr/>
        <p:txBody>
          <a:bodyPr/>
          <a:lstStyle/>
          <a:p>
            <a:r>
              <a:rPr lang="ru-RU" altLang="zh-CN"/>
              <a:t>June 2022</a:t>
            </a:r>
            <a:endParaRPr lang="ru-RU" dirty="0"/>
          </a:p>
        </p:txBody>
      </p:sp>
      <p:sp>
        <p:nvSpPr>
          <p:cNvPr id="6" name="Нижний колонтитул 5">
            <a:extLst>
              <a:ext uri="{FF2B5EF4-FFF2-40B4-BE49-F238E27FC236}">
                <a16:creationId xmlns:a16="http://schemas.microsoft.com/office/drawing/2014/main" id="{F569F6AB-3113-9E26-9B60-CE386041F381}"/>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102171801"/>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BEE3EC-FBA4-4B1D-84E4-96C28660378C}"/>
              </a:ext>
            </a:extLst>
          </p:cNvPr>
          <p:cNvSpPr>
            <a:spLocks noGrp="1"/>
          </p:cNvSpPr>
          <p:nvPr>
            <p:ph type="title"/>
          </p:nvPr>
        </p:nvSpPr>
        <p:spPr/>
        <p:txBody>
          <a:bodyPr/>
          <a:lstStyle/>
          <a:p>
            <a:r>
              <a:rPr lang="en-US" dirty="0"/>
              <a:t>Key Ideas</a:t>
            </a:r>
            <a:endParaRPr lang="ru-RU" dirty="0"/>
          </a:p>
        </p:txBody>
      </p:sp>
      <p:sp>
        <p:nvSpPr>
          <p:cNvPr id="3" name="Объект 2">
            <a:extLst>
              <a:ext uri="{FF2B5EF4-FFF2-40B4-BE49-F238E27FC236}">
                <a16:creationId xmlns:a16="http://schemas.microsoft.com/office/drawing/2014/main" id="{9379AE86-1769-4C7F-84F3-FE61B44AEFF9}"/>
              </a:ext>
            </a:extLst>
          </p:cNvPr>
          <p:cNvSpPr>
            <a:spLocks noGrp="1"/>
          </p:cNvSpPr>
          <p:nvPr>
            <p:ph idx="1"/>
          </p:nvPr>
        </p:nvSpPr>
        <p:spPr>
          <a:xfrm>
            <a:off x="685800" y="1752600"/>
            <a:ext cx="7772400" cy="4343400"/>
          </a:xfrm>
        </p:spPr>
        <p:txBody>
          <a:bodyPr>
            <a:normAutofit lnSpcReduction="10000"/>
          </a:bodyPr>
          <a:lstStyle/>
          <a:p>
            <a:r>
              <a:rPr lang="en-US" dirty="0"/>
              <a:t>For repetitive traffic patterns, we can avoid</a:t>
            </a:r>
            <a:r>
              <a:rPr lang="ru-RU" dirty="0"/>
              <a:t> </a:t>
            </a:r>
            <a:r>
              <a:rPr lang="en-US" dirty="0"/>
              <a:t>the same</a:t>
            </a:r>
            <a:r>
              <a:rPr lang="ru-RU" dirty="0"/>
              <a:t> </a:t>
            </a:r>
            <a:r>
              <a:rPr lang="en-US" dirty="0"/>
              <a:t>repeating overhead in procedures</a:t>
            </a:r>
          </a:p>
          <a:p>
            <a:pPr lvl="1"/>
            <a:r>
              <a:rPr lang="en-US" dirty="0"/>
              <a:t>Introduce I-TXOP during which special short frames are only transmitted with scheduled access </a:t>
            </a:r>
          </a:p>
          <a:p>
            <a:pPr lvl="1"/>
            <a:r>
              <a:rPr lang="en-US" dirty="0"/>
              <a:t>Squeeze overhead by removing useless headers and repetitive information, i.e., send repetitive information only once</a:t>
            </a:r>
          </a:p>
          <a:p>
            <a:r>
              <a:rPr lang="en-US" dirty="0"/>
              <a:t>Short or removed interframe space</a:t>
            </a:r>
          </a:p>
          <a:p>
            <a:r>
              <a:rPr lang="en-US" dirty="0"/>
              <a:t>IMPDU as a type for aggregation for multiple receivers within a common codeword </a:t>
            </a:r>
          </a:p>
          <a:p>
            <a:endParaRPr lang="en-US" dirty="0"/>
          </a:p>
          <a:p>
            <a:pPr marL="0" indent="0">
              <a:buNone/>
            </a:pPr>
            <a:r>
              <a:rPr lang="en-US" dirty="0"/>
              <a:t>Observation: Industrial Wi-Fi does not need MU-MIMO and DL OFDMA</a:t>
            </a:r>
          </a:p>
          <a:p>
            <a:endParaRPr lang="en-US" dirty="0"/>
          </a:p>
          <a:p>
            <a:endParaRPr lang="en-US" dirty="0"/>
          </a:p>
          <a:p>
            <a:endParaRPr lang="ru-RU" dirty="0"/>
          </a:p>
        </p:txBody>
      </p:sp>
      <p:sp>
        <p:nvSpPr>
          <p:cNvPr id="5" name="Номер слайда 4">
            <a:extLst>
              <a:ext uri="{FF2B5EF4-FFF2-40B4-BE49-F238E27FC236}">
                <a16:creationId xmlns:a16="http://schemas.microsoft.com/office/drawing/2014/main" id="{33BF2277-E02E-4E4E-A028-BA44DA12248A}"/>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6</a:t>
            </a:fld>
            <a:endParaRPr lang="ru-RU"/>
          </a:p>
        </p:txBody>
      </p:sp>
      <p:sp>
        <p:nvSpPr>
          <p:cNvPr id="4" name="Дата 3">
            <a:extLst>
              <a:ext uri="{FF2B5EF4-FFF2-40B4-BE49-F238E27FC236}">
                <a16:creationId xmlns:a16="http://schemas.microsoft.com/office/drawing/2014/main" id="{9B35F0C3-40C3-BE1E-C713-DFECD84088CA}"/>
              </a:ext>
            </a:extLst>
          </p:cNvPr>
          <p:cNvSpPr>
            <a:spLocks noGrp="1"/>
          </p:cNvSpPr>
          <p:nvPr>
            <p:ph type="dt" sz="half" idx="10"/>
          </p:nvPr>
        </p:nvSpPr>
        <p:spPr/>
        <p:txBody>
          <a:bodyPr/>
          <a:lstStyle/>
          <a:p>
            <a:r>
              <a:rPr lang="ru-RU" altLang="zh-CN"/>
              <a:t>June 2022</a:t>
            </a:r>
            <a:endParaRPr lang="ru-RU" dirty="0"/>
          </a:p>
        </p:txBody>
      </p:sp>
      <p:sp>
        <p:nvSpPr>
          <p:cNvPr id="6" name="Нижний колонтитул 5">
            <a:extLst>
              <a:ext uri="{FF2B5EF4-FFF2-40B4-BE49-F238E27FC236}">
                <a16:creationId xmlns:a16="http://schemas.microsoft.com/office/drawing/2014/main" id="{8A8DF152-9513-3970-E3BC-CD8FF6B481E2}"/>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1641807527"/>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504F4C-7C75-47B5-A9CD-32612A807760}"/>
              </a:ext>
            </a:extLst>
          </p:cNvPr>
          <p:cNvSpPr>
            <a:spLocks noGrp="1"/>
          </p:cNvSpPr>
          <p:nvPr>
            <p:ph type="title"/>
          </p:nvPr>
        </p:nvSpPr>
        <p:spPr/>
        <p:txBody>
          <a:bodyPr>
            <a:normAutofit fontScale="90000"/>
          </a:bodyPr>
          <a:lstStyle/>
          <a:p>
            <a:r>
              <a:rPr lang="en-US" dirty="0"/>
              <a:t>A possible scheme for industrial frame exchange</a:t>
            </a:r>
            <a:endParaRPr lang="ru-RU" dirty="0"/>
          </a:p>
        </p:txBody>
      </p:sp>
      <p:sp>
        <p:nvSpPr>
          <p:cNvPr id="17" name="Прямоугольник 16">
            <a:extLst>
              <a:ext uri="{FF2B5EF4-FFF2-40B4-BE49-F238E27FC236}">
                <a16:creationId xmlns:a16="http://schemas.microsoft.com/office/drawing/2014/main" id="{FA683740-84C6-4E51-98EE-C90C284422DB}"/>
              </a:ext>
            </a:extLst>
          </p:cNvPr>
          <p:cNvSpPr/>
          <p:nvPr/>
        </p:nvSpPr>
        <p:spPr>
          <a:xfrm>
            <a:off x="2120978" y="4059944"/>
            <a:ext cx="6379676" cy="36591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NAV</a:t>
            </a:r>
            <a:r>
              <a:rPr lang="en-US" sz="900" dirty="0"/>
              <a:t>      .</a:t>
            </a:r>
            <a:endParaRPr lang="ru-RU" sz="900" dirty="0"/>
          </a:p>
        </p:txBody>
      </p:sp>
      <p:cxnSp>
        <p:nvCxnSpPr>
          <p:cNvPr id="8" name="Прямая со стрелкой 7">
            <a:extLst>
              <a:ext uri="{FF2B5EF4-FFF2-40B4-BE49-F238E27FC236}">
                <a16:creationId xmlns:a16="http://schemas.microsoft.com/office/drawing/2014/main" id="{68861857-22D7-4048-BDB0-D12E058858AA}"/>
              </a:ext>
            </a:extLst>
          </p:cNvPr>
          <p:cNvCxnSpPr/>
          <p:nvPr/>
        </p:nvCxnSpPr>
        <p:spPr>
          <a:xfrm>
            <a:off x="506186" y="4053569"/>
            <a:ext cx="81316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Прямоугольник 8">
            <a:extLst>
              <a:ext uri="{FF2B5EF4-FFF2-40B4-BE49-F238E27FC236}">
                <a16:creationId xmlns:a16="http://schemas.microsoft.com/office/drawing/2014/main" id="{C420AFD2-A895-4820-97F5-58FFA2E9E877}"/>
              </a:ext>
            </a:extLst>
          </p:cNvPr>
          <p:cNvSpPr/>
          <p:nvPr/>
        </p:nvSpPr>
        <p:spPr>
          <a:xfrm>
            <a:off x="829183" y="3681274"/>
            <a:ext cx="1291796"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IRTS</a:t>
            </a:r>
            <a:endParaRPr lang="ru-RU" sz="900" dirty="0"/>
          </a:p>
        </p:txBody>
      </p:sp>
      <p:sp>
        <p:nvSpPr>
          <p:cNvPr id="10" name="Прямоугольник 9">
            <a:extLst>
              <a:ext uri="{FF2B5EF4-FFF2-40B4-BE49-F238E27FC236}">
                <a16:creationId xmlns:a16="http://schemas.microsoft.com/office/drawing/2014/main" id="{BD00E115-A3CA-490E-9479-5BC905C914A7}"/>
              </a:ext>
            </a:extLst>
          </p:cNvPr>
          <p:cNvSpPr/>
          <p:nvPr/>
        </p:nvSpPr>
        <p:spPr>
          <a:xfrm>
            <a:off x="2548088" y="4043837"/>
            <a:ext cx="1152797" cy="372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CTS</a:t>
            </a:r>
            <a:endParaRPr lang="ru-RU" sz="900" dirty="0"/>
          </a:p>
        </p:txBody>
      </p:sp>
      <p:sp>
        <p:nvSpPr>
          <p:cNvPr id="11" name="TextBox 10">
            <a:extLst>
              <a:ext uri="{FF2B5EF4-FFF2-40B4-BE49-F238E27FC236}">
                <a16:creationId xmlns:a16="http://schemas.microsoft.com/office/drawing/2014/main" id="{21F4EC20-7B0B-4A46-B1FD-D48614B5F506}"/>
              </a:ext>
            </a:extLst>
          </p:cNvPr>
          <p:cNvSpPr txBox="1"/>
          <p:nvPr/>
        </p:nvSpPr>
        <p:spPr>
          <a:xfrm>
            <a:off x="2142298" y="3747600"/>
            <a:ext cx="415498" cy="230832"/>
          </a:xfrm>
          <a:prstGeom prst="rect">
            <a:avLst/>
          </a:prstGeom>
          <a:noFill/>
        </p:spPr>
        <p:txBody>
          <a:bodyPr wrap="none" rtlCol="0">
            <a:spAutoFit/>
          </a:bodyPr>
          <a:lstStyle/>
          <a:p>
            <a:r>
              <a:rPr lang="en-US" sz="900" dirty="0"/>
              <a:t>SIFS</a:t>
            </a:r>
          </a:p>
        </p:txBody>
      </p:sp>
      <p:sp>
        <p:nvSpPr>
          <p:cNvPr id="12" name="Прямоугольник 11">
            <a:extLst>
              <a:ext uri="{FF2B5EF4-FFF2-40B4-BE49-F238E27FC236}">
                <a16:creationId xmlns:a16="http://schemas.microsoft.com/office/drawing/2014/main" id="{6351E12B-6B7B-4BC6-AB6E-488F6EF3DD3F}"/>
              </a:ext>
            </a:extLst>
          </p:cNvPr>
          <p:cNvSpPr/>
          <p:nvPr/>
        </p:nvSpPr>
        <p:spPr>
          <a:xfrm>
            <a:off x="3886837" y="3638095"/>
            <a:ext cx="697742" cy="20192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IMPDU</a:t>
            </a:r>
            <a:endParaRPr lang="ru-RU" dirty="0"/>
          </a:p>
        </p:txBody>
      </p:sp>
      <p:sp>
        <p:nvSpPr>
          <p:cNvPr id="13" name="Прямоугольник 12">
            <a:extLst>
              <a:ext uri="{FF2B5EF4-FFF2-40B4-BE49-F238E27FC236}">
                <a16:creationId xmlns:a16="http://schemas.microsoft.com/office/drawing/2014/main" id="{F2AF73A9-04D9-47ED-9367-124849706A31}"/>
              </a:ext>
            </a:extLst>
          </p:cNvPr>
          <p:cNvSpPr/>
          <p:nvPr/>
        </p:nvSpPr>
        <p:spPr>
          <a:xfrm>
            <a:off x="4713547" y="3638094"/>
            <a:ext cx="697742" cy="41214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14" name="Прямоугольник 13">
            <a:extLst>
              <a:ext uri="{FF2B5EF4-FFF2-40B4-BE49-F238E27FC236}">
                <a16:creationId xmlns:a16="http://schemas.microsoft.com/office/drawing/2014/main" id="{555B63B7-ED0C-48FD-9F5C-88AFD6C73DE6}"/>
              </a:ext>
            </a:extLst>
          </p:cNvPr>
          <p:cNvSpPr/>
          <p:nvPr/>
        </p:nvSpPr>
        <p:spPr>
          <a:xfrm>
            <a:off x="5475774" y="4043837"/>
            <a:ext cx="697742" cy="13387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15" name="Прямоугольник 14">
            <a:extLst>
              <a:ext uri="{FF2B5EF4-FFF2-40B4-BE49-F238E27FC236}">
                <a16:creationId xmlns:a16="http://schemas.microsoft.com/office/drawing/2014/main" id="{3AC9BD64-822A-435F-B025-2EBF628196EA}"/>
              </a:ext>
            </a:extLst>
          </p:cNvPr>
          <p:cNvSpPr/>
          <p:nvPr/>
        </p:nvSpPr>
        <p:spPr>
          <a:xfrm>
            <a:off x="6238001" y="3636562"/>
            <a:ext cx="697742" cy="41214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16" name="Прямоугольник 15">
            <a:extLst>
              <a:ext uri="{FF2B5EF4-FFF2-40B4-BE49-F238E27FC236}">
                <a16:creationId xmlns:a16="http://schemas.microsoft.com/office/drawing/2014/main" id="{C7B73263-036F-4015-ACF4-BB73F67B1064}"/>
              </a:ext>
            </a:extLst>
          </p:cNvPr>
          <p:cNvSpPr/>
          <p:nvPr/>
        </p:nvSpPr>
        <p:spPr>
          <a:xfrm>
            <a:off x="7040818" y="4053566"/>
            <a:ext cx="697742" cy="36256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18" name="Левая фигурная скобка 17">
            <a:extLst>
              <a:ext uri="{FF2B5EF4-FFF2-40B4-BE49-F238E27FC236}">
                <a16:creationId xmlns:a16="http://schemas.microsoft.com/office/drawing/2014/main" id="{52957BD8-962F-4B5D-AF6C-233F0688A1CA}"/>
              </a:ext>
            </a:extLst>
          </p:cNvPr>
          <p:cNvSpPr/>
          <p:nvPr/>
        </p:nvSpPr>
        <p:spPr>
          <a:xfrm rot="16200000" flipH="1">
            <a:off x="5625550" y="2884243"/>
            <a:ext cx="398185" cy="360541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sz="900" dirty="0"/>
          </a:p>
        </p:txBody>
      </p:sp>
      <p:sp>
        <p:nvSpPr>
          <p:cNvPr id="19" name="TextBox 18">
            <a:extLst>
              <a:ext uri="{FF2B5EF4-FFF2-40B4-BE49-F238E27FC236}">
                <a16:creationId xmlns:a16="http://schemas.microsoft.com/office/drawing/2014/main" id="{8EDBCAAF-F895-4011-9FFF-2D9F52A8EA7E}"/>
              </a:ext>
            </a:extLst>
          </p:cNvPr>
          <p:cNvSpPr txBox="1"/>
          <p:nvPr/>
        </p:nvSpPr>
        <p:spPr>
          <a:xfrm>
            <a:off x="4133143" y="3308947"/>
            <a:ext cx="914033" cy="230832"/>
          </a:xfrm>
          <a:prstGeom prst="rect">
            <a:avLst/>
          </a:prstGeom>
          <a:noFill/>
        </p:spPr>
        <p:txBody>
          <a:bodyPr wrap="none" rtlCol="0">
            <a:spAutoFit/>
          </a:bodyPr>
          <a:lstStyle/>
          <a:p>
            <a:r>
              <a:rPr lang="en-US" sz="900" dirty="0"/>
              <a:t>0 ≤ </a:t>
            </a:r>
            <a:r>
              <a:rPr lang="en-US" sz="900" dirty="0" err="1"/>
              <a:t>xIFS</a:t>
            </a:r>
            <a:r>
              <a:rPr lang="en-US" sz="900" dirty="0"/>
              <a:t> &lt;SIFS</a:t>
            </a:r>
            <a:endParaRPr lang="ru-RU" sz="900" dirty="0"/>
          </a:p>
        </p:txBody>
      </p:sp>
      <p:grpSp>
        <p:nvGrpSpPr>
          <p:cNvPr id="26" name="Группа 25">
            <a:extLst>
              <a:ext uri="{FF2B5EF4-FFF2-40B4-BE49-F238E27FC236}">
                <a16:creationId xmlns:a16="http://schemas.microsoft.com/office/drawing/2014/main" id="{C973175F-8B5F-46F3-98EC-8131C76CD556}"/>
              </a:ext>
            </a:extLst>
          </p:cNvPr>
          <p:cNvGrpSpPr/>
          <p:nvPr/>
        </p:nvGrpSpPr>
        <p:grpSpPr>
          <a:xfrm>
            <a:off x="4112020" y="4935101"/>
            <a:ext cx="3425249" cy="401144"/>
            <a:chOff x="4550875" y="4659105"/>
            <a:chExt cx="4566999" cy="534858"/>
          </a:xfrm>
        </p:grpSpPr>
        <p:sp>
          <p:nvSpPr>
            <p:cNvPr id="20" name="Прямоугольник 19">
              <a:extLst>
                <a:ext uri="{FF2B5EF4-FFF2-40B4-BE49-F238E27FC236}">
                  <a16:creationId xmlns:a16="http://schemas.microsoft.com/office/drawing/2014/main" id="{8D50FF4E-25A4-4A04-8203-FB137CBC1326}"/>
                </a:ext>
              </a:extLst>
            </p:cNvPr>
            <p:cNvSpPr/>
            <p:nvPr/>
          </p:nvSpPr>
          <p:spPr>
            <a:xfrm>
              <a:off x="4550875" y="4663047"/>
              <a:ext cx="1519000" cy="5309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PHY HEADER</a:t>
              </a:r>
              <a:endParaRPr lang="ru-RU" sz="900" dirty="0"/>
            </a:p>
          </p:txBody>
        </p:sp>
        <p:sp>
          <p:nvSpPr>
            <p:cNvPr id="21" name="Прямоугольник 20">
              <a:extLst>
                <a:ext uri="{FF2B5EF4-FFF2-40B4-BE49-F238E27FC236}">
                  <a16:creationId xmlns:a16="http://schemas.microsoft.com/office/drawing/2014/main" id="{56F21212-B431-4E05-B5FC-7C7AADD172E3}"/>
                </a:ext>
              </a:extLst>
            </p:cNvPr>
            <p:cNvSpPr/>
            <p:nvPr/>
          </p:nvSpPr>
          <p:spPr>
            <a:xfrm>
              <a:off x="6069875" y="4659105"/>
              <a:ext cx="948165" cy="5309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MAC Header</a:t>
              </a:r>
              <a:endParaRPr lang="ru-RU" sz="900" dirty="0"/>
            </a:p>
          </p:txBody>
        </p:sp>
        <p:sp>
          <p:nvSpPr>
            <p:cNvPr id="22" name="Прямоугольник 21">
              <a:extLst>
                <a:ext uri="{FF2B5EF4-FFF2-40B4-BE49-F238E27FC236}">
                  <a16:creationId xmlns:a16="http://schemas.microsoft.com/office/drawing/2014/main" id="{E7FAF739-C58B-4280-9DA9-5B1967588148}"/>
                </a:ext>
              </a:extLst>
            </p:cNvPr>
            <p:cNvSpPr/>
            <p:nvPr/>
          </p:nvSpPr>
          <p:spPr>
            <a:xfrm>
              <a:off x="7018040" y="4659105"/>
              <a:ext cx="2099834" cy="5309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t>Data + Check Sum</a:t>
              </a:r>
              <a:endParaRPr lang="ru-RU" sz="900" dirty="0"/>
            </a:p>
          </p:txBody>
        </p:sp>
      </p:grpSp>
      <p:cxnSp>
        <p:nvCxnSpPr>
          <p:cNvPr id="37" name="Прямая со стрелкой 36">
            <a:extLst>
              <a:ext uri="{FF2B5EF4-FFF2-40B4-BE49-F238E27FC236}">
                <a16:creationId xmlns:a16="http://schemas.microsoft.com/office/drawing/2014/main" id="{1A7526D1-1586-4C0C-97F8-E296C9A7227F}"/>
              </a:ext>
            </a:extLst>
          </p:cNvPr>
          <p:cNvCxnSpPr/>
          <p:nvPr/>
        </p:nvCxnSpPr>
        <p:spPr>
          <a:xfrm>
            <a:off x="506186" y="2450919"/>
            <a:ext cx="80329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Прямоугольник 37">
            <a:extLst>
              <a:ext uri="{FF2B5EF4-FFF2-40B4-BE49-F238E27FC236}">
                <a16:creationId xmlns:a16="http://schemas.microsoft.com/office/drawing/2014/main" id="{711B4E40-F7F9-4BBB-BC9E-C24FE86652D8}"/>
              </a:ext>
            </a:extLst>
          </p:cNvPr>
          <p:cNvSpPr/>
          <p:nvPr/>
        </p:nvSpPr>
        <p:spPr>
          <a:xfrm>
            <a:off x="1332824" y="2039780"/>
            <a:ext cx="1443034" cy="41600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Industrial-TXOP</a:t>
            </a:r>
            <a:r>
              <a:rPr lang="en-US" sz="900" dirty="0"/>
              <a:t> .</a:t>
            </a:r>
            <a:endParaRPr lang="ru-RU" sz="900" dirty="0"/>
          </a:p>
        </p:txBody>
      </p:sp>
      <p:sp>
        <p:nvSpPr>
          <p:cNvPr id="39" name="Прямоугольник 38">
            <a:extLst>
              <a:ext uri="{FF2B5EF4-FFF2-40B4-BE49-F238E27FC236}">
                <a16:creationId xmlns:a16="http://schemas.microsoft.com/office/drawing/2014/main" id="{EF6FF521-CAB0-42E6-AC33-81368BC18370}"/>
              </a:ext>
            </a:extLst>
          </p:cNvPr>
          <p:cNvSpPr/>
          <p:nvPr/>
        </p:nvSpPr>
        <p:spPr>
          <a:xfrm>
            <a:off x="4235707" y="2030049"/>
            <a:ext cx="1443034" cy="41600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I-TXOP</a:t>
            </a:r>
            <a:r>
              <a:rPr lang="en-US" sz="900" dirty="0"/>
              <a:t> .</a:t>
            </a:r>
            <a:endParaRPr lang="ru-RU" sz="900" dirty="0"/>
          </a:p>
        </p:txBody>
      </p:sp>
      <p:sp>
        <p:nvSpPr>
          <p:cNvPr id="40" name="Прямоугольник 39">
            <a:extLst>
              <a:ext uri="{FF2B5EF4-FFF2-40B4-BE49-F238E27FC236}">
                <a16:creationId xmlns:a16="http://schemas.microsoft.com/office/drawing/2014/main" id="{AD45C3E0-A9FB-4575-9DA4-E25E427DB1C1}"/>
              </a:ext>
            </a:extLst>
          </p:cNvPr>
          <p:cNvSpPr/>
          <p:nvPr/>
        </p:nvSpPr>
        <p:spPr>
          <a:xfrm>
            <a:off x="7017043" y="2033115"/>
            <a:ext cx="1443034" cy="41600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I-TXOP</a:t>
            </a:r>
            <a:r>
              <a:rPr lang="en-US" sz="900" dirty="0"/>
              <a:t> .</a:t>
            </a:r>
            <a:endParaRPr lang="ru-RU" sz="900" dirty="0"/>
          </a:p>
        </p:txBody>
      </p:sp>
      <p:sp>
        <p:nvSpPr>
          <p:cNvPr id="41" name="Прямоугольник 40">
            <a:extLst>
              <a:ext uri="{FF2B5EF4-FFF2-40B4-BE49-F238E27FC236}">
                <a16:creationId xmlns:a16="http://schemas.microsoft.com/office/drawing/2014/main" id="{7E5117BF-E809-4CAF-819D-9022CFAD42A5}"/>
              </a:ext>
            </a:extLst>
          </p:cNvPr>
          <p:cNvSpPr/>
          <p:nvPr/>
        </p:nvSpPr>
        <p:spPr>
          <a:xfrm>
            <a:off x="3017863" y="2044647"/>
            <a:ext cx="950473" cy="41600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Legacy operations</a:t>
            </a:r>
            <a:endParaRPr lang="ru-RU" sz="900" dirty="0"/>
          </a:p>
        </p:txBody>
      </p:sp>
      <p:sp>
        <p:nvSpPr>
          <p:cNvPr id="42" name="Прямоугольник 41">
            <a:extLst>
              <a:ext uri="{FF2B5EF4-FFF2-40B4-BE49-F238E27FC236}">
                <a16:creationId xmlns:a16="http://schemas.microsoft.com/office/drawing/2014/main" id="{EBBA5929-877C-4B6D-8730-EB4E21DE50B3}"/>
              </a:ext>
            </a:extLst>
          </p:cNvPr>
          <p:cNvSpPr/>
          <p:nvPr/>
        </p:nvSpPr>
        <p:spPr>
          <a:xfrm>
            <a:off x="5830694" y="2034913"/>
            <a:ext cx="950473" cy="41600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Legacy operations</a:t>
            </a:r>
            <a:endParaRPr lang="ru-RU" sz="900" dirty="0"/>
          </a:p>
        </p:txBody>
      </p:sp>
      <p:sp>
        <p:nvSpPr>
          <p:cNvPr id="43" name="Прямоугольник 42">
            <a:extLst>
              <a:ext uri="{FF2B5EF4-FFF2-40B4-BE49-F238E27FC236}">
                <a16:creationId xmlns:a16="http://schemas.microsoft.com/office/drawing/2014/main" id="{C7007DB5-AB9A-4735-9E00-5F70C3DF2DFD}"/>
              </a:ext>
            </a:extLst>
          </p:cNvPr>
          <p:cNvSpPr/>
          <p:nvPr/>
        </p:nvSpPr>
        <p:spPr>
          <a:xfrm>
            <a:off x="3893086" y="3850077"/>
            <a:ext cx="697742" cy="201926"/>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44" name="Прямоугольник 43">
            <a:extLst>
              <a:ext uri="{FF2B5EF4-FFF2-40B4-BE49-F238E27FC236}">
                <a16:creationId xmlns:a16="http://schemas.microsoft.com/office/drawing/2014/main" id="{4DCD9338-15BD-4B9C-9582-73F59424ACD3}"/>
              </a:ext>
            </a:extLst>
          </p:cNvPr>
          <p:cNvSpPr/>
          <p:nvPr/>
        </p:nvSpPr>
        <p:spPr>
          <a:xfrm>
            <a:off x="5475773" y="4185656"/>
            <a:ext cx="697742" cy="13387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sp>
        <p:nvSpPr>
          <p:cNvPr id="45" name="Прямоугольник 44">
            <a:extLst>
              <a:ext uri="{FF2B5EF4-FFF2-40B4-BE49-F238E27FC236}">
                <a16:creationId xmlns:a16="http://schemas.microsoft.com/office/drawing/2014/main" id="{601CD5FD-360F-426B-9B2E-CED9345772C6}"/>
              </a:ext>
            </a:extLst>
          </p:cNvPr>
          <p:cNvSpPr/>
          <p:nvPr/>
        </p:nvSpPr>
        <p:spPr>
          <a:xfrm>
            <a:off x="5475772" y="4300105"/>
            <a:ext cx="697742" cy="133875"/>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a:solidFill>
                  <a:prstClr val="white"/>
                </a:solidFill>
              </a:rPr>
              <a:t>IMPDU</a:t>
            </a:r>
            <a:endParaRPr lang="ru-RU" dirty="0">
              <a:solidFill>
                <a:prstClr val="white"/>
              </a:solidFill>
            </a:endParaRPr>
          </a:p>
        </p:txBody>
      </p:sp>
      <p:cxnSp>
        <p:nvCxnSpPr>
          <p:cNvPr id="47" name="Прямая соединительная линия 46">
            <a:extLst>
              <a:ext uri="{FF2B5EF4-FFF2-40B4-BE49-F238E27FC236}">
                <a16:creationId xmlns:a16="http://schemas.microsoft.com/office/drawing/2014/main" id="{684033DD-6E7C-4167-AC02-9215CE40C6F8}"/>
              </a:ext>
            </a:extLst>
          </p:cNvPr>
          <p:cNvCxnSpPr>
            <a:cxnSpLocks/>
          </p:cNvCxnSpPr>
          <p:nvPr/>
        </p:nvCxnSpPr>
        <p:spPr>
          <a:xfrm flipV="1">
            <a:off x="829183" y="2460652"/>
            <a:ext cx="517925" cy="1225487"/>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a:extLst>
              <a:ext uri="{FF2B5EF4-FFF2-40B4-BE49-F238E27FC236}">
                <a16:creationId xmlns:a16="http://schemas.microsoft.com/office/drawing/2014/main" id="{9A38120D-7967-404D-A53F-998DF610562C}"/>
              </a:ext>
            </a:extLst>
          </p:cNvPr>
          <p:cNvCxnSpPr>
            <a:cxnSpLocks/>
          </p:cNvCxnSpPr>
          <p:nvPr/>
        </p:nvCxnSpPr>
        <p:spPr>
          <a:xfrm flipH="1" flipV="1">
            <a:off x="2775858" y="2460652"/>
            <a:ext cx="5724796" cy="1583183"/>
          </a:xfrm>
          <a:prstGeom prst="line">
            <a:avLst/>
          </a:prstGeom>
        </p:spPr>
        <p:style>
          <a:lnRef idx="1">
            <a:schemeClr val="accent1"/>
          </a:lnRef>
          <a:fillRef idx="0">
            <a:schemeClr val="accent1"/>
          </a:fillRef>
          <a:effectRef idx="0">
            <a:schemeClr val="accent1"/>
          </a:effectRef>
          <a:fontRef idx="minor">
            <a:schemeClr val="tx1"/>
          </a:fontRef>
        </p:style>
      </p:cxnSp>
      <p:sp>
        <p:nvSpPr>
          <p:cNvPr id="3" name="Номер слайда 2">
            <a:extLst>
              <a:ext uri="{FF2B5EF4-FFF2-40B4-BE49-F238E27FC236}">
                <a16:creationId xmlns:a16="http://schemas.microsoft.com/office/drawing/2014/main" id="{33B396A7-756F-43D3-B3BA-A08D9E2FB814}"/>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7</a:t>
            </a:fld>
            <a:endParaRPr lang="ru-RU"/>
          </a:p>
        </p:txBody>
      </p:sp>
      <p:sp>
        <p:nvSpPr>
          <p:cNvPr id="4" name="Дата 3">
            <a:extLst>
              <a:ext uri="{FF2B5EF4-FFF2-40B4-BE49-F238E27FC236}">
                <a16:creationId xmlns:a16="http://schemas.microsoft.com/office/drawing/2014/main" id="{879CF895-34B5-EC21-6AB6-AB81D1717998}"/>
              </a:ext>
            </a:extLst>
          </p:cNvPr>
          <p:cNvSpPr>
            <a:spLocks noGrp="1"/>
          </p:cNvSpPr>
          <p:nvPr>
            <p:ph type="dt" sz="half" idx="10"/>
          </p:nvPr>
        </p:nvSpPr>
        <p:spPr/>
        <p:txBody>
          <a:bodyPr/>
          <a:lstStyle/>
          <a:p>
            <a:r>
              <a:rPr lang="ru-RU" altLang="zh-CN"/>
              <a:t>June 2022</a:t>
            </a:r>
            <a:endParaRPr lang="ru-RU" dirty="0"/>
          </a:p>
        </p:txBody>
      </p:sp>
      <p:sp>
        <p:nvSpPr>
          <p:cNvPr id="5" name="Нижний колонтитул 4">
            <a:extLst>
              <a:ext uri="{FF2B5EF4-FFF2-40B4-BE49-F238E27FC236}">
                <a16:creationId xmlns:a16="http://schemas.microsoft.com/office/drawing/2014/main" id="{721EA293-6520-728F-F266-E8AFF7B8865C}"/>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684323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A13DDB-B5B1-4CCF-B438-33F7CAB53DA7}"/>
              </a:ext>
            </a:extLst>
          </p:cNvPr>
          <p:cNvSpPr>
            <a:spLocks noGrp="1"/>
          </p:cNvSpPr>
          <p:nvPr>
            <p:ph type="title"/>
          </p:nvPr>
        </p:nvSpPr>
        <p:spPr/>
        <p:txBody>
          <a:bodyPr/>
          <a:lstStyle/>
          <a:p>
            <a:r>
              <a:rPr lang="en-US" dirty="0"/>
              <a:t>IMPDU format</a:t>
            </a:r>
            <a:endParaRPr lang="ru-RU" dirty="0"/>
          </a:p>
        </p:txBody>
      </p:sp>
      <p:graphicFrame>
        <p:nvGraphicFramePr>
          <p:cNvPr id="6" name="Таблица 5">
            <a:extLst>
              <a:ext uri="{FF2B5EF4-FFF2-40B4-BE49-F238E27FC236}">
                <a16:creationId xmlns:a16="http://schemas.microsoft.com/office/drawing/2014/main" id="{8243820A-EDCB-479E-847B-9E8AE45A4722}"/>
              </a:ext>
            </a:extLst>
          </p:cNvPr>
          <p:cNvGraphicFramePr>
            <a:graphicFrameLocks noGrp="1"/>
          </p:cNvGraphicFramePr>
          <p:nvPr/>
        </p:nvGraphicFramePr>
        <p:xfrm>
          <a:off x="379230" y="2053435"/>
          <a:ext cx="8221845" cy="985908"/>
        </p:xfrm>
        <a:graphic>
          <a:graphicData uri="http://schemas.openxmlformats.org/drawingml/2006/table">
            <a:tbl>
              <a:tblPr firstRow="1" bandRow="1">
                <a:tableStyleId>{5940675A-B579-460E-94D1-54222C63F5DA}</a:tableStyleId>
              </a:tblPr>
              <a:tblGrid>
                <a:gridCol w="997517">
                  <a:extLst>
                    <a:ext uri="{9D8B030D-6E8A-4147-A177-3AD203B41FA5}">
                      <a16:colId xmlns:a16="http://schemas.microsoft.com/office/drawing/2014/main" val="2034042560"/>
                    </a:ext>
                  </a:extLst>
                </a:gridCol>
                <a:gridCol w="709836">
                  <a:extLst>
                    <a:ext uri="{9D8B030D-6E8A-4147-A177-3AD203B41FA5}">
                      <a16:colId xmlns:a16="http://schemas.microsoft.com/office/drawing/2014/main" val="2918598364"/>
                    </a:ext>
                  </a:extLst>
                </a:gridCol>
                <a:gridCol w="1298642">
                  <a:extLst>
                    <a:ext uri="{9D8B030D-6E8A-4147-A177-3AD203B41FA5}">
                      <a16:colId xmlns:a16="http://schemas.microsoft.com/office/drawing/2014/main" val="2637646027"/>
                    </a:ext>
                  </a:extLst>
                </a:gridCol>
                <a:gridCol w="488815">
                  <a:extLst>
                    <a:ext uri="{9D8B030D-6E8A-4147-A177-3AD203B41FA5}">
                      <a16:colId xmlns:a16="http://schemas.microsoft.com/office/drawing/2014/main" val="3045829811"/>
                    </a:ext>
                  </a:extLst>
                </a:gridCol>
                <a:gridCol w="2147351">
                  <a:extLst>
                    <a:ext uri="{9D8B030D-6E8A-4147-A177-3AD203B41FA5}">
                      <a16:colId xmlns:a16="http://schemas.microsoft.com/office/drawing/2014/main" val="436307982"/>
                    </a:ext>
                  </a:extLst>
                </a:gridCol>
                <a:gridCol w="711261">
                  <a:extLst>
                    <a:ext uri="{9D8B030D-6E8A-4147-A177-3AD203B41FA5}">
                      <a16:colId xmlns:a16="http://schemas.microsoft.com/office/drawing/2014/main" val="4227362619"/>
                    </a:ext>
                  </a:extLst>
                </a:gridCol>
                <a:gridCol w="1394342">
                  <a:extLst>
                    <a:ext uri="{9D8B030D-6E8A-4147-A177-3AD203B41FA5}">
                      <a16:colId xmlns:a16="http://schemas.microsoft.com/office/drawing/2014/main" val="1998373713"/>
                    </a:ext>
                  </a:extLst>
                </a:gridCol>
                <a:gridCol w="474081">
                  <a:extLst>
                    <a:ext uri="{9D8B030D-6E8A-4147-A177-3AD203B41FA5}">
                      <a16:colId xmlns:a16="http://schemas.microsoft.com/office/drawing/2014/main" val="694210294"/>
                    </a:ext>
                  </a:extLst>
                </a:gridCol>
              </a:tblGrid>
              <a:tr h="525818">
                <a:tc>
                  <a:txBody>
                    <a:bodyPr/>
                    <a:lstStyle/>
                    <a:p>
                      <a:endParaRPr lang="ru-RU" sz="1400" dirty="0"/>
                    </a:p>
                  </a:txBody>
                  <a:tcPr marL="68580" marR="68580" marT="34290" marB="3429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t>Header</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100" dirty="0"/>
                        <a:t>Payload</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100" dirty="0"/>
                        <a:t>FCS</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1100" dirty="0"/>
                        <a:t>…</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a:t>Header</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1100" dirty="0"/>
                        <a:t>Payload</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lang="en-US" sz="1100" dirty="0"/>
                        <a:t>FCS</a:t>
                      </a:r>
                      <a:endParaRPr lang="ru-RU" sz="11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068749533"/>
                  </a:ext>
                </a:extLst>
              </a:tr>
              <a:tr h="460090">
                <a:tc>
                  <a:txBody>
                    <a:bodyPr/>
                    <a:lstStyle/>
                    <a:p>
                      <a:pPr algn="ctr"/>
                      <a:r>
                        <a:rPr lang="en-US" sz="1400" dirty="0"/>
                        <a:t>Octets:</a:t>
                      </a:r>
                      <a:endParaRPr lang="ru-RU" sz="1400" dirty="0"/>
                    </a:p>
                  </a:txBody>
                  <a:tcPr marL="68580" marR="68580" marT="34290" marB="3429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Length</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4</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2</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Length</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400" dirty="0"/>
                        <a:t>4</a:t>
                      </a:r>
                      <a:endParaRPr lang="ru-RU" sz="1400" dirty="0"/>
                    </a:p>
                  </a:txBody>
                  <a:tcPr marL="68580" marR="68580" marT="34290" marB="34290">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249908662"/>
                  </a:ext>
                </a:extLst>
              </a:tr>
            </a:tbl>
          </a:graphicData>
        </a:graphic>
      </p:graphicFrame>
      <p:sp>
        <p:nvSpPr>
          <p:cNvPr id="4" name="TextBox 3">
            <a:extLst>
              <a:ext uri="{FF2B5EF4-FFF2-40B4-BE49-F238E27FC236}">
                <a16:creationId xmlns:a16="http://schemas.microsoft.com/office/drawing/2014/main" id="{9CA7BE8D-A3B1-47A4-9FB6-1A4BF282DCD7}"/>
              </a:ext>
            </a:extLst>
          </p:cNvPr>
          <p:cNvSpPr txBox="1"/>
          <p:nvPr/>
        </p:nvSpPr>
        <p:spPr>
          <a:xfrm>
            <a:off x="457200" y="3340178"/>
            <a:ext cx="8143875" cy="2603422"/>
          </a:xfrm>
          <a:prstGeom prst="rect">
            <a:avLst/>
          </a:prstGeom>
          <a:noFill/>
        </p:spPr>
        <p:txBody>
          <a:bodyPr wrap="square" rtlCol="0">
            <a:spAutoFit/>
          </a:bodyPr>
          <a:lstStyle/>
          <a:p>
            <a:r>
              <a:rPr lang="en-US" sz="2000" dirty="0"/>
              <a:t>The header contains only </a:t>
            </a:r>
          </a:p>
          <a:p>
            <a:pPr marL="214313" indent="-214313">
              <a:buFont typeface="Arial" panose="020B0604020202020204" pitchFamily="34" charset="0"/>
              <a:buChar char="•"/>
            </a:pPr>
            <a:r>
              <a:rPr lang="en-US" sz="2000" dirty="0"/>
              <a:t>Sequence Number (12 bits)</a:t>
            </a:r>
          </a:p>
          <a:p>
            <a:pPr marL="214313" indent="-214313">
              <a:buFont typeface="Arial" panose="020B0604020202020204" pitchFamily="34" charset="0"/>
              <a:buChar char="•"/>
            </a:pPr>
            <a:r>
              <a:rPr lang="en-US" sz="2000" dirty="0"/>
              <a:t>Immediate ACK bit (1 bit) – acknowledges the reception of the previous frame scheduled for the STA </a:t>
            </a:r>
          </a:p>
          <a:p>
            <a:pPr marL="214313" indent="-214313">
              <a:buFont typeface="Arial" panose="020B0604020202020204" pitchFamily="34" charset="0"/>
              <a:buChar char="•"/>
            </a:pPr>
            <a:r>
              <a:rPr lang="en-US" sz="2000" dirty="0"/>
              <a:t>Reserved (3 bits)</a:t>
            </a:r>
          </a:p>
          <a:p>
            <a:endParaRPr lang="en-US" sz="2000" dirty="0"/>
          </a:p>
          <a:p>
            <a:r>
              <a:rPr lang="en-US" sz="2000" dirty="0"/>
              <a:t>RX address, TX address, the number of MPDU within IMPDU are determined by the schedule  </a:t>
            </a:r>
            <a:endParaRPr lang="ru-RU" sz="2000" dirty="0"/>
          </a:p>
        </p:txBody>
      </p:sp>
      <p:sp>
        <p:nvSpPr>
          <p:cNvPr id="5" name="Номер слайда 4">
            <a:extLst>
              <a:ext uri="{FF2B5EF4-FFF2-40B4-BE49-F238E27FC236}">
                <a16:creationId xmlns:a16="http://schemas.microsoft.com/office/drawing/2014/main" id="{30D3DDA9-35E2-4F57-8487-85223D8C78C9}"/>
              </a:ext>
            </a:extLst>
          </p:cNvPr>
          <p:cNvSpPr>
            <a:spLocks noGrp="1"/>
          </p:cNvSpPr>
          <p:nvPr>
            <p:ph type="sldNum" sz="quarter" idx="12"/>
          </p:nvPr>
        </p:nvSpPr>
        <p:spPr>
          <a:xfrm>
            <a:off x="4533156" y="6475413"/>
            <a:ext cx="153888" cy="184666"/>
          </a:xfrm>
        </p:spPr>
        <p:txBody>
          <a:bodyPr/>
          <a:lstStyle/>
          <a:p>
            <a:fld id="{E0F95982-DE6F-4AB0-ACCC-88BFD843D27D}" type="slidenum">
              <a:rPr lang="ru-RU" smtClean="0"/>
              <a:t>8</a:t>
            </a:fld>
            <a:endParaRPr lang="ru-RU"/>
          </a:p>
        </p:txBody>
      </p:sp>
      <p:sp>
        <p:nvSpPr>
          <p:cNvPr id="3" name="Дата 2">
            <a:extLst>
              <a:ext uri="{FF2B5EF4-FFF2-40B4-BE49-F238E27FC236}">
                <a16:creationId xmlns:a16="http://schemas.microsoft.com/office/drawing/2014/main" id="{EDEFE0F8-7946-7519-BCCF-4A8AD031B023}"/>
              </a:ext>
            </a:extLst>
          </p:cNvPr>
          <p:cNvSpPr>
            <a:spLocks noGrp="1"/>
          </p:cNvSpPr>
          <p:nvPr>
            <p:ph type="dt" sz="half" idx="10"/>
          </p:nvPr>
        </p:nvSpPr>
        <p:spPr/>
        <p:txBody>
          <a:bodyPr/>
          <a:lstStyle/>
          <a:p>
            <a:r>
              <a:rPr lang="ru-RU" altLang="zh-CN"/>
              <a:t>June 2022</a:t>
            </a:r>
            <a:endParaRPr lang="ru-RU" dirty="0"/>
          </a:p>
        </p:txBody>
      </p:sp>
      <p:sp>
        <p:nvSpPr>
          <p:cNvPr id="7" name="Нижний колонтитул 6">
            <a:extLst>
              <a:ext uri="{FF2B5EF4-FFF2-40B4-BE49-F238E27FC236}">
                <a16:creationId xmlns:a16="http://schemas.microsoft.com/office/drawing/2014/main" id="{3F54DA2B-B11D-3CE3-3255-DE43FFC76128}"/>
              </a:ext>
            </a:extLst>
          </p:cNvPr>
          <p:cNvSpPr>
            <a:spLocks noGrp="1"/>
          </p:cNvSpPr>
          <p:nvPr>
            <p:ph type="ftr" sz="quarter" idx="11"/>
          </p:nvPr>
        </p:nvSpPr>
        <p:spPr/>
        <p:txBody>
          <a:bodyPr/>
          <a:lstStyle/>
          <a:p>
            <a:r>
              <a:rPr lang="en-US"/>
              <a:t>Evgeny Khorov (IITP RAS)</a:t>
            </a:r>
            <a:endParaRPr lang="ru-RU"/>
          </a:p>
        </p:txBody>
      </p:sp>
    </p:spTree>
    <p:extLst>
      <p:ext uri="{BB962C8B-B14F-4D97-AF65-F5344CB8AC3E}">
        <p14:creationId xmlns:p14="http://schemas.microsoft.com/office/powerpoint/2010/main" val="2953780830"/>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A166FC-454C-449B-A9B2-DDDB3B737B9B}"/>
              </a:ext>
            </a:extLst>
          </p:cNvPr>
          <p:cNvSpPr>
            <a:spLocks noGrp="1"/>
          </p:cNvSpPr>
          <p:nvPr>
            <p:ph type="title"/>
          </p:nvPr>
        </p:nvSpPr>
        <p:spPr/>
        <p:txBody>
          <a:bodyPr/>
          <a:lstStyle/>
          <a:p>
            <a:r>
              <a:rPr lang="en-US" dirty="0"/>
              <a:t>Schedule </a:t>
            </a:r>
          </a:p>
        </p:txBody>
      </p:sp>
      <p:sp>
        <p:nvSpPr>
          <p:cNvPr id="3" name="Объект 2">
            <a:extLst>
              <a:ext uri="{FF2B5EF4-FFF2-40B4-BE49-F238E27FC236}">
                <a16:creationId xmlns:a16="http://schemas.microsoft.com/office/drawing/2014/main" id="{A4511A75-B6AB-41AE-8B5D-FCC767F0F5C5}"/>
              </a:ext>
            </a:extLst>
          </p:cNvPr>
          <p:cNvSpPr>
            <a:spLocks noGrp="1"/>
          </p:cNvSpPr>
          <p:nvPr>
            <p:ph sz="half" idx="1"/>
          </p:nvPr>
        </p:nvSpPr>
        <p:spPr>
          <a:xfrm>
            <a:off x="248678" y="1791451"/>
            <a:ext cx="8598626" cy="1123289"/>
          </a:xfrm>
        </p:spPr>
        <p:txBody>
          <a:bodyPr>
            <a:noAutofit/>
          </a:bodyPr>
          <a:lstStyle/>
          <a:p>
            <a:r>
              <a:rPr lang="en-US" sz="1800" dirty="0"/>
              <a:t>A list mapping an offset time to a scheduled frame info</a:t>
            </a:r>
          </a:p>
          <a:p>
            <a:r>
              <a:rPr lang="en-US" sz="1800" dirty="0"/>
              <a:t>Offset time is measured from the end of CTS (or the end of the previous schedule if several schedules are used within ITXOP)</a:t>
            </a:r>
          </a:p>
          <a:p>
            <a:r>
              <a:rPr lang="en-US" sz="1800" dirty="0"/>
              <a:t>The schedule can be sent via the IRTS frames.</a:t>
            </a:r>
          </a:p>
        </p:txBody>
      </p:sp>
      <p:grpSp>
        <p:nvGrpSpPr>
          <p:cNvPr id="6" name="Группа 5">
            <a:extLst>
              <a:ext uri="{FF2B5EF4-FFF2-40B4-BE49-F238E27FC236}">
                <a16:creationId xmlns:a16="http://schemas.microsoft.com/office/drawing/2014/main" id="{7170F902-7870-4BE5-A0EA-4D17C7435431}"/>
              </a:ext>
            </a:extLst>
          </p:cNvPr>
          <p:cNvGrpSpPr/>
          <p:nvPr/>
        </p:nvGrpSpPr>
        <p:grpSpPr>
          <a:xfrm>
            <a:off x="248678" y="3352800"/>
            <a:ext cx="8112002" cy="1905000"/>
            <a:chOff x="415565" y="2266824"/>
            <a:chExt cx="14130532" cy="2398764"/>
          </a:xfrm>
        </p:grpSpPr>
        <p:sp>
          <p:nvSpPr>
            <p:cNvPr id="4" name="Прямоугольник 3">
              <a:extLst>
                <a:ext uri="{FF2B5EF4-FFF2-40B4-BE49-F238E27FC236}">
                  <a16:creationId xmlns:a16="http://schemas.microsoft.com/office/drawing/2014/main" id="{C449391A-F4C1-4AD2-9EB6-799D1A1C6E8A}"/>
                </a:ext>
              </a:extLst>
            </p:cNvPr>
            <p:cNvSpPr/>
            <p:nvPr/>
          </p:nvSpPr>
          <p:spPr>
            <a:xfrm>
              <a:off x="1468875" y="3229583"/>
              <a:ext cx="3822972" cy="875490"/>
            </a:xfrm>
            <a:prstGeom prst="rect">
              <a:avLst/>
            </a:prstGeom>
            <a:no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ru-RU" sz="1800"/>
            </a:p>
          </p:txBody>
        </p:sp>
        <p:sp>
          <p:nvSpPr>
            <p:cNvPr id="13" name="Прямоугольник 12">
              <a:extLst>
                <a:ext uri="{FF2B5EF4-FFF2-40B4-BE49-F238E27FC236}">
                  <a16:creationId xmlns:a16="http://schemas.microsoft.com/office/drawing/2014/main" id="{45995BF6-7360-42AA-A116-0428E1819569}"/>
                </a:ext>
              </a:extLst>
            </p:cNvPr>
            <p:cNvSpPr/>
            <p:nvPr/>
          </p:nvSpPr>
          <p:spPr>
            <a:xfrm>
              <a:off x="1468875" y="3229583"/>
              <a:ext cx="1092301" cy="875490"/>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Offset</a:t>
              </a:r>
              <a:endParaRPr lang="ru-RU" sz="1400" dirty="0"/>
            </a:p>
          </p:txBody>
        </p:sp>
        <p:sp>
          <p:nvSpPr>
            <p:cNvPr id="5" name="Прямоугольник 4">
              <a:extLst>
                <a:ext uri="{FF2B5EF4-FFF2-40B4-BE49-F238E27FC236}">
                  <a16:creationId xmlns:a16="http://schemas.microsoft.com/office/drawing/2014/main" id="{48679A1D-144F-4889-83C2-734EC5E53B60}"/>
                </a:ext>
              </a:extLst>
            </p:cNvPr>
            <p:cNvSpPr/>
            <p:nvPr/>
          </p:nvSpPr>
          <p:spPr>
            <a:xfrm>
              <a:off x="2968169" y="3277335"/>
              <a:ext cx="1778339" cy="861775"/>
            </a:xfrm>
            <a:prstGeom prst="rect">
              <a:avLst/>
            </a:prstGeom>
          </p:spPr>
          <p:txBody>
            <a:bodyPr wrap="square">
              <a:spAutoFit/>
            </a:bodyPr>
            <a:lstStyle/>
            <a:p>
              <a:pPr algn="ctr"/>
              <a:r>
                <a:rPr lang="en-US" sz="1800" dirty="0"/>
                <a:t>Frame info</a:t>
              </a:r>
              <a:endParaRPr lang="ru-RU" sz="1800" dirty="0"/>
            </a:p>
          </p:txBody>
        </p:sp>
        <p:sp>
          <p:nvSpPr>
            <p:cNvPr id="15" name="Прямоугольник 14">
              <a:extLst>
                <a:ext uri="{FF2B5EF4-FFF2-40B4-BE49-F238E27FC236}">
                  <a16:creationId xmlns:a16="http://schemas.microsoft.com/office/drawing/2014/main" id="{264FC1B6-5374-4CE5-9DAF-08452DA21233}"/>
                </a:ext>
              </a:extLst>
            </p:cNvPr>
            <p:cNvSpPr/>
            <p:nvPr/>
          </p:nvSpPr>
          <p:spPr>
            <a:xfrm>
              <a:off x="2758136" y="2733712"/>
              <a:ext cx="1851866" cy="492443"/>
            </a:xfrm>
            <a:prstGeom prst="rect">
              <a:avLst/>
            </a:prstGeom>
          </p:spPr>
          <p:txBody>
            <a:bodyPr wrap="none">
              <a:spAutoFit/>
            </a:bodyPr>
            <a:lstStyle/>
            <a:p>
              <a:r>
                <a:rPr lang="en-US" sz="1800" dirty="0"/>
                <a:t>Frame #0</a:t>
              </a:r>
              <a:endParaRPr lang="ru-RU" sz="1800" dirty="0"/>
            </a:p>
          </p:txBody>
        </p:sp>
        <p:sp>
          <p:nvSpPr>
            <p:cNvPr id="16" name="Прямоугольник 15">
              <a:extLst>
                <a:ext uri="{FF2B5EF4-FFF2-40B4-BE49-F238E27FC236}">
                  <a16:creationId xmlns:a16="http://schemas.microsoft.com/office/drawing/2014/main" id="{8915EABD-7572-4B55-8207-1F96AB83FA16}"/>
                </a:ext>
              </a:extLst>
            </p:cNvPr>
            <p:cNvSpPr/>
            <p:nvPr/>
          </p:nvSpPr>
          <p:spPr>
            <a:xfrm>
              <a:off x="5291847" y="3229583"/>
              <a:ext cx="3822972" cy="875490"/>
            </a:xfrm>
            <a:prstGeom prst="rect">
              <a:avLst/>
            </a:prstGeom>
            <a:no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ru-RU" sz="1800"/>
            </a:p>
          </p:txBody>
        </p:sp>
        <p:sp>
          <p:nvSpPr>
            <p:cNvPr id="20" name="Прямоугольник 19">
              <a:extLst>
                <a:ext uri="{FF2B5EF4-FFF2-40B4-BE49-F238E27FC236}">
                  <a16:creationId xmlns:a16="http://schemas.microsoft.com/office/drawing/2014/main" id="{13E365FC-B03D-4D36-BAEE-FDBD7B2C9C99}"/>
                </a:ext>
              </a:extLst>
            </p:cNvPr>
            <p:cNvSpPr/>
            <p:nvPr/>
          </p:nvSpPr>
          <p:spPr>
            <a:xfrm>
              <a:off x="5291846" y="3229583"/>
              <a:ext cx="1092301" cy="875490"/>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Offset</a:t>
              </a:r>
              <a:endParaRPr lang="ru-RU" sz="1400" dirty="0"/>
            </a:p>
          </p:txBody>
        </p:sp>
        <p:sp>
          <p:nvSpPr>
            <p:cNvPr id="21" name="Прямоугольник 20">
              <a:extLst>
                <a:ext uri="{FF2B5EF4-FFF2-40B4-BE49-F238E27FC236}">
                  <a16:creationId xmlns:a16="http://schemas.microsoft.com/office/drawing/2014/main" id="{A79A8D62-F21E-478A-858A-84B2136D5B71}"/>
                </a:ext>
              </a:extLst>
            </p:cNvPr>
            <p:cNvSpPr/>
            <p:nvPr/>
          </p:nvSpPr>
          <p:spPr>
            <a:xfrm>
              <a:off x="6771949" y="3277335"/>
              <a:ext cx="1935875" cy="861775"/>
            </a:xfrm>
            <a:prstGeom prst="rect">
              <a:avLst/>
            </a:prstGeom>
          </p:spPr>
          <p:txBody>
            <a:bodyPr wrap="square">
              <a:spAutoFit/>
            </a:bodyPr>
            <a:lstStyle/>
            <a:p>
              <a:pPr algn="ctr"/>
              <a:r>
                <a:rPr lang="en-US" sz="1800" dirty="0"/>
                <a:t>Frame info</a:t>
              </a:r>
              <a:endParaRPr lang="ru-RU" sz="1800" dirty="0"/>
            </a:p>
          </p:txBody>
        </p:sp>
        <p:sp>
          <p:nvSpPr>
            <p:cNvPr id="23" name="Прямоугольник 22">
              <a:extLst>
                <a:ext uri="{FF2B5EF4-FFF2-40B4-BE49-F238E27FC236}">
                  <a16:creationId xmlns:a16="http://schemas.microsoft.com/office/drawing/2014/main" id="{9323DBFB-07C8-4BB5-A5BB-4231098BB2D6}"/>
                </a:ext>
              </a:extLst>
            </p:cNvPr>
            <p:cNvSpPr/>
            <p:nvPr/>
          </p:nvSpPr>
          <p:spPr>
            <a:xfrm>
              <a:off x="6581107" y="2733712"/>
              <a:ext cx="1851866" cy="492443"/>
            </a:xfrm>
            <a:prstGeom prst="rect">
              <a:avLst/>
            </a:prstGeom>
          </p:spPr>
          <p:txBody>
            <a:bodyPr wrap="none">
              <a:spAutoFit/>
            </a:bodyPr>
            <a:lstStyle/>
            <a:p>
              <a:r>
                <a:rPr lang="en-US" sz="1800" dirty="0"/>
                <a:t>Frame #1</a:t>
              </a:r>
              <a:endParaRPr lang="ru-RU" sz="1800" dirty="0"/>
            </a:p>
          </p:txBody>
        </p:sp>
        <p:sp>
          <p:nvSpPr>
            <p:cNvPr id="24" name="Прямоугольник 23">
              <a:extLst>
                <a:ext uri="{FF2B5EF4-FFF2-40B4-BE49-F238E27FC236}">
                  <a16:creationId xmlns:a16="http://schemas.microsoft.com/office/drawing/2014/main" id="{1E77BA54-5AE6-41D9-9BD9-412A2A4A6005}"/>
                </a:ext>
              </a:extLst>
            </p:cNvPr>
            <p:cNvSpPr/>
            <p:nvPr/>
          </p:nvSpPr>
          <p:spPr>
            <a:xfrm>
              <a:off x="10723125" y="3229583"/>
              <a:ext cx="3822972" cy="875490"/>
            </a:xfrm>
            <a:prstGeom prst="rect">
              <a:avLst/>
            </a:prstGeom>
            <a:noFill/>
            <a:ln w="38100"/>
          </p:spPr>
          <p:style>
            <a:lnRef idx="2">
              <a:schemeClr val="dk1"/>
            </a:lnRef>
            <a:fillRef idx="1">
              <a:schemeClr val="lt1"/>
            </a:fillRef>
            <a:effectRef idx="0">
              <a:schemeClr val="dk1"/>
            </a:effectRef>
            <a:fontRef idx="minor">
              <a:schemeClr val="dk1"/>
            </a:fontRef>
          </p:style>
          <p:txBody>
            <a:bodyPr rtlCol="0" anchor="ctr"/>
            <a:lstStyle/>
            <a:p>
              <a:pPr algn="ctr"/>
              <a:endParaRPr lang="ru-RU" sz="1800"/>
            </a:p>
          </p:txBody>
        </p:sp>
        <p:sp>
          <p:nvSpPr>
            <p:cNvPr id="25" name="Прямоугольник 24">
              <a:extLst>
                <a:ext uri="{FF2B5EF4-FFF2-40B4-BE49-F238E27FC236}">
                  <a16:creationId xmlns:a16="http://schemas.microsoft.com/office/drawing/2014/main" id="{06C80ACD-677A-410C-B667-30F87E01E266}"/>
                </a:ext>
              </a:extLst>
            </p:cNvPr>
            <p:cNvSpPr/>
            <p:nvPr/>
          </p:nvSpPr>
          <p:spPr>
            <a:xfrm>
              <a:off x="10723125" y="3229583"/>
              <a:ext cx="1092301" cy="875490"/>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a:t>Offset</a:t>
              </a:r>
              <a:endParaRPr lang="ru-RU" sz="1400" dirty="0"/>
            </a:p>
          </p:txBody>
        </p:sp>
        <p:sp>
          <p:nvSpPr>
            <p:cNvPr id="26" name="Прямоугольник 25">
              <a:extLst>
                <a:ext uri="{FF2B5EF4-FFF2-40B4-BE49-F238E27FC236}">
                  <a16:creationId xmlns:a16="http://schemas.microsoft.com/office/drawing/2014/main" id="{CD1CC65C-3197-4575-8393-A22E42992908}"/>
                </a:ext>
              </a:extLst>
            </p:cNvPr>
            <p:cNvSpPr/>
            <p:nvPr/>
          </p:nvSpPr>
          <p:spPr>
            <a:xfrm>
              <a:off x="12190490" y="3277335"/>
              <a:ext cx="1935875" cy="861775"/>
            </a:xfrm>
            <a:prstGeom prst="rect">
              <a:avLst/>
            </a:prstGeom>
          </p:spPr>
          <p:txBody>
            <a:bodyPr wrap="square">
              <a:spAutoFit/>
            </a:bodyPr>
            <a:lstStyle/>
            <a:p>
              <a:pPr algn="ctr"/>
              <a:r>
                <a:rPr lang="en-US" sz="1800" dirty="0"/>
                <a:t>Frame info</a:t>
              </a:r>
              <a:endParaRPr lang="ru-RU" sz="1800" dirty="0"/>
            </a:p>
          </p:txBody>
        </p:sp>
        <p:sp>
          <p:nvSpPr>
            <p:cNvPr id="27" name="Прямоугольник 26">
              <a:extLst>
                <a:ext uri="{FF2B5EF4-FFF2-40B4-BE49-F238E27FC236}">
                  <a16:creationId xmlns:a16="http://schemas.microsoft.com/office/drawing/2014/main" id="{01971496-81D6-42FB-87AD-8C3335AB3827}"/>
                </a:ext>
              </a:extLst>
            </p:cNvPr>
            <p:cNvSpPr/>
            <p:nvPr/>
          </p:nvSpPr>
          <p:spPr>
            <a:xfrm>
              <a:off x="12012386" y="2733712"/>
              <a:ext cx="1851866" cy="492443"/>
            </a:xfrm>
            <a:prstGeom prst="rect">
              <a:avLst/>
            </a:prstGeom>
          </p:spPr>
          <p:txBody>
            <a:bodyPr wrap="none">
              <a:spAutoFit/>
            </a:bodyPr>
            <a:lstStyle/>
            <a:p>
              <a:r>
                <a:rPr lang="en-US" sz="1800" dirty="0"/>
                <a:t>Frame #n</a:t>
              </a:r>
              <a:endParaRPr lang="ru-RU" sz="1800" dirty="0"/>
            </a:p>
          </p:txBody>
        </p:sp>
        <p:sp>
          <p:nvSpPr>
            <p:cNvPr id="28" name="Прямоугольник 27">
              <a:extLst>
                <a:ext uri="{FF2B5EF4-FFF2-40B4-BE49-F238E27FC236}">
                  <a16:creationId xmlns:a16="http://schemas.microsoft.com/office/drawing/2014/main" id="{0D3215B4-7C91-4675-B0AC-2378C6BEC4D6}"/>
                </a:ext>
              </a:extLst>
            </p:cNvPr>
            <p:cNvSpPr/>
            <p:nvPr/>
          </p:nvSpPr>
          <p:spPr>
            <a:xfrm>
              <a:off x="9563790" y="3144108"/>
              <a:ext cx="723768" cy="492443"/>
            </a:xfrm>
            <a:prstGeom prst="rect">
              <a:avLst/>
            </a:prstGeom>
          </p:spPr>
          <p:txBody>
            <a:bodyPr wrap="none">
              <a:spAutoFit/>
            </a:bodyPr>
            <a:lstStyle/>
            <a:p>
              <a:r>
                <a:rPr lang="en-US" sz="1800" dirty="0"/>
                <a:t>…</a:t>
              </a:r>
              <a:endParaRPr lang="ru-RU" sz="1800" dirty="0"/>
            </a:p>
          </p:txBody>
        </p:sp>
        <p:sp>
          <p:nvSpPr>
            <p:cNvPr id="29" name="Прямоугольник 28">
              <a:extLst>
                <a:ext uri="{FF2B5EF4-FFF2-40B4-BE49-F238E27FC236}">
                  <a16:creationId xmlns:a16="http://schemas.microsoft.com/office/drawing/2014/main" id="{B80964FC-4234-4AAC-9C77-405EE9DF8E89}"/>
                </a:ext>
              </a:extLst>
            </p:cNvPr>
            <p:cNvSpPr/>
            <p:nvPr/>
          </p:nvSpPr>
          <p:spPr>
            <a:xfrm>
              <a:off x="7456975" y="2266824"/>
              <a:ext cx="1896543" cy="492443"/>
            </a:xfrm>
            <a:prstGeom prst="rect">
              <a:avLst/>
            </a:prstGeom>
          </p:spPr>
          <p:txBody>
            <a:bodyPr wrap="none">
              <a:spAutoFit/>
            </a:bodyPr>
            <a:lstStyle/>
            <a:p>
              <a:r>
                <a:rPr lang="en-US" sz="1800" dirty="0"/>
                <a:t>Schedule </a:t>
              </a:r>
              <a:endParaRPr lang="ru-RU" sz="1800" dirty="0"/>
            </a:p>
          </p:txBody>
        </p:sp>
        <p:sp>
          <p:nvSpPr>
            <p:cNvPr id="22" name="Прямоугольник 21">
              <a:extLst>
                <a:ext uri="{FF2B5EF4-FFF2-40B4-BE49-F238E27FC236}">
                  <a16:creationId xmlns:a16="http://schemas.microsoft.com/office/drawing/2014/main" id="{97B79CFF-C963-471A-9C72-9CB84954BFAF}"/>
                </a:ext>
              </a:extLst>
            </p:cNvPr>
            <p:cNvSpPr/>
            <p:nvPr/>
          </p:nvSpPr>
          <p:spPr>
            <a:xfrm>
              <a:off x="1727690" y="4173145"/>
              <a:ext cx="522722" cy="492443"/>
            </a:xfrm>
            <a:prstGeom prst="rect">
              <a:avLst/>
            </a:prstGeom>
          </p:spPr>
          <p:txBody>
            <a:bodyPr wrap="none">
              <a:spAutoFit/>
            </a:bodyPr>
            <a:lstStyle/>
            <a:p>
              <a:r>
                <a:rPr lang="ru-RU" sz="1800" dirty="0"/>
                <a:t>2</a:t>
              </a:r>
            </a:p>
          </p:txBody>
        </p:sp>
        <p:sp>
          <p:nvSpPr>
            <p:cNvPr id="30" name="Прямоугольник 29">
              <a:extLst>
                <a:ext uri="{FF2B5EF4-FFF2-40B4-BE49-F238E27FC236}">
                  <a16:creationId xmlns:a16="http://schemas.microsoft.com/office/drawing/2014/main" id="{EEE429A3-7FCD-40EF-AFD7-87F5EC056E5E}"/>
                </a:ext>
              </a:extLst>
            </p:cNvPr>
            <p:cNvSpPr/>
            <p:nvPr/>
          </p:nvSpPr>
          <p:spPr>
            <a:xfrm>
              <a:off x="5550660" y="4173145"/>
              <a:ext cx="522722" cy="492443"/>
            </a:xfrm>
            <a:prstGeom prst="rect">
              <a:avLst/>
            </a:prstGeom>
          </p:spPr>
          <p:txBody>
            <a:bodyPr wrap="none">
              <a:spAutoFit/>
            </a:bodyPr>
            <a:lstStyle/>
            <a:p>
              <a:r>
                <a:rPr lang="ru-RU" sz="1800" dirty="0"/>
                <a:t>2</a:t>
              </a:r>
            </a:p>
          </p:txBody>
        </p:sp>
        <p:sp>
          <p:nvSpPr>
            <p:cNvPr id="31" name="Прямоугольник 30">
              <a:extLst>
                <a:ext uri="{FF2B5EF4-FFF2-40B4-BE49-F238E27FC236}">
                  <a16:creationId xmlns:a16="http://schemas.microsoft.com/office/drawing/2014/main" id="{468798A7-5D71-4CE7-90D6-F0980D4DA93A}"/>
                </a:ext>
              </a:extLst>
            </p:cNvPr>
            <p:cNvSpPr/>
            <p:nvPr/>
          </p:nvSpPr>
          <p:spPr>
            <a:xfrm>
              <a:off x="10981939" y="4173145"/>
              <a:ext cx="522722" cy="492443"/>
            </a:xfrm>
            <a:prstGeom prst="rect">
              <a:avLst/>
            </a:prstGeom>
          </p:spPr>
          <p:txBody>
            <a:bodyPr wrap="none">
              <a:spAutoFit/>
            </a:bodyPr>
            <a:lstStyle/>
            <a:p>
              <a:r>
                <a:rPr lang="ru-RU" sz="1800" dirty="0"/>
                <a:t>2</a:t>
              </a:r>
            </a:p>
          </p:txBody>
        </p:sp>
        <p:sp>
          <p:nvSpPr>
            <p:cNvPr id="32" name="Прямоугольник 31">
              <a:extLst>
                <a:ext uri="{FF2B5EF4-FFF2-40B4-BE49-F238E27FC236}">
                  <a16:creationId xmlns:a16="http://schemas.microsoft.com/office/drawing/2014/main" id="{59F627AF-07CB-42B8-95E5-119B4197F236}"/>
                </a:ext>
              </a:extLst>
            </p:cNvPr>
            <p:cNvSpPr/>
            <p:nvPr/>
          </p:nvSpPr>
          <p:spPr>
            <a:xfrm>
              <a:off x="3240021" y="4173145"/>
              <a:ext cx="1617310" cy="492443"/>
            </a:xfrm>
            <a:prstGeom prst="rect">
              <a:avLst/>
            </a:prstGeom>
          </p:spPr>
          <p:txBody>
            <a:bodyPr wrap="none">
              <a:spAutoFit/>
            </a:bodyPr>
            <a:lstStyle/>
            <a:p>
              <a:r>
                <a:rPr lang="en-US" sz="1800" dirty="0"/>
                <a:t>variable</a:t>
              </a:r>
              <a:endParaRPr lang="ru-RU" sz="1800" dirty="0"/>
            </a:p>
          </p:txBody>
        </p:sp>
        <p:sp>
          <p:nvSpPr>
            <p:cNvPr id="33" name="Прямоугольник 32">
              <a:extLst>
                <a:ext uri="{FF2B5EF4-FFF2-40B4-BE49-F238E27FC236}">
                  <a16:creationId xmlns:a16="http://schemas.microsoft.com/office/drawing/2014/main" id="{B1259EEB-518F-4E17-9915-1E54F0E93E31}"/>
                </a:ext>
              </a:extLst>
            </p:cNvPr>
            <p:cNvSpPr/>
            <p:nvPr/>
          </p:nvSpPr>
          <p:spPr>
            <a:xfrm>
              <a:off x="7062993" y="4173145"/>
              <a:ext cx="1617310" cy="492443"/>
            </a:xfrm>
            <a:prstGeom prst="rect">
              <a:avLst/>
            </a:prstGeom>
          </p:spPr>
          <p:txBody>
            <a:bodyPr wrap="none">
              <a:spAutoFit/>
            </a:bodyPr>
            <a:lstStyle/>
            <a:p>
              <a:r>
                <a:rPr lang="en-US" sz="1800" dirty="0"/>
                <a:t>variable</a:t>
              </a:r>
              <a:endParaRPr lang="ru-RU" sz="1800" dirty="0"/>
            </a:p>
          </p:txBody>
        </p:sp>
        <p:sp>
          <p:nvSpPr>
            <p:cNvPr id="34" name="Прямоугольник 33">
              <a:extLst>
                <a:ext uri="{FF2B5EF4-FFF2-40B4-BE49-F238E27FC236}">
                  <a16:creationId xmlns:a16="http://schemas.microsoft.com/office/drawing/2014/main" id="{6ABD26A1-55A9-46DE-8D9F-7C240A8794E7}"/>
                </a:ext>
              </a:extLst>
            </p:cNvPr>
            <p:cNvSpPr/>
            <p:nvPr/>
          </p:nvSpPr>
          <p:spPr>
            <a:xfrm>
              <a:off x="12494272" y="4173145"/>
              <a:ext cx="1617310" cy="492443"/>
            </a:xfrm>
            <a:prstGeom prst="rect">
              <a:avLst/>
            </a:prstGeom>
          </p:spPr>
          <p:txBody>
            <a:bodyPr wrap="none">
              <a:spAutoFit/>
            </a:bodyPr>
            <a:lstStyle/>
            <a:p>
              <a:r>
                <a:rPr lang="en-US" sz="1800" dirty="0"/>
                <a:t>variable</a:t>
              </a:r>
              <a:endParaRPr lang="ru-RU" sz="1800" dirty="0"/>
            </a:p>
          </p:txBody>
        </p:sp>
        <p:sp>
          <p:nvSpPr>
            <p:cNvPr id="35" name="Прямоугольник 34">
              <a:extLst>
                <a:ext uri="{FF2B5EF4-FFF2-40B4-BE49-F238E27FC236}">
                  <a16:creationId xmlns:a16="http://schemas.microsoft.com/office/drawing/2014/main" id="{149E09C6-EB93-493F-AEA3-50FEFC910FBA}"/>
                </a:ext>
              </a:extLst>
            </p:cNvPr>
            <p:cNvSpPr/>
            <p:nvPr/>
          </p:nvSpPr>
          <p:spPr>
            <a:xfrm>
              <a:off x="415565" y="4173145"/>
              <a:ext cx="1460940" cy="492443"/>
            </a:xfrm>
            <a:prstGeom prst="rect">
              <a:avLst/>
            </a:prstGeom>
          </p:spPr>
          <p:txBody>
            <a:bodyPr wrap="none">
              <a:spAutoFit/>
            </a:bodyPr>
            <a:lstStyle/>
            <a:p>
              <a:r>
                <a:rPr lang="en-US" sz="1800" dirty="0"/>
                <a:t>Octets:</a:t>
              </a:r>
              <a:endParaRPr lang="ru-RU" sz="1800" dirty="0"/>
            </a:p>
          </p:txBody>
        </p:sp>
      </p:grpSp>
      <p:sp>
        <p:nvSpPr>
          <p:cNvPr id="7" name="Нижний колонтитул 6">
            <a:extLst>
              <a:ext uri="{FF2B5EF4-FFF2-40B4-BE49-F238E27FC236}">
                <a16:creationId xmlns:a16="http://schemas.microsoft.com/office/drawing/2014/main" id="{E92DF810-C7D0-B83C-A16F-92DC379729B9}"/>
              </a:ext>
            </a:extLst>
          </p:cNvPr>
          <p:cNvSpPr>
            <a:spLocks noGrp="1"/>
          </p:cNvSpPr>
          <p:nvPr>
            <p:ph type="ftr" sz="quarter" idx="10"/>
          </p:nvPr>
        </p:nvSpPr>
        <p:spPr/>
        <p:txBody>
          <a:bodyPr/>
          <a:lstStyle/>
          <a:p>
            <a:pPr>
              <a:defRPr/>
            </a:pPr>
            <a:r>
              <a:rPr lang="en-US"/>
              <a:t>Evgeny Khorov (IITP RAS)</a:t>
            </a:r>
            <a:endParaRPr lang="en-US" dirty="0"/>
          </a:p>
        </p:txBody>
      </p:sp>
      <p:sp>
        <p:nvSpPr>
          <p:cNvPr id="36" name="Номер слайда 4">
            <a:extLst>
              <a:ext uri="{FF2B5EF4-FFF2-40B4-BE49-F238E27FC236}">
                <a16:creationId xmlns:a16="http://schemas.microsoft.com/office/drawing/2014/main" id="{C0D40F6F-E57B-40D3-A34E-38B5AF5179BA}"/>
              </a:ext>
            </a:extLst>
          </p:cNvPr>
          <p:cNvSpPr txBox="1">
            <a:spLocks/>
          </p:cNvSpPr>
          <p:nvPr/>
        </p:nvSpPr>
        <p:spPr>
          <a:xfrm>
            <a:off x="4533156" y="6475413"/>
            <a:ext cx="153888"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fld id="{E0F95982-DE6F-4AB0-ACCC-88BFD843D27D}" type="slidenum">
              <a:rPr lang="ru-RU" smtClean="0"/>
              <a:pPr/>
              <a:t>9</a:t>
            </a:fld>
            <a:endParaRPr lang="ru-RU"/>
          </a:p>
        </p:txBody>
      </p:sp>
    </p:spTree>
    <p:extLst>
      <p:ext uri="{BB962C8B-B14F-4D97-AF65-F5344CB8AC3E}">
        <p14:creationId xmlns:p14="http://schemas.microsoft.com/office/powerpoint/2010/main" val="3936834844"/>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62648</TotalTime>
  <Words>1732</Words>
  <Application>Microsoft Office PowerPoint</Application>
  <PresentationFormat>Экран (4:3)</PresentationFormat>
  <Paragraphs>458</Paragraphs>
  <Slides>18</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Calibri</vt:lpstr>
      <vt:lpstr>Times New Roman</vt:lpstr>
      <vt:lpstr>Wingdings</vt:lpstr>
      <vt:lpstr>ACcord Submission Template</vt:lpstr>
      <vt:lpstr>Enhancements for massive TSN</vt:lpstr>
      <vt:lpstr>TSN with 802.11be</vt:lpstr>
      <vt:lpstr>Industrial Automation is a killer APP for TSN</vt:lpstr>
      <vt:lpstr>Current Status in 802.11be</vt:lpstr>
      <vt:lpstr>Example</vt:lpstr>
      <vt:lpstr>Key Ideas</vt:lpstr>
      <vt:lpstr>A possible scheme for industrial frame exchange</vt:lpstr>
      <vt:lpstr>IMPDU format</vt:lpstr>
      <vt:lpstr>Schedule </vt:lpstr>
      <vt:lpstr>Example of using a schedule</vt:lpstr>
      <vt:lpstr>Scheduled frame info template</vt:lpstr>
      <vt:lpstr>Scheduled Frame Info </vt:lpstr>
      <vt:lpstr>Schedule broadcast in beacons</vt:lpstr>
      <vt:lpstr>IRTS frame format</vt:lpstr>
      <vt:lpstr>IRTS (cont’d)</vt:lpstr>
      <vt:lpstr>Example of Multiple schedules in one TXOP</vt:lpstr>
      <vt:lpstr>Summary</vt:lpstr>
      <vt:lpstr>Straw Poll</vt:lpstr>
    </vt:vector>
  </TitlesOfParts>
  <Manager>khorov@frtk.ru</Manager>
  <Company>IITP RAS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NOMA/SOMA</dc:title>
  <dc:creator>khorov@frtk.ru</dc:creator>
  <cp:lastModifiedBy>Евгений Хоров</cp:lastModifiedBy>
  <cp:revision>2037</cp:revision>
  <cp:lastPrinted>1998-02-10T13:28:06Z</cp:lastPrinted>
  <dcterms:created xsi:type="dcterms:W3CDTF">2009-12-02T19:05:24Z</dcterms:created>
  <dcterms:modified xsi:type="dcterms:W3CDTF">2022-07-06T14:29:11Z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(4)h+I9xr9z3ispdb9+hLbgQpLOppbKZ9xokL3OLPf+hrfoq5yAYdWCUebDG5Z6JMeiI6RjlSdy
rg9K7iP4TMQ3N7lXpNRZHnUQVGsYmjakbbAcK9a1bLLHVMnf0zGEe+MASXFoi1I4ULz04Pqg
mIdRUNd5l4V+RJ82xYYkm22mGcyEpR5143+oPQS4RKE9tPwpiSY6mf5v8Glwzu0MuoBATo6E
9m/30z5oHkhUk/GbXX</vt:lpwstr>
  </property>
  <property fmtid="{D5CDD505-2E9C-101B-9397-08002B2CF9AE}" pid="5" name="_new_ms_pID_725431">
    <vt:lpwstr>cUaSf8SAODQEj8ojKBgAs3VOtqRzsmRSDbv49tjRiCSPdrqot+0t7D
OHLZB9tMvCXsSUSF0KObooyYI9hiVTDsuN0mqP2wlWPIZAJwobRYeWtacuhD2962fn967qST
4RMN20QAsw0y1v8J1h/KDPy4F/F+sKPOjM2VMrKqlfELlCXkSgwHU50dDOzDN5bhsY1bU32A
zF/ArWZ9fU6Pb79XIi+0pKTHbP4BH1TVZxwj</vt:lpwstr>
  </property>
  <property fmtid="{D5CDD505-2E9C-101B-9397-08002B2CF9AE}" pid="6" name="_new_ms_pID_725432">
    <vt:lpwstr>Xcrvt6q+VFCZzLnFJCwxYPyS5dR6WZ4/kqnx
sP9vv4ZOhrfAX+Mj5mIQHPVCgBz4JlmkKOYK1OfwuEIXemUsiXslOxQg8jpdxC4oNg46Saae
0OIH/PokHm/zbQYBJc/WSDEpL9iqQIbTHtTRuQmJVHd1Fi/oKW090RAcAylAbTmJt6OZCXOH
/D+LQ74+fW5xd60fKKsQZa+OjUKRItioXqbM3skRYXnv7lq8pI8rZ9</vt:lpwstr>
  </property>
  <property fmtid="{D5CDD505-2E9C-101B-9397-08002B2CF9AE}" pid="7" name="sflag">
    <vt:lpwstr>1441618681</vt:lpwstr>
  </property>
  <property fmtid="{D5CDD505-2E9C-101B-9397-08002B2CF9AE}" pid="8" name="_new_ms_pID_725433">
    <vt:lpwstr>raIMSJIdt6slyue+GG
+y581FIb15G5u19ds/V1J7mv/90=</vt:lpwstr>
  </property>
</Properties>
</file>