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29"/>
  </p:notesMasterIdLst>
  <p:handoutMasterIdLst>
    <p:handoutMasterId r:id="rId30"/>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328" r:id="rId22"/>
    <p:sldId id="329" r:id="rId23"/>
    <p:sldId id="297" r:id="rId24"/>
    <p:sldId id="284" r:id="rId25"/>
    <p:sldId id="331" r:id="rId26"/>
    <p:sldId id="332" r:id="rId27"/>
    <p:sldId id="264"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AE01DF-23CE-4365-BBB2-C80AA8837F68}" v="1" dt="2022-07-01T17:57:47.2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89" autoAdjust="0"/>
    <p:restoredTop sz="86342" autoAdjust="0"/>
  </p:normalViewPr>
  <p:slideViewPr>
    <p:cSldViewPr>
      <p:cViewPr varScale="1">
        <p:scale>
          <a:sx n="65" d="100"/>
          <a:sy n="65" d="100"/>
        </p:scale>
        <p:origin x="612" y="78"/>
      </p:cViewPr>
      <p:guideLst>
        <p:guide orient="horz" pos="2160"/>
        <p:guide pos="3840"/>
      </p:guideLst>
    </p:cSldViewPr>
  </p:slideViewPr>
  <p:outlineViewPr>
    <p:cViewPr varScale="1">
      <p:scale>
        <a:sx n="33" d="100"/>
        <a:sy n="33" d="100"/>
      </p:scale>
      <p:origin x="0" y="-5433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EDAE01DF-23CE-4365-BBB2-C80AA8837F68}"/>
    <pc:docChg chg="modSld modMainMaster">
      <pc:chgData name="Jon Rosdahl" userId="2820f357-2dd4-4127-8713-e0bfde0fd756" providerId="ADAL" clId="{EDAE01DF-23CE-4365-BBB2-C80AA8837F68}" dt="2022-07-01T17:57:55.186" v="5" actId="6549"/>
      <pc:docMkLst>
        <pc:docMk/>
      </pc:docMkLst>
      <pc:sldChg chg="modSp mod">
        <pc:chgData name="Jon Rosdahl" userId="2820f357-2dd4-4127-8713-e0bfde0fd756" providerId="ADAL" clId="{EDAE01DF-23CE-4365-BBB2-C80AA8837F68}" dt="2022-07-01T17:57:11.410" v="3" actId="20577"/>
        <pc:sldMkLst>
          <pc:docMk/>
          <pc:sldMk cId="2891040505" sldId="332"/>
        </pc:sldMkLst>
        <pc:spChg chg="mod">
          <ac:chgData name="Jon Rosdahl" userId="2820f357-2dd4-4127-8713-e0bfde0fd756" providerId="ADAL" clId="{EDAE01DF-23CE-4365-BBB2-C80AA8837F68}" dt="2022-07-01T17:57:11.410" v="3" actId="20577"/>
          <ac:spMkLst>
            <pc:docMk/>
            <pc:sldMk cId="2891040505" sldId="332"/>
            <ac:spMk id="3" creationId="{FF45EDF8-F8B4-4C62-A574-17EE4A97B753}"/>
          </ac:spMkLst>
        </pc:spChg>
      </pc:sldChg>
      <pc:sldMasterChg chg="modSp mod">
        <pc:chgData name="Jon Rosdahl" userId="2820f357-2dd4-4127-8713-e0bfde0fd756" providerId="ADAL" clId="{EDAE01DF-23CE-4365-BBB2-C80AA8837F68}" dt="2022-07-01T17:57:55.186" v="5" actId="6549"/>
        <pc:sldMasterMkLst>
          <pc:docMk/>
          <pc:sldMasterMk cId="350243259" sldId="2147483738"/>
        </pc:sldMasterMkLst>
        <pc:spChg chg="mod">
          <ac:chgData name="Jon Rosdahl" userId="2820f357-2dd4-4127-8713-e0bfde0fd756" providerId="ADAL" clId="{EDAE01DF-23CE-4365-BBB2-C80AA8837F68}" dt="2022-07-01T17:57:55.186" v="5"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802-11-22/0879r1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802-11-22/0879r1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2022</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802-11-22/0879r1</a:t>
            </a:r>
          </a:p>
        </p:txBody>
      </p:sp>
      <p:sp>
        <p:nvSpPr>
          <p:cNvPr id="5" name="Rectangle 3"/>
          <p:cNvSpPr>
            <a:spLocks noGrp="1" noChangeArrowheads="1"/>
          </p:cNvSpPr>
          <p:nvPr>
            <p:ph type="dt"/>
          </p:nvPr>
        </p:nvSpPr>
        <p:spPr>
          <a:ln/>
        </p:spPr>
        <p:txBody>
          <a:bodyPr/>
          <a:lstStyle/>
          <a:p>
            <a:r>
              <a:rPr lang="en-US"/>
              <a:t>July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802-11-22/0879r1</a:t>
            </a:r>
          </a:p>
        </p:txBody>
      </p:sp>
      <p:sp>
        <p:nvSpPr>
          <p:cNvPr id="5" name="Rectangle 3"/>
          <p:cNvSpPr>
            <a:spLocks noGrp="1" noChangeArrowheads="1"/>
          </p:cNvSpPr>
          <p:nvPr>
            <p:ph type="dt"/>
          </p:nvPr>
        </p:nvSpPr>
        <p:spPr>
          <a:ln/>
        </p:spPr>
        <p:txBody>
          <a:bodyPr/>
          <a:lstStyle/>
          <a:p>
            <a:r>
              <a:rPr lang="en-US"/>
              <a:t>July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802-11-22/0879r1</a:t>
            </a:r>
          </a:p>
        </p:txBody>
      </p:sp>
      <p:sp>
        <p:nvSpPr>
          <p:cNvPr id="5" name="Date Placeholder 4"/>
          <p:cNvSpPr>
            <a:spLocks noGrp="1"/>
          </p:cNvSpPr>
          <p:nvPr>
            <p:ph type="dt" idx="11"/>
          </p:nvPr>
        </p:nvSpPr>
        <p:spPr/>
        <p:txBody>
          <a:bodyPr/>
          <a:lstStyle/>
          <a:p>
            <a:pPr>
              <a:defRPr/>
            </a:pPr>
            <a:r>
              <a:rPr lang="en-US"/>
              <a:t>July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802-11-22/0879r1</a:t>
            </a:r>
          </a:p>
        </p:txBody>
      </p:sp>
      <p:sp>
        <p:nvSpPr>
          <p:cNvPr id="5" name="Date Placeholder 4"/>
          <p:cNvSpPr>
            <a:spLocks noGrp="1"/>
          </p:cNvSpPr>
          <p:nvPr>
            <p:ph type="dt" idx="11"/>
          </p:nvPr>
        </p:nvSpPr>
        <p:spPr/>
        <p:txBody>
          <a:bodyPr/>
          <a:lstStyle/>
          <a:p>
            <a:pPr>
              <a:defRPr/>
            </a:pPr>
            <a:r>
              <a:rPr lang="en-US"/>
              <a:t>July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802-11-22/0879r1</a:t>
            </a:r>
          </a:p>
        </p:txBody>
      </p:sp>
      <p:sp>
        <p:nvSpPr>
          <p:cNvPr id="5" name="Date Placeholder 4"/>
          <p:cNvSpPr>
            <a:spLocks noGrp="1"/>
          </p:cNvSpPr>
          <p:nvPr>
            <p:ph type="dt" idx="11"/>
          </p:nvPr>
        </p:nvSpPr>
        <p:spPr/>
        <p:txBody>
          <a:bodyPr/>
          <a:lstStyle/>
          <a:p>
            <a:pPr>
              <a:defRPr/>
            </a:pPr>
            <a:r>
              <a:rPr lang="en-US"/>
              <a:t>July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802-11-22/0879r1</a:t>
            </a:r>
          </a:p>
        </p:txBody>
      </p:sp>
      <p:sp>
        <p:nvSpPr>
          <p:cNvPr id="5" name="Date Placeholder 4"/>
          <p:cNvSpPr>
            <a:spLocks noGrp="1"/>
          </p:cNvSpPr>
          <p:nvPr>
            <p:ph type="dt" idx="11"/>
          </p:nvPr>
        </p:nvSpPr>
        <p:spPr/>
        <p:txBody>
          <a:bodyPr/>
          <a:lstStyle/>
          <a:p>
            <a:pPr>
              <a:defRPr/>
            </a:pPr>
            <a:r>
              <a:rPr lang="en-US"/>
              <a:t>July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802-11-22/0879r1</a:t>
            </a:r>
          </a:p>
        </p:txBody>
      </p:sp>
      <p:sp>
        <p:nvSpPr>
          <p:cNvPr id="5" name="Date Placeholder 4"/>
          <p:cNvSpPr>
            <a:spLocks noGrp="1"/>
          </p:cNvSpPr>
          <p:nvPr>
            <p:ph type="dt" idx="11"/>
          </p:nvPr>
        </p:nvSpPr>
        <p:spPr/>
        <p:txBody>
          <a:bodyPr/>
          <a:lstStyle/>
          <a:p>
            <a:r>
              <a:rPr lang="en-US"/>
              <a:t>July 2022</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802-11-22/0879r1</a:t>
            </a:r>
          </a:p>
        </p:txBody>
      </p:sp>
      <p:sp>
        <p:nvSpPr>
          <p:cNvPr id="5" name="Rectangle 3"/>
          <p:cNvSpPr>
            <a:spLocks noGrp="1" noChangeArrowheads="1"/>
          </p:cNvSpPr>
          <p:nvPr>
            <p:ph type="dt"/>
          </p:nvPr>
        </p:nvSpPr>
        <p:spPr>
          <a:ln/>
        </p:spPr>
        <p:txBody>
          <a:bodyPr/>
          <a:lstStyle/>
          <a:p>
            <a:r>
              <a:rPr lang="en-US"/>
              <a:t>July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July 2022</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2022</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July 2022</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July 2022</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July 2022</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2022</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July 2022</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a:solidFill>
                  <a:schemeClr val="tx1"/>
                </a:solidFill>
                <a:effectLst/>
              </a:rPr>
              <a:t>11-22-0879r1</a:t>
            </a:r>
            <a:endParaRPr lang="en-US" sz="2000" b="1" dirty="0">
              <a:solidFill>
                <a:schemeClr val="tx1"/>
              </a:solidFill>
              <a:effectLst/>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21/ec-21-0207-23-0PNP-ieee-802-lmsc-working-group-policies-and-procedures.pdf" TargetMode="External"/><Relationship Id="rId3" Type="http://schemas.openxmlformats.org/officeDocument/2006/relationships/hyperlink" Target="http://www.ieee802.org/devdocs.shtml" TargetMode="External"/><Relationship Id="rId7" Type="http://schemas.openxmlformats.org/officeDocument/2006/relationships/hyperlink" Target="https://mentor.ieee.org/802-ec/dcn/18/ec-18-0064-01-0PNP-csd-template-in-doc-format.do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18/ec-18-0063-01-0PNP-csd-template-in-odt-format.odt" TargetMode="External"/><Relationship Id="rId11" Type="http://schemas.openxmlformats.org/officeDocument/2006/relationships/hyperlink" Target="http://www.ieee802.org/11/Rules/rules.shtml" TargetMode="External"/><Relationship Id="rId5" Type="http://schemas.openxmlformats.org/officeDocument/2006/relationships/hyperlink" Target="https://mentor.ieee.org/802-ec/dcn/17/ec-17-0090-25-0PNP-ieee-802-lmsc-operations-manual.pdf" TargetMode="External"/><Relationship Id="rId10" Type="http://schemas.openxmlformats.org/officeDocument/2006/relationships/hyperlink" Target="https://mentor.ieee.org/802-ec/dcn/17/ec-17-0093-05-0PNP-ieee-802-participation-slide-ppt.ppt" TargetMode="External"/><Relationship Id="rId4" Type="http://schemas.openxmlformats.org/officeDocument/2006/relationships/hyperlink" Target="https://ieee.box.com/v/PandP-LMSC" TargetMode="External"/><Relationship Id="rId9" Type="http://schemas.openxmlformats.org/officeDocument/2006/relationships/hyperlink" Target="https://mentor.ieee.org/802-ec/dcn/17/ec-17-0120-31-0PNP-ieee-802-lmsc-chairs-guidelin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ieee802.org/1/files/public/docs2022/dw-draft-CSD-0522-v01.pdf" TargetMode="External"/><Relationship Id="rId13" Type="http://schemas.openxmlformats.org/officeDocument/2006/relationships/hyperlink" Target="https://mentor.ieee.org/802-ec/dcn/22/ec-22-0122-00-00EC-802-endorsement-letter-and-icaid-new-ethernet-applications.pdf" TargetMode="External"/><Relationship Id="rId3" Type="http://schemas.openxmlformats.org/officeDocument/2006/relationships/hyperlink" Target="https://www.ieee802.org/1/files/public/docs2022/60802-draft-CSD-modification-0522-v01.pdf" TargetMode="External"/><Relationship Id="rId7" Type="http://schemas.openxmlformats.org/officeDocument/2006/relationships/hyperlink" Target="https://www.ieee802.org/1/files/public/docs2022/dw-draft-PAR-0522-v01.pdf" TargetMode="External"/><Relationship Id="rId12" Type="http://schemas.openxmlformats.org/officeDocument/2006/relationships/hyperlink" Target="https://protect2.fireeye.com/v1/url?k=31323334-501d5122-313273af-454445555731-13d599bac2de622c&amp;q=1&amp;e=93d11142-a7b1-4583-bb95-08b2f4d15ddc&amp;u=https%3A%2F%2Fwww.ieee802.org%2F1%2Ffiles%2Fpublic%2Fdocs2022%2Fdd-draft-PAR-extension-0522-v01.pdf" TargetMode="External"/><Relationship Id="rId2" Type="http://schemas.openxmlformats.org/officeDocument/2006/relationships/hyperlink" Target="https://www.ieee802.org/1/files/public/docs2022/60802-draft-PAR-modification-0522-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2/dv-draft-CSD-0522-v01.pdf" TargetMode="External"/><Relationship Id="rId11" Type="http://schemas.openxmlformats.org/officeDocument/2006/relationships/hyperlink" Target="https://protect2.fireeye.com/v1/url?k=31323334-501d5122-313273af-454445555731-a59cf91119e6be6f&amp;q=1&amp;e=93d11142-a7b1-4583-bb95-08b2f4d15ddc&amp;u=https%3A%2F%2Fwww.ieee802.org%2F1%2Ffiles%2Fpublic%2Fdocs2022%2Fcz-draft-PAR-extension-0522-v01.pdf" TargetMode="External"/><Relationship Id="rId5" Type="http://schemas.openxmlformats.org/officeDocument/2006/relationships/hyperlink" Target="https://www.ieee802.org/1/files/public/docs2022/dv-draft-PAR-0522-v01.pdf" TargetMode="External"/><Relationship Id="rId10" Type="http://schemas.openxmlformats.org/officeDocument/2006/relationships/hyperlink" Target="https://protect2.fireeye.com/v1/url?k=31323334-501d5122-313273af-454445555731-0d5ae3fd0539c193&amp;q=1&amp;e=93d11142-a7b1-4583-bb95-08b2f4d15ddc&amp;u=https%3A%2F%2Fwww.ieee802.org%2F1%2Ffiles%2Fpublic%2Fdocs2022%2Fdc-draft-PAR-extension-0522-v01.pdf" TargetMode="External"/><Relationship Id="rId4" Type="http://schemas.openxmlformats.org/officeDocument/2006/relationships/hyperlink" Target="https://www.ieee802.org/1/files/public/docs2022/60802-draft-PAR-extension-0522-v01.pdf" TargetMode="External"/><Relationship Id="rId9" Type="http://schemas.openxmlformats.org/officeDocument/2006/relationships/hyperlink" Target="https://protect2.fireeye.com/v1/url?k=31323334-501d5122-313273af-454445555731-a84537bce964aae1&amp;q=1&amp;e=93d11142-a7b1-4583-bb95-08b2f4d15ddc&amp;u=https%3A%2F%2Fwww.ieee802.org%2F1%2Ffiles%2Fpublic%2Fdocs2022%2Fcq-draft-PAR-extension-0522-v01.pdf" TargetMode="External"/><Relationship Id="rId14" Type="http://schemas.openxmlformats.org/officeDocument/2006/relationships/hyperlink" Target="https://mentor.ieee.org/802.15/dcn/22/15-22-0259-03-0mag-802-15-4-revision-d"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2/11-22-0417-01-0PAR-par-minutes-march-2022-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ieee802.org/1/files/public/docs2022/dw-draft-CSD-0522-v01.pdf" TargetMode="External"/><Relationship Id="rId13" Type="http://schemas.openxmlformats.org/officeDocument/2006/relationships/hyperlink" Target="https://mentor.ieee.org/802-ec/dcn/22/ec-22-0122-00-00EC-802-endorsement-letter-and-icaid-new-ethernet-applications.pdf" TargetMode="External"/><Relationship Id="rId3" Type="http://schemas.openxmlformats.org/officeDocument/2006/relationships/hyperlink" Target="https://www.ieee802.org/1/files/public/docs2022/60802-draft-CSD-modification-0522-v01.pdf" TargetMode="External"/><Relationship Id="rId7" Type="http://schemas.openxmlformats.org/officeDocument/2006/relationships/hyperlink" Target="https://www.ieee802.org/1/files/public/docs2022/dw-draft-PAR-0522-v01.pdf" TargetMode="External"/><Relationship Id="rId12" Type="http://schemas.openxmlformats.org/officeDocument/2006/relationships/hyperlink" Target="https://protect2.fireeye.com/v1/url?k=31323334-501d5122-313273af-454445555731-13d599bac2de622c&amp;q=1&amp;e=93d11142-a7b1-4583-bb95-08b2f4d15ddc&amp;u=https%3A%2F%2Fwww.ieee802.org%2F1%2Ffiles%2Fpublic%2Fdocs2022%2Fdd-draft-PAR-extension-0522-v01.pdf" TargetMode="External"/><Relationship Id="rId2" Type="http://schemas.openxmlformats.org/officeDocument/2006/relationships/hyperlink" Target="https://www.ieee802.org/1/files/public/docs2022/60802-draft-PAR-modification-0522-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2/dv-draft-CSD-0522-v01.pdf" TargetMode="External"/><Relationship Id="rId11" Type="http://schemas.openxmlformats.org/officeDocument/2006/relationships/hyperlink" Target="https://protect2.fireeye.com/v1/url?k=31323334-501d5122-313273af-454445555731-a59cf91119e6be6f&amp;q=1&amp;e=93d11142-a7b1-4583-bb95-08b2f4d15ddc&amp;u=https%3A%2F%2Fwww.ieee802.org%2F1%2Ffiles%2Fpublic%2Fdocs2022%2Fcz-draft-PAR-extension-0522-v01.pdf" TargetMode="External"/><Relationship Id="rId5" Type="http://schemas.openxmlformats.org/officeDocument/2006/relationships/hyperlink" Target="https://www.ieee802.org/1/files/public/docs2022/dv-draft-PAR-0522-v01.pdf" TargetMode="External"/><Relationship Id="rId10" Type="http://schemas.openxmlformats.org/officeDocument/2006/relationships/hyperlink" Target="https://protect2.fireeye.com/v1/url?k=31323334-501d5122-313273af-454445555731-0d5ae3fd0539c193&amp;q=1&amp;e=93d11142-a7b1-4583-bb95-08b2f4d15ddc&amp;u=https%3A%2F%2Fwww.ieee802.org%2F1%2Ffiles%2Fpublic%2Fdocs2022%2Fdc-draft-PAR-extension-0522-v01.pdf" TargetMode="External"/><Relationship Id="rId4" Type="http://schemas.openxmlformats.org/officeDocument/2006/relationships/hyperlink" Target="https://www.ieee802.org/1/files/public/docs2022/60802-draft-PAR-extension-0522-v01.pdf" TargetMode="External"/><Relationship Id="rId9" Type="http://schemas.openxmlformats.org/officeDocument/2006/relationships/hyperlink" Target="https://protect2.fireeye.com/v1/url?k=31323334-501d5122-313273af-454445555731-a84537bce964aae1&amp;q=1&amp;e=93d11142-a7b1-4583-bb95-08b2f4d15ddc&amp;u=https%3A%2F%2Fwww.ieee802.org%2F1%2Ffiles%2Fpublic%2Fdocs2022%2Fcq-draft-PAR-extension-0522-v01.pdf" TargetMode="External"/><Relationship Id="rId14" Type="http://schemas.openxmlformats.org/officeDocument/2006/relationships/hyperlink" Target="https://mentor.ieee.org/802.15/dcn/22/15-22-0259-03-0mag-802-15-4-revision-d"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ieee802.org/PARs.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ieee802.org/1/files/public/docs2022/dw-draft-CSD-0522-v01.pdf" TargetMode="External"/><Relationship Id="rId13" Type="http://schemas.openxmlformats.org/officeDocument/2006/relationships/hyperlink" Target="https://mentor.ieee.org/802-ec/dcn/22/ec-22-0122-00-00EC-802-endorsement-letter-and-icaid-new-ethernet-applications.pdf" TargetMode="External"/><Relationship Id="rId3" Type="http://schemas.openxmlformats.org/officeDocument/2006/relationships/hyperlink" Target="https://www.ieee802.org/1/files/public/docs2022/60802-draft-CSD-modification-0522-v01.pdf" TargetMode="External"/><Relationship Id="rId7" Type="http://schemas.openxmlformats.org/officeDocument/2006/relationships/hyperlink" Target="https://www.ieee802.org/1/files/public/docs2022/dw-draft-PAR-0522-v01.pdf" TargetMode="External"/><Relationship Id="rId12" Type="http://schemas.openxmlformats.org/officeDocument/2006/relationships/hyperlink" Target="https://protect2.fireeye.com/v1/url?k=31323334-501d5122-313273af-454445555731-13d599bac2de622c&amp;q=1&amp;e=93d11142-a7b1-4583-bb95-08b2f4d15ddc&amp;u=https%3A%2F%2Fwww.ieee802.org%2F1%2Ffiles%2Fpublic%2Fdocs2022%2Fdd-draft-PAR-extension-0522-v01.pdf" TargetMode="External"/><Relationship Id="rId2" Type="http://schemas.openxmlformats.org/officeDocument/2006/relationships/hyperlink" Target="https://www.ieee802.org/1/files/public/docs2022/60802-draft-PAR-modification-0522-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2/dv-draft-CSD-0522-v01.pdf" TargetMode="External"/><Relationship Id="rId11" Type="http://schemas.openxmlformats.org/officeDocument/2006/relationships/hyperlink" Target="https://protect2.fireeye.com/v1/url?k=31323334-501d5122-313273af-454445555731-a59cf91119e6be6f&amp;q=1&amp;e=93d11142-a7b1-4583-bb95-08b2f4d15ddc&amp;u=https%3A%2F%2Fwww.ieee802.org%2F1%2Ffiles%2Fpublic%2Fdocs2022%2Fcz-draft-PAR-extension-0522-v01.pdf" TargetMode="External"/><Relationship Id="rId5" Type="http://schemas.openxmlformats.org/officeDocument/2006/relationships/hyperlink" Target="https://www.ieee802.org/1/files/public/docs2022/dv-draft-PAR-0522-v01.pdf" TargetMode="External"/><Relationship Id="rId10" Type="http://schemas.openxmlformats.org/officeDocument/2006/relationships/hyperlink" Target="https://protect2.fireeye.com/v1/url?k=31323334-501d5122-313273af-454445555731-0d5ae3fd0539c193&amp;q=1&amp;e=93d11142-a7b1-4583-bb95-08b2f4d15ddc&amp;u=https%3A%2F%2Fwww.ieee802.org%2F1%2Ffiles%2Fpublic%2Fdocs2022%2Fdc-draft-PAR-extension-0522-v01.pdf" TargetMode="External"/><Relationship Id="rId4" Type="http://schemas.openxmlformats.org/officeDocument/2006/relationships/hyperlink" Target="https://www.ieee802.org/1/files/public/docs2022/60802-draft-PAR-extension-0522-v01.pdf" TargetMode="External"/><Relationship Id="rId9" Type="http://schemas.openxmlformats.org/officeDocument/2006/relationships/hyperlink" Target="https://protect2.fireeye.com/v1/url?k=31323334-501d5122-313273af-454445555731-a84537bce964aae1&amp;q=1&amp;e=93d11142-a7b1-4583-bb95-08b2f4d15ddc&amp;u=https%3A%2F%2Fwww.ieee802.org%2F1%2Ffiles%2Fpublic%2Fdocs2022%2Fcq-draft-PAR-extension-0522-v01.pdf" TargetMode="External"/><Relationship Id="rId14" Type="http://schemas.openxmlformats.org/officeDocument/2006/relationships/hyperlink" Target="https://mentor.ieee.org/802.15/dcn/22/15-22-0259-03-0mag-802-15-4-revision-d"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2/11-22-0417-01-0PAR-par-minutes-march-2022-session.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Meeting Agenda and Comment slides – July 2022 – Mixed-Mode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2022-07-11</a:t>
            </a:r>
          </a:p>
        </p:txBody>
      </p:sp>
      <p:sp>
        <p:nvSpPr>
          <p:cNvPr id="6" name="Date Placeholder 3"/>
          <p:cNvSpPr>
            <a:spLocks noGrp="1"/>
          </p:cNvSpPr>
          <p:nvPr>
            <p:ph type="dt" idx="10"/>
          </p:nvPr>
        </p:nvSpPr>
        <p:spPr/>
        <p:txBody>
          <a:bodyPr/>
          <a:lstStyle/>
          <a:p>
            <a:r>
              <a:rPr lang="en-US"/>
              <a:t>July 2022</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2022</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09655"/>
          </a:xfrm>
          <a:noFill/>
        </p:spPr>
        <p:txBody>
          <a:bodyPr/>
          <a:lstStyle/>
          <a:p>
            <a:r>
              <a:rPr lang="en-US" b="1" i="0" dirty="0">
                <a:solidFill>
                  <a:srgbClr val="000000"/>
                </a:solidFill>
                <a:effectLst/>
              </a:rPr>
              <a:t>IEEE LMSC 802 policies and procedures/operations manual: </a:t>
            </a:r>
            <a:r>
              <a:rPr lang="en-US" altLang="en-US" sz="2000" dirty="0">
                <a:hlinkClick r:id="rId3"/>
              </a:rPr>
              <a:t>http://www.ieee802.org/devdocs.shtml</a:t>
            </a:r>
            <a:r>
              <a:rPr lang="en-US" altLang="en-US" sz="2000" dirty="0"/>
              <a:t> </a:t>
            </a:r>
          </a:p>
          <a:p>
            <a:pPr algn="l">
              <a:buFont typeface="Arial" panose="020B0604020202020204" pitchFamily="34" charset="0"/>
              <a:buChar char="•"/>
            </a:pPr>
            <a:r>
              <a:rPr lang="en-US" b="0" i="0" dirty="0">
                <a:solidFill>
                  <a:srgbClr val="000000"/>
                </a:solidFill>
                <a:effectLst/>
                <a:hlinkClick r:id="rId4"/>
              </a:rPr>
              <a:t>IEEE 802 Policies &amp; Procedures</a:t>
            </a:r>
            <a:r>
              <a:rPr lang="en-US" b="0" i="0" dirty="0">
                <a:solidFill>
                  <a:srgbClr val="000000"/>
                </a:solidFill>
                <a:effectLst/>
              </a:rPr>
              <a:t> </a:t>
            </a:r>
            <a:r>
              <a:rPr lang="en-US" sz="2000" b="0" i="0" dirty="0">
                <a:solidFill>
                  <a:srgbClr val="000000"/>
                </a:solidFill>
                <a:effectLst/>
              </a:rPr>
              <a:t>(approved by IEEE-SA Standards Board 22 May 2020) </a:t>
            </a:r>
            <a:endParaRPr lang="en-US" b="0" i="0" dirty="0">
              <a:solidFill>
                <a:srgbClr val="000000"/>
              </a:solidFill>
              <a:effectLst/>
            </a:endParaRPr>
          </a:p>
          <a:p>
            <a:pPr algn="l">
              <a:buFont typeface="Arial" panose="020B0604020202020204" pitchFamily="34" charset="0"/>
              <a:buChar char="•"/>
            </a:pPr>
            <a:r>
              <a:rPr lang="en-US" b="0" i="0" dirty="0">
                <a:solidFill>
                  <a:srgbClr val="000000"/>
                </a:solidFill>
                <a:effectLst/>
                <a:hlinkClick r:id="rId5"/>
              </a:rPr>
              <a:t>IEEE 802 Operations Manual</a:t>
            </a:r>
            <a:r>
              <a:rPr lang="en-US" sz="2000" b="0" i="0" dirty="0">
                <a:solidFill>
                  <a:srgbClr val="000000"/>
                </a:solidFill>
                <a:effectLst/>
              </a:rPr>
              <a:t>, v25, effective 19 November 2021</a:t>
            </a:r>
            <a:endParaRPr lang="en-US" b="0" i="0" dirty="0">
              <a:solidFill>
                <a:srgbClr val="000000"/>
              </a:solidFill>
              <a:effectLst/>
            </a:endParaRPr>
          </a:p>
          <a:p>
            <a:pPr marL="742950" lvl="1" indent="-285750" algn="l">
              <a:buFont typeface="Arial" panose="020B0604020202020204" pitchFamily="34" charset="0"/>
              <a:buChar char="•"/>
            </a:pPr>
            <a:r>
              <a:rPr lang="en-US" sz="1800" b="0" i="0" dirty="0">
                <a:solidFill>
                  <a:srgbClr val="000000"/>
                </a:solidFill>
                <a:effectLst/>
              </a:rPr>
              <a:t>Criteria for Standards Development (CSD) in </a:t>
            </a:r>
            <a:r>
              <a:rPr lang="en-US" sz="1800" b="0" i="0" dirty="0">
                <a:solidFill>
                  <a:srgbClr val="000000"/>
                </a:solidFill>
                <a:effectLst/>
                <a:hlinkClick r:id="rId6"/>
              </a:rPr>
              <a:t>Open Document Format (ODF)</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 and </a:t>
            </a:r>
            <a:r>
              <a:rPr lang="en-US" sz="1800" b="0" i="0" dirty="0">
                <a:solidFill>
                  <a:srgbClr val="000000"/>
                </a:solidFill>
                <a:effectLst/>
                <a:hlinkClick r:id="rId7"/>
              </a:rPr>
              <a:t>Word 97/2000/XP format</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a:t>
            </a:r>
          </a:p>
          <a:p>
            <a:pPr algn="l">
              <a:buFont typeface="Arial" panose="020B0604020202020204" pitchFamily="34" charset="0"/>
              <a:buChar char="•"/>
            </a:pPr>
            <a:r>
              <a:rPr lang="en-US" b="0" i="0" dirty="0">
                <a:solidFill>
                  <a:srgbClr val="000000"/>
                </a:solidFill>
                <a:effectLst/>
                <a:hlinkClick r:id="rId8"/>
              </a:rPr>
              <a:t>IEEE 802 Working Group Policies and Procedures</a:t>
            </a:r>
            <a:r>
              <a:rPr lang="en-US" b="0" i="0" dirty="0">
                <a:solidFill>
                  <a:srgbClr val="000000"/>
                </a:solidFill>
                <a:effectLst/>
              </a:rPr>
              <a:t> </a:t>
            </a:r>
            <a:r>
              <a:rPr lang="en-US" sz="2000" b="0" i="0" dirty="0">
                <a:solidFill>
                  <a:srgbClr val="000000"/>
                </a:solidFill>
                <a:effectLst/>
              </a:rPr>
              <a:t>v23, effective 7 December 2021.</a:t>
            </a:r>
          </a:p>
          <a:p>
            <a:pPr algn="l">
              <a:buFont typeface="Arial" panose="020B0604020202020204" pitchFamily="34" charset="0"/>
              <a:buChar char="•"/>
            </a:pPr>
            <a:r>
              <a:rPr lang="en-US" b="0" i="0" dirty="0">
                <a:solidFill>
                  <a:srgbClr val="000000"/>
                </a:solidFill>
                <a:effectLst/>
                <a:hlinkClick r:id="rId9"/>
              </a:rPr>
              <a:t>IEEE 802 LMSC Chair's Guidelines</a:t>
            </a:r>
            <a:r>
              <a:rPr lang="en-US" b="0" i="0" dirty="0">
                <a:solidFill>
                  <a:srgbClr val="000000"/>
                </a:solidFill>
                <a:effectLst/>
              </a:rPr>
              <a:t>, </a:t>
            </a:r>
            <a:r>
              <a:rPr lang="en-US" sz="2000" b="0" i="0" dirty="0">
                <a:solidFill>
                  <a:srgbClr val="000000"/>
                </a:solidFill>
                <a:effectLst/>
              </a:rPr>
              <a:t>v31, effective 23 July 2021</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10"/>
              </a:rPr>
              <a:t>Slide detailing appropriate participant behavior</a:t>
            </a:r>
            <a:r>
              <a:rPr lang="en-US" b="0" i="0" dirty="0">
                <a:solidFill>
                  <a:srgbClr val="000000"/>
                </a:solidFill>
                <a:effectLst/>
              </a:rPr>
              <a:t> (PDF).</a:t>
            </a:r>
          </a:p>
          <a:p>
            <a:pPr marL="742950" lvl="1" indent="-285750" algn="l">
              <a:buFont typeface="Arial" panose="020B0604020202020204" pitchFamily="34" charset="0"/>
              <a:buChar char="•"/>
            </a:pPr>
            <a:endParaRPr lang="en-US" b="0" i="0" dirty="0">
              <a:solidFill>
                <a:srgbClr val="000000"/>
              </a:solidFill>
              <a:effectLst/>
            </a:endParaRPr>
          </a:p>
          <a:p>
            <a:r>
              <a:rPr lang="en-US" dirty="0"/>
              <a:t>Policies and Procedures hierarchy</a:t>
            </a:r>
            <a:r>
              <a:rPr lang="en-US" sz="1600" dirty="0"/>
              <a:t>: </a:t>
            </a:r>
            <a:r>
              <a:rPr lang="en-US" sz="1600" b="0" dirty="0">
                <a:hlinkClick r:id="rId11"/>
              </a:rPr>
              <a:t>http://www.ieee802.org/11/Rules/rules.shtml</a:t>
            </a:r>
            <a:endParaRPr lang="en-US" sz="1600" b="0" dirty="0"/>
          </a:p>
          <a:p>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2022</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2022</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July 2022, 802 EC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772816"/>
            <a:ext cx="10547392" cy="4702599"/>
          </a:xfrm>
        </p:spPr>
        <p:txBody>
          <a:bodyPr/>
          <a:lstStyle/>
          <a:p>
            <a:r>
              <a:rPr lang="en-US" sz="2000" b="1" dirty="0"/>
              <a:t>Jul 10-15, 2022, Montreal, Quebec</a:t>
            </a:r>
          </a:p>
          <a:p>
            <a:pPr>
              <a:buFont typeface="Arial" panose="020B0604020202020204" pitchFamily="34" charset="0"/>
              <a:buChar char="•"/>
            </a:pPr>
            <a:r>
              <a:rPr lang="en-US" sz="2000" dirty="0"/>
              <a:t>60802 - Standard - Time-Sensitive Networking Profile for Industrial Automation, </a:t>
            </a:r>
            <a:r>
              <a:rPr lang="en-US" sz="2000" dirty="0">
                <a:hlinkClick r:id="rId2"/>
              </a:rPr>
              <a:t>PAR</a:t>
            </a:r>
            <a:r>
              <a:rPr lang="en-US" sz="2000" dirty="0"/>
              <a:t>, </a:t>
            </a:r>
            <a:r>
              <a:rPr lang="en-US" sz="2000" dirty="0">
                <a:hlinkClick r:id="rId3"/>
              </a:rPr>
              <a:t>CSD</a:t>
            </a:r>
            <a:r>
              <a:rPr lang="en-US" sz="2000" dirty="0"/>
              <a:t>, and </a:t>
            </a:r>
            <a:r>
              <a:rPr lang="en-US" sz="2000" dirty="0">
                <a:hlinkClick r:id="rId4"/>
              </a:rPr>
              <a:t>PAR Extension</a:t>
            </a:r>
            <a:endParaRPr lang="en-US" sz="2000" dirty="0"/>
          </a:p>
          <a:p>
            <a:pPr>
              <a:buFont typeface="Arial" panose="020B0604020202020204" pitchFamily="34" charset="0"/>
              <a:buChar char="•"/>
            </a:pPr>
            <a:r>
              <a:rPr lang="en-US" sz="2000" dirty="0"/>
              <a:t>802.1Qdv - Amendment: Enhancements to Cyclic Queuing and Forwarding, </a:t>
            </a:r>
            <a:r>
              <a:rPr lang="en-US" sz="2000" dirty="0">
                <a:hlinkClick r:id="rId5"/>
              </a:rPr>
              <a:t>PAR</a:t>
            </a:r>
            <a:r>
              <a:rPr lang="en-US" sz="2000" dirty="0"/>
              <a:t> and </a:t>
            </a:r>
            <a:r>
              <a:rPr lang="en-US" sz="2000" dirty="0">
                <a:hlinkClick r:id="rId6"/>
              </a:rPr>
              <a:t>CSD</a:t>
            </a:r>
            <a:endParaRPr lang="en-US" sz="2000" dirty="0"/>
          </a:p>
          <a:p>
            <a:pPr>
              <a:buFont typeface="Arial" panose="020B0604020202020204" pitchFamily="34" charset="0"/>
              <a:buChar char="•"/>
            </a:pPr>
            <a:r>
              <a:rPr lang="en-US" sz="2000" dirty="0"/>
              <a:t>802.1Qdw - Amendment: Source Flow Control, </a:t>
            </a:r>
            <a:r>
              <a:rPr lang="en-US" sz="2000" dirty="0">
                <a:hlinkClick r:id="rId7"/>
              </a:rPr>
              <a:t>PAR</a:t>
            </a:r>
            <a:r>
              <a:rPr lang="en-US" sz="2000" dirty="0"/>
              <a:t> and </a:t>
            </a:r>
            <a:r>
              <a:rPr lang="en-US" sz="2000" dirty="0">
                <a:hlinkClick r:id="rId8"/>
              </a:rPr>
              <a:t>CSD</a:t>
            </a:r>
            <a:endParaRPr lang="en-US" sz="2000" dirty="0"/>
          </a:p>
          <a:p>
            <a:pPr>
              <a:buFont typeface="Arial" panose="020B0604020202020204" pitchFamily="34" charset="0"/>
              <a:buChar char="•"/>
            </a:pPr>
            <a:r>
              <a:rPr lang="en-US" sz="2000" dirty="0"/>
              <a:t>802.1CQ - Standard - Multicast and Local Address Assignment, </a:t>
            </a:r>
            <a:r>
              <a:rPr lang="en-US" sz="2000" dirty="0">
                <a:hlinkClick r:id="rId9"/>
              </a:rPr>
              <a:t>PAR Extension</a:t>
            </a:r>
            <a:endParaRPr lang="en-US" sz="2000" dirty="0"/>
          </a:p>
          <a:p>
            <a:pPr>
              <a:buFont typeface="Arial" panose="020B0604020202020204" pitchFamily="34" charset="0"/>
              <a:buChar char="•"/>
            </a:pPr>
            <a:r>
              <a:rPr lang="en-US" sz="2000" dirty="0"/>
              <a:t>802.1DC - Standard - Quality of Service Provision by Network Systems, </a:t>
            </a:r>
            <a:r>
              <a:rPr lang="en-US" sz="2000" dirty="0">
                <a:hlinkClick r:id="rId10"/>
              </a:rPr>
              <a:t>PAR Extension</a:t>
            </a:r>
            <a:endParaRPr lang="en-US" sz="2000" dirty="0"/>
          </a:p>
          <a:p>
            <a:pPr>
              <a:buFont typeface="Arial" panose="020B0604020202020204" pitchFamily="34" charset="0"/>
              <a:buChar char="•"/>
            </a:pPr>
            <a:r>
              <a:rPr lang="en-US" sz="2000" dirty="0"/>
              <a:t>802.1Qcz - Amendment: Congestion Isolation, </a:t>
            </a:r>
            <a:r>
              <a:rPr lang="en-US" sz="2000" dirty="0">
                <a:hlinkClick r:id="rId11"/>
              </a:rPr>
              <a:t>PAR Extension</a:t>
            </a:r>
            <a:endParaRPr lang="en-US" sz="2000" dirty="0"/>
          </a:p>
          <a:p>
            <a:pPr>
              <a:buFont typeface="Arial" panose="020B0604020202020204" pitchFamily="34" charset="0"/>
              <a:buChar char="•"/>
            </a:pPr>
            <a:r>
              <a:rPr lang="en-US" sz="2000" dirty="0"/>
              <a:t>802.1Qdd - Amendment: Resource Allocation Protocol, </a:t>
            </a:r>
            <a:r>
              <a:rPr lang="en-US" sz="2000" dirty="0">
                <a:hlinkClick r:id="rId12"/>
              </a:rPr>
              <a:t>PAR Extension</a:t>
            </a:r>
            <a:endParaRPr lang="en-US" sz="2000" dirty="0"/>
          </a:p>
          <a:p>
            <a:pPr>
              <a:buFont typeface="Arial" panose="020B0604020202020204" pitchFamily="34" charset="0"/>
              <a:buChar char="•"/>
            </a:pPr>
            <a:r>
              <a:rPr lang="en-US" sz="2000" dirty="0"/>
              <a:t>802.3 Industry Connections - New Ethernet Applications, </a:t>
            </a:r>
            <a:r>
              <a:rPr lang="en-US" sz="2000" dirty="0">
                <a:hlinkClick r:id="rId13"/>
              </a:rPr>
              <a:t>Endorsement Letter &amp; ICAID</a:t>
            </a:r>
            <a:endParaRPr lang="en-US" sz="2000" dirty="0"/>
          </a:p>
          <a:p>
            <a:pPr>
              <a:buFont typeface="Arial" panose="020B0604020202020204" pitchFamily="34" charset="0"/>
              <a:buChar char="•"/>
            </a:pPr>
            <a:r>
              <a:rPr lang="en-US" sz="2000" dirty="0"/>
              <a:t>802.15.4 - Standard for Low Rate Wireless Networks, Revision </a:t>
            </a:r>
            <a:r>
              <a:rPr lang="en-US" sz="2000" dirty="0">
                <a:hlinkClick r:id="rId14"/>
              </a:rPr>
              <a:t>PAR</a:t>
            </a:r>
            <a:endParaRPr lang="en-US" sz="2000"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July 11, 12 &amp; 14, 2022</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70000" lnSpcReduction="20000"/>
          </a:bodyPr>
          <a:lstStyle/>
          <a:p>
            <a:pPr marL="0" indent="0"/>
            <a:r>
              <a:rPr lang="en-US" dirty="0"/>
              <a:t>Monday 11 July 2022 13:30-15:30 ET (18:30-20:30 UTC)</a:t>
            </a:r>
          </a:p>
          <a:p>
            <a:pPr marL="0" indent="0"/>
            <a:r>
              <a:rPr lang="en-US" dirty="0"/>
              <a:t>	Agenda:</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Electronic Plenary.</a:t>
            </a:r>
          </a:p>
          <a:p>
            <a:pPr marL="0" indent="0"/>
            <a:r>
              <a:rPr lang="en-US" dirty="0"/>
              <a:t>Wednesday 12 July 2022- 13:30-15:30 ET (18:30-20:30 UTC)</a:t>
            </a:r>
          </a:p>
          <a:p>
            <a:pPr marL="0" indent="0"/>
            <a:r>
              <a:rPr lang="en-US" dirty="0"/>
              <a:t>	Agenda:</a:t>
            </a:r>
          </a:p>
          <a:p>
            <a:pPr marL="1257300" lvl="2" indent="-457200">
              <a:buFont typeface="+mj-lt"/>
              <a:buAutoNum type="arabicPeriod"/>
            </a:pPr>
            <a:r>
              <a:rPr lang="en-US" sz="2000" dirty="0"/>
              <a:t>Review PARs/CSD posted for review this Electronic Plenary.</a:t>
            </a:r>
          </a:p>
          <a:p>
            <a:pPr marL="1257300" lvl="2" indent="-457200">
              <a:buFont typeface="+mj-lt"/>
              <a:buAutoNum type="arabicPeriod"/>
            </a:pPr>
            <a:r>
              <a:rPr lang="en-US" sz="2000" dirty="0"/>
              <a:t>Post Feedback to 802 EC Reflector by 12 July 2022, 6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14 July 2022 - 13:30-15:30 ET (18:30-20:30 UTC)</a:t>
            </a:r>
          </a:p>
          <a:p>
            <a:pPr marL="0" indent="0"/>
            <a:r>
              <a:rPr lang="en-US" dirty="0"/>
              <a:t>	Agenda:</a:t>
            </a:r>
            <a:endParaRPr lang="en-US" b="0" dirty="0"/>
          </a:p>
          <a:p>
            <a:pPr marL="400050" lvl="1" indent="0"/>
            <a:r>
              <a:rPr lang="en-US" b="0" dirty="0"/>
              <a:t>	</a:t>
            </a:r>
            <a:r>
              <a:rPr lang="en-US" sz="1800" b="0" dirty="0"/>
              <a:t>1. Review Responses</a:t>
            </a:r>
          </a:p>
          <a:p>
            <a:pPr marL="400050" lvl="1" indent="0"/>
            <a:r>
              <a:rPr lang="en-US" sz="1800" b="0" dirty="0"/>
              <a:t>	2. Provide any required feedback to WG (email)</a:t>
            </a:r>
          </a:p>
          <a:p>
            <a:pPr marL="400050" lvl="1" indent="0"/>
            <a:r>
              <a:rPr lang="en-US" sz="1800" b="0" dirty="0"/>
              <a:t>	3. Adjourn</a:t>
            </a:r>
          </a:p>
        </p:txBody>
      </p:sp>
      <p:sp>
        <p:nvSpPr>
          <p:cNvPr id="6" name="Date Placeholder 5"/>
          <p:cNvSpPr>
            <a:spLocks noGrp="1"/>
          </p:cNvSpPr>
          <p:nvPr>
            <p:ph type="dt" idx="10"/>
          </p:nvPr>
        </p:nvSpPr>
        <p:spPr/>
        <p:txBody>
          <a:bodyPr/>
          <a:lstStyle/>
          <a:p>
            <a:r>
              <a:rPr lang="en-US"/>
              <a:t>July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March</a:t>
            </a:r>
            <a:r>
              <a:rPr lang="en-US" sz="2000" b="1" dirty="0"/>
              <a:t> 2022 in document 11-22/0417r1:</a:t>
            </a:r>
          </a:p>
          <a:p>
            <a:r>
              <a:rPr lang="en-US" sz="2000" dirty="0"/>
              <a:t>	</a:t>
            </a:r>
            <a:r>
              <a:rPr lang="en-US" sz="2000" dirty="0">
                <a:hlinkClick r:id="rId2"/>
              </a:rPr>
              <a:t>https://mentor.ieee.org/802.11/dcn/22/11-22-0417-01-0PAR-par-minutes-march-2022-session.docx</a:t>
            </a:r>
            <a:endParaRPr lang="en-US" sz="2000" dirty="0"/>
          </a:p>
          <a:p>
            <a:endParaRPr lang="en-US" sz="2000" dirty="0"/>
          </a:p>
          <a:p>
            <a:r>
              <a:rPr lang="en-US" sz="2000" dirty="0"/>
              <a:t>Moved: </a:t>
            </a:r>
          </a:p>
          <a:p>
            <a:r>
              <a:rPr lang="en-US" sz="2000" dirty="0"/>
              <a:t>2</a:t>
            </a:r>
            <a:r>
              <a:rPr lang="en-US" sz="2000" baseline="30000" dirty="0"/>
              <a:t>nd</a:t>
            </a:r>
            <a:r>
              <a:rPr lang="en-US" sz="2000" dirty="0"/>
              <a:t>:       </a:t>
            </a:r>
          </a:p>
          <a:p>
            <a:r>
              <a:rPr lang="en-US" sz="2000" dirty="0"/>
              <a:t>Results:</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3" name="Content Placeholder 2">
            <a:extLst>
              <a:ext uri="{FF2B5EF4-FFF2-40B4-BE49-F238E27FC236}">
                <a16:creationId xmlns:a16="http://schemas.microsoft.com/office/drawing/2014/main" id="{91230F45-496A-4A52-B11F-D46382074B8B}"/>
              </a:ext>
            </a:extLst>
          </p:cNvPr>
          <p:cNvSpPr>
            <a:spLocks noGrp="1"/>
          </p:cNvSpPr>
          <p:nvPr>
            <p:ph idx="1"/>
          </p:nvPr>
        </p:nvSpPr>
        <p:spPr>
          <a:xfrm>
            <a:off x="914402" y="1203325"/>
            <a:ext cx="10361084" cy="5178003"/>
          </a:xfrm>
        </p:spPr>
        <p:txBody>
          <a:bodyPr/>
          <a:lstStyle/>
          <a:p>
            <a:pPr marL="457200" indent="-457200">
              <a:buFont typeface="+mj-lt"/>
              <a:buAutoNum type="arabicParenR"/>
            </a:pPr>
            <a:r>
              <a:rPr lang="en-US" sz="2000" dirty="0"/>
              <a:t>60802 - Standard - Time-Sensitive Networking Profile for Industrial Automation, </a:t>
            </a:r>
            <a:r>
              <a:rPr lang="en-US" sz="2000" dirty="0">
                <a:hlinkClick r:id="rId2"/>
              </a:rPr>
              <a:t>PAR</a:t>
            </a:r>
            <a:r>
              <a:rPr lang="en-US" sz="2000" dirty="0"/>
              <a:t>, </a:t>
            </a:r>
            <a:r>
              <a:rPr lang="en-US" sz="2000" dirty="0">
                <a:hlinkClick r:id="rId3"/>
              </a:rPr>
              <a:t>CSD</a:t>
            </a:r>
            <a:r>
              <a:rPr lang="en-US" sz="2000" dirty="0"/>
              <a:t>, and </a:t>
            </a:r>
            <a:r>
              <a:rPr lang="en-US" sz="2000" dirty="0">
                <a:hlinkClick r:id="rId4"/>
              </a:rPr>
              <a:t>PAR Extension</a:t>
            </a:r>
            <a:endParaRPr lang="en-US" sz="2000" dirty="0"/>
          </a:p>
          <a:p>
            <a:pPr marL="457200" indent="-457200">
              <a:buFont typeface="+mj-lt"/>
              <a:buAutoNum type="arabicParenR"/>
            </a:pPr>
            <a:r>
              <a:rPr lang="en-US" sz="2000" dirty="0"/>
              <a:t>802.1Qdv - Amendment: Enhancements to Cyclic Queuing and Forwarding, </a:t>
            </a:r>
            <a:r>
              <a:rPr lang="en-US" sz="2000" dirty="0">
                <a:hlinkClick r:id="rId5"/>
              </a:rPr>
              <a:t>PAR</a:t>
            </a:r>
            <a:r>
              <a:rPr lang="en-US" sz="2000" dirty="0"/>
              <a:t> and </a:t>
            </a:r>
            <a:r>
              <a:rPr lang="en-US" sz="2000" dirty="0">
                <a:hlinkClick r:id="rId6"/>
              </a:rPr>
              <a:t>CSD</a:t>
            </a:r>
            <a:endParaRPr lang="en-US" sz="2000" dirty="0"/>
          </a:p>
          <a:p>
            <a:pPr marL="457200" indent="-457200">
              <a:buFont typeface="+mj-lt"/>
              <a:buAutoNum type="arabicParenR"/>
            </a:pPr>
            <a:r>
              <a:rPr lang="en-US" sz="2000" dirty="0"/>
              <a:t>802.1Qdw - Amendment: Source Flow Control, </a:t>
            </a:r>
            <a:r>
              <a:rPr lang="en-US" sz="2000" dirty="0">
                <a:hlinkClick r:id="rId7"/>
              </a:rPr>
              <a:t>PAR</a:t>
            </a:r>
            <a:r>
              <a:rPr lang="en-US" sz="2000" dirty="0"/>
              <a:t> and </a:t>
            </a:r>
            <a:r>
              <a:rPr lang="en-US" sz="2000" dirty="0">
                <a:hlinkClick r:id="rId8"/>
              </a:rPr>
              <a:t>CSD</a:t>
            </a:r>
            <a:endParaRPr lang="en-US" sz="2000" dirty="0"/>
          </a:p>
          <a:p>
            <a:pPr marL="457200" indent="-457200">
              <a:buFont typeface="+mj-lt"/>
              <a:buAutoNum type="arabicParenR"/>
            </a:pPr>
            <a:r>
              <a:rPr lang="en-US" sz="2000" dirty="0"/>
              <a:t>802.1CQ - Standard - Multicast and Local Address Assignment, </a:t>
            </a:r>
            <a:r>
              <a:rPr lang="en-US" sz="2000" dirty="0">
                <a:hlinkClick r:id="rId9"/>
              </a:rPr>
              <a:t>PAR Extension</a:t>
            </a:r>
            <a:endParaRPr lang="en-US" sz="2000" dirty="0"/>
          </a:p>
          <a:p>
            <a:pPr marL="457200" indent="-457200">
              <a:buFont typeface="+mj-lt"/>
              <a:buAutoNum type="arabicParenR"/>
            </a:pPr>
            <a:r>
              <a:rPr lang="en-US" sz="2000" dirty="0"/>
              <a:t>802.1DC - Standard - Quality of Service Provision by Network Systems, </a:t>
            </a:r>
            <a:r>
              <a:rPr lang="en-US" sz="2000" dirty="0">
                <a:hlinkClick r:id="rId10"/>
              </a:rPr>
              <a:t>PAR Extension</a:t>
            </a:r>
            <a:endParaRPr lang="en-US" sz="2000" dirty="0"/>
          </a:p>
          <a:p>
            <a:pPr marL="457200" indent="-457200">
              <a:buFont typeface="+mj-lt"/>
              <a:buAutoNum type="arabicParenR"/>
            </a:pPr>
            <a:r>
              <a:rPr lang="en-US" sz="2000" dirty="0"/>
              <a:t>802.1Qcz - Amendment: Congestion Isolation, </a:t>
            </a:r>
            <a:r>
              <a:rPr lang="en-US" sz="2000" dirty="0">
                <a:hlinkClick r:id="rId11"/>
              </a:rPr>
              <a:t>PAR Extension</a:t>
            </a:r>
            <a:endParaRPr lang="en-US" sz="2000" dirty="0"/>
          </a:p>
          <a:p>
            <a:pPr marL="457200" indent="-457200">
              <a:buFont typeface="+mj-lt"/>
              <a:buAutoNum type="arabicParenR"/>
            </a:pPr>
            <a:r>
              <a:rPr lang="en-US" sz="2000" dirty="0"/>
              <a:t>802.1Qdd - Amendment: Resource Allocation Protocol, </a:t>
            </a:r>
            <a:r>
              <a:rPr lang="en-US" sz="2000" dirty="0">
                <a:hlinkClick r:id="rId12"/>
              </a:rPr>
              <a:t>PAR Extension</a:t>
            </a:r>
            <a:endParaRPr lang="en-US" sz="2000" dirty="0"/>
          </a:p>
          <a:p>
            <a:pPr marL="457200" indent="-457200">
              <a:buFont typeface="+mj-lt"/>
              <a:buAutoNum type="arabicParenR"/>
            </a:pPr>
            <a:r>
              <a:rPr lang="en-US" sz="2000" dirty="0"/>
              <a:t>802.3 Industry Connections - New Ethernet Applications, </a:t>
            </a:r>
            <a:r>
              <a:rPr lang="en-US" sz="2000" dirty="0">
                <a:hlinkClick r:id="rId13"/>
              </a:rPr>
              <a:t>Endorsement Letter &amp; ICAID</a:t>
            </a:r>
            <a:endParaRPr lang="en-US" sz="2000" dirty="0"/>
          </a:p>
          <a:p>
            <a:pPr marL="457200" indent="-457200">
              <a:buFont typeface="+mj-lt"/>
              <a:buAutoNum type="arabicParenR"/>
            </a:pPr>
            <a:r>
              <a:rPr lang="en-US" sz="2000" dirty="0"/>
              <a:t>802.15.4 - Standard for Low Rate Wireless Networks, Revision </a:t>
            </a:r>
            <a:r>
              <a:rPr lang="en-US" sz="2000" dirty="0">
                <a:hlinkClick r:id="rId14"/>
              </a:rPr>
              <a:t>PAR </a:t>
            </a:r>
            <a:endParaRPr lang="en-US" sz="2000" dirty="0"/>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July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July 2022</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1604710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dirty="0"/>
              <a:t>PARs were considered on </a:t>
            </a:r>
            <a:r>
              <a:rPr lang="en-US" altLang="en-US" dirty="0"/>
              <a:t>Telecon 11 &amp; 12 July 2022  13:30-15:30 ET</a:t>
            </a:r>
          </a:p>
          <a:p>
            <a:pPr marL="685800" lvl="1"/>
            <a:r>
              <a:rPr lang="en-US" altLang="en-US" dirty="0"/>
              <a:t>See the list here: </a:t>
            </a:r>
            <a:r>
              <a:rPr lang="en-US" altLang="en-US" dirty="0">
                <a:hlinkClick r:id="rId2"/>
              </a:rPr>
              <a:t>https://ieee802.org/PARs.shtml</a:t>
            </a:r>
            <a:r>
              <a:rPr lang="en-US" altLang="en-US" dirty="0"/>
              <a:t> </a:t>
            </a:r>
          </a:p>
          <a:p>
            <a:pPr marL="685800" lvl="1"/>
            <a:r>
              <a:rPr lang="en-US" altLang="en-US" dirty="0"/>
              <a:t>Comments were posted to the EC reflector – 12 July 2022</a:t>
            </a:r>
          </a:p>
          <a:p>
            <a:pPr marL="685800" lvl="1"/>
            <a:endParaRPr lang="en-US" altLang="en-US" dirty="0"/>
          </a:p>
          <a:p>
            <a:pPr marL="285750" indent="-285750"/>
            <a:r>
              <a:rPr lang="en-US" altLang="en-US" dirty="0"/>
              <a:t>Feedback from WG due Wednesday 13 July 2022</a:t>
            </a:r>
          </a:p>
          <a:p>
            <a:pPr marL="285750" indent="-285750"/>
            <a:endParaRPr lang="en-US" altLang="en-US" dirty="0"/>
          </a:p>
          <a:p>
            <a:pPr marL="285750" indent="-285750"/>
            <a:r>
              <a:rPr lang="en-US" altLang="en-US" dirty="0"/>
              <a:t>Feedback to be reviewed on Thursda</a:t>
            </a:r>
            <a:r>
              <a:rPr lang="en-US" dirty="0"/>
              <a:t>y 14 July 2022 </a:t>
            </a:r>
            <a:r>
              <a:rPr lang="en-US" altLang="en-US" dirty="0"/>
              <a:t>13:30-15:30 ET</a:t>
            </a:r>
          </a:p>
          <a:p>
            <a:pPr marL="285750" indent="-285750"/>
            <a:endParaRPr lang="en-US" dirty="0"/>
          </a:p>
          <a:p>
            <a:pPr marL="285750" indent="-285750"/>
            <a:r>
              <a:rPr lang="en-US" dirty="0"/>
              <a:t>A Final report will be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July 2022</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19</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77086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marL="285750" indent="-285750"/>
            <a:r>
              <a:rPr lang="en-US" sz="2000" dirty="0"/>
              <a:t>PARs to be considered on </a:t>
            </a:r>
            <a:r>
              <a:rPr lang="en-US" altLang="en-US" sz="2000" dirty="0"/>
              <a:t>11 and 12 July 2022  13:30-15:30 ET  - Comments due July 12</a:t>
            </a:r>
            <a:r>
              <a:rPr lang="en-US" altLang="en-US" sz="2000" baseline="30000" dirty="0"/>
              <a:t>th  </a:t>
            </a:r>
            <a:r>
              <a:rPr lang="en-US" sz="2000" b="1" i="0" dirty="0">
                <a:solidFill>
                  <a:srgbClr val="000000"/>
                </a:solidFill>
                <a:effectLst/>
              </a:rPr>
              <a:t>18:00</a:t>
            </a:r>
          </a:p>
          <a:p>
            <a:r>
              <a:rPr lang="en-US" sz="2000" b="1" dirty="0"/>
              <a:t>July 10-15, 2022, Montreal, Quebec</a:t>
            </a:r>
          </a:p>
          <a:p>
            <a:pPr marL="457200" indent="-457200">
              <a:buFont typeface="+mj-lt"/>
              <a:buAutoNum type="arabicParenR"/>
            </a:pPr>
            <a:r>
              <a:rPr lang="en-US" sz="2000" dirty="0"/>
              <a:t>60802 - Standard - Time-Sensitive Networking Profile for Industrial Automation, </a:t>
            </a:r>
            <a:r>
              <a:rPr lang="en-US" sz="2000" dirty="0">
                <a:hlinkClick r:id="rId2"/>
              </a:rPr>
              <a:t>PAR</a:t>
            </a:r>
            <a:r>
              <a:rPr lang="en-US" sz="2000" dirty="0"/>
              <a:t>, </a:t>
            </a:r>
            <a:r>
              <a:rPr lang="en-US" sz="2000" dirty="0">
                <a:hlinkClick r:id="rId3"/>
              </a:rPr>
              <a:t>CSD</a:t>
            </a:r>
            <a:r>
              <a:rPr lang="en-US" sz="2000" dirty="0"/>
              <a:t>, and </a:t>
            </a:r>
            <a:r>
              <a:rPr lang="en-US" sz="2000" dirty="0">
                <a:hlinkClick r:id="rId4"/>
              </a:rPr>
              <a:t>PAR Extension</a:t>
            </a:r>
            <a:endParaRPr lang="en-US" sz="2000" dirty="0"/>
          </a:p>
          <a:p>
            <a:pPr marL="457200" indent="-457200">
              <a:buFont typeface="+mj-lt"/>
              <a:buAutoNum type="arabicParenR"/>
            </a:pPr>
            <a:r>
              <a:rPr lang="en-US" sz="2000" dirty="0"/>
              <a:t>802.1Qdv - Amendment: Enhancements to Cyclic Queuing and Forwarding, </a:t>
            </a:r>
            <a:r>
              <a:rPr lang="en-US" sz="2000" dirty="0">
                <a:hlinkClick r:id="rId5"/>
              </a:rPr>
              <a:t>PAR</a:t>
            </a:r>
            <a:r>
              <a:rPr lang="en-US" sz="2000" dirty="0"/>
              <a:t> and </a:t>
            </a:r>
            <a:r>
              <a:rPr lang="en-US" sz="2000" dirty="0">
                <a:hlinkClick r:id="rId6"/>
              </a:rPr>
              <a:t>CSD</a:t>
            </a:r>
            <a:endParaRPr lang="en-US" sz="2000" dirty="0"/>
          </a:p>
          <a:p>
            <a:pPr marL="457200" indent="-457200">
              <a:buFont typeface="+mj-lt"/>
              <a:buAutoNum type="arabicParenR"/>
            </a:pPr>
            <a:r>
              <a:rPr lang="en-US" sz="2000" dirty="0"/>
              <a:t>802.1Qdw - Amendment: Source Flow Control, </a:t>
            </a:r>
            <a:r>
              <a:rPr lang="en-US" sz="2000" dirty="0">
                <a:hlinkClick r:id="rId7"/>
              </a:rPr>
              <a:t>PAR</a:t>
            </a:r>
            <a:r>
              <a:rPr lang="en-US" sz="2000" dirty="0"/>
              <a:t> and </a:t>
            </a:r>
            <a:r>
              <a:rPr lang="en-US" sz="2000" dirty="0">
                <a:hlinkClick r:id="rId8"/>
              </a:rPr>
              <a:t>CSD</a:t>
            </a:r>
            <a:endParaRPr lang="en-US" sz="2000" dirty="0"/>
          </a:p>
          <a:p>
            <a:pPr marL="457200" indent="-457200">
              <a:buFont typeface="+mj-lt"/>
              <a:buAutoNum type="arabicParenR"/>
            </a:pPr>
            <a:r>
              <a:rPr lang="en-US" sz="2000" dirty="0"/>
              <a:t>802.1CQ - Standard - Multicast and Local Address Assignment, </a:t>
            </a:r>
            <a:r>
              <a:rPr lang="en-US" sz="2000" dirty="0">
                <a:hlinkClick r:id="rId9"/>
              </a:rPr>
              <a:t>PAR Extension</a:t>
            </a:r>
            <a:endParaRPr lang="en-US" sz="2000" dirty="0"/>
          </a:p>
          <a:p>
            <a:pPr marL="457200" indent="-457200">
              <a:buFont typeface="+mj-lt"/>
              <a:buAutoNum type="arabicParenR"/>
            </a:pPr>
            <a:r>
              <a:rPr lang="en-US" sz="2000" dirty="0"/>
              <a:t>802.1DC - Standard - Quality of Service Provision by Network Systems, </a:t>
            </a:r>
            <a:r>
              <a:rPr lang="en-US" sz="2000" dirty="0">
                <a:hlinkClick r:id="rId10"/>
              </a:rPr>
              <a:t>PAR Extension</a:t>
            </a:r>
            <a:endParaRPr lang="en-US" sz="2000" dirty="0"/>
          </a:p>
          <a:p>
            <a:pPr marL="457200" indent="-457200">
              <a:buFont typeface="+mj-lt"/>
              <a:buAutoNum type="arabicParenR"/>
            </a:pPr>
            <a:r>
              <a:rPr lang="en-US" sz="2000" dirty="0"/>
              <a:t>802.1Qcz - Amendment: Congestion Isolation, </a:t>
            </a:r>
            <a:r>
              <a:rPr lang="en-US" sz="2000" dirty="0">
                <a:hlinkClick r:id="rId11"/>
              </a:rPr>
              <a:t>PAR Extension</a:t>
            </a:r>
            <a:endParaRPr lang="en-US" sz="2000" dirty="0"/>
          </a:p>
          <a:p>
            <a:pPr marL="457200" indent="-457200">
              <a:buFont typeface="+mj-lt"/>
              <a:buAutoNum type="arabicParenR"/>
            </a:pPr>
            <a:r>
              <a:rPr lang="en-US" sz="2000" dirty="0"/>
              <a:t>802.1Qdd - Amendment: Resource Allocation Protocol, </a:t>
            </a:r>
            <a:r>
              <a:rPr lang="en-US" sz="2000" dirty="0">
                <a:hlinkClick r:id="rId12"/>
              </a:rPr>
              <a:t>PAR Extension</a:t>
            </a:r>
            <a:endParaRPr lang="en-US" sz="2000" dirty="0"/>
          </a:p>
          <a:p>
            <a:pPr marL="457200" indent="-457200">
              <a:buFont typeface="+mj-lt"/>
              <a:buAutoNum type="arabicParenR"/>
            </a:pPr>
            <a:r>
              <a:rPr lang="en-US" sz="2000" dirty="0"/>
              <a:t>802.3 Industry Connections - New Ethernet Applications, </a:t>
            </a:r>
            <a:r>
              <a:rPr lang="en-US" sz="2000" dirty="0">
                <a:hlinkClick r:id="rId13"/>
              </a:rPr>
              <a:t>Endorsement Letter &amp; ICAID</a:t>
            </a:r>
            <a:endParaRPr lang="en-US" sz="2000" dirty="0"/>
          </a:p>
          <a:p>
            <a:pPr marL="457200" indent="-457200">
              <a:buFont typeface="+mj-lt"/>
              <a:buAutoNum type="arabicParenR"/>
            </a:pPr>
            <a:r>
              <a:rPr lang="en-US" sz="2000" dirty="0"/>
              <a:t>802.15.4 - Standard for Low Rate Wireless Networks, Revision </a:t>
            </a:r>
            <a:r>
              <a:rPr lang="en-US" sz="2000" dirty="0">
                <a:hlinkClick r:id="rId14"/>
              </a:rPr>
              <a:t>PAR </a:t>
            </a:r>
            <a:endParaRPr lang="en-US" sz="2000" dirty="0"/>
          </a:p>
          <a:p>
            <a:r>
              <a:rPr lang="en-US" altLang="en-US" sz="2000" dirty="0"/>
              <a:t>Feedback to be reviewed on Thursda</a:t>
            </a:r>
            <a:r>
              <a:rPr lang="en-US" sz="2000" dirty="0"/>
              <a:t>y 14 July 2022, </a:t>
            </a:r>
            <a:r>
              <a:rPr lang="en-US" altLang="en-US" sz="2000" dirty="0"/>
              <a:t>13:30-15:30 ET </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July 2022</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20</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2022</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3883370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9 PARs/CSD that were available for the 2022 July 802 Electronic Plenary, 802.11 made comments on x of the PARs/CSDs.</a:t>
            </a:r>
          </a:p>
          <a:p>
            <a:r>
              <a:rPr lang="en-US" sz="2000" dirty="0"/>
              <a:t>The feedback on our Comments was generally positive and our changes were acceptable and implemented by the respective WG.</a:t>
            </a:r>
          </a:p>
          <a:p>
            <a:r>
              <a:rPr lang="en-US" sz="2000" dirty="0"/>
              <a:t>The exception is on the </a:t>
            </a:r>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July 2022</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22</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11-22/0879rx:</a:t>
            </a:r>
          </a:p>
          <a:p>
            <a:pPr lvl="1"/>
            <a:r>
              <a:rPr lang="en-US" dirty="0"/>
              <a:t>https://mentor.ieee.org/802.11/dcn/22/11-22-00879-</a:t>
            </a:r>
          </a:p>
          <a:p>
            <a:pPr lvl="1"/>
            <a:endParaRPr lang="en-US" dirty="0"/>
          </a:p>
          <a:p>
            <a:pPr lvl="1"/>
            <a:r>
              <a:rPr lang="en-US" dirty="0"/>
              <a:t> as the report from PAR Review SC for the July 2022 802 Electronic Plenary.</a:t>
            </a:r>
          </a:p>
          <a:p>
            <a:endParaRPr lang="en-US" dirty="0"/>
          </a:p>
          <a:p>
            <a:r>
              <a:rPr lang="en-US" dirty="0"/>
              <a:t>    Moved:</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b="1" dirty="0"/>
              <a:t>Previous Virtual Plenary minutes - 11-22/0417r1 :</a:t>
            </a:r>
          </a:p>
          <a:p>
            <a:pPr lvl="2"/>
            <a:r>
              <a:rPr lang="en-US" b="1" dirty="0">
                <a:hlinkClick r:id="rId4"/>
              </a:rPr>
              <a:t>https://mentor.ieee.org/802.11/dcn/22/11-22-0417-01-0PAR-par-minutes-march-2022-session.docx</a:t>
            </a:r>
            <a:endParaRPr lang="en-US" b="1" dirty="0"/>
          </a:p>
          <a:p>
            <a:pPr lvl="3"/>
            <a:endParaRPr lang="en-US" b="1" dirty="0"/>
          </a:p>
          <a:p>
            <a:pPr lvl="1"/>
            <a:r>
              <a:rPr lang="en-US" b="1" dirty="0"/>
              <a:t>Current Teleconference minutes:  11-22/0948r0:</a:t>
            </a:r>
          </a:p>
        </p:txBody>
      </p:sp>
      <p:sp>
        <p:nvSpPr>
          <p:cNvPr id="4" name="Date Placeholder 3"/>
          <p:cNvSpPr>
            <a:spLocks noGrp="1"/>
          </p:cNvSpPr>
          <p:nvPr>
            <p:ph type="dt" idx="10"/>
          </p:nvPr>
        </p:nvSpPr>
        <p:spPr/>
        <p:txBody>
          <a:bodyPr/>
          <a:lstStyle/>
          <a:p>
            <a:r>
              <a:rPr lang="en-US"/>
              <a:t>July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2022 July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15 July 2022 closing IEEE 802 LMSC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18:00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18:00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Monday/Tuesday: 11 &amp; 12 July  2022- 13:30-15:30 ET ( 18:30-20:30 UTC)</a:t>
            </a:r>
          </a:p>
          <a:p>
            <a:pPr lvl="1">
              <a:buAutoNum type="arabicPeriod"/>
            </a:pPr>
            <a:r>
              <a:rPr lang="en-US" sz="1800" dirty="0"/>
              <a:t>Thursday: 14 July 2022 - 13:30-15:30 ET ( 18:30-20:30 UTC)</a:t>
            </a:r>
          </a:p>
          <a:p>
            <a:pPr marL="285750" indent="-285750"/>
            <a:endParaRPr lang="en-US" altLang="en-US" sz="1800" strike="sngStrike" dirty="0"/>
          </a:p>
        </p:txBody>
      </p:sp>
      <p:sp>
        <p:nvSpPr>
          <p:cNvPr id="4" name="Date Placeholder 3"/>
          <p:cNvSpPr>
            <a:spLocks noGrp="1"/>
          </p:cNvSpPr>
          <p:nvPr>
            <p:ph type="dt" idx="10"/>
          </p:nvPr>
        </p:nvSpPr>
        <p:spPr/>
        <p:txBody>
          <a:bodyPr/>
          <a:lstStyle/>
          <a:p>
            <a:r>
              <a:rPr lang="en-US"/>
              <a:t>July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2" y="685803"/>
            <a:ext cx="10361084" cy="582957"/>
          </a:xfrm>
        </p:spPr>
        <p:txBody>
          <a:bodyPr/>
          <a:lstStyle/>
          <a:p>
            <a:r>
              <a:rPr lang="en-US" dirty="0"/>
              <a:t>Registration for the 2022 July 802 Plenary session</a:t>
            </a:r>
          </a:p>
        </p:txBody>
      </p:sp>
      <p:sp>
        <p:nvSpPr>
          <p:cNvPr id="3" name="Content Placeholder 2"/>
          <p:cNvSpPr>
            <a:spLocks noGrp="1"/>
          </p:cNvSpPr>
          <p:nvPr>
            <p:ph idx="1"/>
          </p:nvPr>
        </p:nvSpPr>
        <p:spPr>
          <a:xfrm>
            <a:off x="914400" y="1348138"/>
            <a:ext cx="10475383" cy="5127277"/>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solidFill>
                  <a:srgbClr val="FF0000"/>
                </a:solidFill>
              </a:rPr>
              <a:t>You must pay the registration fee </a:t>
            </a:r>
            <a:r>
              <a:rPr lang="en-US" dirty="0"/>
              <a:t>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hlinkClick r:id="rId2"/>
              </a:rPr>
              <a:t>https://web.cvent.com/event/5ab3e363-ef4b-45fe-b35d-cd88bf622491/summary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2022</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2022</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3.xml><?xml version="1.0" encoding="utf-8"?>
<ds:datastoreItem xmlns:ds="http://schemas.openxmlformats.org/officeDocument/2006/customXml" ds:itemID="{40E5996B-D317-4E13-AB38-820D845C4C73}">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purl.org/dc/elements/1.1/"/>
    <ds:schemaRef ds:uri="http://schemas.microsoft.com/office/2006/metadata/properties"/>
    <ds:schemaRef ds:uri="ba37140e-f4c5-4a6c-a9b4-20a691ce6c8a"/>
    <ds:schemaRef ds:uri="cc9c437c-ae0c-4066-8d90-a0f7de78612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71180</TotalTime>
  <Words>2490</Words>
  <Application>Microsoft Office PowerPoint</Application>
  <PresentationFormat>Widescreen</PresentationFormat>
  <Paragraphs>293</Paragraphs>
  <Slides>24</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9" baseType="lpstr">
      <vt:lpstr>Arial</vt:lpstr>
      <vt:lpstr>Times New Roman</vt:lpstr>
      <vt:lpstr>Verdana</vt:lpstr>
      <vt:lpstr>802-11 Theme</vt:lpstr>
      <vt:lpstr>Document</vt:lpstr>
      <vt:lpstr>PAR Review SC - Meeting Agenda and Comment slides – July 2022 – Mixed-Mode Plenary</vt:lpstr>
      <vt:lpstr>PAR Review SC – Snapshot slide Chair: Jon Rosdahl</vt:lpstr>
      <vt:lpstr>Abstract-PAR Review SC PARs under consideration for  2022 July Mixed-mode Plenary</vt:lpstr>
      <vt:lpstr>Registration for the 2022 July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July 2022, 802 EC Plenary</vt:lpstr>
      <vt:lpstr>Agenda for PAR Review SC –  July 11, 12 &amp; 14, 2022 Chair: Jon Rosdahl</vt:lpstr>
      <vt:lpstr>Motion to approve Previous Minutes</vt:lpstr>
      <vt:lpstr>Order to consider:</vt:lpstr>
      <vt:lpstr>Par Review SC Comments</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July 2022 - Mixed-Mode Plenary</dc:title>
  <dc:subject>July 2022</dc:subject>
  <dc:creator>Jon Rosdahl</dc:creator>
  <cp:keywords>Agenda and Meeting Slides</cp:keywords>
  <dc:description>Jon Rosdahl (Qualcomm)</dc:description>
  <cp:lastModifiedBy>Jon Rosdahl</cp:lastModifiedBy>
  <cp:revision>280</cp:revision>
  <cp:lastPrinted>1601-01-01T00:00:00Z</cp:lastPrinted>
  <dcterms:created xsi:type="dcterms:W3CDTF">2014-04-14T10:59:07Z</dcterms:created>
  <dcterms:modified xsi:type="dcterms:W3CDTF">2022-07-01T17:57:57Z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