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530" r:id="rId3"/>
    <p:sldId id="580" r:id="rId4"/>
    <p:sldId id="618" r:id="rId5"/>
    <p:sldId id="560" r:id="rId6"/>
    <p:sldId id="620" r:id="rId7"/>
    <p:sldId id="615" r:id="rId8"/>
    <p:sldId id="678" r:id="rId9"/>
    <p:sldId id="619" r:id="rId10"/>
    <p:sldId id="660" r:id="rId11"/>
    <p:sldId id="659" r:id="rId12"/>
    <p:sldId id="673" r:id="rId13"/>
    <p:sldId id="672" r:id="rId14"/>
    <p:sldId id="674" r:id="rId15"/>
    <p:sldId id="671" r:id="rId16"/>
    <p:sldId id="679" r:id="rId17"/>
    <p:sldId id="680" r:id="rId18"/>
    <p:sldId id="681" r:id="rId19"/>
    <p:sldId id="682" r:id="rId20"/>
    <p:sldId id="686" r:id="rId21"/>
    <p:sldId id="687" r:id="rId22"/>
    <p:sldId id="688"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61" autoAdjust="0"/>
    <p:restoredTop sz="96563" autoAdjust="0"/>
  </p:normalViewPr>
  <p:slideViewPr>
    <p:cSldViewPr>
      <p:cViewPr varScale="1">
        <p:scale>
          <a:sx n="94" d="100"/>
          <a:sy n="94" d="100"/>
        </p:scale>
        <p:origin x="108" y="474"/>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7452"/>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802.11-22/0872r6</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802.11-22/0872r6</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2022</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802.11-22/0872r6</a:t>
            </a:r>
            <a:endParaRPr lang="en-US" dirty="0"/>
          </a:p>
        </p:txBody>
      </p:sp>
      <p:sp>
        <p:nvSpPr>
          <p:cNvPr id="5" name="Rectangle 3"/>
          <p:cNvSpPr>
            <a:spLocks noGrp="1" noChangeArrowheads="1"/>
          </p:cNvSpPr>
          <p:nvPr>
            <p:ph type="dt"/>
          </p:nvPr>
        </p:nvSpPr>
        <p:spPr>
          <a:ln/>
        </p:spPr>
        <p:txBody>
          <a:bodyPr/>
          <a:lstStyle/>
          <a:p>
            <a:r>
              <a:rPr lang="en-US"/>
              <a:t>July 2022</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802.11-22/0872r6</a:t>
            </a:r>
            <a:endParaRPr lang="en-US" dirty="0"/>
          </a:p>
        </p:txBody>
      </p:sp>
      <p:sp>
        <p:nvSpPr>
          <p:cNvPr id="5" name="Rectangle 3"/>
          <p:cNvSpPr>
            <a:spLocks noGrp="1" noChangeArrowheads="1"/>
          </p:cNvSpPr>
          <p:nvPr>
            <p:ph type="dt"/>
          </p:nvPr>
        </p:nvSpPr>
        <p:spPr>
          <a:ln/>
        </p:spPr>
        <p:txBody>
          <a:bodyPr/>
          <a:lstStyle/>
          <a:p>
            <a:r>
              <a:rPr lang="en-US"/>
              <a:t>July 2022</a:t>
            </a:r>
            <a:endParaRPr lang="en-US" dirty="0"/>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802.11-22/0872r6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July 2022 WG Motions</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2022-07-22</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dirty="0"/>
              <a:t>Stephen McCann, Huawei</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72462795"/>
              </p:ext>
            </p:extLst>
          </p:nvPr>
        </p:nvGraphicFramePr>
        <p:xfrm>
          <a:off x="1003300" y="2438400"/>
          <a:ext cx="9802813" cy="2379663"/>
        </p:xfrm>
        <a:graphic>
          <a:graphicData uri="http://schemas.openxmlformats.org/presentationml/2006/ole">
            <mc:AlternateContent xmlns:mc="http://schemas.openxmlformats.org/markup-compatibility/2006">
              <mc:Choice xmlns:v="urn:schemas-microsoft-com:vml" Requires="v">
                <p:oleObj name="Document" r:id="rId3" imgW="10459112" imgH="2541140" progId="Word.Document.8">
                  <p:embed/>
                </p:oleObj>
              </mc:Choice>
              <mc:Fallback>
                <p:oleObj name="Document" r:id="rId3" imgW="10459112" imgH="2541140" progId="Word.Document.8">
                  <p:embed/>
                  <p:pic>
                    <p:nvPicPr>
                      <p:cNvPr id="0" name="Picture 3"/>
                      <p:cNvPicPr>
                        <a:picLocks noChangeAspect="1" noChangeArrowheads="1"/>
                      </p:cNvPicPr>
                      <p:nvPr/>
                    </p:nvPicPr>
                    <p:blipFill>
                      <a:blip r:embed="rId4"/>
                      <a:srcRect/>
                      <a:stretch>
                        <a:fillRect/>
                      </a:stretch>
                    </p:blipFill>
                    <p:spPr bwMode="auto">
                      <a:xfrm>
                        <a:off x="1003300" y="2438400"/>
                        <a:ext cx="9802813" cy="23796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5: </a:t>
            </a:r>
            <a:r>
              <a:rPr lang="en-GB" dirty="0"/>
              <a:t>Cor-1</a:t>
            </a:r>
            <a:r>
              <a:rPr lang="en-US" sz="3200" dirty="0"/>
              <a:t> </a:t>
            </a:r>
            <a:r>
              <a:rPr lang="en-GB" sz="3200" dirty="0"/>
              <a:t>comment</a:t>
            </a:r>
            <a:r>
              <a:rPr lang="en-GB" dirty="0"/>
              <a:t> approval</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Approve resolutions to the comments from the initial SA ballot on P802.11-2020/Cor1/D2.1 in 11-22/1034r1.</a:t>
            </a:r>
          </a:p>
          <a:p>
            <a:endParaRPr lang="en-US" sz="2000" dirty="0">
              <a:solidFill>
                <a:schemeClr val="tx1"/>
              </a:solidFill>
            </a:endParaRPr>
          </a:p>
          <a:p>
            <a:r>
              <a:rPr lang="en-US" sz="2000" dirty="0"/>
              <a:t>Moved: Robert Stacey, Second: Stephen Palm</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88, No: 0, Abstain: 15 (Motion passes)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3178460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6: </a:t>
            </a:r>
            <a:r>
              <a:rPr lang="en-GB" dirty="0"/>
              <a:t>Cor-1</a:t>
            </a:r>
            <a:r>
              <a:rPr lang="en-US" sz="3200" dirty="0"/>
              <a:t> </a:t>
            </a:r>
            <a:r>
              <a:rPr lang="en-GB" dirty="0"/>
              <a:t>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Approve document 11-22/1150r1 as the report to the IEEE 802 Executive Committee on the requirements for approval to forward P802.11-2020/Cor1 D2.1 to </a:t>
            </a:r>
            <a:r>
              <a:rPr lang="en-US" sz="2000" dirty="0" err="1">
                <a:solidFill>
                  <a:schemeClr val="tx1"/>
                </a:solidFill>
              </a:rPr>
              <a:t>RevCom</a:t>
            </a:r>
            <a:r>
              <a:rPr lang="en-US" sz="2000" dirty="0">
                <a:solidFill>
                  <a:schemeClr val="tx1"/>
                </a:solidFill>
              </a:rPr>
              <a:t>, and request the IEEE 802 Executive Committee to forward P802.11-2020/Cor1 D2.1 to </a:t>
            </a:r>
            <a:r>
              <a:rPr lang="en-US" sz="2000" dirty="0" err="1">
                <a:solidFill>
                  <a:schemeClr val="tx1"/>
                </a:solidFill>
              </a:rPr>
              <a:t>RevCom</a:t>
            </a:r>
            <a:r>
              <a:rPr lang="en-US" sz="2000" dirty="0">
                <a:solidFill>
                  <a:schemeClr val="tx1"/>
                </a:solidFill>
              </a:rPr>
              <a:t>.</a:t>
            </a:r>
          </a:p>
          <a:p>
            <a:endParaRPr lang="en-US" sz="2000" dirty="0">
              <a:solidFill>
                <a:schemeClr val="tx1"/>
              </a:solidFill>
            </a:endParaRPr>
          </a:p>
          <a:p>
            <a:r>
              <a:rPr lang="en-US" sz="2000" dirty="0"/>
              <a:t>Moved: Robert Stacey, Second: </a:t>
            </a:r>
            <a:r>
              <a:rPr lang="en-US" sz="2000" dirty="0" err="1"/>
              <a:t>Xiaofei</a:t>
            </a:r>
            <a:r>
              <a:rPr lang="en-US" sz="2000" dirty="0"/>
              <a:t> Wang</a:t>
            </a:r>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103, No: 0, Abstain: 11 (Motion passes)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181058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7: JTC1 </a:t>
            </a:r>
            <a:r>
              <a:rPr lang="en-GB" dirty="0"/>
              <a:t>Liaison Response to ISO/IEC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The IEEE 802.11 WG recommends to the IEEE 802 EC that the material in 11-22-0956-02 be used as the basis of a response to ISO/IEC JTC1/SC6, regarding the China NB’s technical comments on IEEE Std 802.11-2020 during FDIS ballot.</a:t>
            </a:r>
          </a:p>
          <a:p>
            <a:r>
              <a:rPr lang="en-US" sz="1800" dirty="0">
                <a:solidFill>
                  <a:schemeClr val="tx1"/>
                </a:solidFill>
              </a:rPr>
              <a:t>Notes</a:t>
            </a:r>
          </a:p>
          <a:p>
            <a:r>
              <a:rPr lang="en-US" sz="1800" dirty="0">
                <a:solidFill>
                  <a:schemeClr val="tx1"/>
                </a:solidFill>
              </a:rPr>
              <a:t>A similar motion passed with unanimous consent in the JTC1 SC</a:t>
            </a:r>
          </a:p>
          <a:p>
            <a:r>
              <a:rPr lang="en-US" sz="1800" dirty="0">
                <a:solidFill>
                  <a:schemeClr val="tx1"/>
                </a:solidFill>
              </a:rPr>
              <a:t>The response does not address the IPR related comment from Japan NB</a:t>
            </a:r>
          </a:p>
          <a:p>
            <a:r>
              <a:rPr lang="en-US" sz="1800" dirty="0">
                <a:solidFill>
                  <a:schemeClr val="tx1"/>
                </a:solidFill>
              </a:rPr>
              <a:t>It is assumed the IEEE 802.11 WG Chair will have editorial license</a:t>
            </a:r>
          </a:p>
          <a:p>
            <a:endParaRPr lang="en-US" sz="2000" dirty="0">
              <a:solidFill>
                <a:schemeClr val="tx1"/>
              </a:solidFill>
            </a:endParaRPr>
          </a:p>
          <a:p>
            <a:r>
              <a:rPr lang="en-US" sz="2000" dirty="0"/>
              <a:t>Moved: Andrew Myles on behalf of the JTC1 SC, Second: Rich Kennedy</a:t>
            </a:r>
          </a:p>
          <a:p>
            <a:endParaRPr lang="en-US" sz="2000" dirty="0"/>
          </a:p>
          <a:p>
            <a:endParaRPr lang="en-US" sz="2000" dirty="0"/>
          </a:p>
          <a:p>
            <a:endParaRPr lang="en-US" sz="2000" dirty="0"/>
          </a:p>
          <a:p>
            <a:r>
              <a:rPr lang="en-US" sz="2000" dirty="0"/>
              <a:t>Result: Yes: 85, No: 0, Abstain: 16 (Motion passes)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2157446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8: </a:t>
            </a:r>
            <a:r>
              <a:rPr lang="en-US" dirty="0" err="1"/>
              <a:t>TGbb</a:t>
            </a:r>
            <a:r>
              <a:rPr lang="en-US" dirty="0"/>
              <a:t>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Having approved resolutions to comments from LB 263 in doc. 11-22-0678r7 and resolutions to comments from CC 42 in doc. 11-22-0949r5 as well as resolutions to the findings in the MDR report in doc. 11-22-0975r1,</a:t>
            </a:r>
          </a:p>
          <a:p>
            <a:r>
              <a:rPr lang="en-US" sz="2000" dirty="0">
                <a:solidFill>
                  <a:schemeClr val="tx1"/>
                </a:solidFill>
              </a:rPr>
              <a:t>Ask the WG to start a 30-day WG re-circulation LB for Draft 3.0.</a:t>
            </a:r>
          </a:p>
          <a:p>
            <a:endParaRPr lang="en-US" sz="2000" dirty="0">
              <a:solidFill>
                <a:schemeClr val="tx1"/>
              </a:solidFill>
            </a:endParaRPr>
          </a:p>
          <a:p>
            <a:r>
              <a:rPr lang="en-US" sz="2000" dirty="0"/>
              <a:t>Moved: Nikola </a:t>
            </a:r>
            <a:r>
              <a:rPr lang="en-US" sz="2000" dirty="0" err="1"/>
              <a:t>Serafimovski</a:t>
            </a:r>
            <a:r>
              <a:rPr lang="en-US" sz="2000" dirty="0"/>
              <a:t> on behalf of </a:t>
            </a:r>
            <a:r>
              <a:rPr lang="en-US" sz="2000" dirty="0" err="1"/>
              <a:t>TGbb</a:t>
            </a:r>
            <a:endParaRPr lang="en-US" sz="2000" dirty="0"/>
          </a:p>
          <a:p>
            <a:endParaRPr lang="en-US" sz="2000" dirty="0"/>
          </a:p>
          <a:p>
            <a:endParaRPr lang="en-US" sz="2000" dirty="0"/>
          </a:p>
          <a:p>
            <a:endParaRPr lang="en-US" sz="2000" dirty="0"/>
          </a:p>
          <a:p>
            <a:endParaRPr lang="en-US" sz="2000" dirty="0"/>
          </a:p>
          <a:p>
            <a:r>
              <a:rPr lang="en-US" sz="2000" dirty="0"/>
              <a:t>Result: Unanimous consent</a:t>
            </a:r>
          </a:p>
          <a:p>
            <a:r>
              <a:rPr lang="en-US" sz="1800" dirty="0"/>
              <a:t>[</a:t>
            </a:r>
            <a:r>
              <a:rPr lang="en-US" sz="1800" dirty="0" err="1"/>
              <a:t>TGbb</a:t>
            </a:r>
            <a:r>
              <a:rPr lang="en-US" sz="1800" dirty="0"/>
              <a:t>: Move: Volker </a:t>
            </a:r>
            <a:r>
              <a:rPr lang="en-US" sz="1800" dirty="0" err="1"/>
              <a:t>Jungnickel</a:t>
            </a:r>
            <a:r>
              <a:rPr lang="en-US" sz="1800" dirty="0"/>
              <a:t>, 2</a:t>
            </a:r>
            <a:r>
              <a:rPr lang="en-US" sz="1800" baseline="30000" dirty="0"/>
              <a:t>nd</a:t>
            </a:r>
            <a:r>
              <a:rPr lang="en-US" sz="1800" dirty="0"/>
              <a:t>: </a:t>
            </a:r>
            <a:r>
              <a:rPr lang="en-US" sz="1800" dirty="0" err="1"/>
              <a:t>Tuncer</a:t>
            </a:r>
            <a:r>
              <a:rPr lang="en-US" sz="1800" dirty="0"/>
              <a:t> </a:t>
            </a:r>
            <a:r>
              <a:rPr lang="en-US" sz="1800" dirty="0" err="1"/>
              <a:t>Baykas</a:t>
            </a:r>
            <a:r>
              <a:rPr lang="en-GB" sz="1800" b="1" dirty="0"/>
              <a:t>, </a:t>
            </a:r>
            <a:r>
              <a:rPr lang="en-US" sz="1800" dirty="0"/>
              <a:t>Result: 8/0/0]</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0265043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9: </a:t>
            </a:r>
            <a:r>
              <a:rPr lang="en-US" dirty="0" err="1"/>
              <a:t>TGbb</a:t>
            </a:r>
            <a:r>
              <a:rPr lang="en-US" dirty="0"/>
              <a:t> Approve D3.0 purchase release</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Ask the WG to make P802.11bb D3.0 available for purchase, conditional upon D3.0 passing WG re-circulation ballot.</a:t>
            </a:r>
          </a:p>
          <a:p>
            <a:endParaRPr lang="en-US" sz="2000" dirty="0">
              <a:solidFill>
                <a:schemeClr val="tx1"/>
              </a:solidFill>
            </a:endParaRPr>
          </a:p>
          <a:p>
            <a:r>
              <a:rPr lang="en-US" sz="2000" dirty="0"/>
              <a:t>Moved: Nikola </a:t>
            </a:r>
            <a:r>
              <a:rPr lang="en-US" sz="2000" dirty="0" err="1"/>
              <a:t>Serafimovski</a:t>
            </a:r>
            <a:r>
              <a:rPr lang="en-US" sz="2000" dirty="0"/>
              <a:t> on behalf of </a:t>
            </a:r>
            <a:r>
              <a:rPr lang="en-US" sz="2000" dirty="0" err="1"/>
              <a:t>TGbb</a:t>
            </a:r>
            <a:r>
              <a:rPr lang="en-US" sz="2000" dirty="0"/>
              <a:t>, Second: Marc </a:t>
            </a:r>
            <a:r>
              <a:rPr lang="en-US" sz="2000" dirty="0" err="1"/>
              <a:t>Emmelmann</a:t>
            </a:r>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Yes: 88, No: 2, Abstain: 16 (Motion passes)</a:t>
            </a:r>
          </a:p>
          <a:p>
            <a:r>
              <a:rPr lang="en-US" sz="1800" dirty="0"/>
              <a:t>[</a:t>
            </a:r>
            <a:r>
              <a:rPr lang="en-US" sz="1800" dirty="0" err="1"/>
              <a:t>TGbb</a:t>
            </a:r>
            <a:r>
              <a:rPr lang="en-US" sz="1800" dirty="0"/>
              <a:t>: Move: </a:t>
            </a:r>
            <a:r>
              <a:rPr lang="en-US" sz="1800" dirty="0" err="1"/>
              <a:t>Tuncer</a:t>
            </a:r>
            <a:r>
              <a:rPr lang="en-US" sz="1800" dirty="0"/>
              <a:t> </a:t>
            </a:r>
            <a:r>
              <a:rPr lang="en-US" sz="1800" dirty="0" err="1"/>
              <a:t>Baykas</a:t>
            </a:r>
            <a:r>
              <a:rPr lang="en-US" sz="1800" dirty="0"/>
              <a:t>, 2</a:t>
            </a:r>
            <a:r>
              <a:rPr lang="en-US" sz="1800" baseline="30000" dirty="0"/>
              <a:t>nd</a:t>
            </a:r>
            <a:r>
              <a:rPr lang="en-US" sz="1800" dirty="0"/>
              <a:t>: Volker </a:t>
            </a:r>
            <a:r>
              <a:rPr lang="en-US" sz="1800" dirty="0" err="1"/>
              <a:t>Jungnickel</a:t>
            </a:r>
            <a:r>
              <a:rPr lang="en-GB" sz="1800" b="1" dirty="0"/>
              <a:t>, </a:t>
            </a:r>
            <a:r>
              <a:rPr lang="en-US" sz="1800" dirty="0"/>
              <a:t>Result: Unanimous]</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908816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10: </a:t>
            </a:r>
            <a:r>
              <a:rPr lang="en-US" dirty="0" err="1"/>
              <a:t>TGbc</a:t>
            </a:r>
            <a:r>
              <a:rPr lang="en-US" dirty="0"/>
              <a:t>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solidFill>
                  <a:schemeClr val="tx1"/>
                </a:solidFill>
              </a:rPr>
              <a:t>Having approved comment resolutions for all of the comments received from LB 264 on </a:t>
            </a:r>
            <a:r>
              <a:rPr lang="en-US" sz="2000" dirty="0" err="1">
                <a:solidFill>
                  <a:schemeClr val="tx1"/>
                </a:solidFill>
              </a:rPr>
              <a:t>TGbc</a:t>
            </a:r>
            <a:r>
              <a:rPr lang="en-US" sz="2000" dirty="0">
                <a:solidFill>
                  <a:schemeClr val="tx1"/>
                </a:solidFill>
              </a:rPr>
              <a:t> D3.0 as contained in document 11-22/0686r16,</a:t>
            </a:r>
          </a:p>
          <a:p>
            <a:r>
              <a:rPr lang="en-US" sz="2000" dirty="0">
                <a:solidFill>
                  <a:schemeClr val="tx1"/>
                </a:solidFill>
              </a:rPr>
              <a:t>Instruct the editor to prepare Draft D4.0 incorporating these resolutions and additional changes to the draft as motioned per 11-18/2123r60,</a:t>
            </a:r>
          </a:p>
          <a:p>
            <a:r>
              <a:rPr lang="en-US" sz="2000" dirty="0">
                <a:solidFill>
                  <a:schemeClr val="tx1"/>
                </a:solidFill>
              </a:rPr>
              <a:t>Approve a 15 day Working Group Recirculation Ballot asking the question “Should </a:t>
            </a:r>
            <a:r>
              <a:rPr lang="en-US" sz="2000" dirty="0" err="1">
                <a:solidFill>
                  <a:schemeClr val="tx1"/>
                </a:solidFill>
              </a:rPr>
              <a:t>TGbc</a:t>
            </a:r>
            <a:r>
              <a:rPr lang="en-US" sz="2000" dirty="0">
                <a:solidFill>
                  <a:schemeClr val="tx1"/>
                </a:solidFill>
              </a:rPr>
              <a:t> D4.0 be forwarded to SA Ballot?”</a:t>
            </a:r>
          </a:p>
          <a:p>
            <a:endParaRPr lang="en-US" sz="2000" dirty="0">
              <a:solidFill>
                <a:schemeClr val="tx1"/>
              </a:solidFill>
            </a:endParaRPr>
          </a:p>
          <a:p>
            <a:r>
              <a:rPr lang="en-US" sz="2000" dirty="0"/>
              <a:t>Moved: Marc </a:t>
            </a:r>
            <a:r>
              <a:rPr lang="en-US" sz="2000" dirty="0" err="1"/>
              <a:t>Emmelmann</a:t>
            </a:r>
            <a:r>
              <a:rPr lang="en-US" sz="2000" dirty="0"/>
              <a:t> on behalf of </a:t>
            </a:r>
            <a:r>
              <a:rPr lang="en-US" sz="2000" dirty="0" err="1"/>
              <a:t>TGbc</a:t>
            </a:r>
            <a:r>
              <a:rPr lang="en-US" sz="2000" dirty="0"/>
              <a:t>, Second: Dave </a:t>
            </a:r>
            <a:r>
              <a:rPr lang="en-US" sz="2000" dirty="0" err="1"/>
              <a:t>Halasz</a:t>
            </a:r>
            <a:endParaRPr lang="en-US" sz="2000" dirty="0"/>
          </a:p>
          <a:p>
            <a:endParaRPr lang="en-US" sz="2000" dirty="0"/>
          </a:p>
          <a:p>
            <a:endParaRPr lang="en-US" sz="2000" dirty="0"/>
          </a:p>
          <a:p>
            <a:endParaRPr lang="en-US" sz="2000" dirty="0"/>
          </a:p>
          <a:p>
            <a:r>
              <a:rPr lang="en-US" sz="2000" dirty="0"/>
              <a:t>Result: Unanimous consent</a:t>
            </a:r>
          </a:p>
          <a:p>
            <a:r>
              <a:rPr lang="en-US" sz="1800" dirty="0"/>
              <a:t>[</a:t>
            </a:r>
            <a:r>
              <a:rPr lang="en-US" sz="1800" dirty="0" err="1"/>
              <a:t>TGbc</a:t>
            </a:r>
            <a:r>
              <a:rPr lang="en-US" sz="1800" dirty="0"/>
              <a:t>: Moved: Stephen McCann, 2</a:t>
            </a:r>
            <a:r>
              <a:rPr lang="en-US" sz="1800" baseline="30000" dirty="0"/>
              <a:t>nd</a:t>
            </a:r>
            <a:r>
              <a:rPr lang="en-US" sz="1800" dirty="0"/>
              <a:t>: Abhishek Patil</a:t>
            </a:r>
            <a:r>
              <a:rPr lang="en-GB" sz="1800" b="1" dirty="0"/>
              <a:t>, </a:t>
            </a:r>
            <a:r>
              <a:rPr lang="en-US" sz="1800" dirty="0"/>
              <a:t>Result: 9/0/0]</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4223011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November 2022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51014"/>
            <a:ext cx="11353800" cy="4494214"/>
          </a:xfrm>
        </p:spPr>
        <p:txBody>
          <a:bodyPr/>
          <a:lstStyle/>
          <a:p>
            <a:r>
              <a:rPr lang="en-US" sz="2000" dirty="0"/>
              <a:t>1. If the 2022 November Plenary Session is held in Bangkok, Thailand as an in-person only session, will you attend?</a:t>
            </a:r>
          </a:p>
          <a:p>
            <a:pPr>
              <a:buFont typeface="Arial" panose="020B0604020202020204" pitchFamily="34" charset="0"/>
              <a:buChar char="•"/>
            </a:pPr>
            <a:r>
              <a:rPr lang="en-US" sz="2000" dirty="0"/>
              <a:t>Yes: 83</a:t>
            </a:r>
          </a:p>
          <a:p>
            <a:pPr>
              <a:buFont typeface="Arial" panose="020B0604020202020204" pitchFamily="34" charset="0"/>
              <a:buChar char="•"/>
            </a:pPr>
            <a:r>
              <a:rPr lang="en-US" sz="2000" dirty="0"/>
              <a:t>No: 58</a:t>
            </a:r>
          </a:p>
          <a:p>
            <a:pPr>
              <a:buFont typeface="Arial" panose="020B0604020202020204" pitchFamily="34" charset="0"/>
              <a:buChar char="•"/>
            </a:pPr>
            <a:r>
              <a:rPr lang="en-US" sz="2000" dirty="0"/>
              <a:t>No answer: 32</a:t>
            </a:r>
          </a:p>
          <a:p>
            <a:endParaRPr lang="en-US" sz="2000" dirty="0"/>
          </a:p>
          <a:p>
            <a:r>
              <a:rPr lang="en-US" sz="2000" dirty="0"/>
              <a:t>2. If the 2022 November Plenary Session is held in Bangkok, Thailand as a mixed-mode session, will you attend:</a:t>
            </a:r>
          </a:p>
          <a:p>
            <a:pPr>
              <a:buFont typeface="Arial" panose="020B0604020202020204" pitchFamily="34" charset="0"/>
              <a:buChar char="•"/>
            </a:pPr>
            <a:r>
              <a:rPr lang="en-US" sz="2000" dirty="0"/>
              <a:t>Attend In-person: 76</a:t>
            </a:r>
          </a:p>
          <a:p>
            <a:pPr>
              <a:buFont typeface="Arial" panose="020B0604020202020204" pitchFamily="34" charset="0"/>
              <a:buChar char="•"/>
            </a:pPr>
            <a:r>
              <a:rPr lang="en-US" sz="2000" dirty="0"/>
              <a:t>Attend Virtually (remotely): 72</a:t>
            </a:r>
          </a:p>
          <a:p>
            <a:pPr>
              <a:buFont typeface="Arial" panose="020B0604020202020204" pitchFamily="34" charset="0"/>
              <a:buChar char="•"/>
            </a:pPr>
            <a:r>
              <a:rPr lang="en-US" sz="2000" dirty="0"/>
              <a:t>Will not attend plenary : 4</a:t>
            </a:r>
          </a:p>
          <a:p>
            <a:pPr>
              <a:buFont typeface="Arial" panose="020B0604020202020204" pitchFamily="34" charset="0"/>
              <a:buChar char="•"/>
            </a:pPr>
            <a:r>
              <a:rPr lang="en-US" sz="2000" dirty="0"/>
              <a:t>No answer: 25</a:t>
            </a:r>
          </a:p>
          <a:p>
            <a:endParaRPr lang="en-US" sz="2800" dirty="0"/>
          </a:p>
          <a:p>
            <a:endParaRPr lang="en-US" sz="2800"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8833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September 2022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sz="2000" dirty="0"/>
              <a:t>3. The 2022 September Interim Session will be held in Waikoloa, Hawaii as a mixed-mode session, will you attend:</a:t>
            </a:r>
          </a:p>
          <a:p>
            <a:pPr>
              <a:buFont typeface="Arial" panose="020B0604020202020204" pitchFamily="34" charset="0"/>
              <a:buChar char="•"/>
            </a:pPr>
            <a:r>
              <a:rPr lang="en-US" sz="2000" dirty="0"/>
              <a:t>Attend In-person: 80</a:t>
            </a:r>
          </a:p>
          <a:p>
            <a:pPr>
              <a:buFont typeface="Arial" panose="020B0604020202020204" pitchFamily="34" charset="0"/>
              <a:buChar char="•"/>
            </a:pPr>
            <a:r>
              <a:rPr lang="en-US" sz="2000" dirty="0"/>
              <a:t>Attend Virtually (remotely): 54</a:t>
            </a:r>
          </a:p>
          <a:p>
            <a:pPr>
              <a:buFont typeface="Arial" panose="020B0604020202020204" pitchFamily="34" charset="0"/>
              <a:buChar char="•"/>
            </a:pPr>
            <a:r>
              <a:rPr lang="en-US" sz="2000" dirty="0"/>
              <a:t>Will not attend interim: 21</a:t>
            </a:r>
          </a:p>
          <a:p>
            <a:pPr>
              <a:buFont typeface="Arial" panose="020B0604020202020204" pitchFamily="34" charset="0"/>
              <a:buChar char="•"/>
            </a:pPr>
            <a:r>
              <a:rPr lang="en-US" sz="2000" dirty="0"/>
              <a:t>No answer: 27</a:t>
            </a:r>
          </a:p>
          <a:p>
            <a:endParaRPr lang="en-US" sz="2800"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129160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July 2022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pPr marL="0" indent="0"/>
            <a:r>
              <a:rPr lang="en-US" sz="2000" dirty="0"/>
              <a:t>4. How many people would like to come back to this venue? </a:t>
            </a:r>
          </a:p>
          <a:p>
            <a:pPr>
              <a:buFont typeface="Arial" panose="020B0604020202020204" pitchFamily="34" charset="0"/>
              <a:buChar char="•"/>
            </a:pPr>
            <a:r>
              <a:rPr lang="en-US" sz="2000" dirty="0"/>
              <a:t>Yes: 82</a:t>
            </a:r>
          </a:p>
          <a:p>
            <a:pPr>
              <a:buFont typeface="Arial" panose="020B0604020202020204" pitchFamily="34" charset="0"/>
              <a:buChar char="•"/>
            </a:pPr>
            <a:r>
              <a:rPr lang="en-US" sz="2000" dirty="0"/>
              <a:t>No: 13</a:t>
            </a:r>
          </a:p>
          <a:p>
            <a:pPr>
              <a:buFont typeface="Arial" panose="020B0604020202020204" pitchFamily="34" charset="0"/>
              <a:buChar char="•"/>
            </a:pPr>
            <a:r>
              <a:rPr lang="en-US" sz="2000" dirty="0"/>
              <a:t>n/a: 92</a:t>
            </a:r>
          </a:p>
          <a:p>
            <a:pPr marL="0" indent="0"/>
            <a:r>
              <a:rPr lang="en-US" sz="2000" dirty="0"/>
              <a:t>5. Did you go to the social?</a:t>
            </a:r>
          </a:p>
          <a:p>
            <a:pPr>
              <a:buFont typeface="Arial" panose="020B0604020202020204" pitchFamily="34" charset="0"/>
              <a:buChar char="•"/>
            </a:pPr>
            <a:r>
              <a:rPr lang="en-US" sz="2000" dirty="0"/>
              <a:t>Yes: 52</a:t>
            </a:r>
          </a:p>
          <a:p>
            <a:pPr>
              <a:buFont typeface="Arial" panose="020B0604020202020204" pitchFamily="34" charset="0"/>
              <a:buChar char="•"/>
            </a:pPr>
            <a:r>
              <a:rPr lang="en-US" sz="2000" dirty="0"/>
              <a:t>No: 7</a:t>
            </a:r>
          </a:p>
          <a:p>
            <a:pPr marL="0" indent="0"/>
            <a:r>
              <a:rPr lang="en-US" sz="2000" dirty="0"/>
              <a:t>6. If you attended the social, did you like it?</a:t>
            </a:r>
          </a:p>
          <a:p>
            <a:pPr>
              <a:buFont typeface="Arial" panose="020B0604020202020204" pitchFamily="34" charset="0"/>
              <a:buChar char="•"/>
            </a:pPr>
            <a:r>
              <a:rPr lang="en-US" sz="2000" dirty="0"/>
              <a:t>Yes: 43</a:t>
            </a:r>
          </a:p>
          <a:p>
            <a:pPr>
              <a:buFont typeface="Arial" panose="020B0604020202020204" pitchFamily="34" charset="0"/>
              <a:buChar char="•"/>
            </a:pPr>
            <a:r>
              <a:rPr lang="en-US" sz="2000" dirty="0"/>
              <a:t>No: 2</a:t>
            </a:r>
          </a:p>
          <a:p>
            <a:pPr>
              <a:buFont typeface="Arial" panose="020B0604020202020204" pitchFamily="34" charset="0"/>
              <a:buChar char="•"/>
            </a:pPr>
            <a:endParaRPr lang="en-US" sz="2800"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2532829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EC Motions</a:t>
            </a:r>
            <a:br>
              <a:rPr lang="en-US" dirty="0"/>
            </a:br>
            <a:endParaRPr lang="en-US" dirty="0"/>
          </a:p>
        </p:txBody>
      </p:sp>
      <p:sp>
        <p:nvSpPr>
          <p:cNvPr id="4" name="Date Placeholder 3"/>
          <p:cNvSpPr>
            <a:spLocks noGrp="1"/>
          </p:cNvSpPr>
          <p:nvPr>
            <p:ph type="dt" idx="10"/>
          </p:nvPr>
        </p:nvSpPr>
        <p:spPr/>
        <p:txBody>
          <a:bodyPr/>
          <a:lstStyle/>
          <a:p>
            <a:r>
              <a:rPr lang="en-US"/>
              <a:t>July 2022</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1574138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14401" y="1751015"/>
            <a:ext cx="10361084" cy="4343400"/>
          </a:xfrm>
          <a:ln/>
        </p:spPr>
        <p:txBody>
          <a:bodyPr/>
          <a:lstStyle/>
          <a:p>
            <a:r>
              <a:rPr lang="en-US" sz="2000" b="0" dirty="0"/>
              <a:t>This document is a composite of all motions that are brought to the July 2022 802.11 WG Plenary meeting.</a:t>
            </a:r>
          </a:p>
          <a:p>
            <a:endParaRPr lang="en-US" sz="2000" b="0" dirty="0"/>
          </a:p>
          <a:p>
            <a:r>
              <a:rPr lang="en-US" sz="2000" b="0" dirty="0"/>
              <a:t>Revisions</a:t>
            </a:r>
          </a:p>
          <a:p>
            <a:r>
              <a:rPr lang="en-US" sz="2000" b="0" dirty="0"/>
              <a:t>R0 Draft motions</a:t>
            </a:r>
          </a:p>
          <a:p>
            <a:r>
              <a:rPr lang="en-US" sz="2000" b="0" dirty="0"/>
              <a:t>R1 Results from the opening plenary</a:t>
            </a:r>
          </a:p>
          <a:p>
            <a:r>
              <a:rPr lang="en-US" sz="2000" b="0" dirty="0"/>
              <a:t>R2 Draft motions for the closing plenary</a:t>
            </a:r>
          </a:p>
          <a:p>
            <a:r>
              <a:rPr lang="en-US" sz="2000" b="0" dirty="0"/>
              <a:t>R3 Motions from the closing plenary (unverified) and draft EC motions</a:t>
            </a:r>
          </a:p>
          <a:p>
            <a:r>
              <a:rPr lang="en-US" sz="2000" b="0" dirty="0"/>
              <a:t>R4 Motions from the closing plenary (unverified) and EC motion results</a:t>
            </a:r>
          </a:p>
          <a:p>
            <a:r>
              <a:rPr lang="en-US" sz="2000" b="0" dirty="0"/>
              <a:t>R5 Verified motions from the closing plenary and EC motion results</a:t>
            </a:r>
          </a:p>
          <a:p>
            <a:r>
              <a:rPr lang="en-US" sz="2000" b="0" dirty="0"/>
              <a:t>R6 Typo correction</a:t>
            </a:r>
          </a:p>
          <a:p>
            <a:endParaRPr lang="en-US" b="0" dirty="0"/>
          </a:p>
          <a:p>
            <a:endParaRPr lang="en-US" b="0" dirty="0"/>
          </a:p>
          <a:p>
            <a:endParaRPr lang="en-US"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a:t>July 2022</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dirty="0"/>
              <a:t>Stephen McCann, Huawei</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5.031: IEEE 802.11 </a:t>
            </a:r>
            <a:r>
              <a:rPr lang="en-GB" dirty="0"/>
              <a:t>Cor-1</a:t>
            </a:r>
            <a:r>
              <a:rPr lang="en-US" sz="3200" dirty="0"/>
              <a:t> </a:t>
            </a:r>
            <a:r>
              <a:rPr lang="en-GB" dirty="0"/>
              <a:t>to </a:t>
            </a:r>
            <a:r>
              <a:rPr lang="en-GB" dirty="0" err="1"/>
              <a:t>RevCom</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sz="2000" dirty="0">
                <a:solidFill>
                  <a:schemeClr val="tx1"/>
                </a:solidFill>
              </a:rPr>
              <a:t>Approve sending P802.11-2020 Cor-1 D2.1 to </a:t>
            </a:r>
            <a:r>
              <a:rPr lang="en-US" sz="2000" dirty="0" err="1">
                <a:solidFill>
                  <a:schemeClr val="tx1"/>
                </a:solidFill>
              </a:rPr>
              <a:t>RevCom</a:t>
            </a:r>
            <a:endParaRPr lang="en-US" sz="2000" dirty="0">
              <a:solidFill>
                <a:schemeClr val="tx1"/>
              </a:solidFill>
            </a:endParaRPr>
          </a:p>
          <a:p>
            <a:r>
              <a:rPr lang="en-US" sz="2000" dirty="0">
                <a:solidFill>
                  <a:schemeClr val="tx1"/>
                </a:solidFill>
              </a:rPr>
              <a:t>See document 11-22/1150r1 for supporting documentation.</a:t>
            </a:r>
          </a:p>
          <a:p>
            <a:r>
              <a:rPr lang="en-US" sz="2000" dirty="0"/>
              <a:t>WG11 result: Yes: 105, No: 0, Abstain: 12</a:t>
            </a:r>
          </a:p>
          <a:p>
            <a:endParaRPr lang="en-US" sz="2000" dirty="0">
              <a:solidFill>
                <a:schemeClr val="tx1"/>
              </a:solidFill>
            </a:endParaRPr>
          </a:p>
          <a:p>
            <a:r>
              <a:rPr lang="en-US" sz="2000" dirty="0"/>
              <a:t>Moved: Stanley</a:t>
            </a:r>
          </a:p>
          <a:p>
            <a:r>
              <a:rPr lang="en-US" sz="2000" dirty="0"/>
              <a:t>Second: </a:t>
            </a:r>
            <a:r>
              <a:rPr lang="en-US" sz="2000" dirty="0" err="1"/>
              <a:t>Rosdahl</a:t>
            </a:r>
            <a:endParaRPr lang="en-US" sz="2000" dirty="0"/>
          </a:p>
          <a:p>
            <a:r>
              <a:rPr lang="en-US" sz="2000" dirty="0"/>
              <a:t>Result: Unanimous approval</a:t>
            </a:r>
          </a:p>
          <a:p>
            <a:endParaRPr lang="en-US" sz="2000"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2101416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6.071 : IEEE 802.11 UHR SG formation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791332"/>
          </a:xfrm>
        </p:spPr>
        <p:txBody>
          <a:bodyPr/>
          <a:lstStyle/>
          <a:p>
            <a:r>
              <a:rPr lang="en-US" sz="2000" dirty="0"/>
              <a:t>Approve formation of an IEEE 802.11 Ultra High Reliability Study Group (UHR SG) to consider development of a PAR and CSD.</a:t>
            </a:r>
          </a:p>
          <a:p>
            <a:r>
              <a:rPr lang="en-US" sz="2000" dirty="0"/>
              <a:t>The Study Group will investigate technology which may improve reliability of WLAN connectivity, reduce latencies, increase manageability, increase throughput including at different SNR levels, and reduce device level power consumption, with a target start of the task group in May 2023.</a:t>
            </a:r>
          </a:p>
          <a:p>
            <a:r>
              <a:rPr lang="en-US" sz="2000" dirty="0"/>
              <a:t>See 11-22-0708r3 and numerous additional WNG contributions on this topic. </a:t>
            </a:r>
          </a:p>
          <a:p>
            <a:r>
              <a:rPr lang="en-US" sz="2000" dirty="0"/>
              <a:t>WG11 Result: Y: 134, N: 8, Abstain: 8</a:t>
            </a:r>
          </a:p>
          <a:p>
            <a:endParaRPr lang="en-US" sz="2000" dirty="0"/>
          </a:p>
          <a:p>
            <a:r>
              <a:rPr lang="en-US" sz="2000" dirty="0"/>
              <a:t>Moved: Stanley</a:t>
            </a:r>
          </a:p>
          <a:p>
            <a:r>
              <a:rPr lang="en-US" sz="2000" dirty="0"/>
              <a:t>Seconded: </a:t>
            </a:r>
            <a:r>
              <a:rPr lang="en-US" sz="2000" dirty="0" err="1"/>
              <a:t>Rosdahl</a:t>
            </a:r>
            <a:endParaRPr lang="en-US" sz="2000" dirty="0"/>
          </a:p>
          <a:p>
            <a:r>
              <a:rPr lang="en-US" sz="2000" dirty="0"/>
              <a:t>Result: Unanimous approval</a:t>
            </a:r>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2737917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7.021: JTC1 </a:t>
            </a:r>
            <a:r>
              <a:rPr lang="en-GB" dirty="0"/>
              <a:t>Comment Responses to ISO/IEC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676400"/>
            <a:ext cx="11353800" cy="4710023"/>
          </a:xfrm>
        </p:spPr>
        <p:txBody>
          <a:bodyPr/>
          <a:lstStyle/>
          <a:p>
            <a:r>
              <a:rPr lang="en-US" sz="2000" dirty="0">
                <a:solidFill>
                  <a:schemeClr val="tx1"/>
                </a:solidFill>
              </a:rPr>
              <a:t>Approve submission of comment responses in 11-22-0956-02 to ISO/IEC JTC1/SC6, as the comment responses to the technical comments received on IEEE Std 802.11-2020 during FDIS ballot, granting the IEEE LMSC chair (or his delegate) editorial license.</a:t>
            </a:r>
          </a:p>
          <a:p>
            <a:r>
              <a:rPr lang="en-US" sz="2000" dirty="0"/>
              <a:t>WG11 result: Yes: 86, No: 0, Abstain: 16</a:t>
            </a:r>
            <a:endParaRPr lang="en-US" sz="2000" dirty="0">
              <a:solidFill>
                <a:schemeClr val="tx1"/>
              </a:solidFill>
            </a:endParaRPr>
          </a:p>
          <a:p>
            <a:r>
              <a:rPr lang="en-US" sz="2000" dirty="0">
                <a:solidFill>
                  <a:schemeClr val="tx1"/>
                </a:solidFill>
              </a:rPr>
              <a:t>Note</a:t>
            </a:r>
          </a:p>
          <a:p>
            <a:r>
              <a:rPr lang="en-US" sz="2000" dirty="0">
                <a:solidFill>
                  <a:schemeClr val="tx1"/>
                </a:solidFill>
              </a:rPr>
              <a:t>The response does not address the IPR related comment from Japan NB</a:t>
            </a:r>
          </a:p>
          <a:p>
            <a:endParaRPr lang="en-US" sz="1800" dirty="0">
              <a:solidFill>
                <a:schemeClr val="tx1"/>
              </a:solidFill>
            </a:endParaRPr>
          </a:p>
          <a:p>
            <a:r>
              <a:rPr lang="en-US" sz="2000" dirty="0"/>
              <a:t>Moved: Stanley</a:t>
            </a:r>
          </a:p>
          <a:p>
            <a:r>
              <a:rPr lang="en-US" sz="2000" dirty="0"/>
              <a:t>Second: </a:t>
            </a:r>
            <a:r>
              <a:rPr lang="en-US" sz="2000" dirty="0" err="1"/>
              <a:t>Rosdahl</a:t>
            </a:r>
            <a:endParaRPr lang="en-US" sz="2000" dirty="0"/>
          </a:p>
          <a:p>
            <a:r>
              <a:rPr lang="en-US" sz="2000" dirty="0"/>
              <a:t>Result: Unanimous approval</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
        <p:nvSpPr>
          <p:cNvPr id="7" name="Date Placeholder 5">
            <a:extLst>
              <a:ext uri="{FF2B5EF4-FFF2-40B4-BE49-F238E27FC236}">
                <a16:creationId xmlns:a16="http://schemas.microsoft.com/office/drawing/2014/main" id="{1CCDCC1A-F312-46EC-80D7-91AF8FBB11EE}"/>
              </a:ext>
            </a:extLst>
          </p:cNvPr>
          <p:cNvSpPr>
            <a:spLocks noGrp="1"/>
          </p:cNvSpPr>
          <p:nvPr>
            <p:ph type="dt" idx="15"/>
          </p:nvPr>
        </p:nvSpPr>
        <p:spPr>
          <a:xfrm>
            <a:off x="929217" y="333375"/>
            <a:ext cx="2499764" cy="273050"/>
          </a:xfrm>
        </p:spPr>
        <p:txBody>
          <a:bodyPr/>
          <a:lstStyle/>
          <a:p>
            <a:r>
              <a:rPr lang="en-US"/>
              <a:t>July 2022</a:t>
            </a:r>
            <a:endParaRPr lang="en-GB" dirty="0"/>
          </a:p>
        </p:txBody>
      </p:sp>
    </p:spTree>
    <p:extLst>
      <p:ext uri="{BB962C8B-B14F-4D97-AF65-F5344CB8AC3E}">
        <p14:creationId xmlns:p14="http://schemas.microsoft.com/office/powerpoint/2010/main" val="4009020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MONDAY (July 11)</a:t>
            </a:r>
          </a:p>
        </p:txBody>
      </p:sp>
      <p:sp>
        <p:nvSpPr>
          <p:cNvPr id="4" name="Date Placeholder 3"/>
          <p:cNvSpPr>
            <a:spLocks noGrp="1"/>
          </p:cNvSpPr>
          <p:nvPr>
            <p:ph type="dt" idx="10"/>
          </p:nvPr>
        </p:nvSpPr>
        <p:spPr/>
        <p:txBody>
          <a:bodyPr/>
          <a:lstStyle/>
          <a:p>
            <a:r>
              <a:rPr lang="en-US"/>
              <a:t>July 2022</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3357263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Straw Poll: New Attendees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dirty="0"/>
              <a:t>Are you a new attendee to IEEE 802.11?</a:t>
            </a:r>
          </a:p>
          <a:p>
            <a:r>
              <a:rPr lang="en-US" dirty="0"/>
              <a:t>Y:  14</a:t>
            </a:r>
          </a:p>
          <a:p>
            <a:r>
              <a:rPr lang="en-US" dirty="0"/>
              <a:t>N:  155</a:t>
            </a:r>
          </a:p>
          <a:p>
            <a:r>
              <a:rPr lang="en-US" dirty="0"/>
              <a:t>No answer: 0</a:t>
            </a:r>
          </a:p>
          <a:p>
            <a:endParaRPr lang="en-US" dirty="0"/>
          </a:p>
          <a:p>
            <a:endParaRPr lang="en-US" dirty="0"/>
          </a:p>
          <a:p>
            <a:endParaRPr lang="en-US" dirty="0"/>
          </a:p>
          <a:p>
            <a:endParaRPr lang="en-US" dirty="0"/>
          </a:p>
          <a:p>
            <a:endParaRPr lang="en-US" dirty="0"/>
          </a:p>
          <a:p>
            <a:r>
              <a:rPr lang="en-US" dirty="0"/>
              <a:t>Note: New Attendees session: Tuesday July 12</a:t>
            </a:r>
            <a:r>
              <a:rPr lang="en-US" baseline="30000" dirty="0"/>
              <a:t>th</a:t>
            </a:r>
            <a:r>
              <a:rPr lang="en-US" dirty="0"/>
              <a:t> 11:15 ET</a:t>
            </a:r>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6122132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 AIML TIG Chair</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57200" y="1981200"/>
            <a:ext cx="11353800" cy="4494214"/>
          </a:xfrm>
        </p:spPr>
        <p:txBody>
          <a:bodyPr/>
          <a:lstStyle/>
          <a:p>
            <a:r>
              <a:rPr lang="en-US" sz="2000" dirty="0"/>
              <a:t>Confirm </a:t>
            </a:r>
            <a:r>
              <a:rPr lang="en-US" sz="2000" dirty="0" err="1"/>
              <a:t>Xiaofei</a:t>
            </a:r>
            <a:r>
              <a:rPr lang="en-US" sz="2000" dirty="0"/>
              <a:t> Wang as the IEEE 802.11 Artificial Intelligence/Machine Learning (AIML) TIG chair.</a:t>
            </a:r>
          </a:p>
          <a:p>
            <a:endParaRPr lang="en-US" sz="2000" dirty="0"/>
          </a:p>
          <a:p>
            <a:r>
              <a:rPr lang="en-US" sz="2000" dirty="0"/>
              <a:t>Moved: Mark Hamilton, Seconded: Lei Wang</a:t>
            </a:r>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Unanimous consent</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7" name="Footer Placeholder 4">
            <a:extLst>
              <a:ext uri="{FF2B5EF4-FFF2-40B4-BE49-F238E27FC236}">
                <a16:creationId xmlns:a16="http://schemas.microsoft.com/office/drawing/2014/main" id="{7694F2DA-2EB4-4781-8E89-77EAB7B258E0}"/>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878607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 AMP TIG Chair</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57200" y="1981200"/>
            <a:ext cx="11353800" cy="4494214"/>
          </a:xfrm>
        </p:spPr>
        <p:txBody>
          <a:bodyPr/>
          <a:lstStyle/>
          <a:p>
            <a:r>
              <a:rPr lang="en-US" sz="2000" dirty="0"/>
              <a:t>Confirm Bo Sun as the IEEE 802.11 Ambient Power IoT (AMP) TIG chair.</a:t>
            </a:r>
          </a:p>
          <a:p>
            <a:endParaRPr lang="en-US" sz="2000" dirty="0"/>
          </a:p>
          <a:p>
            <a:r>
              <a:rPr lang="en-US" sz="2000" dirty="0"/>
              <a:t>Moved: Amelia </a:t>
            </a:r>
            <a:r>
              <a:rPr lang="en-US" sz="2000" dirty="0" err="1"/>
              <a:t>Andersdotter</a:t>
            </a:r>
            <a:r>
              <a:rPr lang="en-US" sz="2000" dirty="0"/>
              <a:t>, Seconded: Sai </a:t>
            </a:r>
            <a:r>
              <a:rPr lang="en-US" sz="2000" dirty="0" err="1"/>
              <a:t>Nandagopalan</a:t>
            </a:r>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endParaRPr lang="en-US" sz="2000" dirty="0"/>
          </a:p>
          <a:p>
            <a:r>
              <a:rPr lang="en-US" sz="2000" dirty="0"/>
              <a:t>Result: Unanimous consent</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7" name="Footer Placeholder 4">
            <a:extLst>
              <a:ext uri="{FF2B5EF4-FFF2-40B4-BE49-F238E27FC236}">
                <a16:creationId xmlns:a16="http://schemas.microsoft.com/office/drawing/2014/main" id="{7694F2DA-2EB4-4781-8E89-77EAB7B258E0}"/>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787126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42" y="3200400"/>
            <a:ext cx="10363200" cy="1362075"/>
          </a:xfrm>
        </p:spPr>
        <p:txBody>
          <a:bodyPr/>
          <a:lstStyle/>
          <a:p>
            <a:pPr algn="ctr"/>
            <a:r>
              <a:rPr lang="en-US" dirty="0"/>
              <a:t>FRIDAY (JULY 15)</a:t>
            </a:r>
            <a:br>
              <a:rPr lang="en-US" dirty="0"/>
            </a:br>
            <a:endParaRPr lang="en-US" dirty="0"/>
          </a:p>
        </p:txBody>
      </p:sp>
      <p:sp>
        <p:nvSpPr>
          <p:cNvPr id="4" name="Date Placeholder 3"/>
          <p:cNvSpPr>
            <a:spLocks noGrp="1"/>
          </p:cNvSpPr>
          <p:nvPr>
            <p:ph type="dt" idx="10"/>
          </p:nvPr>
        </p:nvSpPr>
        <p:spPr/>
        <p:txBody>
          <a:bodyPr/>
          <a:lstStyle/>
          <a:p>
            <a:r>
              <a:rPr lang="en-US"/>
              <a:t>July 2022</a:t>
            </a:r>
            <a:endParaRPr lang="en-GB" dirty="0"/>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60BE55B-3704-4B14-BBE3-5DAA53BB4213}"/>
              </a:ext>
            </a:extLst>
          </p:cNvPr>
          <p:cNvSpPr>
            <a:spLocks noGrp="1"/>
          </p:cNvSpPr>
          <p:nvPr>
            <p:ph type="ftr" idx="11"/>
          </p:nvPr>
        </p:nvSpPr>
        <p:spPr>
          <a:xfrm>
            <a:off x="7162800" y="6475414"/>
            <a:ext cx="4246027" cy="180975"/>
          </a:xfrm>
        </p:spPr>
        <p:txBody>
          <a:bodyPr/>
          <a:lstStyle/>
          <a:p>
            <a:r>
              <a:rPr lang="en-GB" dirty="0"/>
              <a:t>Stephen McCann, Huawei</a:t>
            </a:r>
          </a:p>
        </p:txBody>
      </p:sp>
    </p:spTree>
    <p:extLst>
      <p:ext uri="{BB962C8B-B14F-4D97-AF65-F5344CB8AC3E}">
        <p14:creationId xmlns:p14="http://schemas.microsoft.com/office/powerpoint/2010/main" val="947173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3: UHR SG formation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791332"/>
          </a:xfrm>
        </p:spPr>
        <p:txBody>
          <a:bodyPr/>
          <a:lstStyle/>
          <a:p>
            <a:r>
              <a:rPr lang="en-US" sz="2000" dirty="0"/>
              <a:t>Request approval by the IEEE 802 LMSC to form an 802.11 Ultra High Reliability Study Group (UHR SG) with the intent of creating a PAR and CSD.   </a:t>
            </a:r>
          </a:p>
          <a:p>
            <a:r>
              <a:rPr lang="en-US" sz="2000" dirty="0"/>
              <a:t>The Study Group will investigate technology which may improve reliability of WLAN connectivity, reduce latencies, increase manageability, increase throughput including at different SNR levels, and reduce device level power consumption, with a target start of the task group in May 2023.</a:t>
            </a:r>
          </a:p>
          <a:p>
            <a:r>
              <a:rPr lang="en-US" sz="1800" dirty="0"/>
              <a:t>Note: Reference documents: 11-22-0708r3 and numerous additional WNG contributions on this topic. </a:t>
            </a:r>
          </a:p>
          <a:p>
            <a:endParaRPr lang="en-US" sz="2000" dirty="0"/>
          </a:p>
          <a:p>
            <a:r>
              <a:rPr lang="en-US" sz="2000" dirty="0"/>
              <a:t>Moved: Rolf de </a:t>
            </a:r>
            <a:r>
              <a:rPr lang="en-US" sz="2000" dirty="0" err="1"/>
              <a:t>Vegt</a:t>
            </a:r>
            <a:r>
              <a:rPr lang="en-US" sz="2000" dirty="0"/>
              <a:t>, Seconded: Mike Montemurro</a:t>
            </a:r>
          </a:p>
          <a:p>
            <a:endParaRPr lang="en-US" sz="2000" dirty="0"/>
          </a:p>
          <a:p>
            <a:r>
              <a:rPr lang="en-US" sz="2000" dirty="0"/>
              <a:t>Y: 134, N: 8, Abstain: 8</a:t>
            </a:r>
          </a:p>
          <a:p>
            <a:endParaRPr lang="en-US" sz="2000" dirty="0"/>
          </a:p>
          <a:p>
            <a:endParaRPr lang="en-US" sz="2000" dirty="0"/>
          </a:p>
          <a:p>
            <a:r>
              <a:rPr lang="en-US" sz="1800" dirty="0"/>
              <a:t>[WNG SC Straw Poll Result: Y 216 / N 16 / A 30]</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dirty="0"/>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1984040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4: WG Liaison Officers</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685800" y="1733293"/>
            <a:ext cx="11353800" cy="4494214"/>
          </a:xfrm>
        </p:spPr>
        <p:txBody>
          <a:bodyPr/>
          <a:lstStyle/>
          <a:p>
            <a:r>
              <a:rPr lang="en-US" sz="2000" dirty="0"/>
              <a:t>Move to confirm the following liaison officers:</a:t>
            </a:r>
          </a:p>
          <a:p>
            <a:pPr>
              <a:buFont typeface="Arial" panose="020B0604020202020204" pitchFamily="34" charset="0"/>
              <a:buChar char="•"/>
            </a:pPr>
            <a:r>
              <a:rPr lang="en-US" sz="2000" dirty="0"/>
              <a:t>Carlos Cordeiro (Wi-Fi Alliance)</a:t>
            </a:r>
          </a:p>
          <a:p>
            <a:pPr>
              <a:buFont typeface="Arial" panose="020B0604020202020204" pitchFamily="34" charset="0"/>
              <a:buChar char="•"/>
            </a:pPr>
            <a:r>
              <a:rPr lang="en-US" sz="2000" dirty="0"/>
              <a:t>Peter Yee (IETF)</a:t>
            </a:r>
          </a:p>
          <a:p>
            <a:pPr>
              <a:buFont typeface="Arial" panose="020B0604020202020204" pitchFamily="34" charset="0"/>
              <a:buChar char="•"/>
            </a:pPr>
            <a:r>
              <a:rPr lang="en-US" sz="2000" dirty="0"/>
              <a:t>John Kenney (IEEE 1609)</a:t>
            </a:r>
          </a:p>
          <a:p>
            <a:pPr>
              <a:buFont typeface="Arial" panose="020B0604020202020204" pitchFamily="34" charset="0"/>
              <a:buChar char="•"/>
            </a:pPr>
            <a:r>
              <a:rPr lang="en-US" sz="2000" dirty="0"/>
              <a:t>Edward Au (802.18)</a:t>
            </a:r>
          </a:p>
          <a:p>
            <a:pPr>
              <a:buFont typeface="Arial" panose="020B0604020202020204" pitchFamily="34" charset="0"/>
              <a:buChar char="•"/>
            </a:pPr>
            <a:r>
              <a:rPr lang="en-US" sz="2000" dirty="0" err="1"/>
              <a:t>Tuncer</a:t>
            </a:r>
            <a:r>
              <a:rPr lang="en-US" sz="2000" dirty="0"/>
              <a:t> </a:t>
            </a:r>
            <a:r>
              <a:rPr lang="en-US" sz="2000" dirty="0" err="1"/>
              <a:t>Baykas</a:t>
            </a:r>
            <a:r>
              <a:rPr lang="en-US" sz="2000" dirty="0"/>
              <a:t> (802.19)</a:t>
            </a:r>
          </a:p>
          <a:p>
            <a:pPr>
              <a:buFont typeface="Arial" panose="020B0604020202020204" pitchFamily="34" charset="0"/>
              <a:buChar char="•"/>
            </a:pPr>
            <a:endParaRPr lang="en-US" sz="2000" dirty="0"/>
          </a:p>
          <a:p>
            <a:endParaRPr lang="en-US" sz="2000" dirty="0"/>
          </a:p>
          <a:p>
            <a:r>
              <a:rPr lang="en-US" sz="2000" dirty="0"/>
              <a:t>Moved: Joseph Levy, Seconded: Marc </a:t>
            </a:r>
            <a:r>
              <a:rPr lang="en-US" sz="2000" dirty="0" err="1"/>
              <a:t>Emmelmann</a:t>
            </a:r>
            <a:endParaRPr lang="en-US" sz="2000" dirty="0"/>
          </a:p>
          <a:p>
            <a:endParaRPr lang="en-US" sz="2000" dirty="0"/>
          </a:p>
          <a:p>
            <a:endParaRPr lang="en-US" sz="2000" dirty="0"/>
          </a:p>
          <a:p>
            <a:r>
              <a:rPr lang="en-US" sz="2000" dirty="0"/>
              <a:t>Result: Unanimous consent</a:t>
            </a:r>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July 2022</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dirty="0"/>
              <a:t>Stephen McCann, Huawei</a:t>
            </a:r>
          </a:p>
        </p:txBody>
      </p:sp>
    </p:spTree>
    <p:extLst>
      <p:ext uri="{BB962C8B-B14F-4D97-AF65-F5344CB8AC3E}">
        <p14:creationId xmlns:p14="http://schemas.microsoft.com/office/powerpoint/2010/main" val="30373505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0</TotalTime>
  <Words>1558</Words>
  <Application>Microsoft Office PowerPoint</Application>
  <PresentationFormat>Widescreen</PresentationFormat>
  <Paragraphs>284</Paragraphs>
  <Slides>22</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6" baseType="lpstr">
      <vt:lpstr>Arial</vt:lpstr>
      <vt:lpstr>Times New Roman</vt:lpstr>
      <vt:lpstr>Office Theme</vt:lpstr>
      <vt:lpstr>Document</vt:lpstr>
      <vt:lpstr>802.11 July 2022 WG Motions</vt:lpstr>
      <vt:lpstr>Abstract</vt:lpstr>
      <vt:lpstr>MONDAY (July 11)</vt:lpstr>
      <vt:lpstr>Straw Poll: New Attendees</vt:lpstr>
      <vt:lpstr>Motion 1: AIML TIG Chair</vt:lpstr>
      <vt:lpstr>Motion 2: AMP TIG Chair</vt:lpstr>
      <vt:lpstr>FRIDAY (JULY 15) </vt:lpstr>
      <vt:lpstr>Motion 3: UHR SG formation</vt:lpstr>
      <vt:lpstr>Motion 4: WG Liaison Officers</vt:lpstr>
      <vt:lpstr>Motion 5: Cor-1 comment approval</vt:lpstr>
      <vt:lpstr>Motion 6: Cor-1 Report to EC</vt:lpstr>
      <vt:lpstr>Motion 7: JTC1 Liaison Response to ISO/IEC</vt:lpstr>
      <vt:lpstr>Motion 8: TGbb re-circulation letter ballot</vt:lpstr>
      <vt:lpstr>Motion 9: TGbb Approve D3.0 purchase release</vt:lpstr>
      <vt:lpstr>Motion 10: TGbc re-circulation letter ballot</vt:lpstr>
      <vt:lpstr>Straw Poll: November 2022</vt:lpstr>
      <vt:lpstr>Straw Poll: September 2022</vt:lpstr>
      <vt:lpstr>Straw Poll: July 2022</vt:lpstr>
      <vt:lpstr>EC Motions </vt:lpstr>
      <vt:lpstr>5.031: IEEE 802.11 Cor-1 to RevCom</vt:lpstr>
      <vt:lpstr>6.071 : IEEE 802.11 UHR SG formation</vt:lpstr>
      <vt:lpstr>7.021: JTC1 Comment Responses to ISO/IEC</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July 2021 WG Motions</dc:title>
  <dc:creator>Stephen McCann</dc:creator>
  <cp:keywords>11-22-0872r4</cp:keywords>
  <cp:lastModifiedBy>Stephen McCann</cp:lastModifiedBy>
  <cp:revision>1181</cp:revision>
  <cp:lastPrinted>1601-01-01T00:00:00Z</cp:lastPrinted>
  <dcterms:created xsi:type="dcterms:W3CDTF">2018-05-10T16:45:22Z</dcterms:created>
  <dcterms:modified xsi:type="dcterms:W3CDTF">2022-07-22T10:47:32Z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