
<file path=[Content_Types].xml><?xml version="1.0" encoding="utf-8"?>
<Types xmlns="http://schemas.openxmlformats.org/package/2006/content-types">
  <Default Extension="bin" ContentType="application/vnd.openxmlformats-officedocument.oleObject"/>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1"/>
  </p:notesMasterIdLst>
  <p:handoutMasterIdLst>
    <p:handoutMasterId r:id="rId22"/>
  </p:handoutMasterIdLst>
  <p:sldIdLst>
    <p:sldId id="850" r:id="rId2"/>
    <p:sldId id="851" r:id="rId3"/>
    <p:sldId id="423" r:id="rId4"/>
    <p:sldId id="2367" r:id="rId5"/>
    <p:sldId id="613" r:id="rId6"/>
    <p:sldId id="857" r:id="rId7"/>
    <p:sldId id="859" r:id="rId8"/>
    <p:sldId id="855" r:id="rId9"/>
    <p:sldId id="848" r:id="rId10"/>
    <p:sldId id="754" r:id="rId11"/>
    <p:sldId id="755" r:id="rId12"/>
    <p:sldId id="458" r:id="rId13"/>
    <p:sldId id="489" r:id="rId14"/>
    <p:sldId id="814" r:id="rId15"/>
    <p:sldId id="815" r:id="rId16"/>
    <p:sldId id="749" r:id="rId17"/>
    <p:sldId id="767" r:id="rId18"/>
    <p:sldId id="768" r:id="rId19"/>
    <p:sldId id="746" r:id="rId20"/>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521415D9-36F7-43E2-AB2F-B90AF26B5E84}">
      <p14:sectionLst xmlns:p14="http://schemas.microsoft.com/office/powerpoint/2010/main">
        <p14:section name="Default Section" id="{8DFE7571-C873-4DEA-B855-E32A36A3D0A1}">
          <p14:sldIdLst>
            <p14:sldId id="850"/>
            <p14:sldId id="851"/>
            <p14:sldId id="423"/>
            <p14:sldId id="2367"/>
          </p14:sldIdLst>
        </p14:section>
        <p14:section name="Untitled Section" id="{F44E1842-5D5B-4EA7-906B-C061226394F5}">
          <p14:sldIdLst>
            <p14:sldId id="613"/>
            <p14:sldId id="857"/>
            <p14:sldId id="859"/>
            <p14:sldId id="855"/>
            <p14:sldId id="848"/>
          </p14:sldIdLst>
        </p14:section>
        <p14:section name="Untitled Section" id="{785FCC10-6561-4604-AB95-6417B3A9F74F}">
          <p14:sldIdLst>
            <p14:sldId id="754"/>
            <p14:sldId id="755"/>
            <p14:sldId id="458"/>
            <p14:sldId id="489"/>
            <p14:sldId id="814"/>
            <p14:sldId id="815"/>
            <p14:sldId id="749"/>
            <p14:sldId id="767"/>
            <p14:sldId id="768"/>
            <p14:sldId id="746"/>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121" autoAdjust="0"/>
    <p:restoredTop sz="96371" autoAdjust="0"/>
  </p:normalViewPr>
  <p:slideViewPr>
    <p:cSldViewPr>
      <p:cViewPr>
        <p:scale>
          <a:sx n="90" d="100"/>
          <a:sy n="90" d="100"/>
        </p:scale>
        <p:origin x="62" y="288"/>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 Id="rId27"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ike Montemurro" userId="40c20c913ca7511e" providerId="LiveId" clId="{490CF7BD-C433-4B8F-8BD2-A170DDF776ED}"/>
    <pc:docChg chg="modSld modMainMaster">
      <pc:chgData name="Mike Montemurro" userId="40c20c913ca7511e" providerId="LiveId" clId="{490CF7BD-C433-4B8F-8BD2-A170DDF776ED}" dt="2022-07-12T19:06:44.486" v="7" actId="20577"/>
      <pc:docMkLst>
        <pc:docMk/>
      </pc:docMkLst>
      <pc:sldChg chg="modSp mod">
        <pc:chgData name="Mike Montemurro" userId="40c20c913ca7511e" providerId="LiveId" clId="{490CF7BD-C433-4B8F-8BD2-A170DDF776ED}" dt="2022-07-12T19:06:19.735" v="5" actId="20577"/>
        <pc:sldMkLst>
          <pc:docMk/>
          <pc:sldMk cId="3830619075" sldId="613"/>
        </pc:sldMkLst>
        <pc:spChg chg="mod">
          <ac:chgData name="Mike Montemurro" userId="40c20c913ca7511e" providerId="LiveId" clId="{490CF7BD-C433-4B8F-8BD2-A170DDF776ED}" dt="2022-07-12T19:06:19.735" v="5" actId="20577"/>
          <ac:spMkLst>
            <pc:docMk/>
            <pc:sldMk cId="3830619075" sldId="613"/>
            <ac:spMk id="7" creationId="{12EA73ED-8534-496E-953B-F9D898315292}"/>
          </ac:spMkLst>
        </pc:spChg>
      </pc:sldChg>
      <pc:sldMasterChg chg="modSp mod">
        <pc:chgData name="Mike Montemurro" userId="40c20c913ca7511e" providerId="LiveId" clId="{490CF7BD-C433-4B8F-8BD2-A170DDF776ED}" dt="2022-07-12T19:06:44.486" v="7" actId="20577"/>
        <pc:sldMasterMkLst>
          <pc:docMk/>
          <pc:sldMasterMk cId="0" sldId="2147483648"/>
        </pc:sldMasterMkLst>
        <pc:spChg chg="mod">
          <ac:chgData name="Mike Montemurro" userId="40c20c913ca7511e" providerId="LiveId" clId="{490CF7BD-C433-4B8F-8BD2-A170DDF776ED}" dt="2022-07-12T19:06:44.486" v="7" actId="20577"/>
          <ac:spMkLst>
            <pc:docMk/>
            <pc:sldMasterMk cId="0" sldId="2147483648"/>
            <ac:spMk id="1031"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0775861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802.11-17/0xxxr0</a:t>
            </a:r>
          </a:p>
        </p:txBody>
      </p:sp>
      <p:sp>
        <p:nvSpPr>
          <p:cNvPr id="1945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2017</a:t>
            </a:r>
          </a:p>
        </p:txBody>
      </p:sp>
      <p:sp>
        <p:nvSpPr>
          <p:cNvPr id="1946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1946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81CEE20B-EFCB-4243-971C-5ADEB57723BE}" type="slidenum">
              <a:rPr lang="en-US" smtClean="0"/>
              <a:pPr>
                <a:defRPr/>
              </a:pPr>
              <a:t>5</a:t>
            </a:fld>
            <a:endParaRPr lang="en-US"/>
          </a:p>
        </p:txBody>
      </p:sp>
      <p:sp>
        <p:nvSpPr>
          <p:cNvPr id="31750" name="Rectangle 2"/>
          <p:cNvSpPr>
            <a:spLocks noGrp="1" noRot="1" noChangeAspect="1" noChangeArrowheads="1" noTextEdit="1"/>
          </p:cNvSpPr>
          <p:nvPr>
            <p:ph type="sldImg"/>
          </p:nvPr>
        </p:nvSpPr>
        <p:spPr>
          <a:xfrm>
            <a:off x="384175" y="701675"/>
            <a:ext cx="6165850" cy="3468688"/>
          </a:xfrm>
          <a:ln/>
        </p:spPr>
      </p:sp>
      <p:sp>
        <p:nvSpPr>
          <p:cNvPr id="31751" name="Rectangle 3"/>
          <p:cNvSpPr>
            <a:spLocks noGrp="1" noChangeArrowheads="1"/>
          </p:cNvSpPr>
          <p:nvPr>
            <p:ph type="body" idx="1"/>
          </p:nvPr>
        </p:nvSpPr>
        <p:spPr>
          <a:noFill/>
        </p:spPr>
        <p:txBody>
          <a:bodyPr/>
          <a:lstStyle/>
          <a:p>
            <a:endParaRPr lang="en-US" altLang="en-US"/>
          </a:p>
        </p:txBody>
      </p:sp>
    </p:spTree>
    <p:extLst>
      <p:ext uri="{BB962C8B-B14F-4D97-AF65-F5344CB8AC3E}">
        <p14:creationId xmlns:p14="http://schemas.microsoft.com/office/powerpoint/2010/main" val="27484878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ln/>
        </p:spPr>
        <p:txBody>
          <a:bodyPr/>
          <a:lstStyle>
            <a:lvl1pPr>
              <a:defRPr/>
            </a:lvl1pPr>
          </a:lstStyle>
          <a:p>
            <a:pPr>
              <a:defRPr/>
            </a:pPr>
            <a:r>
              <a:rPr lang="en-US"/>
              <a:t>Michael Montemurro, Huawei</a:t>
            </a:r>
            <a:endParaRPr lang="en-US"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US" altLang="en-US"/>
              <a:t>Slide </a:t>
            </a:r>
            <a:fld id="{B1F1DA77-CFCE-4DC0-B4B1-291C6A6AE146}" type="slidenum">
              <a:rPr lang="en-US" altLang="en-US"/>
              <a:pPr>
                <a:defRPr/>
              </a:pPr>
              <a:t>‹#›</a:t>
            </a:fld>
            <a:endParaRPr lang="en-US" altLang="en-US"/>
          </a:p>
        </p:txBody>
      </p:sp>
    </p:spTree>
    <p:extLst>
      <p:ext uri="{BB962C8B-B14F-4D97-AF65-F5344CB8AC3E}">
        <p14:creationId xmlns:p14="http://schemas.microsoft.com/office/powerpoint/2010/main" val="26144324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pPr>
              <a:defRPr/>
            </a:pPr>
            <a:r>
              <a:rPr lang="en-US"/>
              <a:t>Michael Montemurro, Huawei</a:t>
            </a:r>
          </a:p>
        </p:txBody>
      </p:sp>
      <p:sp>
        <p:nvSpPr>
          <p:cNvPr id="3" name="Rectangle 6"/>
          <p:cNvSpPr>
            <a:spLocks noGrp="1" noChangeArrowheads="1"/>
          </p:cNvSpPr>
          <p:nvPr>
            <p:ph type="sldNum" sz="quarter" idx="11"/>
          </p:nvPr>
        </p:nvSpPr>
        <p:spPr>
          <a:ln/>
        </p:spPr>
        <p:txBody>
          <a:bodyPr/>
          <a:lstStyle>
            <a:lvl1pPr>
              <a:defRPr/>
            </a:lvl1pPr>
          </a:lstStyle>
          <a:p>
            <a:pPr>
              <a:defRPr/>
            </a:pPr>
            <a:r>
              <a:rPr lang="en-US" altLang="en-US"/>
              <a:t>Slide </a:t>
            </a:r>
            <a:fld id="{6835F41C-DEDC-4438-917D-1D94D2D033D6}" type="slidenum">
              <a:rPr lang="en-US" altLang="en-US"/>
              <a:pPr>
                <a:defRPr/>
              </a:pPr>
              <a:t>‹#›</a:t>
            </a:fld>
            <a:endParaRPr lang="en-US" altLang="en-US"/>
          </a:p>
        </p:txBody>
      </p:sp>
    </p:spTree>
    <p:extLst>
      <p:ext uri="{BB962C8B-B14F-4D97-AF65-F5344CB8AC3E}">
        <p14:creationId xmlns:p14="http://schemas.microsoft.com/office/powerpoint/2010/main" val="41650942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Michael Montemurro, Huawei</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E93BDA3-DD93-4E4E-8EDC-3FA158570F5C}" type="slidenum">
              <a:rPr lang="en-US"/>
              <a:pPr>
                <a:defRPr/>
              </a:pPr>
              <a:t>‹#›</a:t>
            </a:fld>
            <a:endParaRPr lang="en-US"/>
          </a:p>
        </p:txBody>
      </p:sp>
    </p:spTree>
    <p:extLst>
      <p:ext uri="{BB962C8B-B14F-4D97-AF65-F5344CB8AC3E}">
        <p14:creationId xmlns:p14="http://schemas.microsoft.com/office/powerpoint/2010/main" val="15230032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9" name="Rectangle 5"/>
          <p:cNvSpPr>
            <a:spLocks noGrp="1" noChangeArrowheads="1"/>
          </p:cNvSpPr>
          <p:nvPr>
            <p:ph type="ftr" sz="quarter" idx="3"/>
          </p:nvPr>
        </p:nvSpPr>
        <p:spPr bwMode="auto">
          <a:xfrm>
            <a:off x="7721601"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a:t>Michael Montemurro, Huawei</a:t>
            </a:r>
          </a:p>
        </p:txBody>
      </p:sp>
      <p:sp>
        <p:nvSpPr>
          <p:cNvPr id="1030" name="Rectangle 6"/>
          <p:cNvSpPr>
            <a:spLocks noGrp="1" noChangeArrowheads="1"/>
          </p:cNvSpPr>
          <p:nvPr>
            <p:ph type="sldNum" sz="quarter" idx="4"/>
          </p:nvPr>
        </p:nvSpPr>
        <p:spPr bwMode="auto">
          <a:xfrm>
            <a:off x="5879100" y="6475413"/>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ltLang="en-US"/>
              <a:t>Slide </a:t>
            </a:r>
            <a:fld id="{5DFA9695-C1BB-41B2-BF85-AF49C303836D}" type="slidenum">
              <a:rPr lang="en-US" altLang="en-US"/>
              <a:pPr>
                <a:defRPr/>
              </a:pPr>
              <a:t>‹#›</a:t>
            </a:fld>
            <a:endParaRPr lang="en-US" altLang="en-US"/>
          </a:p>
        </p:txBody>
      </p:sp>
      <p:sp>
        <p:nvSpPr>
          <p:cNvPr id="1031" name="Rectangle 7"/>
          <p:cNvSpPr>
            <a:spLocks noChangeArrowheads="1"/>
          </p:cNvSpPr>
          <p:nvPr userDrawn="1"/>
        </p:nvSpPr>
        <p:spPr bwMode="auto">
          <a:xfrm>
            <a:off x="7918385" y="304027"/>
            <a:ext cx="33592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a:t>doc.: IEEE 802.11-22/0854r5</a:t>
            </a:r>
          </a:p>
        </p:txBody>
      </p:sp>
      <p:sp>
        <p:nvSpPr>
          <p:cNvPr id="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9144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a:t>Meeting Agenda</a:t>
            </a:r>
          </a:p>
        </p:txBody>
      </p:sp>
      <p:sp>
        <p:nvSpPr>
          <p:cNvPr id="3"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1" name="Rectangle 7"/>
          <p:cNvSpPr>
            <a:spLocks noChangeArrowheads="1"/>
          </p:cNvSpPr>
          <p:nvPr userDrawn="1"/>
        </p:nvSpPr>
        <p:spPr bwMode="auto">
          <a:xfrm>
            <a:off x="914400" y="318315"/>
            <a:ext cx="942566"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a:t>July 2022</a:t>
            </a:r>
            <a:endParaRPr lang="en-US" altLang="en-US" sz="1800" b="1"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p:hf hdr="0" dt="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oleObject" Target="../embeddings/oleObject1.bin"/><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s://web.cvent.com/event/5ab3e363-ef4b-45fe-b35d-cd88bf622491/summary" TargetMode="External"/><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hyperlink" Target="https://mentor.ieee.org/802.11/dcn/22/11-22-0825-01-000m-minutes-for-revme-ad-hoc-may-27-2022.docx" TargetMode="External"/><Relationship Id="rId2" Type="http://schemas.openxmlformats.org/officeDocument/2006/relationships/hyperlink" Target="https://mentor.ieee.org/802.11/dcn/22/11-22-0782-00-000m-telecon-minutes-for-revme-2022-may-802-wireless-interim.docx" TargetMode="External"/><Relationship Id="rId1" Type="http://schemas.openxmlformats.org/officeDocument/2006/relationships/slideLayout" Target="../slideLayouts/slideLayout1.xml"/><Relationship Id="rId4" Type="http://schemas.openxmlformats.org/officeDocument/2006/relationships/hyperlink" Target="https://mentor.ieee.org/802.11/dcn/22/11-22-0846-05-000m-telecon-minutes-for-revme-june-2022.docx"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05E50707-98ED-4145-A9F6-065F4ABFF80D}"/>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12F4FC0A-8470-4D50-BF11-A989BDCF2C78}"/>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1</a:t>
            </a:fld>
            <a:endParaRPr lang="en-US" altLang="en-US"/>
          </a:p>
        </p:txBody>
      </p:sp>
      <p:sp>
        <p:nvSpPr>
          <p:cNvPr id="4" name="Rectangle 2">
            <a:extLst>
              <a:ext uri="{FF2B5EF4-FFF2-40B4-BE49-F238E27FC236}">
                <a16:creationId xmlns:a16="http://schemas.microsoft.com/office/drawing/2014/main" id="{27F8E238-240A-4782-BD7C-888A610FFE0E}"/>
              </a:ext>
            </a:extLst>
          </p:cNvPr>
          <p:cNvSpPr txBox="1">
            <a:spLocks noChangeArrowheads="1"/>
          </p:cNvSpPr>
          <p:nvPr/>
        </p:nvSpPr>
        <p:spPr>
          <a:xfrm>
            <a:off x="2209800" y="685800"/>
            <a:ext cx="7924800" cy="1066800"/>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altLang="en-US" kern="0" dirty="0" err="1"/>
              <a:t>TGm</a:t>
            </a:r>
            <a:r>
              <a:rPr lang="en-US" altLang="en-US" kern="0" dirty="0"/>
              <a:t> Agenda – July 2022 Session</a:t>
            </a:r>
          </a:p>
        </p:txBody>
      </p:sp>
      <p:sp>
        <p:nvSpPr>
          <p:cNvPr id="5" name="Rectangle 6">
            <a:extLst>
              <a:ext uri="{FF2B5EF4-FFF2-40B4-BE49-F238E27FC236}">
                <a16:creationId xmlns:a16="http://schemas.microsoft.com/office/drawing/2014/main" id="{5C289E12-1085-4168-A398-0F7249308ABA}"/>
              </a:ext>
            </a:extLst>
          </p:cNvPr>
          <p:cNvSpPr txBox="1">
            <a:spLocks noChangeArrowheads="1"/>
          </p:cNvSpPr>
          <p:nvPr/>
        </p:nvSpPr>
        <p:spPr>
          <a:xfrm>
            <a:off x="1982788" y="1241571"/>
            <a:ext cx="7772400" cy="3810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ctr">
              <a:lnSpc>
                <a:spcPct val="90000"/>
              </a:lnSpc>
              <a:buFontTx/>
              <a:buNone/>
            </a:pPr>
            <a:r>
              <a:rPr lang="en-US" altLang="en-US" sz="2000" kern="0" dirty="0"/>
              <a:t>Date:</a:t>
            </a:r>
            <a:r>
              <a:rPr lang="en-US" altLang="en-US" sz="2000" b="0" kern="0" dirty="0"/>
              <a:t> 2022-07-12</a:t>
            </a:r>
          </a:p>
        </p:txBody>
      </p:sp>
      <p:graphicFrame>
        <p:nvGraphicFramePr>
          <p:cNvPr id="6" name="Object 11">
            <a:extLst>
              <a:ext uri="{FF2B5EF4-FFF2-40B4-BE49-F238E27FC236}">
                <a16:creationId xmlns:a16="http://schemas.microsoft.com/office/drawing/2014/main" id="{5DED06DA-EE4D-40C6-9AB6-747267BE2806}"/>
              </a:ext>
            </a:extLst>
          </p:cNvPr>
          <p:cNvGraphicFramePr>
            <a:graphicFrameLocks noChangeAspect="1"/>
          </p:cNvGraphicFramePr>
          <p:nvPr>
            <p:extLst>
              <p:ext uri="{D42A27DB-BD31-4B8C-83A1-F6EECF244321}">
                <p14:modId xmlns:p14="http://schemas.microsoft.com/office/powerpoint/2010/main" val="3923730753"/>
              </p:ext>
            </p:extLst>
          </p:nvPr>
        </p:nvGraphicFramePr>
        <p:xfrm>
          <a:off x="2047875" y="2274888"/>
          <a:ext cx="8097838" cy="2500312"/>
        </p:xfrm>
        <a:graphic>
          <a:graphicData uri="http://schemas.openxmlformats.org/presentationml/2006/ole">
            <mc:AlternateContent xmlns:mc="http://schemas.openxmlformats.org/markup-compatibility/2006">
              <mc:Choice xmlns:v="urn:schemas-microsoft-com:vml" Requires="v">
                <p:oleObj name="Document" r:id="rId2" imgW="8249760" imgH="2544840" progId="Word.Document.8">
                  <p:embed/>
                </p:oleObj>
              </mc:Choice>
              <mc:Fallback>
                <p:oleObj name="Document" r:id="rId2" imgW="8249760" imgH="2544840" progId="Word.Document.8">
                  <p:embed/>
                  <p:pic>
                    <p:nvPicPr>
                      <p:cNvPr id="6" name="Object 11">
                        <a:extLst>
                          <a:ext uri="{FF2B5EF4-FFF2-40B4-BE49-F238E27FC236}">
                            <a16:creationId xmlns:a16="http://schemas.microsoft.com/office/drawing/2014/main" id="{5DED06DA-EE4D-40C6-9AB6-747267BE2806}"/>
                          </a:ext>
                        </a:extLst>
                      </p:cNvPr>
                      <p:cNvPicPr>
                        <a:picLocks noChangeAspect="1" noChangeArrowheads="1"/>
                      </p:cNvPicPr>
                      <p:nvPr/>
                    </p:nvPicPr>
                    <p:blipFill>
                      <a:blip r:embed="rId3"/>
                      <a:srcRect/>
                      <a:stretch>
                        <a:fillRect/>
                      </a:stretch>
                    </p:blipFill>
                    <p:spPr bwMode="auto">
                      <a:xfrm>
                        <a:off x="2047875" y="2274888"/>
                        <a:ext cx="8097838" cy="25003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7" name="Rectangle 12">
            <a:extLst>
              <a:ext uri="{FF2B5EF4-FFF2-40B4-BE49-F238E27FC236}">
                <a16:creationId xmlns:a16="http://schemas.microsoft.com/office/drawing/2014/main" id="{8E041250-97D7-46D2-AEEC-E733E6175A8A}"/>
              </a:ext>
            </a:extLst>
          </p:cNvPr>
          <p:cNvSpPr>
            <a:spLocks noChangeArrowheads="1"/>
          </p:cNvSpPr>
          <p:nvPr/>
        </p:nvSpPr>
        <p:spPr bwMode="auto">
          <a:xfrm>
            <a:off x="2057400" y="1939925"/>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buFontTx/>
              <a:buNone/>
            </a:pPr>
            <a:r>
              <a:rPr lang="en-US" altLang="en-US" sz="2000" dirty="0"/>
              <a:t>Authors:</a:t>
            </a:r>
            <a:endParaRPr lang="en-US" altLang="en-US" sz="2000" b="0" dirty="0"/>
          </a:p>
        </p:txBody>
      </p:sp>
    </p:spTree>
    <p:extLst>
      <p:ext uri="{BB962C8B-B14F-4D97-AF65-F5344CB8AC3E}">
        <p14:creationId xmlns:p14="http://schemas.microsoft.com/office/powerpoint/2010/main" val="28227436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Number Placeholder 5"/>
          <p:cNvSpPr>
            <a:spLocks noGrp="1"/>
          </p:cNvSpPr>
          <p:nvPr>
            <p:ph type="sldNum" sz="quarter" idx="11"/>
          </p:nvPr>
        </p:nvSpPr>
        <p:spPr>
          <a:xfrm>
            <a:off x="7415925" y="6475413"/>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B74CED-02C4-451C-81A1-54AA048A0B81}" type="slidenum">
              <a:rPr lang="en-GB" altLang="en-US" sz="1200" b="0"/>
              <a:pPr>
                <a:spcBef>
                  <a:spcPct val="0"/>
                </a:spcBef>
                <a:buFontTx/>
                <a:buNone/>
              </a:pPr>
              <a:t>10</a:t>
            </a:fld>
            <a:endParaRPr lang="en-GB" altLang="en-US" sz="1200" b="0"/>
          </a:p>
        </p:txBody>
      </p:sp>
      <p:sp>
        <p:nvSpPr>
          <p:cNvPr id="1024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2209800" y="1501776"/>
            <a:ext cx="7848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sz="1800"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sz="1800" dirty="0"/>
          </a:p>
          <a:p>
            <a:pPr algn="just">
              <a:defRPr/>
            </a:pPr>
            <a:r>
              <a:rPr lang="en-US" altLang="en-US" sz="1800" dirty="0"/>
              <a:t>Participants should inform the IEEE (or cause the IEEE to be informed) of the identity of any other holders of potential Essential Patent Claims</a:t>
            </a:r>
          </a:p>
          <a:p>
            <a:pPr marL="0" indent="0" algn="just">
              <a:buNone/>
              <a:defRPr/>
            </a:pPr>
            <a:endParaRPr lang="en-US" altLang="en-US" sz="1600" dirty="0"/>
          </a:p>
          <a:p>
            <a:pPr marL="0" indent="0" algn="ctr">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Participants have a duty to inform the IEEE</a:t>
            </a:r>
          </a:p>
        </p:txBody>
      </p:sp>
      <p:sp>
        <p:nvSpPr>
          <p:cNvPr id="10246" name="Footer Placeholder 4"/>
          <p:cNvSpPr>
            <a:spLocks noGrp="1"/>
          </p:cNvSpPr>
          <p:nvPr>
            <p:ph type="ftr" sz="quarter" idx="10"/>
          </p:nvPr>
        </p:nvSpPr>
        <p:spPr>
          <a:xfrm>
            <a:off x="7620001"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0247" name="Text Box 5"/>
          <p:cNvSpPr txBox="1">
            <a:spLocks noChangeArrowheads="1"/>
          </p:cNvSpPr>
          <p:nvPr/>
        </p:nvSpPr>
        <p:spPr bwMode="auto">
          <a:xfrm>
            <a:off x="1524000" y="61722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#1</a:t>
            </a:r>
            <a:endParaRPr lang="en-US" altLang="en-US" b="0"/>
          </a:p>
        </p:txBody>
      </p:sp>
    </p:spTree>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Number Placeholder 5"/>
          <p:cNvSpPr>
            <a:spLocks noGrp="1"/>
          </p:cNvSpPr>
          <p:nvPr>
            <p:ph type="sldNum" sz="quarter" idx="11"/>
          </p:nvPr>
        </p:nvSpPr>
        <p:spPr>
          <a:xfrm>
            <a:off x="7418778" y="6475413"/>
            <a:ext cx="504049"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4C2C82FC-35C6-4DD5-81BB-F21CC8C32E82}" type="slidenum">
              <a:rPr lang="en-GB" altLang="en-US" sz="1200" b="0"/>
              <a:pPr>
                <a:spcBef>
                  <a:spcPct val="0"/>
                </a:spcBef>
                <a:buFontTx/>
                <a:buNone/>
              </a:pPr>
              <a:t>11</a:t>
            </a:fld>
            <a:endParaRPr lang="en-GB" altLang="en-US" sz="1200" b="0"/>
          </a:p>
        </p:txBody>
      </p:sp>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2209800" y="1501776"/>
            <a:ext cx="7848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400" u="sng" dirty="0">
              <a:solidFill>
                <a:srgbClr val="FF0000"/>
              </a:solidFill>
            </a:endParaRPr>
          </a:p>
          <a:p>
            <a:pPr algn="just">
              <a:defRPr/>
            </a:pPr>
            <a:r>
              <a:rPr lang="en-US" altLang="en-US" sz="1800" dirty="0"/>
              <a:t>Cause an LOA to be submitted to the IEEE-SA (</a:t>
            </a:r>
            <a:r>
              <a:rPr lang="en-US" altLang="en-US" sz="1800" dirty="0">
                <a:hlinkClick r:id="rId3"/>
              </a:rPr>
              <a:t>patcom@ieee.org</a:t>
            </a:r>
            <a:r>
              <a:rPr lang="en-US" altLang="en-US" sz="1800" dirty="0"/>
              <a:t>); or</a:t>
            </a:r>
          </a:p>
          <a:p>
            <a:pPr algn="just">
              <a:defRPr/>
            </a:pPr>
            <a:endParaRPr lang="en-US" altLang="en-US" sz="1800" dirty="0"/>
          </a:p>
          <a:p>
            <a:pPr algn="just">
              <a:defRPr/>
            </a:pPr>
            <a:r>
              <a:rPr lang="en-US" altLang="en-US" sz="1800" dirty="0"/>
              <a:t>Provide the chair of this group with the identity of the holder(s) of any and all such claims as soon as possible; or</a:t>
            </a:r>
          </a:p>
          <a:p>
            <a:pPr algn="just">
              <a:defRPr/>
            </a:pPr>
            <a:endParaRPr lang="en-US" altLang="en-US" sz="1800" dirty="0"/>
          </a:p>
          <a:p>
            <a:pPr algn="just">
              <a:defRPr/>
            </a:pPr>
            <a:r>
              <a:rPr lang="en-US" altLang="en-US" sz="1800" dirty="0"/>
              <a:t>Speak up now and respond to this Call for Potentially Essential Patents</a:t>
            </a:r>
          </a:p>
          <a:p>
            <a:pPr algn="just">
              <a:defRPr/>
            </a:pPr>
            <a:endParaRPr lang="en-US" altLang="en-US" sz="1800" dirty="0"/>
          </a:p>
          <a:p>
            <a:pPr algn="just">
              <a:defRPr/>
            </a:pPr>
            <a:r>
              <a:rPr lang="en-US" altLang="en-US" sz="18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None/>
              <a:defRPr/>
            </a:pPr>
            <a:br>
              <a:rPr lang="en-US" altLang="en-US" sz="1800" dirty="0"/>
            </a:br>
            <a:endParaRPr lang="en-US" altLang="en-US" sz="1800" dirty="0"/>
          </a:p>
        </p:txBody>
      </p:sp>
      <p:sp>
        <p:nvSpPr>
          <p:cNvPr id="11269" name="Rectangle 2"/>
          <p:cNvSpPr txBox="1">
            <a:spLocks noChangeArrowheads="1"/>
          </p:cNvSpPr>
          <p:nvPr/>
        </p:nvSpPr>
        <p:spPr bwMode="auto">
          <a:xfrm>
            <a:off x="2057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Ways to inform IEEE</a:t>
            </a:r>
          </a:p>
        </p:txBody>
      </p:sp>
      <p:sp>
        <p:nvSpPr>
          <p:cNvPr id="11270" name="Footer Placeholder 4"/>
          <p:cNvSpPr>
            <a:spLocks noGrp="1"/>
          </p:cNvSpPr>
          <p:nvPr>
            <p:ph type="ftr" sz="quarter" idx="10"/>
          </p:nvPr>
        </p:nvSpPr>
        <p:spPr>
          <a:xfrm>
            <a:off x="7620001"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1271" name="Text Box 5"/>
          <p:cNvSpPr txBox="1">
            <a:spLocks noChangeArrowheads="1"/>
          </p:cNvSpPr>
          <p:nvPr/>
        </p:nvSpPr>
        <p:spPr bwMode="auto">
          <a:xfrm>
            <a:off x="15240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#2</a:t>
            </a:r>
            <a:endParaRPr lang="en-US" altLang="en-US" b="0"/>
          </a:p>
        </p:txBody>
      </p:sp>
    </p:spTree>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2209800" y="1447800"/>
            <a:ext cx="7848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700" b="0" u="sng">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180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0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200">
                <a:cs typeface="Times New Roman" panose="02020603050405020304" pitchFamily="18" charset="0"/>
              </a:rPr>
              <a:t>For more details, see IEEE-SA Standards Board Operations Manual, clause 5.3.10 and </a:t>
            </a:r>
            <a:br>
              <a:rPr lang="en-US" altLang="en-US" sz="1200">
                <a:cs typeface="Times New Roman" panose="02020603050405020304" pitchFamily="18" charset="0"/>
              </a:rPr>
            </a:br>
            <a:r>
              <a:rPr lang="en-US" altLang="en-US" sz="120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Other Guideline for IEEE WG meetings</a:t>
            </a:r>
          </a:p>
        </p:txBody>
      </p:sp>
      <p:sp>
        <p:nvSpPr>
          <p:cNvPr id="12294"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2293"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0B133AFC-0E33-4D9E-982B-9D1A062E4145}" type="slidenum">
              <a:rPr lang="en-US" altLang="en-US" sz="1200" b="0"/>
              <a:pPr>
                <a:spcBef>
                  <a:spcPct val="0"/>
                </a:spcBef>
                <a:buFontTx/>
                <a:buNone/>
              </a:pPr>
              <a:t>12</a:t>
            </a:fld>
            <a:endParaRPr lang="en-US" altLang="en-US" sz="1200" b="0"/>
          </a:p>
        </p:txBody>
      </p:sp>
      <p:sp>
        <p:nvSpPr>
          <p:cNvPr id="12295" name="Text Box 4"/>
          <p:cNvSpPr txBox="1">
            <a:spLocks noChangeArrowheads="1"/>
          </p:cNvSpPr>
          <p:nvPr/>
        </p:nvSpPr>
        <p:spPr bwMode="auto">
          <a:xfrm>
            <a:off x="1524000" y="61722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#3</a:t>
            </a:r>
          </a:p>
        </p:txBody>
      </p:sp>
    </p:spTree>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2209800" y="1295400"/>
            <a:ext cx="7848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2000" b="0" u="sng">
              <a:solidFill>
                <a:srgbClr val="FF0000"/>
              </a:solidFill>
              <a:latin typeface="Arial" panose="020B0604020202020204" pitchFamily="34" charset="0"/>
            </a:endParaRPr>
          </a:p>
          <a:p>
            <a:pPr algn="just">
              <a:spcAft>
                <a:spcPts val="550"/>
              </a:spcAft>
              <a:buClr>
                <a:srgbClr val="CC3300"/>
              </a:buClr>
              <a:buSzPct val="50000"/>
              <a:buNone/>
            </a:pPr>
            <a:r>
              <a:rPr lang="en-US" altLang="en-US" sz="1800"/>
              <a:t>The patent policy and the procedures used to execute that policy are documented in the:</a:t>
            </a:r>
          </a:p>
          <a:p>
            <a:pPr>
              <a:spcAft>
                <a:spcPts val="550"/>
              </a:spcAft>
              <a:buSzPct val="50000"/>
              <a:buFont typeface="Monotype Sorts" charset="2"/>
              <a:buChar char="l"/>
            </a:pPr>
            <a:r>
              <a:rPr lang="en-US" altLang="en-US" sz="1800"/>
              <a:t>IEEE-SA Standards Board Bylaws (</a:t>
            </a:r>
            <a:r>
              <a:rPr lang="en-US" altLang="en-US" sz="1800">
                <a:hlinkClick r:id="rId3"/>
              </a:rPr>
              <a:t>http://standards.ieee.org/develop/policies/bylaws/sect6-7.html#6</a:t>
            </a:r>
            <a:r>
              <a:rPr lang="en-US" altLang="en-US" sz="1800"/>
              <a:t>)  </a:t>
            </a:r>
          </a:p>
          <a:p>
            <a:pPr>
              <a:spcAft>
                <a:spcPts val="550"/>
              </a:spcAft>
              <a:buSzPct val="50000"/>
              <a:buFont typeface="Monotype Sorts" charset="2"/>
              <a:buChar char="l"/>
            </a:pPr>
            <a:r>
              <a:rPr lang="en-US" altLang="en-US" sz="1800"/>
              <a:t>IEEE-SA Standards Board Operations Manual (</a:t>
            </a:r>
            <a:r>
              <a:rPr lang="en-US" altLang="en-US" sz="1800">
                <a:hlinkClick r:id="rId4"/>
              </a:rPr>
              <a:t>http://standards.ieee.org/develop/policies/opman/sect6.html#6.3</a:t>
            </a:r>
            <a:r>
              <a:rPr lang="en-US" altLang="en-US" sz="1800"/>
              <a:t>)</a:t>
            </a:r>
          </a:p>
          <a:p>
            <a:pPr>
              <a:spcBef>
                <a:spcPts val="1800"/>
              </a:spcBef>
              <a:spcAft>
                <a:spcPts val="550"/>
              </a:spcAft>
              <a:buClr>
                <a:srgbClr val="CC3300"/>
              </a:buClr>
              <a:buSzPct val="50000"/>
              <a:buNone/>
            </a:pPr>
            <a:r>
              <a:rPr lang="en-US" altLang="en-US" sz="1800"/>
              <a:t>Material about the patent policy is available at </a:t>
            </a:r>
            <a:r>
              <a:rPr lang="en-US" altLang="en-US" sz="1800">
                <a:hlinkClick r:id="rId5"/>
              </a:rPr>
              <a:t>http://standards.ieee.org/about/sasb/patcom/materials.html</a:t>
            </a:r>
            <a:endParaRPr lang="en-US" altLang="en-US" sz="1800"/>
          </a:p>
          <a:p>
            <a:pPr algn="just">
              <a:spcBef>
                <a:spcPts val="1800"/>
              </a:spcBef>
              <a:spcAft>
                <a:spcPts val="550"/>
              </a:spcAft>
              <a:buClr>
                <a:srgbClr val="CC3300"/>
              </a:buClr>
              <a:buSzPct val="50000"/>
              <a:buNone/>
            </a:pPr>
            <a:r>
              <a:rPr lang="en-US" altLang="en-US" sz="1800">
                <a:cs typeface="Calibri" panose="020F0502020204030204" pitchFamily="34" charset="0"/>
              </a:rPr>
              <a:t>If you have questions, contact the IEEE-SA Standards Board Patent Committee Administrator at </a:t>
            </a:r>
            <a:r>
              <a:rPr lang="en-US" altLang="en-US" sz="1800">
                <a:cs typeface="Calibri" panose="020F0502020204030204" pitchFamily="34" charset="0"/>
                <a:hlinkClick r:id="rId6"/>
              </a:rPr>
              <a:t>patcom@ieee.org</a:t>
            </a:r>
            <a:endParaRPr lang="en-US" altLang="en-US" sz="1800">
              <a:cs typeface="Calibri" panose="020F0502020204030204" pitchFamily="34" charset="0"/>
            </a:endParaRPr>
          </a:p>
          <a:p>
            <a:pPr algn="just">
              <a:spcBef>
                <a:spcPts val="1800"/>
              </a:spcBef>
              <a:spcAft>
                <a:spcPts val="550"/>
              </a:spcAft>
              <a:buClr>
                <a:srgbClr val="CC3300"/>
              </a:buClr>
              <a:buSzPct val="50000"/>
              <a:buNone/>
            </a:pPr>
            <a:endParaRPr lang="en-US" altLang="en-US" sz="1800">
              <a:cs typeface="Calibri" panose="020F0502020204030204" pitchFamily="34" charset="0"/>
            </a:endParaRPr>
          </a:p>
          <a:p>
            <a:pPr algn="just">
              <a:spcAft>
                <a:spcPts val="550"/>
              </a:spcAft>
              <a:buClr>
                <a:srgbClr val="CC3300"/>
              </a:buClr>
              <a:buSzPct val="50000"/>
              <a:buNone/>
            </a:pPr>
            <a:endParaRPr lang="en-US" altLang="en-US" sz="1800">
              <a:cs typeface="Calibri" panose="020F0502020204030204" pitchFamily="34" charset="0"/>
            </a:endParaRPr>
          </a:p>
          <a:p>
            <a:pPr algn="just">
              <a:spcAft>
                <a:spcPts val="550"/>
              </a:spcAft>
              <a:buClr>
                <a:srgbClr val="CC3300"/>
              </a:buClr>
              <a:buSzPct val="50000"/>
              <a:buFont typeface="Monotype Sorts" charset="2"/>
              <a:buChar char="l"/>
            </a:pPr>
            <a:endParaRPr lang="en-US" altLang="en-US">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200">
              <a:cs typeface="Times New Roman" panose="02020603050405020304" pitchFamily="18" charset="0"/>
            </a:endParaRPr>
          </a:p>
        </p:txBody>
      </p:sp>
      <p:sp>
        <p:nvSpPr>
          <p:cNvPr id="13316"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Patent related information</a:t>
            </a:r>
          </a:p>
        </p:txBody>
      </p:sp>
      <p:sp>
        <p:nvSpPr>
          <p:cNvPr id="13318"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3317"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4C3A51F8-B52A-4D59-8BAA-7FAA032BE274}" type="slidenum">
              <a:rPr lang="en-US" altLang="en-US" sz="1200" b="0"/>
              <a:pPr>
                <a:spcBef>
                  <a:spcPct val="0"/>
                </a:spcBef>
                <a:buFontTx/>
                <a:buNone/>
              </a:pPr>
              <a:t>13</a:t>
            </a:fld>
            <a:endParaRPr lang="en-US" altLang="en-US" sz="1200" b="0"/>
          </a:p>
        </p:txBody>
      </p:sp>
      <p:sp>
        <p:nvSpPr>
          <p:cNvPr id="13319" name="Text Box 5"/>
          <p:cNvSpPr txBox="1">
            <a:spLocks noChangeArrowheads="1"/>
          </p:cNvSpPr>
          <p:nvPr/>
        </p:nvSpPr>
        <p:spPr bwMode="auto">
          <a:xfrm>
            <a:off x="1524000" y="61722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#4</a:t>
            </a:r>
            <a:endParaRPr lang="en-US" altLang="en-US" b="0"/>
          </a:p>
        </p:txBody>
      </p:sp>
    </p:spTree>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393B81-2A37-4AC6-B37C-A7C340EF8F51}" type="slidenum">
              <a:rPr lang="en-GB" altLang="en-US" sz="1200" b="0"/>
              <a:pPr>
                <a:spcBef>
                  <a:spcPct val="0"/>
                </a:spcBef>
                <a:buFontTx/>
                <a:buNone/>
              </a:pPr>
              <a:t>14</a:t>
            </a:fld>
            <a:endParaRPr lang="en-GB" altLang="en-US" sz="1200" b="0"/>
          </a:p>
        </p:txBody>
      </p:sp>
      <p:sp>
        <p:nvSpPr>
          <p:cNvPr id="14339" name="Rectangle 2"/>
          <p:cNvSpPr>
            <a:spLocks noGrp="1" noChangeArrowheads="1"/>
          </p:cNvSpPr>
          <p:nvPr>
            <p:ph idx="4294967295"/>
          </p:nvPr>
        </p:nvSpPr>
        <p:spPr>
          <a:xfrm>
            <a:off x="0" y="1981200"/>
            <a:ext cx="10363200" cy="4114800"/>
          </a:xfrm>
        </p:spPr>
        <p:txBody>
          <a:bodyPr/>
          <a:lstStyle/>
          <a:p>
            <a:pPr algn="just">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sz="1800"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sz="1800"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sz="1800"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1867"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t>IEEE SA Copyright Policy</a:t>
            </a:r>
            <a:endParaRPr lang="en-US" altLang="en-US" sz="2800" dirty="0">
              <a:solidFill>
                <a:schemeClr val="tx2"/>
              </a:solidFill>
            </a:endParaRPr>
          </a:p>
        </p:txBody>
      </p:sp>
      <p:sp>
        <p:nvSpPr>
          <p:cNvPr id="14342" name="Text Box 5"/>
          <p:cNvSpPr txBox="1">
            <a:spLocks noChangeArrowheads="1"/>
          </p:cNvSpPr>
          <p:nvPr/>
        </p:nvSpPr>
        <p:spPr bwMode="auto">
          <a:xfrm>
            <a:off x="15240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#5</a:t>
            </a:r>
            <a:endParaRPr lang="en-US" altLang="en-US" b="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393B81-2A37-4AC6-B37C-A7C340EF8F51}" type="slidenum">
              <a:rPr lang="en-GB" altLang="en-US" sz="1200" b="0"/>
              <a:pPr>
                <a:spcBef>
                  <a:spcPct val="0"/>
                </a:spcBef>
                <a:buFontTx/>
                <a:buNone/>
              </a:pPr>
              <a:t>15</a:t>
            </a:fld>
            <a:endParaRPr lang="en-GB" altLang="en-US" sz="1200" b="0"/>
          </a:p>
        </p:txBody>
      </p:sp>
      <p:sp>
        <p:nvSpPr>
          <p:cNvPr id="14339" name="Rectangle 2"/>
          <p:cNvSpPr>
            <a:spLocks noGrp="1" noChangeArrowheads="1"/>
          </p:cNvSpPr>
          <p:nvPr>
            <p:ph idx="4294967295"/>
          </p:nvPr>
        </p:nvSpPr>
        <p:spPr>
          <a:xfrm>
            <a:off x="0" y="1981200"/>
            <a:ext cx="10363200" cy="4114800"/>
          </a:xfrm>
        </p:spPr>
        <p:txBody>
          <a:bodyPr/>
          <a:lstStyle/>
          <a:p>
            <a:pPr marL="355600" lvl="2" indent="-285750">
              <a:buSzPct val="150000"/>
              <a:buFont typeface="Arial" panose="020B0604020202020204" pitchFamily="34" charset="0"/>
              <a:buChar char="•"/>
            </a:pPr>
            <a:r>
              <a:rPr lang="en-US" altLang="zh-CN" sz="1600"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dirty="0"/>
              <a:t>IEEE SA Copyright Policy, see </a:t>
            </a:r>
            <a:br>
              <a:rPr lang="en-US" altLang="zh-CN" dirty="0"/>
            </a:br>
            <a:r>
              <a:rPr lang="en-US" altLang="zh-CN" dirty="0"/>
              <a:t>	Clause 7 of the IEEE SA Standards Board Bylaws</a:t>
            </a:r>
            <a:br>
              <a:rPr lang="en-US" altLang="zh-CN" dirty="0"/>
            </a:br>
            <a:r>
              <a:rPr lang="en-US" altLang="zh-CN" dirty="0"/>
              <a:t> 	</a:t>
            </a:r>
            <a:r>
              <a:rPr lang="en-US" altLang="zh-CN" sz="1400" dirty="0">
                <a:hlinkClick r:id="rId3"/>
              </a:rPr>
              <a:t>https://standards.ieee.org/about/policies/bylaws/sect6-7.html#7</a:t>
            </a:r>
            <a:br>
              <a:rPr lang="en-US" altLang="zh-CN" sz="1400" dirty="0"/>
            </a:br>
            <a:r>
              <a:rPr lang="en-US" altLang="zh-CN" dirty="0"/>
              <a:t>	Clause 6.1 of the IEEE SA Standards Board Operations Manual</a:t>
            </a:r>
            <a:br>
              <a:rPr lang="en-US" altLang="zh-CN" dirty="0"/>
            </a:br>
            <a:r>
              <a:rPr lang="en-US" altLang="zh-CN" dirty="0"/>
              <a:t>	</a:t>
            </a:r>
            <a:r>
              <a:rPr lang="en-US" altLang="zh-CN" sz="1400" dirty="0">
                <a:hlinkClick r:id="rId4"/>
              </a:rPr>
              <a:t>https://standards.ieee.org/about/policies/opman/sect6.html</a:t>
            </a:r>
            <a:endParaRPr lang="en-US" altLang="zh-CN" sz="1400" dirty="0"/>
          </a:p>
          <a:p>
            <a:pPr marL="355600" lvl="2" indent="-285750">
              <a:buSzPct val="150000"/>
              <a:buFont typeface="Arial" panose="020B0604020202020204" pitchFamily="34" charset="0"/>
              <a:buChar char="•"/>
            </a:pPr>
            <a:r>
              <a:rPr lang="en-US" altLang="zh-CN" sz="1600" dirty="0"/>
              <a:t>IEEE SA Copyright Permission</a:t>
            </a:r>
          </a:p>
          <a:p>
            <a:pPr marL="355600" lvl="3" indent="-285750">
              <a:buSzPct val="150000"/>
              <a:buFont typeface="Arial" panose="020B0604020202020204" pitchFamily="34" charset="0"/>
              <a:buChar char="•"/>
            </a:pPr>
            <a:r>
              <a:rPr lang="en-US" altLang="zh-CN" sz="1400" dirty="0">
                <a:hlinkClick r:id="rId5"/>
              </a:rPr>
              <a:t>https://standards.ieee.org/content/dam/ieee-standards/standards/web/documents/other/permissionltrs.zip</a:t>
            </a:r>
            <a:endParaRPr lang="en-US" altLang="zh-CN" sz="1400" dirty="0"/>
          </a:p>
          <a:p>
            <a:pPr marL="355600" lvl="2" indent="-285750">
              <a:buSzPct val="150000"/>
              <a:buFont typeface="Arial" panose="020B0604020202020204" pitchFamily="34" charset="0"/>
              <a:buChar char="•"/>
            </a:pPr>
            <a:r>
              <a:rPr lang="en-US" altLang="zh-CN" sz="1600" dirty="0"/>
              <a:t>IEEE SA Copyright FAQs</a:t>
            </a:r>
          </a:p>
          <a:p>
            <a:pPr marL="355600" lvl="3" indent="-285750">
              <a:buSzPct val="150000"/>
              <a:buFont typeface="Arial" panose="020B0604020202020204" pitchFamily="34" charset="0"/>
              <a:buChar char="•"/>
            </a:pPr>
            <a:r>
              <a:rPr lang="en-US" altLang="zh-CN" sz="1400" dirty="0">
                <a:hlinkClick r:id="rId6"/>
              </a:rPr>
              <a:t>http://standards.ieee.org/faqs/copyrights.html/</a:t>
            </a:r>
            <a:endParaRPr lang="en-US" altLang="zh-CN" sz="1400" dirty="0"/>
          </a:p>
          <a:p>
            <a:pPr marL="355600" lvl="2" indent="-285750">
              <a:buSzPct val="150000"/>
              <a:buFont typeface="Arial" panose="020B0604020202020204" pitchFamily="34" charset="0"/>
              <a:buChar char="•"/>
            </a:pPr>
            <a:r>
              <a:rPr lang="en-US" altLang="zh-CN" sz="1600" dirty="0"/>
              <a:t>IEEE SA Best Practices for IEEE Standards Development </a:t>
            </a:r>
          </a:p>
          <a:p>
            <a:pPr marL="355600" lvl="3" indent="-285750">
              <a:buSzPct val="150000"/>
              <a:buFont typeface="Arial" panose="020B0604020202020204" pitchFamily="34" charset="0"/>
              <a:buChar char="•"/>
            </a:pPr>
            <a:r>
              <a:rPr lang="en-US" altLang="zh-CN" sz="1400" dirty="0">
                <a:hlinkClick r:id="rId7"/>
              </a:rPr>
              <a:t>http://standards.ieee.org/develop/policies/best_practices_for_ieee_standards_development_051215.pdf</a:t>
            </a:r>
            <a:endParaRPr lang="en-US" altLang="zh-CN" sz="1400" dirty="0"/>
          </a:p>
          <a:p>
            <a:pPr marL="355600" lvl="2" indent="-285750">
              <a:buSzPct val="150000"/>
              <a:buFont typeface="Arial" panose="020B0604020202020204" pitchFamily="34" charset="0"/>
              <a:buChar char="•"/>
            </a:pPr>
            <a:r>
              <a:rPr lang="en-US" altLang="zh-CN" sz="1600" dirty="0"/>
              <a:t>Distribution of Draft Standards (see 6.1.3 of the SASB Operations Manual)</a:t>
            </a:r>
          </a:p>
          <a:p>
            <a:pPr marL="355600" lvl="3" indent="-285750">
              <a:buSzPct val="150000"/>
              <a:buFont typeface="Arial" panose="020B0604020202020204" pitchFamily="34" charset="0"/>
              <a:buChar char="•"/>
            </a:pPr>
            <a:r>
              <a:rPr lang="en-US" altLang="zh-CN" sz="1400" dirty="0">
                <a:hlinkClick r:id="rId4"/>
              </a:rPr>
              <a:t>https://standards.ieee.org/about/policies/opman/sect6.html</a:t>
            </a:r>
            <a:endParaRPr lang="en-US" altLang="zh-CN" sz="1400" dirty="0"/>
          </a:p>
          <a:p>
            <a:pPr marL="355600" lvl="2" indent="-285750">
              <a:buSzPct val="150000"/>
              <a:buFont typeface="Arial" panose="020B0604020202020204" pitchFamily="34" charset="0"/>
              <a:buChar char="•"/>
            </a:pPr>
            <a:endParaRPr lang="en-US" altLang="en-US" sz="14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t>IEEE SA Copyright Policy</a:t>
            </a:r>
            <a:endParaRPr lang="en-US" altLang="en-US" sz="2800" dirty="0">
              <a:solidFill>
                <a:schemeClr val="tx2"/>
              </a:solidFill>
            </a:endParaRPr>
          </a:p>
        </p:txBody>
      </p:sp>
      <p:sp>
        <p:nvSpPr>
          <p:cNvPr id="14342" name="Text Box 5"/>
          <p:cNvSpPr txBox="1">
            <a:spLocks noChangeArrowheads="1"/>
          </p:cNvSpPr>
          <p:nvPr/>
        </p:nvSpPr>
        <p:spPr bwMode="auto">
          <a:xfrm>
            <a:off x="15240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393B81-2A37-4AC6-B37C-A7C340EF8F51}" type="slidenum">
              <a:rPr lang="en-GB" altLang="en-US" sz="1200" b="0"/>
              <a:pPr>
                <a:spcBef>
                  <a:spcPct val="0"/>
                </a:spcBef>
                <a:buFontTx/>
                <a:buNone/>
              </a:pPr>
              <a:t>16</a:t>
            </a:fld>
            <a:endParaRPr lang="en-GB" altLang="en-US" sz="1200" b="0"/>
          </a:p>
        </p:txBody>
      </p:sp>
      <p:sp>
        <p:nvSpPr>
          <p:cNvPr id="14339" name="Rectangle 2"/>
          <p:cNvSpPr>
            <a:spLocks noGrp="1" noChangeArrowheads="1"/>
          </p:cNvSpPr>
          <p:nvPr>
            <p:ph idx="4294967295"/>
          </p:nvPr>
        </p:nvSpPr>
        <p:spPr>
          <a:xfrm>
            <a:off x="0" y="1981200"/>
            <a:ext cx="10363200" cy="4114800"/>
          </a:xfrm>
        </p:spPr>
        <p:txBody>
          <a:bodyPr/>
          <a:lstStyle/>
          <a:p>
            <a:pPr algn="just">
              <a:spcAft>
                <a:spcPts val="600"/>
              </a:spcAft>
            </a:pPr>
            <a:r>
              <a:rPr lang="en-US" altLang="en-US" sz="1800" b="0"/>
              <a:t>All participants in IEEE-SA activities are expected to adhere to the core principles underlying the:</a:t>
            </a:r>
          </a:p>
          <a:p>
            <a:pPr lvl="1">
              <a:buFont typeface="Times New Roman" panose="02020603050405020304" pitchFamily="18" charset="0"/>
              <a:buChar char="−"/>
            </a:pPr>
            <a:r>
              <a:rPr lang="en-US" altLang="en-US" sz="1400">
                <a:hlinkClick r:id="rId3"/>
              </a:rPr>
              <a:t>IEEE Code of Ethics</a:t>
            </a:r>
            <a:endParaRPr lang="en-US" altLang="en-US" sz="1400"/>
          </a:p>
          <a:p>
            <a:pPr lvl="1">
              <a:buFont typeface="Times New Roman" panose="02020603050405020304" pitchFamily="18" charset="0"/>
              <a:buChar char="−"/>
            </a:pPr>
            <a:r>
              <a:rPr lang="en-US" altLang="en-US" sz="1400">
                <a:hlinkClick r:id="rId4"/>
              </a:rPr>
              <a:t>IEEE Code of Conduct</a:t>
            </a:r>
            <a:endParaRPr lang="en-US" altLang="en-US" sz="1400"/>
          </a:p>
          <a:p>
            <a:pPr algn="just">
              <a:spcAft>
                <a:spcPts val="600"/>
              </a:spcAft>
            </a:pPr>
            <a:r>
              <a:rPr lang="en-US" altLang="en-US" sz="1800" b="0"/>
              <a:t>The core principles of the IEEE Codes of Ethics &amp; Conduct are to:</a:t>
            </a:r>
          </a:p>
          <a:p>
            <a:pPr lvl="1" algn="just">
              <a:spcAft>
                <a:spcPts val="600"/>
              </a:spcAft>
            </a:pPr>
            <a:r>
              <a:rPr lang="en-US" altLang="en-US" sz="1400"/>
              <a:t>Uphold the highest standards of integrity, responsible behavior, and ethical and professional conduct</a:t>
            </a:r>
          </a:p>
          <a:p>
            <a:pPr lvl="1" algn="just">
              <a:spcAft>
                <a:spcPts val="600"/>
              </a:spcAft>
            </a:pPr>
            <a:r>
              <a:rPr lang="en-US" altLang="en-US" sz="1400"/>
              <a:t>Treat people fairly and with respect, to not engage in harassment, discrimination, or retaliation, and to protect people's privacy.</a:t>
            </a:r>
          </a:p>
          <a:p>
            <a:pPr lvl="1" algn="just">
              <a:spcAft>
                <a:spcPts val="600"/>
              </a:spcAft>
            </a:pPr>
            <a:r>
              <a:rPr lang="en-US" altLang="en-US" sz="1400"/>
              <a:t>Avoid injuring others, their property, reputation, or employment by false or malicious action</a:t>
            </a:r>
          </a:p>
          <a:p>
            <a:pPr algn="just">
              <a:spcAft>
                <a:spcPts val="600"/>
              </a:spcAft>
            </a:pPr>
            <a:r>
              <a:rPr lang="en-US" altLang="en-US" sz="1800" b="0"/>
              <a:t>The most recent versions of these Codes are available at</a:t>
            </a:r>
          </a:p>
          <a:p>
            <a:pPr lvl="1" algn="just">
              <a:spcAft>
                <a:spcPts val="600"/>
              </a:spcAft>
            </a:pPr>
            <a:r>
              <a:rPr lang="en-US" altLang="en-US" sz="1400">
                <a:hlinkClick r:id="rId5"/>
              </a:rPr>
              <a:t>http://www.ieee.org/about/corporate/governance</a:t>
            </a:r>
            <a:endParaRPr lang="en-US" altLang="en-US" sz="1400"/>
          </a:p>
          <a:p>
            <a:pPr>
              <a:spcAft>
                <a:spcPts val="600"/>
              </a:spcAft>
            </a:pPr>
            <a:endParaRPr lang="en-US" altLang="en-US" sz="280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a:solidFill>
                  <a:schemeClr val="tx2"/>
                </a:solidFill>
              </a:rPr>
              <a:t>Participant behavior in IEEE-SA activities is guided by the IEEE Codes of Ethics &amp; Conduct</a:t>
            </a:r>
          </a:p>
        </p:txBody>
      </p:sp>
      <p:sp>
        <p:nvSpPr>
          <p:cNvPr id="14342" name="Text Box 5"/>
          <p:cNvSpPr txBox="1">
            <a:spLocks noChangeArrowheads="1"/>
          </p:cNvSpPr>
          <p:nvPr/>
        </p:nvSpPr>
        <p:spPr bwMode="auto">
          <a:xfrm>
            <a:off x="1524001"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5362"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852B5388-3BBF-490A-8288-2D06EFF5B0E2}" type="slidenum">
              <a:rPr lang="en-GB" altLang="en-US" sz="1200" b="0"/>
              <a:pPr>
                <a:spcBef>
                  <a:spcPct val="0"/>
                </a:spcBef>
                <a:buFontTx/>
                <a:buNone/>
              </a:pPr>
              <a:t>17</a:t>
            </a:fld>
            <a:endParaRPr lang="en-GB" altLang="en-US" sz="1200" b="0"/>
          </a:p>
        </p:txBody>
      </p:sp>
      <p:sp>
        <p:nvSpPr>
          <p:cNvPr id="15363" name="Rectangle 2"/>
          <p:cNvSpPr>
            <a:spLocks noGrp="1" noChangeArrowheads="1"/>
          </p:cNvSpPr>
          <p:nvPr>
            <p:ph idx="4294967295"/>
          </p:nvPr>
        </p:nvSpPr>
        <p:spPr>
          <a:xfrm>
            <a:off x="0" y="1981200"/>
            <a:ext cx="10363200" cy="4114800"/>
          </a:xfrm>
        </p:spPr>
        <p:txBody>
          <a:bodyPr/>
          <a:lstStyle/>
          <a:p>
            <a:pPr algn="just"/>
            <a:r>
              <a:rPr lang="en-US" altLang="en-US" sz="1800"/>
              <a:t>The </a:t>
            </a:r>
            <a:r>
              <a:rPr lang="en-US" altLang="en-US" sz="1800">
                <a:hlinkClick r:id="rId3"/>
              </a:rPr>
              <a:t>IEEE-SA Standards Board Bylaws </a:t>
            </a:r>
            <a:r>
              <a:rPr lang="en-US" altLang="en-US" sz="1800"/>
              <a:t>require that “participants in the IEEE standards development individual process shall act based on their qualifications and experience”</a:t>
            </a:r>
          </a:p>
          <a:p>
            <a:pPr algn="just"/>
            <a:r>
              <a:rPr lang="en-US" altLang="en-US" sz="1800"/>
              <a:t>This means participants:</a:t>
            </a:r>
          </a:p>
          <a:p>
            <a:pPr lvl="1" algn="just">
              <a:buFont typeface="Times New Roman" panose="02020603050405020304" pitchFamily="18" charset="0"/>
              <a:buChar char="−"/>
            </a:pPr>
            <a:r>
              <a:rPr lang="en-US" altLang="en-US" sz="1800" b="1">
                <a:solidFill>
                  <a:srgbClr val="00B050"/>
                </a:solidFill>
              </a:rPr>
              <a:t>Shall act &amp; vote </a:t>
            </a:r>
            <a:r>
              <a:rPr lang="en-US" altLang="en-US" sz="180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a:solidFill>
                  <a:srgbClr val="FF0000"/>
                </a:solidFill>
              </a:rPr>
              <a:t>Shall not act or vote </a:t>
            </a:r>
            <a:r>
              <a:rPr lang="en-US" altLang="en-US" sz="180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a:solidFill>
                  <a:srgbClr val="FF0000"/>
                </a:solidFill>
              </a:rPr>
              <a:t>Shall not direct </a:t>
            </a:r>
            <a:r>
              <a:rPr lang="en-US" altLang="en-US" sz="1800"/>
              <a:t>the actions or votes of other participants or retaliate against other participants for fulfilling their responsibility to act &amp; vote based on their personal &amp; independently developed opinions</a:t>
            </a:r>
          </a:p>
          <a:p>
            <a:pPr algn="just"/>
            <a:r>
              <a:rPr lang="en-US" altLang="en-US" sz="1800"/>
              <a:t>By participating in standards activities using the “</a:t>
            </a:r>
            <a:r>
              <a:rPr lang="en-US" altLang="en-US" sz="1800" i="1"/>
              <a:t>individual process</a:t>
            </a:r>
            <a:r>
              <a:rPr lang="en-US" altLang="en-US" sz="1800"/>
              <a:t>”, you are deemed to accept these requirements; if you are unable to satisfy these requirements then you shall immediately cease any participation</a:t>
            </a:r>
          </a:p>
        </p:txBody>
      </p:sp>
      <p:sp>
        <p:nvSpPr>
          <p:cNvPr id="1536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a:t>Participants in the IEEE-SA “individual process” shall act independently of others, including employers</a:t>
            </a:r>
            <a:endParaRPr lang="en-US" altLang="en-US">
              <a:solidFill>
                <a:schemeClr val="tx2"/>
              </a:solidFill>
            </a:endParaRPr>
          </a:p>
        </p:txBody>
      </p:sp>
      <p:sp>
        <p:nvSpPr>
          <p:cNvPr id="15366" name="Text Box 5"/>
          <p:cNvSpPr txBox="1">
            <a:spLocks noChangeArrowheads="1"/>
          </p:cNvSpPr>
          <p:nvPr/>
        </p:nvSpPr>
        <p:spPr bwMode="auto">
          <a:xfrm>
            <a:off x="1524001"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8"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638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429DFF84-D4AD-4376-8FE2-83D981F752E7}" type="slidenum">
              <a:rPr lang="en-GB" altLang="en-US" sz="1200" b="0"/>
              <a:pPr>
                <a:spcBef>
                  <a:spcPct val="0"/>
                </a:spcBef>
                <a:buFontTx/>
                <a:buNone/>
              </a:pPr>
              <a:t>18</a:t>
            </a:fld>
            <a:endParaRPr lang="en-GB" altLang="en-US" sz="1200" b="0"/>
          </a:p>
        </p:txBody>
      </p:sp>
      <p:sp>
        <p:nvSpPr>
          <p:cNvPr id="16387" name="Rectangle 2"/>
          <p:cNvSpPr>
            <a:spLocks noGrp="1" noChangeArrowheads="1"/>
          </p:cNvSpPr>
          <p:nvPr>
            <p:ph idx="4294967295"/>
          </p:nvPr>
        </p:nvSpPr>
        <p:spPr>
          <a:xfrm>
            <a:off x="0" y="1981200"/>
            <a:ext cx="10363200" cy="4114800"/>
          </a:xfrm>
        </p:spPr>
        <p:txBody>
          <a:bodyPr/>
          <a:lstStyle/>
          <a:p>
            <a:pPr algn="just"/>
            <a:r>
              <a:rPr lang="en-US" altLang="en-US" sz="1800"/>
              <a:t>The </a:t>
            </a:r>
            <a:r>
              <a:rPr lang="en-US" altLang="en-US" sz="1800">
                <a:hlinkClick r:id="rId3"/>
              </a:rPr>
              <a:t>IEEE-SA Standards Board Bylaws </a:t>
            </a:r>
            <a:r>
              <a:rPr lang="en-US" altLang="en-US" sz="1800"/>
              <a:t>(clause 5.2.1.3) specifies that “</a:t>
            </a:r>
            <a:r>
              <a:rPr lang="en-US" altLang="en-US" sz="1800" i="1"/>
              <a:t>the standards development process shall not be dominated by any single interest category, individual, or organization</a:t>
            </a:r>
            <a:r>
              <a:rPr lang="en-US" altLang="en-US" sz="1800"/>
              <a:t>”</a:t>
            </a:r>
          </a:p>
          <a:p>
            <a:pPr lvl="1" algn="just">
              <a:buFont typeface="Times New Roman" panose="02020603050405020304" pitchFamily="18" charset="0"/>
              <a:buChar char="−"/>
            </a:pPr>
            <a:r>
              <a:rPr lang="en-US" altLang="en-US" sz="1800"/>
              <a:t>This means no participant may exercise “</a:t>
            </a:r>
            <a:r>
              <a:rPr lang="en-US" altLang="en-US" sz="1800" i="1"/>
              <a:t>authority, leadership, or influence by reason of superior leverage, strength, or representation to the exclusion of fair and equitable consideration of other viewpoints</a:t>
            </a:r>
            <a:r>
              <a:rPr lang="en-US" altLang="en-US" sz="1800"/>
              <a:t>” or “</a:t>
            </a:r>
            <a:r>
              <a:rPr lang="en-US" altLang="en-US" sz="1800" i="1"/>
              <a:t>to hinder the progress of the standards development activity</a:t>
            </a:r>
            <a:r>
              <a:rPr lang="en-US" altLang="en-US" sz="1800"/>
              <a:t>”</a:t>
            </a:r>
          </a:p>
          <a:p>
            <a:pPr algn="just">
              <a:spcBef>
                <a:spcPts val="1200"/>
              </a:spcBef>
            </a:pPr>
            <a:r>
              <a:rPr lang="en-US" altLang="en-US" sz="1800"/>
              <a:t>This rule applies equally to those participating in a standards development project and to that project’s leadership group</a:t>
            </a:r>
          </a:p>
          <a:p>
            <a:pPr algn="just">
              <a:spcBef>
                <a:spcPts val="1200"/>
              </a:spcBef>
            </a:pPr>
            <a:r>
              <a:rPr lang="en-US" altLang="en-US" sz="1800"/>
              <a:t>Any person who reasonably suspects that dominance is occurring in a standards development project is encouraged to bring the issue to the attention of the Standards Committee or the project’s IEEE-SA Program Manager</a:t>
            </a:r>
            <a:endParaRPr lang="en-US" altLang="en-US"/>
          </a:p>
        </p:txBody>
      </p:sp>
      <p:sp>
        <p:nvSpPr>
          <p:cNvPr id="16389"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a:t>IEEE-SA standards activities shall allow the fair &amp;</a:t>
            </a:r>
            <a:br>
              <a:rPr lang="en-US" altLang="en-US" sz="2800"/>
            </a:br>
            <a:r>
              <a:rPr lang="en-US" altLang="en-US" sz="2800"/>
              <a:t>equitable consideration of all viewpoints</a:t>
            </a:r>
            <a:endParaRPr lang="en-US" altLang="en-US" sz="2800">
              <a:solidFill>
                <a:schemeClr val="tx2"/>
              </a:solidFill>
            </a:endParaRPr>
          </a:p>
        </p:txBody>
      </p:sp>
      <p:sp>
        <p:nvSpPr>
          <p:cNvPr id="16390" name="Text Box 5"/>
          <p:cNvSpPr txBox="1">
            <a:spLocks noChangeArrowheads="1"/>
          </p:cNvSpPr>
          <p:nvPr/>
        </p:nvSpPr>
        <p:spPr bwMode="auto">
          <a:xfrm>
            <a:off x="1524001"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3"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741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2D29FD15-C8C6-4C3A-8122-F78641BD8AE7}" type="slidenum">
              <a:rPr lang="en-US" altLang="en-US" sz="1200" b="0"/>
              <a:pPr>
                <a:spcBef>
                  <a:spcPct val="0"/>
                </a:spcBef>
                <a:buFontTx/>
                <a:buNone/>
              </a:pPr>
              <a:t>19</a:t>
            </a:fld>
            <a:endParaRPr lang="en-US" altLang="en-US" sz="1200" b="0"/>
          </a:p>
        </p:txBody>
      </p:sp>
      <p:sp>
        <p:nvSpPr>
          <p:cNvPr id="1741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Required notices</a:t>
            </a:r>
          </a:p>
        </p:txBody>
      </p:sp>
      <p:sp>
        <p:nvSpPr>
          <p:cNvPr id="17412" name="Rectangle 3"/>
          <p:cNvSpPr txBox="1">
            <a:spLocks noChangeArrowheads="1"/>
          </p:cNvSpPr>
          <p:nvPr/>
        </p:nvSpPr>
        <p:spPr bwMode="auto">
          <a:xfrm>
            <a:off x="22098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None/>
            </a:pPr>
            <a:r>
              <a:rPr lang="en-US" altLang="en-US"/>
              <a:t>Patent FAQ </a:t>
            </a:r>
          </a:p>
          <a:p>
            <a:pPr>
              <a:spcBef>
                <a:spcPct val="0"/>
              </a:spcBef>
              <a:spcAft>
                <a:spcPts val="900"/>
              </a:spcAft>
              <a:buNone/>
            </a:pPr>
            <a:r>
              <a:rPr lang="en-US" altLang="en-US" sz="1800">
                <a:hlinkClick r:id="rId3"/>
              </a:rPr>
              <a:t>http://standards.ieee.org/board/pat/faq.pdf</a:t>
            </a:r>
            <a:r>
              <a:rPr lang="en-US" altLang="en-US" sz="1800"/>
              <a:t> </a:t>
            </a:r>
          </a:p>
          <a:p>
            <a:pPr algn="just">
              <a:spcBef>
                <a:spcPts val="300"/>
              </a:spcBef>
              <a:buNone/>
            </a:pPr>
            <a:r>
              <a:rPr lang="en-US" altLang="en-US"/>
              <a:t>Disclosure of Affiliation</a:t>
            </a:r>
          </a:p>
          <a:p>
            <a:pPr algn="just">
              <a:spcBef>
                <a:spcPts val="300"/>
              </a:spcBef>
              <a:buNone/>
            </a:pPr>
            <a:r>
              <a:rPr lang="en-US" altLang="en-US" sz="1800">
                <a:hlinkClick r:id="rId4"/>
              </a:rPr>
              <a:t>http://standards.ieee.org/faqs/affiliationFAQ.html</a:t>
            </a:r>
            <a:endParaRPr lang="en-US" altLang="en-US"/>
          </a:p>
          <a:p>
            <a:pPr algn="just">
              <a:spcBef>
                <a:spcPts val="1200"/>
              </a:spcBef>
              <a:buNone/>
            </a:pPr>
            <a:r>
              <a:rPr lang="en-US" altLang="en-US"/>
              <a:t>Anti-Trust Guidelines </a:t>
            </a:r>
          </a:p>
          <a:p>
            <a:pPr algn="just">
              <a:spcBef>
                <a:spcPct val="0"/>
              </a:spcBef>
              <a:spcAft>
                <a:spcPts val="900"/>
              </a:spcAft>
              <a:buNone/>
            </a:pPr>
            <a:r>
              <a:rPr lang="en-US" altLang="en-US" sz="1800">
                <a:hlinkClick r:id="rId5"/>
              </a:rPr>
              <a:t>http://standards.ieee.org/resources/antitrust-guidelines.pdf</a:t>
            </a:r>
            <a:endParaRPr lang="en-US" altLang="en-US"/>
          </a:p>
          <a:p>
            <a:pPr algn="just">
              <a:spcBef>
                <a:spcPts val="300"/>
              </a:spcBef>
              <a:buNone/>
            </a:pPr>
            <a:r>
              <a:rPr lang="en-US" altLang="en-US"/>
              <a:t>Code of Ethics</a:t>
            </a:r>
          </a:p>
          <a:p>
            <a:pPr>
              <a:spcBef>
                <a:spcPct val="0"/>
              </a:spcBef>
              <a:spcAft>
                <a:spcPts val="900"/>
              </a:spcAft>
              <a:buNone/>
            </a:pPr>
            <a:r>
              <a:rPr lang="en-US" altLang="en-US" sz="1800">
                <a:hlinkClick r:id="rId6"/>
              </a:rPr>
              <a:t>http://www.ieee.org/web/membership/ethics/code_ethics.html</a:t>
            </a:r>
            <a:r>
              <a:rPr lang="en-US" altLang="en-US" sz="1800"/>
              <a:t>  </a:t>
            </a:r>
            <a:endParaRPr lang="en-US" altLang="en-US"/>
          </a:p>
          <a:p>
            <a:pPr algn="just">
              <a:spcBef>
                <a:spcPts val="300"/>
              </a:spcBef>
              <a:buNone/>
            </a:pPr>
            <a:r>
              <a:rPr lang="en-US" altLang="en-US"/>
              <a:t>IEEE 802.11 Working Group Operations Manual </a:t>
            </a:r>
          </a:p>
          <a:p>
            <a:pPr algn="just">
              <a:spcBef>
                <a:spcPts val="300"/>
              </a:spcBef>
              <a:spcAft>
                <a:spcPts val="300"/>
              </a:spcAft>
              <a:buNone/>
            </a:pPr>
            <a:r>
              <a:rPr lang="nl-NL" altLang="en-US" sz="1800">
                <a:hlinkClick r:id="rId7"/>
              </a:rPr>
              <a:t>https://mentor.ieee.org/802.11/dcn/14/11-14-0629-22-0000-802-11-operations-manual.docx</a:t>
            </a:r>
            <a:r>
              <a:rPr lang="nl-NL" altLang="en-US" sz="1800"/>
              <a:t>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7C8C5802-0D60-46E2-A811-3DDD2A430FA1}"/>
              </a:ext>
            </a:extLst>
          </p:cNvPr>
          <p:cNvSpPr>
            <a:spLocks noGrp="1"/>
          </p:cNvSpPr>
          <p:nvPr>
            <p:ph type="title"/>
          </p:nvPr>
        </p:nvSpPr>
        <p:spPr/>
        <p:txBody>
          <a:bodyPr/>
          <a:lstStyle/>
          <a:p>
            <a:r>
              <a:rPr lang="en-CA" dirty="0"/>
              <a:t>Abstract</a:t>
            </a:r>
          </a:p>
        </p:txBody>
      </p:sp>
      <p:sp>
        <p:nvSpPr>
          <p:cNvPr id="5" name="Content Placeholder 4">
            <a:extLst>
              <a:ext uri="{FF2B5EF4-FFF2-40B4-BE49-F238E27FC236}">
                <a16:creationId xmlns:a16="http://schemas.microsoft.com/office/drawing/2014/main" id="{CE3CB10D-55A8-4529-BEDD-F608F8F8F2BA}"/>
              </a:ext>
            </a:extLst>
          </p:cNvPr>
          <p:cNvSpPr>
            <a:spLocks noGrp="1"/>
          </p:cNvSpPr>
          <p:nvPr>
            <p:ph idx="1"/>
          </p:nvPr>
        </p:nvSpPr>
        <p:spPr/>
        <p:txBody>
          <a:bodyPr/>
          <a:lstStyle/>
          <a:p>
            <a:pPr marL="0" indent="0">
              <a:buNone/>
            </a:pPr>
            <a:r>
              <a:rPr lang="en-US" altLang="en-US" dirty="0"/>
              <a:t>This presentation contains the IEEE 802.11 </a:t>
            </a:r>
            <a:r>
              <a:rPr lang="en-US" altLang="en-US" dirty="0" err="1"/>
              <a:t>REVme</a:t>
            </a:r>
            <a:r>
              <a:rPr lang="en-US" altLang="en-US" dirty="0"/>
              <a:t> agenda for the July 2022 session.</a:t>
            </a:r>
            <a:endParaRPr lang="en-CA" dirty="0"/>
          </a:p>
        </p:txBody>
      </p:sp>
      <p:sp>
        <p:nvSpPr>
          <p:cNvPr id="2" name="Footer Placeholder 1">
            <a:extLst>
              <a:ext uri="{FF2B5EF4-FFF2-40B4-BE49-F238E27FC236}">
                <a16:creationId xmlns:a16="http://schemas.microsoft.com/office/drawing/2014/main" id="{9E02E723-23B8-494B-B023-844FE9E508BE}"/>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1D2AAB4D-61D0-4EF4-81DA-F406BA500B73}"/>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2</a:t>
            </a:fld>
            <a:endParaRPr lang="en-US" altLang="en-US"/>
          </a:p>
        </p:txBody>
      </p:sp>
    </p:spTree>
    <p:extLst>
      <p:ext uri="{BB962C8B-B14F-4D97-AF65-F5344CB8AC3E}">
        <p14:creationId xmlns:p14="http://schemas.microsoft.com/office/powerpoint/2010/main" val="13660828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45B411-356B-4362-90AA-30C6AD27300A}"/>
              </a:ext>
            </a:extLst>
          </p:cNvPr>
          <p:cNvSpPr>
            <a:spLocks noGrp="1"/>
          </p:cNvSpPr>
          <p:nvPr>
            <p:ph type="title"/>
          </p:nvPr>
        </p:nvSpPr>
        <p:spPr/>
        <p:txBody>
          <a:bodyPr/>
          <a:lstStyle/>
          <a:p>
            <a:r>
              <a:rPr lang="en-CA" dirty="0"/>
              <a:t>Chair’s welcome and Patent Reminder</a:t>
            </a:r>
          </a:p>
        </p:txBody>
      </p:sp>
      <p:sp>
        <p:nvSpPr>
          <p:cNvPr id="8195" name="Rectangle 3"/>
          <p:cNvSpPr>
            <a:spLocks noGrp="1" noChangeArrowheads="1"/>
          </p:cNvSpPr>
          <p:nvPr>
            <p:ph idx="1"/>
          </p:nvPr>
        </p:nvSpPr>
        <p:spPr/>
        <p:txBody>
          <a:bodyPr/>
          <a:lstStyle/>
          <a:p>
            <a:r>
              <a:rPr lang="en-US" altLang="en-US" sz="1800" dirty="0"/>
              <a:t>Please announce your affiliation when you first address the group during a meeting slot</a:t>
            </a:r>
          </a:p>
          <a:p>
            <a:r>
              <a:rPr lang="en-US" altLang="en-US" sz="1800" dirty="0"/>
              <a:t>Cell Phones to be silent or Off</a:t>
            </a:r>
          </a:p>
          <a:p>
            <a:r>
              <a:rPr lang="en-US" altLang="en-US" sz="1800" dirty="0"/>
              <a:t>Attendance recording procedures</a:t>
            </a:r>
          </a:p>
          <a:p>
            <a:pPr lvl="1"/>
            <a:r>
              <a:rPr lang="en-US" altLang="zh-CN" sz="1600" u="sng" dirty="0">
                <a:hlinkClick r:id="rId3"/>
              </a:rPr>
              <a:t>https://imat.ieee.org/attendance</a:t>
            </a:r>
            <a:r>
              <a:rPr lang="en-US" altLang="zh-CN" sz="1600" dirty="0"/>
              <a:t> </a:t>
            </a:r>
            <a:endParaRPr lang="en-US" altLang="en-US" sz="1600" dirty="0"/>
          </a:p>
          <a:p>
            <a:r>
              <a:rPr lang="en-US" altLang="en-US" sz="1800" dirty="0"/>
              <a:t>Documentation</a:t>
            </a:r>
          </a:p>
          <a:p>
            <a:pPr lvl="1" algn="just"/>
            <a:r>
              <a:rPr lang="en-US" altLang="en-US" sz="1600" dirty="0">
                <a:hlinkClick r:id="rId4"/>
              </a:rPr>
              <a:t>http://mentor.ieee.org</a:t>
            </a:r>
            <a:endParaRPr lang="en-US" altLang="en-US" sz="1600" dirty="0"/>
          </a:p>
          <a:p>
            <a:pPr lvl="1" algn="just"/>
            <a:r>
              <a:rPr lang="en-US" altLang="en-US" sz="1600" dirty="0"/>
              <a:t>Use “</a:t>
            </a:r>
            <a:r>
              <a:rPr lang="en-US" altLang="ja-JP" sz="1600" dirty="0" err="1">
                <a:solidFill>
                  <a:srgbClr val="0000FF"/>
                </a:solidFill>
              </a:rPr>
              <a:t>TGm</a:t>
            </a:r>
            <a:r>
              <a:rPr lang="en-US" altLang="en-US" sz="1600" dirty="0"/>
              <a:t>”</a:t>
            </a:r>
            <a:r>
              <a:rPr lang="en-US" altLang="ja-JP" sz="1600" dirty="0"/>
              <a:t> for submission</a:t>
            </a:r>
          </a:p>
          <a:p>
            <a:pPr lvl="1" algn="just"/>
            <a:r>
              <a:rPr lang="en-US" altLang="en-US" sz="1600" dirty="0"/>
              <a:t>If you plan to make a submission, be sure it does not contain company logos or advertising</a:t>
            </a:r>
          </a:p>
          <a:p>
            <a:pPr lvl="1" algn="just"/>
            <a:r>
              <a:rPr lang="en-US" altLang="en-US" sz="1600" b="1" dirty="0">
                <a:solidFill>
                  <a:srgbClr val="FF0000"/>
                </a:solidFill>
              </a:rPr>
              <a:t>Documents are prepared by individuals, not companies</a:t>
            </a:r>
          </a:p>
          <a:p>
            <a:r>
              <a:rPr lang="en-US" altLang="en-US" sz="1800" dirty="0"/>
              <a:t>Questions on voting status, ballot pool status, email reflector, document server, or member</a:t>
            </a:r>
            <a:r>
              <a:rPr lang="en-US" altLang="ja-JP" sz="1800" dirty="0"/>
              <a:t>’s area access</a:t>
            </a:r>
          </a:p>
          <a:p>
            <a:pPr lvl="1"/>
            <a:r>
              <a:rPr lang="en-US" altLang="en-US" sz="1600" dirty="0"/>
              <a:t>Contact Jon Rosdahl –  </a:t>
            </a:r>
            <a:r>
              <a:rPr lang="en-US" altLang="en-US" sz="1600" dirty="0">
                <a:hlinkClick r:id="rId5"/>
              </a:rPr>
              <a:t>jrosdahl@ieee.org</a:t>
            </a:r>
            <a:endParaRPr lang="en-US" altLang="en-US" sz="1600" dirty="0"/>
          </a:p>
          <a:p>
            <a:r>
              <a:rPr lang="en-US" altLang="zh-CN" sz="1800" dirty="0"/>
              <a:t>Patent Reminder – See slides 10-19</a:t>
            </a:r>
            <a:endParaRPr lang="zh-CN" altLang="en-US" sz="1800" dirty="0"/>
          </a:p>
        </p:txBody>
      </p:sp>
      <p:sp>
        <p:nvSpPr>
          <p:cNvPr id="8197"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8194"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87201003-0ED1-41BE-B15E-A3F7676968BE}" type="slidenum">
              <a:rPr lang="en-US" altLang="en-US" sz="1200" b="0"/>
              <a:pPr>
                <a:spcBef>
                  <a:spcPct val="0"/>
                </a:spcBef>
                <a:buFontTx/>
                <a:buNone/>
              </a:pPr>
              <a:t>3</a:t>
            </a:fld>
            <a:endParaRPr lang="en-US" altLang="en-US" sz="1200" b="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45B411-356B-4362-90AA-30C6AD27300A}"/>
              </a:ext>
            </a:extLst>
          </p:cNvPr>
          <p:cNvSpPr>
            <a:spLocks noGrp="1"/>
          </p:cNvSpPr>
          <p:nvPr>
            <p:ph type="title"/>
          </p:nvPr>
        </p:nvSpPr>
        <p:spPr/>
        <p:txBody>
          <a:bodyPr/>
          <a:lstStyle/>
          <a:p>
            <a:r>
              <a:rPr lang="en-US" dirty="0"/>
              <a:t>Registration for the 2022 July 802 Plenary session</a:t>
            </a:r>
            <a:endParaRPr lang="en-CA" dirty="0"/>
          </a:p>
        </p:txBody>
      </p:sp>
      <p:sp>
        <p:nvSpPr>
          <p:cNvPr id="8195" name="Rectangle 3"/>
          <p:cNvSpPr>
            <a:spLocks noGrp="1" noChangeArrowheads="1"/>
          </p:cNvSpPr>
          <p:nvPr>
            <p:ph idx="1"/>
          </p:nvPr>
        </p:nvSpPr>
        <p:spPr/>
        <p:txBody>
          <a:bodyPr/>
          <a:lstStyle/>
          <a:p>
            <a:pPr>
              <a:buFont typeface="Arial" panose="020B0604020202020204" pitchFamily="34" charset="0"/>
              <a:buChar char="•"/>
            </a:pPr>
            <a:r>
              <a:rPr lang="en-US" sz="1800" dirty="0"/>
              <a:t>This meeting is part of the July 802 plenary session</a:t>
            </a:r>
          </a:p>
          <a:p>
            <a:pPr>
              <a:buFont typeface="Arial" panose="020B0604020202020204" pitchFamily="34" charset="0"/>
              <a:buChar char="•"/>
            </a:pPr>
            <a:endParaRPr lang="en-US" sz="1800" dirty="0"/>
          </a:p>
          <a:p>
            <a:pPr>
              <a:buFont typeface="Arial" panose="020B0604020202020204" pitchFamily="34" charset="0"/>
              <a:buChar char="•"/>
            </a:pPr>
            <a:r>
              <a:rPr lang="en-US" sz="1800" dirty="0">
                <a:solidFill>
                  <a:srgbClr val="FF0000"/>
                </a:solidFill>
              </a:rPr>
              <a:t>You must pay the registration fee </a:t>
            </a:r>
            <a:r>
              <a:rPr lang="en-US" sz="1800" dirty="0"/>
              <a:t>whether attending in-person or remotely</a:t>
            </a:r>
          </a:p>
          <a:p>
            <a:pPr>
              <a:buFont typeface="Arial" panose="020B0604020202020204" pitchFamily="34" charset="0"/>
              <a:buChar char="•"/>
            </a:pPr>
            <a:endParaRPr lang="en-US" sz="1800" dirty="0"/>
          </a:p>
          <a:p>
            <a:pPr>
              <a:buFont typeface="Arial" panose="020B0604020202020204" pitchFamily="34" charset="0"/>
              <a:buChar char="•"/>
            </a:pPr>
            <a:r>
              <a:rPr lang="en-US" sz="1800" dirty="0"/>
              <a:t>If you have not already done so, you can register here:</a:t>
            </a:r>
          </a:p>
          <a:p>
            <a:pPr>
              <a:buFont typeface="Arial" panose="020B0604020202020204" pitchFamily="34" charset="0"/>
              <a:buChar char="•"/>
            </a:pPr>
            <a:r>
              <a:rPr lang="en-US" sz="1800" dirty="0">
                <a:hlinkClick r:id="rId3"/>
              </a:rPr>
              <a:t>https://web.cvent.com/event/5ab3e363-ef4b-45fe-b35d-cd88bf622491/summary</a:t>
            </a:r>
            <a:r>
              <a:rPr lang="en-US" sz="1800" dirty="0"/>
              <a:t> </a:t>
            </a:r>
          </a:p>
          <a:p>
            <a:pPr>
              <a:buFont typeface="Arial" panose="020B0604020202020204" pitchFamily="34" charset="0"/>
              <a:buChar char="•"/>
            </a:pPr>
            <a:endParaRPr lang="en-US" sz="1800" dirty="0"/>
          </a:p>
          <a:p>
            <a:pPr>
              <a:buFont typeface="Arial" panose="020B0604020202020204" pitchFamily="34" charset="0"/>
              <a:buChar char="•"/>
            </a:pPr>
            <a:r>
              <a:rPr lang="en-US" sz="1800" dirty="0"/>
              <a:t>If you do not intend to register for this session you must leave this meeting and, if you have logged attendance on IMAT, email the 802.11 chair or vice chairs to have your attendance cancelled</a:t>
            </a:r>
          </a:p>
        </p:txBody>
      </p:sp>
      <p:sp>
        <p:nvSpPr>
          <p:cNvPr id="8197"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8194"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87201003-0ED1-41BE-B15E-A3F7676968BE}" type="slidenum">
              <a:rPr lang="en-US" altLang="en-US" sz="1200" b="0"/>
              <a:pPr>
                <a:spcBef>
                  <a:spcPct val="0"/>
                </a:spcBef>
                <a:buFontTx/>
                <a:buNone/>
              </a:pPr>
              <a:t>4</a:t>
            </a:fld>
            <a:endParaRPr lang="en-US" altLang="en-US" sz="1200" b="0"/>
          </a:p>
        </p:txBody>
      </p:sp>
    </p:spTree>
    <p:extLst>
      <p:ext uri="{BB962C8B-B14F-4D97-AF65-F5344CB8AC3E}">
        <p14:creationId xmlns:p14="http://schemas.microsoft.com/office/powerpoint/2010/main" val="24237622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Footer Placeholder 5"/>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Michael Montemurro, Huawei</a:t>
            </a:r>
          </a:p>
        </p:txBody>
      </p:sp>
      <p:sp>
        <p:nvSpPr>
          <p:cNvPr id="5124" name="Slide Number Placeholder 6"/>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Slide </a:t>
            </a:r>
            <a:fld id="{BF9088BE-4FB0-43D4-875F-2C4B42EE0B21}" type="slidenum">
              <a:rPr lang="en-US" smtClean="0"/>
              <a:pPr>
                <a:defRPr/>
              </a:pPr>
              <a:t>5</a:t>
            </a:fld>
            <a:endParaRPr lang="en-US"/>
          </a:p>
        </p:txBody>
      </p:sp>
      <p:sp>
        <p:nvSpPr>
          <p:cNvPr id="4101" name="Rectangle 2"/>
          <p:cNvSpPr>
            <a:spLocks noGrp="1" noChangeArrowheads="1"/>
          </p:cNvSpPr>
          <p:nvPr>
            <p:ph type="title"/>
          </p:nvPr>
        </p:nvSpPr>
        <p:spPr>
          <a:xfrm>
            <a:off x="2209800" y="685800"/>
            <a:ext cx="7772400" cy="457200"/>
          </a:xfrm>
        </p:spPr>
        <p:txBody>
          <a:bodyPr/>
          <a:lstStyle/>
          <a:p>
            <a:r>
              <a:rPr lang="en-US" altLang="en-US" sz="2400" dirty="0" err="1"/>
              <a:t>REVme</a:t>
            </a:r>
            <a:r>
              <a:rPr lang="en-US" altLang="en-US" sz="2400" dirty="0"/>
              <a:t> Agenda</a:t>
            </a:r>
          </a:p>
        </p:txBody>
      </p:sp>
      <p:sp>
        <p:nvSpPr>
          <p:cNvPr id="4103" name="Rectangle 19"/>
          <p:cNvSpPr>
            <a:spLocks noChangeArrowheads="1"/>
          </p:cNvSpPr>
          <p:nvPr/>
        </p:nvSpPr>
        <p:spPr bwMode="auto">
          <a:xfrm>
            <a:off x="1066798" y="1143000"/>
            <a:ext cx="5486402" cy="2667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400" dirty="0"/>
              <a:t>Monday July 11, 4pm ET</a:t>
            </a:r>
          </a:p>
          <a:p>
            <a:pPr lvl="1"/>
            <a:r>
              <a:rPr lang="en-US" altLang="en-US" sz="1100" dirty="0"/>
              <a:t>Chair’s Welcome, Policy &amp; patent reminder</a:t>
            </a:r>
          </a:p>
          <a:p>
            <a:pPr lvl="1"/>
            <a:r>
              <a:rPr lang="en-US" altLang="en-US" sz="1100" dirty="0"/>
              <a:t>Approve agenda</a:t>
            </a:r>
          </a:p>
          <a:p>
            <a:pPr lvl="1"/>
            <a:r>
              <a:rPr lang="en-GB" sz="1100" dirty="0"/>
              <a:t>Motions </a:t>
            </a:r>
          </a:p>
          <a:p>
            <a:pPr lvl="2"/>
            <a:r>
              <a:rPr lang="en-GB" sz="1100" dirty="0"/>
              <a:t>Telecon and May Interim minutes (Slide 6)</a:t>
            </a:r>
          </a:p>
          <a:p>
            <a:pPr lvl="1"/>
            <a:r>
              <a:rPr lang="en-GB" sz="1100" dirty="0"/>
              <a:t>Editor Report</a:t>
            </a:r>
          </a:p>
          <a:p>
            <a:pPr lvl="1"/>
            <a:r>
              <a:rPr lang="en-GB" sz="1100" dirty="0"/>
              <a:t>Comment Resolution</a:t>
            </a:r>
          </a:p>
          <a:p>
            <a:pPr lvl="2"/>
            <a:r>
              <a:rPr lang="en-US" sz="1100" dirty="0"/>
              <a:t>CID 1008, 1047, 2204, 2205, 2206, 2207, 2208, and 2209 –  Withdrawn </a:t>
            </a:r>
          </a:p>
          <a:p>
            <a:pPr lvl="2"/>
            <a:r>
              <a:rPr lang="es-ES" altLang="en-US" sz="1100" dirty="0"/>
              <a:t>TDLS </a:t>
            </a:r>
            <a:r>
              <a:rPr lang="es-ES" altLang="en-US" sz="1100" dirty="0" err="1"/>
              <a:t>CIDs</a:t>
            </a:r>
            <a:r>
              <a:rPr lang="es-ES" altLang="en-US" sz="1100" dirty="0"/>
              <a:t> – </a:t>
            </a:r>
            <a:r>
              <a:rPr lang="es-ES" altLang="en-US" sz="1100" dirty="0" err="1"/>
              <a:t>doc</a:t>
            </a:r>
            <a:r>
              <a:rPr lang="es-ES" altLang="en-US" sz="1100" dirty="0"/>
              <a:t> 11-22/722 – </a:t>
            </a:r>
            <a:r>
              <a:rPr lang="es-ES" altLang="en-US" sz="1100" dirty="0" err="1"/>
              <a:t>Wentink</a:t>
            </a:r>
            <a:r>
              <a:rPr lang="es-ES" altLang="en-US" sz="1100" dirty="0"/>
              <a:t> (Qualcomm)</a:t>
            </a:r>
          </a:p>
          <a:p>
            <a:pPr lvl="2"/>
            <a:r>
              <a:rPr lang="es-ES" altLang="en-US" sz="1100" dirty="0"/>
              <a:t>ED2 </a:t>
            </a:r>
            <a:r>
              <a:rPr lang="es-ES" altLang="en-US" sz="1100" dirty="0" err="1"/>
              <a:t>CIDs</a:t>
            </a:r>
            <a:r>
              <a:rPr lang="es-ES" altLang="en-US" sz="1100" dirty="0"/>
              <a:t> – doc-11-22/876 – Au (Huawei)</a:t>
            </a:r>
          </a:p>
          <a:p>
            <a:pPr lvl="2"/>
            <a:r>
              <a:rPr lang="es-ES" altLang="en-US" sz="1100" dirty="0"/>
              <a:t>CID 1469 – </a:t>
            </a:r>
            <a:r>
              <a:rPr lang="es-ES" altLang="en-US" sz="1100" dirty="0" err="1"/>
              <a:t>doc</a:t>
            </a:r>
            <a:r>
              <a:rPr lang="es-ES" altLang="en-US" sz="1100" dirty="0"/>
              <a:t> 22/680r2 – </a:t>
            </a:r>
            <a:r>
              <a:rPr lang="es-ES" altLang="en-US" sz="1100" dirty="0" err="1"/>
              <a:t>Halasz</a:t>
            </a:r>
            <a:r>
              <a:rPr lang="es-ES" altLang="en-US" sz="1100" dirty="0"/>
              <a:t> (Morse Micro) </a:t>
            </a:r>
          </a:p>
          <a:p>
            <a:pPr lvl="2"/>
            <a:r>
              <a:rPr lang="es-ES" altLang="en-US" sz="1100" dirty="0"/>
              <a:t>CID 1490 – </a:t>
            </a:r>
            <a:r>
              <a:rPr lang="es-ES" altLang="en-US" sz="1100" dirty="0" err="1"/>
              <a:t>doc</a:t>
            </a:r>
            <a:r>
              <a:rPr lang="es-ES" altLang="en-US" sz="1100" dirty="0"/>
              <a:t> 22/644r2 – </a:t>
            </a:r>
            <a:r>
              <a:rPr lang="es-ES" altLang="en-US" sz="1100" dirty="0" err="1"/>
              <a:t>Halasz</a:t>
            </a:r>
            <a:r>
              <a:rPr lang="es-ES" altLang="en-US" sz="1100" dirty="0"/>
              <a:t> (Morse Micro) </a:t>
            </a:r>
          </a:p>
          <a:p>
            <a:pPr lvl="2"/>
            <a:r>
              <a:rPr lang="es-ES" altLang="en-US" sz="1100" dirty="0">
                <a:highlight>
                  <a:srgbClr val="FFFF00"/>
                </a:highlight>
              </a:rPr>
              <a:t>GEN </a:t>
            </a:r>
            <a:r>
              <a:rPr lang="es-ES" altLang="en-US" sz="1100" dirty="0" err="1">
                <a:highlight>
                  <a:srgbClr val="FFFF00"/>
                </a:highlight>
              </a:rPr>
              <a:t>CIDs</a:t>
            </a:r>
            <a:r>
              <a:rPr lang="es-ES" altLang="en-US" sz="1100" dirty="0">
                <a:highlight>
                  <a:srgbClr val="FFFF00"/>
                </a:highlight>
              </a:rPr>
              <a:t> – </a:t>
            </a:r>
            <a:r>
              <a:rPr lang="es-ES" altLang="en-US" sz="1100" dirty="0" err="1">
                <a:highlight>
                  <a:srgbClr val="FFFF00"/>
                </a:highlight>
              </a:rPr>
              <a:t>Rosdahl</a:t>
            </a:r>
            <a:r>
              <a:rPr lang="es-ES" altLang="en-US" sz="1100" dirty="0">
                <a:highlight>
                  <a:srgbClr val="FFFF00"/>
                </a:highlight>
              </a:rPr>
              <a:t> (Qualcomm)</a:t>
            </a:r>
          </a:p>
          <a:p>
            <a:pPr lvl="1"/>
            <a:r>
              <a:rPr lang="en-US" altLang="en-US" sz="1100" dirty="0"/>
              <a:t>Recess</a:t>
            </a:r>
            <a:endParaRPr lang="en-GB" dirty="0"/>
          </a:p>
          <a:p>
            <a:pPr lvl="2"/>
            <a:endParaRPr lang="en-GB" sz="1400" dirty="0"/>
          </a:p>
          <a:p>
            <a:pPr lvl="2"/>
            <a:br>
              <a:rPr lang="en-GB" sz="100" dirty="0"/>
            </a:br>
            <a:endParaRPr lang="en-GB" sz="100" dirty="0"/>
          </a:p>
        </p:txBody>
      </p:sp>
      <p:sp>
        <p:nvSpPr>
          <p:cNvPr id="10" name="Rectangle 19">
            <a:extLst>
              <a:ext uri="{FF2B5EF4-FFF2-40B4-BE49-F238E27FC236}">
                <a16:creationId xmlns:a16="http://schemas.microsoft.com/office/drawing/2014/main" id="{CC2AB40D-EE73-4F6E-AF6C-5BB8815A67AA}"/>
              </a:ext>
            </a:extLst>
          </p:cNvPr>
          <p:cNvSpPr>
            <a:spLocks noChangeArrowheads="1"/>
          </p:cNvSpPr>
          <p:nvPr/>
        </p:nvSpPr>
        <p:spPr bwMode="auto">
          <a:xfrm>
            <a:off x="6857998" y="4572000"/>
            <a:ext cx="5181602" cy="14343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400" dirty="0"/>
              <a:t>Thursday July 14, 4pm ET</a:t>
            </a:r>
          </a:p>
          <a:p>
            <a:pPr lvl="1"/>
            <a:r>
              <a:rPr lang="en-CA" altLang="en-US" sz="1100" dirty="0"/>
              <a:t>Comment Resolution</a:t>
            </a:r>
            <a:endParaRPr lang="en-CA" sz="1100" dirty="0"/>
          </a:p>
          <a:p>
            <a:pPr lvl="2"/>
            <a:r>
              <a:rPr lang="en-US" altLang="en-US" sz="1100" dirty="0"/>
              <a:t>CID 2195 – doc 11-22/917 – Lee (Signify)</a:t>
            </a:r>
            <a:endParaRPr lang="en-CA" altLang="en-US" sz="1100" dirty="0"/>
          </a:p>
          <a:p>
            <a:pPr lvl="2"/>
            <a:r>
              <a:rPr lang="en-CA" altLang="en-US" sz="1100" dirty="0" err="1"/>
              <a:t>Misc</a:t>
            </a:r>
            <a:r>
              <a:rPr lang="en-CA" altLang="en-US" sz="1100" dirty="0"/>
              <a:t> CIDs  -  doc 11-22/990 – Kim (Qualcomm)</a:t>
            </a:r>
          </a:p>
          <a:p>
            <a:pPr lvl="2"/>
            <a:r>
              <a:rPr lang="en-CA" altLang="en-US" sz="1100" dirty="0"/>
              <a:t>CIDs 1120, 1121, 1215 1230 – doc 11-22/981 – Coffey (Realtek)</a:t>
            </a:r>
          </a:p>
          <a:p>
            <a:pPr lvl="2"/>
            <a:r>
              <a:rPr lang="en-CA" altLang="en-US" sz="1100" dirty="0"/>
              <a:t>CID 1230 (Editorial) – doc 11-22/994 – Coffey (Realtek)</a:t>
            </a:r>
          </a:p>
          <a:p>
            <a:pPr lvl="2"/>
            <a:r>
              <a:rPr lang="es-ES" altLang="en-US" sz="1100" dirty="0">
                <a:highlight>
                  <a:srgbClr val="FFFF00"/>
                </a:highlight>
              </a:rPr>
              <a:t>CID 1011 – </a:t>
            </a:r>
            <a:r>
              <a:rPr lang="es-ES" altLang="en-US" sz="1100" dirty="0" err="1">
                <a:highlight>
                  <a:srgbClr val="FFFF00"/>
                </a:highlight>
              </a:rPr>
              <a:t>doc</a:t>
            </a:r>
            <a:r>
              <a:rPr lang="es-ES" altLang="en-US" sz="1100" dirty="0">
                <a:highlight>
                  <a:srgbClr val="FFFF00"/>
                </a:highlight>
              </a:rPr>
              <a:t> 11-22/115 – Patil (Qualcomm)</a:t>
            </a:r>
          </a:p>
          <a:p>
            <a:pPr lvl="2"/>
            <a:r>
              <a:rPr lang="it-IT" altLang="en-US" sz="1100" dirty="0">
                <a:highlight>
                  <a:srgbClr val="FFFF00"/>
                </a:highlight>
              </a:rPr>
              <a:t>CID 1024, 1113 – doc 11-22/528 – Ajami (Qualcomm)</a:t>
            </a:r>
            <a:endParaRPr lang="en-CA" altLang="en-US" sz="1100" dirty="0"/>
          </a:p>
          <a:p>
            <a:pPr lvl="1"/>
            <a:r>
              <a:rPr lang="en-CA" altLang="en-US" sz="1100" dirty="0"/>
              <a:t>Motions  - 11-22/0059rX – slides x-y (at 17:30pm)</a:t>
            </a:r>
          </a:p>
          <a:p>
            <a:pPr lvl="1"/>
            <a:r>
              <a:rPr lang="en-CA" altLang="en-US" sz="1100" dirty="0"/>
              <a:t>Timeline, Teleconferences, </a:t>
            </a:r>
            <a:r>
              <a:rPr lang="en-CA" altLang="en-US" sz="1100" dirty="0" err="1"/>
              <a:t>Adhoc</a:t>
            </a:r>
            <a:r>
              <a:rPr lang="en-CA" altLang="en-US" sz="1100" dirty="0"/>
              <a:t>, Plan for September</a:t>
            </a:r>
          </a:p>
          <a:p>
            <a:pPr lvl="1"/>
            <a:r>
              <a:rPr lang="en-CA" altLang="en-US" sz="1100" dirty="0" err="1"/>
              <a:t>AoB</a:t>
            </a:r>
            <a:endParaRPr lang="en-CA" altLang="en-US" sz="1100" dirty="0"/>
          </a:p>
        </p:txBody>
      </p:sp>
      <p:sp>
        <p:nvSpPr>
          <p:cNvPr id="7" name="Rectangle 19">
            <a:extLst>
              <a:ext uri="{FF2B5EF4-FFF2-40B4-BE49-F238E27FC236}">
                <a16:creationId xmlns:a16="http://schemas.microsoft.com/office/drawing/2014/main" id="{12EA73ED-8534-496E-953B-F9D898315292}"/>
              </a:ext>
            </a:extLst>
          </p:cNvPr>
          <p:cNvSpPr>
            <a:spLocks noChangeArrowheads="1"/>
          </p:cNvSpPr>
          <p:nvPr/>
        </p:nvSpPr>
        <p:spPr bwMode="auto">
          <a:xfrm>
            <a:off x="1066798" y="4191000"/>
            <a:ext cx="5181602" cy="14343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400" dirty="0"/>
              <a:t>Tuesday July 12, 4pm ET</a:t>
            </a:r>
          </a:p>
          <a:p>
            <a:pPr lvl="1"/>
            <a:r>
              <a:rPr lang="en-CA" altLang="en-US" sz="1100" dirty="0"/>
              <a:t>Comment Resolution</a:t>
            </a:r>
          </a:p>
          <a:p>
            <a:pPr lvl="2"/>
            <a:r>
              <a:rPr lang="es-ES" altLang="en-US" sz="1100" dirty="0"/>
              <a:t>CID 1115, 1116, 1117, 1118, 1122, 1123, 2185. - </a:t>
            </a:r>
            <a:r>
              <a:rPr lang="es-ES" altLang="en-US" sz="1100" dirty="0" err="1"/>
              <a:t>Withdrawn</a:t>
            </a:r>
            <a:endParaRPr lang="es-ES" altLang="en-US" sz="1100" dirty="0"/>
          </a:p>
          <a:p>
            <a:pPr lvl="2"/>
            <a:r>
              <a:rPr lang="es-ES" altLang="en-US" sz="1100" dirty="0"/>
              <a:t>CID 2347 – </a:t>
            </a:r>
            <a:r>
              <a:rPr lang="es-ES" altLang="en-US" sz="1100" dirty="0" err="1"/>
              <a:t>doc</a:t>
            </a:r>
            <a:r>
              <a:rPr lang="es-ES" altLang="en-US" sz="1100" dirty="0"/>
              <a:t> 11-22/775 – Wang (</a:t>
            </a:r>
            <a:r>
              <a:rPr lang="es-ES" altLang="en-US" sz="1100" dirty="0" err="1"/>
              <a:t>InterDigital</a:t>
            </a:r>
            <a:r>
              <a:rPr lang="es-ES" altLang="en-US" sz="1100" dirty="0"/>
              <a:t>)</a:t>
            </a:r>
            <a:endParaRPr lang="de-DE" sz="1100" dirty="0"/>
          </a:p>
          <a:p>
            <a:pPr lvl="2"/>
            <a:r>
              <a:rPr lang="de-DE" sz="1100" dirty="0"/>
              <a:t>CID 2243, 2244, 2390, 2391 – doc 11-22-652 Lin (InterDigital)</a:t>
            </a:r>
          </a:p>
          <a:p>
            <a:pPr lvl="2"/>
            <a:r>
              <a:rPr lang="de-DE" sz="1100" dirty="0"/>
              <a:t>CID 2377, 2379, 2374 – doc 11/22-480</a:t>
            </a:r>
            <a:endParaRPr lang="en-CA" sz="1100" dirty="0"/>
          </a:p>
          <a:p>
            <a:pPr lvl="2"/>
            <a:r>
              <a:rPr lang="en-CA" sz="1100" dirty="0"/>
              <a:t>ED1 comments – doc 11-22/319r5 – Qi (Intel)</a:t>
            </a:r>
          </a:p>
          <a:p>
            <a:pPr lvl="2"/>
            <a:r>
              <a:rPr lang="en-CA" sz="1100" dirty="0"/>
              <a:t>SEC CIDs – Montemurro (Huawei)</a:t>
            </a:r>
          </a:p>
          <a:p>
            <a:pPr lvl="1"/>
            <a:r>
              <a:rPr lang="en-CA" altLang="en-US" sz="1100" dirty="0"/>
              <a:t>Recess</a:t>
            </a:r>
          </a:p>
        </p:txBody>
      </p:sp>
      <p:sp>
        <p:nvSpPr>
          <p:cNvPr id="8" name="Rectangle 19">
            <a:extLst>
              <a:ext uri="{FF2B5EF4-FFF2-40B4-BE49-F238E27FC236}">
                <a16:creationId xmlns:a16="http://schemas.microsoft.com/office/drawing/2014/main" id="{4CD249A7-B25B-4413-A490-DA16C7C17DEA}"/>
              </a:ext>
            </a:extLst>
          </p:cNvPr>
          <p:cNvSpPr>
            <a:spLocks noChangeArrowheads="1"/>
          </p:cNvSpPr>
          <p:nvPr/>
        </p:nvSpPr>
        <p:spPr bwMode="auto">
          <a:xfrm>
            <a:off x="6858000" y="1066800"/>
            <a:ext cx="5029201" cy="1295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400" dirty="0"/>
              <a:t>Wednesday July 13, 4pm ET</a:t>
            </a:r>
          </a:p>
          <a:p>
            <a:pPr lvl="1"/>
            <a:r>
              <a:rPr lang="en-CA" altLang="en-US" sz="1100" dirty="0"/>
              <a:t>Comment Resolution</a:t>
            </a:r>
            <a:endParaRPr lang="pt-BR" sz="1100" dirty="0"/>
          </a:p>
          <a:p>
            <a:pPr lvl="2"/>
            <a:r>
              <a:rPr lang="en-US" sz="1100" dirty="0"/>
              <a:t>CIDs 1073, 2327, 2328, 2329 – doc 11-22/0838 – </a:t>
            </a:r>
            <a:r>
              <a:rPr lang="en-US" sz="1100" dirty="0" err="1"/>
              <a:t>Handte</a:t>
            </a:r>
            <a:r>
              <a:rPr lang="en-US" sz="1100" dirty="0"/>
              <a:t> (Sony)</a:t>
            </a:r>
          </a:p>
          <a:p>
            <a:pPr lvl="2"/>
            <a:r>
              <a:rPr lang="en-US" sz="1100" dirty="0"/>
              <a:t>CID 2022 – doc 11-22/522 – Naik (Qualcomm)</a:t>
            </a:r>
            <a:endParaRPr lang="nl-NL" sz="1100" dirty="0"/>
          </a:p>
          <a:p>
            <a:pPr lvl="2"/>
            <a:r>
              <a:rPr lang="nl-NL" sz="1100" dirty="0"/>
              <a:t>CIDs – doc 11-22/353 – Rison (Samsung)</a:t>
            </a:r>
          </a:p>
          <a:p>
            <a:pPr lvl="2"/>
            <a:r>
              <a:rPr lang="en-CA" altLang="en-US" sz="1100" dirty="0"/>
              <a:t>CID 1032 – doc 11-22/522 – Asterjadhi (Qualcomm)</a:t>
            </a:r>
          </a:p>
          <a:p>
            <a:pPr lvl="2"/>
            <a:r>
              <a:rPr lang="en-CA" sz="1100" dirty="0" err="1"/>
              <a:t>Misc</a:t>
            </a:r>
            <a:r>
              <a:rPr lang="en-CA" sz="1100" dirty="0"/>
              <a:t> CIDs – doc 11-22/936 - </a:t>
            </a:r>
            <a:r>
              <a:rPr lang="en-CA" altLang="en-US" sz="1100" dirty="0"/>
              <a:t>Asterjadhi (Qualcomm)</a:t>
            </a:r>
            <a:endParaRPr lang="nl-NL" sz="1100" dirty="0"/>
          </a:p>
          <a:p>
            <a:pPr lvl="2"/>
            <a:r>
              <a:rPr lang="nl-NL" sz="1100" dirty="0"/>
              <a:t>MAC CIDs – Hamilton (Ruckus/Commscope)</a:t>
            </a:r>
          </a:p>
          <a:p>
            <a:pPr lvl="1"/>
            <a:r>
              <a:rPr lang="en-CA" altLang="en-US" sz="1100" dirty="0"/>
              <a:t>Recess</a:t>
            </a:r>
          </a:p>
        </p:txBody>
      </p:sp>
      <p:sp>
        <p:nvSpPr>
          <p:cNvPr id="9" name="Rectangle 19">
            <a:extLst>
              <a:ext uri="{FF2B5EF4-FFF2-40B4-BE49-F238E27FC236}">
                <a16:creationId xmlns:a16="http://schemas.microsoft.com/office/drawing/2014/main" id="{646D209B-E15C-40CD-B6C9-BF023D20E53D}"/>
              </a:ext>
            </a:extLst>
          </p:cNvPr>
          <p:cNvSpPr>
            <a:spLocks noChangeArrowheads="1"/>
          </p:cNvSpPr>
          <p:nvPr/>
        </p:nvSpPr>
        <p:spPr bwMode="auto">
          <a:xfrm>
            <a:off x="6857998" y="2909094"/>
            <a:ext cx="5181602" cy="14343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400" dirty="0"/>
              <a:t>Thursday July  14, 10:30am ET</a:t>
            </a:r>
          </a:p>
          <a:p>
            <a:pPr lvl="1"/>
            <a:r>
              <a:rPr lang="en-CA" altLang="en-US" sz="1100" dirty="0"/>
              <a:t>Comment Resolution</a:t>
            </a:r>
          </a:p>
          <a:p>
            <a:pPr lvl="2"/>
            <a:r>
              <a:rPr lang="es-ES" altLang="en-US" sz="1100" dirty="0"/>
              <a:t>CID 2355, 2356 – </a:t>
            </a:r>
            <a:r>
              <a:rPr lang="es-ES" altLang="en-US" sz="1100" dirty="0" err="1"/>
              <a:t>doc</a:t>
            </a:r>
            <a:r>
              <a:rPr lang="es-ES" altLang="en-US" sz="1100" dirty="0"/>
              <a:t> 11-22/669 – </a:t>
            </a:r>
            <a:r>
              <a:rPr lang="es-ES" altLang="en-US" sz="1100" dirty="0" err="1"/>
              <a:t>Fang</a:t>
            </a:r>
            <a:r>
              <a:rPr lang="es-ES" altLang="en-US" sz="1100" dirty="0"/>
              <a:t> (</a:t>
            </a:r>
            <a:r>
              <a:rPr lang="es-ES" altLang="en-US" sz="1100" dirty="0" err="1"/>
              <a:t>Mediatek</a:t>
            </a:r>
            <a:r>
              <a:rPr lang="es-ES" altLang="en-US" sz="1100" dirty="0"/>
              <a:t>)</a:t>
            </a:r>
          </a:p>
          <a:p>
            <a:pPr lvl="2"/>
            <a:r>
              <a:rPr lang="nn-NO" altLang="en-US" sz="1100" dirty="0"/>
              <a:t>CIDs 2362, 2363 – doc 11-22/691 – Fang (Mediatek)</a:t>
            </a:r>
            <a:endParaRPr lang="es-ES" altLang="en-US" sz="1100" dirty="0"/>
          </a:p>
          <a:p>
            <a:pPr lvl="2"/>
            <a:r>
              <a:rPr lang="en-US" altLang="en-US" sz="1100" dirty="0"/>
              <a:t>PHY and low-level CIDs – doc 11-22/576 – Hart (Cisco)</a:t>
            </a:r>
          </a:p>
          <a:p>
            <a:pPr lvl="2"/>
            <a:r>
              <a:rPr lang="es-ES" altLang="en-US" sz="1100" dirty="0" err="1"/>
              <a:t>Misc</a:t>
            </a:r>
            <a:r>
              <a:rPr lang="es-ES" altLang="en-US" sz="1100" dirty="0"/>
              <a:t> MAC </a:t>
            </a:r>
            <a:r>
              <a:rPr lang="es-ES" altLang="en-US" sz="1100" dirty="0" err="1"/>
              <a:t>CIDs</a:t>
            </a:r>
            <a:r>
              <a:rPr lang="es-ES" altLang="en-US" sz="1100" dirty="0"/>
              <a:t> – </a:t>
            </a:r>
            <a:r>
              <a:rPr lang="es-ES" altLang="en-US" sz="1100" dirty="0" err="1"/>
              <a:t>doc</a:t>
            </a:r>
            <a:r>
              <a:rPr lang="es-ES" altLang="en-US" sz="1100" dirty="0"/>
              <a:t> 11-22/878 – Montemurro (Huawei)</a:t>
            </a:r>
            <a:endParaRPr lang="en-CA" altLang="en-US" sz="1100" dirty="0"/>
          </a:p>
          <a:p>
            <a:pPr lvl="2"/>
            <a:r>
              <a:rPr lang="es-ES" altLang="en-US" sz="1100" dirty="0"/>
              <a:t>GEN </a:t>
            </a:r>
            <a:r>
              <a:rPr lang="es-ES" altLang="en-US" sz="1100" dirty="0" err="1"/>
              <a:t>CIDs</a:t>
            </a:r>
            <a:r>
              <a:rPr lang="es-ES" altLang="en-US" sz="1100" dirty="0"/>
              <a:t> – </a:t>
            </a:r>
            <a:r>
              <a:rPr lang="es-ES" altLang="en-US" sz="1100" dirty="0" err="1"/>
              <a:t>Rosdahl</a:t>
            </a:r>
            <a:r>
              <a:rPr lang="es-ES" altLang="en-US" sz="1100" dirty="0"/>
              <a:t> (Qualcomm)</a:t>
            </a:r>
          </a:p>
          <a:p>
            <a:pPr lvl="1"/>
            <a:r>
              <a:rPr lang="en-CA" altLang="en-US" sz="1100" dirty="0"/>
              <a:t>Recess</a:t>
            </a:r>
          </a:p>
        </p:txBody>
      </p:sp>
    </p:spTree>
    <p:extLst>
      <p:ext uri="{BB962C8B-B14F-4D97-AF65-F5344CB8AC3E}">
        <p14:creationId xmlns:p14="http://schemas.microsoft.com/office/powerpoint/2010/main" val="38306190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312E63CB-7AA4-47E9-A213-073D8CADFEE1}"/>
              </a:ext>
            </a:extLst>
          </p:cNvPr>
          <p:cNvSpPr>
            <a:spLocks noGrp="1"/>
          </p:cNvSpPr>
          <p:nvPr>
            <p:ph idx="1"/>
          </p:nvPr>
        </p:nvSpPr>
        <p:spPr>
          <a:xfrm>
            <a:off x="800099" y="1773046"/>
            <a:ext cx="10477501" cy="4702368"/>
          </a:xfrm>
        </p:spPr>
        <p:txBody>
          <a:bodyPr/>
          <a:lstStyle/>
          <a:p>
            <a:pPr marL="0" indent="0">
              <a:lnSpc>
                <a:spcPct val="80000"/>
              </a:lnSpc>
              <a:buNone/>
            </a:pPr>
            <a:r>
              <a:rPr lang="en-US" altLang="en-US" sz="2800" dirty="0"/>
              <a:t>Approve the minutes in documents</a:t>
            </a:r>
            <a:endParaRPr lang="en-US" altLang="en-US" sz="1800" dirty="0"/>
          </a:p>
          <a:p>
            <a:pPr>
              <a:lnSpc>
                <a:spcPct val="80000"/>
              </a:lnSpc>
            </a:pPr>
            <a:r>
              <a:rPr lang="en-US" altLang="en-US" sz="1800" dirty="0"/>
              <a:t>May wireless interim: </a:t>
            </a:r>
            <a:r>
              <a:rPr lang="en-US" altLang="en-US" sz="1800" dirty="0">
                <a:hlinkClick r:id="rId2"/>
              </a:rPr>
              <a:t>https://mentor.ieee.org/802.11/dcn/22/11-22-0782-02-000m-telecon-minutes-for-revme-2022-may-802-wireless-interim.docx</a:t>
            </a:r>
            <a:r>
              <a:rPr lang="en-US" altLang="en-US" sz="1800" dirty="0"/>
              <a:t>  </a:t>
            </a:r>
          </a:p>
          <a:p>
            <a:pPr>
              <a:lnSpc>
                <a:spcPct val="80000"/>
              </a:lnSpc>
            </a:pPr>
            <a:r>
              <a:rPr lang="en-US" altLang="en-US" sz="1800" dirty="0"/>
              <a:t>May 27</a:t>
            </a:r>
            <a:r>
              <a:rPr lang="en-US" altLang="en-US" sz="1800" baseline="30000" dirty="0"/>
              <a:t>th</a:t>
            </a:r>
            <a:r>
              <a:rPr lang="en-US" altLang="en-US" sz="1800" dirty="0"/>
              <a:t> teleconference: </a:t>
            </a:r>
            <a:r>
              <a:rPr lang="en-US" altLang="en-US" sz="1800" dirty="0">
                <a:hlinkClick r:id="rId3"/>
              </a:rPr>
              <a:t>https://mentor.ieee.org/802.11/dcn/22/11-22-0825-01-000m-minutes-for-revme-ad-hoc-may-27-2022.docx</a:t>
            </a:r>
            <a:r>
              <a:rPr lang="en-US" altLang="en-US" sz="1800" dirty="0"/>
              <a:t> </a:t>
            </a:r>
          </a:p>
          <a:p>
            <a:pPr>
              <a:lnSpc>
                <a:spcPct val="80000"/>
              </a:lnSpc>
            </a:pPr>
            <a:r>
              <a:rPr lang="en-US" altLang="en-US" sz="1800" dirty="0"/>
              <a:t>June teleconferences: </a:t>
            </a:r>
            <a:r>
              <a:rPr lang="en-US" altLang="en-US" sz="1800" dirty="0">
                <a:hlinkClick r:id="rId4"/>
              </a:rPr>
              <a:t>https://mentor.ieee.org/802.11/dcn/22/11-22-0846-06-000m-telecon-minutes-for-revme-june-2022.docx</a:t>
            </a:r>
            <a:r>
              <a:rPr lang="en-US" altLang="en-US" sz="1800" dirty="0"/>
              <a:t> </a:t>
            </a:r>
          </a:p>
          <a:p>
            <a:pPr marL="0" indent="0">
              <a:lnSpc>
                <a:spcPct val="80000"/>
              </a:lnSpc>
              <a:buNone/>
            </a:pPr>
            <a:r>
              <a:rPr lang="en-US" altLang="en-US" sz="1800" dirty="0"/>
              <a:t>  </a:t>
            </a:r>
            <a:endParaRPr lang="en-US" sz="1800" dirty="0"/>
          </a:p>
          <a:p>
            <a:pPr marL="0" indent="0">
              <a:lnSpc>
                <a:spcPct val="80000"/>
              </a:lnSpc>
              <a:buNone/>
            </a:pPr>
            <a:r>
              <a:rPr lang="en-CA" dirty="0"/>
              <a:t>Moved: </a:t>
            </a:r>
          </a:p>
          <a:p>
            <a:pPr marL="0" indent="0">
              <a:buNone/>
            </a:pPr>
            <a:r>
              <a:rPr lang="en-CA" dirty="0"/>
              <a:t>Seconded: </a:t>
            </a:r>
          </a:p>
          <a:p>
            <a:pPr marL="0" indent="0">
              <a:buNone/>
            </a:pPr>
            <a:r>
              <a:rPr lang="en-CA" dirty="0"/>
              <a:t>Results: </a:t>
            </a:r>
            <a:endParaRPr lang="en-US" altLang="en-US" dirty="0"/>
          </a:p>
          <a:p>
            <a:pPr lvl="1">
              <a:lnSpc>
                <a:spcPct val="80000"/>
              </a:lnSpc>
            </a:pPr>
            <a:endParaRPr lang="en-US" altLang="en-US" dirty="0"/>
          </a:p>
          <a:p>
            <a:pPr>
              <a:lnSpc>
                <a:spcPct val="80000"/>
              </a:lnSpc>
            </a:pPr>
            <a:endParaRPr lang="en-US" altLang="en-US" sz="2000" dirty="0"/>
          </a:p>
        </p:txBody>
      </p:sp>
      <p:sp>
        <p:nvSpPr>
          <p:cNvPr id="4" name="Title 3">
            <a:extLst>
              <a:ext uri="{FF2B5EF4-FFF2-40B4-BE49-F238E27FC236}">
                <a16:creationId xmlns:a16="http://schemas.microsoft.com/office/drawing/2014/main" id="{2D54C6BD-C858-48E4-ADDB-E13D7A95204A}"/>
              </a:ext>
            </a:extLst>
          </p:cNvPr>
          <p:cNvSpPr>
            <a:spLocks noGrp="1"/>
          </p:cNvSpPr>
          <p:nvPr>
            <p:ph type="title"/>
          </p:nvPr>
        </p:nvSpPr>
        <p:spPr/>
        <p:txBody>
          <a:bodyPr/>
          <a:lstStyle/>
          <a:p>
            <a:r>
              <a:rPr lang="en-CA" dirty="0" err="1"/>
              <a:t>REVme</a:t>
            </a:r>
            <a:r>
              <a:rPr lang="en-CA" dirty="0"/>
              <a:t> minutes approval</a:t>
            </a:r>
          </a:p>
        </p:txBody>
      </p:sp>
      <p:sp>
        <p:nvSpPr>
          <p:cNvPr id="2" name="Footer Placeholder 1">
            <a:extLst>
              <a:ext uri="{FF2B5EF4-FFF2-40B4-BE49-F238E27FC236}">
                <a16:creationId xmlns:a16="http://schemas.microsoft.com/office/drawing/2014/main" id="{ED124A4A-423D-4E3C-9AD0-6A363399DA6B}"/>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7BC7C395-02DA-4E32-87CE-F3AA0F9A11C9}"/>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6</a:t>
            </a:fld>
            <a:endParaRPr lang="en-US" altLang="en-US"/>
          </a:p>
        </p:txBody>
      </p:sp>
    </p:spTree>
    <p:extLst>
      <p:ext uri="{BB962C8B-B14F-4D97-AF65-F5344CB8AC3E}">
        <p14:creationId xmlns:p14="http://schemas.microsoft.com/office/powerpoint/2010/main" val="15540632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312E63CB-7AA4-47E9-A213-073D8CADFEE1}"/>
              </a:ext>
            </a:extLst>
          </p:cNvPr>
          <p:cNvSpPr>
            <a:spLocks noGrp="1"/>
          </p:cNvSpPr>
          <p:nvPr>
            <p:ph idx="1"/>
          </p:nvPr>
        </p:nvSpPr>
        <p:spPr>
          <a:xfrm>
            <a:off x="2209800" y="1600200"/>
            <a:ext cx="7772400" cy="4114800"/>
          </a:xfrm>
        </p:spPr>
        <p:txBody>
          <a:bodyPr/>
          <a:lstStyle/>
          <a:p>
            <a:pPr>
              <a:lnSpc>
                <a:spcPct val="80000"/>
              </a:lnSpc>
            </a:pPr>
            <a:r>
              <a:rPr lang="en-US" altLang="en-US" sz="2000" dirty="0">
                <a:solidFill>
                  <a:srgbClr val="00B050"/>
                </a:solidFill>
              </a:rPr>
              <a:t>Feb 2021 – PAR Approval</a:t>
            </a:r>
          </a:p>
          <a:p>
            <a:pPr>
              <a:lnSpc>
                <a:spcPct val="80000"/>
              </a:lnSpc>
            </a:pPr>
            <a:r>
              <a:rPr lang="en-US" altLang="en-US" sz="2000" dirty="0">
                <a:solidFill>
                  <a:srgbClr val="00B050"/>
                </a:solidFill>
              </a:rPr>
              <a:t>March 2021– Initial meeting, issue comment collection on IEEE Std 802.11-2020 (if published)</a:t>
            </a:r>
          </a:p>
          <a:p>
            <a:pPr>
              <a:lnSpc>
                <a:spcPct val="80000"/>
              </a:lnSpc>
            </a:pPr>
            <a:r>
              <a:rPr lang="en-US" altLang="en-US" sz="2000" dirty="0">
                <a:solidFill>
                  <a:srgbClr val="00B050"/>
                </a:solidFill>
              </a:rPr>
              <a:t>March 2021 – Draft 0.00 available</a:t>
            </a:r>
          </a:p>
          <a:p>
            <a:pPr>
              <a:lnSpc>
                <a:spcPct val="80000"/>
              </a:lnSpc>
            </a:pPr>
            <a:r>
              <a:rPr lang="en-US" altLang="en-US" sz="2000" dirty="0">
                <a:solidFill>
                  <a:srgbClr val="00B050"/>
                </a:solidFill>
              </a:rPr>
              <a:t>May 2021 – Process CC input, 11ax, 11ay, 11ba integration begins</a:t>
            </a:r>
          </a:p>
          <a:p>
            <a:pPr>
              <a:lnSpc>
                <a:spcPct val="80000"/>
              </a:lnSpc>
            </a:pPr>
            <a:r>
              <a:rPr lang="en-US" altLang="en-US" sz="2000" dirty="0">
                <a:solidFill>
                  <a:srgbClr val="00B050"/>
                </a:solidFill>
              </a:rPr>
              <a:t>Nov 2021 – Initial D1.0 WG Letter ballot </a:t>
            </a:r>
          </a:p>
          <a:p>
            <a:pPr>
              <a:lnSpc>
                <a:spcPct val="80000"/>
              </a:lnSpc>
            </a:pPr>
            <a:r>
              <a:rPr lang="en-US" altLang="en-US" sz="2000" dirty="0">
                <a:solidFill>
                  <a:srgbClr val="FF0000"/>
                </a:solidFill>
              </a:rPr>
              <a:t>Jul 2022 – D2.0 Recirculation LB </a:t>
            </a:r>
          </a:p>
          <a:p>
            <a:pPr>
              <a:lnSpc>
                <a:spcPct val="80000"/>
              </a:lnSpc>
            </a:pPr>
            <a:r>
              <a:rPr lang="en-US" altLang="en-US" sz="2000" dirty="0">
                <a:solidFill>
                  <a:srgbClr val="00B0F0"/>
                </a:solidFill>
              </a:rPr>
              <a:t>Mar 2023 – D3.0 Recirculation LB (11az + other amendments &lt;11bc, 11bd, 11bb&gt; ) </a:t>
            </a:r>
          </a:p>
          <a:p>
            <a:pPr>
              <a:lnSpc>
                <a:spcPct val="80000"/>
              </a:lnSpc>
            </a:pPr>
            <a:r>
              <a:rPr lang="en-US" altLang="en-US" sz="2000" dirty="0">
                <a:solidFill>
                  <a:srgbClr val="00B0F0"/>
                </a:solidFill>
              </a:rPr>
              <a:t>Sep 2023 – D4.0 Recirculation (&lt;other amendments – if Jul&gt;)</a:t>
            </a:r>
          </a:p>
          <a:p>
            <a:pPr>
              <a:lnSpc>
                <a:spcPct val="80000"/>
              </a:lnSpc>
            </a:pPr>
            <a:r>
              <a:rPr lang="en-US" altLang="en-US" sz="2000" dirty="0">
                <a:solidFill>
                  <a:srgbClr val="00B0F0"/>
                </a:solidFill>
              </a:rPr>
              <a:t>Nov 2023 – D5.0 Initial SA Ballot </a:t>
            </a:r>
          </a:p>
          <a:p>
            <a:pPr>
              <a:lnSpc>
                <a:spcPct val="80000"/>
              </a:lnSpc>
            </a:pPr>
            <a:r>
              <a:rPr lang="en-US" altLang="en-US" sz="2000" dirty="0">
                <a:solidFill>
                  <a:srgbClr val="00B0F0"/>
                </a:solidFill>
              </a:rPr>
              <a:t>Mar 2024 – D6.0 Recirculation SA Ballot  </a:t>
            </a:r>
          </a:p>
          <a:p>
            <a:pPr>
              <a:lnSpc>
                <a:spcPct val="80000"/>
              </a:lnSpc>
            </a:pPr>
            <a:r>
              <a:rPr lang="en-US" altLang="en-US" sz="2000" dirty="0">
                <a:solidFill>
                  <a:srgbClr val="00B0F0"/>
                </a:solidFill>
              </a:rPr>
              <a:t>May 2024 – D7.0 Recirculation SA Ballot</a:t>
            </a:r>
          </a:p>
          <a:p>
            <a:pPr>
              <a:lnSpc>
                <a:spcPct val="80000"/>
              </a:lnSpc>
            </a:pPr>
            <a:r>
              <a:rPr lang="en-US" altLang="en-US" sz="2000" dirty="0"/>
              <a:t>Jun 2024 – D7.0 Recirculation SA Ballot (clean recirculation)</a:t>
            </a:r>
          </a:p>
          <a:p>
            <a:pPr>
              <a:lnSpc>
                <a:spcPct val="80000"/>
              </a:lnSpc>
            </a:pPr>
            <a:r>
              <a:rPr lang="en-US" altLang="en-US" sz="2000" dirty="0"/>
              <a:t>Sep 2024 – </a:t>
            </a:r>
            <a:r>
              <a:rPr lang="en-US" altLang="en-US" sz="2000" dirty="0" err="1"/>
              <a:t>RevCom</a:t>
            </a:r>
            <a:r>
              <a:rPr lang="en-US" altLang="en-US" sz="2000" dirty="0"/>
              <a:t>/SASB Approval</a:t>
            </a:r>
          </a:p>
        </p:txBody>
      </p:sp>
      <p:sp>
        <p:nvSpPr>
          <p:cNvPr id="4" name="Title 3">
            <a:extLst>
              <a:ext uri="{FF2B5EF4-FFF2-40B4-BE49-F238E27FC236}">
                <a16:creationId xmlns:a16="http://schemas.microsoft.com/office/drawing/2014/main" id="{2D54C6BD-C858-48E4-ADDB-E13D7A95204A}"/>
              </a:ext>
            </a:extLst>
          </p:cNvPr>
          <p:cNvSpPr>
            <a:spLocks noGrp="1"/>
          </p:cNvSpPr>
          <p:nvPr>
            <p:ph type="title"/>
          </p:nvPr>
        </p:nvSpPr>
        <p:spPr/>
        <p:txBody>
          <a:bodyPr/>
          <a:lstStyle/>
          <a:p>
            <a:r>
              <a:rPr lang="en-CA" dirty="0" err="1"/>
              <a:t>TGme</a:t>
            </a:r>
            <a:r>
              <a:rPr lang="en-CA" dirty="0"/>
              <a:t> Timeline</a:t>
            </a:r>
          </a:p>
        </p:txBody>
      </p:sp>
      <p:sp>
        <p:nvSpPr>
          <p:cNvPr id="2" name="Footer Placeholder 1">
            <a:extLst>
              <a:ext uri="{FF2B5EF4-FFF2-40B4-BE49-F238E27FC236}">
                <a16:creationId xmlns:a16="http://schemas.microsoft.com/office/drawing/2014/main" id="{ED124A4A-423D-4E3C-9AD0-6A363399DA6B}"/>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7BC7C395-02DA-4E32-87CE-F3AA0F9A11C9}"/>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7</a:t>
            </a:fld>
            <a:endParaRPr lang="en-US" altLang="en-US"/>
          </a:p>
        </p:txBody>
      </p:sp>
    </p:spTree>
    <p:extLst>
      <p:ext uri="{BB962C8B-B14F-4D97-AF65-F5344CB8AC3E}">
        <p14:creationId xmlns:p14="http://schemas.microsoft.com/office/powerpoint/2010/main" val="307028594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57E03B76-EBEA-4DED-BAEC-722D0C672AE5}"/>
              </a:ext>
            </a:extLst>
          </p:cNvPr>
          <p:cNvSpPr>
            <a:spLocks noGrp="1"/>
          </p:cNvSpPr>
          <p:nvPr>
            <p:ph type="title"/>
          </p:nvPr>
        </p:nvSpPr>
        <p:spPr/>
        <p:txBody>
          <a:bodyPr/>
          <a:lstStyle/>
          <a:p>
            <a:r>
              <a:rPr lang="en-CA" dirty="0"/>
              <a:t>Motion to Approve </a:t>
            </a:r>
            <a:r>
              <a:rPr lang="en-CA" dirty="0" err="1"/>
              <a:t>REVme</a:t>
            </a:r>
            <a:r>
              <a:rPr lang="en-CA" dirty="0"/>
              <a:t> Timeline </a:t>
            </a:r>
          </a:p>
        </p:txBody>
      </p:sp>
      <p:sp>
        <p:nvSpPr>
          <p:cNvPr id="5" name="Content Placeholder 4">
            <a:extLst>
              <a:ext uri="{FF2B5EF4-FFF2-40B4-BE49-F238E27FC236}">
                <a16:creationId xmlns:a16="http://schemas.microsoft.com/office/drawing/2014/main" id="{1DAD24F5-A556-4662-B5DA-D2EBC9A06A50}"/>
              </a:ext>
            </a:extLst>
          </p:cNvPr>
          <p:cNvSpPr>
            <a:spLocks noGrp="1"/>
          </p:cNvSpPr>
          <p:nvPr>
            <p:ph idx="1"/>
          </p:nvPr>
        </p:nvSpPr>
        <p:spPr/>
        <p:txBody>
          <a:bodyPr/>
          <a:lstStyle/>
          <a:p>
            <a:pPr marL="0" indent="0">
              <a:buNone/>
            </a:pPr>
            <a:r>
              <a:rPr lang="en-CA" dirty="0"/>
              <a:t>To approve the timeline posted on Slide 8 of &lt;this&gt; document as the timeline for </a:t>
            </a:r>
            <a:r>
              <a:rPr lang="en-CA" dirty="0" err="1"/>
              <a:t>REVme</a:t>
            </a:r>
            <a:r>
              <a:rPr lang="en-CA" dirty="0"/>
              <a:t>.</a:t>
            </a:r>
          </a:p>
          <a:p>
            <a:pPr marL="0" indent="0">
              <a:buNone/>
            </a:pPr>
            <a:r>
              <a:rPr lang="en-CA" dirty="0"/>
              <a:t>Moved: &lt;&gt;</a:t>
            </a:r>
          </a:p>
          <a:p>
            <a:pPr marL="0" indent="0">
              <a:buNone/>
            </a:pPr>
            <a:r>
              <a:rPr lang="en-CA" dirty="0"/>
              <a:t>Seconded: &lt;&gt;</a:t>
            </a:r>
          </a:p>
          <a:p>
            <a:pPr marL="0" indent="0">
              <a:buNone/>
            </a:pPr>
            <a:r>
              <a:rPr lang="en-CA" dirty="0"/>
              <a:t>Results: &lt;&gt;</a:t>
            </a:r>
          </a:p>
        </p:txBody>
      </p:sp>
      <p:sp>
        <p:nvSpPr>
          <p:cNvPr id="2" name="Footer Placeholder 1">
            <a:extLst>
              <a:ext uri="{FF2B5EF4-FFF2-40B4-BE49-F238E27FC236}">
                <a16:creationId xmlns:a16="http://schemas.microsoft.com/office/drawing/2014/main" id="{F75B0717-CF0A-486C-B708-9D96E8700276}"/>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A2E3FFF2-5B0B-4181-A47F-FE9D56B01AB8}"/>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8</a:t>
            </a:fld>
            <a:endParaRPr lang="en-US" altLang="en-US"/>
          </a:p>
        </p:txBody>
      </p:sp>
    </p:spTree>
    <p:extLst>
      <p:ext uri="{BB962C8B-B14F-4D97-AF65-F5344CB8AC3E}">
        <p14:creationId xmlns:p14="http://schemas.microsoft.com/office/powerpoint/2010/main" val="228921450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312E63CB-7AA4-47E9-A213-073D8CADFEE1}"/>
              </a:ext>
            </a:extLst>
          </p:cNvPr>
          <p:cNvSpPr>
            <a:spLocks noGrp="1"/>
          </p:cNvSpPr>
          <p:nvPr>
            <p:ph idx="1"/>
          </p:nvPr>
        </p:nvSpPr>
        <p:spPr>
          <a:xfrm>
            <a:off x="2209800" y="2022663"/>
            <a:ext cx="7772400" cy="4114800"/>
          </a:xfrm>
        </p:spPr>
        <p:txBody>
          <a:bodyPr/>
          <a:lstStyle/>
          <a:p>
            <a:pPr marL="0" indent="0">
              <a:lnSpc>
                <a:spcPct val="80000"/>
              </a:lnSpc>
              <a:buNone/>
            </a:pPr>
            <a:endParaRPr lang="en-US" altLang="en-US" sz="2000" dirty="0"/>
          </a:p>
          <a:p>
            <a:pPr>
              <a:lnSpc>
                <a:spcPct val="80000"/>
              </a:lnSpc>
            </a:pPr>
            <a:r>
              <a:rPr lang="en-US" altLang="en-US" sz="2000" dirty="0"/>
              <a:t>July 25, Aug 15, 29 – 10am ET, 2hrs</a:t>
            </a:r>
          </a:p>
          <a:p>
            <a:pPr marL="0" indent="0">
              <a:lnSpc>
                <a:spcPct val="80000"/>
              </a:lnSpc>
              <a:buNone/>
            </a:pPr>
            <a:endParaRPr lang="en-US" altLang="en-US" sz="2000" dirty="0"/>
          </a:p>
          <a:p>
            <a:pPr>
              <a:lnSpc>
                <a:spcPct val="80000"/>
              </a:lnSpc>
            </a:pPr>
            <a:r>
              <a:rPr lang="en-US" altLang="en-US" sz="2000" dirty="0"/>
              <a:t>August </a:t>
            </a:r>
            <a:r>
              <a:rPr lang="en-US" altLang="en-US" sz="2000" dirty="0" err="1"/>
              <a:t>adhoc</a:t>
            </a:r>
            <a:r>
              <a:rPr lang="en-US" altLang="en-US" sz="2000" dirty="0"/>
              <a:t> (see next slide): </a:t>
            </a:r>
          </a:p>
          <a:p>
            <a:pPr lvl="1">
              <a:lnSpc>
                <a:spcPct val="80000"/>
              </a:lnSpc>
            </a:pPr>
            <a:r>
              <a:rPr lang="en-US" altLang="en-US" sz="1600" dirty="0"/>
              <a:t>Location: San Diego, CA</a:t>
            </a:r>
          </a:p>
          <a:p>
            <a:pPr lvl="1">
              <a:lnSpc>
                <a:spcPct val="80000"/>
              </a:lnSpc>
            </a:pPr>
            <a:r>
              <a:rPr lang="en-US" altLang="en-US" sz="1600" dirty="0"/>
              <a:t>Dates: Aug 23-25</a:t>
            </a:r>
          </a:p>
          <a:p>
            <a:pPr marL="0" indent="0">
              <a:lnSpc>
                <a:spcPct val="80000"/>
              </a:lnSpc>
              <a:buNone/>
            </a:pPr>
            <a:endParaRPr lang="en-US" altLang="en-US" sz="2000" dirty="0"/>
          </a:p>
          <a:p>
            <a:pPr>
              <a:lnSpc>
                <a:spcPct val="80000"/>
              </a:lnSpc>
            </a:pPr>
            <a:r>
              <a:rPr lang="en-US" altLang="en-US" sz="2000" dirty="0"/>
              <a:t>For the September Interim: 5 sessions</a:t>
            </a:r>
          </a:p>
        </p:txBody>
      </p:sp>
      <p:sp>
        <p:nvSpPr>
          <p:cNvPr id="4" name="Title 3">
            <a:extLst>
              <a:ext uri="{FF2B5EF4-FFF2-40B4-BE49-F238E27FC236}">
                <a16:creationId xmlns:a16="http://schemas.microsoft.com/office/drawing/2014/main" id="{2D54C6BD-C858-48E4-ADDB-E13D7A95204A}"/>
              </a:ext>
            </a:extLst>
          </p:cNvPr>
          <p:cNvSpPr>
            <a:spLocks noGrp="1"/>
          </p:cNvSpPr>
          <p:nvPr>
            <p:ph type="title"/>
          </p:nvPr>
        </p:nvSpPr>
        <p:spPr/>
        <p:txBody>
          <a:bodyPr/>
          <a:lstStyle/>
          <a:p>
            <a:r>
              <a:rPr lang="en-CA" dirty="0"/>
              <a:t>Teleconference – Meeting plan until September</a:t>
            </a:r>
          </a:p>
        </p:txBody>
      </p:sp>
      <p:sp>
        <p:nvSpPr>
          <p:cNvPr id="2" name="Footer Placeholder 1">
            <a:extLst>
              <a:ext uri="{FF2B5EF4-FFF2-40B4-BE49-F238E27FC236}">
                <a16:creationId xmlns:a16="http://schemas.microsoft.com/office/drawing/2014/main" id="{ED124A4A-423D-4E3C-9AD0-6A363399DA6B}"/>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7BC7C395-02DA-4E32-87CE-F3AA0F9A11C9}"/>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9</a:t>
            </a:fld>
            <a:endParaRPr lang="en-US" altLang="en-US"/>
          </a:p>
        </p:txBody>
      </p:sp>
    </p:spTree>
    <p:extLst>
      <p:ext uri="{BB962C8B-B14F-4D97-AF65-F5344CB8AC3E}">
        <p14:creationId xmlns:p14="http://schemas.microsoft.com/office/powerpoint/2010/main" val="3056178945"/>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108160</TotalTime>
  <Words>2444</Words>
  <Application>Microsoft Office PowerPoint</Application>
  <PresentationFormat>Widescreen</PresentationFormat>
  <Paragraphs>257</Paragraphs>
  <Slides>19</Slides>
  <Notes>13</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19</vt:i4>
      </vt:variant>
    </vt:vector>
  </HeadingPairs>
  <TitlesOfParts>
    <vt:vector size="26" baseType="lpstr">
      <vt:lpstr>Arial</vt:lpstr>
      <vt:lpstr>Calibri</vt:lpstr>
      <vt:lpstr>Helvetica</vt:lpstr>
      <vt:lpstr>Monotype Sorts</vt:lpstr>
      <vt:lpstr>Times New Roman</vt:lpstr>
      <vt:lpstr>802-11-Submission</vt:lpstr>
      <vt:lpstr>Document</vt:lpstr>
      <vt:lpstr>PowerPoint Presentation</vt:lpstr>
      <vt:lpstr>Abstract</vt:lpstr>
      <vt:lpstr>Chair’s welcome and Patent Reminder</vt:lpstr>
      <vt:lpstr>Registration for the 2022 July 802 Plenary session</vt:lpstr>
      <vt:lpstr>REVme Agenda</vt:lpstr>
      <vt:lpstr>REVme minutes approval</vt:lpstr>
      <vt:lpstr>TGme Timeline</vt:lpstr>
      <vt:lpstr>Motion to Approve REVme Timeline </vt:lpstr>
      <vt:lpstr>Teleconference – Meeting plan until September</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Manager/>
  <Company>Marvell Semiconductor Inc.</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11-21/0270</dc:title>
  <dc:subject>Task Group AY November 2015 Meeting Agenda</dc:subject>
  <dc:creator>"mmontemurro@blackberry.com" &lt;mmontemurro@blackberry.com&gt;</dc:creator>
  <cp:keywords>March 2022</cp:keywords>
  <dc:description/>
  <cp:lastModifiedBy>Mike Montemurro</cp:lastModifiedBy>
  <cp:revision>4607</cp:revision>
  <cp:lastPrinted>2014-11-04T15:04:57Z</cp:lastPrinted>
  <dcterms:created xsi:type="dcterms:W3CDTF">2007-04-17T18:10:23Z</dcterms:created>
  <dcterms:modified xsi:type="dcterms:W3CDTF">2022-07-12T19:06:54Z</dcterms:modified>
  <cp:category>Agenda</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(3)MQ280qaauPybJRi62kUpZA41Bfd9s0tKU0L1gHYSXuruirnW+yggUxaM5lwCnXMYFeAu5LmE
EGt+ZYFA0mZ37Ikq5v9LbLZ7CLIpcwEf7a3Wsdc+OXbkMYbd2/pnYTSVvKs98qmWW6bS6wY7
v6zx1BiLMvevH6TxJdaBgHMJBUpTYVEQdkmjnLjxYHHw4HdzjFaoCmaQ+1lE4vsZzyePy9AY
4fn+21KMpWyAaI5gMM</vt:lpwstr>
  </property>
  <property fmtid="{D5CDD505-2E9C-101B-9397-08002B2CF9AE}" pid="27" name="_2015_ms_pID_7253431">
    <vt:lpwstr>MSLji7apc1dElFbOOZh69G3eK9lHGPPDbRohc7vQ0dRHT9QjgefLTK
Z9vWckHJjpkVFbIUJKmjejzu/JTPbbmQtrK9zbv+pb5mzwaJkB4FdR2Z6kkeeKZ8JkmVr1po
fy0xPFuthS93zpBH5HbjKHWMAdPTnHfw7Us5kCrYNMd5ZWipYz6kbw2sD07XbQKcT61BLa+I
ZWXAMy6geR7JLrbZsG3WXhEB6z8Xpxz8VVGC</vt:lpwstr>
  </property>
  <property fmtid="{D5CDD505-2E9C-101B-9397-08002B2CF9AE}" pid="28" name="_2015_ms_pID_7253432">
    <vt:lpwstr>Mw==</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1604929863</vt:lpwstr>
  </property>
</Properties>
</file>