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899" r:id="rId18"/>
    <p:sldId id="900" r:id="rId19"/>
    <p:sldId id="893" r:id="rId20"/>
    <p:sldId id="844" r:id="rId21"/>
    <p:sldId id="886" r:id="rId22"/>
    <p:sldId id="898" r:id="rId23"/>
    <p:sldId id="897" r:id="rId24"/>
    <p:sldId id="894" r:id="rId25"/>
    <p:sldId id="895" r:id="rId26"/>
    <p:sldId id="896" r:id="rId27"/>
    <p:sldId id="842" r:id="rId28"/>
    <p:sldId id="888" r:id="rId2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638" autoAdjust="0"/>
    <p:restoredTop sz="92094" autoAdjust="0"/>
  </p:normalViewPr>
  <p:slideViewPr>
    <p:cSldViewPr>
      <p:cViewPr varScale="1">
        <p:scale>
          <a:sx n="102" d="100"/>
          <a:sy n="102" d="100"/>
        </p:scale>
        <p:origin x="144" y="13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203318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35865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2400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98078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16663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7059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18434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0851</a:t>
            </a:r>
            <a:r>
              <a:rPr lang="en-US" altLang="en-US" sz="1800" b="1" dirty="0" smtClean="0"/>
              <a:t>r6</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2021-06-06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673270131"/>
              </p:ext>
            </p:extLst>
          </p:nvPr>
        </p:nvGraphicFramePr>
        <p:xfrm>
          <a:off x="3429000" y="1524000"/>
          <a:ext cx="8305801" cy="115441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Time Requirement of Immediate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22/0647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Information Exchange of WLAN Sensing Link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994185896"/>
              </p:ext>
            </p:extLst>
          </p:nvPr>
        </p:nvGraphicFramePr>
        <p:xfrm>
          <a:off x="3429000" y="4495800"/>
          <a:ext cx="8305800" cy="170446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Comment </a:t>
                      </a:r>
                      <a:r>
                        <a:rPr lang="fr-FR" altLang="zh-CN" sz="1200" kern="1200" dirty="0" err="1" smtClean="0">
                          <a:solidFill>
                            <a:srgbClr val="00B050"/>
                          </a:solidFill>
                          <a:latin typeface="+mn-lt"/>
                          <a:ea typeface="+mn-ea"/>
                          <a:cs typeface="+mn-cs"/>
                        </a:rPr>
                        <a:t>Resolution</a:t>
                      </a:r>
                      <a:r>
                        <a:rPr lang="fr-FR" altLang="zh-CN" sz="1200" kern="1200" dirty="0" smtClean="0">
                          <a:solidFill>
                            <a:srgbClr val="00B050"/>
                          </a:solidFill>
                          <a:latin typeface="+mn-lt"/>
                          <a:ea typeface="+mn-ea"/>
                          <a:cs typeface="+mn-cs"/>
                        </a:rPr>
                        <a:t> Document for </a:t>
                      </a:r>
                      <a:r>
                        <a:rPr lang="fr-FR" altLang="zh-CN" sz="1200" kern="1200" dirty="0" err="1" smtClean="0">
                          <a:solidFill>
                            <a:srgbClr val="00B050"/>
                          </a:solidFill>
                          <a:latin typeface="+mn-lt"/>
                          <a:ea typeface="+mn-ea"/>
                          <a:cs typeface="+mn-cs"/>
                        </a:rPr>
                        <a:t>Sub</a:t>
                      </a:r>
                      <a:r>
                        <a:rPr lang="fr-FR" altLang="zh-CN" sz="1200" kern="1200" dirty="0" smtClean="0">
                          <a:solidFill>
                            <a:srgbClr val="00B050"/>
                          </a:solidFill>
                          <a:latin typeface="+mn-lt"/>
                          <a:ea typeface="+mn-ea"/>
                          <a:cs typeface="+mn-cs"/>
                        </a:rPr>
                        <a:t>-clause 4.3.21.25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 reporting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250103526"/>
              </p:ext>
            </p:extLst>
          </p:nvPr>
        </p:nvGraphicFramePr>
        <p:xfrm>
          <a:off x="3429000" y="1524000"/>
          <a:ext cx="8305801" cy="93573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Time Requirement of Immediate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10 </a:t>
                      </a:r>
                      <a:r>
                        <a:rPr lang="en-US" altLang="zh-CN" sz="1200" kern="1200" dirty="0" smtClean="0">
                          <a:solidFill>
                            <a:schemeClr val="tx1"/>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08639539"/>
              </p:ext>
            </p:extLst>
          </p:nvPr>
        </p:nvGraphicFramePr>
        <p:xfrm>
          <a:off x="3429000" y="4495800"/>
          <a:ext cx="8305800" cy="192314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079779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20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4282779289"/>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Time Requirement of Immediate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10 </a:t>
                      </a:r>
                      <a:r>
                        <a:rPr lang="en-US" altLang="zh-CN" sz="1200" kern="1200" dirty="0" smtClean="0">
                          <a:solidFill>
                            <a:schemeClr val="tx1"/>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Information </a:t>
                      </a:r>
                      <a:r>
                        <a:rPr lang="en-US" altLang="zh-CN" sz="1200" kern="1200" dirty="0" smtClean="0">
                          <a:solidFill>
                            <a:schemeClr val="tx1"/>
                          </a:solidFill>
                          <a:latin typeface="+mn-lt"/>
                          <a:ea typeface="+mn-ea"/>
                          <a:cs typeface="+mn-cs"/>
                        </a:rPr>
                        <a:t>Exchange of WLAN Sensing Link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429046682"/>
              </p:ext>
            </p:extLst>
          </p:nvPr>
        </p:nvGraphicFramePr>
        <p:xfrm>
          <a:off x="3429000" y="1534092"/>
          <a:ext cx="8305800" cy="254339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SP: Comment </a:t>
                      </a:r>
                      <a:r>
                        <a:rPr lang="fr-FR" altLang="zh-CN" sz="1200" kern="1200" dirty="0" err="1" smtClean="0">
                          <a:solidFill>
                            <a:schemeClr val="tx1"/>
                          </a:solidFill>
                          <a:latin typeface="+mn-lt"/>
                          <a:ea typeface="+mn-ea"/>
                          <a:cs typeface="+mn-cs"/>
                        </a:rPr>
                        <a:t>Resolution</a:t>
                      </a:r>
                      <a:r>
                        <a:rPr lang="fr-FR" altLang="zh-CN" sz="1200" kern="1200" dirty="0" smtClean="0">
                          <a:solidFill>
                            <a:schemeClr val="tx1"/>
                          </a:solidFill>
                          <a:latin typeface="+mn-lt"/>
                          <a:ea typeface="+mn-ea"/>
                          <a:cs typeface="+mn-cs"/>
                        </a:rPr>
                        <a:t> Document for </a:t>
                      </a:r>
                      <a:r>
                        <a:rPr lang="fr-FR" altLang="zh-CN" sz="1200" kern="1200" dirty="0" err="1" smtClean="0">
                          <a:solidFill>
                            <a:schemeClr val="tx1"/>
                          </a:solidFill>
                          <a:latin typeface="+mn-lt"/>
                          <a:ea typeface="+mn-ea"/>
                          <a:cs typeface="+mn-cs"/>
                        </a:rPr>
                        <a:t>Sub</a:t>
                      </a:r>
                      <a:r>
                        <a:rPr lang="fr-FR" altLang="zh-CN" sz="1200" kern="1200" dirty="0" smtClean="0">
                          <a:solidFill>
                            <a:schemeClr val="tx1"/>
                          </a:solidFill>
                          <a:latin typeface="+mn-lt"/>
                          <a:ea typeface="+mn-ea"/>
                          <a:cs typeface="+mn-cs"/>
                        </a:rPr>
                        <a:t>-clause 4.3.21.25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smtClean="0">
                          <a:solidFill>
                            <a:schemeClr val="tx1"/>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CC40-Resolution of CIDs in clause 9.4.2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 (Tuesday)</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 (Tuesday)</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578695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6, 7, 13, 14, 20, 21, 27, 28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May	9, 16, 23, 30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6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7	(Tuesday),	10</a:t>
            </a:r>
            <a:r>
              <a:rPr lang="zh-CN" altLang="en-US" strike="sngStrike" dirty="0" smtClean="0">
                <a:solidFill>
                  <a:schemeClr val="bg1">
                    <a:lumMod val="50000"/>
                  </a:schemeClr>
                </a:solidFill>
                <a:cs typeface="Times New Roman" panose="02020603050405020304" pitchFamily="18" charset="0"/>
              </a:rPr>
              <a:t>：</a:t>
            </a:r>
            <a:r>
              <a:rPr lang="en-US" altLang="zh-CN" strike="sngStrike" dirty="0" smtClean="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13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16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ET </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990601"/>
            <a:ext cx="56388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July Plenary in person?</a:t>
            </a:r>
            <a:endParaRPr lang="en-US" altLang="zh-CN" sz="2800" b="1" kern="0" dirty="0"/>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17206789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06331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136475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8990096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related parameters could be negotiated in the coordinated monostatic sensing when TRN based sensing is used.</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27593231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6, 7, 13, 14, 20, 21, 27, 28	</a:t>
            </a:r>
            <a:r>
              <a:rPr lang="en-US" altLang="en-US" sz="1800" dirty="0" smtClean="0">
                <a:solidFill>
                  <a:srgbClr val="0000FF"/>
                </a:solidFill>
              </a:rPr>
              <a:t>10:00 </a:t>
            </a:r>
            <a:r>
              <a:rPr lang="en-US" altLang="en-US" sz="1800" dirty="0">
                <a:solidFill>
                  <a:srgbClr val="0000FF"/>
                </a:solidFill>
              </a:rPr>
              <a:t>- 12:00 ET</a:t>
            </a:r>
          </a:p>
          <a:p>
            <a:pPr marL="285750" indent="-285750" algn="just"/>
            <a:r>
              <a:rPr lang="en-US" altLang="en-US" sz="1800" dirty="0" smtClean="0">
                <a:solidFill>
                  <a:srgbClr val="0000FF"/>
                </a:solidFill>
              </a:rPr>
              <a:t>May</a:t>
            </a:r>
            <a:r>
              <a:rPr lang="en-US" altLang="en-US" sz="1800" dirty="0">
                <a:solidFill>
                  <a:srgbClr val="0000FF"/>
                </a:solidFill>
              </a:rPr>
              <a:t>	9, 16, 23, 30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132706</TotalTime>
  <Words>2205</Words>
  <Application>Microsoft Office PowerPoint</Application>
  <PresentationFormat>宽屏</PresentationFormat>
  <Paragraphs>472</Paragraphs>
  <Slides>28</Slides>
  <Notes>28</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28</vt:i4>
      </vt:variant>
    </vt:vector>
  </HeadingPairs>
  <TitlesOfParts>
    <vt:vector size="38"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June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5095</cp:revision>
  <cp:lastPrinted>2014-11-04T15:04:57Z</cp:lastPrinted>
  <dcterms:created xsi:type="dcterms:W3CDTF">2007-04-17T18:10:23Z</dcterms:created>
  <dcterms:modified xsi:type="dcterms:W3CDTF">2022-06-20T09:13:21Z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(3)XjjuQxFK28m0WTAVZ+6CNPTAQtpHt/sZEaVGvigpgAfAaNSvh2/1+iyevVGQbHoYwMy+pJ/k
rpWlpl/ePQ3+qumh5j+vt0BfTwuGSkB3EuPB/lc1fMDu/EmtCPAWGiNfTjPNFeW/J9P7FCJw
5ahlu4PlghQPZRQtYb3RT+9JM7rpRcS/1yi7N55qG3HGFt+adbhlmSjvH4/zjCAm0JKK4PLf
E43Vq3ZvI/G9ODRIWk</vt:lpwstr>
  </property>
  <property fmtid="{D5CDD505-2E9C-101B-9397-08002B2CF9AE}" pid="27" name="_2015_ms_pID_7253431">
    <vt:lpwstr>c3mOJr6J3q8aDgGo4yrDBRuicAkA8r0r8r2PQ5Ilab0XGF4R4A/4cN
I64KquwI6rCTgcqVdAllVUHakdCtiYzIcOaY2tqaH2UvzEz8jglgJdGep7hBb97sieDR0ybo
23Kq7kRpqyznv9kGZOH1j83cVkC78RliZ1MWy6Ed/8eF/N6Ps5/x3geRrSAa0KwWg3EyANEZ
v4uFsLLoknYbKgdMi0j7REZIhUjP9agajwQA</vt:lpwstr>
  </property>
  <property fmtid="{D5CDD505-2E9C-101B-9397-08002B2CF9AE}" pid="28" name="_2015_ms_pID_7253432">
    <vt:lpwstr>NAYhoxfXLKPKvhoaXgNZXoc=</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