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1" r:id="rId3"/>
    <p:sldId id="257" r:id="rId4"/>
    <p:sldId id="262" r:id="rId5"/>
    <p:sldId id="266" r:id="rId6"/>
    <p:sldId id="263" r:id="rId7"/>
    <p:sldId id="265" r:id="rId8"/>
    <p:sldId id="267" r:id="rId9"/>
    <p:sldId id="268" r:id="rId10"/>
    <p:sldId id="269" r:id="rId11"/>
    <p:sldId id="26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9A6E3E-A2DE-49C4-BA29-6B3B02E17EFC}" v="2" dt="2022-08-01T14:34:20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77" d="100"/>
          <a:sy n="77" d="100"/>
        </p:scale>
        <p:origin x="444" y="9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802.11-2022/0832r0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Kurt Lumbatis, CommScope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802.11-2022/0832r0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Kurt Lumbatis, CommScope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802.11-2022/0832r0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802.11-2022/0832r0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802.11-2022/0832r0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802.11-2022/0832r0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7485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802.11-2022/0832r0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802.11-2022/0832r0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802.11-22/0832r6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termly.io/resources/articles/what-is-gdpr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ermly.io/resources/articles/ccpa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Opt-In Verbiage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2022-07-14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7371546"/>
              </p:ext>
            </p:extLst>
          </p:nvPr>
        </p:nvGraphicFramePr>
        <p:xfrm>
          <a:off x="981075" y="2416175"/>
          <a:ext cx="10233025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9535" progId="Word.Document.8">
                  <p:embed/>
                </p:oleObj>
              </mc:Choice>
              <mc:Fallback>
                <p:oleObj name="Document" r:id="rId3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2416175"/>
                        <a:ext cx="10233025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A27B2-9A22-4023-ACDC-D45E66621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7992F-9DEE-4AC9-A28F-713EB281DD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SP-2</a:t>
            </a:r>
          </a:p>
          <a:p>
            <a:r>
              <a:rPr lang="en-US" dirty="0"/>
              <a:t>TG802.11bh shall define MIB attributes which shall be utilized to capture higher layer decisions and utilize the MIB attributes as control mechanism(s) for Device ID support and mechanisms.</a:t>
            </a:r>
          </a:p>
          <a:p>
            <a:endParaRPr lang="en-US" dirty="0"/>
          </a:p>
          <a:p>
            <a:r>
              <a:rPr lang="en-US" dirty="0"/>
              <a:t>Y/N/A</a:t>
            </a:r>
          </a:p>
          <a:p>
            <a:endParaRPr lang="en-US" dirty="0"/>
          </a:p>
          <a:p>
            <a:r>
              <a:rPr lang="en-US" dirty="0"/>
              <a:t>General Consent Yes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9C0B91-5484-416A-B04C-70E6113398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7D57E6-CA5C-42F7-AAC7-3BB086847A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E2E7B40-CE18-4735-9794-6DD2D092B2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1674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IEEE Std 802.11-2020</a:t>
            </a:r>
          </a:p>
          <a:p>
            <a:r>
              <a:rPr lang="en-GB" dirty="0"/>
              <a:t>IEEE P802.11be/D2.0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C71F5-0361-4BDC-B728-95BBC2FCB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56475-1FF0-46F2-B7F1-5252D8654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b="0" dirty="0"/>
              <a:t>R0 – Initial Version –</a:t>
            </a:r>
          </a:p>
          <a:p>
            <a:r>
              <a:rPr lang="en-US" sz="1400" b="0" dirty="0"/>
              <a:t>R1 – Slight Text Changes.</a:t>
            </a:r>
          </a:p>
          <a:p>
            <a:r>
              <a:rPr lang="en-US" sz="1400" b="0" dirty="0"/>
              <a:t>R2 – Fix errors, and typos.  Modification to Straw Polls.</a:t>
            </a:r>
          </a:p>
          <a:p>
            <a:r>
              <a:rPr lang="en-US" sz="1400" b="0" dirty="0"/>
              <a:t>R3 – Modification to Straw Poll #2 &amp; # 3 Text</a:t>
            </a:r>
          </a:p>
          <a:p>
            <a:r>
              <a:rPr lang="en-US" sz="1400" b="0" dirty="0"/>
              <a:t>R4 – Define MIB Types necessary (Slide 8)</a:t>
            </a:r>
          </a:p>
          <a:p>
            <a:r>
              <a:rPr lang="en-US" sz="1400" b="0" dirty="0"/>
              <a:t>R5 – Combine Straw Poll 1 &amp; 2 into a multi select.  Expand text in the MIB Definitions slide.  SP 2 now deals with MIBs</a:t>
            </a:r>
          </a:p>
          <a:p>
            <a:r>
              <a:rPr lang="en-US" sz="1400" b="0" dirty="0"/>
              <a:t>R6 – Text Changes and consensus on Straw polls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C6B684-CD4C-4282-BB73-85074AE94D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6F0953-6267-45E0-BAB0-E23657A1AB0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22D30C-B1DA-4C7B-949C-B61A433F6F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5975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 presentation and discussion on </a:t>
            </a:r>
            <a:r>
              <a:rPr lang="en-GB" i="1" dirty="0"/>
              <a:t>User “Opt-In” </a:t>
            </a:r>
            <a:r>
              <a:rPr lang="en-GB" dirty="0"/>
              <a:t>and possible replacement text for this term in the 802.11bh specification additions. 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Also requests MIB definition(s) for tracking the </a:t>
            </a:r>
            <a:r>
              <a:rPr lang="en-GB" i="1" dirty="0"/>
              <a:t>User “Opt-In” </a:t>
            </a:r>
            <a:r>
              <a:rPr lang="en-GB" dirty="0"/>
              <a:t>selection.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Definition of Opt-in / Opt-out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524001"/>
            <a:ext cx="10361084" cy="4570414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Privacy laws like the General Data Protection Regulation (</a:t>
            </a:r>
            <a:r>
              <a:rPr lang="en-US" dirty="0">
                <a:hlinkClick r:id="rId3"/>
              </a:rPr>
              <a:t>GDPR</a:t>
            </a:r>
            <a:r>
              <a:rPr lang="en-US" dirty="0"/>
              <a:t>) and the California Consumer Privacy Act (</a:t>
            </a:r>
            <a:r>
              <a:rPr lang="en-US" dirty="0">
                <a:hlinkClick r:id="rId4"/>
              </a:rPr>
              <a:t>CCPA</a:t>
            </a:r>
            <a:r>
              <a:rPr lang="en-US" dirty="0"/>
              <a:t>) revolve around requirements mandating that businesses get users to </a:t>
            </a:r>
            <a:r>
              <a:rPr lang="en-US" b="1" dirty="0"/>
              <a:t>opt in or opt out </a:t>
            </a:r>
            <a:r>
              <a:rPr lang="en-US" dirty="0"/>
              <a:t>of certain data collection and processing activities.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b="1" dirty="0"/>
              <a:t>Opting In </a:t>
            </a:r>
            <a:r>
              <a:rPr lang="en-US" dirty="0"/>
              <a:t>means that a user will take a positive action to provide consent.</a:t>
            </a:r>
          </a:p>
          <a:p>
            <a:pPr marL="857250" lvl="2" indent="0"/>
            <a:r>
              <a:rPr lang="en-US" dirty="0"/>
              <a:t>The most common way to implement opt-in methods is through </a:t>
            </a:r>
            <a:r>
              <a:rPr lang="en-US" b="1" dirty="0"/>
              <a:t>checkboxes. </a:t>
            </a:r>
            <a:r>
              <a:rPr lang="en-US" dirty="0"/>
              <a:t>When presented with a checkbox, the user must take action to check the box, which denotes their consent.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b="1" dirty="0"/>
              <a:t>Opting Out </a:t>
            </a:r>
            <a:r>
              <a:rPr lang="en-US" dirty="0"/>
              <a:t>means a user takes no action to provide consent or removes previously given consent. The most common methods are:</a:t>
            </a:r>
          </a:p>
          <a:p>
            <a:pPr lvl="2">
              <a:buFont typeface="Times New Roman" pitchFamily="16" charset="0"/>
              <a:buChar char="•"/>
            </a:pPr>
            <a:r>
              <a:rPr lang="en-US" b="1" dirty="0"/>
              <a:t>NOT check a box </a:t>
            </a:r>
            <a:r>
              <a:rPr lang="en-US" dirty="0"/>
              <a:t>(default action) denoting no consent is given</a:t>
            </a:r>
          </a:p>
          <a:p>
            <a:pPr lvl="2">
              <a:buFont typeface="Times New Roman" pitchFamily="16" charset="0"/>
              <a:buChar char="•"/>
            </a:pPr>
            <a:r>
              <a:rPr lang="en-US" b="1" dirty="0"/>
              <a:t>UNCHECK a box -- </a:t>
            </a:r>
            <a:r>
              <a:rPr lang="en-US" dirty="0"/>
              <a:t>to remove previously given consent for the option.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Additional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447801"/>
            <a:ext cx="10361084" cy="46466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Due to privacy concerns and device tracking,  802.11bh must decode whether the user has provided consent to allow their device to be identified within a network.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This compelled the use of </a:t>
            </a:r>
            <a:r>
              <a:rPr lang="en-GB" sz="2000" i="1" dirty="0"/>
              <a:t>Opt-In</a:t>
            </a:r>
            <a:r>
              <a:rPr lang="en-GB" sz="2000" dirty="0"/>
              <a:t> in many of the use cases and in the text this group has been considering.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In the current 802.11-2020 standard, I have found no explicit text which speaks to this topic.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Searches included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Optionally Accepted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Optionally Allowed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User ---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The closest I found was User Agreed Values in the IEEE Dictionary.  However, this does not have the same connotation.</a:t>
            </a:r>
          </a:p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2933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Additional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447801"/>
            <a:ext cx="10361084" cy="46466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802.11be D2.0 contains the following text in 4.5.13 </a:t>
            </a:r>
          </a:p>
          <a:p>
            <a:pPr algn="just"/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	An AP MLD or a non-AP MLD invokes EPCS priority access on-demand </a:t>
            </a:r>
            <a:r>
              <a:rPr lang="en-US" sz="180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when instructed to do so by a higher layer function, such as an authorized user or a managed service provider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that detects the need for priority. The process for detecting the need for EPCS priority access by the higher layer function is outside the scope of this standard.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IEEE 802.11 has taken the stance that user interactions and higher layer functions are not addressed in the standard but does allow for them.</a:t>
            </a:r>
          </a:p>
          <a:p>
            <a:pPr algn="just"/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7E3E0-E642-420F-ACF1-AA5D024FE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C8317D-EAEC-439A-B025-44C02A714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our working documents the following suggestions are proposed: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Define </a:t>
            </a:r>
            <a:r>
              <a:rPr lang="en-US" b="1" i="1" dirty="0"/>
              <a:t>User ‘Opt-In’ / ‘Opt-Out’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Opt-In – User chooses to participate in.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Opt-Out –User has </a:t>
            </a:r>
            <a:r>
              <a:rPr lang="en-US" b="1" i="1" dirty="0"/>
              <a:t>not</a:t>
            </a:r>
            <a:r>
              <a:rPr lang="en-US" dirty="0"/>
              <a:t> chosen to participate in.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1" dirty="0"/>
              <a:t>Note:  </a:t>
            </a:r>
            <a:r>
              <a:rPr lang="en-US" dirty="0"/>
              <a:t>Opt-Out should be the default.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Define or utilize different verbiage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b="1" i="1" dirty="0"/>
              <a:t>User “Agrees / Has not Agreed”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b="1" i="1" dirty="0"/>
              <a:t>User “Allows / Has not Allowed” 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Use Generic Text based on outside decisions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5FECB1-B3D5-43FC-8BDD-B9AA55E818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8BA81C-709B-4445-AF6B-170A07BC277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ED351C-B548-4299-B904-D34DC5E166B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1644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1E11B-C123-47FD-B59B-A5AB19997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5EA67-AB7C-4D30-AA4D-427C2ADB3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Define a MIB to indicate a STA implementation’s capability to utilize Device ID.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Device ID Capability support (true/false) – e.g. dot11DeviceIDImplemented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Define a MIB to indicate a User Selection per SSID to utilize Device ID.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User Acceptance to utilize Device ID (true/false) – e.g. dot11DeviceIDActivated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Default is false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actual Device ID per SSID could be stored as part of this MIB structure.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MIB could also be utilized in the text.  For example: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If dot11DeviceIDActivted is true, then the STA “may”, “should”, “must”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F985CC-DFE4-438C-92AD-A6DDA75AAB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55A5A2-6AE1-439C-9A93-D1DD1CDF2AC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A3E5D9-9954-4241-A307-6FD67A0795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8075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1209C-D2EE-43CE-8A34-FA5FFFB9E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2B8F6D-DD54-4F24-94B1-5CCEB79321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SP-1 – Select one of the following: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/>
              <a:t>TG802.11bh should define and utilize the term(s) User </a:t>
            </a:r>
            <a:r>
              <a:rPr lang="en-US" i="1" dirty="0"/>
              <a:t>“Opt-In/”Opt-Out” </a:t>
            </a:r>
            <a:r>
              <a:rPr lang="en-US" dirty="0"/>
              <a:t>as part of this working group and in its proposed text.  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/>
              <a:t>TG802.11bh should define text other than User </a:t>
            </a:r>
            <a:r>
              <a:rPr lang="en-US" i="1" dirty="0"/>
              <a:t>“Opt-In/Opt-Out” </a:t>
            </a:r>
            <a:r>
              <a:rPr lang="en-US" dirty="0"/>
              <a:t>as part of this working group and its proposed text i.e. “User Agrees/Disagrees”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/>
              <a:t>TG802.11bh should utilize generic terms such as may, shall, should etc. to denote the same concept(s) in conjunction with MIB definitions.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General Consent -- C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3A3943-7ACC-468F-AF49-9DF0772782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E363F6-0753-4B1B-BCF7-32E0773D29C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70E98F-062B-4998-9275-1BE4E36641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6381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7468</TotalTime>
  <Words>974</Words>
  <Application>Microsoft Office PowerPoint</Application>
  <PresentationFormat>Widescreen</PresentationFormat>
  <Paragraphs>130</Paragraphs>
  <Slides>11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Office Theme</vt:lpstr>
      <vt:lpstr>Document</vt:lpstr>
      <vt:lpstr>Opt-In Verbiage</vt:lpstr>
      <vt:lpstr>Revisions</vt:lpstr>
      <vt:lpstr>Abstract</vt:lpstr>
      <vt:lpstr>Definition of Opt-in / Opt-out</vt:lpstr>
      <vt:lpstr>Additional Points</vt:lpstr>
      <vt:lpstr>Additional Points</vt:lpstr>
      <vt:lpstr>Suggestions</vt:lpstr>
      <vt:lpstr>Additional Actions</vt:lpstr>
      <vt:lpstr>Straw Poll 1</vt:lpstr>
      <vt:lpstr>Straw Poll 2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 In Verbiage</dc:title>
  <dc:creator>Lumbatis, Kurt</dc:creator>
  <cp:lastModifiedBy>Lumbatis, Kurt</cp:lastModifiedBy>
  <cp:revision>7</cp:revision>
  <cp:lastPrinted>1601-01-01T00:00:00Z</cp:lastPrinted>
  <dcterms:created xsi:type="dcterms:W3CDTF">2022-06-03T17:49:22Z</dcterms:created>
  <dcterms:modified xsi:type="dcterms:W3CDTF">2022-08-02T15:10:38Z</dcterms:modified>
</cp:coreProperties>
</file>