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6"/>
  </p:notesMasterIdLst>
  <p:sldIdLst>
    <p:sldId id="256" r:id="rId2"/>
    <p:sldId id="257" r:id="rId3"/>
    <p:sldId id="258" r:id="rId4"/>
    <p:sldId id="259" r:id="rId5"/>
    <p:sldId id="261" r:id="rId6"/>
    <p:sldId id="369" r:id="rId7"/>
    <p:sldId id="370" r:id="rId8"/>
    <p:sldId id="372" r:id="rId9"/>
    <p:sldId id="371" r:id="rId10"/>
    <p:sldId id="262" r:id="rId11"/>
    <p:sldId id="289" r:id="rId12"/>
    <p:sldId id="266" r:id="rId13"/>
    <p:sldId id="290" r:id="rId14"/>
    <p:sldId id="283" r:id="rId15"/>
    <p:sldId id="288" r:id="rId16"/>
    <p:sldId id="2376" r:id="rId17"/>
    <p:sldId id="2392" r:id="rId18"/>
    <p:sldId id="2393" r:id="rId19"/>
    <p:sldId id="2394" r:id="rId20"/>
    <p:sldId id="2395" r:id="rId21"/>
    <p:sldId id="2396" r:id="rId22"/>
    <p:sldId id="2397" r:id="rId23"/>
    <p:sldId id="2398" r:id="rId24"/>
    <p:sldId id="2399" r:id="rId25"/>
    <p:sldId id="2400" r:id="rId26"/>
    <p:sldId id="2401" r:id="rId27"/>
    <p:sldId id="2402" r:id="rId28"/>
    <p:sldId id="2385" r:id="rId29"/>
    <p:sldId id="2386" r:id="rId30"/>
    <p:sldId id="2404" r:id="rId31"/>
    <p:sldId id="2403" r:id="rId32"/>
    <p:sldId id="2373" r:id="rId33"/>
    <p:sldId id="293" r:id="rId34"/>
    <p:sldId id="267" r:id="rId35"/>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p:restoredTop sz="96786"/>
  </p:normalViewPr>
  <p:slideViewPr>
    <p:cSldViewPr snapToGrid="0" snapToObjects="1">
      <p:cViewPr varScale="1">
        <p:scale>
          <a:sx n="108" d="100"/>
          <a:sy n="108" d="100"/>
        </p:scale>
        <p:origin x="52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19C8F8B8-ACDE-43D7-AA2A-1AAE36EEB9C4}"/>
    <pc:docChg chg="modMainMaster">
      <pc:chgData name="Ansley, Carol (CCI-Atlanta)" userId="cbcdc21a-90c4-4b2f-81f7-da4165205229" providerId="ADAL" clId="{19C8F8B8-ACDE-43D7-AA2A-1AAE36EEB9C4}" dt="2022-06-16T13:42:00.778" v="1" actId="20577"/>
      <pc:docMkLst>
        <pc:docMk/>
      </pc:docMkLst>
      <pc:sldMasterChg chg="modSp mod">
        <pc:chgData name="Ansley, Carol (CCI-Atlanta)" userId="cbcdc21a-90c4-4b2f-81f7-da4165205229" providerId="ADAL" clId="{19C8F8B8-ACDE-43D7-AA2A-1AAE36EEB9C4}" dt="2022-06-16T13:42:00.778" v="1" actId="20577"/>
        <pc:sldMasterMkLst>
          <pc:docMk/>
          <pc:sldMasterMk cId="0" sldId="2147483648"/>
        </pc:sldMasterMkLst>
        <pc:spChg chg="mod">
          <ac:chgData name="Ansley, Carol (CCI-Atlanta)" userId="cbcdc21a-90c4-4b2f-81f7-da4165205229" providerId="ADAL" clId="{19C8F8B8-ACDE-43D7-AA2A-1AAE36EEB9C4}" dt="2022-06-16T13:42:00.778"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92708"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June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0830r3</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June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2022-06-16</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June 16,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approval – approved by unanimous consent (19 participants)</a:t>
            </a:r>
          </a:p>
          <a:p>
            <a:pPr lvl="1">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Are any new submissions planned? </a:t>
            </a:r>
          </a:p>
          <a:p>
            <a:pPr marL="5715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Do we want to cancel next week’s meeting (June 23)? Unanimous consent to cancel.</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Continue review requirements from Requirements document, 21-1848/r8, and straw poll to determine requirements with broad agreement (See following slides).</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Goal for today is to continue walking through proposed requirements.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a:t>
            </a:r>
            <a:endParaRPr lang="en-US" dirty="0"/>
          </a:p>
          <a:p>
            <a:endParaRPr lang="en-US" dirty="0"/>
          </a:p>
          <a:p>
            <a:endParaRPr lang="en-US" dirty="0"/>
          </a:p>
        </p:txBody>
      </p:sp>
    </p:spTree>
    <p:extLst>
      <p:ext uri="{BB962C8B-B14F-4D97-AF65-F5344CB8AC3E}">
        <p14:creationId xmlns:p14="http://schemas.microsoft.com/office/powerpoint/2010/main" val="37899898"/>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1</a:t>
            </a:r>
            <a:br>
              <a:rPr lang="en-US" dirty="0"/>
            </a:br>
            <a:r>
              <a:rPr lang="en-US" dirty="0"/>
              <a:t>Protecting password identifiers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dirty="0"/>
              <a:t>Password identifiers are currently passed in the clear</a:t>
            </a:r>
          </a:p>
          <a:p>
            <a:r>
              <a:rPr lang="en-US" dirty="0"/>
              <a:t>Current requirements related to I1</a:t>
            </a:r>
          </a:p>
          <a:p>
            <a:r>
              <a:rPr lang="en-US" dirty="0"/>
              <a:t>Note: CPE – Client Privacy Enhancement</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3008547660"/>
              </p:ext>
            </p:extLst>
          </p:nvPr>
        </p:nvGraphicFramePr>
        <p:xfrm>
          <a:off x="623637" y="3099343"/>
          <a:ext cx="7896006" cy="25908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497045">
                  <a:extLst>
                    <a:ext uri="{9D8B030D-6E8A-4147-A177-3AD203B41FA5}">
                      <a16:colId xmlns:a16="http://schemas.microsoft.com/office/drawing/2014/main" val="3238484367"/>
                    </a:ext>
                  </a:extLst>
                </a:gridCol>
                <a:gridCol w="563419">
                  <a:extLst>
                    <a:ext uri="{9D8B030D-6E8A-4147-A177-3AD203B41FA5}">
                      <a16:colId xmlns:a16="http://schemas.microsoft.com/office/drawing/2014/main" val="293639291"/>
                    </a:ext>
                  </a:extLst>
                </a:gridCol>
                <a:gridCol w="794327">
                  <a:extLst>
                    <a:ext uri="{9D8B030D-6E8A-4147-A177-3AD203B41FA5}">
                      <a16:colId xmlns:a16="http://schemas.microsoft.com/office/drawing/2014/main" val="3298458658"/>
                    </a:ext>
                  </a:extLst>
                </a:gridCol>
                <a:gridCol w="1666261">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1</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authentication exchanges between CPE Clients and CPE AP use identical SAE credentials or distinct SAE credentials (where a CPE AP supports multiple SAE credentials).</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GB" sz="1400" b="1" i="0" u="none" strike="noStrike" cap="none" spc="0" baseline="0" dirty="0">
                          <a:solidFill>
                            <a:schemeClr val="tx1"/>
                          </a:solidFill>
                          <a:effectLst/>
                          <a:uFillTx/>
                          <a:latin typeface="+mn-lt"/>
                          <a:ea typeface="+mn-ea"/>
                          <a:cs typeface="+mn-cs"/>
                          <a:sym typeface="Helvetica"/>
                        </a:rPr>
                        <a:t>Approved</a:t>
                      </a:r>
                      <a:r>
                        <a:rPr lang="en-GB" sz="1400" b="0" i="0" u="none" strike="noStrike" cap="none" spc="0" baseline="0" dirty="0">
                          <a:solidFill>
                            <a:schemeClr val="tx1"/>
                          </a:solidFill>
                          <a:effectLst/>
                          <a:uFillTx/>
                          <a:latin typeface="+mn-lt"/>
                          <a:ea typeface="+mn-ea"/>
                          <a:cs typeface="+mn-cs"/>
                          <a:sym typeface="Helvetica"/>
                        </a:rPr>
                        <a:t> (Motion #13, 13 May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reassociation exchanges between CPE Clients and CPE APs use identical PMK or distinct PMK.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200" b="1" i="0" u="none" strike="noStrike" cap="none" spc="0" baseline="0" dirty="0">
                          <a:solidFill>
                            <a:schemeClr val="tx1"/>
                          </a:solidFill>
                          <a:effectLst/>
                          <a:uFillTx/>
                          <a:latin typeface="+mn-lt"/>
                          <a:ea typeface="+mn-ea"/>
                          <a:cs typeface="+mn-cs"/>
                          <a:sym typeface="Helvetica"/>
                        </a:rPr>
                        <a:t>Approved</a:t>
                      </a:r>
                      <a:r>
                        <a:rPr lang="en-GB" sz="1200" b="0" i="0" u="none" strike="noStrike" cap="none" spc="0" baseline="0" dirty="0">
                          <a:solidFill>
                            <a:schemeClr val="tx1"/>
                          </a:solidFill>
                          <a:effectLst/>
                          <a:uFillTx/>
                          <a:latin typeface="+mn-lt"/>
                          <a:ea typeface="+mn-ea"/>
                          <a:cs typeface="+mn-cs"/>
                          <a:sym typeface="Helvetica"/>
                        </a:rPr>
                        <a:t> (Motion #13, 13 May 2022)</a:t>
                      </a:r>
                      <a:endParaRPr lang="en-US" sz="7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17098152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a:xfrm>
            <a:off x="685800" y="685800"/>
            <a:ext cx="7771680" cy="653473"/>
          </a:xfrm>
        </p:spPr>
        <p:txBody>
          <a:bodyPr>
            <a:noAutofit/>
          </a:bodyPr>
          <a:lstStyle/>
          <a:p>
            <a:r>
              <a:rPr lang="en-US" sz="2000" dirty="0"/>
              <a:t>Requirements related to Issue 2</a:t>
            </a:r>
            <a:br>
              <a:rPr lang="en-US" sz="2000" dirty="0"/>
            </a:br>
            <a:r>
              <a:rPr lang="en-US" sz="2000"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509336" y="913145"/>
            <a:ext cx="7771680" cy="4755887"/>
          </a:xfrm>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r>
              <a:rPr lang="en-US" sz="1200" dirty="0"/>
              <a:t>Note: BPE = BSS Privacy Enhanced</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545758897"/>
              </p:ext>
            </p:extLst>
          </p:nvPr>
        </p:nvGraphicFramePr>
        <p:xfrm>
          <a:off x="509336" y="1633491"/>
          <a:ext cx="8329862" cy="5098288"/>
        </p:xfrm>
        <a:graphic>
          <a:graphicData uri="http://schemas.openxmlformats.org/drawingml/2006/table">
            <a:tbl>
              <a:tblPr firstRow="1" firstCol="1" bandRow="1">
                <a:tableStyleId>{5940675A-B579-460E-94D1-54222C63F5DA}</a:tableStyleId>
              </a:tblPr>
              <a:tblGrid>
                <a:gridCol w="395556">
                  <a:extLst>
                    <a:ext uri="{9D8B030D-6E8A-4147-A177-3AD203B41FA5}">
                      <a16:colId xmlns:a16="http://schemas.microsoft.com/office/drawing/2014/main" val="2573783961"/>
                    </a:ext>
                  </a:extLst>
                </a:gridCol>
                <a:gridCol w="4017006">
                  <a:extLst>
                    <a:ext uri="{9D8B030D-6E8A-4147-A177-3AD203B41FA5}">
                      <a16:colId xmlns:a16="http://schemas.microsoft.com/office/drawing/2014/main" val="3238484367"/>
                    </a:ext>
                  </a:extLst>
                </a:gridCol>
                <a:gridCol w="487193">
                  <a:extLst>
                    <a:ext uri="{9D8B030D-6E8A-4147-A177-3AD203B41FA5}">
                      <a16:colId xmlns:a16="http://schemas.microsoft.com/office/drawing/2014/main" val="293639291"/>
                    </a:ext>
                  </a:extLst>
                </a:gridCol>
                <a:gridCol w="779509">
                  <a:extLst>
                    <a:ext uri="{9D8B030D-6E8A-4147-A177-3AD203B41FA5}">
                      <a16:colId xmlns:a16="http://schemas.microsoft.com/office/drawing/2014/main" val="3298458658"/>
                    </a:ext>
                  </a:extLst>
                </a:gridCol>
                <a:gridCol w="2650598">
                  <a:extLst>
                    <a:ext uri="{9D8B030D-6E8A-4147-A177-3AD203B41FA5}">
                      <a16:colId xmlns:a16="http://schemas.microsoft.com/office/drawing/2014/main" val="3200096851"/>
                    </a:ext>
                  </a:extLst>
                </a:gridCol>
              </a:tblGrid>
              <a:tr h="183912">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67784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minimal set of Elements for transmission by a CPE Client in </a:t>
                      </a:r>
                      <a:r>
                        <a:rPr lang="en-US" sz="1000" b="1" kern="1200" dirty="0">
                          <a:solidFill>
                            <a:srgbClr val="000000"/>
                          </a:solidFill>
                          <a:effectLst/>
                          <a:latin typeface="Times New Roman" panose="02020603050405020304" pitchFamily="18" charset="0"/>
                          <a:ea typeface="Times New Roman" panose="02020603050405020304" pitchFamily="18" charset="0"/>
                        </a:rPr>
                        <a:t>a Probe Request frame </a:t>
                      </a:r>
                      <a:r>
                        <a:rPr lang="en-US" sz="1000" kern="1200" dirty="0">
                          <a:solidFill>
                            <a:srgbClr val="000000"/>
                          </a:solidFill>
                          <a:effectLst/>
                          <a:latin typeface="Times New Roman" panose="02020603050405020304" pitchFamily="18" charset="0"/>
                          <a:ea typeface="Times New Roman" panose="02020603050405020304" pitchFamily="18" charset="0"/>
                        </a:rPr>
                        <a:t>prior to authentication.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100" b="1" i="0" u="none" strike="noStrike" cap="none" spc="0" baseline="0" dirty="0">
                          <a:solidFill>
                            <a:schemeClr val="tx1"/>
                          </a:solidFill>
                          <a:effectLst/>
                          <a:uFillTx/>
                          <a:latin typeface="+mn-lt"/>
                          <a:ea typeface="+mn-ea"/>
                          <a:cs typeface="+mn-cs"/>
                          <a:sym typeface="Helvetica"/>
                        </a:rPr>
                        <a:t>Approved</a:t>
                      </a:r>
                      <a:r>
                        <a:rPr lang="en-GB" sz="1100" b="0" i="0" u="none" strike="noStrike" cap="none" spc="0" baseline="0" dirty="0">
                          <a:solidFill>
                            <a:schemeClr val="tx1"/>
                          </a:solidFill>
                          <a:effectLst/>
                          <a:uFillTx/>
                          <a:latin typeface="+mn-lt"/>
                          <a:ea typeface="+mn-ea"/>
                          <a:cs typeface="+mn-cs"/>
                          <a:sym typeface="Helvetica"/>
                        </a:rPr>
                        <a:t> (Motion #13, 13 May 2022)</a:t>
                      </a:r>
                      <a:endParaRPr lang="en-US" sz="6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67784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rgbClr val="000000"/>
                          </a:solidFill>
                          <a:effectLst/>
                          <a:latin typeface="Times New Roman" panose="02020603050405020304" pitchFamily="18" charset="0"/>
                          <a:ea typeface="Times New Roman" panose="02020603050405020304" pitchFamily="18" charset="0"/>
                        </a:rPr>
                        <a:t>to establish keys from an Authentication exchange </a:t>
                      </a:r>
                      <a:r>
                        <a:rPr lang="en-US" sz="1000" kern="1200" dirty="0">
                          <a:solidFill>
                            <a:srgbClr val="000000"/>
                          </a:solidFill>
                          <a:effectLst/>
                          <a:latin typeface="Times New Roman" panose="02020603050405020304" pitchFamily="18" charset="0"/>
                          <a:ea typeface="Times New Roman" panose="02020603050405020304" pitchFamily="18" charset="0"/>
                        </a:rPr>
                        <a:t>which can then be used to protect the (Re)Association Request/Response.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#13, 13 May 2022)</a:t>
                      </a:r>
                      <a:endParaRPr lang="en-US" sz="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67784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5</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rgbClr val="000000"/>
                          </a:solidFill>
                          <a:effectLst/>
                          <a:latin typeface="Times New Roman" panose="02020603050405020304" pitchFamily="18" charset="0"/>
                          <a:ea typeface="Times New Roman" panose="02020603050405020304" pitchFamily="18" charset="0"/>
                        </a:rPr>
                        <a:t>to</a:t>
                      </a:r>
                      <a:r>
                        <a:rPr lang="en-US" sz="1000" kern="1200" dirty="0">
                          <a:solidFill>
                            <a:srgbClr val="000000"/>
                          </a:solidFill>
                          <a:effectLst/>
                          <a:latin typeface="Times New Roman" panose="02020603050405020304" pitchFamily="18" charset="0"/>
                          <a:ea typeface="Times New Roman" panose="02020603050405020304" pitchFamily="18" charset="0"/>
                        </a:rPr>
                        <a:t> </a:t>
                      </a:r>
                      <a:r>
                        <a:rPr lang="en-US" sz="1000" b="1" kern="1200" dirty="0">
                          <a:solidFill>
                            <a:srgbClr val="000000"/>
                          </a:solidFill>
                          <a:effectLst/>
                          <a:latin typeface="Times New Roman" panose="02020603050405020304" pitchFamily="18" charset="0"/>
                          <a:ea typeface="Times New Roman" panose="02020603050405020304" pitchFamily="18" charset="0"/>
                        </a:rPr>
                        <a:t>protect the (Re)Association Request/Response</a:t>
                      </a:r>
                      <a:r>
                        <a:rPr lang="en-US" sz="1000" kern="1200" dirty="0">
                          <a:solidFill>
                            <a:srgbClr val="000000"/>
                          </a:solidFill>
                          <a:effectLst/>
                          <a:latin typeface="Times New Roman" panose="02020603050405020304" pitchFamily="18" charset="0"/>
                          <a:ea typeface="Times New Roman" panose="02020603050405020304" pitchFamily="18" charset="0"/>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#13, 13 May 2022)</a:t>
                      </a:r>
                      <a:endParaRPr lang="en-US" sz="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67784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16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MS Gothic" panose="020B0609070205080204" pitchFamily="49" charset="-128"/>
                        </a:rPr>
                        <a:t>11bi shall define a mechanism such that the BPE AP</a:t>
                      </a:r>
                      <a:r>
                        <a:rPr lang="en-US" sz="1100" strike="noStrike" kern="1200" dirty="0">
                          <a:solidFill>
                            <a:srgbClr val="000000"/>
                          </a:solidFill>
                          <a:effectLst/>
                          <a:latin typeface="Times New Roman" panose="02020603050405020304" pitchFamily="18" charset="0"/>
                          <a:ea typeface="MS Gothic" panose="020B0609070205080204" pitchFamily="49" charset="-128"/>
                        </a:rPr>
                        <a:t> may exclude certain TBD elements when </a:t>
                      </a:r>
                      <a:r>
                        <a:rPr lang="en-US" sz="1100" kern="1200" dirty="0">
                          <a:solidFill>
                            <a:srgbClr val="000000"/>
                          </a:solidFill>
                          <a:effectLst/>
                          <a:latin typeface="Times New Roman" panose="02020603050405020304" pitchFamily="18" charset="0"/>
                          <a:ea typeface="MS Gothic" panose="020B0609070205080204" pitchFamily="49" charset="-128"/>
                        </a:rPr>
                        <a:t>transmitting Beacon frames. </a:t>
                      </a:r>
                      <a:endParaRPr lang="en-US" sz="11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 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Needs further discussion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b="1" dirty="0">
                          <a:solidFill>
                            <a:srgbClr val="000000"/>
                          </a:solidFill>
                          <a:effectLst/>
                          <a:latin typeface="Times New Roman" panose="02020603050405020304" pitchFamily="18" charset="0"/>
                          <a:ea typeface="Times New Roman" panose="02020603050405020304" pitchFamily="18" charset="0"/>
                        </a:rPr>
                        <a:t>To be motioned –agreed by unanimous consent 6/1/2022</a:t>
                      </a:r>
                    </a:p>
                  </a:txBody>
                  <a:tcPr marL="68580" marR="68580" marT="0" marB="0"/>
                </a:tc>
                <a:extLst>
                  <a:ext uri="{0D108BD9-81ED-4DB2-BD59-A6C34878D82A}">
                    <a16:rowId xmlns:a16="http://schemas.microsoft.com/office/drawing/2014/main" val="429492032"/>
                  </a:ext>
                </a:extLst>
              </a:tr>
              <a:tr h="847306">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20</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the 11bi non-AP STA to refrain from transmitting Probe Request frames containing elements except TBD element(s)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a:t>
                      </a:r>
                      <a:r>
                        <a:rPr lang="en-US" sz="1000" kern="1200" dirty="0">
                          <a:solidFill>
                            <a:srgbClr val="000000"/>
                          </a:solidFill>
                          <a:effectLst/>
                          <a:latin typeface="Times New Roman" panose="02020603050405020304" pitchFamily="18" charset="0"/>
                          <a:ea typeface="Times New Roman" panose="02020603050405020304" pitchFamily="18" charset="0"/>
                        </a:rPr>
                        <a:t>             </a:t>
                      </a:r>
                      <a:endParaRPr lang="en-US" sz="10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(10 March 2022; SP Y15, N7, A14)</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 (tracks with R3)</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#13, 13 May 2022)</a:t>
                      </a:r>
                      <a:endParaRPr lang="en-US" sz="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97572983"/>
                  </a:ext>
                </a:extLst>
              </a:tr>
              <a:tr h="67784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21</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11bi shall define a mechanism to protect the Frame Body field of the (Re)Association Request frame</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#13, 13 May 2022)</a:t>
                      </a:r>
                      <a:endParaRPr lang="en-US" sz="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099780037"/>
                  </a:ext>
                </a:extLst>
              </a:tr>
              <a:tr h="67784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22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to protect the Frame Body field of the (Re)Association Response frame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 </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#13, 13 May 2022)</a:t>
                      </a:r>
                      <a:endParaRPr lang="en-US" sz="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26839400"/>
                  </a:ext>
                </a:extLst>
              </a:tr>
            </a:tbl>
          </a:graphicData>
        </a:graphic>
      </p:graphicFrame>
    </p:spTree>
    <p:extLst>
      <p:ext uri="{BB962C8B-B14F-4D97-AF65-F5344CB8AC3E}">
        <p14:creationId xmlns:p14="http://schemas.microsoft.com/office/powerpoint/2010/main" val="11172347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2</a:t>
            </a:r>
            <a:br>
              <a:rPr lang="en-US" dirty="0"/>
            </a:br>
            <a:r>
              <a:rPr lang="en-US"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725148806"/>
              </p:ext>
            </p:extLst>
          </p:nvPr>
        </p:nvGraphicFramePr>
        <p:xfrm>
          <a:off x="509337" y="2361460"/>
          <a:ext cx="7896006" cy="3917679"/>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602109">
                  <a:extLst>
                    <a:ext uri="{9D8B030D-6E8A-4147-A177-3AD203B41FA5}">
                      <a16:colId xmlns:a16="http://schemas.microsoft.com/office/drawing/2014/main" val="3238484367"/>
                    </a:ext>
                  </a:extLst>
                </a:gridCol>
                <a:gridCol w="523783">
                  <a:extLst>
                    <a:ext uri="{9D8B030D-6E8A-4147-A177-3AD203B41FA5}">
                      <a16:colId xmlns:a16="http://schemas.microsoft.com/office/drawing/2014/main" val="293639291"/>
                    </a:ext>
                  </a:extLst>
                </a:gridCol>
                <a:gridCol w="674702">
                  <a:extLst>
                    <a:ext uri="{9D8B030D-6E8A-4147-A177-3AD203B41FA5}">
                      <a16:colId xmlns:a16="http://schemas.microsoft.com/office/drawing/2014/main" val="3298458658"/>
                    </a:ext>
                  </a:extLst>
                </a:gridCol>
                <a:gridCol w="1720458">
                  <a:extLst>
                    <a:ext uri="{9D8B030D-6E8A-4147-A177-3AD203B41FA5}">
                      <a16:colId xmlns:a16="http://schemas.microsoft.com/office/drawing/2014/main" val="3200096851"/>
                    </a:ext>
                  </a:extLst>
                </a:gridCol>
              </a:tblGrid>
              <a:tr h="26633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126463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solidFill>
                            <a:srgbClr val="000000"/>
                          </a:solidFill>
                          <a:effectLst/>
                          <a:latin typeface="Times New Roman" panose="02020603050405020304" pitchFamily="18" charset="0"/>
                          <a:ea typeface="Times New Roman" panose="02020603050405020304" pitchFamily="18" charset="0"/>
                        </a:rPr>
                        <a:t>26</a:t>
                      </a:r>
                      <a:endParaRPr lang="en-US" sz="16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kern="1200" dirty="0">
                          <a:solidFill>
                            <a:srgbClr val="000000"/>
                          </a:solidFill>
                          <a:effectLst/>
                          <a:latin typeface="Times New Roman" panose="02020603050405020304" pitchFamily="18" charset="0"/>
                          <a:ea typeface="MS Gothic" panose="020B0609070205080204" pitchFamily="49" charset="-128"/>
                        </a:rPr>
                        <a:t>Unicast management frames between a CPE AP and an associated CPE Client </a:t>
                      </a:r>
                      <a:r>
                        <a:rPr lang="en-US" sz="1200" kern="1200" dirty="0">
                          <a:solidFill>
                            <a:srgbClr val="000000"/>
                          </a:solidFill>
                          <a:effectLst/>
                          <a:highlight>
                            <a:srgbClr val="FFFF00"/>
                          </a:highlight>
                          <a:latin typeface="Times New Roman" panose="02020603050405020304" pitchFamily="18" charset="0"/>
                          <a:ea typeface="MS Gothic" panose="020B0609070205080204" pitchFamily="49" charset="-128"/>
                        </a:rPr>
                        <a:t>have the frame body</a:t>
                      </a:r>
                      <a:r>
                        <a:rPr lang="en-US" sz="1200" kern="1200" dirty="0">
                          <a:solidFill>
                            <a:srgbClr val="000000"/>
                          </a:solidFill>
                          <a:effectLst/>
                          <a:latin typeface="Times New Roman" panose="02020603050405020304" pitchFamily="18" charset="0"/>
                          <a:ea typeface="MS Gothic" panose="020B0609070205080204" pitchFamily="49" charset="-128"/>
                        </a:rPr>
                        <a:t> encrypted </a:t>
                      </a:r>
                      <a:r>
                        <a:rPr lang="en-US" sz="1200" kern="1200" dirty="0">
                          <a:solidFill>
                            <a:srgbClr val="000000"/>
                          </a:solidFill>
                          <a:effectLst/>
                          <a:highlight>
                            <a:srgbClr val="FFFF00"/>
                          </a:highlight>
                          <a:latin typeface="Times New Roman" panose="02020603050405020304" pitchFamily="18" charset="0"/>
                          <a:ea typeface="MS Gothic" panose="020B0609070205080204" pitchFamily="49" charset="-128"/>
                        </a:rPr>
                        <a:t>post association</a:t>
                      </a:r>
                      <a:r>
                        <a:rPr lang="en-US" sz="1200" kern="1200" dirty="0">
                          <a:solidFill>
                            <a:srgbClr val="000000"/>
                          </a:solidFill>
                          <a:effectLst/>
                          <a:latin typeface="Times New Roman" panose="02020603050405020304" pitchFamily="18" charset="0"/>
                          <a:ea typeface="MS Gothic" panose="020B0609070205080204" pitchFamily="49" charset="-128"/>
                        </a:rPr>
                        <a:t>. </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kern="1200" dirty="0">
                          <a:solidFill>
                            <a:srgbClr val="000000"/>
                          </a:solidFill>
                          <a:effectLst/>
                          <a:latin typeface="Times New Roman" panose="02020603050405020304" pitchFamily="18" charset="0"/>
                          <a:ea typeface="MS Gothic" panose="020B0609070205080204" pitchFamily="49" charset="-128"/>
                        </a:rPr>
                        <a:t>(should have a list of affected frames? Protected frames assumed to be optional. Can there be protected versions of frames defined?)</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solidFill>
                            <a:srgbClr val="000000"/>
                          </a:solidFill>
                          <a:effectLst/>
                          <a:latin typeface="Times New Roman" panose="02020603050405020304" pitchFamily="18" charset="0"/>
                          <a:ea typeface="Times New Roman" panose="02020603050405020304" pitchFamily="18" charset="0"/>
                        </a:rPr>
                        <a:t>Alternate text suggestion: 11bi shall define a protected version of unicast management frames between CPE AP and CPE Client post association. (list of the frames are TBD)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I2, I7</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   Needs further discussion May 26, 2022, revisited June 16, still needs more discussion.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1106555">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strike="sngStrike" kern="1200" dirty="0">
                          <a:solidFill>
                            <a:srgbClr val="000000"/>
                          </a:solidFill>
                          <a:effectLst/>
                          <a:latin typeface="Times New Roman" panose="02020603050405020304" pitchFamily="18" charset="0"/>
                          <a:ea typeface="MS Gothic" panose="020B0609070205080204" pitchFamily="49" charset="-128"/>
                        </a:rPr>
                        <a:t>11bi shall define a mechanism for a CPE Client to reset the Scrambler Seed when its MAC address is changed in Associate STA State 4, without any loss of connection.</a:t>
                      </a:r>
                    </a:p>
                    <a:p>
                      <a:pPr marL="0" marR="0" lvl="0" indent="0" algn="just" defTabSz="914400" rtl="0" eaLnBrk="1" fontAlgn="auto" latinLnBrk="0" hangingPunct="1">
                        <a:lnSpc>
                          <a:spcPct val="1000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MS Gothic" panose="020B0609070205080204" pitchFamily="49" charset="-128"/>
                        </a:rPr>
                        <a:t>(9)-</a:t>
                      </a: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rgbClr val="000000"/>
                          </a:solidFill>
                          <a:effectLst/>
                          <a:latin typeface="Times New Roman" panose="02020603050405020304" pitchFamily="18" charset="0"/>
                          <a:ea typeface="Times New Roman" panose="02020603050405020304" pitchFamily="18" charset="0"/>
                        </a:rPr>
                        <a:t>to change the transmitted SN and the scrambler seed</a:t>
                      </a:r>
                      <a:r>
                        <a:rPr lang="en-US" sz="1000" kern="1200" dirty="0">
                          <a:solidFill>
                            <a:srgbClr val="000000"/>
                          </a:solidFill>
                          <a:effectLst/>
                          <a:latin typeface="Times New Roman" panose="02020603050405020304" pitchFamily="18" charset="0"/>
                          <a:ea typeface="Times New Roman" panose="02020603050405020304" pitchFamily="18" charset="0"/>
                        </a:rPr>
                        <a:t> on downlink and uplink to uncorrelated new values in </a:t>
                      </a:r>
                      <a:r>
                        <a:rPr lang="en-US" sz="1000" kern="1200" dirty="0">
                          <a:solidFill>
                            <a:srgbClr val="000000"/>
                          </a:solidFill>
                          <a:effectLst/>
                          <a:latin typeface="Times New Roman" panose="02020603050405020304" pitchFamily="18" charset="0"/>
                          <a:ea typeface="MS Gothic" panose="020B0609070205080204" pitchFamily="49" charset="-128"/>
                        </a:rPr>
                        <a:t>Associate STA State 4</a:t>
                      </a:r>
                      <a:r>
                        <a:rPr lang="en-US" sz="10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1000" dirty="0">
                        <a:solidFill>
                          <a:srgbClr val="000000"/>
                        </a:solidFill>
                        <a:effectLst/>
                        <a:latin typeface="Times New Roman" panose="02020603050405020304" pitchFamily="18" charset="0"/>
                        <a:ea typeface="Times New Roman" panose="02020603050405020304" pitchFamily="18" charset="0"/>
                      </a:endParaRP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I3, I2, I7</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Subsumed within req. 9. already motioned.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632317">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28</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CPE APs and CPE Clients to use </a:t>
                      </a:r>
                      <a:r>
                        <a:rPr lang="en-US" sz="1000" b="1" kern="1200" dirty="0">
                          <a:solidFill>
                            <a:srgbClr val="000000"/>
                          </a:solidFill>
                          <a:effectLst/>
                          <a:latin typeface="Times New Roman" panose="02020603050405020304" pitchFamily="18" charset="0"/>
                          <a:ea typeface="MS Gothic" panose="020B0609070205080204" pitchFamily="49" charset="-128"/>
                        </a:rPr>
                        <a:t>separate</a:t>
                      </a:r>
                      <a:r>
                        <a:rPr lang="en-US" sz="1000" kern="1200" dirty="0">
                          <a:solidFill>
                            <a:srgbClr val="000000"/>
                          </a:solidFill>
                          <a:effectLst/>
                          <a:latin typeface="Times New Roman" panose="02020603050405020304" pitchFamily="18" charset="0"/>
                          <a:ea typeface="MS Gothic" panose="020B0609070205080204" pitchFamily="49" charset="-128"/>
                        </a:rPr>
                        <a:t> MAC addresses for ongoing sensing measurements </a:t>
                      </a:r>
                      <a:r>
                        <a:rPr lang="en-US" sz="1000" b="1" kern="1200" dirty="0">
                          <a:solidFill>
                            <a:srgbClr val="000000"/>
                          </a:solidFill>
                          <a:effectLst/>
                          <a:latin typeface="Times New Roman" panose="02020603050405020304" pitchFamily="18" charset="0"/>
                          <a:ea typeface="MS Gothic" panose="020B0609070205080204" pitchFamily="49" charset="-128"/>
                        </a:rPr>
                        <a:t>versus</a:t>
                      </a:r>
                      <a:r>
                        <a:rPr lang="en-US" sz="1000" kern="1200" dirty="0">
                          <a:solidFill>
                            <a:srgbClr val="000000"/>
                          </a:solidFill>
                          <a:effectLst/>
                          <a:latin typeface="Times New Roman" panose="02020603050405020304" pitchFamily="18" charset="0"/>
                          <a:ea typeface="MS Gothic" panose="020B0609070205080204" pitchFamily="49" charset="-128"/>
                        </a:rPr>
                        <a:t> data transmissions. (</a:t>
                      </a:r>
                      <a:r>
                        <a:rPr lang="en-US" sz="1000" kern="1200" dirty="0" err="1">
                          <a:solidFill>
                            <a:srgbClr val="000000"/>
                          </a:solidFill>
                          <a:effectLst/>
                          <a:latin typeface="Times New Roman" panose="02020603050405020304" pitchFamily="18" charset="0"/>
                          <a:ea typeface="MS Gothic" panose="020B0609070205080204" pitchFamily="49" charset="-128"/>
                        </a:rPr>
                        <a:t>TGbf</a:t>
                      </a:r>
                      <a:r>
                        <a:rPr lang="en-US" sz="1000" kern="1200" dirty="0">
                          <a:solidFill>
                            <a:srgbClr val="000000"/>
                          </a:solidFill>
                          <a:effectLst/>
                          <a:latin typeface="Times New Roman" panose="02020603050405020304" pitchFamily="18" charset="0"/>
                          <a:ea typeface="MS Gothic" panose="020B0609070205080204" pitchFamily="49" charset="-128"/>
                        </a:rPr>
                        <a:t> sensing, </a:t>
                      </a:r>
                      <a:r>
                        <a:rPr lang="en-US" sz="1000" kern="1200" dirty="0" err="1">
                          <a:solidFill>
                            <a:srgbClr val="000000"/>
                          </a:solidFill>
                          <a:effectLst/>
                          <a:latin typeface="Times New Roman" panose="02020603050405020304" pitchFamily="18" charset="0"/>
                          <a:ea typeface="MS Gothic" panose="020B0609070205080204" pitchFamily="49" charset="-128"/>
                        </a:rPr>
                        <a:t>TGaz</a:t>
                      </a:r>
                      <a:r>
                        <a:rPr lang="en-US" sz="1000" kern="1200" dirty="0">
                          <a:solidFill>
                            <a:srgbClr val="000000"/>
                          </a:solidFill>
                          <a:effectLst/>
                          <a:latin typeface="Times New Roman" panose="02020603050405020304" pitchFamily="18" charset="0"/>
                          <a:ea typeface="MS Gothic" panose="020B0609070205080204" pitchFamily="49" charset="-128"/>
                        </a:rPr>
                        <a:t> location determination)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I8</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 No action for now, revisited June 16, still needs more discussion.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632317">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29</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to protect transmitted sensing measurement frames against eavesdropper sensing estimations, i.e., the frames are protected from the eavesdroppers to perform sensing or ranging from the received frames.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I2, I8</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 No action for now.</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3795646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June/July Teleconferences </a:t>
            </a:r>
            <a:r>
              <a:rPr dirty="0"/>
              <a:t>202</a:t>
            </a:r>
            <a:r>
              <a:rPr lang="en-US" dirty="0"/>
              <a:t>2</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2</a:t>
            </a:r>
            <a:br>
              <a:rPr lang="en-US" dirty="0"/>
            </a:br>
            <a:r>
              <a:rPr lang="en-US" dirty="0"/>
              <a:t>Avoid element fingerprint</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738657" y="1743175"/>
            <a:ext cx="7771680" cy="4114080"/>
          </a:xfrm>
        </p:spPr>
        <p:txBody>
          <a:bodyPr anchor="t">
            <a:normAutofit/>
          </a:bodyPr>
          <a:lstStyle/>
          <a:p>
            <a:r>
              <a:rPr lang="en-US" sz="1200" dirty="0"/>
              <a:t>Elements sent in unprotected management frames provide information that can be analyzed or tracked.</a:t>
            </a:r>
          </a:p>
          <a:p>
            <a:r>
              <a:rPr lang="en-US" sz="1200" dirty="0"/>
              <a:t>Current requirements related to I2</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653076390"/>
              </p:ext>
            </p:extLst>
          </p:nvPr>
        </p:nvGraphicFramePr>
        <p:xfrm>
          <a:off x="509337" y="2099831"/>
          <a:ext cx="7896006" cy="4258504"/>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 </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Requirement</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Issue</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Status</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Information</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34</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11bi shall define a mechanism for the BPE AP to transmit only encrypted management frames, for example beacons, discovery frames, etc. </a:t>
                      </a:r>
                      <a:endParaRPr lang="en-U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11bi shall define a mechanism for BPE APs to randomize Beacon transmission times. (mobile AP)</a:t>
                      </a:r>
                      <a:endParaRPr lang="en-U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11bi shall define a mechanism for the BPE Client and BPE AP to fast active and passive scan available PBE APs in the channel.</a:t>
                      </a:r>
                      <a:endParaRPr lang="en-US"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11bi shall define new RNR element to include obfuscated BPE AP identifiers for out-of-the-band discovery of the BPE AP. </a:t>
                      </a:r>
                      <a:endParaRPr lang="en-US"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38</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11bi shall define a mechanism to obfuscate affiliated BPE APs parameters so that eavesdropping STAs cannot determine that they belong to the same AP MLD.</a:t>
                      </a:r>
                      <a:endParaRPr lang="en-U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42</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kern="1200" dirty="0">
                          <a:solidFill>
                            <a:srgbClr val="000000"/>
                          </a:solidFill>
                          <a:effectLst/>
                          <a:latin typeface="Times New Roman" panose="02020603050405020304" pitchFamily="18" charset="0"/>
                          <a:ea typeface="MS Gothic" panose="020B0609070205080204" pitchFamily="49" charset="-128"/>
                          <a:cs typeface="Times New Roman" panose="02020603050405020304" pitchFamily="18" charset="0"/>
                        </a:rPr>
                        <a:t>BPE-F-111bi shall define a mechanism for BPE APs and BPE Clients to use different MAC addresses for ongoing sensing measurements and data transmissions. </a:t>
                      </a:r>
                      <a:endParaRPr lang="en-US"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I2, I6, I7, I8</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Proposed </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Needs more discussion. May 12, 2022.</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12843607"/>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43</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kern="1200" dirty="0">
                          <a:solidFill>
                            <a:srgbClr val="000000"/>
                          </a:solidFill>
                          <a:effectLst/>
                          <a:latin typeface="Times New Roman" panose="02020603050405020304" pitchFamily="18" charset="0"/>
                          <a:ea typeface="MS Gothic" panose="020B0609070205080204" pitchFamily="49" charset="-128"/>
                        </a:rPr>
                        <a:t>11bi shall define a mechanism to protect transmitted sensing measurement frames against eavesdropper sensing estimations, i.e., the frames are protected from the eavesdroppers to perform sensing or ranging from the received frames.</a:t>
                      </a: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I2, I6, I7, I8</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Proposed </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Proposed – 22/623/r2 (14 April 2022) Postponed for now.</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517016185"/>
                  </a:ext>
                </a:extLst>
              </a:tr>
            </a:tbl>
          </a:graphicData>
        </a:graphic>
      </p:graphicFrame>
    </p:spTree>
    <p:extLst>
      <p:ext uri="{BB962C8B-B14F-4D97-AF65-F5344CB8AC3E}">
        <p14:creationId xmlns:p14="http://schemas.microsoft.com/office/powerpoint/2010/main" val="14848862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3</a:t>
            </a:r>
            <a:br>
              <a:rPr lang="en-US" dirty="0"/>
            </a:br>
            <a:r>
              <a:rPr lang="en-US" dirty="0"/>
              <a:t>STA MAC address persistence within an ESS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23637" y="1751762"/>
            <a:ext cx="7771680" cy="4114080"/>
          </a:xfrm>
        </p:spPr>
        <p:txBody>
          <a:bodyPr anchor="t">
            <a:normAutofit/>
          </a:bodyPr>
          <a:lstStyle/>
          <a:p>
            <a:r>
              <a:rPr lang="en-US" sz="1200" dirty="0"/>
              <a:t>Current 802.11 requirements results in a STA using the same MAC address for long periods while associated</a:t>
            </a:r>
          </a:p>
          <a:p>
            <a:r>
              <a:rPr lang="en-US" sz="1200" dirty="0"/>
              <a:t>Many sub-systems make use of a STA’s MAC address</a:t>
            </a:r>
          </a:p>
          <a:p>
            <a:r>
              <a:rPr lang="en-US" sz="1200" dirty="0"/>
              <a:t>Current requirements related to I3 (first page)</a:t>
            </a:r>
          </a:p>
          <a:p>
            <a:pPr marL="0" indent="0">
              <a:buNone/>
            </a:pPr>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1590768582"/>
              </p:ext>
            </p:extLst>
          </p:nvPr>
        </p:nvGraphicFramePr>
        <p:xfrm>
          <a:off x="568752" y="2296931"/>
          <a:ext cx="7896006" cy="4166937"/>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3619416">
                  <a:extLst>
                    <a:ext uri="{9D8B030D-6E8A-4147-A177-3AD203B41FA5}">
                      <a16:colId xmlns:a16="http://schemas.microsoft.com/office/drawing/2014/main" val="3238484367"/>
                    </a:ext>
                  </a:extLst>
                </a:gridCol>
                <a:gridCol w="417251">
                  <a:extLst>
                    <a:ext uri="{9D8B030D-6E8A-4147-A177-3AD203B41FA5}">
                      <a16:colId xmlns:a16="http://schemas.microsoft.com/office/drawing/2014/main" val="293639291"/>
                    </a:ext>
                  </a:extLst>
                </a:gridCol>
                <a:gridCol w="621437">
                  <a:extLst>
                    <a:ext uri="{9D8B030D-6E8A-4147-A177-3AD203B41FA5}">
                      <a16:colId xmlns:a16="http://schemas.microsoft.com/office/drawing/2014/main" val="3298458658"/>
                    </a:ext>
                  </a:extLst>
                </a:gridCol>
                <a:gridCol w="286294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 </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Requirement</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Issue</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effectLst/>
                        </a:rPr>
                        <a:t>Status</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effectLst/>
                        </a:rPr>
                        <a:t>Information</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MS Gothic" panose="020B0609070205080204" pitchFamily="49" charset="-128"/>
                        </a:rPr>
                        <a:t>11bi shall define a mechanism for a CPE Client </a:t>
                      </a:r>
                      <a:r>
                        <a:rPr lang="en-US" sz="800" b="1" kern="1200" dirty="0">
                          <a:solidFill>
                            <a:srgbClr val="000000"/>
                          </a:solidFill>
                          <a:effectLst/>
                          <a:latin typeface="Times New Roman" panose="02020603050405020304" pitchFamily="18" charset="0"/>
                          <a:ea typeface="MS Gothic" panose="020B0609070205080204" pitchFamily="49" charset="-128"/>
                        </a:rPr>
                        <a:t>to change its own OTA MAC Address </a:t>
                      </a:r>
                      <a:r>
                        <a:rPr lang="en-US" sz="800" kern="1200" dirty="0">
                          <a:solidFill>
                            <a:srgbClr val="000000"/>
                          </a:solidFill>
                          <a:effectLst/>
                          <a:latin typeface="Times New Roman" panose="02020603050405020304" pitchFamily="18" charset="0"/>
                          <a:ea typeface="MS Gothic" panose="020B0609070205080204" pitchFamily="49" charset="-128"/>
                        </a:rPr>
                        <a:t>when reassociating from a CPE AP to another CPE AP within the same ESS.</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Note: may consider APs outside of ESS in other discussions</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MS Gothic" panose="020B0609070205080204" pitchFamily="49" charset="-128"/>
                        </a:rPr>
                        <a:t>11bi shall define a mechanism for a CPE Client to initiate </a:t>
                      </a:r>
                      <a:r>
                        <a:rPr lang="en-US" sz="800" b="1" kern="1200" dirty="0">
                          <a:solidFill>
                            <a:srgbClr val="000000"/>
                          </a:solidFill>
                          <a:effectLst/>
                          <a:latin typeface="Times New Roman" panose="02020603050405020304" pitchFamily="18" charset="0"/>
                          <a:ea typeface="MS Gothic" panose="020B0609070205080204" pitchFamily="49" charset="-128"/>
                        </a:rPr>
                        <a:t>changing</a:t>
                      </a:r>
                      <a:r>
                        <a:rPr lang="en-US" sz="800" kern="1200" dirty="0">
                          <a:solidFill>
                            <a:srgbClr val="000000"/>
                          </a:solidFill>
                          <a:effectLst/>
                          <a:latin typeface="Times New Roman" panose="02020603050405020304" pitchFamily="18" charset="0"/>
                          <a:ea typeface="MS Gothic" panose="020B0609070205080204" pitchFamily="49" charset="-128"/>
                        </a:rPr>
                        <a:t> </a:t>
                      </a:r>
                      <a:r>
                        <a:rPr lang="en-US" sz="800" b="1" kern="1200" dirty="0">
                          <a:solidFill>
                            <a:srgbClr val="000000"/>
                          </a:solidFill>
                          <a:effectLst/>
                          <a:latin typeface="Times New Roman" panose="02020603050405020304" pitchFamily="18" charset="0"/>
                          <a:ea typeface="MS Gothic" panose="020B0609070205080204" pitchFamily="49" charset="-128"/>
                        </a:rPr>
                        <a:t>its own OTA MAC Address </a:t>
                      </a:r>
                      <a:r>
                        <a:rPr lang="en-US" sz="800" kern="1200" dirty="0">
                          <a:solidFill>
                            <a:srgbClr val="000000"/>
                          </a:solidFill>
                          <a:effectLst/>
                          <a:latin typeface="Times New Roman" panose="02020603050405020304" pitchFamily="18" charset="0"/>
                          <a:ea typeface="MS Gothic" panose="020B0609070205080204" pitchFamily="49" charset="-128"/>
                        </a:rPr>
                        <a:t>used with a CPE AP in Associate STA State 4 without any loss of connection.</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MS Gothic" panose="020B0609070205080204" pitchFamily="49" charset="-128"/>
                        </a:rPr>
                        <a:t>11bi shall define a mechanism for a CPE AP to initiate </a:t>
                      </a:r>
                      <a:r>
                        <a:rPr lang="en-US" sz="800" b="1" kern="1200" dirty="0">
                          <a:solidFill>
                            <a:srgbClr val="000000"/>
                          </a:solidFill>
                          <a:effectLst/>
                          <a:latin typeface="Times New Roman" panose="02020603050405020304" pitchFamily="18" charset="0"/>
                          <a:ea typeface="MS Gothic" panose="020B0609070205080204" pitchFamily="49" charset="-128"/>
                        </a:rPr>
                        <a:t>changing the OTA MAC Addresses of a set of associated CPE Client’s </a:t>
                      </a:r>
                      <a:r>
                        <a:rPr lang="en-US" sz="800" kern="1200" dirty="0">
                          <a:solidFill>
                            <a:srgbClr val="000000"/>
                          </a:solidFill>
                          <a:effectLst/>
                          <a:latin typeface="Times New Roman" panose="02020603050405020304" pitchFamily="18" charset="0"/>
                          <a:ea typeface="MS Gothic" panose="020B0609070205080204" pitchFamily="49" charset="-128"/>
                        </a:rPr>
                        <a:t>in the BSS (those CPE Clients in Associate STA State 4) without any loss of connection</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Reworded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9</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1000" b="1" kern="1200" dirty="0">
                          <a:solidFill>
                            <a:srgbClr val="000000"/>
                          </a:solidFill>
                          <a:effectLst/>
                          <a:latin typeface="Times New Roman" panose="02020603050405020304" pitchFamily="18" charset="0"/>
                          <a:ea typeface="Times New Roman" panose="02020603050405020304" pitchFamily="18" charset="0"/>
                        </a:rPr>
                        <a:t>to change the transmitted SN and the scrambler seed</a:t>
                      </a:r>
                      <a:r>
                        <a:rPr lang="en-US" sz="1000" kern="1200" dirty="0">
                          <a:solidFill>
                            <a:srgbClr val="000000"/>
                          </a:solidFill>
                          <a:effectLst/>
                          <a:latin typeface="Times New Roman" panose="02020603050405020304" pitchFamily="18" charset="0"/>
                          <a:ea typeface="Times New Roman" panose="02020603050405020304" pitchFamily="18" charset="0"/>
                        </a:rPr>
                        <a:t> on downlink and uplink to uncorrelated new values in </a:t>
                      </a:r>
                      <a:r>
                        <a:rPr lang="en-US" sz="1000" kern="1200" dirty="0">
                          <a:solidFill>
                            <a:srgbClr val="000000"/>
                          </a:solidFill>
                          <a:effectLst/>
                          <a:latin typeface="Times New Roman" panose="02020603050405020304" pitchFamily="18" charset="0"/>
                          <a:ea typeface="MS Gothic" panose="020B0609070205080204" pitchFamily="49" charset="-128"/>
                        </a:rPr>
                        <a:t>Associate STA State 4</a:t>
                      </a:r>
                      <a:r>
                        <a:rPr lang="en-US" sz="10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I3, 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  </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To be motioned –agreed by unanimous consent 5/11/2022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10</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800" b="1" kern="1200" dirty="0">
                          <a:solidFill>
                            <a:srgbClr val="000000"/>
                          </a:solidFill>
                          <a:effectLst/>
                          <a:latin typeface="Times New Roman" panose="02020603050405020304" pitchFamily="18" charset="0"/>
                          <a:ea typeface="Times New Roman" panose="02020603050405020304" pitchFamily="18" charset="0"/>
                        </a:rPr>
                        <a:t>to change the transmitted PN</a:t>
                      </a:r>
                      <a:r>
                        <a:rPr lang="en-US" sz="800" kern="1200" dirty="0">
                          <a:solidFill>
                            <a:srgbClr val="000000"/>
                          </a:solidFill>
                          <a:effectLst/>
                          <a:latin typeface="Times New Roman" panose="02020603050405020304" pitchFamily="18" charset="0"/>
                          <a:ea typeface="Times New Roman" panose="02020603050405020304" pitchFamily="18" charset="0"/>
                        </a:rPr>
                        <a:t> on downlink and uplink to uncorrelated new values in </a:t>
                      </a:r>
                      <a:r>
                        <a:rPr lang="en-US" sz="800" kern="1200" dirty="0">
                          <a:solidFill>
                            <a:srgbClr val="000000"/>
                          </a:solidFill>
                          <a:effectLst/>
                          <a:latin typeface="Times New Roman" panose="02020603050405020304" pitchFamily="18" charset="0"/>
                          <a:ea typeface="MS Gothic" panose="020B0609070205080204" pitchFamily="49" charset="-128"/>
                        </a:rPr>
                        <a:t>Associate STA State 4</a:t>
                      </a:r>
                      <a:r>
                        <a:rPr lang="en-US" sz="8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I3, 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 To be motioned –agreed by unanimous consent 5/11/2022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11</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dirty="0">
                          <a:solidFill>
                            <a:srgbClr val="000000"/>
                          </a:solidFill>
                          <a:effectLst/>
                          <a:latin typeface="Times New Roman" panose="02020603050405020304" pitchFamily="18" charset="0"/>
                          <a:ea typeface="Times New Roman" panose="02020603050405020304" pitchFamily="18" charset="0"/>
                        </a:rPr>
                        <a:t>11bi shall define a mechanism for a CPE Client and CPE AP </a:t>
                      </a:r>
                      <a:r>
                        <a:rPr lang="en-US" sz="800" b="1" kern="1200" dirty="0">
                          <a:solidFill>
                            <a:srgbClr val="000000"/>
                          </a:solidFill>
                          <a:effectLst/>
                          <a:latin typeface="Times New Roman" panose="02020603050405020304" pitchFamily="18" charset="0"/>
                          <a:ea typeface="Times New Roman" panose="02020603050405020304" pitchFamily="18" charset="0"/>
                        </a:rPr>
                        <a:t>to change the CPE Client’s AID </a:t>
                      </a:r>
                      <a:r>
                        <a:rPr lang="en-US" sz="800" kern="1200" dirty="0">
                          <a:solidFill>
                            <a:srgbClr val="000000"/>
                          </a:solidFill>
                          <a:effectLst/>
                          <a:latin typeface="Times New Roman" panose="02020603050405020304" pitchFamily="18" charset="0"/>
                          <a:ea typeface="Times New Roman" panose="02020603050405020304" pitchFamily="18" charset="0"/>
                        </a:rPr>
                        <a:t>to an uncorrelated new value in </a:t>
                      </a:r>
                      <a:r>
                        <a:rPr lang="en-US" sz="800" kern="1200" dirty="0">
                          <a:solidFill>
                            <a:srgbClr val="000000"/>
                          </a:solidFill>
                          <a:effectLst/>
                          <a:latin typeface="Times New Roman" panose="02020603050405020304" pitchFamily="18" charset="0"/>
                          <a:ea typeface="MS Gothic" panose="020B0609070205080204" pitchFamily="49" charset="-128"/>
                        </a:rPr>
                        <a:t>Associate STA State 4</a:t>
                      </a:r>
                      <a:r>
                        <a:rPr lang="en-US" sz="800" kern="1200" dirty="0">
                          <a:solidFill>
                            <a:srgbClr val="000000"/>
                          </a:solidFill>
                          <a:effectLst/>
                          <a:latin typeface="Times New Roman" panose="02020603050405020304" pitchFamily="18" charset="0"/>
                          <a:ea typeface="Times New Roman" panose="02020603050405020304" pitchFamily="18" charset="0"/>
                        </a:rPr>
                        <a:t>, without any loss of connection when the OTA MAC address of the CPE Client is changed.</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I3, 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800" dirty="0">
                          <a:solidFill>
                            <a:srgbClr val="000000"/>
                          </a:solidFill>
                          <a:effectLst/>
                          <a:latin typeface="Times New Roman" panose="02020603050405020304" pitchFamily="18" charset="0"/>
                          <a:ea typeface="Times New Roman" panose="02020603050405020304" pitchFamily="18" charset="0"/>
                        </a:rPr>
                        <a:t> (9 March 2022) To be motioned –agreed by unanimous consent 5/11/2022</a:t>
                      </a: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099780037"/>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12</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kern="1200">
                          <a:solidFill>
                            <a:srgbClr val="000000"/>
                          </a:solidFill>
                          <a:effectLst/>
                          <a:latin typeface="Times New Roman" panose="02020603050405020304" pitchFamily="18" charset="0"/>
                          <a:ea typeface="Times New Roman" panose="02020603050405020304" pitchFamily="18" charset="0"/>
                        </a:rPr>
                        <a:t>11bi shall define a mechanism for a CPE Client and CPE AP to establish the CPE Client’s DS MAC Address without the CPE Client’s DS MAC Address being transmitted in the clear.</a:t>
                      </a:r>
                      <a:endParaRPr lang="en-US" sz="8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I3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800" dirty="0">
                          <a:solidFill>
                            <a:srgbClr val="000000"/>
                          </a:solidFill>
                          <a:effectLst/>
                          <a:latin typeface="Times New Roman" panose="02020603050405020304" pitchFamily="18" charset="0"/>
                          <a:ea typeface="Times New Roman" panose="02020603050405020304" pitchFamily="18" charset="0"/>
                        </a:rPr>
                        <a:t>Proposed - 22/107r2 (9 March 2022) To be motioned –agreed by unanimous consent 5/11/2022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800" b="1" i="0" u="none" strike="noStrike" cap="none" spc="0" baseline="0" dirty="0">
                          <a:solidFill>
                            <a:schemeClr val="tx1"/>
                          </a:solidFill>
                          <a:effectLst/>
                          <a:uFillTx/>
                          <a:latin typeface="+mn-lt"/>
                          <a:ea typeface="+mn-ea"/>
                          <a:cs typeface="+mn-cs"/>
                          <a:sym typeface="Helvetica"/>
                        </a:rPr>
                        <a:t>Approved</a:t>
                      </a:r>
                      <a:r>
                        <a:rPr lang="en-GB" sz="800" b="0" i="0" u="none" strike="noStrike" cap="none" spc="0" baseline="0" dirty="0">
                          <a:solidFill>
                            <a:schemeClr val="tx1"/>
                          </a:solidFill>
                          <a:effectLst/>
                          <a:uFillTx/>
                          <a:latin typeface="+mn-lt"/>
                          <a:ea typeface="+mn-ea"/>
                          <a:cs typeface="+mn-cs"/>
                          <a:sym typeface="Helvetica"/>
                        </a:rPr>
                        <a:t> (Motion #13, 13 May 2022)</a:t>
                      </a:r>
                      <a:endParaRPr lang="en-US" sz="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26839400"/>
                  </a:ext>
                </a:extLst>
              </a:tr>
            </a:tbl>
          </a:graphicData>
        </a:graphic>
      </p:graphicFrame>
    </p:spTree>
    <p:extLst>
      <p:ext uri="{BB962C8B-B14F-4D97-AF65-F5344CB8AC3E}">
        <p14:creationId xmlns:p14="http://schemas.microsoft.com/office/powerpoint/2010/main" val="8750760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3 (</a:t>
            </a:r>
            <a:r>
              <a:rPr lang="en-US" dirty="0" err="1"/>
              <a:t>con’t</a:t>
            </a:r>
            <a:r>
              <a:rPr lang="en-US" dirty="0"/>
              <a:t>)</a:t>
            </a:r>
            <a:br>
              <a:rPr lang="en-US" dirty="0"/>
            </a:br>
            <a:r>
              <a:rPr lang="en-US" dirty="0"/>
              <a:t>STA MAC address persistence within an ESS</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89810" y="1692756"/>
            <a:ext cx="7771680" cy="4114080"/>
          </a:xfrm>
        </p:spPr>
        <p:txBody>
          <a:bodyPr anchor="t">
            <a:normAutofit/>
          </a:bodyPr>
          <a:lstStyle/>
          <a:p>
            <a:r>
              <a:rPr lang="en-US" sz="1200" dirty="0"/>
              <a:t>Current 802.11 requirements results in a STA using the same MAC address for long periods while associated</a:t>
            </a:r>
          </a:p>
          <a:p>
            <a:r>
              <a:rPr lang="en-US" sz="1200" dirty="0"/>
              <a:t>Many sub-systems make use of a STA’s MAC address</a:t>
            </a:r>
          </a:p>
          <a:p>
            <a:r>
              <a:rPr lang="en-US" sz="1200" dirty="0"/>
              <a:t>Current requirements related to I3 (second page)</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2873930877"/>
              </p:ext>
            </p:extLst>
          </p:nvPr>
        </p:nvGraphicFramePr>
        <p:xfrm>
          <a:off x="400727" y="2311328"/>
          <a:ext cx="7896006" cy="44196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503233">
                  <a:extLst>
                    <a:ext uri="{9D8B030D-6E8A-4147-A177-3AD203B41FA5}">
                      <a16:colId xmlns:a16="http://schemas.microsoft.com/office/drawing/2014/main" val="3238484367"/>
                    </a:ext>
                  </a:extLst>
                </a:gridCol>
                <a:gridCol w="546931">
                  <a:extLst>
                    <a:ext uri="{9D8B030D-6E8A-4147-A177-3AD203B41FA5}">
                      <a16:colId xmlns:a16="http://schemas.microsoft.com/office/drawing/2014/main" val="293639291"/>
                    </a:ext>
                  </a:extLst>
                </a:gridCol>
                <a:gridCol w="717847">
                  <a:extLst>
                    <a:ext uri="{9D8B030D-6E8A-4147-A177-3AD203B41FA5}">
                      <a16:colId xmlns:a16="http://schemas.microsoft.com/office/drawing/2014/main" val="3298458658"/>
                    </a:ext>
                  </a:extLst>
                </a:gridCol>
                <a:gridCol w="1753041">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23</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t>
                      </a:r>
                      <a:r>
                        <a:rPr lang="en-US" sz="1000" b="1" kern="1200" dirty="0">
                          <a:solidFill>
                            <a:srgbClr val="000000"/>
                          </a:solidFill>
                          <a:effectLst/>
                          <a:latin typeface="Times New Roman" panose="02020603050405020304" pitchFamily="18" charset="0"/>
                          <a:ea typeface="Times New Roman" panose="02020603050405020304" pitchFamily="18" charset="0"/>
                        </a:rPr>
                        <a:t>a private MAC address </a:t>
                      </a:r>
                      <a:r>
                        <a:rPr lang="en-US" sz="1000" kern="1200" dirty="0">
                          <a:solidFill>
                            <a:srgbClr val="000000"/>
                          </a:solidFill>
                          <a:effectLst/>
                          <a:latin typeface="Times New Roman" panose="02020603050405020304" pitchFamily="18" charset="0"/>
                          <a:ea typeface="Times New Roman" panose="02020603050405020304" pitchFamily="18" charset="0"/>
                        </a:rPr>
                        <a:t>that is used  by the 11bi non-AP STA or 11bi non-AP MLD </a:t>
                      </a:r>
                      <a:r>
                        <a:rPr lang="en-US" sz="1000" b="1" kern="1200" dirty="0">
                          <a:solidFill>
                            <a:srgbClr val="000000"/>
                          </a:solidFill>
                          <a:effectLst/>
                          <a:latin typeface="Times New Roman" panose="02020603050405020304" pitchFamily="18" charset="0"/>
                          <a:ea typeface="Times New Roman" panose="02020603050405020304" pitchFamily="18" charset="0"/>
                        </a:rPr>
                        <a:t>for the DS </a:t>
                      </a:r>
                      <a:r>
                        <a:rPr lang="en-US" sz="1000" kern="1200" dirty="0">
                          <a:solidFill>
                            <a:srgbClr val="000000"/>
                          </a:solidFill>
                          <a:effectLst/>
                          <a:latin typeface="Times New Roman" panose="02020603050405020304" pitchFamily="18" charset="0"/>
                          <a:ea typeface="Times New Roman" panose="02020603050405020304" pitchFamily="18" charset="0"/>
                        </a:rPr>
                        <a:t>and can be different for different ESS. </a:t>
                      </a:r>
                      <a:endParaRPr lang="en-US" sz="1000" dirty="0">
                        <a:solidFill>
                          <a:srgbClr val="000000"/>
                        </a:solidFill>
                        <a:effectLst/>
                        <a:latin typeface="Times New Roman" panose="02020603050405020304" pitchFamily="18" charset="0"/>
                        <a:ea typeface="Times New Roman" panose="02020603050405020304" pitchFamily="18" charset="0"/>
                      </a:endParaRPr>
                    </a:p>
                    <a:p>
                      <a:pPr marL="0" marR="0" lvl="0" indent="-342900" algn="just">
                        <a:lnSpc>
                          <a:spcPts val="1200"/>
                        </a:lnSpc>
                        <a:spcBef>
                          <a:spcPts val="1200"/>
                        </a:spcBef>
                        <a:spcAft>
                          <a:spcPts val="0"/>
                        </a:spcAft>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22860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private MAC address of a 11bi non-AP STA or a 11bi non-AP MLD shall not be carried in the MAC header of the frame and shall not be carried in the frame body of a frame without protection</a:t>
                      </a:r>
                      <a:endPar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lgn="just">
                        <a:lnSpc>
                          <a:spcPts val="1200"/>
                        </a:lnSpc>
                        <a:spcBef>
                          <a:spcPts val="1200"/>
                        </a:spcBef>
                        <a:spcAft>
                          <a:spcPts val="0"/>
                        </a:spcAft>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457200" algn="l"/>
                          <a:tab pos="6858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if the frame is transmitted by the 11bi non-AP STA or any non-AP STA affiliated with the 11bi non-AP MLD or</a:t>
                      </a:r>
                      <a:endParaRPr lang="en-US" sz="1000" dirty="0">
                        <a:solidFill>
                          <a:srgbClr val="000000"/>
                        </a:solidFill>
                        <a:effectLst/>
                        <a:latin typeface="Times New Roman" panose="02020603050405020304" pitchFamily="18" charset="0"/>
                        <a:ea typeface="Times New Roman" panose="02020603050405020304" pitchFamily="18" charset="0"/>
                      </a:endParaRPr>
                    </a:p>
                    <a:p>
                      <a:pPr marL="742950" marR="0" lvl="1" indent="-285750" algn="just">
                        <a:lnSpc>
                          <a:spcPts val="1200"/>
                        </a:lnSpc>
                        <a:spcBef>
                          <a:spcPts val="1200"/>
                        </a:spcBef>
                        <a:spcAft>
                          <a:spcPts val="0"/>
                        </a:spcAft>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457200" algn="l"/>
                          <a:tab pos="6858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if the frame is transmitted by the 11bi AP to the 11bi non-AP STA or by any AP affiliated with a 11bi AP MLD to any non-AP STA affiliated with the 11bi non-AP MLD</a:t>
                      </a:r>
                      <a:endParaRPr lang="en-US" sz="1000" dirty="0">
                        <a:solidFill>
                          <a:srgbClr val="000000"/>
                        </a:solidFill>
                        <a:effectLst/>
                        <a:latin typeface="Times New Roman" panose="02020603050405020304" pitchFamily="18" charset="0"/>
                        <a:ea typeface="Times New Roman" panose="02020603050405020304" pitchFamily="18" charset="0"/>
                      </a:endParaRPr>
                    </a:p>
                    <a:p>
                      <a:pPr marL="342900" marR="0" lvl="0" indent="-342900" algn="just">
                        <a:lnSpc>
                          <a:spcPts val="1200"/>
                        </a:lnSpc>
                        <a:spcBef>
                          <a:spcPts val="1200"/>
                        </a:spcBef>
                        <a:spcAft>
                          <a:spcPts val="0"/>
                        </a:spcAft>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228600" algn="l"/>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11bi non-AP STA or 11bi non-AP MLD can decide the lifetime of the private MAC address </a:t>
                      </a:r>
                      <a:endPar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 Proposed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a:t>
                      </a:r>
                      <a:r>
                        <a:rPr lang="en-US" sz="1000" dirty="0">
                          <a:solidFill>
                            <a:srgbClr val="000000"/>
                          </a:solidFill>
                          <a:effectLst/>
                          <a:latin typeface="Times New Roman" panose="02020603050405020304" pitchFamily="18" charset="0"/>
                          <a:ea typeface="Times New Roman" panose="02020603050405020304" pitchFamily="18" charset="0"/>
                        </a:rPr>
                        <a:t>– 22/109r3</a:t>
                      </a:r>
                      <a:r>
                        <a:rPr lang="en-US" sz="1000" kern="1200" dirty="0">
                          <a:solidFill>
                            <a:srgbClr val="000000"/>
                          </a:solidFill>
                          <a:effectLst/>
                          <a:latin typeface="Times New Roman" panose="02020603050405020304" pitchFamily="18" charset="0"/>
                          <a:ea typeface="Times New Roman" panose="02020603050405020304" pitchFamily="18" charset="0"/>
                        </a:rPr>
                        <a:t> </a:t>
                      </a:r>
                      <a:r>
                        <a:rPr lang="en-US" sz="1000" dirty="0">
                          <a:solidFill>
                            <a:srgbClr val="000000"/>
                          </a:solidFill>
                          <a:effectLst/>
                          <a:latin typeface="Times New Roman" panose="02020603050405020304" pitchFamily="18" charset="0"/>
                          <a:ea typeface="Times New Roman" panose="02020603050405020304" pitchFamily="18" charset="0"/>
                        </a:rPr>
                        <a:t>(10 March 2022)  </a:t>
                      </a:r>
                      <a:r>
                        <a:rPr lang="en-US" sz="1000" strike="sngStrike" dirty="0">
                          <a:solidFill>
                            <a:srgbClr val="000000"/>
                          </a:solidFill>
                          <a:effectLst/>
                          <a:latin typeface="Times New Roman" panose="02020603050405020304" pitchFamily="18" charset="0"/>
                          <a:ea typeface="Times New Roman" panose="02020603050405020304" pitchFamily="18" charset="0"/>
                        </a:rPr>
                        <a:t>To be motioned –agreed by unanimous consent 5/11/2022  </a:t>
                      </a:r>
                      <a:r>
                        <a:rPr lang="en-US" sz="1000" strike="noStrike" dirty="0">
                          <a:solidFill>
                            <a:srgbClr val="000000"/>
                          </a:solidFill>
                          <a:effectLst/>
                          <a:latin typeface="Times New Roman" panose="02020603050405020304" pitchFamily="18" charset="0"/>
                          <a:ea typeface="Times New Roman" panose="02020603050405020304" pitchFamily="18" charset="0"/>
                        </a:rPr>
                        <a:t>Needs further discussion 5/12/2022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11bi shall define a mechanism to carry the </a:t>
                      </a:r>
                      <a:r>
                        <a:rPr lang="en-US" sz="1000" b="1" kern="1200" dirty="0">
                          <a:solidFill>
                            <a:srgbClr val="000000"/>
                          </a:solidFill>
                          <a:effectLst/>
                          <a:latin typeface="Times New Roman" panose="02020603050405020304" pitchFamily="18" charset="0"/>
                          <a:ea typeface="Times New Roman" panose="02020603050405020304" pitchFamily="18" charset="0"/>
                        </a:rPr>
                        <a:t>private MAC address </a:t>
                      </a:r>
                      <a:r>
                        <a:rPr lang="en-US" sz="1000" kern="1200" dirty="0">
                          <a:solidFill>
                            <a:srgbClr val="000000"/>
                          </a:solidFill>
                          <a:effectLst/>
                          <a:latin typeface="Times New Roman" panose="02020603050405020304" pitchFamily="18" charset="0"/>
                          <a:ea typeface="Times New Roman" panose="02020603050405020304" pitchFamily="18" charset="0"/>
                        </a:rPr>
                        <a:t>of 11bi non-AP STA or 11bi non-AP MLD </a:t>
                      </a:r>
                      <a:r>
                        <a:rPr lang="en-US" sz="1000" b="1" kern="1200" dirty="0">
                          <a:solidFill>
                            <a:srgbClr val="000000"/>
                          </a:solidFill>
                          <a:effectLst/>
                          <a:latin typeface="Times New Roman" panose="02020603050405020304" pitchFamily="18" charset="0"/>
                          <a:ea typeface="Times New Roman" panose="02020603050405020304" pitchFamily="18" charset="0"/>
                        </a:rPr>
                        <a:t>for the DS </a:t>
                      </a:r>
                      <a:r>
                        <a:rPr lang="en-US" sz="1000" kern="1200" dirty="0">
                          <a:solidFill>
                            <a:srgbClr val="000000"/>
                          </a:solidFill>
                          <a:effectLst/>
                          <a:latin typeface="Times New Roman" panose="02020603050405020304" pitchFamily="18" charset="0"/>
                          <a:ea typeface="Times New Roman" panose="02020603050405020304" pitchFamily="18" charset="0"/>
                        </a:rPr>
                        <a:t>in </a:t>
                      </a:r>
                      <a:r>
                        <a:rPr lang="en-US" sz="1000" b="1" kern="1200" dirty="0">
                          <a:solidFill>
                            <a:srgbClr val="000000"/>
                          </a:solidFill>
                          <a:effectLst/>
                          <a:latin typeface="Times New Roman" panose="02020603050405020304" pitchFamily="18" charset="0"/>
                          <a:ea typeface="Times New Roman" panose="02020603050405020304" pitchFamily="18" charset="0"/>
                        </a:rPr>
                        <a:t>protected</a:t>
                      </a:r>
                      <a:r>
                        <a:rPr lang="en-US" sz="1000" kern="1200" dirty="0">
                          <a:solidFill>
                            <a:srgbClr val="000000"/>
                          </a:solidFill>
                          <a:effectLst/>
                          <a:latin typeface="Times New Roman" panose="02020603050405020304" pitchFamily="18" charset="0"/>
                          <a:ea typeface="Times New Roman" panose="02020603050405020304" pitchFamily="18" charset="0"/>
                        </a:rPr>
                        <a:t> (Re)Association Request frame</a:t>
                      </a:r>
                      <a:r>
                        <a:rPr lang="en-US" sz="1000" kern="1200" dirty="0">
                          <a:solidFill>
                            <a:srgbClr val="000000"/>
                          </a:solidFill>
                          <a:effectLst/>
                          <a:latin typeface="Times New Roman" panose="02020603050405020304" pitchFamily="18" charset="0"/>
                          <a:ea typeface="MS Gothic" panose="020B0609070205080204" pitchFamily="49" charset="-128"/>
                        </a:rPr>
                        <a:t> </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- 11bi shall define a mechanism to carry the private MAC address of a 11bi non-AP STA or a 11bi non-AP MLD for the DS in a protected management frame from the 11bi non-AP STA to a 11bi AP or from the 11bi non-AP MLD to a 11bi AP MLD.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strike="noStrike" dirty="0">
                          <a:solidFill>
                            <a:srgbClr val="000000"/>
                          </a:solidFill>
                          <a:effectLst/>
                          <a:latin typeface="Times New Roman" panose="02020603050405020304" pitchFamily="18" charset="0"/>
                          <a:ea typeface="Times New Roman" panose="02020603050405020304" pitchFamily="18" charset="0"/>
                        </a:rPr>
                        <a:t>Needs further discussion 5/12/2022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25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to randomize over the air MAC address of the 11bi non-AP STA or 11bi non-AP MLD (carried in Address 1 field or Address 2 field of the MAC header) during BSS transition (related to R6)</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I3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Proposed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r>
                        <a:rPr lang="en-US" sz="1000" dirty="0">
                          <a:solidFill>
                            <a:srgbClr val="000000"/>
                          </a:solidFill>
                          <a:effectLst/>
                          <a:latin typeface="Times New Roman" panose="02020603050405020304" pitchFamily="18" charset="0"/>
                          <a:ea typeface="Times New Roman" panose="02020603050405020304" pitchFamily="18" charset="0"/>
                        </a:rPr>
                        <a:t>– 22/109r3 (10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4/28/2022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#13, 13 May 2022)</a:t>
                      </a:r>
                      <a:endParaRPr lang="en-US" sz="400" dirty="0">
                        <a:solidFill>
                          <a:srgbClr val="000000"/>
                        </a:solidFill>
                        <a:effectLst/>
                        <a:latin typeface="Times New Roman" panose="02020603050405020304" pitchFamily="18" charset="0"/>
                        <a:ea typeface="Times New Roman" panose="02020603050405020304" pitchFamily="18" charset="0"/>
                      </a:endParaRP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bl>
          </a:graphicData>
        </a:graphic>
      </p:graphicFrame>
    </p:spTree>
    <p:extLst>
      <p:ext uri="{BB962C8B-B14F-4D97-AF65-F5344CB8AC3E}">
        <p14:creationId xmlns:p14="http://schemas.microsoft.com/office/powerpoint/2010/main" val="17162985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4</a:t>
            </a:r>
            <a:br>
              <a:rPr lang="en-US" dirty="0"/>
            </a:br>
            <a:r>
              <a:rPr lang="en-US" dirty="0"/>
              <a:t>Tracking SA and DA OTA</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dirty="0"/>
              <a:t>SA and DA sent in in the clear which may provide information that can be analyzed or tracked about wired devices or other STAs.</a:t>
            </a:r>
          </a:p>
          <a:p>
            <a:r>
              <a:rPr lang="en-US" sz="1200" dirty="0"/>
              <a:t>Current requirements related to I4</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424743155"/>
              </p:ext>
            </p:extLst>
          </p:nvPr>
        </p:nvGraphicFramePr>
        <p:xfrm>
          <a:off x="509337" y="2995066"/>
          <a:ext cx="7896006" cy="2438400"/>
        </p:xfrm>
        <a:graphic>
          <a:graphicData uri="http://schemas.openxmlformats.org/drawingml/2006/table">
            <a:tbl>
              <a:tblPr firstRow="1" firstCol="1" bandRow="1">
                <a:tableStyleId>{5940675A-B579-460E-94D1-54222C63F5DA}</a:tableStyleId>
              </a:tblPr>
              <a:tblGrid>
                <a:gridCol w="388130">
                  <a:extLst>
                    <a:ext uri="{9D8B030D-6E8A-4147-A177-3AD203B41FA5}">
                      <a16:colId xmlns:a16="http://schemas.microsoft.com/office/drawing/2014/main" val="2573783961"/>
                    </a:ext>
                  </a:extLst>
                </a:gridCol>
                <a:gridCol w="4491279">
                  <a:extLst>
                    <a:ext uri="{9D8B030D-6E8A-4147-A177-3AD203B41FA5}">
                      <a16:colId xmlns:a16="http://schemas.microsoft.com/office/drawing/2014/main" val="3238484367"/>
                    </a:ext>
                  </a:extLst>
                </a:gridCol>
                <a:gridCol w="594804">
                  <a:extLst>
                    <a:ext uri="{9D8B030D-6E8A-4147-A177-3AD203B41FA5}">
                      <a16:colId xmlns:a16="http://schemas.microsoft.com/office/drawing/2014/main" val="293639291"/>
                    </a:ext>
                  </a:extLst>
                </a:gridCol>
                <a:gridCol w="692458">
                  <a:extLst>
                    <a:ext uri="{9D8B030D-6E8A-4147-A177-3AD203B41FA5}">
                      <a16:colId xmlns:a16="http://schemas.microsoft.com/office/drawing/2014/main" val="3298458658"/>
                    </a:ext>
                  </a:extLst>
                </a:gridCol>
                <a:gridCol w="1729335">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 </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Requirement</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Issue</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effectLst/>
                        </a:rPr>
                        <a:t>Status</a:t>
                      </a:r>
                      <a:endParaRPr lang="en-US" sz="11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effectLst/>
                        </a:rPr>
                        <a:t>Information</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27534">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13</a:t>
                      </a:r>
                    </a:p>
                  </a:txBody>
                  <a:tcPr marL="68580" marR="68580" marT="0" marB="0"/>
                </a:tc>
                <a:tc>
                  <a:txBody>
                    <a:bodyPr/>
                    <a:lstStyle/>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endParaRPr lang="en-US" sz="1200" b="0" i="0" u="none" strike="noStrike" cap="none" spc="0" baseline="0" dirty="0">
                        <a:solidFill>
                          <a:schemeClr val="tx1"/>
                        </a:solidFill>
                        <a:effectLst/>
                        <a:uFillTx/>
                        <a:latin typeface="+mn-lt"/>
                        <a:ea typeface="+mn-ea"/>
                        <a:cs typeface="+mn-cs"/>
                        <a:sym typeface="Helvetica"/>
                      </a:endParaRP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200" b="0" i="0" u="none" strike="noStrike" cap="none" spc="0" baseline="0" dirty="0">
                          <a:solidFill>
                            <a:schemeClr val="tx1"/>
                          </a:solidFill>
                          <a:effectLst/>
                          <a:uFillTx/>
                          <a:latin typeface="+mn-lt"/>
                          <a:ea typeface="+mn-ea"/>
                          <a:cs typeface="+mn-cs"/>
                          <a:sym typeface="Helvetica"/>
                        </a:rPr>
                        <a:t>11bi shall define or reuse a mechanism for CPE Clients and CPE APs to protect the SA/DA values from exposure OTA to 3rd parties.</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I4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 (9 March 2022) deferred for off-line discussion 5/12/2022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100" dirty="0">
                          <a:solidFill>
                            <a:srgbClr val="000000"/>
                          </a:solidFill>
                          <a:effectLst/>
                          <a:latin typeface="Times New Roman" panose="02020603050405020304" pitchFamily="18" charset="0"/>
                          <a:ea typeface="Times New Roman" panose="02020603050405020304" pitchFamily="18" charset="0"/>
                        </a:rPr>
                        <a:t>To be motioned –agreed by unanimous consent 5/13/2022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100" b="1" i="0" u="none" strike="noStrike" cap="none" spc="0" baseline="0" dirty="0">
                          <a:solidFill>
                            <a:schemeClr val="tx1"/>
                          </a:solidFill>
                          <a:effectLst/>
                          <a:uFillTx/>
                          <a:latin typeface="+mn-lt"/>
                          <a:ea typeface="+mn-ea"/>
                          <a:cs typeface="+mn-cs"/>
                          <a:sym typeface="Helvetica"/>
                        </a:rPr>
                        <a:t>Approved</a:t>
                      </a:r>
                      <a:r>
                        <a:rPr lang="en-GB" sz="1100" b="0" i="0" u="none" strike="noStrike" cap="none" spc="0" baseline="0" dirty="0">
                          <a:solidFill>
                            <a:schemeClr val="tx1"/>
                          </a:solidFill>
                          <a:effectLst/>
                          <a:uFillTx/>
                          <a:latin typeface="+mn-lt"/>
                          <a:ea typeface="+mn-ea"/>
                          <a:cs typeface="+mn-cs"/>
                          <a:sym typeface="Helvetica"/>
                        </a:rPr>
                        <a:t> (Motion #14, 13 May 2022)</a:t>
                      </a:r>
                      <a:endParaRPr lang="en-US" sz="6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14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strike="sngStrike" kern="1200" dirty="0">
                          <a:solidFill>
                            <a:srgbClr val="000000"/>
                          </a:solidFill>
                          <a:effectLst/>
                          <a:latin typeface="Times New Roman" panose="02020603050405020304" pitchFamily="18" charset="0"/>
                          <a:ea typeface="MS Gothic" panose="020B0609070205080204" pitchFamily="49" charset="-128"/>
                        </a:rPr>
                        <a:t>11bi shall define or reuse a mechanism for CPE Clients and CPE APs to transmit and receive other </a:t>
                      </a:r>
                      <a:r>
                        <a:rPr lang="en-US" sz="1100" strike="sngStrike"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DS MAC Addresses indicated </a:t>
                      </a:r>
                      <a:r>
                        <a:rPr lang="en-US" sz="1100" strike="sngStrike" kern="1200" dirty="0">
                          <a:solidFill>
                            <a:srgbClr val="000000"/>
                          </a:solidFill>
                          <a:effectLst/>
                          <a:latin typeface="Times New Roman" panose="02020603050405020304" pitchFamily="18" charset="0"/>
                          <a:ea typeface="MS Gothic" panose="020B0609070205080204" pitchFamily="49" charset="-128"/>
                        </a:rPr>
                        <a:t>in the SA or DA fields (if present) in protected form on both the downlink and uplink.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Covered in 13</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I4</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 (9 March 2022) deferred for off-line discussion</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100" dirty="0">
                          <a:solidFill>
                            <a:srgbClr val="000000"/>
                          </a:solidFill>
                          <a:effectLst/>
                          <a:latin typeface="Times New Roman" panose="02020603050405020304" pitchFamily="18" charset="0"/>
                          <a:ea typeface="Times New Roman" panose="02020603050405020304" pitchFamily="18" charset="0"/>
                        </a:rPr>
                        <a:t>Subsumed into 13 May 13, 2022</a:t>
                      </a:r>
                    </a:p>
                  </a:txBody>
                  <a:tcPr marL="68580" marR="68580" marT="0" marB="0"/>
                </a:tc>
                <a:extLst>
                  <a:ext uri="{0D108BD9-81ED-4DB2-BD59-A6C34878D82A}">
                    <a16:rowId xmlns:a16="http://schemas.microsoft.com/office/drawing/2014/main" val="139679148"/>
                  </a:ext>
                </a:extLst>
              </a:tr>
            </a:tbl>
          </a:graphicData>
        </a:graphic>
      </p:graphicFrame>
    </p:spTree>
    <p:extLst>
      <p:ext uri="{BB962C8B-B14F-4D97-AF65-F5344CB8AC3E}">
        <p14:creationId xmlns:p14="http://schemas.microsoft.com/office/powerpoint/2010/main" val="20064851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fontScale="90000"/>
          </a:bodyPr>
          <a:lstStyle/>
          <a:p>
            <a:r>
              <a:rPr lang="en-US" dirty="0"/>
              <a:t>Requirements related to Issue 5</a:t>
            </a:r>
            <a:br>
              <a:rPr lang="en-US" dirty="0"/>
            </a:br>
            <a:r>
              <a:rPr lang="en-US" sz="2700" dirty="0"/>
              <a:t>Protecting authentication identifiers and key identifiers</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lstStyle/>
          <a:p>
            <a:r>
              <a:rPr lang="en-US" sz="1800" b="0" dirty="0"/>
              <a:t>Frames sent prior to PTK establishment contain unprotected long-term key identifiers</a:t>
            </a:r>
            <a:endParaRPr lang="en-US" dirty="0"/>
          </a:p>
          <a:p>
            <a:r>
              <a:rPr lang="en-US" dirty="0"/>
              <a:t>Current requirements related to I5 (same as I1 so far)</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623637" y="3099343"/>
          <a:ext cx="7896006" cy="22860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1</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authentication exchanges between CPE Clients and CPE AP use identical SAE credentials or distinct SAE credentials (where a CPE AP supports multiple SAE credentials).</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Motioned under Issue 1</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effectLst/>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dirty="0">
                          <a:effectLst/>
                        </a:rPr>
                        <a:t>11bi shall define a mechanism to prevent an eavesdropper distinguishing whether reassociation exchanges between CPE Clients and CPE APs use identical PMK or distinct PMK</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I1, I5</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(9 March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Motioned under Issue 1</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bl>
          </a:graphicData>
        </a:graphic>
      </p:graphicFrame>
    </p:spTree>
    <p:extLst>
      <p:ext uri="{BB962C8B-B14F-4D97-AF65-F5344CB8AC3E}">
        <p14:creationId xmlns:p14="http://schemas.microsoft.com/office/powerpoint/2010/main" val="5450452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lstStyle/>
          <a:p>
            <a:r>
              <a:rPr lang="en-US" dirty="0"/>
              <a:t>Requirements related to Issue 6</a:t>
            </a:r>
            <a:br>
              <a:rPr lang="en-US" dirty="0"/>
            </a:br>
            <a:r>
              <a:rPr lang="en-US" dirty="0"/>
              <a:t>Mobile AP privacy</a:t>
            </a:r>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b="0" dirty="0"/>
              <a:t>Mobile APs exchange persistent identifiers that can be used to track the user and are commonly implemented on mobile devices</a:t>
            </a:r>
          </a:p>
          <a:p>
            <a:r>
              <a:rPr lang="en-US" sz="1200" dirty="0"/>
              <a:t>Current requirements related to I6</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428057" y="2631981"/>
          <a:ext cx="7896006" cy="38100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15</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Client to determine  which of the BPE Client’s configured networks a BPE AP belongs to (if any), while  providing some mitigation against an eavesdropper easily  identifying the ESS of the BPE AP.</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302085128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the BPE AP to refrain from transmitting Beacon frames containing elements except TBD element(s).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I2, 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139679148"/>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 BPE AP may change its BSSID while there are no Clients associated.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AP to facilitate changing its BSSID while there are Clients associated, without disrupting the connectivity from the Clients.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19</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BPE Client and BPE AP to establish the BPE AP’s DS MAC Address without the CPE AP’s DS MAC Address being transmitted in the clear.</a:t>
                      </a:r>
                      <a:r>
                        <a:rPr lang="en-US" sz="1000" i="1" kern="1200" dirty="0">
                          <a:solidFill>
                            <a:srgbClr val="000000"/>
                          </a:solidFill>
                          <a:effectLst/>
                          <a:latin typeface="Times New Roman" panose="02020603050405020304" pitchFamily="18" charset="0"/>
                          <a:ea typeface="MS Gothic" panose="020B0609070205080204" pitchFamily="49" charset="-128"/>
                        </a:rPr>
                        <a:t> This will likely be the same mechanism as used in Req 12.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09757298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39</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for BPE AP and BPE Client to change the OTA MAC addresses, SN and PN they use for unicast transmissions at STA specific schedule.</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53112389"/>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40</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to for BPE AP to obfuscate the RA, SN and PN of the group frames to avoid BPE AP tracking.</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81207971"/>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41</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BPE Client and BPE AP shall reset the Scrambler Seed on individual and group addressed frames when MAC address is changed.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I6, 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766019688"/>
                  </a:ext>
                </a:extLst>
              </a:tr>
            </a:tbl>
          </a:graphicData>
        </a:graphic>
      </p:graphicFrame>
    </p:spTree>
    <p:extLst>
      <p:ext uri="{BB962C8B-B14F-4D97-AF65-F5344CB8AC3E}">
        <p14:creationId xmlns:p14="http://schemas.microsoft.com/office/powerpoint/2010/main" val="16498251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7</a:t>
            </a:r>
            <a:br>
              <a:rPr lang="en-US" dirty="0"/>
            </a:br>
            <a:r>
              <a:rPr lang="en-US" sz="2700" dirty="0"/>
              <a:t>Protecting behavioral fingerprinting while associated</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a:xfrm>
            <a:off x="633663" y="1751762"/>
            <a:ext cx="7771680" cy="4114080"/>
          </a:xfrm>
        </p:spPr>
        <p:txBody>
          <a:bodyPr anchor="t">
            <a:normAutofit/>
          </a:bodyPr>
          <a:lstStyle/>
          <a:p>
            <a:r>
              <a:rPr lang="en-US" sz="1200" b="0" dirty="0"/>
              <a:t>Unprotected signaling for at least </a:t>
            </a:r>
            <a:r>
              <a:rPr lang="en-US" sz="1200" dirty="0"/>
              <a:t>non-robust action frames (OMN, OPS, Quiet Time Period, ...), control frames (e.g. BAR), MAC headers (e.g. PM bit in frame control field) may expose trackable device behavior.</a:t>
            </a:r>
            <a:endParaRPr lang="en-US" sz="1200" b="0" dirty="0"/>
          </a:p>
          <a:p>
            <a:r>
              <a:rPr lang="en-US" sz="1200" dirty="0"/>
              <a:t>Current requirements related to I7</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extLst>
              <p:ext uri="{D42A27DB-BD31-4B8C-83A1-F6EECF244321}">
                <p14:modId xmlns:p14="http://schemas.microsoft.com/office/powerpoint/2010/main" val="2311052123"/>
              </p:ext>
            </p:extLst>
          </p:nvPr>
        </p:nvGraphicFramePr>
        <p:xfrm>
          <a:off x="509337" y="2372510"/>
          <a:ext cx="7896006" cy="3483798"/>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4443847">
                  <a:extLst>
                    <a:ext uri="{9D8B030D-6E8A-4147-A177-3AD203B41FA5}">
                      <a16:colId xmlns:a16="http://schemas.microsoft.com/office/drawing/2014/main" val="3238484367"/>
                    </a:ext>
                  </a:extLst>
                </a:gridCol>
                <a:gridCol w="483577">
                  <a:extLst>
                    <a:ext uri="{9D8B030D-6E8A-4147-A177-3AD203B41FA5}">
                      <a16:colId xmlns:a16="http://schemas.microsoft.com/office/drawing/2014/main" val="293639291"/>
                    </a:ext>
                  </a:extLst>
                </a:gridCol>
                <a:gridCol w="773723">
                  <a:extLst>
                    <a:ext uri="{9D8B030D-6E8A-4147-A177-3AD203B41FA5}">
                      <a16:colId xmlns:a16="http://schemas.microsoft.com/office/drawing/2014/main" val="3298458658"/>
                    </a:ext>
                  </a:extLst>
                </a:gridCol>
                <a:gridCol w="1819905">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 BPE AP may change its BSSID while there are no Clients associated.</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813791286"/>
                  </a:ext>
                </a:extLst>
              </a:tr>
              <a:tr h="405318">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18</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a BPE AP to facilitate changing its BSSID while there are Clients associated, without disrupting the connectivity from the Clients.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I6/I7</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Proposed </a:t>
                      </a: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Proposed - 22/107r2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rPr>
                        <a:t> (9 March 2022)</a:t>
                      </a: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u="none" dirty="0">
                          <a:solidFill>
                            <a:srgbClr val="000000"/>
                          </a:solidFill>
                          <a:effectLst/>
                          <a:latin typeface="Times New Roman" panose="02020603050405020304" pitchFamily="18" charset="0"/>
                          <a:ea typeface="Times New Roman" panose="02020603050405020304" pitchFamily="18" charset="0"/>
                        </a:rPr>
                        <a:t>30</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u="none" kern="1200" dirty="0">
                          <a:solidFill>
                            <a:srgbClr val="000000"/>
                          </a:solidFill>
                          <a:effectLst/>
                          <a:latin typeface="Times New Roman" panose="02020603050405020304" pitchFamily="18" charset="0"/>
                          <a:ea typeface="MS Gothic" panose="020B0609070205080204" pitchFamily="49" charset="-128"/>
                        </a:rPr>
                        <a:t>11bi shall define a mechanism for a CPE Client and CPE AP to obfuscate (details TBD) the transmitted TID on downlink and uplink in Associate STA State 4, without any loss of connection </a:t>
                      </a:r>
                      <a:r>
                        <a:rPr lang="en-US" sz="1000" u="none" kern="1200" dirty="0">
                          <a:solidFill>
                            <a:srgbClr val="000000"/>
                          </a:solidFill>
                          <a:effectLst/>
                          <a:latin typeface="Times New Roman" panose="02020603050405020304" pitchFamily="18" charset="0"/>
                          <a:ea typeface="Times New Roman" panose="02020603050405020304" pitchFamily="18" charset="0"/>
                        </a:rPr>
                        <a:t>when the OTA MAC address of the CPE Client is changed</a:t>
                      </a:r>
                      <a:r>
                        <a:rPr lang="en-US" sz="1000" u="none" kern="1200" dirty="0">
                          <a:solidFill>
                            <a:srgbClr val="000000"/>
                          </a:solidFill>
                          <a:effectLst/>
                          <a:latin typeface="Times New Roman" panose="02020603050405020304" pitchFamily="18" charset="0"/>
                          <a:ea typeface="MS Gothic" panose="020B0609070205080204" pitchFamily="49" charset="-128"/>
                        </a:rPr>
                        <a:t>.</a:t>
                      </a:r>
                    </a:p>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u="none"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I7</a:t>
                      </a:r>
                      <a:endParaRPr lang="en-US" sz="1000" dirty="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rPr>
                        <a:t>To be motioned –agreed by unanimous consent 5/13/2022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GB" sz="1000" b="1" i="0" u="none" strike="noStrike" cap="none" spc="0" baseline="0" dirty="0">
                          <a:solidFill>
                            <a:schemeClr val="tx1"/>
                          </a:solidFill>
                          <a:effectLst/>
                          <a:uFillTx/>
                          <a:latin typeface="+mn-lt"/>
                          <a:ea typeface="+mn-ea"/>
                          <a:cs typeface="+mn-cs"/>
                          <a:sym typeface="Helvetica"/>
                        </a:rPr>
                        <a:t>Approved</a:t>
                      </a:r>
                      <a:r>
                        <a:rPr lang="en-GB" sz="1000" b="0" i="0" u="none" strike="noStrike" cap="none" spc="0" baseline="0" dirty="0">
                          <a:solidFill>
                            <a:schemeClr val="tx1"/>
                          </a:solidFill>
                          <a:effectLst/>
                          <a:uFillTx/>
                          <a:latin typeface="+mn-lt"/>
                          <a:ea typeface="+mn-ea"/>
                          <a:cs typeface="+mn-cs"/>
                          <a:sym typeface="Helvetica"/>
                        </a:rPr>
                        <a:t> (Motion #14, 13 May 2022)</a:t>
                      </a:r>
                      <a:endParaRPr lang="en-US" sz="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898040764"/>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31</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a:t>
                      </a:r>
                      <a:r>
                        <a:rPr lang="en-US" sz="1400" strike="noStrike" kern="1200" dirty="0">
                          <a:solidFill>
                            <a:srgbClr val="000000"/>
                          </a:solidFill>
                          <a:effectLst/>
                          <a:latin typeface="Times New Roman" panose="02020603050405020304" pitchFamily="18" charset="0"/>
                          <a:ea typeface="MS Gothic" panose="020B0609070205080204" pitchFamily="49" charset="-128"/>
                        </a:rPr>
                        <a:t>encrypt/</a:t>
                      </a:r>
                      <a:r>
                        <a:rPr lang="en-US" sz="1400" u="none" kern="1200" dirty="0">
                          <a:solidFill>
                            <a:srgbClr val="000000"/>
                          </a:solidFill>
                          <a:effectLst/>
                          <a:latin typeface="Times New Roman" panose="02020603050405020304" pitchFamily="18" charset="0"/>
                          <a:ea typeface="MS Gothic" panose="020B0609070205080204" pitchFamily="49" charset="-128"/>
                        </a:rPr>
                        <a:t>obfuscate (details TBD) </a:t>
                      </a:r>
                      <a:r>
                        <a:rPr lang="en-US" sz="1400" kern="1200" dirty="0">
                          <a:solidFill>
                            <a:srgbClr val="000000"/>
                          </a:solidFill>
                          <a:effectLst/>
                          <a:latin typeface="Times New Roman" panose="02020603050405020304" pitchFamily="18" charset="0"/>
                          <a:ea typeface="MS Gothic" panose="020B0609070205080204" pitchFamily="49" charset="-128"/>
                        </a:rPr>
                        <a:t>power save related MAC Header fields (PM, EOSP, MD).</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Needs further discussion 5/26/2022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1180139"/>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32</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encrypt the +HTC field and the HT Control field.</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p>
                    <a:p>
                      <a:pPr marL="0" marR="0" lvl="0" indent="0" algn="just" defTabSz="914400" rtl="0" eaLnBrk="1" fontAlgn="auto" latinLnBrk="0" hangingPunct="1">
                        <a:lnSpc>
                          <a:spcPts val="1200"/>
                        </a:lnSpc>
                        <a:spcBef>
                          <a:spcPts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kern="1200" dirty="0">
                          <a:solidFill>
                            <a:srgbClr val="000000"/>
                          </a:solidFill>
                          <a:effectLst/>
                          <a:latin typeface="Times New Roman" panose="02020603050405020304" pitchFamily="18" charset="0"/>
                          <a:ea typeface="Times New Roman" panose="02020603050405020304" pitchFamily="18" charset="0"/>
                        </a:rPr>
                        <a:t>Needs further discussion 5/26/2022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9930263"/>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33</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400" kern="1200" dirty="0">
                          <a:solidFill>
                            <a:srgbClr val="000000"/>
                          </a:solidFill>
                          <a:effectLst/>
                          <a:latin typeface="Times New Roman" panose="02020603050405020304" pitchFamily="18" charset="0"/>
                          <a:ea typeface="MS Gothic" panose="020B0609070205080204" pitchFamily="49" charset="-128"/>
                        </a:rPr>
                        <a:t>11bi shall define a mechanism for CPE Clients and CPE APs to encrypt the Retry bit.</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 Needs further discussion 5/26/2022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9062566"/>
                  </a:ext>
                </a:extLst>
              </a:tr>
            </a:tbl>
          </a:graphicData>
        </a:graphic>
      </p:graphicFrame>
    </p:spTree>
    <p:extLst>
      <p:ext uri="{BB962C8B-B14F-4D97-AF65-F5344CB8AC3E}">
        <p14:creationId xmlns:p14="http://schemas.microsoft.com/office/powerpoint/2010/main" val="23745185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7</a:t>
            </a:r>
            <a:br>
              <a:rPr lang="en-US" dirty="0"/>
            </a:br>
            <a:r>
              <a:rPr lang="en-US" sz="2700" dirty="0"/>
              <a:t>Protecting behavioral fingerprinting while associated</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r>
              <a:rPr lang="en-US" sz="1200" b="0" dirty="0"/>
              <a:t>Unprotected signaling for at least </a:t>
            </a:r>
            <a:r>
              <a:rPr lang="en-US" sz="1200" dirty="0"/>
              <a:t>non-robust action frames (OMN, OPS, Quiet Time Period, ...), control frames (e.g. BAR), MAC headers (e.g. PM bit in frame control field) may expose trackable device behavior.</a:t>
            </a:r>
            <a:endParaRPr lang="en-US" sz="1200" b="0" dirty="0"/>
          </a:p>
          <a:p>
            <a:r>
              <a:rPr lang="en-US" sz="1200" dirty="0"/>
              <a:t>Current requirements related to I7</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graphicFrame>
        <p:nvGraphicFramePr>
          <p:cNvPr id="5" name="Table 4">
            <a:extLst>
              <a:ext uri="{FF2B5EF4-FFF2-40B4-BE49-F238E27FC236}">
                <a16:creationId xmlns:a16="http://schemas.microsoft.com/office/drawing/2014/main" id="{D4F879B3-5E68-4371-B756-F42D314CA67E}"/>
              </a:ext>
            </a:extLst>
          </p:cNvPr>
          <p:cNvGraphicFramePr>
            <a:graphicFrameLocks noGrp="1"/>
          </p:cNvGraphicFramePr>
          <p:nvPr/>
        </p:nvGraphicFramePr>
        <p:xfrm>
          <a:off x="509337" y="2794541"/>
          <a:ext cx="7896006" cy="1981200"/>
        </p:xfrm>
        <a:graphic>
          <a:graphicData uri="http://schemas.openxmlformats.org/drawingml/2006/table">
            <a:tbl>
              <a:tblPr firstRow="1" firstCol="1" bandRow="1">
                <a:tableStyleId>{5940675A-B579-460E-94D1-54222C63F5DA}</a:tableStyleId>
              </a:tblPr>
              <a:tblGrid>
                <a:gridCol w="374954">
                  <a:extLst>
                    <a:ext uri="{9D8B030D-6E8A-4147-A177-3AD203B41FA5}">
                      <a16:colId xmlns:a16="http://schemas.microsoft.com/office/drawing/2014/main" val="2573783961"/>
                    </a:ext>
                  </a:extLst>
                </a:gridCol>
                <a:gridCol w="5231761">
                  <a:extLst>
                    <a:ext uri="{9D8B030D-6E8A-4147-A177-3AD203B41FA5}">
                      <a16:colId xmlns:a16="http://schemas.microsoft.com/office/drawing/2014/main" val="3238484367"/>
                    </a:ext>
                  </a:extLst>
                </a:gridCol>
                <a:gridCol w="473243">
                  <a:extLst>
                    <a:ext uri="{9D8B030D-6E8A-4147-A177-3AD203B41FA5}">
                      <a16:colId xmlns:a16="http://schemas.microsoft.com/office/drawing/2014/main" val="293639291"/>
                    </a:ext>
                  </a:extLst>
                </a:gridCol>
                <a:gridCol w="689810">
                  <a:extLst>
                    <a:ext uri="{9D8B030D-6E8A-4147-A177-3AD203B41FA5}">
                      <a16:colId xmlns:a16="http://schemas.microsoft.com/office/drawing/2014/main" val="3298458658"/>
                    </a:ext>
                  </a:extLst>
                </a:gridCol>
                <a:gridCol w="1126238">
                  <a:extLst>
                    <a:ext uri="{9D8B030D-6E8A-4147-A177-3AD203B41FA5}">
                      <a16:colId xmlns:a16="http://schemas.microsoft.com/office/drawing/2014/main" val="3200096851"/>
                    </a:ext>
                  </a:extLst>
                </a:gridCol>
              </a:tblGrid>
              <a:tr h="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Requirement</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Issue</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Status</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Information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8260905"/>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44</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a BPE Client and BPE AP to obfuscate the transmitted TID to an uncorrelated new value in Associate STA in State 4, without any loss of connection.</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13791286"/>
                  </a:ext>
                </a:extLst>
              </a:tr>
              <a:tr h="405318">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45</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power save related MAC Header fields (PM, EOSP, MD).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9492032"/>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46</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the +HTC field and the HT Control field.</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898040764"/>
                  </a:ext>
                </a:extLst>
              </a:tr>
              <a:tr h="0">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solidFill>
                            <a:srgbClr val="000000"/>
                          </a:solidFill>
                          <a:effectLst/>
                          <a:latin typeface="Times New Roman" panose="02020603050405020304" pitchFamily="18" charset="0"/>
                          <a:ea typeface="Times New Roman" panose="02020603050405020304" pitchFamily="18" charset="0"/>
                        </a:rPr>
                        <a:t>47</a:t>
                      </a:r>
                    </a:p>
                  </a:txBody>
                  <a:tcPr marL="68580" marR="68580" marT="0" marB="0"/>
                </a:tc>
                <a:tc>
                  <a:txBody>
                    <a:bodyPr/>
                    <a:lstStyle/>
                    <a:p>
                      <a:pPr marL="0" marR="0" algn="just">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MS Gothic" panose="020B0609070205080204" pitchFamily="49" charset="-128"/>
                        </a:rPr>
                        <a:t>11bi shall define a mechanism for BPE Clients and BPE APs to encrypt the Retry bit.</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I7</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a:solidFill>
                            <a:srgbClr val="000000"/>
                          </a:solidFill>
                          <a:effectLst/>
                          <a:latin typeface="Times New Roman" panose="02020603050405020304" pitchFamily="18" charset="0"/>
                          <a:ea typeface="Times New Roman" panose="02020603050405020304" pitchFamily="18" charset="0"/>
                        </a:rPr>
                        <a:t>Proposed </a:t>
                      </a:r>
                      <a:endParaRPr lang="en-US" sz="100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just">
                        <a:lnSpc>
                          <a:spcPts val="1200"/>
                        </a:lnSpc>
                        <a:spcBef>
                          <a:spcPts val="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kern="1200" dirty="0">
                          <a:solidFill>
                            <a:srgbClr val="000000"/>
                          </a:solidFill>
                          <a:effectLst/>
                          <a:latin typeface="Times New Roman" panose="02020603050405020304" pitchFamily="18" charset="0"/>
                          <a:ea typeface="Times New Roman" panose="02020603050405020304" pitchFamily="18" charset="0"/>
                        </a:rPr>
                        <a:t>Proposed – 22/623/r2 (14 April 2022)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1180139"/>
                  </a:ext>
                </a:extLst>
              </a:tr>
            </a:tbl>
          </a:graphicData>
        </a:graphic>
      </p:graphicFrame>
    </p:spTree>
    <p:extLst>
      <p:ext uri="{BB962C8B-B14F-4D97-AF65-F5344CB8AC3E}">
        <p14:creationId xmlns:p14="http://schemas.microsoft.com/office/powerpoint/2010/main" val="3633423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E66D-1C9B-4408-A335-FD6B7E250300}"/>
              </a:ext>
            </a:extLst>
          </p:cNvPr>
          <p:cNvSpPr>
            <a:spLocks noGrp="1"/>
          </p:cNvSpPr>
          <p:nvPr>
            <p:ph type="title"/>
          </p:nvPr>
        </p:nvSpPr>
        <p:spPr/>
        <p:txBody>
          <a:bodyPr>
            <a:normAutofit/>
          </a:bodyPr>
          <a:lstStyle/>
          <a:p>
            <a:r>
              <a:rPr lang="en-US" dirty="0"/>
              <a:t>Requirements related to Issue 8</a:t>
            </a:r>
            <a:br>
              <a:rPr lang="en-US" dirty="0"/>
            </a:br>
            <a:r>
              <a:rPr lang="en-US" sz="2800" dirty="0"/>
              <a:t>PHY/RF related privacy</a:t>
            </a:r>
            <a:endParaRPr lang="en-US" dirty="0"/>
          </a:p>
        </p:txBody>
      </p:sp>
      <p:sp>
        <p:nvSpPr>
          <p:cNvPr id="3" name="Content Placeholder 2">
            <a:extLst>
              <a:ext uri="{FF2B5EF4-FFF2-40B4-BE49-F238E27FC236}">
                <a16:creationId xmlns:a16="http://schemas.microsoft.com/office/drawing/2014/main" id="{A8C4C63E-FD4D-4D4B-8020-8808B3AF51F3}"/>
              </a:ext>
            </a:extLst>
          </p:cNvPr>
          <p:cNvSpPr>
            <a:spLocks noGrp="1"/>
          </p:cNvSpPr>
          <p:nvPr>
            <p:ph idx="1"/>
          </p:nvPr>
        </p:nvSpPr>
        <p:spPr/>
        <p:txBody>
          <a:bodyPr anchor="t">
            <a:normAutofit/>
          </a:bodyPr>
          <a:lstStyle/>
          <a:p>
            <a:pPr marL="457200" indent="-457200">
              <a:buFont typeface="Arial" panose="020B0604020202020204" pitchFamily="34" charset="0"/>
              <a:buChar char="•"/>
            </a:pPr>
            <a:r>
              <a:rPr lang="en-US" sz="1400" b="0" dirty="0"/>
              <a:t>CSI is signaled in unprotected action frames (Beamforming reports) and might be used to facilitate inference of user behavior</a:t>
            </a:r>
          </a:p>
          <a:p>
            <a:pPr marL="857250" lvl="1" indent="-457200">
              <a:buFont typeface="Arial" panose="020B0604020202020204" pitchFamily="34" charset="0"/>
              <a:buChar char="•"/>
            </a:pPr>
            <a:r>
              <a:rPr lang="en-US" sz="1200" dirty="0"/>
              <a:t>e.g. when CSI is high quality, channel perturbations caused by keystrokes might be detected</a:t>
            </a:r>
          </a:p>
          <a:p>
            <a:pPr marL="457200" indent="-457200">
              <a:buFont typeface="Arial" panose="020B0604020202020204" pitchFamily="34" charset="0"/>
              <a:buChar char="•"/>
            </a:pPr>
            <a:endParaRPr lang="en-US" sz="1400" b="0" dirty="0"/>
          </a:p>
          <a:p>
            <a:pPr marL="457200" indent="-457200">
              <a:buFont typeface="Arial" panose="020B0604020202020204" pitchFamily="34" charset="0"/>
              <a:buChar char="•"/>
            </a:pPr>
            <a:r>
              <a:rPr lang="en-US" sz="1400" b="0" dirty="0"/>
              <a:t>Some PHY/RF characteristics of a transmitting device can be identifiable and used to track a device</a:t>
            </a:r>
          </a:p>
          <a:p>
            <a:pPr marL="457200" indent="-457200">
              <a:buFont typeface="Arial" panose="020B0604020202020204" pitchFamily="34" charset="0"/>
              <a:buChar char="•"/>
            </a:pPr>
            <a:endParaRPr lang="en-US" sz="1400" dirty="0"/>
          </a:p>
          <a:p>
            <a:pPr marL="457200" indent="-457200">
              <a:buFont typeface="Arial" panose="020B0604020202020204" pitchFamily="34" charset="0"/>
              <a:buChar char="•"/>
            </a:pPr>
            <a:r>
              <a:rPr lang="en-US" sz="1400" dirty="0"/>
              <a:t>R42 and R43 relate to I8 as well as other issues</a:t>
            </a:r>
            <a:endParaRPr lang="en-US" sz="1200" b="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spTree>
    <p:extLst>
      <p:ext uri="{BB962C8B-B14F-4D97-AF65-F5344CB8AC3E}">
        <p14:creationId xmlns:p14="http://schemas.microsoft.com/office/powerpoint/2010/main" val="1649996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3EF4E-8753-4C94-B1C8-8711871B5EAA}"/>
              </a:ext>
            </a:extLst>
          </p:cNvPr>
          <p:cNvSpPr>
            <a:spLocks noGrp="1"/>
          </p:cNvSpPr>
          <p:nvPr>
            <p:ph type="title"/>
          </p:nvPr>
        </p:nvSpPr>
        <p:spPr/>
        <p:txBody>
          <a:bodyPr/>
          <a:lstStyle/>
          <a:p>
            <a:r>
              <a:rPr lang="en-US" dirty="0"/>
              <a:t>Requirements related to Use cases</a:t>
            </a:r>
          </a:p>
        </p:txBody>
      </p:sp>
      <p:sp>
        <p:nvSpPr>
          <p:cNvPr id="3" name="Content Placeholder 2">
            <a:extLst>
              <a:ext uri="{FF2B5EF4-FFF2-40B4-BE49-F238E27FC236}">
                <a16:creationId xmlns:a16="http://schemas.microsoft.com/office/drawing/2014/main" id="{2E710692-DFE9-4BC4-848E-DA3CC0ECE482}"/>
              </a:ext>
            </a:extLst>
          </p:cNvPr>
          <p:cNvSpPr>
            <a:spLocks noGrp="1"/>
          </p:cNvSpPr>
          <p:nvPr>
            <p:ph idx="1"/>
          </p:nvPr>
        </p:nvSpPr>
        <p:spPr/>
        <p:txBody>
          <a:bodyPr anchor="t"/>
          <a:lstStyle/>
          <a:p>
            <a:r>
              <a:rPr lang="en-US" dirty="0"/>
              <a:t>No requirements have been mapped to use cases.</a:t>
            </a:r>
          </a:p>
          <a:p>
            <a:endParaRPr lang="en-US" dirty="0"/>
          </a:p>
        </p:txBody>
      </p:sp>
    </p:spTree>
    <p:extLst>
      <p:ext uri="{BB962C8B-B14F-4D97-AF65-F5344CB8AC3E}">
        <p14:creationId xmlns:p14="http://schemas.microsoft.com/office/powerpoint/2010/main" val="1807734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8986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lang="en-US" dirty="0"/>
              <a:t>June/July 2022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50000"/>
                  </a:schemeClr>
                </a:solidFill>
              </a:rPr>
              <a:t>TGbi</a:t>
            </a:r>
            <a:r>
              <a:rPr lang="en-US" dirty="0">
                <a:solidFill>
                  <a:schemeClr val="bg1">
                    <a:lumMod val="50000"/>
                  </a:schemeClr>
                </a:solidFill>
              </a:rPr>
              <a:t> Agenda – June 2, 2022</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(16 participants)</a:t>
            </a:r>
          </a:p>
          <a:p>
            <a:pPr lvl="1">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Are any new submissions planned? </a:t>
            </a: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Do we want to cancel next week’s meeting (June 9)? Agreed to cancel.</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50000"/>
                  </a:schemeClr>
                </a:solidFill>
                <a:latin typeface="Times New Roman"/>
                <a:cs typeface="Times New Roman"/>
                <a:sym typeface="Times New Roman"/>
              </a:rPr>
              <a:t>Discussion</a:t>
            </a: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Continue review requirements from Requirements document, 21-1848/r8, and straw poll to determine requirements with broad agreement (See following slides).</a:t>
            </a:r>
          </a:p>
          <a:p>
            <a:pPr marL="1257300" lvl="2" indent="-342900">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Goal for today is to continue walking through proposed requirements.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dirty="0">
              <a:solidFill>
                <a:schemeClr val="bg1">
                  <a:lumMod val="50000"/>
                </a:schemeClr>
              </a:solidFill>
            </a:endParaRPr>
          </a:p>
          <a:p>
            <a:endParaRPr lang="en-US" dirty="0">
              <a:solidFill>
                <a:schemeClr val="bg1">
                  <a:lumMod val="50000"/>
                </a:schemeClr>
              </a:solidFill>
            </a:endParaRPr>
          </a:p>
          <a:p>
            <a:endParaRPr lang="en-US" dirty="0">
              <a:solidFill>
                <a:schemeClr val="bg1">
                  <a:lumMod val="50000"/>
                </a:schemeClr>
              </a:solidFill>
            </a:endParaRPr>
          </a:p>
        </p:txBody>
      </p:sp>
    </p:spTree>
    <p:extLst>
      <p:ext uri="{BB962C8B-B14F-4D97-AF65-F5344CB8AC3E}">
        <p14:creationId xmlns:p14="http://schemas.microsoft.com/office/powerpoint/2010/main" val="2779239459"/>
      </p:ext>
    </p:extLst>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65000"/>
                  </a:schemeClr>
                </a:solidFill>
              </a:rPr>
              <a:t>TGbi</a:t>
            </a:r>
            <a:r>
              <a:rPr lang="en-US" dirty="0">
                <a:solidFill>
                  <a:schemeClr val="bg1">
                    <a:lumMod val="65000"/>
                  </a:schemeClr>
                </a:solidFill>
              </a:rPr>
              <a:t> Agenda – May 26, 2022</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(16 participants)</a:t>
            </a:r>
          </a:p>
          <a:p>
            <a:pPr marL="342900" lvl="0"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Update made to Requirements document, 21-1848/r8, to reflect the changes made during discussions and subsequent motions during May Interim session.</a:t>
            </a:r>
          </a:p>
          <a:p>
            <a:pPr marL="5715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Are any new submissions planned? </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Continue review requirements from Requirements document, 21-1848/r8, and straw poll to determine requirements with broad agreement (See following slides).</a:t>
            </a:r>
          </a:p>
          <a:p>
            <a:pPr marL="1257300" lvl="2" indent="-342900">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Goal for today is to continue walking through proposed requirements.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65000"/>
                  </a:schemeClr>
                </a:solidFill>
                <a:latin typeface="Times New Roman" panose="02020603050405020304" pitchFamily="18" charset="0"/>
                <a:cs typeface="Times New Roman" panose="02020603050405020304" pitchFamily="18" charset="0"/>
                <a:sym typeface="Arial"/>
              </a:rPr>
              <a:t>Adjourn</a:t>
            </a:r>
            <a:endParaRPr lang="en-US" dirty="0">
              <a:solidFill>
                <a:schemeClr val="bg1">
                  <a:lumMod val="65000"/>
                </a:schemeClr>
              </a:solidFill>
            </a:endParaRPr>
          </a:p>
          <a:p>
            <a:endParaRPr lang="en-US" dirty="0">
              <a:solidFill>
                <a:schemeClr val="bg1">
                  <a:lumMod val="65000"/>
                </a:schemeClr>
              </a:solidFill>
            </a:endParaRPr>
          </a:p>
          <a:p>
            <a:endParaRPr lang="en-US" dirty="0">
              <a:solidFill>
                <a:schemeClr val="bg1">
                  <a:lumMod val="65000"/>
                </a:schemeClr>
              </a:solidFill>
            </a:endParaRPr>
          </a:p>
        </p:txBody>
      </p:sp>
    </p:spTree>
    <p:extLst>
      <p:ext uri="{BB962C8B-B14F-4D97-AF65-F5344CB8AC3E}">
        <p14:creationId xmlns:p14="http://schemas.microsoft.com/office/powerpoint/2010/main" val="2087034036"/>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February 2022</a:t>
            </a:r>
          </a:p>
          <a:p>
            <a:r>
              <a:rPr lang="en-US" dirty="0"/>
              <a:t>Features identified:			July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June 16, 2022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13061</TotalTime>
  <Words>5817</Words>
  <Application>Microsoft Office PowerPoint</Application>
  <PresentationFormat>On-screen Show (4:3)</PresentationFormat>
  <Paragraphs>761</Paragraphs>
  <Slides>34</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34</vt:i4>
      </vt:variant>
    </vt:vector>
  </HeadingPairs>
  <TitlesOfParts>
    <vt:vector size="45" baseType="lpstr">
      <vt:lpstr>Arial</vt:lpstr>
      <vt:lpstr>Calibri</vt:lpstr>
      <vt:lpstr>Helvetica</vt:lpstr>
      <vt:lpstr>Helvetica Neue</vt:lpstr>
      <vt:lpstr>Lucida Grande</vt:lpstr>
      <vt:lpstr>Monotype Sorts</vt:lpstr>
      <vt:lpstr>Montserrat</vt:lpstr>
      <vt:lpstr>Symbol</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June 16, 2022 </vt:lpstr>
      <vt:lpstr>Requirements related to Issue 1 Protecting password identifiers</vt:lpstr>
      <vt:lpstr>Requirements related to Issue 2 Avoid element fingerprint</vt:lpstr>
      <vt:lpstr>Requirements related to Issue 2 Avoid element fingerprint</vt:lpstr>
      <vt:lpstr>Requirements related to Issue 2 Avoid element fingerprint</vt:lpstr>
      <vt:lpstr>Requirements related to Issue 3 STA MAC address persistence within an ESS</vt:lpstr>
      <vt:lpstr>Requirements related to Issue 3 (con’t) STA MAC address persistence within an ESS</vt:lpstr>
      <vt:lpstr>Requirements related to Issue 4 Tracking SA and DA OTA</vt:lpstr>
      <vt:lpstr>Requirements related to Issue 5 Protecting authentication identifiers and key identifiers</vt:lpstr>
      <vt:lpstr>Requirements related to Issue 6 Mobile AP privacy</vt:lpstr>
      <vt:lpstr>Requirements related to Issue 7 Protecting behavioral fingerprinting while associated</vt:lpstr>
      <vt:lpstr>Requirements related to Issue 7 Protecting behavioral fingerprinting while associated</vt:lpstr>
      <vt:lpstr>Requirements related to Issue 8 PHY/RF related privacy</vt:lpstr>
      <vt:lpstr>Requirements related to Use cases</vt:lpstr>
      <vt:lpstr>TGbi Agenda – June 2, 2022 </vt:lpstr>
      <vt:lpstr>TGbi Agenda – May 26, 2022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Carol Ansley</cp:lastModifiedBy>
  <cp:revision>202</cp:revision>
  <dcterms:modified xsi:type="dcterms:W3CDTF">2022-06-16T13:42:08Z</dcterms:modified>
</cp:coreProperties>
</file>