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6"/>
  </p:sldMasterIdLst>
  <p:notesMasterIdLst>
    <p:notesMasterId r:id="rId33"/>
  </p:notesMasterIdLst>
  <p:handoutMasterIdLst>
    <p:handoutMasterId r:id="rId34"/>
  </p:handoutMasterIdLst>
  <p:sldIdLst>
    <p:sldId id="256" r:id="rId7"/>
    <p:sldId id="290" r:id="rId8"/>
    <p:sldId id="261" r:id="rId9"/>
    <p:sldId id="260" r:id="rId10"/>
    <p:sldId id="286" r:id="rId11"/>
    <p:sldId id="287" r:id="rId12"/>
    <p:sldId id="288" r:id="rId13"/>
    <p:sldId id="269" r:id="rId14"/>
    <p:sldId id="266" r:id="rId15"/>
    <p:sldId id="278" r:id="rId16"/>
    <p:sldId id="277" r:id="rId17"/>
    <p:sldId id="279" r:id="rId18"/>
    <p:sldId id="280" r:id="rId19"/>
    <p:sldId id="281" r:id="rId20"/>
    <p:sldId id="289" r:id="rId21"/>
    <p:sldId id="272" r:id="rId22"/>
    <p:sldId id="298" r:id="rId23"/>
    <p:sldId id="264" r:id="rId24"/>
    <p:sldId id="291" r:id="rId25"/>
    <p:sldId id="292" r:id="rId26"/>
    <p:sldId id="293" r:id="rId27"/>
    <p:sldId id="294" r:id="rId28"/>
    <p:sldId id="295" r:id="rId29"/>
    <p:sldId id="296" r:id="rId30"/>
    <p:sldId id="297" r:id="rId31"/>
    <p:sldId id="26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extLst>
      <p:ext uri="{19B8F6BF-5375-455C-9EA6-DF929625EA0E}">
        <p15:presenceInfo xmlns:p15="http://schemas.microsoft.com/office/powerpoint/2012/main" userId="S::zhijie.yang@nokia-sbell.com::8bf6a52e-15e5-4913-b1e1-b02a570c3884" providerId="AD"/>
      </p:ext>
    </p:extLst>
  </p:cmAuthor>
  <p:cmAuthor id="2" name="Galati Giordano, Lorenzo (Nokia - DE/Stuttgart)" initials="GGL(-D" lastIdx="9" clrIdx="1">
    <p:extLst>
      <p:ext uri="{19B8F6BF-5375-455C-9EA6-DF929625EA0E}">
        <p15:presenceInfo xmlns:p15="http://schemas.microsoft.com/office/powerpoint/2012/main" userId="S::lorenzo.galati_giordano@nokia-bell-labs.com::d670983f-5ed8-4511-999e-9a574b4ae3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3372" autoAdjust="0"/>
  </p:normalViewPr>
  <p:slideViewPr>
    <p:cSldViewPr snapToGrid="0">
      <p:cViewPr varScale="1">
        <p:scale>
          <a:sx n="58" d="100"/>
          <a:sy n="58" d="100"/>
        </p:scale>
        <p:origin x="1100" y="56"/>
      </p:cViewPr>
      <p:guideLst/>
    </p:cSldViewPr>
  </p:slideViewPr>
  <p:notesTextViewPr>
    <p:cViewPr>
      <p:scale>
        <a:sx n="1" d="1"/>
        <a:sy n="1" d="1"/>
      </p:scale>
      <p:origin x="0" y="0"/>
    </p:cViewPr>
  </p:notesTextViewPr>
  <p:notesViewPr>
    <p:cSldViewPr snapToGrid="0">
      <p:cViewPr varScale="1">
        <p:scale>
          <a:sx n="48" d="100"/>
          <a:sy n="48" d="100"/>
        </p:scale>
        <p:origin x="2752"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4C0F11-45AD-4FAE-9066-5C0F153601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a:extLst>
              <a:ext uri="{FF2B5EF4-FFF2-40B4-BE49-F238E27FC236}">
                <a16:creationId xmlns:a16="http://schemas.microsoft.com/office/drawing/2014/main" id="{0C4F65DC-DB1D-4F4F-8BC9-B1A1BB563F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3C44BD-E65D-4091-9388-384F763F0E5D}" type="datetime1">
              <a:rPr lang="en-US" altLang="zh-CN" smtClean="0"/>
              <a:t>5/24/2022</a:t>
            </a:fld>
            <a:endParaRPr lang="zh-CN" altLang="en-US"/>
          </a:p>
        </p:txBody>
      </p:sp>
      <p:sp>
        <p:nvSpPr>
          <p:cNvPr id="4" name="Footer Placeholder 3">
            <a:extLst>
              <a:ext uri="{FF2B5EF4-FFF2-40B4-BE49-F238E27FC236}">
                <a16:creationId xmlns:a16="http://schemas.microsoft.com/office/drawing/2014/main" id="{568326CA-EC72-4D89-B1A2-51C35866F1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a:extLst>
              <a:ext uri="{FF2B5EF4-FFF2-40B4-BE49-F238E27FC236}">
                <a16:creationId xmlns:a16="http://schemas.microsoft.com/office/drawing/2014/main" id="{B354FE50-A52F-46E3-9023-1399A87244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t>‹#›</a:t>
            </a:fld>
            <a:endParaRPr lang="zh-CN" altLang="en-US"/>
          </a:p>
        </p:txBody>
      </p:sp>
    </p:spTree>
    <p:extLst>
      <p:ext uri="{BB962C8B-B14F-4D97-AF65-F5344CB8AC3E}">
        <p14:creationId xmlns:p14="http://schemas.microsoft.com/office/powerpoint/2010/main" val="34570878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99886-7508-4C65-900E-DF5683E8F497}" type="datetime1">
              <a:rPr lang="en-US" altLang="zh-CN" smtClean="0"/>
              <a:t>5/24/2022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13786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91767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5824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21331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85013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86288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26502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0574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6898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43751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5411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Okan Mutgan, et al. (Nokia)</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8054597" y="332601"/>
            <a:ext cx="32060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802.11-22/</a:t>
            </a:r>
            <a:r>
              <a:rPr lang="en-US" altLang="en-US" sz="1800" b="1" kern="1200" dirty="0">
                <a:solidFill>
                  <a:schemeClr val="tx1"/>
                </a:solidFill>
                <a:latin typeface="Times New Roman" pitchFamily="18" charset="0"/>
                <a:ea typeface="+mn-ea"/>
                <a:cs typeface="+mn-cs"/>
              </a:rPr>
              <a:t>818r1</a:t>
            </a:r>
            <a:endParaRPr lang="en-US" sz="1800" b="1" dirty="0">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42987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May 2022</a:t>
            </a:r>
          </a:p>
        </p:txBody>
      </p:sp>
    </p:spTree>
    <p:extLst>
      <p:ext uri="{BB962C8B-B14F-4D97-AF65-F5344CB8AC3E}">
        <p14:creationId xmlns:p14="http://schemas.microsoft.com/office/powerpoint/2010/main" val="53904011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21/11-21-0332-30-00bh-issues-tracking.doc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74D3B-E505-4E52-9DAE-4EF659798548}"/>
              </a:ext>
            </a:extLst>
          </p:cNvPr>
          <p:cNvSpPr>
            <a:spLocks noGrp="1"/>
          </p:cNvSpPr>
          <p:nvPr>
            <p:ph type="ctrTitle"/>
          </p:nvPr>
        </p:nvSpPr>
        <p:spPr>
          <a:xfrm>
            <a:off x="1024569" y="1271111"/>
            <a:ext cx="10363200" cy="1470025"/>
          </a:xfrm>
        </p:spPr>
        <p:txBody>
          <a:bodyPr>
            <a:normAutofit/>
          </a:bodyPr>
          <a:lstStyle/>
          <a:p>
            <a:r>
              <a:rPr lang="en-US" altLang="zh-CN" dirty="0"/>
              <a:t>Use case further discussion and rule-based Random MAC-Identification proposal</a:t>
            </a:r>
            <a:endParaRPr lang="zh-CN" altLang="en-US" dirty="0"/>
          </a:p>
        </p:txBody>
      </p:sp>
      <p:graphicFrame>
        <p:nvGraphicFramePr>
          <p:cNvPr id="6" name="Object 3">
            <a:extLst>
              <a:ext uri="{FF2B5EF4-FFF2-40B4-BE49-F238E27FC236}">
                <a16:creationId xmlns:a16="http://schemas.microsoft.com/office/drawing/2014/main" id="{E1CB9557-F8FE-4C22-8FCC-12A8CC1D4C67}"/>
              </a:ext>
            </a:extLst>
          </p:cNvPr>
          <p:cNvGraphicFramePr>
            <a:graphicFrameLocks noChangeAspect="1"/>
          </p:cNvGraphicFramePr>
          <p:nvPr>
            <p:extLst>
              <p:ext uri="{D42A27DB-BD31-4B8C-83A1-F6EECF244321}">
                <p14:modId xmlns:p14="http://schemas.microsoft.com/office/powerpoint/2010/main" val="2452532291"/>
              </p:ext>
            </p:extLst>
          </p:nvPr>
        </p:nvGraphicFramePr>
        <p:xfrm>
          <a:off x="715963" y="3063875"/>
          <a:ext cx="9936162" cy="2657475"/>
        </p:xfrm>
        <a:graphic>
          <a:graphicData uri="http://schemas.openxmlformats.org/presentationml/2006/ole">
            <mc:AlternateContent xmlns:mc="http://schemas.openxmlformats.org/markup-compatibility/2006">
              <mc:Choice xmlns:v="urn:schemas-microsoft-com:vml" Requires="v">
                <p:oleObj spid="_x0000_s2065" name="Document" r:id="rId3" imgW="10208786" imgH="2741040" progId="Word.Document.8">
                  <p:embed/>
                </p:oleObj>
              </mc:Choice>
              <mc:Fallback>
                <p:oleObj name="Document" r:id="rId3" imgW="10208786" imgH="2741040" progId="Word.Document.8">
                  <p:embed/>
                  <p:pic>
                    <p:nvPicPr>
                      <p:cNvPr id="9" name="Object 3">
                        <a:extLst>
                          <a:ext uri="{FF2B5EF4-FFF2-40B4-BE49-F238E27FC236}">
                            <a16:creationId xmlns:a16="http://schemas.microsoft.com/office/drawing/2014/main" id="{3462FF60-BA9E-4F40-9645-C29A4E144602}"/>
                          </a:ext>
                        </a:extLst>
                      </p:cNvPr>
                      <p:cNvPicPr>
                        <a:picLocks noChangeAspect="1" noChangeArrowheads="1"/>
                      </p:cNvPicPr>
                      <p:nvPr/>
                    </p:nvPicPr>
                    <p:blipFill>
                      <a:blip r:embed="rId4"/>
                      <a:srcRect/>
                      <a:stretch>
                        <a:fillRect/>
                      </a:stretch>
                    </p:blipFill>
                    <p:spPr bwMode="auto">
                      <a:xfrm>
                        <a:off x="715963" y="3063875"/>
                        <a:ext cx="9936162" cy="2657475"/>
                      </a:xfrm>
                      <a:prstGeom prst="rect">
                        <a:avLst/>
                      </a:prstGeom>
                      <a:noFill/>
                    </p:spPr>
                  </p:pic>
                </p:oleObj>
              </mc:Fallback>
            </mc:AlternateContent>
          </a:graphicData>
        </a:graphic>
      </p:graphicFrame>
      <p:sp>
        <p:nvSpPr>
          <p:cNvPr id="7" name="页脚占位符 4">
            <a:extLst>
              <a:ext uri="{FF2B5EF4-FFF2-40B4-BE49-F238E27FC236}">
                <a16:creationId xmlns:a16="http://schemas.microsoft.com/office/drawing/2014/main" id="{AE271681-1B80-44D7-8FA8-EAD53131B125}"/>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696789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39048" y="321406"/>
            <a:ext cx="10515600" cy="886206"/>
          </a:xfrm>
        </p:spPr>
        <p:txBody>
          <a:bodyPr>
            <a:normAutofit fontScale="90000"/>
          </a:bodyPr>
          <a:lstStyle/>
          <a:p>
            <a:r>
              <a:rPr lang="en-US" altLang="zh-CN" sz="4000" dirty="0"/>
              <a:t>Rule-based random MAC STA Identification v2</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45904" y="866089"/>
            <a:ext cx="12283807" cy="6075801"/>
          </a:xfrm>
        </p:spPr>
        <p:txBody>
          <a:bodyPr>
            <a:normAutofit fontScale="32500" lnSpcReduction="20000"/>
          </a:bodyPr>
          <a:lstStyle/>
          <a:p>
            <a:pPr>
              <a:lnSpc>
                <a:spcPct val="120000"/>
              </a:lnSpc>
              <a:spcBef>
                <a:spcPts val="1200"/>
              </a:spcBef>
            </a:pPr>
            <a:r>
              <a:rPr lang="en-US" altLang="zh-CN" sz="6200" b="1" dirty="0"/>
              <a:t>Basic Idea : STA and AP generate the same RMA and TAG. STA sends the TAG to AP for verification that both sides generate the same RMA. AP identifies the STA based on RMA in the next association.</a:t>
            </a:r>
            <a:br>
              <a:rPr lang="en-US" altLang="zh-CN" sz="4400" dirty="0"/>
            </a:br>
            <a:r>
              <a:rPr lang="en-US" altLang="zh-CN" sz="6200" dirty="0"/>
              <a:t>In each (current) Association,</a:t>
            </a:r>
          </a:p>
          <a:p>
            <a:pPr lvl="1">
              <a:lnSpc>
                <a:spcPct val="120000"/>
              </a:lnSpc>
              <a:spcBef>
                <a:spcPts val="600"/>
              </a:spcBef>
            </a:pPr>
            <a:r>
              <a:rPr lang="en-US" altLang="zh-CN" sz="6200" dirty="0"/>
              <a:t>STA and AP generate same</a:t>
            </a:r>
            <a:r>
              <a:rPr lang="en-US" altLang="zh-CN" sz="6200" b="1" dirty="0"/>
              <a:t> keys </a:t>
            </a:r>
            <a:r>
              <a:rPr lang="en-US" altLang="zh-CN" sz="6200" dirty="0"/>
              <a:t>based on PTK: STA and AP generate </a:t>
            </a:r>
            <a:r>
              <a:rPr lang="en-US" altLang="zh-CN" sz="6200" b="1" dirty="0"/>
              <a:t>K1</a:t>
            </a:r>
            <a:r>
              <a:rPr lang="en-US" altLang="zh-CN" sz="6200" dirty="0"/>
              <a:t> and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and AP generate STA’s </a:t>
            </a:r>
            <a:r>
              <a:rPr lang="en-US" altLang="zh-CN" sz="6200" b="1" dirty="0"/>
              <a:t>next RMA </a:t>
            </a:r>
            <a:r>
              <a:rPr lang="en-US" altLang="zh-CN" sz="6200" dirty="0"/>
              <a:t>based on the following formula:</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Seed is a random plaintext. Counter=0.</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and sends the </a:t>
            </a:r>
            <a:r>
              <a:rPr lang="en-US" altLang="zh-CN" sz="6200" b="1" dirty="0"/>
              <a:t>TAG (T) </a:t>
            </a:r>
            <a:r>
              <a:rPr lang="en-US" altLang="zh-CN" sz="6200" dirty="0"/>
              <a:t>to AP. </a:t>
            </a:r>
            <a:br>
              <a:rPr lang="en-US" altLang="zh-CN" sz="6200" dirty="0"/>
            </a:br>
            <a:r>
              <a:rPr lang="en-US" altLang="zh-CN" sz="6200" dirty="0"/>
              <a:t>		</a:t>
            </a:r>
            <a:r>
              <a:rPr lang="de-DE" altLang="zh-CN" sz="6200" b="1" dirty="0"/>
              <a:t>T</a:t>
            </a:r>
            <a:r>
              <a:rPr lang="de-DE" altLang="zh-CN" sz="6200" dirty="0"/>
              <a:t> = HMAC(K2, counter, RMA_next)</a:t>
            </a:r>
          </a:p>
          <a:p>
            <a:pPr lvl="1">
              <a:lnSpc>
                <a:spcPct val="120000"/>
              </a:lnSpc>
              <a:spcBef>
                <a:spcPts val="600"/>
              </a:spcBef>
              <a:spcAft>
                <a:spcPts val="600"/>
              </a:spcAft>
            </a:pPr>
            <a:r>
              <a:rPr lang="de-DE" altLang="zh-CN" sz="6200" dirty="0"/>
              <a:t>AP generates the </a:t>
            </a:r>
            <a:r>
              <a:rPr lang="de-DE" altLang="zh-CN" sz="6200" b="1" dirty="0"/>
              <a:t>TAG (T</a:t>
            </a:r>
            <a:r>
              <a:rPr lang="en-US" altLang="zh-CN" sz="6200" b="1" dirty="0">
                <a:cs typeface="Calibri"/>
              </a:rPr>
              <a:t>’)</a:t>
            </a:r>
            <a:r>
              <a:rPr lang="en-US" altLang="zh-CN" sz="6200" dirty="0">
                <a:cs typeface="Calibri"/>
              </a:rPr>
              <a:t>, and verifies it with the TAG (T), ensuring that both sides generate the same RMA.</a:t>
            </a:r>
            <a:br>
              <a:rPr lang="en-US" altLang="zh-CN" sz="6200" dirty="0">
                <a:cs typeface="Calibri"/>
              </a:rPr>
            </a:br>
            <a:r>
              <a:rPr lang="en-US" altLang="zh-CN" sz="6200" dirty="0">
                <a:cs typeface="Calibri"/>
              </a:rPr>
              <a:t>		</a:t>
            </a:r>
            <a:r>
              <a:rPr lang="de-DE" altLang="zh-CN" sz="6200" b="1" dirty="0"/>
              <a:t>T</a:t>
            </a:r>
            <a:r>
              <a:rPr lang="en-US" altLang="zh-CN" sz="6200" b="1" dirty="0">
                <a:cs typeface="Calibri"/>
              </a:rPr>
              <a:t>’</a:t>
            </a:r>
            <a:r>
              <a:rPr lang="de-DE" altLang="zh-CN" sz="6200" b="1" dirty="0"/>
              <a:t> </a:t>
            </a:r>
            <a:r>
              <a:rPr lang="de-DE" altLang="zh-CN" sz="6200" dirty="0"/>
              <a:t>= HMAC(K2, counter, RMA_next) == T</a:t>
            </a:r>
          </a:p>
          <a:p>
            <a:pPr lvl="1">
              <a:lnSpc>
                <a:spcPct val="120000"/>
              </a:lnSpc>
              <a:spcBef>
                <a:spcPts val="600"/>
              </a:spcBef>
              <a:spcAft>
                <a:spcPts val="600"/>
              </a:spcAft>
            </a:pPr>
            <a:r>
              <a:rPr lang="de-DE" altLang="zh-CN" sz="6200" dirty="0"/>
              <a:t>After verification (T</a:t>
            </a:r>
            <a:r>
              <a:rPr lang="en-US" altLang="zh-CN" sz="6200" dirty="0">
                <a:cs typeface="Calibri"/>
              </a:rPr>
              <a:t>’</a:t>
            </a:r>
            <a:r>
              <a:rPr lang="de-DE" altLang="zh-CN" sz="6200" dirty="0"/>
              <a:t> == T), AP maps RMA_next-&gt; STA.</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600"/>
              </a:spcBef>
              <a:spcAft>
                <a:spcPts val="600"/>
              </a:spcAft>
            </a:pPr>
            <a:r>
              <a:rPr lang="en-US" altLang="zh-CN" sz="6200" dirty="0"/>
              <a:t>AP receives the Probe Request with </a:t>
            </a:r>
            <a:r>
              <a:rPr lang="en-US" altLang="zh-CN" sz="6200" dirty="0" err="1"/>
              <a:t>RMA_next</a:t>
            </a:r>
            <a:r>
              <a:rPr lang="en-US" altLang="zh-CN" sz="6200" dirty="0"/>
              <a:t>, and identifies the STA immediately (</a:t>
            </a:r>
            <a:r>
              <a:rPr lang="de-DE" altLang="zh-CN" sz="6200" dirty="0"/>
              <a:t>RMA2 -&gt; STA1</a:t>
            </a:r>
            <a:r>
              <a:rPr lang="en-US" altLang="zh-CN" sz="6200" dirty="0"/>
              <a:t>)</a:t>
            </a:r>
          </a:p>
          <a:p>
            <a:pPr marL="0" indent="0">
              <a:lnSpc>
                <a:spcPct val="120000"/>
              </a:lnSpc>
              <a:spcBef>
                <a:spcPts val="600"/>
              </a:spcBef>
              <a:spcAft>
                <a:spcPts val="600"/>
              </a:spcAft>
              <a:buNone/>
            </a:pPr>
            <a:r>
              <a:rPr lang="en-US" altLang="zh-CN" sz="6200" dirty="0"/>
              <a:t>N</a:t>
            </a:r>
            <a:r>
              <a:rPr lang="de-DE" altLang="zh-CN" sz="6200" dirty="0"/>
              <a:t>ote that the K1 and K2 are deleted at STA side, and K1, K2, T are deleted at AP side after each association.</a:t>
            </a:r>
            <a:br>
              <a:rPr lang="en-US" altLang="zh-CN" sz="6600" dirty="0"/>
            </a:br>
            <a:endParaRPr lang="zh-CN" altLang="en-US" dirty="0"/>
          </a:p>
        </p:txBody>
      </p:sp>
    </p:spTree>
    <p:extLst>
      <p:ext uri="{BB962C8B-B14F-4D97-AF65-F5344CB8AC3E}">
        <p14:creationId xmlns:p14="http://schemas.microsoft.com/office/powerpoint/2010/main" val="4127707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35576"/>
            <a:ext cx="10515600" cy="886206"/>
          </a:xfrm>
        </p:spPr>
        <p:txBody>
          <a:bodyPr>
            <a:normAutofit fontScale="90000"/>
          </a:bodyPr>
          <a:lstStyle/>
          <a:p>
            <a:r>
              <a:rPr lang="en-US" altLang="zh-CN" sz="4000" dirty="0"/>
              <a:t>Rule-based random MAC STA Identification v2</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311247" y="1008995"/>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648909" y="930525"/>
            <a:ext cx="750655" cy="886207"/>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80559" y="1219671"/>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01167" y="161314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045805" y="1697752"/>
            <a:ext cx="3887542"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2680967" y="1684778"/>
            <a:ext cx="1364837"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7933347" y="1725521"/>
            <a:ext cx="145041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::K1,K2</a:t>
            </a:r>
            <a:endParaRPr lang="en-US" sz="1600" b="1" dirty="0">
              <a:solidFill>
                <a:srgbClr val="0070C0"/>
              </a:solidFill>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1342900" y="2002283"/>
            <a:ext cx="300848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sz="1600" b="1" dirty="0">
                <a:solidFill>
                  <a:srgbClr val="0070C0"/>
                </a:solidFill>
                <a:cs typeface="Calibri"/>
              </a:rPr>
              <a:t>T </a:t>
            </a:r>
            <a:r>
              <a:rPr lang="en-US" sz="1600" dirty="0">
                <a:solidFill>
                  <a:srgbClr val="0070C0"/>
                </a:solidFill>
                <a:cs typeface="Calibri"/>
              </a:rPr>
              <a:t>= HMAC(K2, counter, RMA2)</a:t>
            </a: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71950" y="238126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19591" y="2775904"/>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21483" y="2500850"/>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01167" y="329376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46761" y="2962838"/>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4179742" y="3403838"/>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521685" y="348501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420917" y="384201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015365" y="3884909"/>
            <a:ext cx="3887542"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424767" y="444497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409020" y="472855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731986" y="4390004"/>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7915397" y="3639946"/>
            <a:ext cx="408577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in probe req and identifies the STA (i.e. STA1)</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576587" y="3234561"/>
            <a:ext cx="267525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a:t>
            </a:r>
            <a:r>
              <a:rPr lang="en-US" sz="1600" dirty="0">
                <a:ea typeface="+mn-lt"/>
                <a:cs typeface="+mn-lt"/>
              </a:rPr>
              <a:t>,</a:t>
            </a:r>
            <a:r>
              <a:rPr lang="en-US" sz="1600" dirty="0">
                <a:solidFill>
                  <a:srgbClr val="000000"/>
                </a:solidFill>
                <a:ea typeface="+mn-lt"/>
                <a:cs typeface="+mn-lt"/>
              </a:rPr>
              <a:t> </a:t>
            </a:r>
            <a:r>
              <a:rPr lang="en-US" sz="1600" dirty="0">
                <a:solidFill>
                  <a:schemeClr val="accent1"/>
                </a:solidFill>
                <a:ea typeface="+mn-lt"/>
                <a:cs typeface="+mn-lt"/>
              </a:rPr>
              <a:t>K2, T </a:t>
            </a:r>
            <a:r>
              <a:rPr lang="en-US" sz="1600" dirty="0">
                <a:ea typeface="+mn-lt"/>
                <a:cs typeface="+mn-lt"/>
              </a:rPr>
              <a:t>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411801" y="3301392"/>
            <a:ext cx="383476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 K2, T </a:t>
            </a:r>
            <a:r>
              <a:rPr lang="en-US" sz="1600" dirty="0">
                <a:ea typeface="+mn-lt"/>
                <a:cs typeface="+mn-lt"/>
              </a:rPr>
              <a:t>are deleted.</a:t>
            </a:r>
          </a:p>
        </p:txBody>
      </p:sp>
      <p:sp>
        <p:nvSpPr>
          <p:cNvPr id="3" name="TextBox 2">
            <a:extLst>
              <a:ext uri="{FF2B5EF4-FFF2-40B4-BE49-F238E27FC236}">
                <a16:creationId xmlns:a16="http://schemas.microsoft.com/office/drawing/2014/main" id="{62283D37-EC42-4F59-976A-54E4B15D818B}"/>
              </a:ext>
            </a:extLst>
          </p:cNvPr>
          <p:cNvSpPr txBox="1"/>
          <p:nvPr/>
        </p:nvSpPr>
        <p:spPr>
          <a:xfrm>
            <a:off x="115024" y="4762811"/>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K1, K2 (keys are not shared, they are generated separately)</a:t>
            </a:r>
          </a:p>
          <a:p>
            <a:pPr marL="285750" indent="-285750">
              <a:buFont typeface="Arial" panose="020B0604020202020204" pitchFamily="34" charset="0"/>
              <a:buChar char="•"/>
            </a:pPr>
            <a:r>
              <a:rPr lang="en-US" altLang="zh-CN" sz="1400" dirty="0"/>
              <a:t>STA1 and AP generate next RMA (RMA2) and Tag (T, T’) independently.</a:t>
            </a:r>
          </a:p>
          <a:p>
            <a:pPr marL="285750" indent="-285750">
              <a:buFont typeface="Arial" panose="020B0604020202020204" pitchFamily="34" charset="0"/>
              <a:buChar char="•"/>
            </a:pPr>
            <a:r>
              <a:rPr lang="en-US" altLang="zh-CN" sz="1400" dirty="0"/>
              <a:t>STA1 sends the Tag to AP in 4-way HS Msg2 encrypted.</a:t>
            </a:r>
          </a:p>
          <a:p>
            <a:pPr marL="285750" indent="-285750">
              <a:buFont typeface="Arial" panose="020B0604020202020204" pitchFamily="34" charset="0"/>
              <a:buChar char="•"/>
            </a:pPr>
            <a:r>
              <a:rPr lang="en-US" altLang="zh-CN" sz="1400" dirty="0"/>
              <a:t>AP verifies that T’==T. This ensures that both sides generate the same RMA (RMA2).</a:t>
            </a:r>
          </a:p>
        </p:txBody>
      </p:sp>
      <p:sp>
        <p:nvSpPr>
          <p:cNvPr id="95" name="TextBox 94">
            <a:extLst>
              <a:ext uri="{FF2B5EF4-FFF2-40B4-BE49-F238E27FC236}">
                <a16:creationId xmlns:a16="http://schemas.microsoft.com/office/drawing/2014/main" id="{C4AF1430-D44C-4195-8590-FAA6FD113D2C}"/>
              </a:ext>
            </a:extLst>
          </p:cNvPr>
          <p:cNvSpPr txBox="1"/>
          <p:nvPr/>
        </p:nvSpPr>
        <p:spPr>
          <a:xfrm>
            <a:off x="5875137" y="5025898"/>
            <a:ext cx="5769164" cy="1384995"/>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altLang="zh-CN" sz="1400" dirty="0"/>
              <a:t>AP maps RMA2 -&gt; STA1</a:t>
            </a:r>
          </a:p>
          <a:p>
            <a:pPr marL="285750" indent="-285750">
              <a:buFont typeface="Arial" panose="020B0604020202020204" pitchFamily="34" charset="0"/>
              <a:buChar char="•"/>
            </a:pPr>
            <a:r>
              <a:rPr lang="en-US" altLang="zh-CN" sz="1400" dirty="0"/>
              <a:t>After disconnection, STA and AP delete K1,K2,T. PTK is also deleted by default.</a:t>
            </a:r>
          </a:p>
          <a:p>
            <a:r>
              <a:rPr lang="en-US" altLang="zh-CN" sz="1400" dirty="0"/>
              <a:t>In the second Association, </a:t>
            </a:r>
          </a:p>
          <a:p>
            <a:pPr marL="285750" indent="-285750">
              <a:buFont typeface="Arial" panose="020B0604020202020204" pitchFamily="34" charset="0"/>
              <a:buChar char="•"/>
            </a:pPr>
            <a:r>
              <a:rPr lang="en-US" altLang="zh-CN" sz="1400" dirty="0"/>
              <a:t>STA1 is using RMA2 in probe request as its MAC address, and gets identified immediately.</a:t>
            </a:r>
          </a:p>
        </p:txBody>
      </p:sp>
      <p:sp>
        <p:nvSpPr>
          <p:cNvPr id="33" name="TextBox 32">
            <a:extLst>
              <a:ext uri="{FF2B5EF4-FFF2-40B4-BE49-F238E27FC236}">
                <a16:creationId xmlns:a16="http://schemas.microsoft.com/office/drawing/2014/main" id="{3CB192C9-DC81-4B02-8446-8ECE0D0D5BE5}"/>
              </a:ext>
            </a:extLst>
          </p:cNvPr>
          <p:cNvSpPr txBox="1"/>
          <p:nvPr/>
        </p:nvSpPr>
        <p:spPr>
          <a:xfrm>
            <a:off x="7902906" y="3040448"/>
            <a:ext cx="246957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Map </a:t>
            </a:r>
            <a:r>
              <a:rPr lang="en-US" sz="1600" dirty="0">
                <a:solidFill>
                  <a:srgbClr val="0070C0"/>
                </a:solidFill>
                <a:cs typeface="Calibri"/>
              </a:rPr>
              <a:t>RMA2 -&gt; STA1</a:t>
            </a:r>
          </a:p>
        </p:txBody>
      </p:sp>
      <p:sp>
        <p:nvSpPr>
          <p:cNvPr id="34" name="TextBox 33">
            <a:extLst>
              <a:ext uri="{FF2B5EF4-FFF2-40B4-BE49-F238E27FC236}">
                <a16:creationId xmlns:a16="http://schemas.microsoft.com/office/drawing/2014/main" id="{BB90116C-D406-4394-97D3-9C074445190F}"/>
              </a:ext>
            </a:extLst>
          </p:cNvPr>
          <p:cNvSpPr txBox="1"/>
          <p:nvPr/>
        </p:nvSpPr>
        <p:spPr>
          <a:xfrm>
            <a:off x="7903421" y="2079464"/>
            <a:ext cx="423431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rPr>
              <a:t>RMA2[:48] </a:t>
            </a:r>
            <a:r>
              <a:rPr lang="en-US" altLang="zh-CN" sz="1600" dirty="0">
                <a:solidFill>
                  <a:srgbClr val="0070C0"/>
                </a:solidFill>
              </a:rPr>
              <a:t>= AES-CTR(K1, Nonce||counter, seed)</a:t>
            </a:r>
            <a:br>
              <a:rPr lang="en-US" altLang="zh-CN" sz="1600" dirty="0">
                <a:solidFill>
                  <a:srgbClr val="0070C0"/>
                </a:solidFill>
              </a:rPr>
            </a:br>
            <a:r>
              <a:rPr lang="en-US" altLang="zh-CN" sz="1600" b="1" dirty="0">
                <a:solidFill>
                  <a:srgbClr val="0070C0"/>
                </a:solidFill>
                <a:cs typeface="Calibri"/>
              </a:rPr>
              <a:t>T' </a:t>
            </a:r>
            <a:r>
              <a:rPr lang="en-US" altLang="zh-CN" sz="1600" dirty="0">
                <a:solidFill>
                  <a:srgbClr val="0070C0"/>
                </a:solidFill>
                <a:cs typeface="Calibri"/>
              </a:rPr>
              <a:t>= HMAC(K2, counter, RMA2)</a:t>
            </a:r>
            <a:br>
              <a:rPr lang="en-US" altLang="zh-CN" sz="1600" b="1" dirty="0">
                <a:solidFill>
                  <a:srgbClr val="0070C0"/>
                </a:solidFill>
                <a:cs typeface="Calibri"/>
              </a:rPr>
            </a:br>
            <a:r>
              <a:rPr lang="en-US" altLang="zh-CN" sz="1600" b="1" dirty="0">
                <a:solidFill>
                  <a:srgbClr val="0070C0"/>
                </a:solidFill>
                <a:cs typeface="Calibri"/>
              </a:rPr>
              <a:t>Verify:: T' == T</a:t>
            </a:r>
            <a:endParaRPr lang="en-US" sz="1600" b="1" dirty="0">
              <a:solidFill>
                <a:srgbClr val="0070C0"/>
              </a:solidFill>
              <a:cs typeface="Calibri"/>
            </a:endParaRPr>
          </a:p>
        </p:txBody>
      </p:sp>
    </p:spTree>
    <p:extLst>
      <p:ext uri="{BB962C8B-B14F-4D97-AF65-F5344CB8AC3E}">
        <p14:creationId xmlns:p14="http://schemas.microsoft.com/office/powerpoint/2010/main" val="312690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650913" y="354456"/>
            <a:ext cx="10515600" cy="886206"/>
          </a:xfrm>
        </p:spPr>
        <p:txBody>
          <a:bodyPr>
            <a:normAutofit fontScale="90000"/>
          </a:bodyPr>
          <a:lstStyle/>
          <a:p>
            <a:r>
              <a:rPr lang="en-US" altLang="zh-CN" sz="4000" dirty="0"/>
              <a:t>Rule-based random MAC STA Identification v3</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0" y="987274"/>
            <a:ext cx="12283807" cy="6383010"/>
          </a:xfrm>
        </p:spPr>
        <p:txBody>
          <a:bodyPr>
            <a:normAutofit fontScale="32500" lnSpcReduction="20000"/>
          </a:bodyPr>
          <a:lstStyle/>
          <a:p>
            <a:pPr>
              <a:lnSpc>
                <a:spcPct val="120000"/>
              </a:lnSpc>
              <a:spcBef>
                <a:spcPts val="1200"/>
              </a:spcBef>
            </a:pPr>
            <a:r>
              <a:rPr lang="en-US" altLang="zh-CN" sz="6200" b="1" dirty="0"/>
              <a:t>Basic Idea : Similar to v2, similar logic.  But here, STA and AP generate two RMAs and two TAGs: One RMA (and tag) for probe request frames, one RMA (and tag) for other frames (auth/assoc. etc.). </a:t>
            </a:r>
            <a:br>
              <a:rPr lang="en-US" altLang="zh-CN" sz="4400" dirty="0"/>
            </a:br>
            <a:r>
              <a:rPr lang="en-US" altLang="zh-CN" sz="6200" dirty="0"/>
              <a:t>In each (current) Association,</a:t>
            </a:r>
          </a:p>
          <a:p>
            <a:pPr lvl="1">
              <a:lnSpc>
                <a:spcPct val="120000"/>
              </a:lnSpc>
              <a:spcBef>
                <a:spcPts val="0"/>
              </a:spcBef>
            </a:pPr>
            <a:r>
              <a:rPr lang="en-US" altLang="zh-CN" sz="6200" dirty="0"/>
              <a:t>STA and AP generate same</a:t>
            </a:r>
            <a:r>
              <a:rPr lang="en-US" altLang="zh-CN" sz="6200" b="1" dirty="0"/>
              <a:t> keys </a:t>
            </a:r>
            <a:r>
              <a:rPr lang="en-US" altLang="zh-CN" sz="6200" dirty="0"/>
              <a:t>based on PTK: STA and AP generate </a:t>
            </a:r>
            <a:r>
              <a:rPr lang="en-US" altLang="zh-CN" sz="6200" b="1" dirty="0"/>
              <a:t>K1</a:t>
            </a:r>
            <a:r>
              <a:rPr lang="en-US" altLang="zh-CN" sz="6200" dirty="0"/>
              <a:t> and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and AP generate </a:t>
            </a:r>
            <a:r>
              <a:rPr lang="en-US" altLang="zh-CN" sz="6200" b="1" dirty="0"/>
              <a:t>two next RMAs </a:t>
            </a:r>
            <a:r>
              <a:rPr lang="en-US" altLang="zh-CN" sz="6200" dirty="0"/>
              <a:t>(</a:t>
            </a:r>
            <a:r>
              <a:rPr lang="en-US" altLang="zh-CN" sz="6200" b="1" dirty="0" err="1"/>
              <a:t>RMA_next</a:t>
            </a:r>
            <a:r>
              <a:rPr lang="en-US" altLang="zh-CN" sz="6200" b="1" dirty="0"/>
              <a:t> </a:t>
            </a:r>
            <a:r>
              <a:rPr lang="en-US" altLang="zh-CN" sz="6200" dirty="0"/>
              <a:t>for probe request, </a:t>
            </a:r>
            <a:r>
              <a:rPr lang="en-US" altLang="zh-CN" sz="6200" b="1" dirty="0" err="1"/>
              <a:t>RMA_next</a:t>
            </a:r>
            <a:r>
              <a:rPr lang="en-US" altLang="zh-CN" sz="6200" b="1" dirty="0"/>
              <a:t>* </a:t>
            </a:r>
            <a:r>
              <a:rPr lang="en-US" altLang="zh-CN" sz="6200" dirty="0"/>
              <a:t>for other frames such as auth/assoc. </a:t>
            </a:r>
            <a:r>
              <a:rPr lang="en-US" altLang="zh-CN" sz="6200" dirty="0" err="1"/>
              <a:t>etc</a:t>
            </a:r>
            <a:r>
              <a:rPr lang="en-US" altLang="zh-CN" sz="6200" dirty="0"/>
              <a:t>) based on :</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		</a:t>
            </a:r>
            <a:r>
              <a:rPr lang="en-US" altLang="zh-CN" sz="6200" b="1" dirty="0" err="1"/>
              <a:t>RMA_next</a:t>
            </a:r>
            <a:r>
              <a:rPr lang="en-US" altLang="zh-CN" sz="6200" b="1" dirty="0"/>
              <a:t>*</a:t>
            </a:r>
            <a:r>
              <a:rPr lang="en-US" altLang="zh-CN" sz="6200" dirty="0"/>
              <a:t>[:48] = AES-CTR(K1, Nonce||counter, seed)</a:t>
            </a:r>
            <a:br>
              <a:rPr lang="en-US" altLang="zh-CN" sz="6200" dirty="0"/>
            </a:br>
            <a:r>
              <a:rPr lang="en-US" altLang="zh-CN" sz="6200" dirty="0"/>
              <a:t>Seed is a random plaintext. Counter = 0 for </a:t>
            </a:r>
            <a:r>
              <a:rPr lang="en-US" altLang="zh-CN" sz="6200" dirty="0" err="1"/>
              <a:t>RMA_next</a:t>
            </a:r>
            <a:r>
              <a:rPr lang="en-US" altLang="zh-CN" sz="6200" dirty="0"/>
              <a:t>, and 1 for </a:t>
            </a:r>
            <a:r>
              <a:rPr lang="en-US" altLang="zh-CN" sz="6200" dirty="0" err="1"/>
              <a:t>RMA_next</a:t>
            </a:r>
            <a:r>
              <a:rPr lang="en-US" altLang="zh-CN" sz="6200" dirty="0"/>
              <a:t>*.</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and sends the </a:t>
            </a:r>
            <a:r>
              <a:rPr lang="en-US" altLang="zh-CN" sz="6200" b="1" dirty="0"/>
              <a:t>TAG (T) </a:t>
            </a:r>
            <a:r>
              <a:rPr lang="en-US" altLang="zh-CN" sz="6200" dirty="0"/>
              <a:t>to AP. </a:t>
            </a:r>
            <a:br>
              <a:rPr lang="en-US" altLang="zh-CN" sz="6200" dirty="0"/>
            </a:br>
            <a:r>
              <a:rPr lang="en-US" altLang="zh-CN" sz="6200" dirty="0"/>
              <a:t>		</a:t>
            </a:r>
            <a:r>
              <a:rPr lang="de-DE" altLang="zh-CN" sz="6200" dirty="0"/>
              <a:t>T = HMAC(K2, counter, RMA_next)</a:t>
            </a:r>
          </a:p>
          <a:p>
            <a:pPr lvl="1">
              <a:lnSpc>
                <a:spcPct val="120000"/>
              </a:lnSpc>
              <a:spcBef>
                <a:spcPts val="0"/>
              </a:spcBef>
              <a:spcAft>
                <a:spcPts val="0"/>
              </a:spcAft>
            </a:pPr>
            <a:r>
              <a:rPr lang="de-DE" altLang="zh-CN" sz="6200" dirty="0"/>
              <a:t>AP generates the </a:t>
            </a:r>
            <a:r>
              <a:rPr lang="de-DE" altLang="zh-CN" sz="6200" b="1" dirty="0"/>
              <a:t>TAG (T</a:t>
            </a:r>
            <a:r>
              <a:rPr lang="en-US" altLang="zh-CN" sz="6200" b="1" dirty="0">
                <a:cs typeface="Calibri"/>
              </a:rPr>
              <a:t>’)</a:t>
            </a:r>
            <a:r>
              <a:rPr lang="en-US" altLang="zh-CN" sz="6200" dirty="0">
                <a:cs typeface="Calibri"/>
              </a:rPr>
              <a:t>, and verifies it with the TAG (T), ensuring that both sides generate the same RMA.</a:t>
            </a:r>
            <a:br>
              <a:rPr lang="en-US" altLang="zh-CN" sz="6200" dirty="0">
                <a:cs typeface="Calibri"/>
              </a:rPr>
            </a:br>
            <a:r>
              <a:rPr lang="en-US" altLang="zh-CN" sz="6200" dirty="0">
                <a:cs typeface="Calibri"/>
              </a:rPr>
              <a:t>		</a:t>
            </a:r>
            <a:r>
              <a:rPr lang="de-DE" altLang="zh-CN" sz="6200" dirty="0"/>
              <a:t>T</a:t>
            </a:r>
            <a:r>
              <a:rPr lang="en-US" altLang="zh-CN" sz="6200" dirty="0">
                <a:cs typeface="Calibri"/>
              </a:rPr>
              <a:t>’</a:t>
            </a:r>
            <a:r>
              <a:rPr lang="de-DE" altLang="zh-CN" sz="6200" dirty="0"/>
              <a:t> = HMAC(K2, counter, RMA_next) == T</a:t>
            </a:r>
          </a:p>
          <a:p>
            <a:pPr lvl="1">
              <a:lnSpc>
                <a:spcPct val="120000"/>
              </a:lnSpc>
              <a:spcBef>
                <a:spcPts val="0"/>
              </a:spcBef>
              <a:spcAft>
                <a:spcPts val="0"/>
              </a:spcAft>
            </a:pPr>
            <a:r>
              <a:rPr lang="de-DE" altLang="zh-CN" sz="6200" dirty="0"/>
              <a:t>After verification (T</a:t>
            </a:r>
            <a:r>
              <a:rPr lang="en-US" altLang="zh-CN" sz="6200" dirty="0">
                <a:cs typeface="Calibri"/>
              </a:rPr>
              <a:t>’</a:t>
            </a:r>
            <a:r>
              <a:rPr lang="de-DE" altLang="zh-CN" sz="6200" dirty="0"/>
              <a:t> == T), AP maps RMA_next, RMA_next* -&gt; STA.</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0"/>
              </a:spcBef>
              <a:spcAft>
                <a:spcPts val="0"/>
              </a:spcAft>
            </a:pPr>
            <a:r>
              <a:rPr lang="en-US" altLang="zh-CN" sz="6200" dirty="0"/>
              <a:t>AP receives the Probe Req with </a:t>
            </a:r>
            <a:r>
              <a:rPr lang="en-US" altLang="zh-CN" sz="6200" dirty="0" err="1"/>
              <a:t>RMA_next</a:t>
            </a:r>
            <a:r>
              <a:rPr lang="en-US" altLang="zh-CN" sz="6200" dirty="0"/>
              <a:t> and/or other frames with </a:t>
            </a:r>
            <a:r>
              <a:rPr lang="en-US" altLang="zh-CN" sz="6200" dirty="0" err="1"/>
              <a:t>RMA_next</a:t>
            </a:r>
            <a:r>
              <a:rPr lang="en-US" altLang="zh-CN" sz="6200" dirty="0"/>
              <a:t>*, and identifies the STA immediately (</a:t>
            </a:r>
            <a:r>
              <a:rPr lang="de-DE" altLang="zh-CN" sz="6200" dirty="0"/>
              <a:t>RMA_next, RMA_next* -&gt; STA</a:t>
            </a:r>
            <a:r>
              <a:rPr lang="en-US" altLang="zh-CN" sz="6200" dirty="0"/>
              <a:t>)</a:t>
            </a:r>
            <a:endParaRPr lang="zh-CN" altLang="en-US" dirty="0"/>
          </a:p>
        </p:txBody>
      </p:sp>
    </p:spTree>
    <p:extLst>
      <p:ext uri="{BB962C8B-B14F-4D97-AF65-F5344CB8AC3E}">
        <p14:creationId xmlns:p14="http://schemas.microsoft.com/office/powerpoint/2010/main" val="1581717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52931" y="334175"/>
            <a:ext cx="10515600" cy="886206"/>
          </a:xfrm>
        </p:spPr>
        <p:txBody>
          <a:bodyPr>
            <a:normAutofit fontScale="90000"/>
          </a:bodyPr>
          <a:lstStyle/>
          <a:p>
            <a:r>
              <a:rPr lang="en-US" altLang="zh-CN" sz="4000" dirty="0"/>
              <a:t>Rule-based random MAC STA Identification v3</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380163" y="986739"/>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533600" y="943875"/>
            <a:ext cx="822932" cy="766332"/>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80559" y="1219671"/>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01167" y="161314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209538" y="1696694"/>
            <a:ext cx="3613537" cy="830997"/>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2704565" y="1563640"/>
            <a:ext cx="138711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8147794" y="1561827"/>
            <a:ext cx="139633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::K1,K2</a:t>
            </a:r>
            <a:endParaRPr lang="en-US" sz="1600" b="1"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71950" y="250085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19591" y="2775904"/>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21483" y="2500850"/>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01167" y="329376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46761" y="2962838"/>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3986994" y="3522710"/>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521685" y="348501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420917" y="384201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3817137" y="3808408"/>
            <a:ext cx="4085770"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419591" y="435428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419591" y="465190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697089" y="4313354"/>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7750077" y="3753929"/>
            <a:ext cx="408577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from </a:t>
            </a:r>
            <a:r>
              <a:rPr lang="en-US" sz="1600" b="1" u="sng" dirty="0">
                <a:solidFill>
                  <a:srgbClr val="0070C0"/>
                </a:solidFill>
                <a:cs typeface="Calibri"/>
              </a:rPr>
              <a:t>probe req </a:t>
            </a:r>
            <a:r>
              <a:rPr lang="en-US" sz="1600" b="1" dirty="0">
                <a:solidFill>
                  <a:srgbClr val="0070C0"/>
                </a:solidFill>
                <a:cs typeface="Calibri"/>
              </a:rPr>
              <a:t>and identifies the STA (i.e. STA1).</a:t>
            </a:r>
            <a:br>
              <a:rPr lang="en-US" sz="1600" b="1" dirty="0">
                <a:solidFill>
                  <a:srgbClr val="0070C0"/>
                </a:solidFill>
                <a:cs typeface="Calibri"/>
              </a:rPr>
            </a:br>
            <a:r>
              <a:rPr lang="en-US" sz="1600" b="1" dirty="0">
                <a:solidFill>
                  <a:srgbClr val="0070C0"/>
                </a:solidFill>
                <a:cs typeface="Calibri"/>
              </a:rPr>
              <a:t>AP also receives RMA2 from </a:t>
            </a:r>
            <a:r>
              <a:rPr lang="en-US" sz="1600" b="1" u="sng" dirty="0">
                <a:solidFill>
                  <a:srgbClr val="0070C0"/>
                </a:solidFill>
                <a:cs typeface="Calibri"/>
              </a:rPr>
              <a:t>other frames </a:t>
            </a:r>
            <a:r>
              <a:rPr lang="en-US" sz="1600" b="1" dirty="0">
                <a:solidFill>
                  <a:srgbClr val="0070C0"/>
                </a:solidFill>
                <a:cs typeface="Calibri"/>
              </a:rPr>
              <a:t>and identifies the STA (i.e. STA1)</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377108" y="3492669"/>
            <a:ext cx="2775121" cy="3493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a:t>
            </a:r>
            <a:r>
              <a:rPr lang="en-US" sz="1600" dirty="0">
                <a:ea typeface="+mn-lt"/>
                <a:cs typeface="+mn-lt"/>
              </a:rPr>
              <a:t>,</a:t>
            </a:r>
            <a:r>
              <a:rPr lang="en-US" sz="1600" dirty="0">
                <a:solidFill>
                  <a:srgbClr val="000000"/>
                </a:solidFill>
                <a:ea typeface="+mn-lt"/>
                <a:cs typeface="+mn-lt"/>
              </a:rPr>
              <a:t> </a:t>
            </a:r>
            <a:r>
              <a:rPr lang="en-US" sz="1600" dirty="0">
                <a:solidFill>
                  <a:schemeClr val="accent1"/>
                </a:solidFill>
                <a:ea typeface="+mn-lt"/>
                <a:cs typeface="+mn-lt"/>
              </a:rPr>
              <a:t>K2, T </a:t>
            </a:r>
            <a:r>
              <a:rPr lang="en-US" sz="1600" dirty="0">
                <a:ea typeface="+mn-lt"/>
                <a:cs typeface="+mn-lt"/>
              </a:rPr>
              <a:t>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676679" y="3388121"/>
            <a:ext cx="383476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 T are deleted. </a:t>
            </a:r>
          </a:p>
        </p:txBody>
      </p:sp>
      <p:sp>
        <p:nvSpPr>
          <p:cNvPr id="3" name="TextBox 2">
            <a:extLst>
              <a:ext uri="{FF2B5EF4-FFF2-40B4-BE49-F238E27FC236}">
                <a16:creationId xmlns:a16="http://schemas.microsoft.com/office/drawing/2014/main" id="{62283D37-EC42-4F59-976A-54E4B15D818B}"/>
              </a:ext>
            </a:extLst>
          </p:cNvPr>
          <p:cNvSpPr txBox="1"/>
          <p:nvPr/>
        </p:nvSpPr>
        <p:spPr>
          <a:xfrm>
            <a:off x="107527" y="4739468"/>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(keys are not shared, they are generated separately)</a:t>
            </a:r>
          </a:p>
          <a:p>
            <a:pPr marL="285750" indent="-285750">
              <a:buFont typeface="Arial" panose="020B0604020202020204" pitchFamily="34" charset="0"/>
              <a:buChar char="•"/>
            </a:pPr>
            <a:r>
              <a:rPr lang="en-US" altLang="zh-CN" sz="1400" dirty="0"/>
              <a:t>STA1 generates its next RMA (RMA2) and Tag (T). </a:t>
            </a:r>
          </a:p>
          <a:p>
            <a:pPr marL="285750" indent="-285750">
              <a:buFont typeface="Arial" panose="020B0604020202020204" pitchFamily="34" charset="0"/>
              <a:buChar char="•"/>
            </a:pPr>
            <a:r>
              <a:rPr lang="en-US" altLang="zh-CN" sz="1400" dirty="0"/>
              <a:t>STA1 sends the Tag to AP in 4-way HS Msg1 encrypted.</a:t>
            </a:r>
          </a:p>
          <a:p>
            <a:pPr marL="285750" indent="-285750">
              <a:buFont typeface="Arial" panose="020B0604020202020204" pitchFamily="34" charset="0"/>
              <a:buChar char="•"/>
            </a:pPr>
            <a:r>
              <a:rPr lang="en-US" altLang="zh-CN" sz="1400" dirty="0"/>
              <a:t>After disconnection, STA deletes K1,K2. AP deleted K1. PTK is also deleted by default.</a:t>
            </a:r>
            <a:endParaRPr lang="zh-CN" altLang="en-US" sz="1400" dirty="0"/>
          </a:p>
        </p:txBody>
      </p:sp>
      <p:sp>
        <p:nvSpPr>
          <p:cNvPr id="95" name="TextBox 94">
            <a:extLst>
              <a:ext uri="{FF2B5EF4-FFF2-40B4-BE49-F238E27FC236}">
                <a16:creationId xmlns:a16="http://schemas.microsoft.com/office/drawing/2014/main" id="{C4AF1430-D44C-4195-8590-FAA6FD113D2C}"/>
              </a:ext>
            </a:extLst>
          </p:cNvPr>
          <p:cNvSpPr txBox="1"/>
          <p:nvPr/>
        </p:nvSpPr>
        <p:spPr>
          <a:xfrm>
            <a:off x="5961378" y="4818591"/>
            <a:ext cx="5769164" cy="1631216"/>
          </a:xfrm>
          <a:prstGeom prst="rect">
            <a:avLst/>
          </a:prstGeom>
          <a:noFill/>
          <a:ln>
            <a:solidFill>
              <a:schemeClr val="tx1"/>
            </a:solidFill>
          </a:ln>
        </p:spPr>
        <p:txBody>
          <a:bodyPr wrap="square" rtlCol="0">
            <a:spAutoFit/>
          </a:bodyPr>
          <a:lstStyle/>
          <a:p>
            <a:r>
              <a:rPr lang="en-US" altLang="zh-CN" sz="1400" dirty="0"/>
              <a:t>In the second Association, </a:t>
            </a:r>
          </a:p>
          <a:p>
            <a:pPr marL="285750" indent="-285750">
              <a:buFont typeface="Arial" panose="020B0604020202020204" pitchFamily="34" charset="0"/>
              <a:buChar char="•"/>
            </a:pPr>
            <a:r>
              <a:rPr lang="en-US" altLang="zh-CN" sz="1400" dirty="0"/>
              <a:t>STA1 is using RMA2 as its MAC address.</a:t>
            </a:r>
          </a:p>
          <a:p>
            <a:pPr marL="285750" indent="-285750">
              <a:buFont typeface="Arial" panose="020B0604020202020204" pitchFamily="34" charset="0"/>
              <a:buChar char="•"/>
            </a:pPr>
            <a:r>
              <a:rPr lang="en-US" altLang="zh-CN" sz="1400" dirty="0"/>
              <a:t>As soon as AP receives the probe request with RMA2, it calculates </a:t>
            </a:r>
            <a:r>
              <a:rPr lang="en-US" altLang="zh-CN" sz="1400" dirty="0">
                <a:cs typeface="Calibri"/>
              </a:rPr>
              <a:t>T'</a:t>
            </a:r>
            <a:r>
              <a:rPr lang="en-US" altLang="zh-CN" sz="1400" b="1" dirty="0">
                <a:solidFill>
                  <a:srgbClr val="0070C0"/>
                </a:solidFill>
                <a:cs typeface="Calibri"/>
              </a:rPr>
              <a:t> </a:t>
            </a:r>
            <a:r>
              <a:rPr lang="en-US" altLang="zh-CN" sz="1400" dirty="0">
                <a:cs typeface="Calibri"/>
              </a:rPr>
              <a:t>, and identifies the STA if the generated tag in the previous association (T) matches the calculated tag, i.e. T’ == T</a:t>
            </a:r>
          </a:p>
          <a:p>
            <a:pPr marL="285750" indent="-285750">
              <a:buFont typeface="Arial" panose="020B0604020202020204" pitchFamily="34" charset="0"/>
              <a:buChar char="•"/>
            </a:pPr>
            <a:r>
              <a:rPr lang="en-US" altLang="zh-CN" sz="1400" dirty="0">
                <a:cs typeface="Calibri"/>
              </a:rPr>
              <a:t>AP deletes K2 after identification.</a:t>
            </a:r>
          </a:p>
          <a:p>
            <a:pPr marL="285750" indent="-285750">
              <a:buFont typeface="Arial" panose="020B0604020202020204" pitchFamily="34" charset="0"/>
              <a:buChar char="•"/>
            </a:pPr>
            <a:endParaRPr lang="zh-CN" altLang="en-US" sz="1600" dirty="0"/>
          </a:p>
        </p:txBody>
      </p:sp>
      <p:sp>
        <p:nvSpPr>
          <p:cNvPr id="33" name="TextBox 32">
            <a:extLst>
              <a:ext uri="{FF2B5EF4-FFF2-40B4-BE49-F238E27FC236}">
                <a16:creationId xmlns:a16="http://schemas.microsoft.com/office/drawing/2014/main" id="{3CB192C9-DC81-4B02-8446-8ECE0D0D5BE5}"/>
              </a:ext>
            </a:extLst>
          </p:cNvPr>
          <p:cNvSpPr txBox="1"/>
          <p:nvPr/>
        </p:nvSpPr>
        <p:spPr>
          <a:xfrm>
            <a:off x="7843397" y="3075326"/>
            <a:ext cx="305113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Map </a:t>
            </a:r>
            <a:r>
              <a:rPr lang="en-US" sz="1600" dirty="0">
                <a:solidFill>
                  <a:srgbClr val="0070C0"/>
                </a:solidFill>
                <a:cs typeface="Calibri"/>
              </a:rPr>
              <a:t>RMA2, RMA2* -&gt; STA1</a:t>
            </a:r>
          </a:p>
        </p:txBody>
      </p:sp>
      <p:sp>
        <p:nvSpPr>
          <p:cNvPr id="34" name="TextBox 33">
            <a:extLst>
              <a:ext uri="{FF2B5EF4-FFF2-40B4-BE49-F238E27FC236}">
                <a16:creationId xmlns:a16="http://schemas.microsoft.com/office/drawing/2014/main" id="{BB90116C-D406-4394-97D3-9C074445190F}"/>
              </a:ext>
            </a:extLst>
          </p:cNvPr>
          <p:cNvSpPr txBox="1"/>
          <p:nvPr/>
        </p:nvSpPr>
        <p:spPr>
          <a:xfrm>
            <a:off x="7843398" y="1811654"/>
            <a:ext cx="4738159"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rPr>
              <a:t>RMA2[:48] </a:t>
            </a:r>
            <a:r>
              <a:rPr lang="en-US" altLang="zh-CN" sz="1600" dirty="0">
                <a:solidFill>
                  <a:srgbClr val="0070C0"/>
                </a:solidFill>
              </a:rPr>
              <a:t>= AES-CTR(K1, Nonce||counter, seed)</a:t>
            </a:r>
            <a:br>
              <a:rPr lang="en-US" altLang="zh-CN" sz="1600" dirty="0">
                <a:solidFill>
                  <a:srgbClr val="0070C0"/>
                </a:solidFill>
              </a:rPr>
            </a:br>
            <a:r>
              <a:rPr lang="en-US" altLang="zh-CN" sz="1600" dirty="0">
                <a:solidFill>
                  <a:srgbClr val="0070C0"/>
                </a:solidFill>
                <a:cs typeface="Calibri"/>
              </a:rPr>
              <a:t>T' = HMAC(K2, counter, RMA2)</a:t>
            </a:r>
            <a:br>
              <a:rPr lang="en-US" altLang="zh-CN" sz="1600" b="1" dirty="0">
                <a:solidFill>
                  <a:srgbClr val="0070C0"/>
                </a:solidFill>
                <a:cs typeface="Calibri"/>
              </a:rPr>
            </a:br>
            <a:r>
              <a:rPr lang="en-US" altLang="zh-CN" sz="1600" b="1" dirty="0">
                <a:solidFill>
                  <a:srgbClr val="0070C0"/>
                </a:solidFill>
                <a:ea typeface="+mn-lt"/>
                <a:cs typeface="+mn-lt"/>
              </a:rPr>
              <a:t>RMA2*[:</a:t>
            </a:r>
            <a:r>
              <a:rPr lang="en-US" altLang="zh-CN" sz="1600" b="1" dirty="0">
                <a:solidFill>
                  <a:srgbClr val="0070C0"/>
                </a:solidFill>
                <a:cs typeface="Calibri"/>
              </a:rPr>
              <a:t>48] </a:t>
            </a:r>
            <a:r>
              <a:rPr lang="en-US" altLang="zh-CN" sz="1600" dirty="0">
                <a:solidFill>
                  <a:srgbClr val="0070C0"/>
                </a:solidFill>
                <a:cs typeface="Calibri"/>
              </a:rPr>
              <a:t>= AES-CTR(K1, Nonce||counter, seed)</a:t>
            </a:r>
            <a:br>
              <a:rPr lang="en-US" altLang="zh-CN" sz="1600" dirty="0">
                <a:solidFill>
                  <a:srgbClr val="0070C0"/>
                </a:solidFill>
                <a:cs typeface="Calibri"/>
              </a:rPr>
            </a:br>
            <a:r>
              <a:rPr lang="en-US" altLang="zh-CN" sz="1600" dirty="0">
                <a:solidFill>
                  <a:srgbClr val="0070C0"/>
                </a:solidFill>
                <a:cs typeface="Calibri"/>
              </a:rPr>
              <a:t>T</a:t>
            </a:r>
            <a:r>
              <a:rPr lang="en-US" altLang="zh-CN" sz="1600" dirty="0">
                <a:solidFill>
                  <a:srgbClr val="0070C0"/>
                </a:solidFill>
                <a:ea typeface="+mn-lt"/>
                <a:cs typeface="+mn-lt"/>
              </a:rPr>
              <a:t>*</a:t>
            </a:r>
            <a:r>
              <a:rPr lang="en-US" altLang="zh-CN" sz="1600" dirty="0">
                <a:solidFill>
                  <a:srgbClr val="0070C0"/>
                </a:solidFill>
                <a:cs typeface="Calibri"/>
              </a:rPr>
              <a:t>'</a:t>
            </a:r>
            <a:r>
              <a:rPr lang="en-US" altLang="zh-CN" sz="1600" dirty="0">
                <a:solidFill>
                  <a:srgbClr val="0070C0"/>
                </a:solidFill>
                <a:ea typeface="+mn-lt"/>
                <a:cs typeface="+mn-lt"/>
              </a:rPr>
              <a:t> = HMAC(K2, counter, RMA2*)</a:t>
            </a:r>
            <a:br>
              <a:rPr lang="en-US" altLang="zh-CN" sz="1600" b="1" dirty="0">
                <a:solidFill>
                  <a:srgbClr val="0070C0"/>
                </a:solidFill>
                <a:cs typeface="Calibri"/>
              </a:rPr>
            </a:br>
            <a:r>
              <a:rPr lang="en-US" altLang="zh-CN" sz="1600" b="1" dirty="0">
                <a:solidFill>
                  <a:srgbClr val="0070C0"/>
                </a:solidFill>
                <a:cs typeface="Calibri"/>
              </a:rPr>
              <a:t>Verify:: T' == T and T*' == T* </a:t>
            </a:r>
            <a:endParaRPr lang="en-US" sz="1600" b="1" dirty="0">
              <a:solidFill>
                <a:srgbClr val="0070C0"/>
              </a:solidFill>
              <a:cs typeface="Calibri"/>
            </a:endParaRPr>
          </a:p>
        </p:txBody>
      </p:sp>
      <p:sp>
        <p:nvSpPr>
          <p:cNvPr id="35" name="TextBox 34">
            <a:extLst>
              <a:ext uri="{FF2B5EF4-FFF2-40B4-BE49-F238E27FC236}">
                <a16:creationId xmlns:a16="http://schemas.microsoft.com/office/drawing/2014/main" id="{34134E85-1246-4D2B-92A0-7577AD9A85A3}"/>
              </a:ext>
            </a:extLst>
          </p:cNvPr>
          <p:cNvSpPr txBox="1"/>
          <p:nvPr/>
        </p:nvSpPr>
        <p:spPr>
          <a:xfrm>
            <a:off x="764" y="2071339"/>
            <a:ext cx="4510383"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dirty="0">
                <a:solidFill>
                  <a:srgbClr val="0070C0"/>
                </a:solidFill>
                <a:cs typeface="Calibri"/>
              </a:rPr>
            </a:br>
            <a:r>
              <a:rPr lang="en-US" sz="1600" dirty="0">
                <a:solidFill>
                  <a:srgbClr val="0070C0"/>
                </a:solidFill>
                <a:cs typeface="Calibri"/>
              </a:rPr>
              <a:t>T = HMAC(K2, counter, RMA2)</a:t>
            </a:r>
            <a:br>
              <a:rPr lang="en-US" sz="1600" b="1" dirty="0">
                <a:solidFill>
                  <a:srgbClr val="0070C0"/>
                </a:solidFill>
                <a:cs typeface="Calibri"/>
              </a:rPr>
            </a:br>
            <a:r>
              <a:rPr lang="en-US" sz="1600" dirty="0">
                <a:solidFill>
                  <a:srgbClr val="0070C0"/>
                </a:solidFill>
                <a:cs typeface="Calibri"/>
              </a:rPr>
              <a:t>[</a:t>
            </a:r>
            <a:r>
              <a:rPr lang="en-US" altLang="zh-CN" sz="1600" dirty="0">
                <a:solidFill>
                  <a:srgbClr val="0070C0"/>
                </a:solidFill>
                <a:ea typeface="+mn-lt"/>
                <a:cs typeface="+mn-lt"/>
              </a:rPr>
              <a:t>counter++]</a:t>
            </a:r>
            <a:br>
              <a:rPr lang="en-US" sz="1600" b="1" dirty="0">
                <a:solidFill>
                  <a:srgbClr val="0070C0"/>
                </a:solidFill>
                <a:cs typeface="Calibri"/>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AES-CTR(K1, Nonce||counter, seed)</a:t>
            </a:r>
            <a:br>
              <a:rPr lang="en-US" altLang="zh-CN" sz="1600" dirty="0">
                <a:solidFill>
                  <a:srgbClr val="0070C0"/>
                </a:solidFill>
                <a:cs typeface="Calibri"/>
              </a:rPr>
            </a:br>
            <a:r>
              <a:rPr lang="en-US" altLang="zh-CN" sz="1600" dirty="0">
                <a:solidFill>
                  <a:srgbClr val="0070C0"/>
                </a:solidFill>
                <a:ea typeface="+mn-lt"/>
                <a:cs typeface="+mn-lt"/>
              </a:rPr>
              <a:t>T* = HMAC(K2, counter, RMA2*)</a:t>
            </a:r>
            <a:endParaRPr lang="en-US" sz="1600" dirty="0">
              <a:solidFill>
                <a:srgbClr val="0070C0"/>
              </a:solidFill>
              <a:cs typeface="Calibri"/>
            </a:endParaRPr>
          </a:p>
        </p:txBody>
      </p:sp>
    </p:spTree>
    <p:extLst>
      <p:ext uri="{BB962C8B-B14F-4D97-AF65-F5344CB8AC3E}">
        <p14:creationId xmlns:p14="http://schemas.microsoft.com/office/powerpoint/2010/main" val="3824417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92296" y="347032"/>
            <a:ext cx="10515600" cy="886206"/>
          </a:xfrm>
        </p:spPr>
        <p:txBody>
          <a:bodyPr>
            <a:normAutofit fontScale="90000"/>
          </a:bodyPr>
          <a:lstStyle/>
          <a:p>
            <a:r>
              <a:rPr lang="en-US" altLang="zh-CN" sz="4000" dirty="0"/>
              <a:t>Rule-based random MAC STA Identification v4</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45904" y="932190"/>
            <a:ext cx="12283807" cy="5666913"/>
          </a:xfrm>
        </p:spPr>
        <p:txBody>
          <a:bodyPr>
            <a:normAutofit/>
          </a:bodyPr>
          <a:lstStyle/>
          <a:p>
            <a:pPr>
              <a:lnSpc>
                <a:spcPct val="120000"/>
              </a:lnSpc>
              <a:spcBef>
                <a:spcPts val="0"/>
              </a:spcBef>
            </a:pPr>
            <a:r>
              <a:rPr lang="en-US" altLang="zh-CN" sz="2000" b="1" dirty="0"/>
              <a:t>Basic Idea : similar idea as v3. But here, we use the device ID from Network Generated Device ID [22/187r2] as input for key K1. </a:t>
            </a:r>
          </a:p>
          <a:p>
            <a:pPr marL="0" indent="0">
              <a:lnSpc>
                <a:spcPct val="120000"/>
              </a:lnSpc>
              <a:spcBef>
                <a:spcPts val="0"/>
              </a:spcBef>
              <a:buNone/>
            </a:pPr>
            <a:r>
              <a:rPr lang="en-US" altLang="zh-CN" sz="2000" dirty="0"/>
              <a:t>     In each (current) Association,</a:t>
            </a:r>
            <a:endParaRPr lang="en-US" altLang="zh-CN" sz="2000" b="1" dirty="0"/>
          </a:p>
          <a:p>
            <a:pPr lvl="1">
              <a:lnSpc>
                <a:spcPct val="120000"/>
              </a:lnSpc>
              <a:spcBef>
                <a:spcPts val="0"/>
              </a:spcBef>
            </a:pPr>
            <a:r>
              <a:rPr lang="en-US" altLang="zh-CN" sz="2000" dirty="0"/>
              <a:t>AP sends </a:t>
            </a:r>
            <a:r>
              <a:rPr lang="en-US" altLang="zh-CN" sz="2000" b="1" dirty="0"/>
              <a:t>Device ID </a:t>
            </a:r>
            <a:r>
              <a:rPr lang="en-US" altLang="zh-CN" sz="2000" dirty="0"/>
              <a:t>to the STA in 4-way HS Msg3.</a:t>
            </a:r>
          </a:p>
          <a:p>
            <a:pPr lvl="1">
              <a:lnSpc>
                <a:spcPct val="120000"/>
              </a:lnSpc>
              <a:spcBef>
                <a:spcPts val="0"/>
              </a:spcBef>
            </a:pPr>
            <a:r>
              <a:rPr lang="en-US" altLang="zh-CN" sz="2000" dirty="0"/>
              <a:t>STA and AP generate </a:t>
            </a:r>
            <a:r>
              <a:rPr lang="en-US" altLang="zh-CN" sz="2000" b="1" dirty="0"/>
              <a:t>two next RMAs </a:t>
            </a:r>
            <a:r>
              <a:rPr lang="en-US" altLang="zh-CN" sz="2000" dirty="0"/>
              <a:t>(</a:t>
            </a:r>
            <a:r>
              <a:rPr lang="en-US" altLang="zh-CN" sz="2000" b="1" dirty="0" err="1"/>
              <a:t>RMA_next</a:t>
            </a:r>
            <a:r>
              <a:rPr lang="en-US" altLang="zh-CN" sz="2000" b="1" dirty="0"/>
              <a:t> </a:t>
            </a:r>
            <a:r>
              <a:rPr lang="en-US" altLang="zh-CN" sz="2000" dirty="0"/>
              <a:t>for probe request, </a:t>
            </a:r>
            <a:r>
              <a:rPr lang="en-US" altLang="zh-CN" sz="2000" b="1" dirty="0" err="1"/>
              <a:t>RMA_next</a:t>
            </a:r>
            <a:r>
              <a:rPr lang="en-US" altLang="zh-CN" sz="2000" b="1" dirty="0"/>
              <a:t>* </a:t>
            </a:r>
            <a:r>
              <a:rPr lang="en-US" altLang="zh-CN" sz="2000" dirty="0"/>
              <a:t>for other frames such as auth/assoc. </a:t>
            </a:r>
            <a:r>
              <a:rPr lang="en-US" altLang="zh-CN" sz="2000" dirty="0" err="1"/>
              <a:t>etc</a:t>
            </a:r>
            <a:r>
              <a:rPr lang="en-US" altLang="zh-CN" sz="2000" dirty="0"/>
              <a:t>) based on :</a:t>
            </a:r>
            <a:br>
              <a:rPr lang="en-US" altLang="zh-CN" sz="2000" dirty="0"/>
            </a:br>
            <a:r>
              <a:rPr lang="en-US" altLang="zh-CN" sz="2000" dirty="0"/>
              <a:t>		</a:t>
            </a:r>
            <a:r>
              <a:rPr lang="en-US" altLang="zh-CN" sz="2000" b="1" dirty="0" err="1"/>
              <a:t>RMA_next</a:t>
            </a:r>
            <a:r>
              <a:rPr lang="en-US" altLang="zh-CN" sz="2000" dirty="0"/>
              <a:t>[:48] = AES-CTR(Device ID, Nonce||counter, seed), </a:t>
            </a:r>
            <a:br>
              <a:rPr lang="en-US" altLang="zh-CN" sz="2000" dirty="0"/>
            </a:br>
            <a:r>
              <a:rPr lang="en-US" altLang="zh-CN" sz="2000" dirty="0"/>
              <a:t>		</a:t>
            </a:r>
            <a:r>
              <a:rPr lang="en-US" altLang="zh-CN" sz="2000" b="1" dirty="0" err="1"/>
              <a:t>RMA_next</a:t>
            </a:r>
            <a:r>
              <a:rPr lang="en-US" altLang="zh-CN" sz="2000" b="1" dirty="0"/>
              <a:t>*</a:t>
            </a:r>
            <a:r>
              <a:rPr lang="en-US" altLang="zh-CN" sz="2000" dirty="0"/>
              <a:t>[:48] = AES-CTR(Device ID, Nonce||counter, seed)</a:t>
            </a:r>
            <a:br>
              <a:rPr lang="en-US" altLang="zh-CN" sz="2000" dirty="0"/>
            </a:br>
            <a:r>
              <a:rPr lang="en-US" altLang="zh-CN" sz="2000" dirty="0"/>
              <a:t>Seed is a random plaintext. Counter = 0 for </a:t>
            </a:r>
            <a:r>
              <a:rPr lang="en-US" altLang="zh-CN" sz="2000" dirty="0" err="1"/>
              <a:t>RMA_next</a:t>
            </a:r>
            <a:r>
              <a:rPr lang="en-US" altLang="zh-CN" sz="2000" dirty="0"/>
              <a:t>, and 1 for </a:t>
            </a:r>
            <a:r>
              <a:rPr lang="en-US" altLang="zh-CN" sz="2000" dirty="0" err="1"/>
              <a:t>RMA_next</a:t>
            </a:r>
            <a:r>
              <a:rPr lang="en-US" altLang="zh-CN" sz="2000" dirty="0"/>
              <a:t>*.</a:t>
            </a:r>
          </a:p>
          <a:p>
            <a:pPr lvl="1">
              <a:lnSpc>
                <a:spcPct val="120000"/>
              </a:lnSpc>
              <a:spcBef>
                <a:spcPts val="0"/>
              </a:spcBef>
            </a:pPr>
            <a:r>
              <a:rPr lang="en-US" altLang="zh-CN" sz="2000" dirty="0"/>
              <a:t>AP maps </a:t>
            </a:r>
            <a:r>
              <a:rPr lang="en-US" altLang="zh-CN" sz="2000" dirty="0" err="1"/>
              <a:t>RMA_next</a:t>
            </a:r>
            <a:r>
              <a:rPr lang="en-US" altLang="zh-CN" sz="2000" dirty="0"/>
              <a:t>, RMA2_next* -&gt; Device ID (STA)</a:t>
            </a:r>
          </a:p>
          <a:p>
            <a:pPr marL="0" indent="0">
              <a:lnSpc>
                <a:spcPct val="120000"/>
              </a:lnSpc>
              <a:spcBef>
                <a:spcPts val="0"/>
              </a:spcBef>
              <a:buNone/>
            </a:pPr>
            <a:r>
              <a:rPr lang="en-US" altLang="zh-CN" sz="2400" dirty="0"/>
              <a:t>     </a:t>
            </a:r>
            <a:r>
              <a:rPr lang="en-US" altLang="zh-CN" sz="2200" dirty="0"/>
              <a:t>In the next Association,</a:t>
            </a:r>
          </a:p>
          <a:p>
            <a:pPr lvl="1">
              <a:lnSpc>
                <a:spcPct val="120000"/>
              </a:lnSpc>
              <a:spcBef>
                <a:spcPts val="0"/>
              </a:spcBef>
            </a:pPr>
            <a:r>
              <a:rPr lang="en-US" altLang="zh-CN" sz="2000" dirty="0"/>
              <a:t>AP receives the Probe Req with </a:t>
            </a:r>
            <a:r>
              <a:rPr lang="en-US" altLang="zh-CN" sz="2000" dirty="0" err="1"/>
              <a:t>RMA_next</a:t>
            </a:r>
            <a:r>
              <a:rPr lang="en-US" altLang="zh-CN" sz="2000" dirty="0"/>
              <a:t> and/or other frames with </a:t>
            </a:r>
            <a:r>
              <a:rPr lang="en-US" altLang="zh-CN" sz="2000" dirty="0" err="1"/>
              <a:t>RMA_next</a:t>
            </a:r>
            <a:r>
              <a:rPr lang="en-US" altLang="zh-CN" sz="2000" dirty="0"/>
              <a:t>*, and identifies the STA immediately (</a:t>
            </a:r>
            <a:r>
              <a:rPr lang="en-US" altLang="zh-CN" sz="2000" dirty="0" err="1"/>
              <a:t>RMA_next</a:t>
            </a:r>
            <a:r>
              <a:rPr lang="en-US" altLang="zh-CN" sz="2000" dirty="0"/>
              <a:t>, RMA2_next* -&gt; Device ID (STA)</a:t>
            </a:r>
          </a:p>
          <a:p>
            <a:pPr lvl="1">
              <a:lnSpc>
                <a:spcPct val="120000"/>
              </a:lnSpc>
              <a:spcBef>
                <a:spcPts val="0"/>
              </a:spcBef>
            </a:pPr>
            <a:r>
              <a:rPr lang="en-US" altLang="zh-CN" sz="2000" dirty="0"/>
              <a:t>STA sends Device ID to AP in 4-way HS Msg2, AP also verifies the STA based on this device ID.</a:t>
            </a:r>
          </a:p>
          <a:p>
            <a:pPr lvl="1">
              <a:lnSpc>
                <a:spcPct val="120000"/>
              </a:lnSpc>
              <a:spcBef>
                <a:spcPts val="0"/>
              </a:spcBef>
            </a:pPr>
            <a:r>
              <a:rPr lang="en-US" altLang="zh-CN" sz="2000" dirty="0"/>
              <a:t>AP sends another Device ID to STA in 4-way HS Msg3 for future use.</a:t>
            </a:r>
          </a:p>
        </p:txBody>
      </p:sp>
    </p:spTree>
    <p:extLst>
      <p:ext uri="{BB962C8B-B14F-4D97-AF65-F5344CB8AC3E}">
        <p14:creationId xmlns:p14="http://schemas.microsoft.com/office/powerpoint/2010/main" val="241866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73316" y="356786"/>
            <a:ext cx="10515600" cy="886206"/>
          </a:xfrm>
        </p:spPr>
        <p:txBody>
          <a:bodyPr>
            <a:normAutofit fontScale="90000"/>
          </a:bodyPr>
          <a:lstStyle/>
          <a:p>
            <a:r>
              <a:rPr lang="en-US" altLang="zh-CN" sz="4000" dirty="0"/>
              <a:t>Rule-based random MAC STA Identification v4</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291269" y="1162879"/>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530756" y="1064025"/>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732494" y="858883"/>
            <a:ext cx="914400" cy="1099066"/>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73945" y="1546988"/>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73177" y="190398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473177" y="1968617"/>
            <a:ext cx="3560802" cy="830997"/>
          </a:xfrm>
          <a:prstGeom prst="rect">
            <a:avLst/>
          </a:prstGeom>
          <a:noFill/>
        </p:spPr>
        <p:txBody>
          <a:bodyPr wrap="square" lIns="91440" tIns="45720" rIns="91440" bIns="45720" rtlCol="0" anchor="t">
            <a:spAutoFit/>
          </a:bodyPr>
          <a:lstStyle/>
          <a:p>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ID1 </a:t>
            </a:r>
            <a:r>
              <a:rPr lang="en-US" altLang="zh-CN" sz="1600" dirty="0">
                <a:solidFill>
                  <a:srgbClr val="0070C0"/>
                </a:solidFill>
                <a:latin typeface="Calibri"/>
                <a:ea typeface="宋体"/>
                <a:cs typeface="Calibri"/>
              </a:rPr>
              <a:t>sent in encrypted Msg3 from AP to STA</a:t>
            </a:r>
            <a:r>
              <a:rPr lang="en-US" altLang="zh-CN" sz="1600" dirty="0">
                <a:latin typeface="Calibri"/>
                <a:ea typeface="宋体"/>
                <a:cs typeface="Calibri"/>
              </a:rPr>
              <a:t>)</a:t>
            </a:r>
            <a:endParaRPr lang="en-US" altLang="zh-CN" sz="1600" b="1" dirty="0">
              <a:latin typeface="Calibri"/>
              <a:ea typeface="宋体"/>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909728" y="1913209"/>
            <a:ext cx="3489160"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AES-CTR(Device ID1, Nonce||counter, seed)</a:t>
            </a:r>
            <a:br>
              <a:rPr lang="en-US" sz="1600" dirty="0">
                <a:solidFill>
                  <a:srgbClr val="0070C0"/>
                </a:solidFill>
              </a:rPr>
            </a:br>
            <a:r>
              <a:rPr lang="en-US" altLang="zh-CN" sz="1600" dirty="0">
                <a:solidFill>
                  <a:srgbClr val="0070C0"/>
                </a:solidFill>
                <a:cs typeface="Calibri"/>
              </a:rPr>
              <a:t>[</a:t>
            </a:r>
            <a:r>
              <a:rPr lang="en-US" altLang="zh-CN" sz="1600" dirty="0">
                <a:solidFill>
                  <a:srgbClr val="0070C0"/>
                </a:solidFill>
                <a:ea typeface="+mn-lt"/>
                <a:cs typeface="+mn-lt"/>
              </a:rPr>
              <a:t>counter++]</a:t>
            </a:r>
            <a:br>
              <a:rPr lang="en-US" sz="1600" dirty="0">
                <a:solidFill>
                  <a:srgbClr val="0070C0"/>
                </a:solidFill>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a:t>
            </a:r>
            <a:r>
              <a:rPr lang="en-US" altLang="zh-CN" sz="1600" dirty="0">
                <a:solidFill>
                  <a:srgbClr val="0070C0"/>
                </a:solidFill>
              </a:rPr>
              <a:t>Device ID1</a:t>
            </a:r>
            <a:r>
              <a:rPr lang="en-US" altLang="zh-CN" sz="1600" dirty="0">
                <a:solidFill>
                  <a:srgbClr val="0070C0"/>
                </a:solidFill>
                <a:cs typeface="Calibri"/>
              </a:rPr>
              <a:t>, Nonce||counter, seed)</a:t>
            </a:r>
            <a:endParaRPr lang="en-US" sz="1600"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50176" y="290981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20434" y="335358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72867" y="3067371"/>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50176" y="3652540"/>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24987" y="3357253"/>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3814157" y="3825840"/>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319458" y="3830526"/>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218690" y="4187525"/>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347985" y="4240542"/>
            <a:ext cx="3753828" cy="1323439"/>
          </a:xfrm>
          <a:prstGeom prst="rect">
            <a:avLst/>
          </a:prstGeom>
          <a:noFill/>
        </p:spPr>
        <p:txBody>
          <a:bodyPr wrap="square" lIns="91440" tIns="45720" rIns="91440" bIns="45720" rtlCol="0" anchor="t">
            <a:spAutoFit/>
          </a:bodyPr>
          <a:lstStyle/>
          <a:p>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ID1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ID2 </a:t>
            </a:r>
            <a:r>
              <a:rPr lang="en-US" altLang="zh-CN" sz="1600" dirty="0">
                <a:solidFill>
                  <a:srgbClr val="0070C0"/>
                </a:solidFill>
                <a:latin typeface="Calibri"/>
                <a:ea typeface="宋体"/>
                <a:cs typeface="Calibri"/>
              </a:rPr>
              <a:t>sent in encrypted Msg3 from AP to STA</a:t>
            </a:r>
            <a:r>
              <a:rPr lang="en-US" altLang="zh-CN" sz="1600" dirty="0">
                <a:latin typeface="Calibri"/>
                <a:ea typeface="宋体"/>
                <a:cs typeface="Calibri"/>
              </a:rPr>
              <a:t>)</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183892" y="5645253"/>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178202" y="6019162"/>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480094" y="5744108"/>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7A782326-7D5E-483D-8C0C-6413E8C03A36}"/>
              </a:ext>
            </a:extLst>
          </p:cNvPr>
          <p:cNvSpPr txBox="1"/>
          <p:nvPr/>
        </p:nvSpPr>
        <p:spPr>
          <a:xfrm>
            <a:off x="7992498" y="3196606"/>
            <a:ext cx="3889891" cy="3418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ea typeface="+mn-lt"/>
                <a:cs typeface="+mn-lt"/>
              </a:rPr>
              <a:t>Map</a:t>
            </a:r>
            <a:r>
              <a:rPr lang="en-US" altLang="zh-CN" sz="1600" dirty="0">
                <a:solidFill>
                  <a:srgbClr val="0070C0"/>
                </a:solidFill>
                <a:ea typeface="+mn-lt"/>
                <a:cs typeface="+mn-lt"/>
              </a:rPr>
              <a:t> RMA2, RMA2* -&gt; Device ID1 (STA1)</a:t>
            </a:r>
            <a:r>
              <a:rPr lang="en-US" altLang="zh-CN" sz="1600" dirty="0">
                <a:ea typeface="+mn-lt"/>
                <a:cs typeface="+mn-lt"/>
              </a:rPr>
              <a:t> </a:t>
            </a:r>
          </a:p>
        </p:txBody>
      </p:sp>
      <p:sp>
        <p:nvSpPr>
          <p:cNvPr id="32" name="TextBox 31">
            <a:extLst>
              <a:ext uri="{FF2B5EF4-FFF2-40B4-BE49-F238E27FC236}">
                <a16:creationId xmlns:a16="http://schemas.microsoft.com/office/drawing/2014/main" id="{5E197288-BB65-46C1-B9A3-70B7A6E7B1F3}"/>
              </a:ext>
            </a:extLst>
          </p:cNvPr>
          <p:cNvSpPr txBox="1"/>
          <p:nvPr/>
        </p:nvSpPr>
        <p:spPr>
          <a:xfrm>
            <a:off x="7972178" y="3872143"/>
            <a:ext cx="4085770"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from </a:t>
            </a:r>
            <a:r>
              <a:rPr lang="en-US" sz="1600" b="1" u="sng" dirty="0">
                <a:solidFill>
                  <a:srgbClr val="0070C0"/>
                </a:solidFill>
                <a:cs typeface="Calibri"/>
              </a:rPr>
              <a:t>probe req </a:t>
            </a:r>
            <a:r>
              <a:rPr lang="en-US" sz="1600" b="1" dirty="0">
                <a:solidFill>
                  <a:srgbClr val="0070C0"/>
                </a:solidFill>
                <a:cs typeface="Calibri"/>
              </a:rPr>
              <a:t>and identifies the STA (i.e. STA1).</a:t>
            </a:r>
            <a:br>
              <a:rPr lang="en-US" sz="1600" b="1" dirty="0">
                <a:solidFill>
                  <a:srgbClr val="0070C0"/>
                </a:solidFill>
                <a:cs typeface="Calibri"/>
              </a:rPr>
            </a:br>
            <a:r>
              <a:rPr lang="en-US" sz="1600" b="1" dirty="0">
                <a:solidFill>
                  <a:srgbClr val="0070C0"/>
                </a:solidFill>
                <a:cs typeface="Calibri"/>
              </a:rPr>
              <a:t>AP also receives RMA2 from </a:t>
            </a:r>
            <a:r>
              <a:rPr lang="en-US" sz="1600" b="1" u="sng" dirty="0">
                <a:solidFill>
                  <a:srgbClr val="0070C0"/>
                </a:solidFill>
                <a:cs typeface="Calibri"/>
              </a:rPr>
              <a:t>other frames </a:t>
            </a:r>
            <a:r>
              <a:rPr lang="en-US" sz="1600" b="1" dirty="0">
                <a:solidFill>
                  <a:srgbClr val="0070C0"/>
                </a:solidFill>
                <a:cs typeface="Calibri"/>
              </a:rPr>
              <a:t>and identifies the STA (i.e. STA1)</a:t>
            </a:r>
            <a:br>
              <a:rPr lang="en-US" sz="1600" b="1" dirty="0">
                <a:solidFill>
                  <a:srgbClr val="0070C0"/>
                </a:solidFill>
                <a:cs typeface="Calibri"/>
              </a:rPr>
            </a:br>
            <a:br>
              <a:rPr lang="en-US" sz="1600" b="1" dirty="0">
                <a:solidFill>
                  <a:srgbClr val="0070C0"/>
                </a:solidFill>
                <a:cs typeface="Calibri"/>
              </a:rPr>
            </a:br>
            <a:r>
              <a:rPr lang="en-US" sz="1600" b="1" dirty="0">
                <a:solidFill>
                  <a:srgbClr val="0070C0"/>
                </a:solidFill>
                <a:cs typeface="Calibri"/>
              </a:rPr>
              <a:t>AP also verifies the STA1 from Device ID1 in 4-way HS Msg2</a:t>
            </a:r>
          </a:p>
        </p:txBody>
      </p:sp>
      <p:sp>
        <p:nvSpPr>
          <p:cNvPr id="34" name="TextBox 33">
            <a:extLst>
              <a:ext uri="{FF2B5EF4-FFF2-40B4-BE49-F238E27FC236}">
                <a16:creationId xmlns:a16="http://schemas.microsoft.com/office/drawing/2014/main" id="{D111EA42-6DF0-4945-8D27-50A47B30FA63}"/>
              </a:ext>
            </a:extLst>
          </p:cNvPr>
          <p:cNvSpPr txBox="1"/>
          <p:nvPr/>
        </p:nvSpPr>
        <p:spPr>
          <a:xfrm>
            <a:off x="7972178" y="1896933"/>
            <a:ext cx="421982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AES-CTR(Device ID1, Nonce||counter, seed)</a:t>
            </a:r>
            <a:br>
              <a:rPr lang="en-US" sz="1600" dirty="0">
                <a:solidFill>
                  <a:srgbClr val="0070C0"/>
                </a:solidFill>
              </a:rPr>
            </a:br>
            <a:r>
              <a:rPr lang="en-US" altLang="zh-CN" sz="1600" dirty="0">
                <a:solidFill>
                  <a:srgbClr val="0070C0"/>
                </a:solidFill>
                <a:cs typeface="Calibri"/>
              </a:rPr>
              <a:t>[</a:t>
            </a:r>
            <a:r>
              <a:rPr lang="en-US" altLang="zh-CN" sz="1600" dirty="0">
                <a:solidFill>
                  <a:srgbClr val="0070C0"/>
                </a:solidFill>
                <a:ea typeface="+mn-lt"/>
                <a:cs typeface="+mn-lt"/>
              </a:rPr>
              <a:t>counter++]</a:t>
            </a:r>
            <a:br>
              <a:rPr lang="en-US" sz="1600" dirty="0">
                <a:solidFill>
                  <a:srgbClr val="0070C0"/>
                </a:solidFill>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a:t>
            </a:r>
            <a:r>
              <a:rPr lang="en-US" altLang="zh-CN" sz="1600" dirty="0">
                <a:solidFill>
                  <a:srgbClr val="0070C0"/>
                </a:solidFill>
              </a:rPr>
              <a:t>Device ID1</a:t>
            </a:r>
            <a:r>
              <a:rPr lang="en-US" altLang="zh-CN" sz="1600" dirty="0">
                <a:solidFill>
                  <a:srgbClr val="0070C0"/>
                </a:solidFill>
                <a:cs typeface="Calibri"/>
              </a:rPr>
              <a:t>, Nonce||counter, seed)</a:t>
            </a:r>
            <a:endParaRPr lang="en-US" sz="1600" dirty="0">
              <a:solidFill>
                <a:srgbClr val="0070C0"/>
              </a:solidFill>
              <a:cs typeface="Calibri"/>
            </a:endParaRPr>
          </a:p>
        </p:txBody>
      </p:sp>
    </p:spTree>
    <p:extLst>
      <p:ext uri="{BB962C8B-B14F-4D97-AF65-F5344CB8AC3E}">
        <p14:creationId xmlns:p14="http://schemas.microsoft.com/office/powerpoint/2010/main" val="4112765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67802"/>
            <a:ext cx="10515600" cy="886206"/>
          </a:xfrm>
        </p:spPr>
        <p:txBody>
          <a:bodyPr>
            <a:normAutofit/>
          </a:bodyPr>
          <a:lstStyle/>
          <a:p>
            <a:r>
              <a:rPr lang="en-US" altLang="zh-CN" sz="4000" dirty="0"/>
              <a:t>Rule-based random MAC STA Identification</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904442"/>
          </a:xfrm>
        </p:spPr>
        <p:txBody>
          <a:bodyPr>
            <a:normAutofit/>
          </a:bodyPr>
          <a:lstStyle/>
          <a:p>
            <a:r>
              <a:rPr lang="en-US" altLang="zh-CN" dirty="0"/>
              <a:t>Further Discussion</a:t>
            </a:r>
          </a:p>
          <a:p>
            <a:pPr lvl="1"/>
            <a:r>
              <a:rPr lang="en-US" altLang="zh-CN" sz="2200" dirty="0"/>
              <a:t>The generated keys (K1 and K2) can be 128 bits -&gt; high security</a:t>
            </a:r>
          </a:p>
          <a:p>
            <a:pPr lvl="1"/>
            <a:r>
              <a:rPr lang="en-US" altLang="zh-CN" sz="2200" dirty="0"/>
              <a:t>The keys are never exchanged between STA and AP -&gt; high security</a:t>
            </a:r>
            <a:br>
              <a:rPr lang="en-US" altLang="zh-CN" sz="2200" dirty="0"/>
            </a:br>
            <a:r>
              <a:rPr lang="en-US" altLang="zh-CN" sz="2200" dirty="0"/>
              <a:t>(only in v4, device ID is shared between two sides to be used as key)</a:t>
            </a:r>
          </a:p>
          <a:p>
            <a:pPr lvl="1"/>
            <a:r>
              <a:rPr lang="en-US" altLang="zh-CN" sz="2200" dirty="0"/>
              <a:t>The tag can be 64 bits. The tag is sent between STA and AP -&gt; low overhead</a:t>
            </a:r>
          </a:p>
          <a:p>
            <a:pPr lvl="1"/>
            <a:r>
              <a:rPr lang="en-US" altLang="zh-CN" sz="2200" dirty="0"/>
              <a:t>The tag is sent encrypted in 4-way HS -&gt; high security</a:t>
            </a:r>
          </a:p>
          <a:p>
            <a:pPr lvl="1"/>
            <a:r>
              <a:rPr lang="en-US" altLang="zh-CN" sz="2200" dirty="0"/>
              <a:t>Even a third party obtains the tag, it can’t identify the user because it does not know how to generate key or the tag-&gt; high security</a:t>
            </a:r>
          </a:p>
          <a:p>
            <a:pPr lvl="1"/>
            <a:r>
              <a:rPr lang="en-US" altLang="zh-CN" sz="2200" dirty="0"/>
              <a:t>Generated key are (mostly) deleted -&gt; high security.</a:t>
            </a:r>
          </a:p>
          <a:p>
            <a:pPr lvl="1"/>
            <a:r>
              <a:rPr lang="en-US" altLang="zh-CN" sz="2200" dirty="0"/>
              <a:t>AP identifies the STA from Probe Request -&gt; early identification</a:t>
            </a:r>
            <a:r>
              <a:rPr lang="zh-CN" altLang="en-US" sz="2200" b="0" i="0" dirty="0">
                <a:solidFill>
                  <a:srgbClr val="000000"/>
                </a:solidFill>
                <a:effectLst/>
                <a:latin typeface="Times New Roman" panose="02020603050405020304" pitchFamily="18" charset="0"/>
              </a:rPr>
              <a:t> </a:t>
            </a:r>
            <a:endParaRPr lang="en-US" altLang="zh-CN" sz="2200" b="0" i="0" dirty="0">
              <a:solidFill>
                <a:srgbClr val="000000"/>
              </a:solidFill>
              <a:effectLst/>
              <a:latin typeface="Times New Roman" panose="02020603050405020304" pitchFamily="18" charset="0"/>
            </a:endParaRPr>
          </a:p>
          <a:p>
            <a:pPr lvl="1"/>
            <a:r>
              <a:rPr lang="en-US" altLang="zh-CN" sz="2200" dirty="0"/>
              <a:t>Both sides generate the RMA separately and independently (in v2,v3,v4)-&gt; high security</a:t>
            </a:r>
          </a:p>
          <a:p>
            <a:pPr lvl="1"/>
            <a:r>
              <a:rPr lang="en-US" altLang="zh-CN" sz="2200" dirty="0"/>
              <a:t>To be compatible with 12.2.10, </a:t>
            </a:r>
            <a:r>
              <a:rPr lang="nl-NL" altLang="zh-CN" sz="2200" dirty="0"/>
              <a:t>I/G = 0 and U/L = 1 bits are replaced in </a:t>
            </a:r>
            <a:r>
              <a:rPr lang="nl-NL" altLang="zh-CN" sz="2200"/>
              <a:t>48 bits generated RMA.</a:t>
            </a:r>
            <a:endParaRPr lang="en-US" altLang="zh-CN" sz="2200" dirty="0"/>
          </a:p>
          <a:p>
            <a:pPr lvl="1"/>
            <a:endParaRPr lang="en-US" altLang="zh-CN" sz="2200" dirty="0"/>
          </a:p>
          <a:p>
            <a:pPr lvl="1"/>
            <a:endParaRPr lang="zh-CN" altLang="en-US" dirty="0"/>
          </a:p>
        </p:txBody>
      </p:sp>
    </p:spTree>
    <p:extLst>
      <p:ext uri="{BB962C8B-B14F-4D97-AF65-F5344CB8AC3E}">
        <p14:creationId xmlns:p14="http://schemas.microsoft.com/office/powerpoint/2010/main" val="162260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67802"/>
            <a:ext cx="10515600" cy="886206"/>
          </a:xfrm>
        </p:spPr>
        <p:txBody>
          <a:bodyPr>
            <a:normAutofit/>
          </a:bodyPr>
          <a:lstStyle/>
          <a:p>
            <a:r>
              <a:rPr lang="en-US" altLang="zh-CN" sz="4000" dirty="0"/>
              <a:t>Rule-based random MAC STA Identification</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904442"/>
          </a:xfrm>
        </p:spPr>
        <p:txBody>
          <a:bodyPr>
            <a:normAutofit/>
          </a:bodyPr>
          <a:lstStyle/>
          <a:p>
            <a:r>
              <a:rPr lang="en-US" altLang="zh-CN" dirty="0"/>
              <a:t>Comparison among proposals</a:t>
            </a:r>
          </a:p>
          <a:p>
            <a:pPr marL="0" indent="0">
              <a:buNone/>
            </a:pPr>
            <a:endParaRPr lang="en-US" altLang="zh-CN" dirty="0"/>
          </a:p>
          <a:p>
            <a:pPr lvl="1"/>
            <a:endParaRPr lang="zh-CN" altLang="en-US" dirty="0"/>
          </a:p>
        </p:txBody>
      </p:sp>
      <p:graphicFrame>
        <p:nvGraphicFramePr>
          <p:cNvPr id="3" name="Table 4">
            <a:extLst>
              <a:ext uri="{FF2B5EF4-FFF2-40B4-BE49-F238E27FC236}">
                <a16:creationId xmlns:a16="http://schemas.microsoft.com/office/drawing/2014/main" id="{45D277DB-D323-4AED-ADDE-C2AABC1BA3F2}"/>
              </a:ext>
            </a:extLst>
          </p:cNvPr>
          <p:cNvGraphicFramePr>
            <a:graphicFrameLocks noGrp="1"/>
          </p:cNvGraphicFramePr>
          <p:nvPr>
            <p:extLst>
              <p:ext uri="{D42A27DB-BD31-4B8C-83A1-F6EECF244321}">
                <p14:modId xmlns:p14="http://schemas.microsoft.com/office/powerpoint/2010/main" val="3746629018"/>
              </p:ext>
            </p:extLst>
          </p:nvPr>
        </p:nvGraphicFramePr>
        <p:xfrm>
          <a:off x="176269" y="1696544"/>
          <a:ext cx="11754995" cy="3850640"/>
        </p:xfrm>
        <a:graphic>
          <a:graphicData uri="http://schemas.openxmlformats.org/drawingml/2006/table">
            <a:tbl>
              <a:tblPr firstRow="1" bandRow="1">
                <a:tableStyleId>{21E4AEA4-8DFA-4A89-87EB-49C32662AFE0}</a:tableStyleId>
              </a:tblPr>
              <a:tblGrid>
                <a:gridCol w="3007606">
                  <a:extLst>
                    <a:ext uri="{9D8B030D-6E8A-4147-A177-3AD203B41FA5}">
                      <a16:colId xmlns:a16="http://schemas.microsoft.com/office/drawing/2014/main" val="2174511649"/>
                    </a:ext>
                  </a:extLst>
                </a:gridCol>
                <a:gridCol w="1916935">
                  <a:extLst>
                    <a:ext uri="{9D8B030D-6E8A-4147-A177-3AD203B41FA5}">
                      <a16:colId xmlns:a16="http://schemas.microsoft.com/office/drawing/2014/main" val="487387771"/>
                    </a:ext>
                  </a:extLst>
                </a:gridCol>
                <a:gridCol w="1784732">
                  <a:extLst>
                    <a:ext uri="{9D8B030D-6E8A-4147-A177-3AD203B41FA5}">
                      <a16:colId xmlns:a16="http://schemas.microsoft.com/office/drawing/2014/main" val="2819740658"/>
                    </a:ext>
                  </a:extLst>
                </a:gridCol>
                <a:gridCol w="2434728">
                  <a:extLst>
                    <a:ext uri="{9D8B030D-6E8A-4147-A177-3AD203B41FA5}">
                      <a16:colId xmlns:a16="http://schemas.microsoft.com/office/drawing/2014/main" val="453251386"/>
                    </a:ext>
                  </a:extLst>
                </a:gridCol>
                <a:gridCol w="2610994">
                  <a:extLst>
                    <a:ext uri="{9D8B030D-6E8A-4147-A177-3AD203B41FA5}">
                      <a16:colId xmlns:a16="http://schemas.microsoft.com/office/drawing/2014/main" val="733343389"/>
                    </a:ext>
                  </a:extLst>
                </a:gridCol>
              </a:tblGrid>
              <a:tr h="370840">
                <a:tc>
                  <a:txBody>
                    <a:bodyPr/>
                    <a:lstStyle/>
                    <a:p>
                      <a:r>
                        <a:rPr lang="en-US" altLang="zh-CN" dirty="0"/>
                        <a:t>Per Association</a:t>
                      </a:r>
                      <a:endParaRPr lang="zh-CN" altLang="en-US" dirty="0"/>
                    </a:p>
                  </a:txBody>
                  <a:tcPr/>
                </a:tc>
                <a:tc>
                  <a:txBody>
                    <a:bodyPr/>
                    <a:lstStyle/>
                    <a:p>
                      <a:r>
                        <a:rPr lang="en-US" altLang="zh-CN" dirty="0"/>
                        <a:t>v1</a:t>
                      </a:r>
                      <a:endParaRPr lang="zh-CN" altLang="en-US" dirty="0"/>
                    </a:p>
                  </a:txBody>
                  <a:tcPr/>
                </a:tc>
                <a:tc>
                  <a:txBody>
                    <a:bodyPr/>
                    <a:lstStyle/>
                    <a:p>
                      <a:r>
                        <a:rPr lang="en-US" altLang="zh-CN" dirty="0"/>
                        <a:t>v2</a:t>
                      </a:r>
                      <a:endParaRPr lang="zh-CN" altLang="en-US" dirty="0"/>
                    </a:p>
                  </a:txBody>
                  <a:tcPr/>
                </a:tc>
                <a:tc>
                  <a:txBody>
                    <a:bodyPr/>
                    <a:lstStyle/>
                    <a:p>
                      <a:r>
                        <a:rPr lang="en-US" altLang="zh-CN" dirty="0"/>
                        <a:t>v3</a:t>
                      </a:r>
                      <a:endParaRPr lang="zh-CN" altLang="en-US" dirty="0"/>
                    </a:p>
                  </a:txBody>
                  <a:tcPr/>
                </a:tc>
                <a:tc>
                  <a:txBody>
                    <a:bodyPr/>
                    <a:lstStyle/>
                    <a:p>
                      <a:r>
                        <a:rPr lang="en-US" altLang="zh-CN" dirty="0"/>
                        <a:t>V4</a:t>
                      </a:r>
                      <a:endParaRPr lang="zh-CN" altLang="en-US" dirty="0"/>
                    </a:p>
                  </a:txBody>
                  <a:tcPr/>
                </a:tc>
                <a:extLst>
                  <a:ext uri="{0D108BD9-81ED-4DB2-BD59-A6C34878D82A}">
                    <a16:rowId xmlns:a16="http://schemas.microsoft.com/office/drawing/2014/main" val="3872385081"/>
                  </a:ext>
                </a:extLst>
              </a:tr>
              <a:tr h="370840">
                <a:tc>
                  <a:txBody>
                    <a:bodyPr/>
                    <a:lstStyle/>
                    <a:p>
                      <a:r>
                        <a:rPr lang="en-US" altLang="zh-CN" dirty="0"/>
                        <a:t>RMA generation included (STA side/AP side)</a:t>
                      </a:r>
                      <a:endParaRPr lang="zh-CN" altLang="en-US" dirty="0"/>
                    </a:p>
                  </a:txBody>
                  <a:tcPr/>
                </a:tc>
                <a:tc>
                  <a:txBody>
                    <a:bodyPr/>
                    <a:lstStyle/>
                    <a:p>
                      <a:r>
                        <a:rPr lang="en-US" altLang="zh-CN" dirty="0"/>
                        <a:t>Yes/No</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p>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p>
                      <a:endParaRPr lang="zh-CN" altLang="en-US" dirty="0"/>
                    </a:p>
                  </a:txBody>
                  <a:tcPr/>
                </a:tc>
                <a:extLst>
                  <a:ext uri="{0D108BD9-81ED-4DB2-BD59-A6C34878D82A}">
                    <a16:rowId xmlns:a16="http://schemas.microsoft.com/office/drawing/2014/main" val="4115251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number keys generated</a:t>
                      </a:r>
                      <a:br>
                        <a:rPr lang="en-US" altLang="zh-CN" dirty="0"/>
                      </a:br>
                      <a:r>
                        <a:rPr lang="en-US" altLang="zh-CN" dirty="0"/>
                        <a:t> (STA side/AP side)</a:t>
                      </a:r>
                      <a:endParaRPr lang="zh-CN" altLang="en-US" dirty="0"/>
                    </a:p>
                  </a:txBody>
                  <a:tcPr/>
                </a:tc>
                <a:tc>
                  <a:txBody>
                    <a:bodyPr/>
                    <a:lstStyle/>
                    <a:p>
                      <a:r>
                        <a:rPr lang="en-US" altLang="zh-CN" dirty="0"/>
                        <a:t>2/1</a:t>
                      </a:r>
                      <a:endParaRPr lang="zh-CN" altLang="en-US" dirty="0"/>
                    </a:p>
                  </a:txBody>
                  <a:tcPr/>
                </a:tc>
                <a:tc>
                  <a:txBody>
                    <a:bodyPr/>
                    <a:lstStyle/>
                    <a:p>
                      <a:r>
                        <a:rPr lang="en-US" altLang="zh-CN" dirty="0"/>
                        <a:t>2/2</a:t>
                      </a:r>
                      <a:endParaRPr lang="zh-CN" altLang="en-US" dirty="0"/>
                    </a:p>
                  </a:txBody>
                  <a:tcPr/>
                </a:tc>
                <a:tc>
                  <a:txBody>
                    <a:bodyPr/>
                    <a:lstStyle/>
                    <a:p>
                      <a:r>
                        <a:rPr lang="en-US" altLang="zh-CN" dirty="0"/>
                        <a:t>2/2</a:t>
                      </a:r>
                      <a:endParaRPr lang="zh-CN" altLang="en-US" dirty="0"/>
                    </a:p>
                  </a:txBody>
                  <a:tcPr/>
                </a:tc>
                <a:tc>
                  <a:txBody>
                    <a:bodyPr/>
                    <a:lstStyle/>
                    <a:p>
                      <a:r>
                        <a:rPr lang="en-US" altLang="zh-CN" dirty="0"/>
                        <a:t>0/0</a:t>
                      </a:r>
                      <a:endParaRPr lang="zh-CN" altLang="en-US" dirty="0"/>
                    </a:p>
                  </a:txBody>
                  <a:tcPr/>
                </a:tc>
                <a:extLst>
                  <a:ext uri="{0D108BD9-81ED-4DB2-BD59-A6C34878D82A}">
                    <a16:rowId xmlns:a16="http://schemas.microsoft.com/office/drawing/2014/main" val="3146211758"/>
                  </a:ext>
                </a:extLst>
              </a:tr>
              <a:tr h="4936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bits exchanged </a:t>
                      </a:r>
                      <a:br>
                        <a:rPr lang="en-US" altLang="zh-CN" dirty="0"/>
                      </a:br>
                      <a:r>
                        <a:rPr lang="en-US" altLang="zh-CN" dirty="0"/>
                        <a:t>(extra overhead)</a:t>
                      </a:r>
                      <a:endParaRPr lang="zh-CN" altLang="en-US" dirty="0"/>
                    </a:p>
                    <a:p>
                      <a:r>
                        <a:rPr lang="en-US" altLang="zh-CN" dirty="0"/>
                        <a:t>e.g. Tag=64 bits, key (device ID) = 128 bits</a:t>
                      </a:r>
                      <a:endParaRPr lang="zh-CN" altLang="en-US" dirty="0"/>
                    </a:p>
                  </a:txBody>
                  <a:tcPr/>
                </a:tc>
                <a:tc>
                  <a:txBody>
                    <a:bodyPr/>
                    <a:lstStyle/>
                    <a:p>
                      <a:r>
                        <a:rPr lang="en-US" altLang="zh-CN" dirty="0"/>
                        <a:t>64</a:t>
                      </a:r>
                      <a:endParaRPr lang="zh-CN" altLang="en-US" dirty="0"/>
                    </a:p>
                  </a:txBody>
                  <a:tcPr/>
                </a:tc>
                <a:tc>
                  <a:txBody>
                    <a:bodyPr/>
                    <a:lstStyle/>
                    <a:p>
                      <a:r>
                        <a:rPr lang="en-US" altLang="zh-CN" dirty="0"/>
                        <a:t>64</a:t>
                      </a:r>
                      <a:endParaRPr lang="zh-CN" altLang="en-US" dirty="0"/>
                    </a:p>
                  </a:txBody>
                  <a:tcPr/>
                </a:tc>
                <a:tc>
                  <a:txBody>
                    <a:bodyPr/>
                    <a:lstStyle/>
                    <a:p>
                      <a:r>
                        <a:rPr lang="en-US" altLang="zh-CN" dirty="0"/>
                        <a:t>64+64=128</a:t>
                      </a:r>
                      <a:endParaRPr lang="zh-CN" altLang="en-US" dirty="0"/>
                    </a:p>
                  </a:txBody>
                  <a:tcPr/>
                </a:tc>
                <a:tc>
                  <a:txBody>
                    <a:bodyPr/>
                    <a:lstStyle/>
                    <a:p>
                      <a:r>
                        <a:rPr lang="en-US" altLang="zh-CN" dirty="0"/>
                        <a:t>128 (first association)</a:t>
                      </a:r>
                    </a:p>
                    <a:p>
                      <a:r>
                        <a:rPr lang="en-US" altLang="zh-CN" dirty="0"/>
                        <a:t>256 (later associations)</a:t>
                      </a:r>
                      <a:endParaRPr lang="zh-CN" altLang="en-US" dirty="0"/>
                    </a:p>
                  </a:txBody>
                  <a:tcPr/>
                </a:tc>
                <a:extLst>
                  <a:ext uri="{0D108BD9-81ED-4DB2-BD59-A6C34878D82A}">
                    <a16:rowId xmlns:a16="http://schemas.microsoft.com/office/drawing/2014/main" val="219858202"/>
                  </a:ext>
                </a:extLst>
              </a:tr>
              <a:tr h="568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number tag checks </a:t>
                      </a:r>
                      <a:endParaRPr lang="zh-CN" altLang="en-US" dirty="0"/>
                    </a:p>
                    <a:p>
                      <a:endParaRPr lang="zh-CN" altLang="en-US" dirty="0"/>
                    </a:p>
                  </a:txBody>
                  <a:tcPr/>
                </a:tc>
                <a:tc>
                  <a:txBody>
                    <a:bodyPr/>
                    <a:lstStyle/>
                    <a:p>
                      <a:r>
                        <a:rPr lang="en-US" altLang="zh-CN" dirty="0"/>
                        <a:t>1</a:t>
                      </a:r>
                      <a:endParaRPr lang="zh-CN" altLang="en-US" dirty="0"/>
                    </a:p>
                  </a:txBody>
                  <a:tcPr/>
                </a:tc>
                <a:tc>
                  <a:txBody>
                    <a:bodyPr/>
                    <a:lstStyle/>
                    <a:p>
                      <a:r>
                        <a:rPr lang="en-US" altLang="zh-CN" dirty="0"/>
                        <a:t>1</a:t>
                      </a:r>
                      <a:endParaRPr lang="zh-CN" altLang="en-US" dirty="0"/>
                    </a:p>
                  </a:txBody>
                  <a:tcPr/>
                </a:tc>
                <a:tc>
                  <a:txBody>
                    <a:bodyPr/>
                    <a:lstStyle/>
                    <a:p>
                      <a:r>
                        <a:rPr lang="en-US" altLang="zh-CN" dirty="0"/>
                        <a:t>2</a:t>
                      </a:r>
                      <a:endParaRPr lang="zh-CN" altLang="en-US" dirty="0"/>
                    </a:p>
                  </a:txBody>
                  <a:tcPr/>
                </a:tc>
                <a:tc>
                  <a:txBody>
                    <a:bodyPr/>
                    <a:lstStyle/>
                    <a:p>
                      <a:r>
                        <a:rPr lang="en-US" altLang="zh-CN" dirty="0"/>
                        <a:t>0</a:t>
                      </a:r>
                      <a:endParaRPr lang="zh-CN" altLang="en-US" dirty="0"/>
                    </a:p>
                  </a:txBody>
                  <a:tcPr/>
                </a:tc>
                <a:extLst>
                  <a:ext uri="{0D108BD9-81ED-4DB2-BD59-A6C34878D82A}">
                    <a16:rowId xmlns:a16="http://schemas.microsoft.com/office/drawing/2014/main" val="2725335715"/>
                  </a:ext>
                </a:extLst>
              </a:tr>
              <a:tr h="370840">
                <a:tc>
                  <a:txBody>
                    <a:bodyPr/>
                    <a:lstStyle/>
                    <a:p>
                      <a:r>
                        <a:rPr lang="en-US" altLang="zh-CN" dirty="0"/>
                        <a:t>Compatible with D0.1</a:t>
                      </a:r>
                      <a:endParaRPr lang="zh-CN" altLang="en-US" dirty="0"/>
                    </a:p>
                  </a:txBody>
                  <a:tcPr/>
                </a:tc>
                <a:tc>
                  <a:txBody>
                    <a:bodyPr/>
                    <a:lstStyle/>
                    <a:p>
                      <a:r>
                        <a:rPr lang="en-US" altLang="zh-CN" dirty="0"/>
                        <a:t>no</a:t>
                      </a:r>
                      <a:endParaRPr lang="zh-CN" altLang="en-US" dirty="0"/>
                    </a:p>
                  </a:txBody>
                  <a:tcPr/>
                </a:tc>
                <a:tc>
                  <a:txBody>
                    <a:bodyPr/>
                    <a:lstStyle/>
                    <a:p>
                      <a:r>
                        <a:rPr lang="en-US" altLang="zh-CN" dirty="0"/>
                        <a:t>no</a:t>
                      </a:r>
                      <a:endParaRPr lang="zh-CN" altLang="en-US" dirty="0"/>
                    </a:p>
                  </a:txBody>
                  <a:tcPr/>
                </a:tc>
                <a:tc>
                  <a:txBody>
                    <a:bodyPr/>
                    <a:lstStyle/>
                    <a:p>
                      <a:r>
                        <a:rPr lang="en-US" altLang="zh-CN" dirty="0"/>
                        <a:t>no</a:t>
                      </a:r>
                      <a:endParaRPr lang="zh-CN" altLang="en-US" dirty="0"/>
                    </a:p>
                  </a:txBody>
                  <a:tcPr/>
                </a:tc>
                <a:tc>
                  <a:txBody>
                    <a:bodyPr/>
                    <a:lstStyle/>
                    <a:p>
                      <a:r>
                        <a:rPr lang="en-US" altLang="zh-CN" dirty="0"/>
                        <a:t>yes</a:t>
                      </a:r>
                      <a:endParaRPr lang="zh-CN" altLang="en-US" dirty="0"/>
                    </a:p>
                  </a:txBody>
                  <a:tcPr/>
                </a:tc>
                <a:extLst>
                  <a:ext uri="{0D108BD9-81ED-4DB2-BD59-A6C34878D82A}">
                    <a16:rowId xmlns:a16="http://schemas.microsoft.com/office/drawing/2014/main" val="4148773928"/>
                  </a:ext>
                </a:extLst>
              </a:tr>
            </a:tbl>
          </a:graphicData>
        </a:graphic>
      </p:graphicFrame>
    </p:spTree>
    <p:extLst>
      <p:ext uri="{BB962C8B-B14F-4D97-AF65-F5344CB8AC3E}">
        <p14:creationId xmlns:p14="http://schemas.microsoft.com/office/powerpoint/2010/main" val="3401807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816498"/>
            <a:ext cx="10515600" cy="886206"/>
          </a:xfrm>
        </p:spPr>
        <p:txBody>
          <a:bodyPr>
            <a:normAutofit/>
          </a:bodyPr>
          <a:lstStyle/>
          <a:p>
            <a:r>
              <a:rPr lang="en-US" altLang="zh-CN" dirty="0"/>
              <a:t>Reference</a:t>
            </a:r>
            <a:endParaRPr lang="zh-CN" altLang="en-US"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268597" y="1702704"/>
            <a:ext cx="11479694" cy="5547657"/>
          </a:xfrm>
        </p:spPr>
        <p:txBody>
          <a:bodyPr/>
          <a:lstStyle/>
          <a:p>
            <a:r>
              <a:rPr lang="en-US" altLang="zh-CN" dirty="0"/>
              <a:t>[1] 802.11bh draft 0.1</a:t>
            </a:r>
          </a:p>
          <a:p>
            <a:r>
              <a:rPr lang="en-US" altLang="zh-CN" dirty="0"/>
              <a:t>[2]11-22-0296-08-00bh-tgbh-proposals.pptx</a:t>
            </a:r>
          </a:p>
          <a:p>
            <a:r>
              <a:rPr lang="en-US" altLang="zh-CN" dirty="0"/>
              <a:t>[3] 11-21-0332-30-00bh-issues-tracking.docx</a:t>
            </a:r>
          </a:p>
          <a:p>
            <a:pPr marL="0" indent="0">
              <a:buNone/>
            </a:pPr>
            <a:r>
              <a:rPr lang="en-US" altLang="zh-CN" dirty="0"/>
              <a:t> </a:t>
            </a:r>
          </a:p>
          <a:p>
            <a:pPr marL="0" indent="0">
              <a:buNone/>
            </a:pPr>
            <a:endParaRPr lang="zh-CN" altLang="en-US" dirty="0"/>
          </a:p>
        </p:txBody>
      </p:sp>
    </p:spTree>
    <p:extLst>
      <p:ext uri="{BB962C8B-B14F-4D97-AF65-F5344CB8AC3E}">
        <p14:creationId xmlns:p14="http://schemas.microsoft.com/office/powerpoint/2010/main" val="4068536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SP1.1</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use case 4.8?</a:t>
            </a:r>
          </a:p>
        </p:txBody>
      </p:sp>
    </p:spTree>
    <p:extLst>
      <p:ext uri="{BB962C8B-B14F-4D97-AF65-F5344CB8AC3E}">
        <p14:creationId xmlns:p14="http://schemas.microsoft.com/office/powerpoint/2010/main" val="2127637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F9FD-4488-4863-902C-7A5DB5FF9458}"/>
              </a:ext>
            </a:extLst>
          </p:cNvPr>
          <p:cNvSpPr>
            <a:spLocks noGrp="1"/>
          </p:cNvSpPr>
          <p:nvPr>
            <p:ph type="title"/>
          </p:nvPr>
        </p:nvSpPr>
        <p:spPr/>
        <p:txBody>
          <a:bodyPr/>
          <a:lstStyle/>
          <a:p>
            <a:r>
              <a:rPr lang="en-US" dirty="0"/>
              <a:t>Background-1</a:t>
            </a:r>
          </a:p>
        </p:txBody>
      </p:sp>
      <p:sp>
        <p:nvSpPr>
          <p:cNvPr id="3" name="Content Placeholder 2">
            <a:extLst>
              <a:ext uri="{FF2B5EF4-FFF2-40B4-BE49-F238E27FC236}">
                <a16:creationId xmlns:a16="http://schemas.microsoft.com/office/drawing/2014/main" id="{5EEE32CD-F977-44D4-8D7D-159A2C7D58FF}"/>
              </a:ext>
            </a:extLst>
          </p:cNvPr>
          <p:cNvSpPr>
            <a:spLocks noGrp="1"/>
          </p:cNvSpPr>
          <p:nvPr>
            <p:ph idx="1"/>
          </p:nvPr>
        </p:nvSpPr>
        <p:spPr/>
        <p:txBody>
          <a:bodyPr>
            <a:normAutofit lnSpcReduction="10000"/>
          </a:bodyPr>
          <a:lstStyle/>
          <a:p>
            <a:r>
              <a:rPr lang="en-US" altLang="zh-CN" sz="2400" dirty="0"/>
              <a:t>Conventional 802.11 standards are designed in a way that each STA uses its own fixed unencrypted MAC address.</a:t>
            </a:r>
          </a:p>
          <a:p>
            <a:pPr lvl="1">
              <a:buFont typeface="Wingdings" panose="05000000000000000000" pitchFamily="2" charset="2"/>
              <a:buChar char="Ø"/>
            </a:pPr>
            <a:r>
              <a:rPr lang="en-US" altLang="zh-CN" dirty="0"/>
              <a:t>This causes a privacy concern such as allowing others to track STAs based on their MAC address.</a:t>
            </a:r>
          </a:p>
          <a:p>
            <a:r>
              <a:rPr lang="en-US" altLang="zh-CN" sz="2400" dirty="0"/>
              <a:t>To reduce this privacy risk, using MAC randomization (STAs using random MAC address) became a common technique.</a:t>
            </a:r>
          </a:p>
          <a:p>
            <a:r>
              <a:rPr lang="en-US" altLang="zh-CN" sz="2400" dirty="0"/>
              <a:t>Within this context, 11bh focuses on the identification issue on the STA with Random Mac Address (RMA), and several use cases are defined in </a:t>
            </a:r>
            <a:r>
              <a:rPr lang="en-US" altLang="zh-CN" sz="2400" dirty="0">
                <a:hlinkClick r:id="rId2"/>
              </a:rPr>
              <a:t>332r30</a:t>
            </a:r>
            <a:r>
              <a:rPr lang="en-US" altLang="zh-CN" sz="2400" dirty="0"/>
              <a:t>:</a:t>
            </a:r>
          </a:p>
          <a:p>
            <a:pPr lvl="1"/>
            <a:r>
              <a:rPr lang="en-US" altLang="zh-CN" sz="2000" dirty="0"/>
              <a:t>The STA uses a MAC address in the first-time association, and connects to AP. </a:t>
            </a:r>
          </a:p>
          <a:p>
            <a:pPr lvl="1"/>
            <a:r>
              <a:rPr lang="en-US" altLang="zh-CN" sz="2000" dirty="0"/>
              <a:t>After a while, STA disassociates and wants to connect to the AP with a new MAC address (RMA).</a:t>
            </a:r>
          </a:p>
          <a:p>
            <a:pPr lvl="1"/>
            <a:r>
              <a:rPr lang="en-US" altLang="zh-CN" sz="2000" dirty="0"/>
              <a:t>In this scenario, how can AP identify the STA with its new MAC address (RMA) privately?</a:t>
            </a:r>
          </a:p>
          <a:p>
            <a:endParaRPr lang="en-US" altLang="zh-CN" sz="2400" dirty="0"/>
          </a:p>
          <a:p>
            <a:endParaRPr lang="en-US" dirty="0"/>
          </a:p>
        </p:txBody>
      </p:sp>
    </p:spTree>
    <p:extLst>
      <p:ext uri="{BB962C8B-B14F-4D97-AF65-F5344CB8AC3E}">
        <p14:creationId xmlns:p14="http://schemas.microsoft.com/office/powerpoint/2010/main" val="1401503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SP1.2</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associating phase (use case 4.2)?</a:t>
            </a:r>
          </a:p>
        </p:txBody>
      </p:sp>
    </p:spTree>
    <p:extLst>
      <p:ext uri="{BB962C8B-B14F-4D97-AF65-F5344CB8AC3E}">
        <p14:creationId xmlns:p14="http://schemas.microsoft.com/office/powerpoint/2010/main" val="97010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SP1.3</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use case 4.26?</a:t>
            </a:r>
          </a:p>
        </p:txBody>
      </p:sp>
    </p:spTree>
    <p:extLst>
      <p:ext uri="{BB962C8B-B14F-4D97-AF65-F5344CB8AC3E}">
        <p14:creationId xmlns:p14="http://schemas.microsoft.com/office/powerpoint/2010/main" val="1418639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SP2.1</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that 11bh group should </a:t>
            </a:r>
            <a:r>
              <a:rPr lang="en-US" altLang="zh-CN" dirty="0"/>
              <a:t>continue working on the </a:t>
            </a:r>
            <a:r>
              <a:rPr lang="en-US" altLang="zh-CN" sz="2400" dirty="0"/>
              <a:t>Rule-based random MAC STA Identification v1</a:t>
            </a:r>
            <a:r>
              <a:rPr lang="en-US" dirty="0"/>
              <a:t>?</a:t>
            </a:r>
          </a:p>
        </p:txBody>
      </p:sp>
    </p:spTree>
    <p:extLst>
      <p:ext uri="{BB962C8B-B14F-4D97-AF65-F5344CB8AC3E}">
        <p14:creationId xmlns:p14="http://schemas.microsoft.com/office/powerpoint/2010/main" val="681655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SP2.2</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v2</a:t>
            </a:r>
            <a:r>
              <a:rPr lang="en-US" altLang="zh-CN" dirty="0"/>
              <a:t>?</a:t>
            </a:r>
          </a:p>
        </p:txBody>
      </p:sp>
    </p:spTree>
    <p:extLst>
      <p:ext uri="{BB962C8B-B14F-4D97-AF65-F5344CB8AC3E}">
        <p14:creationId xmlns:p14="http://schemas.microsoft.com/office/powerpoint/2010/main" val="580297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SP2.3</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v3</a:t>
            </a:r>
            <a:r>
              <a:rPr lang="en-US" altLang="zh-CN" dirty="0"/>
              <a:t>?</a:t>
            </a:r>
          </a:p>
        </p:txBody>
      </p:sp>
    </p:spTree>
    <p:extLst>
      <p:ext uri="{BB962C8B-B14F-4D97-AF65-F5344CB8AC3E}">
        <p14:creationId xmlns:p14="http://schemas.microsoft.com/office/powerpoint/2010/main" val="1901719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SP2.4</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v4</a:t>
            </a:r>
            <a:r>
              <a:rPr lang="en-US" altLang="zh-CN" dirty="0"/>
              <a:t>?</a:t>
            </a:r>
          </a:p>
        </p:txBody>
      </p:sp>
    </p:spTree>
    <p:extLst>
      <p:ext uri="{BB962C8B-B14F-4D97-AF65-F5344CB8AC3E}">
        <p14:creationId xmlns:p14="http://schemas.microsoft.com/office/powerpoint/2010/main" val="1558889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3814A-7670-4EBB-8F4E-D8D15314B33F}"/>
              </a:ext>
            </a:extLst>
          </p:cNvPr>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extLst>
      <p:ext uri="{BB962C8B-B14F-4D97-AF65-F5344CB8AC3E}">
        <p14:creationId xmlns:p14="http://schemas.microsoft.com/office/powerpoint/2010/main" val="965653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863562"/>
            <a:ext cx="10515600" cy="886206"/>
          </a:xfrm>
        </p:spPr>
        <p:txBody>
          <a:bodyPr>
            <a:normAutofit/>
          </a:bodyPr>
          <a:lstStyle/>
          <a:p>
            <a:r>
              <a:rPr lang="en-US" altLang="zh-CN" sz="4000" dirty="0"/>
              <a:t>Background-2</a:t>
            </a:r>
            <a:endParaRPr lang="zh-CN" altLang="en-US" sz="4000" dirty="0"/>
          </a:p>
        </p:txBody>
      </p:sp>
      <p:sp>
        <p:nvSpPr>
          <p:cNvPr id="3" name="Content Placeholder 2">
            <a:extLst>
              <a:ext uri="{FF2B5EF4-FFF2-40B4-BE49-F238E27FC236}">
                <a16:creationId xmlns:a16="http://schemas.microsoft.com/office/drawing/2014/main" id="{4B3820CD-9E18-4A2A-A48C-D7CE4F8E43A5}"/>
              </a:ext>
            </a:extLst>
          </p:cNvPr>
          <p:cNvSpPr>
            <a:spLocks noGrp="1"/>
          </p:cNvSpPr>
          <p:nvPr>
            <p:ph idx="1"/>
          </p:nvPr>
        </p:nvSpPr>
        <p:spPr>
          <a:xfrm>
            <a:off x="367749" y="1905918"/>
            <a:ext cx="11479694" cy="4804617"/>
          </a:xfrm>
        </p:spPr>
        <p:txBody>
          <a:bodyPr>
            <a:normAutofit/>
          </a:bodyPr>
          <a:lstStyle/>
          <a:p>
            <a:r>
              <a:rPr lang="en-US" altLang="zh-CN" sz="2400" b="0" dirty="0"/>
              <a:t>802.11bh D0.1 provides a device ID solution, </a:t>
            </a:r>
            <a:r>
              <a:rPr lang="en-US" altLang="zh-CN" b="0" dirty="0"/>
              <a:t>which covers</a:t>
            </a:r>
            <a:r>
              <a:rPr lang="en-US" altLang="zh-CN" sz="2400" b="0" dirty="0"/>
              <a:t> use cases that the identification happening after association.</a:t>
            </a:r>
          </a:p>
          <a:p>
            <a:pPr marL="0" indent="0">
              <a:buNone/>
            </a:pPr>
            <a:r>
              <a:rPr lang="en-US" altLang="zh-CN" sz="2400" b="0" dirty="0">
                <a:sym typeface="Wingdings" panose="05000000000000000000" pitchFamily="2" charset="2"/>
              </a:rPr>
              <a:t>the identification based on probing(pre-association &amp; post-association) is not addressed.</a:t>
            </a:r>
          </a:p>
          <a:p>
            <a:pPr marL="0" indent="0">
              <a:buNone/>
            </a:pPr>
            <a:r>
              <a:rPr lang="en-US" altLang="zh-CN" sz="2400" b="0" dirty="0">
                <a:sym typeface="Wingdings" panose="05000000000000000000" pitchFamily="2" charset="2"/>
              </a:rPr>
              <a:t>the identification on authentication/(re)association is not addressed.</a:t>
            </a:r>
            <a:endParaRPr lang="en-US" altLang="zh-CN" sz="2400" b="0" dirty="0"/>
          </a:p>
          <a:p>
            <a:endParaRPr lang="en-US" altLang="zh-CN" sz="2400" dirty="0"/>
          </a:p>
          <a:p>
            <a:endParaRPr lang="en-US" altLang="zh-CN" sz="2400" dirty="0"/>
          </a:p>
        </p:txBody>
      </p:sp>
    </p:spTree>
    <p:extLst>
      <p:ext uri="{BB962C8B-B14F-4D97-AF65-F5344CB8AC3E}">
        <p14:creationId xmlns:p14="http://schemas.microsoft.com/office/powerpoint/2010/main" val="3292535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687292"/>
            <a:ext cx="10515600" cy="886206"/>
          </a:xfrm>
        </p:spPr>
        <p:txBody>
          <a:bodyPr>
            <a:normAutofit/>
          </a:bodyPr>
          <a:lstStyle/>
          <a:p>
            <a:r>
              <a:rPr lang="en-US" altLang="zh-CN" sz="4000" dirty="0"/>
              <a:t>Motivation</a:t>
            </a:r>
            <a:endParaRPr lang="zh-CN" altLang="en-US" sz="4000" dirty="0"/>
          </a:p>
        </p:txBody>
      </p:sp>
      <p:sp>
        <p:nvSpPr>
          <p:cNvPr id="3" name="Content Placeholder 2">
            <a:extLst>
              <a:ext uri="{FF2B5EF4-FFF2-40B4-BE49-F238E27FC236}">
                <a16:creationId xmlns:a16="http://schemas.microsoft.com/office/drawing/2014/main" id="{4B3820CD-9E18-4A2A-A48C-D7CE4F8E43A5}"/>
              </a:ext>
            </a:extLst>
          </p:cNvPr>
          <p:cNvSpPr>
            <a:spLocks noGrp="1"/>
          </p:cNvSpPr>
          <p:nvPr>
            <p:ph idx="1"/>
          </p:nvPr>
        </p:nvSpPr>
        <p:spPr>
          <a:xfrm>
            <a:off x="367749" y="1751682"/>
            <a:ext cx="11479694" cy="4958853"/>
          </a:xfrm>
        </p:spPr>
        <p:txBody>
          <a:bodyPr>
            <a:normAutofit/>
          </a:bodyPr>
          <a:lstStyle/>
          <a:p>
            <a:r>
              <a:rPr lang="en-US" altLang="zh-CN" sz="2400" dirty="0"/>
              <a:t>In this document, we would like to have more discussion on the use cases that </a:t>
            </a:r>
            <a:r>
              <a:rPr lang="en-US" altLang="zh-CN" dirty="0"/>
              <a:t>are</a:t>
            </a:r>
            <a:r>
              <a:rPr lang="en-US" altLang="zh-CN" sz="2400" dirty="0"/>
              <a:t> widely implemented in current products, and the identification for these use cases needs to be addressed.</a:t>
            </a:r>
          </a:p>
          <a:p>
            <a:pPr marL="0" indent="0">
              <a:buNone/>
            </a:pPr>
            <a:endParaRPr lang="en-US" altLang="zh-CN" sz="2400" dirty="0"/>
          </a:p>
          <a:p>
            <a:r>
              <a:rPr lang="en-US" altLang="zh-CN" sz="2400" dirty="0"/>
              <a:t> we propose a “rule-based” mechanism to identify a STA with its random MAC address.</a:t>
            </a:r>
          </a:p>
          <a:p>
            <a:pPr marL="0" indent="0">
              <a:buNone/>
            </a:pPr>
            <a:r>
              <a:rPr lang="en-US" altLang="zh-CN" sz="2400" dirty="0">
                <a:sym typeface="Wingdings" panose="05000000000000000000" pitchFamily="2" charset="2"/>
              </a:rPr>
              <a:t>    </a:t>
            </a:r>
            <a:r>
              <a:rPr lang="en-US" altLang="zh-CN" sz="2400" dirty="0"/>
              <a:t>early identification, strong privacy</a:t>
            </a:r>
          </a:p>
          <a:p>
            <a:pPr marL="0" indent="0">
              <a:buNone/>
            </a:pPr>
            <a:endParaRPr lang="zh-CN" altLang="en-US" sz="2400" dirty="0"/>
          </a:p>
        </p:txBody>
      </p:sp>
    </p:spTree>
    <p:extLst>
      <p:ext uri="{BB962C8B-B14F-4D97-AF65-F5344CB8AC3E}">
        <p14:creationId xmlns:p14="http://schemas.microsoft.com/office/powerpoint/2010/main" val="324624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138253" y="338341"/>
            <a:ext cx="10515600" cy="946539"/>
          </a:xfrm>
        </p:spPr>
        <p:txBody>
          <a:bodyPr>
            <a:normAutofit/>
          </a:bodyPr>
          <a:lstStyle/>
          <a:p>
            <a:r>
              <a:rPr lang="en-US" dirty="0"/>
              <a:t>Client steering after association(use case 4.8)</a:t>
            </a:r>
          </a:p>
        </p:txBody>
      </p:sp>
      <p:pic>
        <p:nvPicPr>
          <p:cNvPr id="5" name="Graphic 4" descr="Wireless router">
            <a:extLst>
              <a:ext uri="{FF2B5EF4-FFF2-40B4-BE49-F238E27FC236}">
                <a16:creationId xmlns:a16="http://schemas.microsoft.com/office/drawing/2014/main" id="{59294759-8429-4B42-A35D-57640B2CB4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8643" y="1073326"/>
            <a:ext cx="914400" cy="914400"/>
          </a:xfrm>
          <a:prstGeom prst="rect">
            <a:avLst/>
          </a:prstGeom>
        </p:spPr>
      </p:pic>
      <p:grpSp>
        <p:nvGrpSpPr>
          <p:cNvPr id="7" name="Group 6">
            <a:extLst>
              <a:ext uri="{FF2B5EF4-FFF2-40B4-BE49-F238E27FC236}">
                <a16:creationId xmlns:a16="http://schemas.microsoft.com/office/drawing/2014/main" id="{7BEA577F-5AE0-4C67-BFEA-6E3C59AF4B31}"/>
              </a:ext>
            </a:extLst>
          </p:cNvPr>
          <p:cNvGrpSpPr/>
          <p:nvPr/>
        </p:nvGrpSpPr>
        <p:grpSpPr>
          <a:xfrm>
            <a:off x="1538754" y="2558472"/>
            <a:ext cx="1356845" cy="1376065"/>
            <a:chOff x="2021026" y="2425369"/>
            <a:chExt cx="1356845" cy="1376065"/>
          </a:xfrm>
        </p:grpSpPr>
        <p:pic>
          <p:nvPicPr>
            <p:cNvPr id="8" name="Graphic 7" descr="Wireless router">
              <a:extLst>
                <a:ext uri="{FF2B5EF4-FFF2-40B4-BE49-F238E27FC236}">
                  <a16:creationId xmlns:a16="http://schemas.microsoft.com/office/drawing/2014/main" id="{93250E71-198B-491A-9A7F-F21174ECEB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9" name="TextBox 8">
              <a:extLst>
                <a:ext uri="{FF2B5EF4-FFF2-40B4-BE49-F238E27FC236}">
                  <a16:creationId xmlns:a16="http://schemas.microsoft.com/office/drawing/2014/main" id="{6A6F20E4-DED5-4E9B-99F3-9EF7B07FE29C}"/>
                </a:ext>
              </a:extLst>
            </p:cNvPr>
            <p:cNvSpPr txBox="1"/>
            <p:nvPr/>
          </p:nvSpPr>
          <p:spPr>
            <a:xfrm>
              <a:off x="2021026" y="3155103"/>
              <a:ext cx="1356845"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Gateway 36CH/5GHz</a:t>
              </a:r>
              <a:endParaRPr lang="zh-CN" altLang="en-US" dirty="0">
                <a:latin typeface="Calibri" panose="020F0502020204030204" pitchFamily="34" charset="0"/>
                <a:cs typeface="Calibri" panose="020F0502020204030204" pitchFamily="34" charset="0"/>
              </a:endParaRPr>
            </a:p>
          </p:txBody>
        </p:sp>
      </p:grpSp>
      <p:grpSp>
        <p:nvGrpSpPr>
          <p:cNvPr id="10" name="Group 9">
            <a:extLst>
              <a:ext uri="{FF2B5EF4-FFF2-40B4-BE49-F238E27FC236}">
                <a16:creationId xmlns:a16="http://schemas.microsoft.com/office/drawing/2014/main" id="{F78E21D2-4EC8-4B70-BB7B-6DF8426A194D}"/>
              </a:ext>
            </a:extLst>
          </p:cNvPr>
          <p:cNvGrpSpPr/>
          <p:nvPr/>
        </p:nvGrpSpPr>
        <p:grpSpPr>
          <a:xfrm>
            <a:off x="5333573" y="3371272"/>
            <a:ext cx="1459099" cy="1395820"/>
            <a:chOff x="1822965" y="2425369"/>
            <a:chExt cx="1459099" cy="1395820"/>
          </a:xfrm>
        </p:grpSpPr>
        <p:pic>
          <p:nvPicPr>
            <p:cNvPr id="11" name="Graphic 10" descr="Wireless router">
              <a:extLst>
                <a:ext uri="{FF2B5EF4-FFF2-40B4-BE49-F238E27FC236}">
                  <a16:creationId xmlns:a16="http://schemas.microsoft.com/office/drawing/2014/main" id="{25E1AB5B-05D8-4B1B-A694-391A0B75CD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12" name="TextBox 11">
              <a:extLst>
                <a:ext uri="{FF2B5EF4-FFF2-40B4-BE49-F238E27FC236}">
                  <a16:creationId xmlns:a16="http://schemas.microsoft.com/office/drawing/2014/main" id="{5CF9DF40-F893-4139-B008-1C0B5F24F706}"/>
                </a:ext>
              </a:extLst>
            </p:cNvPr>
            <p:cNvSpPr txBox="1"/>
            <p:nvPr/>
          </p:nvSpPr>
          <p:spPr>
            <a:xfrm>
              <a:off x="1822965" y="3174858"/>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AP2</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grpSp>
      <p:cxnSp>
        <p:nvCxnSpPr>
          <p:cNvPr id="14" name="Straight Arrow Connector 13">
            <a:extLst>
              <a:ext uri="{FF2B5EF4-FFF2-40B4-BE49-F238E27FC236}">
                <a16:creationId xmlns:a16="http://schemas.microsoft.com/office/drawing/2014/main" id="{54C2B9F0-4346-45BC-A86A-5052931BFCEE}"/>
              </a:ext>
            </a:extLst>
          </p:cNvPr>
          <p:cNvCxnSpPr>
            <a:stCxn id="8" idx="3"/>
            <a:endCxn id="5" idx="1"/>
          </p:cNvCxnSpPr>
          <p:nvPr/>
        </p:nvCxnSpPr>
        <p:spPr>
          <a:xfrm flipV="1">
            <a:off x="2527443" y="1530526"/>
            <a:ext cx="1981200" cy="1485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1814DA4-E801-4DB1-8F9A-879A27476BBE}"/>
              </a:ext>
            </a:extLst>
          </p:cNvPr>
          <p:cNvCxnSpPr>
            <a:cxnSpLocks/>
            <a:stCxn id="8" idx="3"/>
            <a:endCxn id="11" idx="1"/>
          </p:cNvCxnSpPr>
          <p:nvPr/>
        </p:nvCxnSpPr>
        <p:spPr>
          <a:xfrm>
            <a:off x="2527443" y="3015672"/>
            <a:ext cx="3078480" cy="812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43FA1AC-56EC-427B-A4D5-8603D0CD6995}"/>
              </a:ext>
            </a:extLst>
          </p:cNvPr>
          <p:cNvSpPr txBox="1"/>
          <p:nvPr/>
        </p:nvSpPr>
        <p:spPr>
          <a:xfrm>
            <a:off x="1412647" y="4956024"/>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r>
              <a:rPr lang="en-US" altLang="zh-CN" sz="1400" dirty="0"/>
              <a:t>(</a:t>
            </a:r>
            <a:r>
              <a:rPr lang="en-US" altLang="zh-CN" sz="1400" b="1" dirty="0"/>
              <a:t>L1</a:t>
            </a:r>
            <a:r>
              <a:rPr lang="en-US" altLang="zh-CN" sz="1400" dirty="0"/>
              <a:t>)</a:t>
            </a:r>
            <a:endParaRPr lang="zh-CN" altLang="en-US" sz="1400" dirty="0"/>
          </a:p>
        </p:txBody>
      </p:sp>
      <p:pic>
        <p:nvPicPr>
          <p:cNvPr id="19" name="Graphic 18" descr="Smart Phone">
            <a:extLst>
              <a:ext uri="{FF2B5EF4-FFF2-40B4-BE49-F238E27FC236}">
                <a16:creationId xmlns:a16="http://schemas.microsoft.com/office/drawing/2014/main" id="{FF895FB5-129D-4638-81EB-A2C9AF2EC8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73319" y="4516907"/>
            <a:ext cx="531124" cy="500371"/>
          </a:xfrm>
          <a:prstGeom prst="rect">
            <a:avLst/>
          </a:prstGeom>
        </p:spPr>
      </p:pic>
      <p:sp>
        <p:nvSpPr>
          <p:cNvPr id="20" name="Thought Bubble: Cloud 19">
            <a:extLst>
              <a:ext uri="{FF2B5EF4-FFF2-40B4-BE49-F238E27FC236}">
                <a16:creationId xmlns:a16="http://schemas.microsoft.com/office/drawing/2014/main" id="{E1C0D070-2C2F-43AC-BE14-286AD8298940}"/>
              </a:ext>
            </a:extLst>
          </p:cNvPr>
          <p:cNvSpPr/>
          <p:nvPr/>
        </p:nvSpPr>
        <p:spPr>
          <a:xfrm>
            <a:off x="-670560" y="1530526"/>
            <a:ext cx="1981200" cy="84691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Internet</a:t>
            </a:r>
          </a:p>
        </p:txBody>
      </p:sp>
      <p:cxnSp>
        <p:nvCxnSpPr>
          <p:cNvPr id="22" name="Connector: Elbow 21">
            <a:extLst>
              <a:ext uri="{FF2B5EF4-FFF2-40B4-BE49-F238E27FC236}">
                <a16:creationId xmlns:a16="http://schemas.microsoft.com/office/drawing/2014/main" id="{EC9A1081-10A0-47EA-8543-EC323FBAD408}"/>
              </a:ext>
            </a:extLst>
          </p:cNvPr>
          <p:cNvCxnSpPr>
            <a:cxnSpLocks/>
            <a:stCxn id="20" idx="1"/>
            <a:endCxn id="9" idx="1"/>
          </p:cNvCxnSpPr>
          <p:nvPr/>
        </p:nvCxnSpPr>
        <p:spPr>
          <a:xfrm rot="16200000" flipH="1">
            <a:off x="311980" y="2384598"/>
            <a:ext cx="1234834" cy="1218714"/>
          </a:xfrm>
          <a:prstGeom prst="bentConnector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11F9D532-ED4E-4AB0-8583-78BFE80FB1FB}"/>
              </a:ext>
            </a:extLst>
          </p:cNvPr>
          <p:cNvSpPr txBox="1"/>
          <p:nvPr/>
        </p:nvSpPr>
        <p:spPr>
          <a:xfrm>
            <a:off x="4274537" y="1867148"/>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AP3</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cxnSp>
        <p:nvCxnSpPr>
          <p:cNvPr id="26" name="Straight Arrow Connector 25">
            <a:extLst>
              <a:ext uri="{FF2B5EF4-FFF2-40B4-BE49-F238E27FC236}">
                <a16:creationId xmlns:a16="http://schemas.microsoft.com/office/drawing/2014/main" id="{91661735-7037-4982-83E6-B5498D6371E3}"/>
              </a:ext>
            </a:extLst>
          </p:cNvPr>
          <p:cNvCxnSpPr>
            <a:cxnSpLocks/>
            <a:stCxn id="9" idx="0"/>
            <a:endCxn id="19" idx="0"/>
          </p:cNvCxnSpPr>
          <p:nvPr/>
        </p:nvCxnSpPr>
        <p:spPr>
          <a:xfrm flipH="1">
            <a:off x="1838881" y="3288206"/>
            <a:ext cx="378296" cy="1228701"/>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C9B0829D-5906-4BAF-B00B-6266E6ACAFE4}"/>
              </a:ext>
            </a:extLst>
          </p:cNvPr>
          <p:cNvSpPr txBox="1"/>
          <p:nvPr/>
        </p:nvSpPr>
        <p:spPr>
          <a:xfrm>
            <a:off x="3972967" y="4986504"/>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r>
              <a:rPr lang="en-US" altLang="zh-CN" sz="1400" dirty="0"/>
              <a:t>(</a:t>
            </a:r>
            <a:r>
              <a:rPr lang="en-US" altLang="zh-CN" sz="1400" b="1" dirty="0"/>
              <a:t>L2</a:t>
            </a:r>
            <a:r>
              <a:rPr lang="en-US" altLang="zh-CN" sz="1400" dirty="0"/>
              <a:t>)</a:t>
            </a:r>
            <a:endParaRPr lang="zh-CN" altLang="en-US" sz="1400" dirty="0"/>
          </a:p>
        </p:txBody>
      </p:sp>
      <p:pic>
        <p:nvPicPr>
          <p:cNvPr id="29" name="Graphic 28" descr="Smart Phone">
            <a:extLst>
              <a:ext uri="{FF2B5EF4-FFF2-40B4-BE49-F238E27FC236}">
                <a16:creationId xmlns:a16="http://schemas.microsoft.com/office/drawing/2014/main" id="{480AF2C7-252E-45A2-93E4-7A3D6202A60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33639" y="4547387"/>
            <a:ext cx="531124" cy="500371"/>
          </a:xfrm>
          <a:prstGeom prst="rect">
            <a:avLst/>
          </a:prstGeom>
        </p:spPr>
      </p:pic>
      <p:cxnSp>
        <p:nvCxnSpPr>
          <p:cNvPr id="31" name="Straight Arrow Connector 30">
            <a:extLst>
              <a:ext uri="{FF2B5EF4-FFF2-40B4-BE49-F238E27FC236}">
                <a16:creationId xmlns:a16="http://schemas.microsoft.com/office/drawing/2014/main" id="{A0140121-D2CC-4F66-968A-9DDB98FD617D}"/>
              </a:ext>
            </a:extLst>
          </p:cNvPr>
          <p:cNvCxnSpPr>
            <a:cxnSpLocks/>
          </p:cNvCxnSpPr>
          <p:nvPr/>
        </p:nvCxnSpPr>
        <p:spPr>
          <a:xfrm>
            <a:off x="2155244" y="5286170"/>
            <a:ext cx="2029196" cy="30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CF70A379-FCC2-4C5D-838E-475BA5810635}"/>
              </a:ext>
            </a:extLst>
          </p:cNvPr>
          <p:cNvSpPr txBox="1"/>
          <p:nvPr/>
        </p:nvSpPr>
        <p:spPr>
          <a:xfrm>
            <a:off x="2366716" y="4916838"/>
            <a:ext cx="1459099"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Move</a:t>
            </a:r>
            <a:endParaRPr lang="zh-CN" altLang="en-US" dirty="0">
              <a:latin typeface="Calibri" panose="020F0502020204030204" pitchFamily="34" charset="0"/>
              <a:cs typeface="Calibri" panose="020F0502020204030204" pitchFamily="34" charset="0"/>
            </a:endParaRPr>
          </a:p>
        </p:txBody>
      </p:sp>
      <p:cxnSp>
        <p:nvCxnSpPr>
          <p:cNvPr id="33" name="Straight Arrow Connector 32">
            <a:extLst>
              <a:ext uri="{FF2B5EF4-FFF2-40B4-BE49-F238E27FC236}">
                <a16:creationId xmlns:a16="http://schemas.microsoft.com/office/drawing/2014/main" id="{2273F537-D160-4435-A290-BB02B3592479}"/>
              </a:ext>
            </a:extLst>
          </p:cNvPr>
          <p:cNvCxnSpPr>
            <a:cxnSpLocks/>
            <a:stCxn id="9" idx="0"/>
            <a:endCxn id="29" idx="0"/>
          </p:cNvCxnSpPr>
          <p:nvPr/>
        </p:nvCxnSpPr>
        <p:spPr>
          <a:xfrm>
            <a:off x="2217177" y="3288206"/>
            <a:ext cx="2182024" cy="1259181"/>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6359B4E1-3631-4DD9-83E3-E24B912FEA8B}"/>
              </a:ext>
            </a:extLst>
          </p:cNvPr>
          <p:cNvSpPr txBox="1"/>
          <p:nvPr/>
        </p:nvSpPr>
        <p:spPr>
          <a:xfrm rot="19197187">
            <a:off x="2505713" y="173903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37" name="TextBox 36">
            <a:extLst>
              <a:ext uri="{FF2B5EF4-FFF2-40B4-BE49-F238E27FC236}">
                <a16:creationId xmlns:a16="http://schemas.microsoft.com/office/drawing/2014/main" id="{2C8F3F3F-CBB4-4291-B8D1-4CA68511173A}"/>
              </a:ext>
            </a:extLst>
          </p:cNvPr>
          <p:cNvSpPr txBox="1"/>
          <p:nvPr/>
        </p:nvSpPr>
        <p:spPr>
          <a:xfrm rot="866843">
            <a:off x="3288033" y="304967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38" name="TextBox 37">
            <a:extLst>
              <a:ext uri="{FF2B5EF4-FFF2-40B4-BE49-F238E27FC236}">
                <a16:creationId xmlns:a16="http://schemas.microsoft.com/office/drawing/2014/main" id="{BB788213-D71D-42E9-9830-D41667549795}"/>
              </a:ext>
            </a:extLst>
          </p:cNvPr>
          <p:cNvSpPr txBox="1"/>
          <p:nvPr/>
        </p:nvSpPr>
        <p:spPr>
          <a:xfrm>
            <a:off x="6632475" y="1001003"/>
            <a:ext cx="6014720" cy="5909310"/>
          </a:xfrm>
          <a:prstGeom prst="rect">
            <a:avLst/>
          </a:prstGeom>
          <a:solidFill>
            <a:schemeClr val="bg1"/>
          </a:solidFill>
          <a:ln>
            <a:solidFill>
              <a:schemeClr val="tx1"/>
            </a:solidFill>
          </a:ln>
        </p:spPr>
        <p:txBody>
          <a:bodyPr wrap="square" rtlCol="0">
            <a:spAutoFit/>
          </a:bodyPr>
          <a:lstStyle/>
          <a:p>
            <a:r>
              <a:rPr lang="en-US" altLang="zh-CN" dirty="0"/>
              <a:t>[Network topology] Gateway connects with AP2,AP3 via wired/wireless backhaul.</a:t>
            </a:r>
          </a:p>
          <a:p>
            <a:r>
              <a:rPr lang="en-US" altLang="zh-CN" dirty="0"/>
              <a:t>(STA1) connects with Gateway in the initial association.</a:t>
            </a:r>
          </a:p>
          <a:p>
            <a:r>
              <a:rPr lang="en-US" altLang="zh-CN" dirty="0"/>
              <a:t>(STA1) moves from L1 to L2 and the GW(Gateway) detects the RSSI lower than a predefined threshold.</a:t>
            </a:r>
          </a:p>
          <a:p>
            <a:r>
              <a:rPr lang="en-US" altLang="zh-CN" dirty="0"/>
              <a:t>(GW) sends a Beacon request frame to instruct STA1 to send a probe request frame to AP2 and AP3 on their operating channel respectively.</a:t>
            </a:r>
          </a:p>
          <a:p>
            <a:r>
              <a:rPr lang="en-US" altLang="zh-CN" dirty="0"/>
              <a:t>(AP2, AP3) calculate and report the CSI and RSSI information of the received probe request frame from STA1 to Gateway respectively .[</a:t>
            </a:r>
            <a:r>
              <a:rPr lang="en-US" altLang="zh-CN" b="1" dirty="0">
                <a:solidFill>
                  <a:srgbClr val="FF0000"/>
                </a:solidFill>
              </a:rPr>
              <a:t>identified probing]</a:t>
            </a:r>
          </a:p>
          <a:p>
            <a:r>
              <a:rPr lang="en-US" altLang="zh-CN" dirty="0"/>
              <a:t>(AP2,AP3) respond with probe response to STA1.</a:t>
            </a:r>
          </a:p>
          <a:p>
            <a:r>
              <a:rPr lang="en-US" altLang="zh-CN" dirty="0"/>
              <a:t>(STA1) send Beacon report based on the received probe response frame to the GW</a:t>
            </a:r>
          </a:p>
          <a:p>
            <a:r>
              <a:rPr lang="en-US" altLang="zh-CN" u="sng" dirty="0"/>
              <a:t>Note: the Beacon report has the RSSI information of the target APs, but no CSI information of them.</a:t>
            </a:r>
          </a:p>
          <a:p>
            <a:r>
              <a:rPr lang="en-US" altLang="zh-CN" dirty="0"/>
              <a:t>(GW)  generates the preference list based on AP2 and AP3’s report, send a BTW request frame containing the prefer list(like AP2) to STA1.</a:t>
            </a:r>
          </a:p>
          <a:p>
            <a:r>
              <a:rPr lang="en-US" altLang="zh-CN" dirty="0"/>
              <a:t>(STA1) associates with AP2 via FT based on the preference list(like AP2) in the BTW request frame</a:t>
            </a:r>
            <a:endParaRPr lang="zh-CN" altLang="en-US" dirty="0"/>
          </a:p>
        </p:txBody>
      </p:sp>
    </p:spTree>
    <p:extLst>
      <p:ext uri="{BB962C8B-B14F-4D97-AF65-F5344CB8AC3E}">
        <p14:creationId xmlns:p14="http://schemas.microsoft.com/office/powerpoint/2010/main" val="1191994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199442" y="598119"/>
            <a:ext cx="11992558" cy="946539"/>
          </a:xfrm>
        </p:spPr>
        <p:txBody>
          <a:bodyPr>
            <a:normAutofit/>
          </a:bodyPr>
          <a:lstStyle/>
          <a:p>
            <a:r>
              <a:rPr lang="en-US" dirty="0"/>
              <a:t>Access control during associating or after association(use case 4.2)</a:t>
            </a:r>
          </a:p>
        </p:txBody>
      </p:sp>
      <p:graphicFrame>
        <p:nvGraphicFramePr>
          <p:cNvPr id="3" name="Table 3">
            <a:extLst>
              <a:ext uri="{FF2B5EF4-FFF2-40B4-BE49-F238E27FC236}">
                <a16:creationId xmlns:a16="http://schemas.microsoft.com/office/drawing/2014/main" id="{7011C256-B5D4-4D31-ACB9-E7E90A35AD91}"/>
              </a:ext>
            </a:extLst>
          </p:cNvPr>
          <p:cNvGraphicFramePr>
            <a:graphicFrameLocks noGrp="1"/>
          </p:cNvGraphicFramePr>
          <p:nvPr>
            <p:extLst>
              <p:ext uri="{D42A27DB-BD31-4B8C-83A1-F6EECF244321}">
                <p14:modId xmlns:p14="http://schemas.microsoft.com/office/powerpoint/2010/main" val="3339987346"/>
              </p:ext>
            </p:extLst>
          </p:nvPr>
        </p:nvGraphicFramePr>
        <p:xfrm>
          <a:off x="1947904" y="1414494"/>
          <a:ext cx="9174480" cy="4927882"/>
        </p:xfrm>
        <a:graphic>
          <a:graphicData uri="http://schemas.openxmlformats.org/drawingml/2006/table">
            <a:tbl>
              <a:tblPr firstRow="1" bandRow="1">
                <a:tableStyleId>{5C22544A-7EE6-4342-B048-85BDC9FD1C3A}</a:tableStyleId>
              </a:tblPr>
              <a:tblGrid>
                <a:gridCol w="3058160">
                  <a:extLst>
                    <a:ext uri="{9D8B030D-6E8A-4147-A177-3AD203B41FA5}">
                      <a16:colId xmlns:a16="http://schemas.microsoft.com/office/drawing/2014/main" val="632184111"/>
                    </a:ext>
                  </a:extLst>
                </a:gridCol>
                <a:gridCol w="3058160">
                  <a:extLst>
                    <a:ext uri="{9D8B030D-6E8A-4147-A177-3AD203B41FA5}">
                      <a16:colId xmlns:a16="http://schemas.microsoft.com/office/drawing/2014/main" val="1520794067"/>
                    </a:ext>
                  </a:extLst>
                </a:gridCol>
                <a:gridCol w="3058160">
                  <a:extLst>
                    <a:ext uri="{9D8B030D-6E8A-4147-A177-3AD203B41FA5}">
                      <a16:colId xmlns:a16="http://schemas.microsoft.com/office/drawing/2014/main" val="3941929574"/>
                    </a:ext>
                  </a:extLst>
                </a:gridCol>
              </a:tblGrid>
              <a:tr h="538762">
                <a:tc>
                  <a:txBody>
                    <a:bodyPr/>
                    <a:lstStyle/>
                    <a:p>
                      <a:endParaRPr lang="en-US"/>
                    </a:p>
                  </a:txBody>
                  <a:tcPr/>
                </a:tc>
                <a:tc>
                  <a:txBody>
                    <a:bodyPr/>
                    <a:lstStyle/>
                    <a:p>
                      <a:r>
                        <a:rPr lang="en-US" dirty="0"/>
                        <a:t>During associating</a:t>
                      </a:r>
                    </a:p>
                  </a:txBody>
                  <a:tcPr/>
                </a:tc>
                <a:tc>
                  <a:txBody>
                    <a:bodyPr/>
                    <a:lstStyle/>
                    <a:p>
                      <a:r>
                        <a:rPr lang="en-US" dirty="0"/>
                        <a:t>After association</a:t>
                      </a:r>
                    </a:p>
                  </a:txBody>
                  <a:tcPr/>
                </a:tc>
                <a:extLst>
                  <a:ext uri="{0D108BD9-81ED-4DB2-BD59-A6C34878D82A}">
                    <a16:rowId xmlns:a16="http://schemas.microsoft.com/office/drawing/2014/main" val="3988983470"/>
                  </a:ext>
                </a:extLst>
              </a:tr>
              <a:tr h="538762">
                <a:tc>
                  <a:txBody>
                    <a:bodyPr/>
                    <a:lstStyle/>
                    <a:p>
                      <a:r>
                        <a:rPr lang="en-US" dirty="0"/>
                        <a:t>Resource/memory cost</a:t>
                      </a:r>
                    </a:p>
                  </a:txBody>
                  <a:tcPr/>
                </a:tc>
                <a:tc>
                  <a:txBody>
                    <a:bodyPr/>
                    <a:lstStyle/>
                    <a:p>
                      <a:r>
                        <a:rPr lang="en-US" dirty="0"/>
                        <a:t>AP doesn’t need to allocate Resources(IP address, identifier, STA information ) to these STA without access permission.</a:t>
                      </a:r>
                    </a:p>
                  </a:txBody>
                  <a:tcPr/>
                </a:tc>
                <a:tc>
                  <a:txBody>
                    <a:bodyPr/>
                    <a:lstStyle/>
                    <a:p>
                      <a:r>
                        <a:rPr lang="en-US" dirty="0"/>
                        <a:t>AP needs to allocate all the Resources to these STA without any access permission, which is same to the STAs with all access permissions.</a:t>
                      </a:r>
                    </a:p>
                  </a:txBody>
                  <a:tcPr/>
                </a:tc>
                <a:extLst>
                  <a:ext uri="{0D108BD9-81ED-4DB2-BD59-A6C34878D82A}">
                    <a16:rowId xmlns:a16="http://schemas.microsoft.com/office/drawing/2014/main" val="3977162347"/>
                  </a:ext>
                </a:extLst>
              </a:tr>
              <a:tr h="538762">
                <a:tc>
                  <a:txBody>
                    <a:bodyPr/>
                    <a:lstStyle/>
                    <a:p>
                      <a:r>
                        <a:rPr lang="en-US" dirty="0"/>
                        <a:t>User experience</a:t>
                      </a:r>
                    </a:p>
                  </a:txBody>
                  <a:tcPr/>
                </a:tc>
                <a:tc>
                  <a:txBody>
                    <a:bodyPr/>
                    <a:lstStyle/>
                    <a:p>
                      <a:r>
                        <a:rPr lang="en-US" dirty="0"/>
                        <a:t>STA knows that it can’t associate with the AP in advance, and it may associate with a neighbor AP to visit internet.</a:t>
                      </a:r>
                    </a:p>
                  </a:txBody>
                  <a:tcPr/>
                </a:tc>
                <a:tc>
                  <a:txBody>
                    <a:bodyPr/>
                    <a:lstStyle/>
                    <a:p>
                      <a:r>
                        <a:rPr lang="en-US" dirty="0"/>
                        <a:t>User may complain it’s AP issue as the STA has already associated with AP but they can’t visit internet.</a:t>
                      </a:r>
                    </a:p>
                    <a:p>
                      <a:r>
                        <a:rPr lang="en-US" dirty="0"/>
                        <a:t>ISP will be asked to remote debug it as the user is not aware of the access control on AP side.</a:t>
                      </a:r>
                    </a:p>
                  </a:txBody>
                  <a:tcPr/>
                </a:tc>
                <a:extLst>
                  <a:ext uri="{0D108BD9-81ED-4DB2-BD59-A6C34878D82A}">
                    <a16:rowId xmlns:a16="http://schemas.microsoft.com/office/drawing/2014/main" val="2751443374"/>
                  </a:ext>
                </a:extLst>
              </a:tr>
              <a:tr h="538762">
                <a:tc>
                  <a:txBody>
                    <a:bodyPr/>
                    <a:lstStyle/>
                    <a:p>
                      <a:r>
                        <a:rPr lang="en-US" dirty="0"/>
                        <a:t>In practice</a:t>
                      </a:r>
                    </a:p>
                  </a:txBody>
                  <a:tcPr/>
                </a:tc>
                <a:tc>
                  <a:txBody>
                    <a:bodyPr/>
                    <a:lstStyle/>
                    <a:p>
                      <a:r>
                        <a:rPr lang="en-US" dirty="0"/>
                        <a:t>Widely used on current AP product for many years.</a:t>
                      </a:r>
                    </a:p>
                  </a:txBody>
                  <a:tcPr/>
                </a:tc>
                <a:tc>
                  <a:txBody>
                    <a:bodyPr/>
                    <a:lstStyle/>
                    <a:p>
                      <a:r>
                        <a:rPr lang="en-US" dirty="0"/>
                        <a:t>?</a:t>
                      </a:r>
                    </a:p>
                  </a:txBody>
                  <a:tcPr/>
                </a:tc>
                <a:extLst>
                  <a:ext uri="{0D108BD9-81ED-4DB2-BD59-A6C34878D82A}">
                    <a16:rowId xmlns:a16="http://schemas.microsoft.com/office/drawing/2014/main" val="370137673"/>
                  </a:ext>
                </a:extLst>
              </a:tr>
            </a:tbl>
          </a:graphicData>
        </a:graphic>
      </p:graphicFrame>
    </p:spTree>
    <p:extLst>
      <p:ext uri="{BB962C8B-B14F-4D97-AF65-F5344CB8AC3E}">
        <p14:creationId xmlns:p14="http://schemas.microsoft.com/office/powerpoint/2010/main" val="164358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277521" y="316925"/>
            <a:ext cx="11636957" cy="946539"/>
          </a:xfrm>
        </p:spPr>
        <p:txBody>
          <a:bodyPr>
            <a:normAutofit/>
          </a:bodyPr>
          <a:lstStyle/>
          <a:p>
            <a:r>
              <a:rPr lang="en-US" dirty="0"/>
              <a:t>Virtual BSSID (use case 4.26)</a:t>
            </a:r>
          </a:p>
        </p:txBody>
      </p:sp>
      <p:pic>
        <p:nvPicPr>
          <p:cNvPr id="3" name="Graphic 2" descr="Wireless router">
            <a:extLst>
              <a:ext uri="{FF2B5EF4-FFF2-40B4-BE49-F238E27FC236}">
                <a16:creationId xmlns:a16="http://schemas.microsoft.com/office/drawing/2014/main" id="{97AC693D-1B34-43B6-B13B-A338E29D5F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61" y="3338390"/>
            <a:ext cx="914400" cy="914400"/>
          </a:xfrm>
          <a:prstGeom prst="rect">
            <a:avLst/>
          </a:prstGeom>
        </p:spPr>
      </p:pic>
      <p:grpSp>
        <p:nvGrpSpPr>
          <p:cNvPr id="4" name="Group 3">
            <a:extLst>
              <a:ext uri="{FF2B5EF4-FFF2-40B4-BE49-F238E27FC236}">
                <a16:creationId xmlns:a16="http://schemas.microsoft.com/office/drawing/2014/main" id="{8F63DEB0-EFFC-43C3-BBD4-68C3AE22A3B4}"/>
              </a:ext>
            </a:extLst>
          </p:cNvPr>
          <p:cNvGrpSpPr/>
          <p:nvPr/>
        </p:nvGrpSpPr>
        <p:grpSpPr>
          <a:xfrm>
            <a:off x="2737634" y="1359592"/>
            <a:ext cx="1356845" cy="1099066"/>
            <a:chOff x="2021026" y="2425369"/>
            <a:chExt cx="1356845" cy="1099066"/>
          </a:xfrm>
        </p:grpSpPr>
        <p:pic>
          <p:nvPicPr>
            <p:cNvPr id="5" name="Graphic 4" descr="Wireless router">
              <a:extLst>
                <a:ext uri="{FF2B5EF4-FFF2-40B4-BE49-F238E27FC236}">
                  <a16:creationId xmlns:a16="http://schemas.microsoft.com/office/drawing/2014/main" id="{6ECE2C76-E931-451D-B552-97E6E8BD8B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6" name="TextBox 5">
              <a:extLst>
                <a:ext uri="{FF2B5EF4-FFF2-40B4-BE49-F238E27FC236}">
                  <a16:creationId xmlns:a16="http://schemas.microsoft.com/office/drawing/2014/main" id="{14AB6F85-E070-4213-928F-AB58B3ED5078}"/>
                </a:ext>
              </a:extLst>
            </p:cNvPr>
            <p:cNvSpPr txBox="1"/>
            <p:nvPr/>
          </p:nvSpPr>
          <p:spPr>
            <a:xfrm>
              <a:off x="2021026" y="3155103"/>
              <a:ext cx="135684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Gateway</a:t>
              </a:r>
              <a:endParaRPr lang="zh-CN" altLang="en-US" dirty="0">
                <a:latin typeface="Calibri" panose="020F0502020204030204" pitchFamily="34" charset="0"/>
                <a:cs typeface="Calibri" panose="020F0502020204030204" pitchFamily="34" charset="0"/>
              </a:endParaRPr>
            </a:p>
          </p:txBody>
        </p:sp>
      </p:grpSp>
      <p:cxnSp>
        <p:nvCxnSpPr>
          <p:cNvPr id="7" name="Straight Arrow Connector 6">
            <a:extLst>
              <a:ext uri="{FF2B5EF4-FFF2-40B4-BE49-F238E27FC236}">
                <a16:creationId xmlns:a16="http://schemas.microsoft.com/office/drawing/2014/main" id="{DDC9D325-B8F7-4EE5-A030-E61CCEB71D8E}"/>
              </a:ext>
            </a:extLst>
          </p:cNvPr>
          <p:cNvCxnSpPr>
            <a:cxnSpLocks/>
            <a:stCxn id="6" idx="0"/>
          </p:cNvCxnSpPr>
          <p:nvPr/>
        </p:nvCxnSpPr>
        <p:spPr>
          <a:xfrm>
            <a:off x="3416057" y="2089326"/>
            <a:ext cx="1542023" cy="1801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53730ED3-8B68-4BDA-ADAA-3CDD3EF18A55}"/>
              </a:ext>
            </a:extLst>
          </p:cNvPr>
          <p:cNvCxnSpPr>
            <a:cxnSpLocks/>
            <a:stCxn id="6" idx="0"/>
          </p:cNvCxnSpPr>
          <p:nvPr/>
        </p:nvCxnSpPr>
        <p:spPr>
          <a:xfrm flipH="1">
            <a:off x="792483" y="2089326"/>
            <a:ext cx="2623574" cy="143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CC94A48-EC5F-4CC3-8747-C84B628F5295}"/>
              </a:ext>
            </a:extLst>
          </p:cNvPr>
          <p:cNvSpPr txBox="1"/>
          <p:nvPr/>
        </p:nvSpPr>
        <p:spPr>
          <a:xfrm>
            <a:off x="1783565" y="5763900"/>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endParaRPr lang="zh-CN" altLang="en-US" sz="1400" dirty="0"/>
          </a:p>
        </p:txBody>
      </p:sp>
      <p:pic>
        <p:nvPicPr>
          <p:cNvPr id="10" name="Graphic 9" descr="Smart Phone">
            <a:extLst>
              <a:ext uri="{FF2B5EF4-FFF2-40B4-BE49-F238E27FC236}">
                <a16:creationId xmlns:a16="http://schemas.microsoft.com/office/drawing/2014/main" id="{B874F1BD-4E57-45D6-85D0-0D3300250A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49239" y="5278907"/>
            <a:ext cx="531124" cy="500371"/>
          </a:xfrm>
          <a:prstGeom prst="rect">
            <a:avLst/>
          </a:prstGeom>
        </p:spPr>
      </p:pic>
      <p:sp>
        <p:nvSpPr>
          <p:cNvPr id="11" name="Thought Bubble: Cloud 10">
            <a:extLst>
              <a:ext uri="{FF2B5EF4-FFF2-40B4-BE49-F238E27FC236}">
                <a16:creationId xmlns:a16="http://schemas.microsoft.com/office/drawing/2014/main" id="{BDA95553-74CA-43D1-9FE4-2A459F547616}"/>
              </a:ext>
            </a:extLst>
          </p:cNvPr>
          <p:cNvSpPr/>
          <p:nvPr/>
        </p:nvSpPr>
        <p:spPr>
          <a:xfrm>
            <a:off x="528320" y="931086"/>
            <a:ext cx="1981200" cy="84691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Internet</a:t>
            </a:r>
          </a:p>
        </p:txBody>
      </p:sp>
      <p:cxnSp>
        <p:nvCxnSpPr>
          <p:cNvPr id="12" name="Connector: Elbow 11">
            <a:extLst>
              <a:ext uri="{FF2B5EF4-FFF2-40B4-BE49-F238E27FC236}">
                <a16:creationId xmlns:a16="http://schemas.microsoft.com/office/drawing/2014/main" id="{974D49A6-2E45-4ACE-876A-9C093CD06A7E}"/>
              </a:ext>
            </a:extLst>
          </p:cNvPr>
          <p:cNvCxnSpPr>
            <a:cxnSpLocks/>
            <a:stCxn id="11" idx="1"/>
            <a:endCxn id="6" idx="1"/>
          </p:cNvCxnSpPr>
          <p:nvPr/>
        </p:nvCxnSpPr>
        <p:spPr>
          <a:xfrm rot="16200000" flipH="1">
            <a:off x="1879830" y="1416188"/>
            <a:ext cx="496894" cy="1218714"/>
          </a:xfrm>
          <a:prstGeom prst="bentConnector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0207BA7-9C7F-40B6-A4FA-5AFC6BB228C0}"/>
              </a:ext>
            </a:extLst>
          </p:cNvPr>
          <p:cNvSpPr txBox="1"/>
          <p:nvPr/>
        </p:nvSpPr>
        <p:spPr>
          <a:xfrm>
            <a:off x="-237438" y="4125789"/>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AP2</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F896DBFF-F22A-47F0-AADF-E93C591D286A}"/>
              </a:ext>
            </a:extLst>
          </p:cNvPr>
          <p:cNvSpPr txBox="1"/>
          <p:nvPr/>
        </p:nvSpPr>
        <p:spPr>
          <a:xfrm rot="19970747">
            <a:off x="715316" y="263439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60C1142D-E588-4EF4-B2FD-A4155F7005E9}"/>
              </a:ext>
            </a:extLst>
          </p:cNvPr>
          <p:cNvSpPr txBox="1"/>
          <p:nvPr/>
        </p:nvSpPr>
        <p:spPr>
          <a:xfrm rot="2838296">
            <a:off x="3612998" y="2640002"/>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pic>
        <p:nvPicPr>
          <p:cNvPr id="27" name="Graphic 26" descr="Wireless router">
            <a:extLst>
              <a:ext uri="{FF2B5EF4-FFF2-40B4-BE49-F238E27FC236}">
                <a16:creationId xmlns:a16="http://schemas.microsoft.com/office/drawing/2014/main" id="{7BAFEE7A-2043-4CF7-B1F0-748E7DBFFF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72701" y="3379030"/>
            <a:ext cx="914400" cy="914400"/>
          </a:xfrm>
          <a:prstGeom prst="rect">
            <a:avLst/>
          </a:prstGeom>
        </p:spPr>
      </p:pic>
      <p:sp>
        <p:nvSpPr>
          <p:cNvPr id="28" name="TextBox 27">
            <a:extLst>
              <a:ext uri="{FF2B5EF4-FFF2-40B4-BE49-F238E27FC236}">
                <a16:creationId xmlns:a16="http://schemas.microsoft.com/office/drawing/2014/main" id="{EDC96D9B-CEAD-49B7-9149-82B19FD70B4D}"/>
              </a:ext>
            </a:extLst>
          </p:cNvPr>
          <p:cNvSpPr txBox="1"/>
          <p:nvPr/>
        </p:nvSpPr>
        <p:spPr>
          <a:xfrm>
            <a:off x="4293922" y="4095309"/>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AP3</a:t>
            </a:r>
          </a:p>
          <a:p>
            <a:pPr algn="ctr"/>
            <a:r>
              <a:rPr lang="en-US" altLang="zh-CN" dirty="0">
                <a:latin typeface="Calibri" panose="020F0502020204030204" pitchFamily="34" charset="0"/>
                <a:cs typeface="Calibri" panose="020F0502020204030204" pitchFamily="34" charset="0"/>
              </a:rPr>
              <a:t>100CH/5GHz</a:t>
            </a:r>
            <a:endParaRPr lang="zh-CN" altLang="en-US" dirty="0">
              <a:latin typeface="Calibri" panose="020F0502020204030204" pitchFamily="34" charset="0"/>
              <a:cs typeface="Calibri" panose="020F0502020204030204" pitchFamily="34" charset="0"/>
            </a:endParaRPr>
          </a:p>
        </p:txBody>
      </p:sp>
      <p:sp>
        <p:nvSpPr>
          <p:cNvPr id="30" name="TextBox 29">
            <a:extLst>
              <a:ext uri="{FF2B5EF4-FFF2-40B4-BE49-F238E27FC236}">
                <a16:creationId xmlns:a16="http://schemas.microsoft.com/office/drawing/2014/main" id="{DAEBB30F-3D5D-41E8-A933-D211F22457FF}"/>
              </a:ext>
            </a:extLst>
          </p:cNvPr>
          <p:cNvSpPr txBox="1"/>
          <p:nvPr/>
        </p:nvSpPr>
        <p:spPr>
          <a:xfrm>
            <a:off x="5661521" y="999813"/>
            <a:ext cx="6848220" cy="5632311"/>
          </a:xfrm>
          <a:prstGeom prst="rect">
            <a:avLst/>
          </a:prstGeom>
          <a:solidFill>
            <a:schemeClr val="bg1"/>
          </a:solidFill>
          <a:ln>
            <a:solidFill>
              <a:schemeClr val="tx1"/>
            </a:solidFill>
          </a:ln>
        </p:spPr>
        <p:txBody>
          <a:bodyPr wrap="square" rtlCol="0">
            <a:spAutoFit/>
          </a:bodyPr>
          <a:lstStyle/>
          <a:p>
            <a:r>
              <a:rPr lang="en-US" altLang="zh-CN" dirty="0"/>
              <a:t>[Network topology] Gateway connects with AP2,AP3 via wired/wireless backhaul.</a:t>
            </a:r>
          </a:p>
          <a:p>
            <a:r>
              <a:rPr lang="en-US" altLang="zh-CN" dirty="0"/>
              <a:t>(Precondition1)GW records [STA MAC, BSSID,PWD] information, and can create a unique BSSID for an approved STA.</a:t>
            </a:r>
          </a:p>
          <a:p>
            <a:r>
              <a:rPr lang="en-US" altLang="zh-CN" dirty="0"/>
              <a:t>STA also save [BSSID, SSID, PWD] information in its database once it has ever connected with that BSSID.</a:t>
            </a:r>
          </a:p>
          <a:p>
            <a:r>
              <a:rPr lang="en-US" altLang="zh-CN" dirty="0"/>
              <a:t>(Precondition2) both AP2 and AP3 have a public BSSID.</a:t>
            </a:r>
          </a:p>
          <a:p>
            <a:r>
              <a:rPr lang="en-US" altLang="zh-CN" dirty="0"/>
              <a:t>[STA1] STA1 sends a broadcast probe request frame.[</a:t>
            </a:r>
            <a:r>
              <a:rPr lang="en-US" altLang="zh-CN" b="1" dirty="0">
                <a:solidFill>
                  <a:srgbClr val="FF0000"/>
                </a:solidFill>
              </a:rPr>
              <a:t>identified probing]</a:t>
            </a:r>
          </a:p>
          <a:p>
            <a:r>
              <a:rPr lang="en-US" altLang="zh-CN" dirty="0"/>
              <a:t>[AP2,AP3] calculate and report the CSI and RSSI information of the received probe request frame from STA1 to Gateway respectively.</a:t>
            </a:r>
          </a:p>
          <a:p>
            <a:r>
              <a:rPr lang="en-US" altLang="zh-CN" dirty="0"/>
              <a:t>[Gateway] instruct a physical AP(like AP2) to create a private BSSID for that STA.</a:t>
            </a:r>
            <a:r>
              <a:rPr lang="en-US" altLang="zh-CN" b="1" dirty="0">
                <a:solidFill>
                  <a:srgbClr val="FF0000"/>
                </a:solidFill>
              </a:rPr>
              <a:t> [identified probing]</a:t>
            </a:r>
            <a:endParaRPr lang="en-US" altLang="zh-CN" dirty="0"/>
          </a:p>
          <a:p>
            <a:r>
              <a:rPr lang="en-US" altLang="zh-CN" dirty="0"/>
              <a:t>[AP2,AP3] the public BSSID respond with probe response frame.</a:t>
            </a:r>
          </a:p>
          <a:p>
            <a:r>
              <a:rPr lang="en-US" altLang="zh-CN" dirty="0"/>
              <a:t>[AP2] create a private BSSID and sent a unsolicited probe response frame to the STA.</a:t>
            </a:r>
          </a:p>
          <a:p>
            <a:r>
              <a:rPr lang="en-US" altLang="zh-CN" dirty="0"/>
              <a:t>[STA1] associate with the private BSSID automatically. [pre-association client steering]</a:t>
            </a:r>
          </a:p>
          <a:p>
            <a:r>
              <a:rPr lang="en-US" altLang="zh-CN" dirty="0"/>
              <a:t>[Gateway] may move the  private BSSID from one physical AP to another one according to STA location.[BSSID move with STA]</a:t>
            </a:r>
          </a:p>
        </p:txBody>
      </p:sp>
      <p:cxnSp>
        <p:nvCxnSpPr>
          <p:cNvPr id="33" name="Straight Arrow Connector 32">
            <a:extLst>
              <a:ext uri="{FF2B5EF4-FFF2-40B4-BE49-F238E27FC236}">
                <a16:creationId xmlns:a16="http://schemas.microsoft.com/office/drawing/2014/main" id="{AA4B6B45-1208-4978-8729-20DD3CA0FC15}"/>
              </a:ext>
            </a:extLst>
          </p:cNvPr>
          <p:cNvCxnSpPr>
            <a:cxnSpLocks/>
            <a:stCxn id="10" idx="3"/>
            <a:endCxn id="28" idx="1"/>
          </p:cNvCxnSpPr>
          <p:nvPr/>
        </p:nvCxnSpPr>
        <p:spPr>
          <a:xfrm flipV="1">
            <a:off x="2480363" y="4418475"/>
            <a:ext cx="1813559" cy="111061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DB6E57C-40F0-4DFD-8C6E-C8E2BDB7F2BB}"/>
              </a:ext>
            </a:extLst>
          </p:cNvPr>
          <p:cNvCxnSpPr>
            <a:cxnSpLocks/>
            <a:stCxn id="10" idx="1"/>
            <a:endCxn id="13" idx="3"/>
          </p:cNvCxnSpPr>
          <p:nvPr/>
        </p:nvCxnSpPr>
        <p:spPr>
          <a:xfrm flipH="1" flipV="1">
            <a:off x="1221661" y="4448955"/>
            <a:ext cx="727578" cy="108013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2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672947" y="422886"/>
            <a:ext cx="10515600" cy="886206"/>
          </a:xfrm>
        </p:spPr>
        <p:txBody>
          <a:bodyPr>
            <a:normAutofit fontScale="90000"/>
          </a:bodyPr>
          <a:lstStyle/>
          <a:p>
            <a:r>
              <a:rPr lang="en-US" altLang="zh-CN" sz="4000" dirty="0"/>
              <a:t>Rule-based random MAC STA Identification v1</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0" y="1033671"/>
            <a:ext cx="12221437" cy="6075801"/>
          </a:xfrm>
        </p:spPr>
        <p:txBody>
          <a:bodyPr>
            <a:normAutofit fontScale="32500" lnSpcReduction="20000"/>
          </a:bodyPr>
          <a:lstStyle/>
          <a:p>
            <a:pPr>
              <a:lnSpc>
                <a:spcPct val="120000"/>
              </a:lnSpc>
              <a:spcBef>
                <a:spcPts val="1200"/>
              </a:spcBef>
            </a:pPr>
            <a:r>
              <a:rPr lang="en-US" altLang="zh-CN" sz="6200" b="1" dirty="0"/>
              <a:t>Basic Idea : STA generates RMA and TAG, sends the TAG to AP. AP identifies the STA based on TAG in the next association.</a:t>
            </a:r>
            <a:br>
              <a:rPr lang="en-US" altLang="zh-CN" sz="4400" dirty="0"/>
            </a:br>
            <a:r>
              <a:rPr lang="en-US" altLang="zh-CN" sz="6200" dirty="0"/>
              <a:t>In each (current) Association,</a:t>
            </a:r>
          </a:p>
          <a:p>
            <a:pPr lvl="1">
              <a:lnSpc>
                <a:spcPct val="120000"/>
              </a:lnSpc>
              <a:spcBef>
                <a:spcPts val="600"/>
              </a:spcBef>
            </a:pPr>
            <a:r>
              <a:rPr lang="en-US" altLang="zh-CN" sz="6200" dirty="0"/>
              <a:t>STA and AP generate same</a:t>
            </a:r>
            <a:r>
              <a:rPr lang="en-US" altLang="zh-CN" sz="6200" b="1" dirty="0"/>
              <a:t> keys </a:t>
            </a:r>
            <a:r>
              <a:rPr lang="en-US" altLang="zh-CN" sz="6200" dirty="0"/>
              <a:t>based on PTK: STA generates </a:t>
            </a:r>
            <a:r>
              <a:rPr lang="en-US" altLang="zh-CN" sz="6200" b="1" dirty="0"/>
              <a:t>K1</a:t>
            </a:r>
            <a:r>
              <a:rPr lang="en-US" altLang="zh-CN" sz="6200" dirty="0"/>
              <a:t> and </a:t>
            </a:r>
            <a:r>
              <a:rPr lang="en-US" altLang="zh-CN" sz="6200" b="1" dirty="0"/>
              <a:t>K2</a:t>
            </a:r>
            <a:r>
              <a:rPr lang="en-US" altLang="zh-CN" sz="6200" dirty="0"/>
              <a:t>, AP generates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generates its </a:t>
            </a:r>
            <a:r>
              <a:rPr lang="en-US" altLang="zh-CN" sz="6200" b="1" dirty="0"/>
              <a:t>next RMA </a:t>
            </a:r>
            <a:r>
              <a:rPr lang="en-US" altLang="zh-CN" sz="6200" dirty="0"/>
              <a:t>based on the following formula:</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Seed is a random plaintext. Counter = 0.</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(TAG is kind of a “signature”):</a:t>
            </a:r>
            <a:br>
              <a:rPr lang="en-US" altLang="zh-CN" sz="6200" dirty="0"/>
            </a:br>
            <a:r>
              <a:rPr lang="en-US" altLang="zh-CN" sz="6200" dirty="0"/>
              <a:t>		</a:t>
            </a:r>
            <a:r>
              <a:rPr lang="de-DE" altLang="zh-CN" sz="6200" b="1" dirty="0"/>
              <a:t>T</a:t>
            </a:r>
            <a:r>
              <a:rPr lang="de-DE" altLang="zh-CN" sz="6200" dirty="0"/>
              <a:t> = HMAC(K2, counter, RMA_next)</a:t>
            </a:r>
          </a:p>
          <a:p>
            <a:pPr lvl="1">
              <a:lnSpc>
                <a:spcPct val="120000"/>
              </a:lnSpc>
              <a:spcBef>
                <a:spcPts val="600"/>
              </a:spcBef>
              <a:spcAft>
                <a:spcPts val="600"/>
              </a:spcAft>
            </a:pPr>
            <a:r>
              <a:rPr lang="de-DE" altLang="zh-CN" sz="6200" dirty="0"/>
              <a:t>STA sends the </a:t>
            </a:r>
            <a:r>
              <a:rPr lang="de-DE" altLang="zh-CN" sz="6200" b="1" dirty="0"/>
              <a:t>TAG</a:t>
            </a:r>
            <a:r>
              <a:rPr lang="de-DE" altLang="zh-CN" sz="6200" dirty="0"/>
              <a:t> to AP in 4-way HS Msg2 </a:t>
            </a:r>
            <a:r>
              <a:rPr lang="de-DE" altLang="zh-CN" sz="6200" u="sng" dirty="0"/>
              <a:t>encrypted</a:t>
            </a:r>
            <a:r>
              <a:rPr lang="de-DE" altLang="zh-CN" sz="6200" dirty="0"/>
              <a:t> in KDE.</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600"/>
              </a:spcBef>
              <a:spcAft>
                <a:spcPts val="600"/>
              </a:spcAft>
            </a:pPr>
            <a:r>
              <a:rPr lang="en-US" altLang="zh-CN" sz="6200" dirty="0"/>
              <a:t>AP receives the Probe Request and calculates </a:t>
            </a:r>
            <a:r>
              <a:rPr lang="en-US" altLang="zh-CN" sz="6200" b="1" dirty="0"/>
              <a:t>expected TAG </a:t>
            </a:r>
            <a:r>
              <a:rPr lang="en-US" altLang="zh-CN" sz="6200" dirty="0"/>
              <a:t>(</a:t>
            </a:r>
            <a:r>
              <a:rPr lang="en-US" altLang="zh-CN" sz="6200" b="1" dirty="0"/>
              <a:t>T’</a:t>
            </a:r>
            <a:r>
              <a:rPr lang="en-US" altLang="zh-CN" sz="6200" dirty="0"/>
              <a:t>) based on:</a:t>
            </a:r>
            <a:br>
              <a:rPr lang="en-US" altLang="zh-CN" sz="6200" dirty="0"/>
            </a:br>
            <a:r>
              <a:rPr lang="en-US" altLang="zh-CN" sz="6200" dirty="0"/>
              <a:t>		</a:t>
            </a:r>
            <a:r>
              <a:rPr lang="de-DE" altLang="zh-CN" sz="6200" b="1" dirty="0"/>
              <a:t>T' </a:t>
            </a:r>
            <a:r>
              <a:rPr lang="de-DE" altLang="zh-CN" sz="6200" dirty="0"/>
              <a:t>= HMAC(K2, counter, RMA_next),</a:t>
            </a:r>
            <a:br>
              <a:rPr lang="de-DE" altLang="zh-CN" sz="6200" dirty="0"/>
            </a:br>
            <a:r>
              <a:rPr lang="de-DE" altLang="zh-CN" sz="6200" dirty="0"/>
              <a:t>and verifies the STA based on T' == T.</a:t>
            </a:r>
          </a:p>
          <a:p>
            <a:pPr marL="0" indent="0">
              <a:lnSpc>
                <a:spcPct val="120000"/>
              </a:lnSpc>
              <a:spcBef>
                <a:spcPts val="600"/>
              </a:spcBef>
              <a:spcAft>
                <a:spcPts val="600"/>
              </a:spcAft>
              <a:buNone/>
            </a:pPr>
            <a:r>
              <a:rPr lang="de-DE" altLang="zh-CN" sz="5400" dirty="0"/>
              <a:t>   </a:t>
            </a:r>
            <a:r>
              <a:rPr lang="de-DE" altLang="zh-CN" sz="6200" dirty="0"/>
              <a:t>Note that the K1 and K2 are deleted at STA side, and K2 and T are stored at AP side after each association. </a:t>
            </a:r>
            <a:br>
              <a:rPr lang="en-US" altLang="zh-CN" sz="5400" dirty="0"/>
            </a:br>
            <a:endParaRPr lang="zh-CN" altLang="en-US" dirty="0"/>
          </a:p>
        </p:txBody>
      </p:sp>
    </p:spTree>
    <p:extLst>
      <p:ext uri="{BB962C8B-B14F-4D97-AF65-F5344CB8AC3E}">
        <p14:creationId xmlns:p14="http://schemas.microsoft.com/office/powerpoint/2010/main" val="418352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02182" y="378465"/>
            <a:ext cx="10515600" cy="886206"/>
          </a:xfrm>
        </p:spPr>
        <p:txBody>
          <a:bodyPr>
            <a:normAutofit fontScale="90000"/>
          </a:bodyPr>
          <a:lstStyle/>
          <a:p>
            <a:r>
              <a:rPr lang="en-US" altLang="zh-CN" sz="4000" dirty="0"/>
              <a:t>Rule-based random MAC STA Identification v1</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605725" y="999249"/>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748813" y="902430"/>
            <a:ext cx="914400" cy="1099066"/>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804084" y="1337667"/>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703316" y="1694666"/>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503892" y="1749474"/>
            <a:ext cx="3790293"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3117773" y="1740910"/>
            <a:ext cx="1404185"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8377296" y="1690700"/>
            <a:ext cx="124641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::K2</a:t>
            </a:r>
            <a:endParaRPr lang="en-US" sz="1600" b="1" dirty="0">
              <a:solidFill>
                <a:srgbClr val="0070C0"/>
              </a:solidFill>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1682295" y="2110882"/>
            <a:ext cx="352248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altLang="zh-CN" sz="1600" b="1" dirty="0">
                <a:solidFill>
                  <a:srgbClr val="0070C0"/>
                </a:solidFill>
                <a:cs typeface="Calibri"/>
              </a:rPr>
              <a:t>T </a:t>
            </a:r>
            <a:r>
              <a:rPr lang="en-US" altLang="zh-CN" sz="1600" dirty="0">
                <a:solidFill>
                  <a:srgbClr val="0070C0"/>
                </a:solidFill>
                <a:cs typeface="Calibri"/>
              </a:rPr>
              <a:t>= HMAC(K2, counter, RMA2)</a:t>
            </a:r>
            <a:endParaRPr lang="en-US" sz="1600"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703316" y="234514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650957" y="273977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952849" y="2464723"/>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633047" y="310011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617120" y="2761562"/>
            <a:ext cx="2286301" cy="338554"/>
          </a:xfrm>
          <a:prstGeom prst="rect">
            <a:avLst/>
          </a:prstGeom>
          <a:noFill/>
        </p:spPr>
        <p:txBody>
          <a:bodyPr wrap="square" rtlCol="0">
            <a:spAutoFit/>
          </a:bodyPr>
          <a:lstStyle/>
          <a:p>
            <a:r>
              <a:rPr lang="en-US" altLang="zh-CN" sz="1600">
                <a:solidFill>
                  <a:srgbClr val="FF0000"/>
                </a:solidFill>
                <a:latin typeface="Calibri" panose="020F0502020204030204" pitchFamily="34" charset="0"/>
                <a:cs typeface="Calibri" panose="020F0502020204030204" pitchFamily="34" charset="0"/>
              </a:rPr>
              <a:t>Disconnect</a:t>
            </a:r>
            <a:endParaRPr lang="zh-CN" altLang="en-US" sz="160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4180256" y="3246315"/>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753565" y="329136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652797" y="364836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333045" y="3698641"/>
            <a:ext cx="3817975"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656647" y="425132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650957" y="462523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952849" y="4350176"/>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8488132" y="3357215"/>
            <a:ext cx="408577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T' </a:t>
            </a:r>
            <a:r>
              <a:rPr lang="en-US" sz="1600" dirty="0">
                <a:solidFill>
                  <a:srgbClr val="0070C0"/>
                </a:solidFill>
                <a:cs typeface="Calibri"/>
              </a:rPr>
              <a:t>=</a:t>
            </a:r>
            <a:r>
              <a:rPr lang="en-US" sz="1600" b="1" dirty="0">
                <a:solidFill>
                  <a:srgbClr val="0070C0"/>
                </a:solidFill>
                <a:cs typeface="Calibri"/>
              </a:rPr>
              <a:t> </a:t>
            </a:r>
            <a:r>
              <a:rPr lang="en-US" sz="1600" dirty="0">
                <a:solidFill>
                  <a:srgbClr val="0070C0"/>
                </a:solidFill>
                <a:cs typeface="Calibri"/>
              </a:rPr>
              <a:t>HMAC(K2, counter, RMA2)</a:t>
            </a:r>
            <a:br>
              <a:rPr lang="en-US" sz="1600" b="1" dirty="0">
                <a:solidFill>
                  <a:srgbClr val="0070C0"/>
                </a:solidFill>
                <a:cs typeface="Calibri"/>
              </a:rPr>
            </a:br>
            <a:r>
              <a:rPr lang="en-US" sz="1600" b="1" dirty="0">
                <a:solidFill>
                  <a:srgbClr val="0070C0"/>
                </a:solidFill>
                <a:cs typeface="Calibri"/>
              </a:rPr>
              <a:t>Verify:: T' == T</a:t>
            </a:r>
            <a:br>
              <a:rPr lang="en-US" sz="1600" b="1" dirty="0">
                <a:solidFill>
                  <a:srgbClr val="0070C0"/>
                </a:solidFill>
                <a:cs typeface="Calibri"/>
              </a:rPr>
            </a:br>
            <a:r>
              <a:rPr lang="en-US" sz="1600" b="1" dirty="0">
                <a:solidFill>
                  <a:srgbClr val="0070C0"/>
                </a:solidFill>
                <a:cs typeface="Calibri"/>
              </a:rPr>
              <a:t>Delete(K2)</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854710" y="3021580"/>
            <a:ext cx="2286301" cy="3356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a:t>
            </a:r>
            <a:r>
              <a:rPr lang="en-US" sz="1600" dirty="0">
                <a:ea typeface="+mn-lt"/>
                <a:cs typeface="+mn-lt"/>
              </a:rPr>
              <a:t>,</a:t>
            </a:r>
            <a:r>
              <a:rPr lang="en-US" sz="1600" dirty="0">
                <a:solidFill>
                  <a:srgbClr val="000000"/>
                </a:solidFill>
                <a:ea typeface="+mn-lt"/>
                <a:cs typeface="+mn-lt"/>
              </a:rPr>
              <a:t> </a:t>
            </a:r>
            <a:r>
              <a:rPr lang="en-US" sz="1600" dirty="0">
                <a:solidFill>
                  <a:schemeClr val="accent1"/>
                </a:solidFill>
                <a:ea typeface="+mn-lt"/>
                <a:cs typeface="+mn-lt"/>
              </a:rPr>
              <a:t>K2 </a:t>
            </a:r>
            <a:r>
              <a:rPr lang="en-US" sz="1600" dirty="0">
                <a:ea typeface="+mn-lt"/>
                <a:cs typeface="+mn-lt"/>
              </a:rPr>
              <a:t>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294185" y="2977644"/>
            <a:ext cx="3161112" cy="338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is deleted, </a:t>
            </a:r>
            <a:r>
              <a:rPr lang="en-US" sz="1600" dirty="0">
                <a:solidFill>
                  <a:srgbClr val="0070C0"/>
                </a:solidFill>
                <a:ea typeface="+mn-lt"/>
                <a:cs typeface="+mn-lt"/>
              </a:rPr>
              <a:t>K2</a:t>
            </a:r>
            <a:r>
              <a:rPr lang="en-US" sz="1600" dirty="0">
                <a:ea typeface="+mn-lt"/>
                <a:cs typeface="+mn-lt"/>
              </a:rPr>
              <a:t> stored, </a:t>
            </a:r>
            <a:r>
              <a:rPr lang="en-US" sz="1600" dirty="0">
                <a:solidFill>
                  <a:srgbClr val="0070C0"/>
                </a:solidFill>
                <a:ea typeface="+mn-lt"/>
                <a:cs typeface="+mn-lt"/>
              </a:rPr>
              <a:t>T</a:t>
            </a:r>
            <a:r>
              <a:rPr lang="en-US" sz="1600" dirty="0">
                <a:ea typeface="+mn-lt"/>
                <a:cs typeface="+mn-lt"/>
              </a:rPr>
              <a:t> stored.</a:t>
            </a:r>
          </a:p>
        </p:txBody>
      </p:sp>
      <p:sp>
        <p:nvSpPr>
          <p:cNvPr id="3" name="TextBox 2">
            <a:extLst>
              <a:ext uri="{FF2B5EF4-FFF2-40B4-BE49-F238E27FC236}">
                <a16:creationId xmlns:a16="http://schemas.microsoft.com/office/drawing/2014/main" id="{62283D37-EC42-4F59-976A-54E4B15D818B}"/>
              </a:ext>
            </a:extLst>
          </p:cNvPr>
          <p:cNvSpPr txBox="1"/>
          <p:nvPr/>
        </p:nvSpPr>
        <p:spPr>
          <a:xfrm>
            <a:off x="125794" y="4705540"/>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K1,K2 (keys are not shared, they are generated separately)</a:t>
            </a:r>
          </a:p>
          <a:p>
            <a:pPr marL="285750" indent="-285750">
              <a:buFont typeface="Arial" panose="020B0604020202020204" pitchFamily="34" charset="0"/>
              <a:buChar char="•"/>
            </a:pPr>
            <a:r>
              <a:rPr lang="en-US" altLang="zh-CN" sz="1400" dirty="0"/>
              <a:t>STA1 generates its next RMA (RMA2) and Tag (T). </a:t>
            </a:r>
          </a:p>
          <a:p>
            <a:pPr marL="285750" indent="-285750">
              <a:buFont typeface="Arial" panose="020B0604020202020204" pitchFamily="34" charset="0"/>
              <a:buChar char="•"/>
            </a:pPr>
            <a:r>
              <a:rPr lang="en-US" altLang="zh-CN" sz="1400" dirty="0"/>
              <a:t>STA1 sends the Tag to AP in 4-way HS Msg2 encrypted.</a:t>
            </a:r>
          </a:p>
          <a:p>
            <a:pPr marL="285750" indent="-285750">
              <a:buFont typeface="Arial" panose="020B0604020202020204" pitchFamily="34" charset="0"/>
              <a:buChar char="•"/>
            </a:pPr>
            <a:r>
              <a:rPr lang="en-US" altLang="zh-CN" sz="1400" dirty="0"/>
              <a:t>After disconnection, STA deletes K1,K2. AP stores K2 and T. PTK is also deleted by default.</a:t>
            </a:r>
            <a:endParaRPr lang="zh-CN" altLang="en-US" sz="1400" dirty="0"/>
          </a:p>
        </p:txBody>
      </p:sp>
      <p:sp>
        <p:nvSpPr>
          <p:cNvPr id="95" name="TextBox 94">
            <a:extLst>
              <a:ext uri="{FF2B5EF4-FFF2-40B4-BE49-F238E27FC236}">
                <a16:creationId xmlns:a16="http://schemas.microsoft.com/office/drawing/2014/main" id="{C4AF1430-D44C-4195-8590-FAA6FD113D2C}"/>
              </a:ext>
            </a:extLst>
          </p:cNvPr>
          <p:cNvSpPr txBox="1"/>
          <p:nvPr/>
        </p:nvSpPr>
        <p:spPr>
          <a:xfrm>
            <a:off x="5959982" y="4775862"/>
            <a:ext cx="5769164" cy="1631216"/>
          </a:xfrm>
          <a:prstGeom prst="rect">
            <a:avLst/>
          </a:prstGeom>
          <a:noFill/>
          <a:ln>
            <a:solidFill>
              <a:schemeClr val="tx1"/>
            </a:solidFill>
          </a:ln>
        </p:spPr>
        <p:txBody>
          <a:bodyPr wrap="square" rtlCol="0">
            <a:spAutoFit/>
          </a:bodyPr>
          <a:lstStyle/>
          <a:p>
            <a:r>
              <a:rPr lang="en-US" altLang="zh-CN" sz="1400" dirty="0"/>
              <a:t>In the second Association, </a:t>
            </a:r>
          </a:p>
          <a:p>
            <a:pPr marL="285750" indent="-285750">
              <a:buFont typeface="Arial" panose="020B0604020202020204" pitchFamily="34" charset="0"/>
              <a:buChar char="•"/>
            </a:pPr>
            <a:r>
              <a:rPr lang="en-US" altLang="zh-CN" sz="1400" dirty="0"/>
              <a:t>STA1 is using RMA2 as its MAC address.</a:t>
            </a:r>
          </a:p>
          <a:p>
            <a:pPr marL="285750" indent="-285750">
              <a:buFont typeface="Arial" panose="020B0604020202020204" pitchFamily="34" charset="0"/>
              <a:buChar char="•"/>
            </a:pPr>
            <a:r>
              <a:rPr lang="en-US" altLang="zh-CN" sz="1400" dirty="0"/>
              <a:t>As soon as AP receives the probe request with RMA2, it calculates </a:t>
            </a:r>
            <a:r>
              <a:rPr lang="en-US" altLang="zh-CN" sz="1400" dirty="0">
                <a:cs typeface="Calibri"/>
              </a:rPr>
              <a:t>T'</a:t>
            </a:r>
            <a:r>
              <a:rPr lang="en-US" altLang="zh-CN" sz="1400" b="1" dirty="0">
                <a:solidFill>
                  <a:srgbClr val="0070C0"/>
                </a:solidFill>
                <a:cs typeface="Calibri"/>
              </a:rPr>
              <a:t> </a:t>
            </a:r>
            <a:r>
              <a:rPr lang="en-US" altLang="zh-CN" sz="1400" dirty="0">
                <a:cs typeface="Calibri"/>
              </a:rPr>
              <a:t>, and identifies the STA if the generated tag in the previous association (T) matches the calculated tag, i.e. T’ == T</a:t>
            </a:r>
          </a:p>
          <a:p>
            <a:pPr marL="285750" indent="-285750">
              <a:buFont typeface="Arial" panose="020B0604020202020204" pitchFamily="34" charset="0"/>
              <a:buChar char="•"/>
            </a:pPr>
            <a:r>
              <a:rPr lang="en-US" altLang="zh-CN" sz="1400" dirty="0">
                <a:cs typeface="Calibri"/>
              </a:rPr>
              <a:t>AP deletes K2 after identification.</a:t>
            </a:r>
          </a:p>
          <a:p>
            <a:pPr marL="285750" indent="-285750">
              <a:buFont typeface="Arial" panose="020B0604020202020204" pitchFamily="34" charset="0"/>
              <a:buChar char="•"/>
            </a:pPr>
            <a:endParaRPr lang="zh-CN" altLang="en-US" sz="1600" dirty="0"/>
          </a:p>
        </p:txBody>
      </p:sp>
      <p:sp>
        <p:nvSpPr>
          <p:cNvPr id="34" name="TextBox 33">
            <a:extLst>
              <a:ext uri="{FF2B5EF4-FFF2-40B4-BE49-F238E27FC236}">
                <a16:creationId xmlns:a16="http://schemas.microsoft.com/office/drawing/2014/main" id="{0B9659E3-3A6E-4571-AD7E-65D31CD71703}"/>
              </a:ext>
            </a:extLst>
          </p:cNvPr>
          <p:cNvSpPr txBox="1"/>
          <p:nvPr/>
        </p:nvSpPr>
        <p:spPr>
          <a:xfrm>
            <a:off x="8294185" y="2666072"/>
            <a:ext cx="3161112" cy="338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ea typeface="+mn-lt"/>
                <a:cs typeface="+mn-lt"/>
              </a:rPr>
              <a:t>Map</a:t>
            </a:r>
            <a:r>
              <a:rPr lang="en-US" sz="1600" dirty="0">
                <a:solidFill>
                  <a:srgbClr val="0070C0"/>
                </a:solidFill>
                <a:ea typeface="+mn-lt"/>
                <a:cs typeface="+mn-lt"/>
              </a:rPr>
              <a:t> T -&gt; STA1</a:t>
            </a:r>
            <a:r>
              <a:rPr lang="en-US" sz="1600" dirty="0">
                <a:ea typeface="+mn-lt"/>
                <a:cs typeface="+mn-lt"/>
              </a:rPr>
              <a:t> </a:t>
            </a:r>
          </a:p>
        </p:txBody>
      </p:sp>
    </p:spTree>
    <p:extLst>
      <p:ext uri="{BB962C8B-B14F-4D97-AF65-F5344CB8AC3E}">
        <p14:creationId xmlns:p14="http://schemas.microsoft.com/office/powerpoint/2010/main" val="12673189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5PIBPR3ISOLQ-362744628-1770</_dlc_DocId>
    <HideFromDelve xmlns="71c5aaf6-e6ce-465b-b873-5148d2a4c105">false</HideFromDelve>
    <_dlc_DocIdUrl xmlns="71c5aaf6-e6ce-465b-b873-5148d2a4c105">
      <Url>https://nokia.sharepoint.com/sites/menorca/_layouts/15/DocIdRedir.aspx?ID=5PIBPR3ISOLQ-362744628-1770</Url>
      <Description>5PIBPR3ISOLQ-362744628-1770</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11" ma:contentTypeDescription="Create a new document." ma:contentTypeScope="" ma:versionID="d3f9616aba83445be3fc589d3b3abb49">
  <xsd:schema xmlns:xsd="http://www.w3.org/2001/XMLSchema" xmlns:xs="http://www.w3.org/2001/XMLSchema" xmlns:p="http://schemas.microsoft.com/office/2006/metadata/properties" xmlns:ns2="71c5aaf6-e6ce-465b-b873-5148d2a4c105" xmlns:ns3="66485f1d-aa39-44dc-9c7d-ec1e296eeb56" xmlns:ns4="9b2c2079-970b-4903-b87d-51c00d6cde94" targetNamespace="http://schemas.microsoft.com/office/2006/metadata/properties" ma:root="true" ma:fieldsID="cf34f875ab7825190667440cca2a6af3" ns2:_="" ns3:_="" ns4:_="">
    <xsd:import namespace="71c5aaf6-e6ce-465b-b873-5148d2a4c105"/>
    <xsd:import namespace="66485f1d-aa39-44dc-9c7d-ec1e296eeb56"/>
    <xsd:import namespace="9b2c2079-970b-4903-b87d-51c00d6cde94"/>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c2079-970b-4903-b87d-51c00d6cde94"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34c87397-5fc1-491e-85e7-d6110dbe9cbd" ContentTypeId="0x0101" PreviousValue="false"/>
</file>

<file path=customXml/itemProps1.xml><?xml version="1.0" encoding="utf-8"?>
<ds:datastoreItem xmlns:ds="http://schemas.openxmlformats.org/officeDocument/2006/customXml" ds:itemID="{0BD1BC0E-6009-422B-996A-765D4D7A53FF}">
  <ds:schemaRefs>
    <ds:schemaRef ds:uri="http://schemas.microsoft.com/sharepoint/events"/>
  </ds:schemaRefs>
</ds:datastoreItem>
</file>

<file path=customXml/itemProps2.xml><?xml version="1.0" encoding="utf-8"?>
<ds:datastoreItem xmlns:ds="http://schemas.openxmlformats.org/officeDocument/2006/customXml" ds:itemID="{A474FD79-F03E-4D38-AFA4-71204D7F2ED6}">
  <ds:schemaRefs>
    <ds:schemaRef ds:uri="http://schemas.microsoft.com/sharepoint/v3/contenttype/forms"/>
  </ds:schemaRefs>
</ds:datastoreItem>
</file>

<file path=customXml/itemProps3.xml><?xml version="1.0" encoding="utf-8"?>
<ds:datastoreItem xmlns:ds="http://schemas.openxmlformats.org/officeDocument/2006/customXml" ds:itemID="{D6BA9EAD-5E93-4988-B4D5-D9C514118B20}">
  <ds:schemaRefs>
    <ds:schemaRef ds:uri="66485f1d-aa39-44dc-9c7d-ec1e296eeb56"/>
    <ds:schemaRef ds:uri="71c5aaf6-e6ce-465b-b873-5148d2a4c105"/>
    <ds:schemaRef ds:uri="http://purl.org/dc/terms/"/>
    <ds:schemaRef ds:uri="9b2c2079-970b-4903-b87d-51c00d6cde9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4.xml><?xml version="1.0" encoding="utf-8"?>
<ds:datastoreItem xmlns:ds="http://schemas.openxmlformats.org/officeDocument/2006/customXml" ds:itemID="{F1077E62-5C67-47EE-BE0B-1C7798C48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9b2c2079-970b-4903-b87d-51c00d6cde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8F86F36E-D797-4AF3-B071-2851993C7802}">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12326</TotalTime>
  <Words>2258</Words>
  <Application>Microsoft Office PowerPoint</Application>
  <PresentationFormat>Widescreen</PresentationFormat>
  <Paragraphs>283</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等线</vt:lpstr>
      <vt:lpstr>Arial</vt:lpstr>
      <vt:lpstr>Calibri</vt:lpstr>
      <vt:lpstr>Times New Roman</vt:lpstr>
      <vt:lpstr>Wingdings</vt:lpstr>
      <vt:lpstr>802-11-Submission</vt:lpstr>
      <vt:lpstr>Document</vt:lpstr>
      <vt:lpstr>Use case further discussion and rule-based Random MAC-Identification proposal</vt:lpstr>
      <vt:lpstr>Background-1</vt:lpstr>
      <vt:lpstr>Background-2</vt:lpstr>
      <vt:lpstr>Motivation</vt:lpstr>
      <vt:lpstr>Client steering after association(use case 4.8)</vt:lpstr>
      <vt:lpstr>Access control during associating or after association(use case 4.2)</vt:lpstr>
      <vt:lpstr>Virtual BSSID (use case 4.26)</vt:lpstr>
      <vt:lpstr>Rule-based random MAC STA Identification v1</vt:lpstr>
      <vt:lpstr>Rule-based random MAC STA Identification v1</vt:lpstr>
      <vt:lpstr>Rule-based random MAC STA Identification v2</vt:lpstr>
      <vt:lpstr>Rule-based random MAC STA Identification v2</vt:lpstr>
      <vt:lpstr>Rule-based random MAC STA Identification v3</vt:lpstr>
      <vt:lpstr>Rule-based random MAC STA Identification v3</vt:lpstr>
      <vt:lpstr>Rule-based random MAC STA Identification v4</vt:lpstr>
      <vt:lpstr>Rule-based random MAC STA Identification v4</vt:lpstr>
      <vt:lpstr>Rule-based random MAC STA Identification</vt:lpstr>
      <vt:lpstr>Rule-based random MAC STA Identification</vt:lpstr>
      <vt:lpstr>Reference</vt:lpstr>
      <vt:lpstr>SP1.1</vt:lpstr>
      <vt:lpstr>SP1.2</vt:lpstr>
      <vt:lpstr>SP1.3</vt:lpstr>
      <vt:lpstr>SP2.1</vt:lpstr>
      <vt:lpstr>SP2.2</vt:lpstr>
      <vt:lpstr>SP2.3</vt:lpstr>
      <vt:lpstr>SP2.4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Yang, Zhijie (NSB - CN/Shanghai)</cp:lastModifiedBy>
  <cp:revision>150</cp:revision>
  <dcterms:created xsi:type="dcterms:W3CDTF">2020-11-25T01:30:38Z</dcterms:created>
  <dcterms:modified xsi:type="dcterms:W3CDTF">2022-05-24T08:45:25Z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ies>
</file>