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36"/>
  </p:notesMasterIdLst>
  <p:handoutMasterIdLst>
    <p:handoutMasterId r:id="rId237"/>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606" r:id="rId19"/>
    <p:sldId id="2495" r:id="rId20"/>
    <p:sldId id="2598" r:id="rId21"/>
    <p:sldId id="256" r:id="rId22"/>
    <p:sldId id="2604" r:id="rId23"/>
    <p:sldId id="2073" r:id="rId24"/>
    <p:sldId id="1101" r:id="rId25"/>
    <p:sldId id="1581" r:id="rId26"/>
    <p:sldId id="2279" r:id="rId27"/>
    <p:sldId id="2534" r:id="rId28"/>
    <p:sldId id="2062" r:id="rId29"/>
    <p:sldId id="2280" r:id="rId30"/>
    <p:sldId id="2550" r:id="rId31"/>
    <p:sldId id="1981" r:id="rId32"/>
    <p:sldId id="2074" r:id="rId33"/>
    <p:sldId id="2102" r:id="rId34"/>
    <p:sldId id="2465" r:id="rId35"/>
    <p:sldId id="2107" r:id="rId36"/>
    <p:sldId id="2075" r:id="rId37"/>
    <p:sldId id="2439" r:id="rId38"/>
    <p:sldId id="2292" r:id="rId39"/>
    <p:sldId id="2331" r:id="rId40"/>
    <p:sldId id="2332" r:id="rId41"/>
    <p:sldId id="2437" r:id="rId42"/>
    <p:sldId id="2438" r:id="rId43"/>
    <p:sldId id="2464" r:id="rId44"/>
    <p:sldId id="2481" r:id="rId45"/>
    <p:sldId id="2482" r:id="rId46"/>
    <p:sldId id="2483" r:id="rId47"/>
    <p:sldId id="2484" r:id="rId48"/>
    <p:sldId id="2485" r:id="rId49"/>
    <p:sldId id="2602" r:id="rId50"/>
    <p:sldId id="2486" r:id="rId51"/>
    <p:sldId id="2557" r:id="rId52"/>
    <p:sldId id="2558" r:id="rId53"/>
    <p:sldId id="2008" r:id="rId54"/>
    <p:sldId id="2291" r:id="rId55"/>
    <p:sldId id="2426" r:id="rId56"/>
    <p:sldId id="2427" r:id="rId57"/>
    <p:sldId id="2460" r:id="rId58"/>
    <p:sldId id="2461" r:id="rId59"/>
    <p:sldId id="2463" r:id="rId60"/>
    <p:sldId id="2552" r:id="rId61"/>
    <p:sldId id="1688" r:id="rId62"/>
    <p:sldId id="2293" r:id="rId63"/>
    <p:sldId id="1708" r:id="rId64"/>
    <p:sldId id="2524" r:id="rId65"/>
    <p:sldId id="2541" r:id="rId66"/>
    <p:sldId id="2548" r:id="rId67"/>
    <p:sldId id="1709" r:id="rId68"/>
    <p:sldId id="1710" r:id="rId69"/>
    <p:sldId id="1790" r:id="rId70"/>
    <p:sldId id="2199" r:id="rId71"/>
    <p:sldId id="2319" r:id="rId72"/>
    <p:sldId id="2320" r:id="rId73"/>
    <p:sldId id="2321" r:id="rId74"/>
    <p:sldId id="2355" r:id="rId75"/>
    <p:sldId id="2592" r:id="rId76"/>
    <p:sldId id="2573" r:id="rId77"/>
    <p:sldId id="2574" r:id="rId78"/>
    <p:sldId id="2575" r:id="rId79"/>
    <p:sldId id="2576" r:id="rId80"/>
    <p:sldId id="2577" r:id="rId81"/>
    <p:sldId id="2578" r:id="rId82"/>
    <p:sldId id="2579" r:id="rId83"/>
    <p:sldId id="2580" r:id="rId84"/>
    <p:sldId id="2581" r:id="rId85"/>
    <p:sldId id="2582" r:id="rId86"/>
    <p:sldId id="2583" r:id="rId87"/>
    <p:sldId id="2584" r:id="rId88"/>
    <p:sldId id="2585" r:id="rId89"/>
    <p:sldId id="2586" r:id="rId90"/>
    <p:sldId id="2587" r:id="rId91"/>
    <p:sldId id="2588" r:id="rId92"/>
    <p:sldId id="2589" r:id="rId93"/>
    <p:sldId id="2590" r:id="rId94"/>
    <p:sldId id="2591" r:id="rId95"/>
    <p:sldId id="2607" r:id="rId96"/>
    <p:sldId id="2354" r:id="rId97"/>
    <p:sldId id="2294" r:id="rId98"/>
    <p:sldId id="2559" r:id="rId99"/>
    <p:sldId id="2566" r:id="rId100"/>
    <p:sldId id="2567" r:id="rId101"/>
    <p:sldId id="2568" r:id="rId102"/>
    <p:sldId id="2569" r:id="rId103"/>
    <p:sldId id="2560" r:id="rId104"/>
    <p:sldId id="2570" r:id="rId105"/>
    <p:sldId id="2571" r:id="rId106"/>
    <p:sldId id="2572" r:id="rId107"/>
    <p:sldId id="2562" r:id="rId108"/>
    <p:sldId id="2561" r:id="rId109"/>
    <p:sldId id="2563" r:id="rId110"/>
    <p:sldId id="2564" r:id="rId111"/>
    <p:sldId id="2466" r:id="rId112"/>
    <p:sldId id="2467" r:id="rId113"/>
    <p:sldId id="1679" r:id="rId114"/>
    <p:sldId id="2336" r:id="rId115"/>
    <p:sldId id="2328" r:id="rId116"/>
    <p:sldId id="2565" r:id="rId117"/>
    <p:sldId id="2601" r:id="rId118"/>
    <p:sldId id="2497" r:id="rId119"/>
    <p:sldId id="2593" r:id="rId120"/>
    <p:sldId id="2595" r:id="rId121"/>
    <p:sldId id="2603" r:id="rId122"/>
    <p:sldId id="2596" r:id="rId123"/>
    <p:sldId id="2553" r:id="rId124"/>
    <p:sldId id="2599" r:id="rId125"/>
    <p:sldId id="2600" r:id="rId126"/>
    <p:sldId id="2597" r:id="rId127"/>
    <p:sldId id="2489" r:id="rId128"/>
    <p:sldId id="2556" r:id="rId129"/>
    <p:sldId id="2554" r:id="rId130"/>
    <p:sldId id="2555" r:id="rId131"/>
    <p:sldId id="2605" r:id="rId132"/>
    <p:sldId id="2324" r:id="rId133"/>
    <p:sldId id="1375" r:id="rId134"/>
    <p:sldId id="1376" r:id="rId135"/>
    <p:sldId id="1400" r:id="rId136"/>
    <p:sldId id="2479" r:id="rId137"/>
    <p:sldId id="2480" r:id="rId138"/>
    <p:sldId id="619" r:id="rId139"/>
    <p:sldId id="621" r:id="rId140"/>
    <p:sldId id="1561" r:id="rId141"/>
    <p:sldId id="1555" r:id="rId142"/>
    <p:sldId id="1601" r:id="rId143"/>
    <p:sldId id="1585" r:id="rId144"/>
    <p:sldId id="1586" r:id="rId145"/>
    <p:sldId id="1587" r:id="rId146"/>
    <p:sldId id="1588" r:id="rId147"/>
    <p:sldId id="1589" r:id="rId148"/>
    <p:sldId id="1590" r:id="rId149"/>
    <p:sldId id="1771" r:id="rId150"/>
    <p:sldId id="1772" r:id="rId151"/>
    <p:sldId id="1591" r:id="rId152"/>
    <p:sldId id="1592" r:id="rId153"/>
    <p:sldId id="1593" r:id="rId154"/>
    <p:sldId id="1594" r:id="rId155"/>
    <p:sldId id="1595" r:id="rId156"/>
    <p:sldId id="1596" r:id="rId157"/>
    <p:sldId id="1597" r:id="rId158"/>
    <p:sldId id="1598" r:id="rId159"/>
    <p:sldId id="1599" r:id="rId160"/>
    <p:sldId id="1600" r:id="rId161"/>
    <p:sldId id="1628" r:id="rId162"/>
    <p:sldId id="1638" r:id="rId163"/>
    <p:sldId id="1725" r:id="rId164"/>
    <p:sldId id="1726" r:id="rId165"/>
    <p:sldId id="1947" r:id="rId166"/>
    <p:sldId id="1975" r:id="rId167"/>
    <p:sldId id="1976" r:id="rId168"/>
    <p:sldId id="1977" r:id="rId169"/>
    <p:sldId id="2039" r:id="rId170"/>
    <p:sldId id="2060" r:id="rId171"/>
    <p:sldId id="2061" r:id="rId172"/>
    <p:sldId id="2097" r:id="rId173"/>
    <p:sldId id="2103" r:id="rId174"/>
    <p:sldId id="2063" r:id="rId175"/>
    <p:sldId id="2064" r:id="rId176"/>
    <p:sldId id="2065" r:id="rId177"/>
    <p:sldId id="2066" r:id="rId178"/>
    <p:sldId id="2067" r:id="rId179"/>
    <p:sldId id="2068" r:id="rId180"/>
    <p:sldId id="2069" r:id="rId181"/>
    <p:sldId id="2146" r:id="rId182"/>
    <p:sldId id="2147" r:id="rId183"/>
    <p:sldId id="2148" r:id="rId184"/>
    <p:sldId id="2158" r:id="rId185"/>
    <p:sldId id="2159" r:id="rId186"/>
    <p:sldId id="2157" r:id="rId187"/>
    <p:sldId id="2160" r:id="rId188"/>
    <p:sldId id="2216" r:id="rId189"/>
    <p:sldId id="2217" r:id="rId190"/>
    <p:sldId id="2219" r:id="rId191"/>
    <p:sldId id="2238" r:id="rId192"/>
    <p:sldId id="2239" r:id="rId193"/>
    <p:sldId id="2240" r:id="rId194"/>
    <p:sldId id="2242" r:id="rId195"/>
    <p:sldId id="2263" r:id="rId196"/>
    <p:sldId id="2276" r:id="rId197"/>
    <p:sldId id="2277" r:id="rId198"/>
    <p:sldId id="2278" r:id="rId199"/>
    <p:sldId id="2281" r:id="rId200"/>
    <p:sldId id="2282" r:id="rId201"/>
    <p:sldId id="2283" r:id="rId202"/>
    <p:sldId id="2284" r:id="rId203"/>
    <p:sldId id="2318" r:id="rId204"/>
    <p:sldId id="2329" r:id="rId205"/>
    <p:sldId id="2356" r:id="rId206"/>
    <p:sldId id="1701" r:id="rId207"/>
    <p:sldId id="1969" r:id="rId208"/>
    <p:sldId id="2112" r:id="rId209"/>
    <p:sldId id="1965" r:id="rId210"/>
    <p:sldId id="2114" r:id="rId211"/>
    <p:sldId id="1705" r:id="rId212"/>
    <p:sldId id="1706" r:id="rId213"/>
    <p:sldId id="1707" r:id="rId214"/>
    <p:sldId id="2113" r:id="rId215"/>
    <p:sldId id="2037" r:id="rId216"/>
    <p:sldId id="2431" r:id="rId217"/>
    <p:sldId id="2429" r:id="rId218"/>
    <p:sldId id="2436" r:id="rId219"/>
    <p:sldId id="1968" r:id="rId220"/>
    <p:sldId id="2104" r:id="rId221"/>
    <p:sldId id="2317" r:id="rId222"/>
    <p:sldId id="1967" r:id="rId223"/>
    <p:sldId id="2167" r:id="rId224"/>
    <p:sldId id="2351" r:id="rId225"/>
    <p:sldId id="2333" r:id="rId226"/>
    <p:sldId id="2335" r:id="rId227"/>
    <p:sldId id="2334" r:id="rId228"/>
    <p:sldId id="2352" r:id="rId229"/>
    <p:sldId id="2218" r:id="rId230"/>
    <p:sldId id="1945" r:id="rId231"/>
    <p:sldId id="2071" r:id="rId232"/>
    <p:sldId id="2036" r:id="rId233"/>
    <p:sldId id="2323" r:id="rId234"/>
    <p:sldId id="2353" r:id="rId235"/>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29" autoAdjust="0"/>
    <p:restoredTop sz="94660" autoAdjust="0"/>
  </p:normalViewPr>
  <p:slideViewPr>
    <p:cSldViewPr>
      <p:cViewPr varScale="1">
        <p:scale>
          <a:sx n="110" d="100"/>
          <a:sy n="110" d="100"/>
        </p:scale>
        <p:origin x="1866"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handoutMaster" Target="handoutMasters/handout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presProps" Target="presProps.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viewProps" Target="viewProps.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theme" Target="theme/theme1.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notesMaster" Target="notesMasters/notesMaster1.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138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139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802.11-22/0807r4</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095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Jul 2022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hyperlink" Target="https://mentor.ieee.org/802.11/dcn/22/11-22-0806-00-0jtc-proposed-response-to-fdis-comments-on-802-22.docx" TargetMode="External"/><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11.emf"/><Relationship Id="rId4" Type="http://schemas.openxmlformats.org/officeDocument/2006/relationships/oleObject" Target="../embeddings/oleObject9.bin"/></Relationships>
</file>

<file path=ppt/slides/_rels/slide116.xml.rels><?xml version="1.0" encoding="UTF-8" standalone="yes"?>
<Relationships xmlns="http://schemas.openxmlformats.org/package/2006/relationships"><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s://mentor.ieee.org/802-ec/dcn/22/ec-22-0103-05-00EC-ieee-802-status-report-for-sc6-june-2022.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2.emf"/></Relationships>
</file>

<file path=ppt/slides/_rels/slide12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3.emf"/></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hyperlink" Target="https://mentor.ieee.org/802.11/dcn/21/11-21-1450-06-0jtc-response-to-n289.docx" TargetMode="External"/><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image" Target="../media/image14.emf"/><Relationship Id="rId4" Type="http://schemas.openxmlformats.org/officeDocument/2006/relationships/oleObject" Target="../embeddings/oleObject12.bin"/></Relationships>
</file>

<file path=ppt/slides/_rels/slide128.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16.emf"/><Relationship Id="rId5" Type="http://schemas.openxmlformats.org/officeDocument/2006/relationships/oleObject" Target="../embeddings/oleObject14.bin"/><Relationship Id="rId4" Type="http://schemas.openxmlformats.org/officeDocument/2006/relationships/image" Target="../media/image15.emf"/></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2/11-22-0821-00-0jtc-minutes-of-virtual-meeting-in-may-2022.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8.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image" Target="../media/image19.wmf"/></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grouper.ieee.org/groups/802/11/Liaisons/2022-01-28-IEEE%20802%20response%20to%20request%20for%20comments%20on%20Deterministic%20Wireless%20Industrial%20Network%20PWI.pdf" TargetMode="External"/><Relationship Id="rId7" Type="http://schemas.openxmlformats.org/officeDocument/2006/relationships/image" Target="../media/image4.e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emf"/><Relationship Id="rId4" Type="http://schemas.openxmlformats.org/officeDocument/2006/relationships/oleObject" Target="../embeddings/oleObject2.bin"/></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5.emf"/></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image" Target="../media/image20.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oleObject" Target="../embeddings/oleObject6.bin"/><Relationship Id="rId4" Type="http://schemas.openxmlformats.org/officeDocument/2006/relationships/image" Target="../media/image6.emf"/></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image" Target="../media/image21.emf"/></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eb.cvent.com/event/5ab3e363-ef4b-45fe-b35d-cd88bf622491/summary"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8.emf"/></Relationships>
</file>

<file path=ppt/slides/_rels/slide64.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hyperlink" Target="https://mentor.ieee.org/802-ec/dcn/22/ec-22-0047-00-00EC-ieee-sa-response-to-iso-iec-jtc1-on-802-11ax-05nov2021.pdf" TargetMode="Externa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10.emf"/><Relationship Id="rId5" Type="http://schemas.openxmlformats.org/officeDocument/2006/relationships/oleObject" Target="../embeddings/oleObject8.bin"/><Relationship Id="rId4" Type="http://schemas.openxmlformats.org/officeDocument/2006/relationships/image" Target="../media/image9.e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hyperlink" Target="https://mentor.ieee.org/802.11/dcn/22/11-22-0956-00-0jtc-resolution-of-china-nb-comments.docx"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July 2022 agenda hybrid</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6 July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in hybrid mode on Tuesday, 12 Jul 2022 in PM2 slot </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12 Jul 2022</a:t>
            </a:r>
            <a:br>
              <a:rPr lang="en-US" sz="1600" b="1" dirty="0">
                <a:latin typeface="+mj-lt"/>
              </a:rPr>
            </a:br>
            <a:r>
              <a:rPr lang="en-US" sz="1600" b="1" dirty="0">
                <a:latin typeface="+mj-lt"/>
              </a:rPr>
              <a:t>@ 4-6 pm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10</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p>
          <a:p>
            <a:pPr marL="182563" indent="-182563" eaLnBrk="0" hangingPunct="0">
              <a:spcBef>
                <a:spcPts val="800"/>
              </a:spcBef>
              <a:buFont typeface="Arial" panose="020B0604020202020204" pitchFamily="34" charset="0"/>
              <a:buChar char="•"/>
            </a:pPr>
            <a:r>
              <a:rPr kumimoji="0" lang="en-AU" sz="1600" i="0" u="none" strike="noStrike" cap="none" normalizeH="0" baseline="0" dirty="0">
                <a:ln>
                  <a:noFill/>
                </a:ln>
                <a:solidFill>
                  <a:srgbClr val="FF0000"/>
                </a:solidFill>
                <a:effectLst/>
                <a:latin typeface="+mj-lt"/>
              </a:rPr>
              <a:t>tbd</a:t>
            </a: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802.15.4x-2019 is likely to be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Likely to be submitted for information</a:t>
            </a:r>
          </a:p>
          <a:p>
            <a:pPr lvl="2"/>
            <a:r>
              <a:rPr lang="en-AU" dirty="0"/>
              <a:t>Probably will not be submitted directly for ballot</a:t>
            </a:r>
          </a:p>
          <a:p>
            <a:pPr lvl="2"/>
            <a:r>
              <a:rPr lang="en-AU" dirty="0"/>
              <a:t>Instead, will incorporate into next rollup</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100</a:t>
            </a:fld>
            <a:endParaRPr lang="en-US"/>
          </a:p>
        </p:txBody>
      </p:sp>
    </p:spTree>
    <p:extLst>
      <p:ext uri="{BB962C8B-B14F-4D97-AF65-F5344CB8AC3E}">
        <p14:creationId xmlns:p14="http://schemas.microsoft.com/office/powerpoint/2010/main" val="5003040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802.15.4z-2020 is likely to be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Likely to be submitted for information</a:t>
            </a:r>
          </a:p>
          <a:p>
            <a:pPr lvl="2"/>
            <a:r>
              <a:rPr lang="en-AU" dirty="0"/>
              <a:t>Probably will not be submitted directly for ballot</a:t>
            </a:r>
          </a:p>
          <a:p>
            <a:pPr lvl="2"/>
            <a:r>
              <a:rPr lang="en-AU" dirty="0"/>
              <a:t>Instead, will incorporate into next rollup</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101</a:t>
            </a:fld>
            <a:endParaRPr lang="en-US"/>
          </a:p>
        </p:txBody>
      </p:sp>
    </p:spTree>
    <p:extLst>
      <p:ext uri="{BB962C8B-B14F-4D97-AF65-F5344CB8AC3E}">
        <p14:creationId xmlns:p14="http://schemas.microsoft.com/office/powerpoint/2010/main" val="121634117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802.15.4aa-2022 is likely to be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Likely to be submitted for information</a:t>
            </a:r>
          </a:p>
          <a:p>
            <a:pPr lvl="2"/>
            <a:r>
              <a:rPr lang="en-AU" dirty="0"/>
              <a:t>Probably will not be submitted directly for ballot</a:t>
            </a:r>
          </a:p>
          <a:p>
            <a:pPr lvl="2"/>
            <a:r>
              <a:rPr lang="en-AU" dirty="0"/>
              <a:t>Instead, will incorporate into next rollup</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102</a:t>
            </a:fld>
            <a:endParaRPr lang="en-US"/>
          </a:p>
        </p:txBody>
      </p:sp>
    </p:spTree>
    <p:extLst>
      <p:ext uri="{BB962C8B-B14F-4D97-AF65-F5344CB8AC3E}">
        <p14:creationId xmlns:p14="http://schemas.microsoft.com/office/powerpoint/2010/main" val="365465613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802.15.3-2016 is likely to be submitted into the PSDO process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802.15 WG is seeking approval to submit to PSDO process – after liaising for information first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103</a:t>
            </a:fld>
            <a:endParaRPr lang="en-US"/>
          </a:p>
        </p:txBody>
      </p:sp>
    </p:spTree>
    <p:extLst>
      <p:ext uri="{BB962C8B-B14F-4D97-AF65-F5344CB8AC3E}">
        <p14:creationId xmlns:p14="http://schemas.microsoft.com/office/powerpoint/2010/main" val="46526295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802.15.3d-2017 is likely to be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Likely to be submitted for information</a:t>
            </a:r>
          </a:p>
          <a:p>
            <a:pPr lvl="2"/>
            <a:r>
              <a:rPr lang="en-AU" dirty="0"/>
              <a:t>Probably will not be submitted directly for ballot</a:t>
            </a:r>
          </a:p>
          <a:p>
            <a:pPr lvl="2"/>
            <a:r>
              <a:rPr lang="en-AU" dirty="0"/>
              <a:t>Instead, will incorporate into next rollup</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104</a:t>
            </a:fld>
            <a:endParaRPr lang="en-US"/>
          </a:p>
        </p:txBody>
      </p:sp>
    </p:spTree>
    <p:extLst>
      <p:ext uri="{BB962C8B-B14F-4D97-AF65-F5344CB8AC3E}">
        <p14:creationId xmlns:p14="http://schemas.microsoft.com/office/powerpoint/2010/main" val="69546950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802.15.3e-2017 is likely to be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Likely to be submitted for information</a:t>
            </a:r>
          </a:p>
          <a:p>
            <a:pPr lvl="2"/>
            <a:r>
              <a:rPr lang="en-AU" dirty="0"/>
              <a:t>Probably will not be submitted directly for ballot</a:t>
            </a:r>
          </a:p>
          <a:p>
            <a:pPr lvl="2"/>
            <a:r>
              <a:rPr lang="en-AU" dirty="0"/>
              <a:t>Instead, will incorporate into next rollup</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105</a:t>
            </a:fld>
            <a:endParaRPr lang="en-US"/>
          </a:p>
        </p:txBody>
      </p:sp>
    </p:spTree>
    <p:extLst>
      <p:ext uri="{BB962C8B-B14F-4D97-AF65-F5344CB8AC3E}">
        <p14:creationId xmlns:p14="http://schemas.microsoft.com/office/powerpoint/2010/main" val="156063763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802.15.3f-2017 is likely to be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Likely to be submitted for information</a:t>
            </a:r>
          </a:p>
          <a:p>
            <a:pPr lvl="2"/>
            <a:r>
              <a:rPr lang="en-AU" dirty="0"/>
              <a:t>Probably will not be submitted directly for ballot</a:t>
            </a:r>
          </a:p>
          <a:p>
            <a:pPr lvl="2"/>
            <a:r>
              <a:rPr lang="en-AU" dirty="0"/>
              <a:t>Instead, will incorporate into next rollup</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106</a:t>
            </a:fld>
            <a:endParaRPr lang="en-US"/>
          </a:p>
        </p:txBody>
      </p:sp>
    </p:spTree>
    <p:extLst>
      <p:ext uri="{BB962C8B-B14F-4D97-AF65-F5344CB8AC3E}">
        <p14:creationId xmlns:p14="http://schemas.microsoft.com/office/powerpoint/2010/main" val="371036574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802.15.7 may be submitted into the PSDO process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(May 2022) Discussion is occurring on when/if to submit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107</a:t>
            </a:fld>
            <a:endParaRPr lang="en-US"/>
          </a:p>
        </p:txBody>
      </p:sp>
    </p:spTree>
    <p:extLst>
      <p:ext uri="{BB962C8B-B14F-4D97-AF65-F5344CB8AC3E}">
        <p14:creationId xmlns:p14="http://schemas.microsoft.com/office/powerpoint/2010/main" val="275111483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802.15.9-2020 is likely to be submitted into the PSDO process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802.15 WG is seeking approval to submit to PSDO process – after liaising for information first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108</a:t>
            </a:fld>
            <a:endParaRPr lang="en-US"/>
          </a:p>
        </p:txBody>
      </p:sp>
    </p:spTree>
    <p:extLst>
      <p:ext uri="{BB962C8B-B14F-4D97-AF65-F5344CB8AC3E}">
        <p14:creationId xmlns:p14="http://schemas.microsoft.com/office/powerpoint/2010/main" val="123011265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802.15.13 may be submitted into the PSDO process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(May 2022) Discussion is occurring on when/if to submit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109</a:t>
            </a:fld>
            <a:endParaRPr lang="en-US"/>
          </a:p>
        </p:txBody>
      </p:sp>
    </p:spTree>
    <p:extLst>
      <p:ext uri="{BB962C8B-B14F-4D97-AF65-F5344CB8AC3E}">
        <p14:creationId xmlns:p14="http://schemas.microsoft.com/office/powerpoint/2010/main" val="1972465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May 2022</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defRPr/>
            </a:pPr>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802.15.6 may be submitted into the PSDO process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(May 2022) Discussion is occurring on when/if to submit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110</a:t>
            </a:fld>
            <a:endParaRPr lang="en-US"/>
          </a:p>
        </p:txBody>
      </p:sp>
    </p:spTree>
    <p:extLst>
      <p:ext uri="{BB962C8B-B14F-4D97-AF65-F5344CB8AC3E}">
        <p14:creationId xmlns:p14="http://schemas.microsoft.com/office/powerpoint/2010/main" val="155675598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111</a:t>
            </a:fld>
            <a:endParaRPr lang="en-US"/>
          </a:p>
        </p:txBody>
      </p:sp>
    </p:spTree>
    <p:extLst>
      <p:ext uri="{BB962C8B-B14F-4D97-AF65-F5344CB8AC3E}">
        <p14:creationId xmlns:p14="http://schemas.microsoft.com/office/powerpoint/2010/main" val="80682472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112</a:t>
            </a:fld>
            <a:endParaRPr lang="en-US"/>
          </a:p>
        </p:txBody>
      </p:sp>
    </p:spTree>
    <p:extLst>
      <p:ext uri="{BB962C8B-B14F-4D97-AF65-F5344CB8AC3E}">
        <p14:creationId xmlns:p14="http://schemas.microsoft.com/office/powerpoint/2010/main" val="361421370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09010325"/>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rgbClr val="00B050"/>
                          </a:solidFill>
                          <a:latin typeface="+mj-lt"/>
                        </a:rPr>
                        <a:t>Passed</a:t>
                      </a:r>
                    </a:p>
                  </a:txBody>
                  <a:tcPr marL="115147" marR="115147"/>
                </a:tc>
                <a:tc>
                  <a:txBody>
                    <a:bodyPr/>
                    <a:lstStyle/>
                    <a:p>
                      <a:pPr algn="ctr"/>
                      <a:r>
                        <a:rPr lang="en-AU" sz="1600" dirty="0">
                          <a:solidFill>
                            <a:schemeClr val="tx1"/>
                          </a:solidFill>
                          <a:latin typeface="+mj-lt"/>
                        </a:rPr>
                        <a:t>18 Mar 22</a:t>
                      </a:r>
                    </a:p>
                  </a:txBody>
                  <a:tcPr marL="0" marR="0"/>
                </a:tc>
                <a:tc>
                  <a:txBody>
                    <a:bodyPr/>
                    <a:lstStyle/>
                    <a:p>
                      <a:pPr algn="ctr"/>
                      <a:r>
                        <a:rPr lang="en-AU" sz="1600" dirty="0">
                          <a:solidFill>
                            <a:schemeClr val="accent2"/>
                          </a:solidFill>
                          <a:latin typeface="+mj-lt"/>
                        </a:rPr>
                        <a:t>Waiting</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113</a:t>
            </a:fld>
            <a:endParaRPr lang="en-US"/>
          </a:p>
        </p:txBody>
      </p:sp>
    </p:spTree>
    <p:extLst>
      <p:ext uri="{BB962C8B-B14F-4D97-AF65-F5344CB8AC3E}">
        <p14:creationId xmlns:p14="http://schemas.microsoft.com/office/powerpoint/2010/main" val="322867565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114</a:t>
            </a:fld>
            <a:endParaRPr lang="en-US"/>
          </a:p>
        </p:txBody>
      </p:sp>
    </p:spTree>
    <p:extLst>
      <p:ext uri="{BB962C8B-B14F-4D97-AF65-F5344CB8AC3E}">
        <p14:creationId xmlns:p14="http://schemas.microsoft.com/office/powerpoint/2010/main" val="401502138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FDIS ballot passed but a response is required</a:t>
            </a: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a:t>
            </a:r>
            <a:r>
              <a:rPr lang="en-AU" dirty="0">
                <a:solidFill>
                  <a:schemeClr val="accent2"/>
                </a:solidFill>
              </a:rPr>
              <a:t> but response required</a:t>
            </a:r>
          </a:p>
          <a:p>
            <a:pPr lvl="1"/>
            <a:r>
              <a:rPr lang="en-AU" dirty="0"/>
              <a:t>IEEE 802.22-2019 FDIS ballot passed on 18 Mar 2022 (</a:t>
            </a:r>
            <a:r>
              <a:rPr lang="en-AU" dirty="0">
                <a:solidFill>
                  <a:srgbClr val="FF0000"/>
                </a:solidFill>
              </a:rPr>
              <a:t>N?????</a:t>
            </a:r>
            <a:r>
              <a:rPr lang="en-AU" dirty="0"/>
              <a:t>)</a:t>
            </a:r>
          </a:p>
          <a:p>
            <a:pPr lvl="2"/>
            <a:r>
              <a:rPr lang="en-AU" dirty="0"/>
              <a:t>Passed 9/1/9</a:t>
            </a:r>
          </a:p>
          <a:p>
            <a:pPr lvl="2"/>
            <a:r>
              <a:rPr lang="en-AU" dirty="0"/>
              <a:t>China NB voted “no” with a repeat of the previous comment</a:t>
            </a:r>
          </a:p>
          <a:p>
            <a:pPr lvl="2"/>
            <a:r>
              <a:rPr lang="en-AU" dirty="0"/>
              <a:t>A proposed response follows (see </a:t>
            </a:r>
            <a:r>
              <a:rPr lang="en-AU" dirty="0">
                <a:effectLst/>
                <a:latin typeface="+mj-lt"/>
                <a:ea typeface="Calibri" panose="020F0502020204030204" pitchFamily="34" charset="0"/>
                <a:hlinkClick r:id="rId3"/>
              </a:rPr>
              <a:t>11-22-0806-00</a:t>
            </a:r>
            <a:r>
              <a:rPr lang="en-AU" dirty="0">
                <a:effectLst/>
                <a:latin typeface="+mj-lt"/>
                <a:ea typeface="Calibri" panose="020F0502020204030204" pitchFamily="34" charset="0"/>
              </a:rPr>
              <a:t>)</a:t>
            </a:r>
            <a:endParaRPr lang="en-AU" dirty="0"/>
          </a:p>
          <a:p>
            <a:pPr lvl="1"/>
            <a:r>
              <a:rPr lang="en-US" dirty="0"/>
              <a:t>Will be published as ISO/IEC/IEEE 8802-22:2022</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115</a:t>
            </a:fld>
            <a:endParaRPr lang="en-US"/>
          </a:p>
        </p:txBody>
      </p:sp>
      <p:graphicFrame>
        <p:nvGraphicFramePr>
          <p:cNvPr id="2" name="Object 1">
            <a:extLst>
              <a:ext uri="{FF2B5EF4-FFF2-40B4-BE49-F238E27FC236}">
                <a16:creationId xmlns:a16="http://schemas.microsoft.com/office/drawing/2014/main" id="{49A9E1A0-9899-42C7-9C31-6F2ABC28F8E9}"/>
              </a:ext>
            </a:extLst>
          </p:cNvPr>
          <p:cNvGraphicFramePr>
            <a:graphicFrameLocks noChangeAspect="1"/>
          </p:cNvGraphicFramePr>
          <p:nvPr>
            <p:extLst>
              <p:ext uri="{D42A27DB-BD31-4B8C-83A1-F6EECF244321}">
                <p14:modId xmlns:p14="http://schemas.microsoft.com/office/powerpoint/2010/main" val="4124331796"/>
              </p:ext>
            </p:extLst>
          </p:nvPr>
        </p:nvGraphicFramePr>
        <p:xfrm>
          <a:off x="5867400" y="4038600"/>
          <a:ext cx="914400" cy="806450"/>
        </p:xfrm>
        <a:graphic>
          <a:graphicData uri="http://schemas.openxmlformats.org/presentationml/2006/ole">
            <mc:AlternateContent xmlns:mc="http://schemas.openxmlformats.org/markup-compatibility/2006">
              <mc:Choice xmlns:v="urn:schemas-microsoft-com:vml" Requires="v">
                <p:oleObj spid="_x0000_s42025" name="Acrobat Document" showAsIcon="1" r:id="rId4" imgW="914597" imgH="806311" progId="Acrobat.Document.DC">
                  <p:embed/>
                </p:oleObj>
              </mc:Choice>
              <mc:Fallback>
                <p:oleObj name="Acrobat Document" showAsIcon="1" r:id="rId4" imgW="914597" imgH="806311" progId="Acrobat.Document.DC">
                  <p:embed/>
                  <p:pic>
                    <p:nvPicPr>
                      <p:cNvPr id="0" name=""/>
                      <p:cNvPicPr/>
                      <p:nvPr/>
                    </p:nvPicPr>
                    <p:blipFill>
                      <a:blip r:embed="rId5"/>
                      <a:stretch>
                        <a:fillRect/>
                      </a:stretch>
                    </p:blipFill>
                    <p:spPr>
                      <a:xfrm>
                        <a:off x="58674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55101489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D613A-B2DD-46B8-8551-5A6024F22F28}"/>
              </a:ext>
            </a:extLst>
          </p:cNvPr>
          <p:cNvSpPr>
            <a:spLocks noGrp="1"/>
          </p:cNvSpPr>
          <p:nvPr>
            <p:ph type="title"/>
          </p:nvPr>
        </p:nvSpPr>
        <p:spPr/>
        <p:txBody>
          <a:bodyPr/>
          <a:lstStyle/>
          <a:p>
            <a:r>
              <a:rPr lang="en-AU" dirty="0"/>
              <a:t>A proposed response to the China NB on 802.22 during the FDIS ballot has been developed</a:t>
            </a:r>
          </a:p>
        </p:txBody>
      </p:sp>
      <p:sp>
        <p:nvSpPr>
          <p:cNvPr id="3" name="Content Placeholder 2">
            <a:extLst>
              <a:ext uri="{FF2B5EF4-FFF2-40B4-BE49-F238E27FC236}">
                <a16:creationId xmlns:a16="http://schemas.microsoft.com/office/drawing/2014/main" id="{3457AD7E-B494-4115-A6DF-CCD0C5B62D8B}"/>
              </a:ext>
            </a:extLst>
          </p:cNvPr>
          <p:cNvSpPr>
            <a:spLocks noGrp="1"/>
          </p:cNvSpPr>
          <p:nvPr>
            <p:ph idx="1"/>
          </p:nvPr>
        </p:nvSpPr>
        <p:spPr/>
        <p:txBody>
          <a:bodyPr/>
          <a:lstStyle/>
          <a:p>
            <a:r>
              <a:rPr lang="en-US" sz="1800" dirty="0">
                <a:effectLst/>
                <a:latin typeface="Arial" panose="020B0604020202020204" pitchFamily="34" charset="0"/>
                <a:ea typeface="Calibri" panose="020F0502020204030204" pitchFamily="34" charset="0"/>
              </a:rPr>
              <a:t>Proposed response (see </a:t>
            </a:r>
            <a:r>
              <a:rPr lang="en-US" sz="1800" dirty="0">
                <a:effectLst/>
                <a:latin typeface="Arial" panose="020B0604020202020204" pitchFamily="34" charset="0"/>
                <a:ea typeface="Calibri" panose="020F0502020204030204" pitchFamily="34" charset="0"/>
                <a:hlinkClick r:id="rId2"/>
              </a:rPr>
              <a:t>11-22-0806-02</a:t>
            </a:r>
            <a:r>
              <a:rPr lang="en-US" sz="1800" dirty="0">
                <a:effectLst/>
                <a:latin typeface="Arial" panose="020B0604020202020204" pitchFamily="34" charset="0"/>
                <a:ea typeface="Calibri" panose="020F0502020204030204" pitchFamily="34" charset="0"/>
              </a:rPr>
              <a:t>)</a:t>
            </a:r>
          </a:p>
          <a:p>
            <a:pPr lvl="1"/>
            <a:r>
              <a:rPr lang="en-US" i="1" dirty="0">
                <a:effectLst/>
                <a:latin typeface="Arial" panose="020B0604020202020204" pitchFamily="34" charset="0"/>
                <a:ea typeface="Calibri" panose="020F0502020204030204" pitchFamily="34" charset="0"/>
              </a:rPr>
              <a:t>IEEE 802 respectfully disagree with the China NB’s negative comment, and the associated proposed change, submitted during the FDIS ballot on ISO/IEC/IEEE 8802-22. The comment and proposed change are effectively the same as the China NB’s comment and proposed change during the 60-day ballot on the same document. The comment during the FDIS ballot provides no information justifying the proposed change beyond that provided during the 60-day ballot. Therefore, the response provided by IEEE 802 after the 60-day ballot (see N17405) is equally applicable as a response to the China NB’s comment during the FDIS ballot</a:t>
            </a:r>
            <a:r>
              <a:rPr lang="en-US" dirty="0">
                <a:effectLst/>
                <a:latin typeface="Arial" panose="020B0604020202020204" pitchFamily="34" charset="0"/>
                <a:ea typeface="Calibri" panose="020F0502020204030204" pitchFamily="34" charset="0"/>
              </a:rPr>
              <a:t>.</a:t>
            </a:r>
          </a:p>
          <a:p>
            <a:endParaRPr lang="en-AU" dirty="0"/>
          </a:p>
        </p:txBody>
      </p:sp>
      <p:sp>
        <p:nvSpPr>
          <p:cNvPr id="4" name="Footer Placeholder 3">
            <a:extLst>
              <a:ext uri="{FF2B5EF4-FFF2-40B4-BE49-F238E27FC236}">
                <a16:creationId xmlns:a16="http://schemas.microsoft.com/office/drawing/2014/main" id="{EB9BE76E-F75C-4AD6-A11B-972C86E7EEFF}"/>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86D72EA-7897-4D1F-8FBE-A36E2DA9A04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116</a:t>
            </a:fld>
            <a:endParaRPr lang="en-US"/>
          </a:p>
        </p:txBody>
      </p:sp>
    </p:spTree>
    <p:extLst>
      <p:ext uri="{BB962C8B-B14F-4D97-AF65-F5344CB8AC3E}">
        <p14:creationId xmlns:p14="http://schemas.microsoft.com/office/powerpoint/2010/main" val="326968712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7FA17-57C2-B002-72E2-3F8A7A0361B1}"/>
              </a:ext>
            </a:extLst>
          </p:cNvPr>
          <p:cNvSpPr>
            <a:spLocks noGrp="1"/>
          </p:cNvSpPr>
          <p:nvPr>
            <p:ph type="title"/>
          </p:nvPr>
        </p:nvSpPr>
        <p:spPr/>
        <p:txBody>
          <a:bodyPr/>
          <a:lstStyle/>
          <a:p>
            <a:r>
              <a:rPr lang="en-AU" dirty="0"/>
              <a:t>The SC will consider recommending a response to comments on 802.22</a:t>
            </a:r>
          </a:p>
        </p:txBody>
      </p:sp>
      <p:sp>
        <p:nvSpPr>
          <p:cNvPr id="3" name="Content Placeholder 2">
            <a:extLst>
              <a:ext uri="{FF2B5EF4-FFF2-40B4-BE49-F238E27FC236}">
                <a16:creationId xmlns:a16="http://schemas.microsoft.com/office/drawing/2014/main" id="{990DD6B5-9D94-C393-F48D-A7B580B3948F}"/>
              </a:ext>
            </a:extLst>
          </p:cNvPr>
          <p:cNvSpPr>
            <a:spLocks noGrp="1"/>
          </p:cNvSpPr>
          <p:nvPr>
            <p:ph idx="1"/>
          </p:nvPr>
        </p:nvSpPr>
        <p:spPr/>
        <p:txBody>
          <a:bodyPr/>
          <a:lstStyle/>
          <a:p>
            <a:r>
              <a:rPr lang="en-AU" dirty="0"/>
              <a:t>Motion</a:t>
            </a:r>
          </a:p>
          <a:p>
            <a:pPr lvl="1"/>
            <a:r>
              <a:rPr lang="en-AU" i="1" dirty="0"/>
              <a:t>The IEEE 802 JTC1 SC recommends to the IEEE 802 EC that</a:t>
            </a:r>
            <a:r>
              <a:rPr lang="en-US" i="1" dirty="0">
                <a:effectLst/>
                <a:latin typeface="Arial" panose="020B0604020202020204" pitchFamily="34" charset="0"/>
                <a:ea typeface="Calibri" panose="020F0502020204030204" pitchFamily="34" charset="0"/>
              </a:rPr>
              <a:t> </a:t>
            </a:r>
            <a:r>
              <a:rPr lang="en-US" i="1" dirty="0">
                <a:effectLst/>
                <a:latin typeface="Arial" panose="020B0604020202020204" pitchFamily="34" charset="0"/>
                <a:ea typeface="Calibri" panose="020F0502020204030204" pitchFamily="34" charset="0"/>
                <a:hlinkClick r:id="rId2"/>
              </a:rPr>
              <a:t>11-22-0806-02</a:t>
            </a:r>
            <a:r>
              <a:rPr lang="en-AU" i="1" dirty="0"/>
              <a:t> be liaised to ISO/IEC JTC1/SC6 as a response to the comments during the FDIS ballot on IEEE 802.22</a:t>
            </a:r>
          </a:p>
          <a:p>
            <a:pPr lvl="1"/>
            <a:r>
              <a:rPr lang="en-AU" dirty="0"/>
              <a:t>Moved:</a:t>
            </a:r>
          </a:p>
          <a:p>
            <a:pPr lvl="1"/>
            <a:r>
              <a:rPr lang="en-AU" dirty="0"/>
              <a:t>Seconded:</a:t>
            </a:r>
          </a:p>
        </p:txBody>
      </p:sp>
      <p:sp>
        <p:nvSpPr>
          <p:cNvPr id="4" name="Footer Placeholder 3">
            <a:extLst>
              <a:ext uri="{FF2B5EF4-FFF2-40B4-BE49-F238E27FC236}">
                <a16:creationId xmlns:a16="http://schemas.microsoft.com/office/drawing/2014/main" id="{6588E02F-48D4-7B47-6408-784F4752DF5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A82B66D4-25D4-C8F8-1AC9-A7C4B75D7C5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117</a:t>
            </a:fld>
            <a:endParaRPr lang="en-US"/>
          </a:p>
        </p:txBody>
      </p:sp>
    </p:spTree>
    <p:extLst>
      <p:ext uri="{BB962C8B-B14F-4D97-AF65-F5344CB8AC3E}">
        <p14:creationId xmlns:p14="http://schemas.microsoft.com/office/powerpoint/2010/main" val="335387507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SC6 has scheduled a virtual plenary meeting in late Jun – early Jul 2022</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118</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JTC1/SC6</a:t>
            </a:r>
          </a:p>
          <a:p>
            <a:pPr lvl="2"/>
            <a:r>
              <a:rPr lang="en-AU" dirty="0"/>
              <a:t>ISO/IEC JTC1/SC6/WG1</a:t>
            </a:r>
          </a:p>
          <a:p>
            <a:pPr lvl="2"/>
            <a:r>
              <a:rPr lang="en-AU" dirty="0"/>
              <a:t>ISO/IEC JTC1/SC6/AHG1</a:t>
            </a:r>
          </a:p>
          <a:p>
            <a:pPr lvl="2"/>
            <a:r>
              <a:rPr lang="en-AU" dirty="0"/>
              <a:t>ISO/IEC JTC1/SC6/AG1</a:t>
            </a:r>
          </a:p>
          <a:p>
            <a:pPr lvl="2"/>
            <a:r>
              <a:rPr lang="en-AU" dirty="0"/>
              <a:t>ISO/IEC JTC1/SC6/WG7</a:t>
            </a:r>
          </a:p>
          <a:p>
            <a:pPr lvl="2"/>
            <a:r>
              <a:rPr lang="en-AU" dirty="0"/>
              <a:t>ISO/IEC JTC1/SC6/WG10</a:t>
            </a:r>
          </a:p>
          <a:p>
            <a:r>
              <a:rPr lang="en-AU" dirty="0"/>
              <a:t>Dates</a:t>
            </a:r>
          </a:p>
          <a:p>
            <a:pPr lvl="1"/>
            <a:r>
              <a:rPr lang="en-AU"/>
              <a:t>27 </a:t>
            </a:r>
            <a:r>
              <a:rPr lang="en-AU" dirty="0"/>
              <a:t>Jun-1 Jul 2022</a:t>
            </a:r>
          </a:p>
          <a:p>
            <a:r>
              <a:rPr lang="en-AU" dirty="0"/>
              <a:t>Location</a:t>
            </a:r>
          </a:p>
          <a:p>
            <a:pPr lvl="1"/>
            <a:r>
              <a:rPr lang="en-AU" dirty="0"/>
              <a:t>Virtual (Zoom)</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Topics</a:t>
            </a:r>
          </a:p>
          <a:p>
            <a:pPr lvl="1"/>
            <a:r>
              <a:rPr lang="en-GB" sz="1800" kern="0"/>
              <a:t>…</a:t>
            </a:r>
            <a:endParaRPr lang="en-GB" sz="1800" kern="0" dirty="0">
              <a:solidFill>
                <a:srgbClr val="FF0000"/>
              </a:solidFill>
            </a:endParaRPr>
          </a:p>
        </p:txBody>
      </p:sp>
    </p:spTree>
    <p:extLst>
      <p:ext uri="{BB962C8B-B14F-4D97-AF65-F5344CB8AC3E}">
        <p14:creationId xmlns:p14="http://schemas.microsoft.com/office/powerpoint/2010/main" val="299479421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992101-B2B8-9AF9-1513-466FEF8330C1}"/>
              </a:ext>
            </a:extLst>
          </p:cNvPr>
          <p:cNvSpPr>
            <a:spLocks noGrp="1"/>
          </p:cNvSpPr>
          <p:nvPr>
            <p:ph type="title"/>
          </p:nvPr>
        </p:nvSpPr>
        <p:spPr/>
        <p:txBody>
          <a:bodyPr/>
          <a:lstStyle/>
          <a:p>
            <a:r>
              <a:rPr lang="en-AU" dirty="0"/>
              <a:t>The WG1 meeting has a few items of interest to IEEE 802</a:t>
            </a:r>
          </a:p>
        </p:txBody>
      </p:sp>
      <p:sp>
        <p:nvSpPr>
          <p:cNvPr id="3" name="Content Placeholder 2">
            <a:extLst>
              <a:ext uri="{FF2B5EF4-FFF2-40B4-BE49-F238E27FC236}">
                <a16:creationId xmlns:a16="http://schemas.microsoft.com/office/drawing/2014/main" id="{0C6305D3-7A51-9EC4-BD4F-F8867E0E76EA}"/>
              </a:ext>
            </a:extLst>
          </p:cNvPr>
          <p:cNvSpPr>
            <a:spLocks noGrp="1"/>
          </p:cNvSpPr>
          <p:nvPr>
            <p:ph idx="1"/>
          </p:nvPr>
        </p:nvSpPr>
        <p:spPr/>
        <p:txBody>
          <a:bodyPr/>
          <a:lstStyle/>
          <a:p>
            <a:pPr>
              <a:buFont typeface="+mj-lt"/>
              <a:buAutoNum type="arabicPeriod"/>
            </a:pPr>
            <a:r>
              <a:rPr lang="en-AU" dirty="0"/>
              <a:t>Welcome &amp; ISO/IEC Codes of Conduct</a:t>
            </a:r>
          </a:p>
          <a:p>
            <a:pPr>
              <a:buFont typeface="+mj-lt"/>
              <a:buAutoNum type="arabicPeriod"/>
            </a:pPr>
            <a:r>
              <a:rPr lang="en-AU" dirty="0"/>
              <a:t>Roll Call</a:t>
            </a:r>
          </a:p>
          <a:p>
            <a:pPr>
              <a:buFont typeface="+mj-lt"/>
              <a:buAutoNum type="arabicPeriod"/>
            </a:pPr>
            <a:r>
              <a:rPr lang="en-AU" dirty="0"/>
              <a:t>Approval of Agenda</a:t>
            </a:r>
          </a:p>
          <a:p>
            <a:pPr>
              <a:buFont typeface="+mj-lt"/>
              <a:buAutoNum type="arabicPeriod"/>
            </a:pPr>
            <a:r>
              <a:rPr lang="en-AU" dirty="0"/>
              <a:t>Review Meeting Reports</a:t>
            </a:r>
          </a:p>
          <a:p>
            <a:pPr>
              <a:buFont typeface="+mj-lt"/>
              <a:buAutoNum type="arabicPeriod"/>
            </a:pPr>
            <a:r>
              <a:rPr lang="en-AU" dirty="0"/>
              <a:t>Active Work Items</a:t>
            </a:r>
          </a:p>
          <a:p>
            <a:pPr lvl="1"/>
            <a:r>
              <a:rPr lang="en-AU" dirty="0"/>
              <a:t>5.1 Low Altitude Drone Area Network (LADAN)</a:t>
            </a:r>
          </a:p>
          <a:p>
            <a:pPr lvl="1"/>
            <a:r>
              <a:rPr lang="en-AU" dirty="0"/>
              <a:t>5.2-4 NFCIP -1</a:t>
            </a:r>
          </a:p>
          <a:p>
            <a:pPr lvl="1"/>
            <a:r>
              <a:rPr lang="en-AU" dirty="0">
                <a:solidFill>
                  <a:srgbClr val="FF0000"/>
                </a:solidFill>
              </a:rPr>
              <a:t>5.5 PWI-DWIN</a:t>
            </a:r>
          </a:p>
          <a:p>
            <a:pPr lvl="1"/>
            <a:r>
              <a:rPr lang="en-AU" dirty="0"/>
              <a:t>5.6 PWI-WRAN (Wearable Robot Area Network)</a:t>
            </a:r>
            <a:br>
              <a:rPr lang="en-AU" dirty="0"/>
            </a:br>
            <a:endParaRPr lang="en-AU" dirty="0"/>
          </a:p>
          <a:p>
            <a:pPr lvl="1"/>
            <a:endParaRPr lang="en-AU" dirty="0">
              <a:solidFill>
                <a:srgbClr val="FF0000"/>
              </a:solidFill>
            </a:endParaRPr>
          </a:p>
          <a:p>
            <a:pPr lvl="1"/>
            <a:endParaRPr lang="en-AU" dirty="0"/>
          </a:p>
        </p:txBody>
      </p:sp>
      <p:sp>
        <p:nvSpPr>
          <p:cNvPr id="4" name="Footer Placeholder 3">
            <a:extLst>
              <a:ext uri="{FF2B5EF4-FFF2-40B4-BE49-F238E27FC236}">
                <a16:creationId xmlns:a16="http://schemas.microsoft.com/office/drawing/2014/main" id="{838AF365-61FA-9AE4-AEB4-2CC933E53103}"/>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4B147B1B-F51D-EDF4-1E3A-C0EF2BE5FC16}"/>
              </a:ext>
            </a:extLst>
          </p:cNvPr>
          <p:cNvSpPr>
            <a:spLocks noGrp="1"/>
          </p:cNvSpPr>
          <p:nvPr>
            <p:ph type="sldNum" sz="quarter" idx="11"/>
          </p:nvPr>
        </p:nvSpPr>
        <p:spPr/>
        <p:txBody>
          <a:bodyPr/>
          <a:lstStyle/>
          <a:p>
            <a:r>
              <a:rPr lang="en-US"/>
              <a:t>Slide </a:t>
            </a:r>
            <a:fld id="{EF4002E7-DB4D-4CC3-8382-1939D19420D8}" type="slidenum">
              <a:rPr lang="en-US" smtClean="0"/>
              <a:pPr/>
              <a:t>119</a:t>
            </a:fld>
            <a:endParaRPr lang="en-US"/>
          </a:p>
        </p:txBody>
      </p:sp>
    </p:spTree>
    <p:extLst>
      <p:ext uri="{BB962C8B-B14F-4D97-AF65-F5344CB8AC3E}">
        <p14:creationId xmlns:p14="http://schemas.microsoft.com/office/powerpoint/2010/main" val="2348067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12 Jul 2022,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992101-B2B8-9AF9-1513-466FEF8330C1}"/>
              </a:ext>
            </a:extLst>
          </p:cNvPr>
          <p:cNvSpPr>
            <a:spLocks noGrp="1"/>
          </p:cNvSpPr>
          <p:nvPr>
            <p:ph type="title"/>
          </p:nvPr>
        </p:nvSpPr>
        <p:spPr/>
        <p:txBody>
          <a:bodyPr/>
          <a:lstStyle/>
          <a:p>
            <a:r>
              <a:rPr lang="en-AU" dirty="0"/>
              <a:t>The WG1 meeting has a few items of interest to IEEE 802</a:t>
            </a:r>
          </a:p>
        </p:txBody>
      </p:sp>
      <p:sp>
        <p:nvSpPr>
          <p:cNvPr id="3" name="Content Placeholder 2">
            <a:extLst>
              <a:ext uri="{FF2B5EF4-FFF2-40B4-BE49-F238E27FC236}">
                <a16:creationId xmlns:a16="http://schemas.microsoft.com/office/drawing/2014/main" id="{0C6305D3-7A51-9EC4-BD4F-F8867E0E76EA}"/>
              </a:ext>
            </a:extLst>
          </p:cNvPr>
          <p:cNvSpPr>
            <a:spLocks noGrp="1"/>
          </p:cNvSpPr>
          <p:nvPr>
            <p:ph idx="1"/>
          </p:nvPr>
        </p:nvSpPr>
        <p:spPr/>
        <p:txBody>
          <a:bodyPr/>
          <a:lstStyle/>
          <a:p>
            <a:r>
              <a:rPr lang="en-AU" dirty="0"/>
              <a:t>6. Review on Potential updates of AG/AHG related to WG 1</a:t>
            </a:r>
          </a:p>
          <a:p>
            <a:pPr lvl="1"/>
            <a:r>
              <a:rPr lang="en-AU" dirty="0"/>
              <a:t>6.1 AG 1 on Wearable devices</a:t>
            </a:r>
          </a:p>
          <a:p>
            <a:pPr lvl="1"/>
            <a:r>
              <a:rPr lang="en-AU" dirty="0"/>
              <a:t>6.2 AG 2 on Concepts and terminology</a:t>
            </a:r>
          </a:p>
          <a:p>
            <a:pPr lvl="1"/>
            <a:r>
              <a:rPr lang="en-AU" dirty="0"/>
              <a:t>6.3 AG 3 on Systematic review process</a:t>
            </a:r>
          </a:p>
          <a:p>
            <a:pPr lvl="1"/>
            <a:r>
              <a:rPr lang="en-AU" dirty="0"/>
              <a:t>6.4 AHG 2 on Trustworthiness</a:t>
            </a:r>
          </a:p>
          <a:p>
            <a:r>
              <a:rPr lang="en-AU" dirty="0"/>
              <a:t>7. Liaison</a:t>
            </a:r>
          </a:p>
          <a:p>
            <a:pPr lvl="1"/>
            <a:r>
              <a:rPr lang="en-AU" dirty="0"/>
              <a:t>7.1 Liaisons with other SDOs</a:t>
            </a:r>
          </a:p>
          <a:p>
            <a:pPr lvl="2"/>
            <a:r>
              <a:rPr lang="en-AU" dirty="0"/>
              <a:t>…</a:t>
            </a:r>
          </a:p>
          <a:p>
            <a:pPr lvl="2"/>
            <a:r>
              <a:rPr lang="en-AU" dirty="0">
                <a:solidFill>
                  <a:srgbClr val="FF0000"/>
                </a:solidFill>
              </a:rPr>
              <a:t>IEEE 802</a:t>
            </a:r>
          </a:p>
          <a:p>
            <a:pPr lvl="3"/>
            <a:r>
              <a:rPr lang="en-AU" dirty="0">
                <a:solidFill>
                  <a:srgbClr val="FF0000"/>
                </a:solidFill>
              </a:rPr>
              <a:t>SC6N17736/WG1N319 IEEE 802 status report to ISO/IEC JTC 1/SC 6 for SC 6</a:t>
            </a:r>
            <a:br>
              <a:rPr lang="en-AU" dirty="0">
                <a:solidFill>
                  <a:srgbClr val="FF0000"/>
                </a:solidFill>
              </a:rPr>
            </a:br>
            <a:r>
              <a:rPr lang="en-AU" dirty="0">
                <a:solidFill>
                  <a:srgbClr val="FF0000"/>
                </a:solidFill>
              </a:rPr>
              <a:t>meeting in June/July 2022</a:t>
            </a:r>
          </a:p>
          <a:p>
            <a:pPr lvl="1"/>
            <a:r>
              <a:rPr lang="en-AU" dirty="0"/>
              <a:t>7.2 Review liaison status</a:t>
            </a:r>
          </a:p>
        </p:txBody>
      </p:sp>
      <p:sp>
        <p:nvSpPr>
          <p:cNvPr id="4" name="Footer Placeholder 3">
            <a:extLst>
              <a:ext uri="{FF2B5EF4-FFF2-40B4-BE49-F238E27FC236}">
                <a16:creationId xmlns:a16="http://schemas.microsoft.com/office/drawing/2014/main" id="{838AF365-61FA-9AE4-AEB4-2CC933E53103}"/>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4B147B1B-F51D-EDF4-1E3A-C0EF2BE5FC16}"/>
              </a:ext>
            </a:extLst>
          </p:cNvPr>
          <p:cNvSpPr>
            <a:spLocks noGrp="1"/>
          </p:cNvSpPr>
          <p:nvPr>
            <p:ph type="sldNum" sz="quarter" idx="11"/>
          </p:nvPr>
        </p:nvSpPr>
        <p:spPr/>
        <p:txBody>
          <a:bodyPr/>
          <a:lstStyle/>
          <a:p>
            <a:r>
              <a:rPr lang="en-US"/>
              <a:t>Slide </a:t>
            </a:r>
            <a:fld id="{EF4002E7-DB4D-4CC3-8382-1939D19420D8}" type="slidenum">
              <a:rPr lang="en-US" smtClean="0"/>
              <a:pPr/>
              <a:t>120</a:t>
            </a:fld>
            <a:endParaRPr lang="en-US"/>
          </a:p>
        </p:txBody>
      </p:sp>
    </p:spTree>
    <p:extLst>
      <p:ext uri="{BB962C8B-B14F-4D97-AF65-F5344CB8AC3E}">
        <p14:creationId xmlns:p14="http://schemas.microsoft.com/office/powerpoint/2010/main" val="17020310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DE064-D4D9-E41C-96DA-283FC1D73EB7}"/>
              </a:ext>
            </a:extLst>
          </p:cNvPr>
          <p:cNvSpPr>
            <a:spLocks noGrp="1"/>
          </p:cNvSpPr>
          <p:nvPr>
            <p:ph type="title"/>
          </p:nvPr>
        </p:nvSpPr>
        <p:spPr/>
        <p:txBody>
          <a:bodyPr/>
          <a:lstStyle/>
          <a:p>
            <a:r>
              <a:rPr lang="en-AU" dirty="0"/>
              <a:t>The IEEE 802 liaison report was well received</a:t>
            </a:r>
          </a:p>
        </p:txBody>
      </p:sp>
      <p:sp>
        <p:nvSpPr>
          <p:cNvPr id="3" name="Content Placeholder 2">
            <a:extLst>
              <a:ext uri="{FF2B5EF4-FFF2-40B4-BE49-F238E27FC236}">
                <a16:creationId xmlns:a16="http://schemas.microsoft.com/office/drawing/2014/main" id="{559F7E04-A1E8-883C-0576-EDFBB2A29BC8}"/>
              </a:ext>
            </a:extLst>
          </p:cNvPr>
          <p:cNvSpPr>
            <a:spLocks noGrp="1"/>
          </p:cNvSpPr>
          <p:nvPr>
            <p:ph idx="1"/>
          </p:nvPr>
        </p:nvSpPr>
        <p:spPr/>
        <p:txBody>
          <a:bodyPr/>
          <a:lstStyle/>
          <a:p>
            <a:pPr lvl="1"/>
            <a:r>
              <a:rPr lang="en-AU" dirty="0"/>
              <a:t>The IEEE 802 LS report is </a:t>
            </a:r>
            <a:r>
              <a:rPr lang="en-AU" dirty="0">
                <a:hlinkClick r:id="rId2"/>
              </a:rPr>
              <a:t>ec-22-0103-05</a:t>
            </a:r>
            <a:endParaRPr lang="en-AU" dirty="0"/>
          </a:p>
          <a:p>
            <a:pPr lvl="2"/>
            <a:r>
              <a:rPr lang="en-AU" dirty="0"/>
              <a:t>It was updated at last moment to reflect latest information</a:t>
            </a:r>
          </a:p>
          <a:p>
            <a:pPr lvl="1"/>
            <a:r>
              <a:rPr lang="en-AU" dirty="0"/>
              <a:t>The report was presented by Andrew Myles and seemed to be well received</a:t>
            </a:r>
          </a:p>
          <a:p>
            <a:pPr lvl="1"/>
            <a:r>
              <a:rPr lang="en-AU" dirty="0"/>
              <a:t>At the end of the report Andrew Myles asked WG1 if the report was in the appropriate format?</a:t>
            </a:r>
          </a:p>
          <a:p>
            <a:pPr lvl="2"/>
            <a:r>
              <a:rPr lang="en-AU" dirty="0"/>
              <a:t>Multiple people said yes, saying they really liked it and used it</a:t>
            </a:r>
          </a:p>
          <a:p>
            <a:pPr lvl="2"/>
            <a:r>
              <a:rPr lang="en-AU" dirty="0"/>
              <a:t>At least one person would like a summary of new IEEE 802 activities added</a:t>
            </a:r>
          </a:p>
          <a:p>
            <a:pPr lvl="2"/>
            <a:r>
              <a:rPr lang="en-AU" dirty="0"/>
              <a:t>It was suggest the name of each standard be included on the page reporting on the standard to avoid alphabet soup</a:t>
            </a:r>
          </a:p>
          <a:p>
            <a:pPr lvl="1"/>
            <a:r>
              <a:rPr lang="en-AU" dirty="0"/>
              <a:t>It is proposed we keep the current report format for future liaisons, refining as suggested above</a:t>
            </a:r>
          </a:p>
          <a:p>
            <a:endParaRPr lang="en-AU" dirty="0"/>
          </a:p>
        </p:txBody>
      </p:sp>
      <p:sp>
        <p:nvSpPr>
          <p:cNvPr id="4" name="Footer Placeholder 3">
            <a:extLst>
              <a:ext uri="{FF2B5EF4-FFF2-40B4-BE49-F238E27FC236}">
                <a16:creationId xmlns:a16="http://schemas.microsoft.com/office/drawing/2014/main" id="{39C8D6FE-2CDF-3C3D-696A-E89C8EB5CC9A}"/>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A48FDB0-9288-F1FB-0CE0-256F1407096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121</a:t>
            </a:fld>
            <a:endParaRPr lang="en-US"/>
          </a:p>
        </p:txBody>
      </p:sp>
    </p:spTree>
    <p:extLst>
      <p:ext uri="{BB962C8B-B14F-4D97-AF65-F5344CB8AC3E}">
        <p14:creationId xmlns:p14="http://schemas.microsoft.com/office/powerpoint/2010/main" val="57714850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992101-B2B8-9AF9-1513-466FEF8330C1}"/>
              </a:ext>
            </a:extLst>
          </p:cNvPr>
          <p:cNvSpPr>
            <a:spLocks noGrp="1"/>
          </p:cNvSpPr>
          <p:nvPr>
            <p:ph type="title"/>
          </p:nvPr>
        </p:nvSpPr>
        <p:spPr/>
        <p:txBody>
          <a:bodyPr/>
          <a:lstStyle/>
          <a:p>
            <a:r>
              <a:rPr lang="en-AU" dirty="0"/>
              <a:t>The WG1 meeting has a few items of interest to IEEE 802</a:t>
            </a:r>
          </a:p>
        </p:txBody>
      </p:sp>
      <p:sp>
        <p:nvSpPr>
          <p:cNvPr id="3" name="Content Placeholder 2">
            <a:extLst>
              <a:ext uri="{FF2B5EF4-FFF2-40B4-BE49-F238E27FC236}">
                <a16:creationId xmlns:a16="http://schemas.microsoft.com/office/drawing/2014/main" id="{0C6305D3-7A51-9EC4-BD4F-F8867E0E76EA}"/>
              </a:ext>
            </a:extLst>
          </p:cNvPr>
          <p:cNvSpPr>
            <a:spLocks noGrp="1"/>
          </p:cNvSpPr>
          <p:nvPr>
            <p:ph idx="1"/>
          </p:nvPr>
        </p:nvSpPr>
        <p:spPr/>
        <p:txBody>
          <a:bodyPr/>
          <a:lstStyle/>
          <a:p>
            <a:r>
              <a:rPr lang="en-AU" dirty="0"/>
              <a:t>8. Introduction of New Item</a:t>
            </a:r>
          </a:p>
          <a:p>
            <a:pPr lvl="1"/>
            <a:r>
              <a:rPr lang="en-AU" dirty="0">
                <a:solidFill>
                  <a:srgbClr val="FF0000"/>
                </a:solidFill>
              </a:rPr>
              <a:t>PHY specification based on licensed narrowband in field area network for Smart Grid</a:t>
            </a:r>
          </a:p>
          <a:p>
            <a:pPr lvl="1"/>
            <a:r>
              <a:rPr lang="en-AU" dirty="0">
                <a:solidFill>
                  <a:srgbClr val="FF0000"/>
                </a:solidFill>
              </a:rPr>
              <a:t>Control Protocol for Radio Frequency Directional Signal Transmission (RF-DST)</a:t>
            </a:r>
          </a:p>
        </p:txBody>
      </p:sp>
      <p:sp>
        <p:nvSpPr>
          <p:cNvPr id="4" name="Footer Placeholder 3">
            <a:extLst>
              <a:ext uri="{FF2B5EF4-FFF2-40B4-BE49-F238E27FC236}">
                <a16:creationId xmlns:a16="http://schemas.microsoft.com/office/drawing/2014/main" id="{838AF365-61FA-9AE4-AEB4-2CC933E53103}"/>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4B147B1B-F51D-EDF4-1E3A-C0EF2BE5FC16}"/>
              </a:ext>
            </a:extLst>
          </p:cNvPr>
          <p:cNvSpPr>
            <a:spLocks noGrp="1"/>
          </p:cNvSpPr>
          <p:nvPr>
            <p:ph type="sldNum" sz="quarter" idx="11"/>
          </p:nvPr>
        </p:nvSpPr>
        <p:spPr/>
        <p:txBody>
          <a:bodyPr/>
          <a:lstStyle/>
          <a:p>
            <a:r>
              <a:rPr lang="en-US"/>
              <a:t>Slide </a:t>
            </a:r>
            <a:fld id="{EF4002E7-DB4D-4CC3-8382-1939D19420D8}" type="slidenum">
              <a:rPr lang="en-US" smtClean="0"/>
              <a:pPr/>
              <a:t>122</a:t>
            </a:fld>
            <a:endParaRPr lang="en-US"/>
          </a:p>
        </p:txBody>
      </p:sp>
    </p:spTree>
    <p:extLst>
      <p:ext uri="{BB962C8B-B14F-4D97-AF65-F5344CB8AC3E}">
        <p14:creationId xmlns:p14="http://schemas.microsoft.com/office/powerpoint/2010/main" val="295039799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7064-418B-4A09-B5B4-2664869EF640}"/>
              </a:ext>
            </a:extLst>
          </p:cNvPr>
          <p:cNvSpPr>
            <a:spLocks noGrp="1"/>
          </p:cNvSpPr>
          <p:nvPr>
            <p:ph type="title"/>
          </p:nvPr>
        </p:nvSpPr>
        <p:spPr>
          <a:xfrm>
            <a:off x="685800" y="685800"/>
            <a:ext cx="7772400" cy="1066800"/>
          </a:xfrm>
        </p:spPr>
        <p:txBody>
          <a:bodyPr/>
          <a:lstStyle/>
          <a:p>
            <a:r>
              <a:rPr lang="en-AU" dirty="0"/>
              <a:t>There was an NP proposal in SC6/WG1 for </a:t>
            </a:r>
            <a:r>
              <a:rPr lang="en-AU" i="1" dirty="0"/>
              <a:t>Licensed narrowband in field area network for Smart Grid </a:t>
            </a:r>
          </a:p>
        </p:txBody>
      </p:sp>
      <p:sp>
        <p:nvSpPr>
          <p:cNvPr id="3" name="Content Placeholder 2">
            <a:extLst>
              <a:ext uri="{FF2B5EF4-FFF2-40B4-BE49-F238E27FC236}">
                <a16:creationId xmlns:a16="http://schemas.microsoft.com/office/drawing/2014/main" id="{340FE7EB-4BAD-4CEC-8206-03DE1EF4D69A}"/>
              </a:ext>
            </a:extLst>
          </p:cNvPr>
          <p:cNvSpPr>
            <a:spLocks noGrp="1"/>
          </p:cNvSpPr>
          <p:nvPr>
            <p:ph idx="1"/>
          </p:nvPr>
        </p:nvSpPr>
        <p:spPr>
          <a:xfrm>
            <a:off x="685800" y="1981200"/>
            <a:ext cx="7772400" cy="4114800"/>
          </a:xfrm>
        </p:spPr>
        <p:txBody>
          <a:bodyPr/>
          <a:lstStyle/>
          <a:p>
            <a:pPr lvl="1"/>
            <a:r>
              <a:rPr lang="en-AU" dirty="0"/>
              <a:t>The Korea NB proposal was for a RAT to support Smart Grid …</a:t>
            </a:r>
          </a:p>
          <a:p>
            <a:pPr lvl="2"/>
            <a:r>
              <a:rPr lang="en-AU" dirty="0"/>
              <a:t>With 100kbps peak rate </a:t>
            </a:r>
          </a:p>
          <a:p>
            <a:pPr lvl="2"/>
            <a:r>
              <a:rPr lang="en-AU" dirty="0"/>
              <a:t>With bandwidth&lt;=25kHz </a:t>
            </a:r>
          </a:p>
          <a:p>
            <a:pPr lvl="2"/>
            <a:r>
              <a:rPr lang="en-AU" dirty="0"/>
              <a:t>For licensed frequency band</a:t>
            </a:r>
          </a:p>
          <a:p>
            <a:pPr lvl="1"/>
            <a:r>
              <a:rPr lang="en-AU" dirty="0"/>
              <a:t>… asserting there is nothing suitable</a:t>
            </a:r>
          </a:p>
          <a:p>
            <a:pPr lvl="2"/>
            <a:r>
              <a:rPr lang="en-AU" dirty="0"/>
              <a:t>TRS APCO P25 (12.5KHz/6.252kHz, licensed band): 9.6kbps</a:t>
            </a:r>
          </a:p>
          <a:p>
            <a:pPr lvl="2"/>
            <a:r>
              <a:rPr lang="en-AU" dirty="0"/>
              <a:t>TRS TETRA (25kHz, licensed band): 36kbps</a:t>
            </a:r>
          </a:p>
          <a:p>
            <a:pPr lvl="2"/>
            <a:r>
              <a:rPr lang="en-AU" dirty="0"/>
              <a:t>3GPP LTE-M (1.08MHz, licensed band): 1Mbps</a:t>
            </a:r>
          </a:p>
          <a:p>
            <a:pPr lvl="2"/>
            <a:r>
              <a:rPr lang="en-AU" dirty="0"/>
              <a:t>3GPP NB-IoT (180kHz, licensed band): 200kbps</a:t>
            </a:r>
          </a:p>
          <a:p>
            <a:pPr lvl="2"/>
            <a:r>
              <a:rPr lang="en-AU" dirty="0">
                <a:highlight>
                  <a:srgbClr val="FFFF00"/>
                </a:highlight>
              </a:rPr>
              <a:t>IEEE Wi-Sun (180kHz, unlicensed band): 50kbps</a:t>
            </a:r>
          </a:p>
          <a:p>
            <a:pPr lvl="3"/>
            <a:r>
              <a:rPr lang="en-AU" dirty="0">
                <a:solidFill>
                  <a:srgbClr val="FF0000"/>
                </a:solidFill>
              </a:rPr>
              <a:t>Note: Wi-Sun Alliance is aware of this assertion</a:t>
            </a:r>
          </a:p>
          <a:p>
            <a:pPr lvl="2"/>
            <a:r>
              <a:rPr lang="en-AU" dirty="0"/>
              <a:t>LoRa (125kHz, unlicensed band): 5kbps</a:t>
            </a:r>
          </a:p>
          <a:p>
            <a:pPr lvl="2"/>
            <a:r>
              <a:rPr lang="en-AU" dirty="0" err="1"/>
              <a:t>SigFox</a:t>
            </a:r>
            <a:r>
              <a:rPr lang="en-AU" dirty="0"/>
              <a:t> (0.1kHz, unlicensed band): 100bps</a:t>
            </a:r>
          </a:p>
        </p:txBody>
      </p:sp>
      <p:sp>
        <p:nvSpPr>
          <p:cNvPr id="4" name="Footer Placeholder 3">
            <a:extLst>
              <a:ext uri="{FF2B5EF4-FFF2-40B4-BE49-F238E27FC236}">
                <a16:creationId xmlns:a16="http://schemas.microsoft.com/office/drawing/2014/main" id="{D3A35735-8B62-48B9-BA72-99706CB1587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790021C-A96B-4B96-BC04-CDC8CE7F61DC}"/>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123</a:t>
            </a:fld>
            <a:endParaRPr lang="en-US"/>
          </a:p>
        </p:txBody>
      </p:sp>
    </p:spTree>
    <p:extLst>
      <p:ext uri="{BB962C8B-B14F-4D97-AF65-F5344CB8AC3E}">
        <p14:creationId xmlns:p14="http://schemas.microsoft.com/office/powerpoint/2010/main" val="370342641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44DF5-28B7-DBB0-24C7-BE6343EB6F82}"/>
              </a:ext>
            </a:extLst>
          </p:cNvPr>
          <p:cNvSpPr>
            <a:spLocks noGrp="1"/>
          </p:cNvSpPr>
          <p:nvPr>
            <p:ph type="title"/>
          </p:nvPr>
        </p:nvSpPr>
        <p:spPr/>
        <p:txBody>
          <a:bodyPr/>
          <a:lstStyle/>
          <a:p>
            <a:r>
              <a:rPr lang="en-AU" i="1" dirty="0"/>
              <a:t>Licensed narrowband in field area network for Smart Grid </a:t>
            </a:r>
            <a:r>
              <a:rPr lang="en-AU" dirty="0"/>
              <a:t>NP ballot failed in Jun 2022</a:t>
            </a:r>
          </a:p>
        </p:txBody>
      </p:sp>
      <p:sp>
        <p:nvSpPr>
          <p:cNvPr id="3" name="Content Placeholder 2">
            <a:extLst>
              <a:ext uri="{FF2B5EF4-FFF2-40B4-BE49-F238E27FC236}">
                <a16:creationId xmlns:a16="http://schemas.microsoft.com/office/drawing/2014/main" id="{AAEA1721-7E59-0058-34D2-172FA1D391E0}"/>
              </a:ext>
            </a:extLst>
          </p:cNvPr>
          <p:cNvSpPr>
            <a:spLocks noGrp="1"/>
          </p:cNvSpPr>
          <p:nvPr>
            <p:ph idx="1"/>
          </p:nvPr>
        </p:nvSpPr>
        <p:spPr/>
        <p:txBody>
          <a:bodyPr/>
          <a:lstStyle/>
          <a:p>
            <a:pPr lvl="1"/>
            <a:r>
              <a:rPr lang="en-AU" dirty="0"/>
              <a:t>The NP ballot closed on 25 Mar 2022, and subsequently failed, with not enough experts volunteering</a:t>
            </a:r>
          </a:p>
          <a:p>
            <a:pPr lvl="2"/>
            <a:r>
              <a:rPr lang="en-AU" dirty="0"/>
              <a:t>3 out of required 5</a:t>
            </a:r>
          </a:p>
          <a:p>
            <a:pPr lvl="2"/>
            <a:r>
              <a:rPr lang="en-AU" dirty="0"/>
              <a:t>China, Spain &amp; Korea</a:t>
            </a:r>
          </a:p>
          <a:p>
            <a:pPr lvl="1"/>
            <a:r>
              <a:rPr lang="en-AU" dirty="0"/>
              <a:t>The Korea NB provided another status report (1N331), in which they stated they are now planning a PWI</a:t>
            </a:r>
          </a:p>
        </p:txBody>
      </p:sp>
      <p:sp>
        <p:nvSpPr>
          <p:cNvPr id="4" name="Footer Placeholder 3">
            <a:extLst>
              <a:ext uri="{FF2B5EF4-FFF2-40B4-BE49-F238E27FC236}">
                <a16:creationId xmlns:a16="http://schemas.microsoft.com/office/drawing/2014/main" id="{E17B933F-2E02-3E93-0D5C-8085602097C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E309A50-4357-8812-937C-AAF80C5D986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124</a:t>
            </a:fld>
            <a:endParaRPr lang="en-US"/>
          </a:p>
        </p:txBody>
      </p:sp>
      <p:graphicFrame>
        <p:nvGraphicFramePr>
          <p:cNvPr id="6" name="Object 5">
            <a:extLst>
              <a:ext uri="{FF2B5EF4-FFF2-40B4-BE49-F238E27FC236}">
                <a16:creationId xmlns:a16="http://schemas.microsoft.com/office/drawing/2014/main" id="{D0EE12A4-840D-D7A0-6EFF-946905EE981C}"/>
              </a:ext>
            </a:extLst>
          </p:cNvPr>
          <p:cNvGraphicFramePr>
            <a:graphicFrameLocks noChangeAspect="1"/>
          </p:cNvGraphicFramePr>
          <p:nvPr>
            <p:extLst>
              <p:ext uri="{D42A27DB-BD31-4B8C-83A1-F6EECF244321}">
                <p14:modId xmlns:p14="http://schemas.microsoft.com/office/powerpoint/2010/main" val="202583845"/>
              </p:ext>
            </p:extLst>
          </p:nvPr>
        </p:nvGraphicFramePr>
        <p:xfrm>
          <a:off x="4435475" y="3733800"/>
          <a:ext cx="914400" cy="806450"/>
        </p:xfrm>
        <a:graphic>
          <a:graphicData uri="http://schemas.openxmlformats.org/presentationml/2006/ole">
            <mc:AlternateContent xmlns:mc="http://schemas.openxmlformats.org/markup-compatibility/2006">
              <mc:Choice xmlns:v="urn:schemas-microsoft-com:vml" Requires="v">
                <p:oleObj spid="_x0000_s47132"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4435475" y="3733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29114112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9D778-809B-1C41-66FB-04F5FD61896D}"/>
              </a:ext>
            </a:extLst>
          </p:cNvPr>
          <p:cNvSpPr>
            <a:spLocks noGrp="1"/>
          </p:cNvSpPr>
          <p:nvPr>
            <p:ph type="title"/>
          </p:nvPr>
        </p:nvSpPr>
        <p:spPr/>
        <p:txBody>
          <a:bodyPr/>
          <a:lstStyle/>
          <a:p>
            <a:r>
              <a:rPr lang="en-AU" i="1" dirty="0"/>
              <a:t>Control Protocol for Radio Frequency Directional Signal Transmission </a:t>
            </a:r>
            <a:r>
              <a:rPr lang="en-AU" dirty="0"/>
              <a:t>NP ballot failed</a:t>
            </a:r>
          </a:p>
        </p:txBody>
      </p:sp>
      <p:sp>
        <p:nvSpPr>
          <p:cNvPr id="10" name="Content Placeholder 9">
            <a:extLst>
              <a:ext uri="{FF2B5EF4-FFF2-40B4-BE49-F238E27FC236}">
                <a16:creationId xmlns:a16="http://schemas.microsoft.com/office/drawing/2014/main" id="{2E703B39-1B7D-1AB9-1358-B447E6466C82}"/>
              </a:ext>
            </a:extLst>
          </p:cNvPr>
          <p:cNvSpPr>
            <a:spLocks noGrp="1"/>
          </p:cNvSpPr>
          <p:nvPr>
            <p:ph idx="1"/>
          </p:nvPr>
        </p:nvSpPr>
        <p:spPr/>
        <p:txBody>
          <a:bodyPr/>
          <a:lstStyle/>
          <a:p>
            <a:pPr lvl="1"/>
            <a:r>
              <a:rPr lang="en-AU" dirty="0"/>
              <a:t>The Korea NB proposed a standard for beam steering</a:t>
            </a:r>
          </a:p>
          <a:p>
            <a:pPr lvl="1"/>
            <a:r>
              <a:rPr lang="en-AU" dirty="0"/>
              <a:t>It is not obvious why it is required given there this function is already part of multiple standards including 802.11…</a:t>
            </a:r>
          </a:p>
          <a:p>
            <a:pPr lvl="1"/>
            <a:r>
              <a:rPr lang="en-AU" dirty="0"/>
              <a:t>… but an NP ballot was run</a:t>
            </a:r>
          </a:p>
          <a:p>
            <a:pPr lvl="1"/>
            <a:r>
              <a:rPr lang="en-AU" dirty="0"/>
              <a:t>The ballot failed with not enough experts participating</a:t>
            </a:r>
          </a:p>
          <a:p>
            <a:pPr lvl="1"/>
            <a:r>
              <a:rPr lang="en-AU" dirty="0"/>
              <a:t>The Korea NB now plan to start a PWI</a:t>
            </a:r>
          </a:p>
        </p:txBody>
      </p:sp>
      <p:sp>
        <p:nvSpPr>
          <p:cNvPr id="4" name="Footer Placeholder 3">
            <a:extLst>
              <a:ext uri="{FF2B5EF4-FFF2-40B4-BE49-F238E27FC236}">
                <a16:creationId xmlns:a16="http://schemas.microsoft.com/office/drawing/2014/main" id="{3E5BCCF2-AD16-6B9F-0476-BC78B9E78A3C}"/>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627D802-F68A-B15A-3551-25F1F10665C1}"/>
              </a:ext>
            </a:extLst>
          </p:cNvPr>
          <p:cNvSpPr>
            <a:spLocks noGrp="1"/>
          </p:cNvSpPr>
          <p:nvPr>
            <p:ph type="sldNum" sz="quarter" idx="11"/>
          </p:nvPr>
        </p:nvSpPr>
        <p:spPr/>
        <p:txBody>
          <a:bodyPr/>
          <a:lstStyle/>
          <a:p>
            <a:r>
              <a:rPr lang="en-US"/>
              <a:t>Slide </a:t>
            </a:r>
            <a:fld id="{EF4002E7-DB4D-4CC3-8382-1939D19420D8}" type="slidenum">
              <a:rPr lang="en-US" smtClean="0"/>
              <a:pPr/>
              <a:t>125</a:t>
            </a:fld>
            <a:endParaRPr lang="en-US"/>
          </a:p>
        </p:txBody>
      </p:sp>
      <p:graphicFrame>
        <p:nvGraphicFramePr>
          <p:cNvPr id="3" name="Object 2">
            <a:extLst>
              <a:ext uri="{FF2B5EF4-FFF2-40B4-BE49-F238E27FC236}">
                <a16:creationId xmlns:a16="http://schemas.microsoft.com/office/drawing/2014/main" id="{29857113-C8FB-A73C-521A-8A67B027828B}"/>
              </a:ext>
            </a:extLst>
          </p:cNvPr>
          <p:cNvGraphicFramePr>
            <a:graphicFrameLocks noChangeAspect="1"/>
          </p:cNvGraphicFramePr>
          <p:nvPr>
            <p:extLst>
              <p:ext uri="{D42A27DB-BD31-4B8C-83A1-F6EECF244321}">
                <p14:modId xmlns:p14="http://schemas.microsoft.com/office/powerpoint/2010/main" val="143796288"/>
              </p:ext>
            </p:extLst>
          </p:nvPr>
        </p:nvGraphicFramePr>
        <p:xfrm>
          <a:off x="4615543" y="4114800"/>
          <a:ext cx="914400" cy="806450"/>
        </p:xfrm>
        <a:graphic>
          <a:graphicData uri="http://schemas.openxmlformats.org/presentationml/2006/ole">
            <mc:AlternateContent xmlns:mc="http://schemas.openxmlformats.org/markup-compatibility/2006">
              <mc:Choice xmlns:v="urn:schemas-microsoft-com:vml" Requires="v">
                <p:oleObj spid="_x0000_s48144"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4615543" y="4114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68348807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992101-B2B8-9AF9-1513-466FEF8330C1}"/>
              </a:ext>
            </a:extLst>
          </p:cNvPr>
          <p:cNvSpPr>
            <a:spLocks noGrp="1"/>
          </p:cNvSpPr>
          <p:nvPr>
            <p:ph type="title"/>
          </p:nvPr>
        </p:nvSpPr>
        <p:spPr/>
        <p:txBody>
          <a:bodyPr/>
          <a:lstStyle/>
          <a:p>
            <a:r>
              <a:rPr lang="en-AU" dirty="0"/>
              <a:t>The WG1 meeting has a few items of interest to IEEE 802</a:t>
            </a:r>
          </a:p>
        </p:txBody>
      </p:sp>
      <p:sp>
        <p:nvSpPr>
          <p:cNvPr id="3" name="Content Placeholder 2">
            <a:extLst>
              <a:ext uri="{FF2B5EF4-FFF2-40B4-BE49-F238E27FC236}">
                <a16:creationId xmlns:a16="http://schemas.microsoft.com/office/drawing/2014/main" id="{0C6305D3-7A51-9EC4-BD4F-F8867E0E76EA}"/>
              </a:ext>
            </a:extLst>
          </p:cNvPr>
          <p:cNvSpPr>
            <a:spLocks noGrp="1"/>
          </p:cNvSpPr>
          <p:nvPr>
            <p:ph idx="1"/>
          </p:nvPr>
        </p:nvSpPr>
        <p:spPr/>
        <p:txBody>
          <a:bodyPr/>
          <a:lstStyle/>
          <a:p>
            <a:pPr>
              <a:buFont typeface="+mj-lt"/>
              <a:buAutoNum type="arabicPeriod" startAt="9"/>
            </a:pPr>
            <a:r>
              <a:rPr lang="en-AU" dirty="0"/>
              <a:t>Information from ISO/IEC/TMB/SMB</a:t>
            </a:r>
          </a:p>
          <a:p>
            <a:pPr>
              <a:buFont typeface="+mj-lt"/>
              <a:buAutoNum type="arabicPeriod" startAt="9"/>
            </a:pPr>
            <a:r>
              <a:rPr lang="en-AU" dirty="0"/>
              <a:t>Other Business</a:t>
            </a:r>
          </a:p>
          <a:p>
            <a:pPr lvl="1"/>
            <a:r>
              <a:rPr lang="en-AU" dirty="0"/>
              <a:t>10.1 Improvement of WG 1 Organization</a:t>
            </a:r>
          </a:p>
          <a:p>
            <a:pPr marL="0" indent="0"/>
            <a:r>
              <a:rPr lang="en-AU" dirty="0"/>
              <a:t>11. Outputs review and recommendation of Resolutions</a:t>
            </a:r>
          </a:p>
          <a:p>
            <a:pPr marL="0" indent="0"/>
            <a:r>
              <a:rPr lang="en-AU" dirty="0"/>
              <a:t>12. Adjournment</a:t>
            </a:r>
          </a:p>
          <a:p>
            <a:br>
              <a:rPr lang="en-AU" dirty="0"/>
            </a:br>
            <a:endParaRPr lang="en-AU" dirty="0"/>
          </a:p>
        </p:txBody>
      </p:sp>
      <p:sp>
        <p:nvSpPr>
          <p:cNvPr id="4" name="Footer Placeholder 3">
            <a:extLst>
              <a:ext uri="{FF2B5EF4-FFF2-40B4-BE49-F238E27FC236}">
                <a16:creationId xmlns:a16="http://schemas.microsoft.com/office/drawing/2014/main" id="{838AF365-61FA-9AE4-AEB4-2CC933E53103}"/>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4B147B1B-F51D-EDF4-1E3A-C0EF2BE5FC16}"/>
              </a:ext>
            </a:extLst>
          </p:cNvPr>
          <p:cNvSpPr>
            <a:spLocks noGrp="1"/>
          </p:cNvSpPr>
          <p:nvPr>
            <p:ph type="sldNum" sz="quarter" idx="11"/>
          </p:nvPr>
        </p:nvSpPr>
        <p:spPr/>
        <p:txBody>
          <a:bodyPr/>
          <a:lstStyle/>
          <a:p>
            <a:r>
              <a:rPr lang="en-US"/>
              <a:t>Slide </a:t>
            </a:r>
            <a:fld id="{EF4002E7-DB4D-4CC3-8382-1939D19420D8}" type="slidenum">
              <a:rPr lang="en-US" smtClean="0"/>
              <a:pPr/>
              <a:t>126</a:t>
            </a:fld>
            <a:endParaRPr lang="en-US"/>
          </a:p>
        </p:txBody>
      </p:sp>
    </p:spTree>
    <p:extLst>
      <p:ext uri="{BB962C8B-B14F-4D97-AF65-F5344CB8AC3E}">
        <p14:creationId xmlns:p14="http://schemas.microsoft.com/office/powerpoint/2010/main" val="141027152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SC6/WG1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a:t>wrt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SC6 start a research program on “the challenges of MCS schemes and the ways to continuously improve efficiencies of communication and network systems”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3"/>
              </a:rPr>
              <a:t>11-21-1450-06</a:t>
            </a:r>
            <a:r>
              <a:rPr lang="en-AU" dirty="0"/>
              <a:t> (WG1 N297 and N17619)</a:t>
            </a:r>
          </a:p>
          <a:p>
            <a:pPr lvl="1"/>
            <a:r>
              <a:rPr lang="en-AU" dirty="0"/>
              <a:t>The LS was discussed at the SC6/WG1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127</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spid="_x0000_s36937" name="Acrobat Document" showAsIcon="1" r:id="rId4" imgW="914597" imgH="806311" progId="AcroExch.Document.DC">
                  <p:embed/>
                </p:oleObj>
              </mc:Choice>
              <mc:Fallback>
                <p:oleObj name="Acrobat Document" showAsIcon="1" r:id="rId4" imgW="914597" imgH="806311" progId="AcroExch.Document.DC">
                  <p:embed/>
                  <p:pic>
                    <p:nvPicPr>
                      <p:cNvPr id="11" name="Object 10">
                        <a:extLst>
                          <a:ext uri="{FF2B5EF4-FFF2-40B4-BE49-F238E27FC236}">
                            <a16:creationId xmlns:a16="http://schemas.microsoft.com/office/drawing/2014/main" id="{622F8EC5-EF50-49B7-8331-F93A56274075}"/>
                          </a:ext>
                        </a:extLst>
                      </p:cNvPr>
                      <p:cNvPicPr/>
                      <p:nvPr/>
                    </p:nvPicPr>
                    <p:blipFill>
                      <a:blip r:embed="rId5"/>
                      <a:stretch>
                        <a:fillRect/>
                      </a:stretch>
                    </p:blipFill>
                    <p:spPr>
                      <a:xfrm>
                        <a:off x="6477000" y="2133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84330508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HK NB proposal an Advisory Group on </a:t>
            </a:r>
            <a:r>
              <a:rPr lang="en-AU" i="1" dirty="0"/>
              <a:t>MCS Innovation</a:t>
            </a:r>
            <a:r>
              <a:rPr lang="en-AU" dirty="0"/>
              <a:t> has been accepted?</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rPr>
              <a:t>In July 2022, SC6 approved the </a:t>
            </a:r>
            <a:r>
              <a:rPr lang="en-US" sz="1800" i="1" dirty="0">
                <a:effectLst/>
                <a:latin typeface="+mj-lt"/>
                <a:ea typeface="Batang" panose="02030600000101010101" pitchFamily="18" charset="-127"/>
              </a:rPr>
              <a:t>Establishment of a SC 6 Advisory Group on MCS Innovation</a:t>
            </a:r>
          </a:p>
          <a:p>
            <a:pPr lvl="2"/>
            <a:r>
              <a:rPr lang="en-US" dirty="0">
                <a:latin typeface="+mj-lt"/>
                <a:ea typeface="Batang" panose="02030600000101010101" pitchFamily="18" charset="-127"/>
              </a:rPr>
              <a:t>See </a:t>
            </a:r>
            <a:r>
              <a:rPr lang="en-AU" dirty="0">
                <a:latin typeface="+mj-lt"/>
              </a:rPr>
              <a:t>N</a:t>
            </a:r>
            <a:r>
              <a:rPr lang="en-AU" dirty="0">
                <a:effectLst/>
                <a:latin typeface="+mj-lt"/>
                <a:ea typeface="Times New Roman" panose="02020603050405020304" pitchFamily="18" charset="0"/>
                <a:cs typeface="Calibri" panose="020F0502020204030204" pitchFamily="34" charset="0"/>
              </a:rPr>
              <a:t>17817 for summary</a:t>
            </a:r>
          </a:p>
          <a:p>
            <a:pPr lvl="2"/>
            <a:r>
              <a:rPr lang="en-AU" dirty="0">
                <a:latin typeface="+mj-lt"/>
                <a:ea typeface="Times New Roman" panose="02020603050405020304" pitchFamily="18" charset="0"/>
                <a:cs typeface="Calibri" panose="020F0502020204030204" pitchFamily="34" charset="0"/>
              </a:rPr>
              <a:t>See N17834 for </a:t>
            </a:r>
            <a:r>
              <a:rPr lang="en-AU" dirty="0" err="1">
                <a:latin typeface="+mj-lt"/>
                <a:ea typeface="Times New Roman" panose="02020603050405020304" pitchFamily="18" charset="0"/>
                <a:cs typeface="Calibri" panose="020F0502020204030204" pitchFamily="34" charset="0"/>
              </a:rPr>
              <a:t>ToR</a:t>
            </a:r>
            <a:endParaRPr lang="en-AU" dirty="0">
              <a:effectLst/>
              <a:latin typeface="+mj-lt"/>
              <a:ea typeface="Times New Roman" panose="02020603050405020304" pitchFamily="18" charset="0"/>
              <a:cs typeface="Calibri" panose="020F0502020204030204" pitchFamily="34" charset="0"/>
            </a:endParaRPr>
          </a:p>
          <a:p>
            <a:pPr lvl="1"/>
            <a:r>
              <a:rPr lang="en-AU" dirty="0">
                <a:latin typeface="+mj-lt"/>
                <a:cs typeface="Calibri" panose="020F0502020204030204" pitchFamily="34" charset="0"/>
              </a:rPr>
              <a:t>The proposed mission (with a three-year time horizon) is</a:t>
            </a:r>
          </a:p>
          <a:p>
            <a:pPr lvl="2"/>
            <a:r>
              <a:rPr lang="en-AU" i="1" dirty="0"/>
              <a:t>The Mission of AG-MCS is to study the challenges of MCS schemes, to explore ways to, continuously improve MCS efficiencies of communication and network systems, and to find new MCS technologies and propose standardization projects for SC 6</a:t>
            </a:r>
          </a:p>
          <a:p>
            <a:pPr lvl="1"/>
            <a:r>
              <a:rPr lang="en-AU" dirty="0">
                <a:latin typeface="+mj-lt"/>
                <a:cs typeface="Calibri" panose="020F0502020204030204" pitchFamily="34" charset="0"/>
              </a:rPr>
              <a:t>It is suggested that IEEE 802 monitor this activity</a:t>
            </a:r>
          </a:p>
          <a:p>
            <a:pPr lvl="2"/>
            <a:endParaRPr lang="en-AU" dirty="0">
              <a:effectLst/>
              <a:latin typeface="+mj-lt"/>
              <a:ea typeface="Batang" panose="02030600000101010101" pitchFamily="18" charset="-127"/>
            </a:endParaRPr>
          </a:p>
          <a:p>
            <a:pPr lvl="1"/>
            <a:endParaRPr lang="en-AU" dirty="0">
              <a:latin typeface="+mj-lt"/>
            </a:endParaRP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128</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extLst>
              <p:ext uri="{D42A27DB-BD31-4B8C-83A1-F6EECF244321}">
                <p14:modId xmlns:p14="http://schemas.microsoft.com/office/powerpoint/2010/main" val="2216581993"/>
              </p:ext>
            </p:extLst>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spid="_x0000_s37979"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4572000" y="236220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C5E290D-4994-9DBF-F4CD-45890B154457}"/>
              </a:ext>
            </a:extLst>
          </p:cNvPr>
          <p:cNvGraphicFramePr>
            <a:graphicFrameLocks noChangeAspect="1"/>
          </p:cNvGraphicFramePr>
          <p:nvPr>
            <p:extLst>
              <p:ext uri="{D42A27DB-BD31-4B8C-83A1-F6EECF244321}">
                <p14:modId xmlns:p14="http://schemas.microsoft.com/office/powerpoint/2010/main" val="1362000008"/>
              </p:ext>
            </p:extLst>
          </p:nvPr>
        </p:nvGraphicFramePr>
        <p:xfrm>
          <a:off x="4610100" y="3330454"/>
          <a:ext cx="914400" cy="806450"/>
        </p:xfrm>
        <a:graphic>
          <a:graphicData uri="http://schemas.openxmlformats.org/presentationml/2006/ole">
            <mc:AlternateContent xmlns:mc="http://schemas.openxmlformats.org/markup-compatibility/2006">
              <mc:Choice xmlns:v="urn:schemas-microsoft-com:vml" Requires="v">
                <p:oleObj spid="_x0000_s37980" name="Acrobat Document" showAsIcon="1" r:id="rId5" imgW="914597" imgH="806311" progId="Acrobat.Document.DC">
                  <p:embed/>
                </p:oleObj>
              </mc:Choice>
              <mc:Fallback>
                <p:oleObj name="Acrobat Document" showAsIcon="1" r:id="rId5" imgW="914597" imgH="806311" progId="Acrobat.Document.DC">
                  <p:embed/>
                  <p:pic>
                    <p:nvPicPr>
                      <p:cNvPr id="0" name=""/>
                      <p:cNvPicPr/>
                      <p:nvPr/>
                    </p:nvPicPr>
                    <p:blipFill>
                      <a:blip r:embed="rId6"/>
                      <a:stretch>
                        <a:fillRect/>
                      </a:stretch>
                    </p:blipFill>
                    <p:spPr>
                      <a:xfrm>
                        <a:off x="4610100" y="3330454"/>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D93AD9D-9CCA-8AB3-42E3-28071E8A55B1}"/>
              </a:ext>
            </a:extLst>
          </p:cNvPr>
          <p:cNvGraphicFramePr>
            <a:graphicFrameLocks noChangeAspect="1"/>
          </p:cNvGraphicFramePr>
          <p:nvPr>
            <p:extLst>
              <p:ext uri="{D42A27DB-BD31-4B8C-83A1-F6EECF244321}">
                <p14:modId xmlns:p14="http://schemas.microsoft.com/office/powerpoint/2010/main" val="3503673244"/>
              </p:ext>
            </p:extLst>
          </p:nvPr>
        </p:nvGraphicFramePr>
        <p:xfrm>
          <a:off x="4610746" y="3884821"/>
          <a:ext cx="914400" cy="806450"/>
        </p:xfrm>
        <a:graphic>
          <a:graphicData uri="http://schemas.openxmlformats.org/presentationml/2006/ole">
            <mc:AlternateContent xmlns:mc="http://schemas.openxmlformats.org/markup-compatibility/2006">
              <mc:Choice xmlns:v="urn:schemas-microsoft-com:vml" Requires="v">
                <p:oleObj spid="_x0000_s37981" name="Acrobat Document" showAsIcon="1" r:id="rId7" imgW="914597" imgH="806311" progId="Acrobat.Document.DC">
                  <p:embed/>
                </p:oleObj>
              </mc:Choice>
              <mc:Fallback>
                <p:oleObj name="Acrobat Document" showAsIcon="1" r:id="rId7" imgW="914597" imgH="806311" progId="Acrobat.Document.DC">
                  <p:embed/>
                  <p:pic>
                    <p:nvPicPr>
                      <p:cNvPr id="0" name=""/>
                      <p:cNvPicPr/>
                      <p:nvPr/>
                    </p:nvPicPr>
                    <p:blipFill>
                      <a:blip r:embed="rId8"/>
                      <a:stretch>
                        <a:fillRect/>
                      </a:stretch>
                    </p:blipFill>
                    <p:spPr>
                      <a:xfrm>
                        <a:off x="4610746" y="388482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67784212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4140-3BF2-49C7-A2FC-542BF592388B}"/>
              </a:ext>
            </a:extLst>
          </p:cNvPr>
          <p:cNvSpPr>
            <a:spLocks noGrp="1"/>
          </p:cNvSpPr>
          <p:nvPr>
            <p:ph type="title"/>
          </p:nvPr>
        </p:nvSpPr>
        <p:spPr>
          <a:xfrm>
            <a:off x="685800" y="685800"/>
            <a:ext cx="7772400" cy="1066800"/>
          </a:xfrm>
        </p:spPr>
        <p:txBody>
          <a:bodyPr/>
          <a:lstStyle/>
          <a:p>
            <a:r>
              <a:rPr lang="en-AU" dirty="0"/>
              <a:t>Two </a:t>
            </a:r>
            <a:r>
              <a:rPr lang="en-AU" i="1" dirty="0"/>
              <a:t>Wireless LAN Access Control </a:t>
            </a:r>
            <a:r>
              <a:rPr lang="en-AU" dirty="0"/>
              <a:t>proposals were previously sent to CD ballot …</a:t>
            </a:r>
          </a:p>
        </p:txBody>
      </p:sp>
      <p:sp>
        <p:nvSpPr>
          <p:cNvPr id="9" name="Content Placeholder 8">
            <a:extLst>
              <a:ext uri="{FF2B5EF4-FFF2-40B4-BE49-F238E27FC236}">
                <a16:creationId xmlns:a16="http://schemas.microsoft.com/office/drawing/2014/main" id="{15DA6C45-DA65-4EB4-BB89-769CC947CCF8}"/>
              </a:ext>
            </a:extLst>
          </p:cNvPr>
          <p:cNvSpPr>
            <a:spLocks noGrp="1"/>
          </p:cNvSpPr>
          <p:nvPr>
            <p:ph idx="1"/>
          </p:nvPr>
        </p:nvSpPr>
        <p:spPr>
          <a:xfrm>
            <a:off x="685800" y="1828800"/>
            <a:ext cx="7772400" cy="4114800"/>
          </a:xfrm>
        </p:spPr>
        <p:txBody>
          <a:bodyPr/>
          <a:lstStyle/>
          <a:p>
            <a:pPr lvl="1"/>
            <a:r>
              <a:rPr lang="en-AU" dirty="0"/>
              <a:t>Proposed standards</a:t>
            </a:r>
          </a:p>
          <a:p>
            <a:pPr lvl="2"/>
            <a:r>
              <a:rPr lang="en-AU" dirty="0"/>
              <a:t>ISO/EC 5021-1: Wireless LAN Access Control – Part 1: Networking architecture specification</a:t>
            </a:r>
          </a:p>
          <a:p>
            <a:pPr lvl="2"/>
            <a:r>
              <a:rPr lang="en-AU" dirty="0"/>
              <a:t>ISO/IEC 5021-2: Wireless LAN Access Control – Part 2: Technical specification for dispatching platform</a:t>
            </a:r>
          </a:p>
          <a:p>
            <a:pPr lvl="1"/>
            <a:r>
              <a:rPr lang="en-AU" dirty="0"/>
              <a:t>Introduction</a:t>
            </a:r>
          </a:p>
          <a:p>
            <a:pPr lvl="2"/>
            <a:r>
              <a:rPr lang="en-AU" i="1" dirty="0">
                <a:effectLst/>
                <a:latin typeface="Arial" panose="020B0604020202020204" pitchFamily="34" charset="0"/>
              </a:rPr>
              <a:t>This International Standard specifies the Cloud AC networking architecture and operation mechanism based on Cloud AC dispatch platform(CADP). The Standard describes the Cloud AC network architecture, the Cloud AC allocating process, the wireless access point (AP) accessing process, Cloud AC changing-over process, and the hot backup mechanisms of CADP.</a:t>
            </a:r>
          </a:p>
          <a:p>
            <a:pPr lvl="2"/>
            <a:r>
              <a:rPr lang="en-AU" i="1" dirty="0">
                <a:effectLst/>
                <a:latin typeface="Arial" panose="020B0604020202020204" pitchFamily="34" charset="0"/>
              </a:rPr>
              <a:t>This International Standard is suitable for large-scale deployment of WLAN networks, making WLAN network deployment and operation easier, more efficient and less costly</a:t>
            </a:r>
          </a:p>
          <a:p>
            <a:br>
              <a:rPr lang="en-AU" b="0" i="0" dirty="0">
                <a:solidFill>
                  <a:srgbClr val="000000"/>
                </a:solidFill>
                <a:effectLst/>
                <a:latin typeface="Arial" panose="020B0604020202020204" pitchFamily="34" charset="0"/>
              </a:rPr>
            </a:br>
            <a:endParaRPr lang="en-AU" dirty="0"/>
          </a:p>
          <a:p>
            <a:br>
              <a:rPr lang="en-AU" dirty="0"/>
            </a:br>
            <a:endParaRPr lang="en-AU" dirty="0"/>
          </a:p>
        </p:txBody>
      </p:sp>
      <p:sp>
        <p:nvSpPr>
          <p:cNvPr id="4" name="Footer Placeholder 3">
            <a:extLst>
              <a:ext uri="{FF2B5EF4-FFF2-40B4-BE49-F238E27FC236}">
                <a16:creationId xmlns:a16="http://schemas.microsoft.com/office/drawing/2014/main" id="{D546C289-4952-4335-A2CF-1C4C2E49FC5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28F656C-8610-4AD7-A662-31FD80E40D41}"/>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129</a:t>
            </a:fld>
            <a:endParaRPr lang="en-US"/>
          </a:p>
        </p:txBody>
      </p:sp>
    </p:spTree>
    <p:extLst>
      <p:ext uri="{BB962C8B-B14F-4D97-AF65-F5344CB8AC3E}">
        <p14:creationId xmlns:p14="http://schemas.microsoft.com/office/powerpoint/2010/main" val="4253139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May 2022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May 2022, as documented in </a:t>
            </a:r>
            <a:r>
              <a:rPr lang="en-AU" i="1" dirty="0">
                <a:hlinkClick r:id="rId3"/>
              </a:rPr>
              <a:t>11-22-0821-00</a:t>
            </a:r>
            <a:endParaRPr lang="en-AU" i="1"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4140-3BF2-49C7-A2FC-542BF592388B}"/>
              </a:ext>
            </a:extLst>
          </p:cNvPr>
          <p:cNvSpPr>
            <a:spLocks noGrp="1"/>
          </p:cNvSpPr>
          <p:nvPr>
            <p:ph type="title"/>
          </p:nvPr>
        </p:nvSpPr>
        <p:spPr>
          <a:xfrm>
            <a:off x="685800" y="685800"/>
            <a:ext cx="7772400" cy="1066800"/>
          </a:xfrm>
        </p:spPr>
        <p:txBody>
          <a:bodyPr/>
          <a:lstStyle/>
          <a:p>
            <a:r>
              <a:rPr lang="en-AU" dirty="0"/>
              <a:t>… and both </a:t>
            </a:r>
            <a:r>
              <a:rPr lang="en-AU" i="1" dirty="0"/>
              <a:t>Wireless LAN Access Control </a:t>
            </a:r>
            <a:r>
              <a:rPr lang="en-AU" dirty="0"/>
              <a:t>CD ballots passed with one negative vote</a:t>
            </a:r>
          </a:p>
        </p:txBody>
      </p:sp>
      <p:sp>
        <p:nvSpPr>
          <p:cNvPr id="9" name="Content Placeholder 8">
            <a:extLst>
              <a:ext uri="{FF2B5EF4-FFF2-40B4-BE49-F238E27FC236}">
                <a16:creationId xmlns:a16="http://schemas.microsoft.com/office/drawing/2014/main" id="{15DA6C45-DA65-4EB4-BB89-769CC947CCF8}"/>
              </a:ext>
            </a:extLst>
          </p:cNvPr>
          <p:cNvSpPr>
            <a:spLocks noGrp="1"/>
          </p:cNvSpPr>
          <p:nvPr>
            <p:ph idx="1"/>
          </p:nvPr>
        </p:nvSpPr>
        <p:spPr>
          <a:xfrm>
            <a:off x="685800" y="1828800"/>
            <a:ext cx="7772400" cy="4114800"/>
          </a:xfrm>
        </p:spPr>
        <p:txBody>
          <a:bodyPr/>
          <a:lstStyle/>
          <a:p>
            <a:pPr lvl="1"/>
            <a:r>
              <a:rPr lang="en-AU" b="0" i="1" dirty="0">
                <a:effectLst/>
                <a:latin typeface="+mj-lt"/>
              </a:rPr>
              <a:t>Do you approve the circulation of the draft as a DIS?</a:t>
            </a:r>
            <a:endParaRPr lang="en-AU" i="1" dirty="0">
              <a:solidFill>
                <a:srgbClr val="000000"/>
              </a:solidFill>
              <a:latin typeface="+mj-lt"/>
            </a:endParaRPr>
          </a:p>
          <a:p>
            <a:pPr lvl="2"/>
            <a:r>
              <a:rPr lang="en-AU" dirty="0">
                <a:solidFill>
                  <a:srgbClr val="000000"/>
                </a:solidFill>
                <a:latin typeface="+mj-lt"/>
              </a:rPr>
              <a:t>Both passed 6/1/12</a:t>
            </a:r>
          </a:p>
          <a:p>
            <a:pPr lvl="3"/>
            <a:r>
              <a:rPr lang="en-AU" dirty="0">
                <a:solidFill>
                  <a:srgbClr val="000000"/>
                </a:solidFill>
                <a:latin typeface="+mj-lt"/>
              </a:rPr>
              <a:t>Yes: </a:t>
            </a:r>
            <a:r>
              <a:rPr lang="en-AU" b="0" i="0" dirty="0">
                <a:effectLst/>
                <a:latin typeface="Arial" panose="020B0604020202020204" pitchFamily="34" charset="0"/>
              </a:rPr>
              <a:t>China, Kazakhstan, South Korea</a:t>
            </a:r>
            <a:r>
              <a:rPr lang="en-AU" dirty="0">
                <a:latin typeface="Arial" panose="020B0604020202020204" pitchFamily="34" charset="0"/>
              </a:rPr>
              <a:t>, </a:t>
            </a:r>
            <a:r>
              <a:rPr lang="en-AU" b="0" i="0" dirty="0">
                <a:effectLst/>
                <a:latin typeface="Arial" panose="020B0604020202020204" pitchFamily="34" charset="0"/>
              </a:rPr>
              <a:t>Russia, Spain, Ukraine</a:t>
            </a:r>
          </a:p>
          <a:p>
            <a:pPr lvl="3"/>
            <a:r>
              <a:rPr lang="en-AU" dirty="0">
                <a:latin typeface="Arial" panose="020B0604020202020204" pitchFamily="34" charset="0"/>
              </a:rPr>
              <a:t>No: US</a:t>
            </a:r>
          </a:p>
          <a:p>
            <a:pPr lvl="2"/>
            <a:r>
              <a:rPr lang="en-AU" dirty="0">
                <a:latin typeface="Arial" panose="020B0604020202020204" pitchFamily="34" charset="0"/>
              </a:rPr>
              <a:t>The US NB comments included:</a:t>
            </a:r>
          </a:p>
          <a:p>
            <a:pPr lvl="3"/>
            <a:r>
              <a:rPr lang="en-AU" dirty="0">
                <a:latin typeface="Arial" panose="020B0604020202020204" pitchFamily="34" charset="0"/>
              </a:rPr>
              <a:t>Minor technical issues</a:t>
            </a:r>
          </a:p>
          <a:p>
            <a:pPr lvl="3"/>
            <a:r>
              <a:rPr lang="en-AU" dirty="0">
                <a:latin typeface="Arial" panose="020B0604020202020204" pitchFamily="34" charset="0"/>
              </a:rPr>
              <a:t>Editorial issues</a:t>
            </a:r>
          </a:p>
          <a:p>
            <a:pPr lvl="3"/>
            <a:r>
              <a:rPr lang="en-AU" dirty="0">
                <a:latin typeface="Arial" panose="020B0604020202020204" pitchFamily="34" charset="0"/>
              </a:rPr>
              <a:t>A copyright issue based on apparent copying of large sections of I</a:t>
            </a:r>
            <a:r>
              <a:rPr lang="en-AU" b="0" i="0" dirty="0">
                <a:effectLst/>
                <a:latin typeface="Arial" panose="020B0604020202020204" pitchFamily="34" charset="0"/>
              </a:rPr>
              <a:t>ETF RFC5415</a:t>
            </a:r>
          </a:p>
          <a:p>
            <a:pPr lvl="1"/>
            <a:r>
              <a:rPr lang="en-AU" dirty="0">
                <a:latin typeface="Arial" panose="020B0604020202020204" pitchFamily="34" charset="0"/>
              </a:rPr>
              <a:t>All US comments were accepted in June 2022</a:t>
            </a:r>
          </a:p>
          <a:p>
            <a:pPr lvl="1"/>
            <a:r>
              <a:rPr lang="en-AU" dirty="0">
                <a:latin typeface="Arial" panose="020B0604020202020204" pitchFamily="34" charset="0"/>
              </a:rPr>
              <a:t>The drafts are now being sent to DIS ballot …</a:t>
            </a:r>
            <a:endParaRPr lang="en-AU" dirty="0">
              <a:latin typeface="+mj-lt"/>
            </a:endParaRPr>
          </a:p>
          <a:p>
            <a:br>
              <a:rPr lang="en-AU" dirty="0"/>
            </a:br>
            <a:endParaRPr lang="en-AU" dirty="0"/>
          </a:p>
        </p:txBody>
      </p:sp>
      <p:sp>
        <p:nvSpPr>
          <p:cNvPr id="4" name="Footer Placeholder 3">
            <a:extLst>
              <a:ext uri="{FF2B5EF4-FFF2-40B4-BE49-F238E27FC236}">
                <a16:creationId xmlns:a16="http://schemas.microsoft.com/office/drawing/2014/main" id="{D546C289-4952-4335-A2CF-1C4C2E49FC5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28F656C-8610-4AD7-A662-31FD80E40D41}"/>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130</a:t>
            </a:fld>
            <a:endParaRPr lang="en-US"/>
          </a:p>
        </p:txBody>
      </p:sp>
    </p:spTree>
    <p:extLst>
      <p:ext uri="{BB962C8B-B14F-4D97-AF65-F5344CB8AC3E}">
        <p14:creationId xmlns:p14="http://schemas.microsoft.com/office/powerpoint/2010/main" val="179029600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SC6 has scheduled a plenary meeting in March 2023 in Austria</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131</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JTC1/SC6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20-24 March 2023</a:t>
            </a:r>
          </a:p>
          <a:p>
            <a:r>
              <a:rPr lang="en-AU" dirty="0"/>
              <a:t>Location</a:t>
            </a:r>
          </a:p>
          <a:p>
            <a:pPr lvl="1"/>
            <a:r>
              <a:rPr lang="en-AU" dirty="0"/>
              <a:t>Austria</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6 Feb 2023: WG1 calling notice</a:t>
            </a:r>
          </a:p>
          <a:p>
            <a:pPr lvl="1"/>
            <a:r>
              <a:rPr lang="en-AU" sz="1800" kern="0" dirty="0"/>
              <a:t>6 Feb 2023: Proposals for new WG1 agenda items / Proposals for the addition of new WG1 work item proposals</a:t>
            </a:r>
          </a:p>
          <a:p>
            <a:pPr lvl="1"/>
            <a:r>
              <a:rPr lang="en-AU" sz="1800" kern="0" dirty="0"/>
              <a:t>6 Mar 2023: Contributions on existing WG1 agenda items and submitted documents</a:t>
            </a:r>
          </a:p>
          <a:p>
            <a:pPr lvl="1"/>
            <a:r>
              <a:rPr lang="en-AU" sz="1800" kern="0" dirty="0"/>
              <a:t>13 Mar 2023: Comments on posted WG1 documents	</a:t>
            </a:r>
          </a:p>
          <a:p>
            <a:pPr lvl="1"/>
            <a:endParaRPr lang="en-GB" sz="1800" kern="0" dirty="0">
              <a:solidFill>
                <a:srgbClr val="FF0000"/>
              </a:solidFill>
            </a:endParaRPr>
          </a:p>
        </p:txBody>
      </p:sp>
    </p:spTree>
    <p:extLst>
      <p:ext uri="{BB962C8B-B14F-4D97-AF65-F5344CB8AC3E}">
        <p14:creationId xmlns:p14="http://schemas.microsoft.com/office/powerpoint/2010/main" val="209651016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132</a:t>
            </a:fld>
            <a:endParaRPr lang="en-US"/>
          </a:p>
        </p:txBody>
      </p:sp>
    </p:spTree>
    <p:extLst>
      <p:ext uri="{BB962C8B-B14F-4D97-AF65-F5344CB8AC3E}">
        <p14:creationId xmlns:p14="http://schemas.microsoft.com/office/powerpoint/2010/main" val="124320472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133</a:t>
            </a:fld>
            <a:endParaRPr lang="en-US"/>
          </a:p>
        </p:txBody>
      </p:sp>
    </p:spTree>
    <p:extLst>
      <p:ext uri="{BB962C8B-B14F-4D97-AF65-F5344CB8AC3E}">
        <p14:creationId xmlns:p14="http://schemas.microsoft.com/office/powerpoint/2010/main" val="228502126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134</a:t>
            </a:fld>
            <a:endParaRPr lang="en-US"/>
          </a:p>
        </p:txBody>
      </p:sp>
    </p:spTree>
    <p:extLst>
      <p:ext uri="{BB962C8B-B14F-4D97-AF65-F5344CB8AC3E}">
        <p14:creationId xmlns:p14="http://schemas.microsoft.com/office/powerpoint/2010/main" val="93124392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a:t>
            </a:r>
          </a:p>
        </p:txBody>
      </p:sp>
      <p:sp>
        <p:nvSpPr>
          <p:cNvPr id="3" name="Content Placeholder 2"/>
          <p:cNvSpPr>
            <a:spLocks noGrp="1"/>
          </p:cNvSpPr>
          <p:nvPr>
            <p:ph sz="half" idx="1"/>
          </p:nvPr>
        </p:nvSpPr>
        <p:spPr/>
        <p:txBody>
          <a:bodyPr/>
          <a:lstStyle/>
          <a:p>
            <a:r>
              <a:rPr lang="en-AU" sz="1600" dirty="0"/>
              <a:t>IEEE experts to SC6</a:t>
            </a:r>
          </a:p>
          <a:p>
            <a:pPr lvl="1"/>
            <a:r>
              <a:rPr lang="en-AU" sz="1600" dirty="0"/>
              <a:t>Christy Bahn (staff)</a:t>
            </a:r>
          </a:p>
          <a:p>
            <a:pPr lvl="1"/>
            <a:r>
              <a:rPr lang="en-AU" sz="1600" dirty="0"/>
              <a:t>Adrien Barmaksiz (staff)</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sz="1600" dirty="0"/>
              <a:t>Andrew Myles (802)</a:t>
            </a:r>
          </a:p>
          <a:p>
            <a:pPr lvl="1"/>
            <a:r>
              <a:rPr lang="en-AU" sz="1600" dirty="0"/>
              <a:t>Paul Nikolich (802)</a:t>
            </a:r>
          </a:p>
          <a:p>
            <a:pPr lvl="1"/>
            <a:r>
              <a:rPr lang="en-AU" sz="1600" dirty="0"/>
              <a:t>Karen Randall (802.1)</a:t>
            </a:r>
          </a:p>
          <a:p>
            <a:pPr lvl="1"/>
            <a:r>
              <a:rPr lang="en-AU" sz="1600" dirty="0"/>
              <a:t>Peter Yee (802)</a:t>
            </a:r>
          </a:p>
          <a:p>
            <a:r>
              <a:rPr lang="en-AU" sz="1600" dirty="0"/>
              <a:t>NB experts in SC6</a:t>
            </a:r>
          </a:p>
          <a:p>
            <a:pPr lvl="1"/>
            <a:r>
              <a:rPr lang="en-AU" sz="1600" dirty="0"/>
              <a:t>&lt;none&gt;</a:t>
            </a:r>
          </a:p>
          <a:p>
            <a:endParaRPr lang="en-AU" sz="1600" dirty="0">
              <a:solidFill>
                <a:srgbClr val="FF0000"/>
              </a:solidFill>
            </a:endParaRPr>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135</a:t>
            </a:fld>
            <a:endParaRPr lang="en-US"/>
          </a:p>
        </p:txBody>
      </p:sp>
    </p:spTree>
    <p:extLst>
      <p:ext uri="{BB962C8B-B14F-4D97-AF65-F5344CB8AC3E}">
        <p14:creationId xmlns:p14="http://schemas.microsoft.com/office/powerpoint/2010/main" val="159414153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SC6/WG1</a:t>
            </a:r>
          </a:p>
          <a:p>
            <a:pPr lvl="1"/>
            <a:r>
              <a:rPr lang="en-AU" sz="1600" dirty="0"/>
              <a:t>Adrien Barmaksiz (staff)</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Andrew Myles (802)</a:t>
            </a:r>
          </a:p>
          <a:p>
            <a:pPr lvl="1"/>
            <a:r>
              <a:rPr lang="en-AU" sz="1600" dirty="0"/>
              <a:t>Paul Nikolich (802)</a:t>
            </a:r>
          </a:p>
          <a:p>
            <a:pPr lvl="1"/>
            <a:r>
              <a:rPr lang="en-AU" sz="1600" dirty="0"/>
              <a:t>Al Petrick (802)</a:t>
            </a:r>
          </a:p>
          <a:p>
            <a:pPr lvl="1"/>
            <a:r>
              <a:rPr lang="en-AU" sz="1600" dirty="0"/>
              <a:t>Karen Randall (802.1)</a:t>
            </a:r>
          </a:p>
          <a:p>
            <a:endParaRPr lang="en-AU" sz="1600" dirty="0">
              <a:solidFill>
                <a:srgbClr val="FF0000"/>
              </a:solidFill>
            </a:endParaRPr>
          </a:p>
          <a:p>
            <a:pPr marL="1588" lvl="1" indent="0">
              <a:buNone/>
            </a:pPr>
            <a:endParaRPr lang="en-AU" sz="1600" dirty="0"/>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r>
              <a:rPr lang="en-AU" sz="1600" dirty="0"/>
              <a:t>Mick Seaman (802.1)</a:t>
            </a:r>
          </a:p>
          <a:p>
            <a:pPr lvl="1"/>
            <a:r>
              <a:rPr lang="en-AU" sz="1600" dirty="0"/>
              <a:t>Ian Sherlock (802.11)</a:t>
            </a:r>
          </a:p>
          <a:p>
            <a:pPr lvl="1"/>
            <a:r>
              <a:rPr lang="en-AU" sz="1600" dirty="0">
                <a:latin typeface="+mj-lt"/>
              </a:rPr>
              <a:t>Peter Yee (802)</a:t>
            </a:r>
          </a:p>
          <a:p>
            <a:pPr lvl="1"/>
            <a:r>
              <a:rPr lang="en-AU" sz="1600" dirty="0">
                <a:effectLst/>
                <a:latin typeface="+mj-lt"/>
                <a:ea typeface="Calibri" panose="020F0502020204030204" pitchFamily="34" charset="0"/>
                <a:cs typeface="Times New Roman" panose="02020603050405020304" pitchFamily="18" charset="0"/>
              </a:rPr>
              <a:t>Eldad Perahia (802.11)</a:t>
            </a:r>
          </a:p>
          <a:p>
            <a:pPr lvl="1"/>
            <a:r>
              <a:rPr lang="en-AU" sz="1600" dirty="0">
                <a:effectLst/>
                <a:latin typeface="+mj-lt"/>
                <a:ea typeface="Calibri" panose="020F0502020204030204" pitchFamily="34" charset="0"/>
                <a:cs typeface="Times New Roman" panose="02020603050405020304" pitchFamily="18" charset="0"/>
              </a:rPr>
              <a:t>Dave Cavalcanti (802.11)</a:t>
            </a:r>
            <a:endParaRPr lang="en-AU" sz="1600" dirty="0">
              <a:latin typeface="+mj-lt"/>
            </a:endParaRPr>
          </a:p>
          <a:p>
            <a:r>
              <a:rPr lang="en-AU" sz="1600" dirty="0"/>
              <a:t>NB experts in SC6/WG7</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Lepp (Canada NB/802.11)</a:t>
            </a:r>
          </a:p>
          <a:p>
            <a:pPr lvl="1"/>
            <a:r>
              <a:rPr lang="en-AU" sz="1600" dirty="0"/>
              <a:t>Glenn Parsons (Canada NB/802.1)</a:t>
            </a:r>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136</a:t>
            </a:fld>
            <a:endParaRPr lang="en-US"/>
          </a:p>
        </p:txBody>
      </p:sp>
    </p:spTree>
    <p:extLst>
      <p:ext uri="{BB962C8B-B14F-4D97-AF65-F5344CB8AC3E}">
        <p14:creationId xmlns:p14="http://schemas.microsoft.com/office/powerpoint/2010/main" val="379957567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SC6/WG7</a:t>
            </a:r>
          </a:p>
        </p:txBody>
      </p:sp>
      <p:sp>
        <p:nvSpPr>
          <p:cNvPr id="3" name="Content Placeholder 2"/>
          <p:cNvSpPr>
            <a:spLocks noGrp="1"/>
          </p:cNvSpPr>
          <p:nvPr>
            <p:ph sz="half" idx="1"/>
          </p:nvPr>
        </p:nvSpPr>
        <p:spPr/>
        <p:txBody>
          <a:bodyPr/>
          <a:lstStyle/>
          <a:p>
            <a:r>
              <a:rPr lang="en-AU" sz="1600" dirty="0"/>
              <a:t>IEEE experts to SC6/WG7</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a:p>
            <a:pPr lvl="1"/>
            <a:r>
              <a:rPr lang="en-AU" sz="1600" dirty="0"/>
              <a:t>John Messenger (802.1)</a:t>
            </a:r>
          </a:p>
          <a:p>
            <a:pPr lvl="1"/>
            <a:r>
              <a:rPr lang="en-AU" sz="1600" dirty="0"/>
              <a:t>Andrew Myles (802.11)</a:t>
            </a: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r>
              <a:rPr lang="en-AU" sz="1600" dirty="0"/>
              <a:t>Al Petrick (802)</a:t>
            </a:r>
          </a:p>
          <a:p>
            <a:pPr lvl="1"/>
            <a:r>
              <a:rPr lang="en-AU" sz="1600" dirty="0"/>
              <a:t>Karen Randall (802.1)</a:t>
            </a:r>
          </a:p>
          <a:p>
            <a:pPr lvl="1"/>
            <a:r>
              <a:rPr lang="en-AU" sz="1600" dirty="0"/>
              <a:t>Mick Seaman (802.1)</a:t>
            </a:r>
          </a:p>
          <a:p>
            <a:pPr lvl="1"/>
            <a:r>
              <a:rPr lang="en-AU" sz="1600" dirty="0"/>
              <a:t>Ian Sherlock (802.11)</a:t>
            </a:r>
          </a:p>
          <a:p>
            <a:pPr lvl="1"/>
            <a:r>
              <a:rPr lang="en-AU" sz="1600" dirty="0"/>
              <a:t>Peter Yee (802)</a:t>
            </a:r>
          </a:p>
          <a:p>
            <a:r>
              <a:rPr lang="en-AU" sz="1600" dirty="0"/>
              <a:t>NB experts to SC6/WG7</a:t>
            </a:r>
          </a:p>
          <a:p>
            <a:pPr lvl="1"/>
            <a:r>
              <a:rPr lang="en-AU" sz="1600" dirty="0"/>
              <a:t>Dorothy Stanley (US NB/802.11)</a:t>
            </a:r>
          </a:p>
          <a:p>
            <a:pPr lvl="1"/>
            <a:r>
              <a:rPr lang="en-AU" sz="1600" dirty="0"/>
              <a:t>Bill Carney (US NB/802.11)</a:t>
            </a:r>
          </a:p>
          <a:p>
            <a:pPr lvl="1"/>
            <a:r>
              <a:rPr lang="en-AU" sz="1600" dirty="0"/>
              <a:t>James Lepp (Canada NB/802.11)</a:t>
            </a:r>
          </a:p>
          <a:p>
            <a:pPr lvl="1"/>
            <a:r>
              <a:rPr lang="en-AU" sz="1600" dirty="0"/>
              <a:t>Glenn Parsons (Canada NB/802.1)</a:t>
            </a:r>
          </a:p>
          <a:p>
            <a:pPr lvl="1"/>
            <a:endParaRPr lang="en-AU" sz="1600" dirty="0"/>
          </a:p>
          <a:p>
            <a:pPr lvl="1"/>
            <a:endParaRPr lang="en-AU" sz="1600" dirty="0">
              <a:solidFill>
                <a:srgbClr val="FF0000"/>
              </a:solidFill>
            </a:endParaRPr>
          </a:p>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137</a:t>
            </a:fld>
            <a:endParaRPr lang="en-US"/>
          </a:p>
        </p:txBody>
      </p:sp>
    </p:spTree>
    <p:extLst>
      <p:ext uri="{BB962C8B-B14F-4D97-AF65-F5344CB8AC3E}">
        <p14:creationId xmlns:p14="http://schemas.microsoft.com/office/powerpoint/2010/main" val="233563139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138</a:t>
            </a:fld>
            <a:endParaRPr lang="en-US"/>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July 2022,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139</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Nov 2020</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140</a:t>
            </a:fld>
            <a:endParaRPr lang="en-US"/>
          </a:p>
        </p:txBody>
      </p:sp>
    </p:spTree>
    <p:extLst>
      <p:ext uri="{BB962C8B-B14F-4D97-AF65-F5344CB8AC3E}">
        <p14:creationId xmlns:p14="http://schemas.microsoft.com/office/powerpoint/2010/main" val="332331781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141</a:t>
            </a:fld>
            <a:endParaRPr lang="en-US"/>
          </a:p>
        </p:txBody>
      </p:sp>
    </p:spTree>
    <p:extLst>
      <p:ext uri="{BB962C8B-B14F-4D97-AF65-F5344CB8AC3E}">
        <p14:creationId xmlns:p14="http://schemas.microsoft.com/office/powerpoint/2010/main" val="331765050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142</a:t>
            </a:fld>
            <a:endParaRPr lang="en-US"/>
          </a:p>
        </p:txBody>
      </p:sp>
    </p:spTree>
    <p:extLst>
      <p:ext uri="{BB962C8B-B14F-4D97-AF65-F5344CB8AC3E}">
        <p14:creationId xmlns:p14="http://schemas.microsoft.com/office/powerpoint/2010/main" val="328523446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479819077"/>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212" name="Acrobat Document" showAsIcon="1" r:id="rId3" imgW="914400" imgH="771480" progId="Acrobat.Document.DC">
                  <p:embed/>
                </p:oleObj>
              </mc:Choice>
              <mc:Fallback>
                <p:oleObj name="Acrobat Document" showAsIcon="1" r:id="rId3" imgW="914400" imgH="771480" progId="Acrobat.Document.DC">
                  <p:embed/>
                  <p:pic>
                    <p:nvPicPr>
                      <p:cNvPr id="13" name="Object 12"/>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156</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157</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16572" name="Packager Shell Object" showAsIcon="1" r:id="rId3" imgW="914400" imgH="771480" progId="Package">
                  <p:embed/>
                </p:oleObj>
              </mc:Choice>
              <mc:Fallback>
                <p:oleObj name="Packager Shell Object" showAsIcon="1" r:id="rId3" imgW="914400" imgH="771480" progId="Package">
                  <p:embed/>
                  <p:pic>
                    <p:nvPicPr>
                      <p:cNvPr id="3" name="Object 2"/>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solidFill>
                  <a:srgbClr val="FF0000"/>
                </a:solidFill>
              </a:rPr>
              <a:t>LS’s after the Mar 2022 plenary?</a:t>
            </a:r>
            <a:endParaRPr lang="en-AU" b="0" i="1" u="none" strike="noStrike" baseline="0" dirty="0">
              <a:solidFill>
                <a:srgbClr val="FF0000"/>
              </a:solidFill>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162</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163</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17596" name="Acrobat Document" showAsIcon="1" r:id="rId3" imgW="914400" imgH="771480" progId="AcroExch.Document.11">
                  <p:embed/>
                </p:oleObj>
              </mc:Choice>
              <mc:Fallback>
                <p:oleObj name="Acrobat Document" showAsIcon="1" r:id="rId3" imgW="914400" imgH="771480" progId="AcroExch.Document.11">
                  <p:embed/>
                  <p:pic>
                    <p:nvPicPr>
                      <p:cNvPr id="2" name="Object 1"/>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168</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7 Mar 2022</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183927055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366322165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174</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1168930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C4AB-F7DC-6E76-B7E8-8CBA9FA53F14}"/>
              </a:ext>
            </a:extLst>
          </p:cNvPr>
          <p:cNvSpPr>
            <a:spLocks noGrp="1"/>
          </p:cNvSpPr>
          <p:nvPr>
            <p:ph type="title"/>
          </p:nvPr>
        </p:nvSpPr>
        <p:spPr/>
        <p:txBody>
          <a:bodyPr/>
          <a:lstStyle/>
          <a:p>
            <a:r>
              <a:rPr lang="en-AU" dirty="0"/>
              <a:t>The JTC1 SC will discuss the </a:t>
            </a:r>
            <a:r>
              <a:rPr lang="en-AU" i="1" dirty="0"/>
              <a:t>Industrial Wireless Network </a:t>
            </a:r>
            <a:r>
              <a:rPr lang="en-AU" dirty="0"/>
              <a:t>now rather than later</a:t>
            </a:r>
          </a:p>
        </p:txBody>
      </p:sp>
      <p:sp>
        <p:nvSpPr>
          <p:cNvPr id="3" name="Content Placeholder 2">
            <a:extLst>
              <a:ext uri="{FF2B5EF4-FFF2-40B4-BE49-F238E27FC236}">
                <a16:creationId xmlns:a16="http://schemas.microsoft.com/office/drawing/2014/main" id="{102F2923-657F-B1BB-9CC5-54CCCCF3EDA9}"/>
              </a:ext>
            </a:extLst>
          </p:cNvPr>
          <p:cNvSpPr>
            <a:spLocks noGrp="1"/>
          </p:cNvSpPr>
          <p:nvPr>
            <p:ph idx="1"/>
          </p:nvPr>
        </p:nvSpPr>
        <p:spPr/>
        <p:txBody>
          <a:bodyPr/>
          <a:lstStyle/>
          <a:p>
            <a:pPr lvl="1"/>
            <a:r>
              <a:rPr lang="en-US" dirty="0"/>
              <a:t>Dave </a:t>
            </a:r>
            <a:r>
              <a:rPr lang="it-IT" dirty="0"/>
              <a:t>Cavalcanti (Intel) has requested we deal with this itrem early n the agenda ...</a:t>
            </a:r>
            <a:r>
              <a:rPr lang="en-AU" dirty="0"/>
              <a:t> </a:t>
            </a:r>
          </a:p>
        </p:txBody>
      </p:sp>
      <p:sp>
        <p:nvSpPr>
          <p:cNvPr id="4" name="Footer Placeholder 3">
            <a:extLst>
              <a:ext uri="{FF2B5EF4-FFF2-40B4-BE49-F238E27FC236}">
                <a16:creationId xmlns:a16="http://schemas.microsoft.com/office/drawing/2014/main" id="{DB080372-DB14-F610-01C4-145BA79799D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DE88078-E0E7-C5F1-C34B-9916BA474F3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7473668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237395555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228463028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167686202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183</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83684516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287947344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242685064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142018839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242516791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i="1" dirty="0"/>
              <a:t>Industrial Wireless Network </a:t>
            </a:r>
            <a:r>
              <a:rPr lang="en-AU" dirty="0"/>
              <a:t>was proposed in WG1 in early 2022</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981200"/>
            <a:ext cx="7772400" cy="4114800"/>
          </a:xfrm>
        </p:spPr>
        <p:txBody>
          <a:bodyPr/>
          <a:lstStyle/>
          <a:p>
            <a:pPr lvl="1"/>
            <a:r>
              <a:rPr lang="en-AU" dirty="0"/>
              <a:t>PWI on Industrial Wireless Network was proposed by Korea in late 2021</a:t>
            </a:r>
          </a:p>
          <a:p>
            <a:pPr lvl="1"/>
            <a:r>
              <a:rPr lang="en-AU" dirty="0"/>
              <a:t>In Jan 2022, the IEEE 802.11 WG and IEEE 802 EC approved a LS to SC6/WG1 in relation to the PWI on </a:t>
            </a:r>
            <a:r>
              <a:rPr lang="en-AU" i="1" dirty="0"/>
              <a:t>Industrial Wireless Network </a:t>
            </a:r>
          </a:p>
          <a:p>
            <a:pPr lvl="2"/>
            <a:r>
              <a:rPr lang="en-AU" dirty="0"/>
              <a:t>See </a:t>
            </a:r>
            <a:r>
              <a:rPr lang="en-AU" dirty="0">
                <a:hlinkClick r:id="rId3"/>
              </a:rPr>
              <a:t>final LS</a:t>
            </a:r>
            <a:r>
              <a:rPr lang="en-AU" dirty="0"/>
              <a:t> (N17664)</a:t>
            </a:r>
          </a:p>
          <a:p>
            <a:pPr lvl="1"/>
            <a:r>
              <a:rPr lang="en-AU" dirty="0"/>
              <a:t>The LS was discussed at the SC6/WG1 meeting in Feb 2022, at which the Korea NB provided an interim report (WG1 N303)</a:t>
            </a:r>
          </a:p>
          <a:p>
            <a:pPr lvl="2"/>
            <a:r>
              <a:rPr lang="en-AU" dirty="0"/>
              <a:t>Focused on lack of performance of very old versions of Wi-Fi (802.11-2012)</a:t>
            </a:r>
          </a:p>
          <a:p>
            <a:pPr lvl="3"/>
            <a:r>
              <a:rPr lang="en-AU" dirty="0"/>
              <a:t>Asserted MAC reliability at 10</a:t>
            </a:r>
            <a:r>
              <a:rPr lang="en-AU" baseline="30000" dirty="0"/>
              <a:t>-1</a:t>
            </a:r>
            <a:r>
              <a:rPr lang="en-AU" dirty="0"/>
              <a:t>!</a:t>
            </a:r>
          </a:p>
          <a:p>
            <a:pPr lvl="3"/>
            <a:r>
              <a:rPr lang="en-AU" dirty="0"/>
              <a:t>It failed to mention 802.11ax although it did reference 802.11be</a:t>
            </a:r>
          </a:p>
          <a:p>
            <a:pPr lvl="2"/>
            <a:r>
              <a:rPr lang="en-AU" dirty="0"/>
              <a:t>Asserted DWIN MAC latency of &lt;45us, reliability of 10</a:t>
            </a:r>
            <a:r>
              <a:rPr lang="en-AU" baseline="30000" dirty="0"/>
              <a:t>-6</a:t>
            </a:r>
            <a:r>
              <a:rPr lang="en-AU" dirty="0"/>
              <a:t> in unlicensed</a:t>
            </a:r>
          </a:p>
          <a:p>
            <a:pPr lvl="2"/>
            <a:r>
              <a:rPr lang="en-AU" dirty="0"/>
              <a:t>Asserted on DWIN could satisfy </a:t>
            </a:r>
            <a:r>
              <a:rPr lang="en-AU" i="1" dirty="0"/>
              <a:t>Industrial Wireless Network </a:t>
            </a:r>
            <a:r>
              <a:rPr lang="en-AU" dirty="0"/>
              <a:t>needs</a:t>
            </a:r>
          </a:p>
          <a:p>
            <a:pPr lvl="1"/>
            <a:endParaRPr lang="en-US" dirty="0"/>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19</a:t>
            </a:fld>
            <a:endParaRPr lang="en-US"/>
          </a:p>
        </p:txBody>
      </p:sp>
      <p:graphicFrame>
        <p:nvGraphicFramePr>
          <p:cNvPr id="7" name="Object 6">
            <a:extLst>
              <a:ext uri="{FF2B5EF4-FFF2-40B4-BE49-F238E27FC236}">
                <a16:creationId xmlns:a16="http://schemas.microsoft.com/office/drawing/2014/main" id="{266DA775-5DF9-42BF-9D77-EFA2BF0B5843}"/>
              </a:ext>
            </a:extLst>
          </p:cNvPr>
          <p:cNvGraphicFramePr>
            <a:graphicFrameLocks noChangeAspect="1"/>
          </p:cNvGraphicFramePr>
          <p:nvPr/>
        </p:nvGraphicFramePr>
        <p:xfrm>
          <a:off x="8001000" y="2014847"/>
          <a:ext cx="914400" cy="806450"/>
        </p:xfrm>
        <a:graphic>
          <a:graphicData uri="http://schemas.openxmlformats.org/presentationml/2006/ole">
            <mc:AlternateContent xmlns:mc="http://schemas.openxmlformats.org/markup-compatibility/2006">
              <mc:Choice xmlns:v="urn:schemas-microsoft-com:vml" Requires="v">
                <p:oleObj spid="_x0000_s50202" name="Acrobat Document" showAsIcon="1" r:id="rId4" imgW="914597" imgH="806311" progId="Acrobat.Document.DC">
                  <p:embed/>
                </p:oleObj>
              </mc:Choice>
              <mc:Fallback>
                <p:oleObj name="Acrobat Document" showAsIcon="1" r:id="rId4" imgW="914597" imgH="806311" progId="Acrobat.Document.DC">
                  <p:embed/>
                  <p:pic>
                    <p:nvPicPr>
                      <p:cNvPr id="7" name="Object 6">
                        <a:extLst>
                          <a:ext uri="{FF2B5EF4-FFF2-40B4-BE49-F238E27FC236}">
                            <a16:creationId xmlns:a16="http://schemas.microsoft.com/office/drawing/2014/main" id="{266DA775-5DF9-42BF-9D77-EFA2BF0B5843}"/>
                          </a:ext>
                        </a:extLst>
                      </p:cNvPr>
                      <p:cNvPicPr/>
                      <p:nvPr/>
                    </p:nvPicPr>
                    <p:blipFill>
                      <a:blip r:embed="rId5"/>
                      <a:stretch>
                        <a:fillRect/>
                      </a:stretch>
                    </p:blipFill>
                    <p:spPr>
                      <a:xfrm>
                        <a:off x="8001000" y="2014847"/>
                        <a:ext cx="914400" cy="80645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767800DC-8A23-47F8-9621-356424F66287}"/>
              </a:ext>
            </a:extLst>
          </p:cNvPr>
          <p:cNvGraphicFramePr>
            <a:graphicFrameLocks noChangeAspect="1"/>
          </p:cNvGraphicFramePr>
          <p:nvPr/>
        </p:nvGraphicFramePr>
        <p:xfrm>
          <a:off x="7924800" y="3429000"/>
          <a:ext cx="914400" cy="806450"/>
        </p:xfrm>
        <a:graphic>
          <a:graphicData uri="http://schemas.openxmlformats.org/presentationml/2006/ole">
            <mc:AlternateContent xmlns:mc="http://schemas.openxmlformats.org/markup-compatibility/2006">
              <mc:Choice xmlns:v="urn:schemas-microsoft-com:vml" Requires="v">
                <p:oleObj spid="_x0000_s50203" name="Acrobat Document" showAsIcon="1" r:id="rId6" imgW="914597" imgH="806311" progId="Acrobat.Document.DC">
                  <p:embed/>
                </p:oleObj>
              </mc:Choice>
              <mc:Fallback>
                <p:oleObj name="Acrobat Document" showAsIcon="1" r:id="rId6" imgW="914597" imgH="806311" progId="Acrobat.Document.DC">
                  <p:embed/>
                  <p:pic>
                    <p:nvPicPr>
                      <p:cNvPr id="8" name="Object 7">
                        <a:extLst>
                          <a:ext uri="{FF2B5EF4-FFF2-40B4-BE49-F238E27FC236}">
                            <a16:creationId xmlns:a16="http://schemas.microsoft.com/office/drawing/2014/main" id="{767800DC-8A23-47F8-9621-356424F66287}"/>
                          </a:ext>
                        </a:extLst>
                      </p:cNvPr>
                      <p:cNvPicPr/>
                      <p:nvPr/>
                    </p:nvPicPr>
                    <p:blipFill>
                      <a:blip r:embed="rId7"/>
                      <a:stretch>
                        <a:fillRect/>
                      </a:stretch>
                    </p:blipFill>
                    <p:spPr>
                      <a:xfrm>
                        <a:off x="7924800" y="3429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090809865"/>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3367614496"/>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191</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192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193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194</a:t>
            </a:fld>
            <a:endParaRPr lang="en-US"/>
          </a:p>
        </p:txBody>
      </p:sp>
    </p:spTree>
    <p:extLst>
      <p:ext uri="{BB962C8B-B14F-4D97-AF65-F5344CB8AC3E}">
        <p14:creationId xmlns:p14="http://schemas.microsoft.com/office/powerpoint/2010/main" val="2770857998"/>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422320007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234058752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2400662868"/>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2029258541"/>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199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May 2022</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04BE7D4-05B5-5119-C8FC-C60CF3EF1405}"/>
              </a:ext>
            </a:extLst>
          </p:cNvPr>
          <p:cNvSpPr>
            <a:spLocks noGrp="1"/>
          </p:cNvSpPr>
          <p:nvPr>
            <p:ph type="title"/>
          </p:nvPr>
        </p:nvSpPr>
        <p:spPr/>
        <p:txBody>
          <a:bodyPr/>
          <a:lstStyle/>
          <a:p>
            <a:r>
              <a:rPr lang="en-AU" dirty="0"/>
              <a:t>The plan is now a NP for a </a:t>
            </a:r>
            <a:r>
              <a:rPr lang="en-AU" i="1" dirty="0"/>
              <a:t>Deterministic Wireless Industrial Network </a:t>
            </a:r>
            <a:r>
              <a:rPr lang="en-AU" dirty="0"/>
              <a:t>project</a:t>
            </a:r>
          </a:p>
        </p:txBody>
      </p:sp>
      <p:sp>
        <p:nvSpPr>
          <p:cNvPr id="3" name="Content Placeholder 2">
            <a:extLst>
              <a:ext uri="{FF2B5EF4-FFF2-40B4-BE49-F238E27FC236}">
                <a16:creationId xmlns:a16="http://schemas.microsoft.com/office/drawing/2014/main" id="{5310BD7E-AA6E-853E-0B35-CB55E90FEAF2}"/>
              </a:ext>
            </a:extLst>
          </p:cNvPr>
          <p:cNvSpPr>
            <a:spLocks noGrp="1"/>
          </p:cNvSpPr>
          <p:nvPr>
            <p:ph idx="1"/>
          </p:nvPr>
        </p:nvSpPr>
        <p:spPr/>
        <p:txBody>
          <a:bodyPr/>
          <a:lstStyle/>
          <a:p>
            <a:pPr lvl="1"/>
            <a:r>
              <a:rPr lang="en-AU" dirty="0"/>
              <a:t>The Korea NB have updated the Status Report on PWI Deterministic Wireless Industrial Network, changing the MAC reliability of 802.11be …</a:t>
            </a:r>
          </a:p>
          <a:p>
            <a:pPr lvl="2"/>
            <a:r>
              <a:rPr lang="en-AU" dirty="0"/>
              <a:t>… from 10</a:t>
            </a:r>
            <a:r>
              <a:rPr lang="en-AU" baseline="30000" dirty="0"/>
              <a:t>-1 </a:t>
            </a:r>
            <a:r>
              <a:rPr lang="en-AU" dirty="0"/>
              <a:t>to 10</a:t>
            </a:r>
            <a:r>
              <a:rPr lang="en-AU" baseline="30000" dirty="0"/>
              <a:t>-3</a:t>
            </a:r>
            <a:endParaRPr lang="en-AU" dirty="0"/>
          </a:p>
          <a:p>
            <a:pPr lvl="1"/>
            <a:r>
              <a:rPr lang="en-AU" dirty="0"/>
              <a:t>Current claims</a:t>
            </a:r>
          </a:p>
          <a:p>
            <a:pPr lvl="2"/>
            <a:r>
              <a:rPr lang="en-AU" dirty="0"/>
              <a:t>802.11be: latency of few </a:t>
            </a:r>
            <a:r>
              <a:rPr lang="en-AU" dirty="0" err="1"/>
              <a:t>ms</a:t>
            </a:r>
            <a:r>
              <a:rPr lang="en-AU" dirty="0"/>
              <a:t>, MAC reliability 10</a:t>
            </a:r>
            <a:r>
              <a:rPr lang="en-AU" baseline="30000" dirty="0"/>
              <a:t>-3</a:t>
            </a:r>
            <a:endParaRPr lang="en-AU" dirty="0"/>
          </a:p>
          <a:p>
            <a:pPr lvl="2"/>
            <a:r>
              <a:rPr lang="en-AU" dirty="0"/>
              <a:t>5G: latency of 2 </a:t>
            </a:r>
            <a:r>
              <a:rPr lang="en-AU" dirty="0" err="1"/>
              <a:t>ms</a:t>
            </a:r>
            <a:r>
              <a:rPr lang="en-AU" dirty="0"/>
              <a:t>, MAC reliability 10</a:t>
            </a:r>
            <a:r>
              <a:rPr lang="en-AU" baseline="30000" dirty="0"/>
              <a:t>-4</a:t>
            </a:r>
            <a:endParaRPr lang="en-AU" dirty="0"/>
          </a:p>
          <a:p>
            <a:pPr lvl="2"/>
            <a:r>
              <a:rPr lang="en-AU" dirty="0"/>
              <a:t>DWIN: latency of &lt; 45 µs, MAC reliability 10</a:t>
            </a:r>
            <a:r>
              <a:rPr lang="en-AU" baseline="30000" dirty="0"/>
              <a:t>-6</a:t>
            </a:r>
            <a:endParaRPr lang="en-AU" dirty="0"/>
          </a:p>
          <a:p>
            <a:pPr lvl="2"/>
            <a:r>
              <a:rPr lang="en-AU" b="1" dirty="0"/>
              <a:t>NIST requirements: latency of 125 µs, MAC reliability 10</a:t>
            </a:r>
            <a:r>
              <a:rPr lang="en-AU" b="1" baseline="30000" dirty="0"/>
              <a:t>-6</a:t>
            </a:r>
            <a:endParaRPr lang="en-AU" b="1" dirty="0"/>
          </a:p>
          <a:p>
            <a:pPr lvl="1"/>
            <a:r>
              <a:rPr lang="en-AU" dirty="0"/>
              <a:t>SC6 approved an NP with scope</a:t>
            </a:r>
          </a:p>
          <a:p>
            <a:pPr lvl="2"/>
            <a:r>
              <a:rPr lang="en-AU" i="1" dirty="0"/>
              <a:t>This standard defines the physical layer (PHY) and medium access control (MAC) sublayer specifications of the deterministic wireless industrial network operating in unlicensed band for the discrete manufacturing that guarantees 250 us bounded end-to-end latency and 125 us cycle time and is capable to be integrated to the wired TSN</a:t>
            </a:r>
          </a:p>
          <a:p>
            <a:pPr lvl="2"/>
            <a:r>
              <a:rPr lang="en-AU" dirty="0"/>
              <a:t>Note: Canada objected, Japan abstained</a:t>
            </a:r>
          </a:p>
        </p:txBody>
      </p:sp>
      <p:sp>
        <p:nvSpPr>
          <p:cNvPr id="4" name="Footer Placeholder 3">
            <a:extLst>
              <a:ext uri="{FF2B5EF4-FFF2-40B4-BE49-F238E27FC236}">
                <a16:creationId xmlns:a16="http://schemas.microsoft.com/office/drawing/2014/main" id="{60783BA8-09D5-2497-4E8E-C93199AF2EB7}"/>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0F282FDD-7DFF-0A3A-D6D6-7EC20CFFFC37}"/>
              </a:ext>
            </a:extLst>
          </p:cNvPr>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11" name="Object 10">
            <a:extLst>
              <a:ext uri="{FF2B5EF4-FFF2-40B4-BE49-F238E27FC236}">
                <a16:creationId xmlns:a16="http://schemas.microsoft.com/office/drawing/2014/main" id="{31594CB4-25F3-930E-0359-A4FB520D4B4F}"/>
              </a:ext>
            </a:extLst>
          </p:cNvPr>
          <p:cNvGraphicFramePr>
            <a:graphicFrameLocks noChangeAspect="1"/>
          </p:cNvGraphicFramePr>
          <p:nvPr/>
        </p:nvGraphicFramePr>
        <p:xfrm>
          <a:off x="7239000" y="2743200"/>
          <a:ext cx="914400" cy="806450"/>
        </p:xfrm>
        <a:graphic>
          <a:graphicData uri="http://schemas.openxmlformats.org/presentationml/2006/ole">
            <mc:AlternateContent xmlns:mc="http://schemas.openxmlformats.org/markup-compatibility/2006">
              <mc:Choice xmlns:v="urn:schemas-microsoft-com:vml" Requires="v">
                <p:oleObj spid="_x0000_s51214" name="Acrobat Document" showAsIcon="1" r:id="rId3" imgW="914597" imgH="806311" progId="Acrobat.Document.DC">
                  <p:embed/>
                </p:oleObj>
              </mc:Choice>
              <mc:Fallback>
                <p:oleObj name="Acrobat Document" showAsIcon="1" r:id="rId3" imgW="914597" imgH="806311" progId="Acrobat.Document.DC">
                  <p:embed/>
                  <p:pic>
                    <p:nvPicPr>
                      <p:cNvPr id="11" name="Object 10">
                        <a:extLst>
                          <a:ext uri="{FF2B5EF4-FFF2-40B4-BE49-F238E27FC236}">
                            <a16:creationId xmlns:a16="http://schemas.microsoft.com/office/drawing/2014/main" id="{31594CB4-25F3-930E-0359-A4FB520D4B4F}"/>
                          </a:ext>
                        </a:extLst>
                      </p:cNvPr>
                      <p:cNvPicPr/>
                      <p:nvPr/>
                    </p:nvPicPr>
                    <p:blipFill>
                      <a:blip r:embed="rId4"/>
                      <a:stretch>
                        <a:fillRect/>
                      </a:stretch>
                    </p:blipFill>
                    <p:spPr>
                      <a:xfrm>
                        <a:off x="7239000" y="2743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140936220"/>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115300128"/>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413894898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2771317728"/>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spTree>
    <p:extLst>
      <p:ext uri="{BB962C8B-B14F-4D97-AF65-F5344CB8AC3E}">
        <p14:creationId xmlns:p14="http://schemas.microsoft.com/office/powerpoint/2010/main" val="1406622443"/>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204</a:t>
            </a:fld>
            <a:endParaRPr lang="en-US"/>
          </a:p>
        </p:txBody>
      </p:sp>
    </p:spTree>
    <p:extLst>
      <p:ext uri="{BB962C8B-B14F-4D97-AF65-F5344CB8AC3E}">
        <p14:creationId xmlns:p14="http://schemas.microsoft.com/office/powerpoint/2010/main" val="1870478364"/>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205</a:t>
            </a:fld>
            <a:endParaRPr lang="en-US"/>
          </a:p>
        </p:txBody>
      </p:sp>
    </p:spTree>
    <p:extLst>
      <p:ext uri="{BB962C8B-B14F-4D97-AF65-F5344CB8AC3E}">
        <p14:creationId xmlns:p14="http://schemas.microsoft.com/office/powerpoint/2010/main" val="357531377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206</a:t>
            </a:fld>
            <a:endParaRPr lang="en-US"/>
          </a:p>
        </p:txBody>
      </p:sp>
    </p:spTree>
    <p:extLst>
      <p:ext uri="{BB962C8B-B14F-4D97-AF65-F5344CB8AC3E}">
        <p14:creationId xmlns:p14="http://schemas.microsoft.com/office/powerpoint/2010/main" val="22365210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207</a:t>
            </a:fld>
            <a:endParaRPr lang="en-US"/>
          </a:p>
        </p:txBody>
      </p:sp>
    </p:spTree>
    <p:extLst>
      <p:ext uri="{BB962C8B-B14F-4D97-AF65-F5344CB8AC3E}">
        <p14:creationId xmlns:p14="http://schemas.microsoft.com/office/powerpoint/2010/main" val="482605529"/>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208</a:t>
            </a:fld>
            <a:endParaRPr lang="en-US"/>
          </a:p>
        </p:txBody>
      </p:sp>
    </p:spTree>
    <p:extLst>
      <p:ext uri="{BB962C8B-B14F-4D97-AF65-F5344CB8AC3E}">
        <p14:creationId xmlns:p14="http://schemas.microsoft.com/office/powerpoint/2010/main" val="4252176841"/>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209</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spid="_x0000_s18620" name="Acrobat Document" showAsIcon="1" r:id="rId3" imgW="914597" imgH="806311" progId="AcroExch.Document.DC">
                  <p:embed/>
                </p:oleObj>
              </mc:Choice>
              <mc:Fallback>
                <p:oleObj name="Acrobat Document" showAsIcon="1" r:id="rId3"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4"/>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F03308-F497-4AC0-85C3-A2C80D44F80C}"/>
              </a:ext>
            </a:extLst>
          </p:cNvPr>
          <p:cNvSpPr>
            <a:spLocks noGrp="1"/>
          </p:cNvSpPr>
          <p:nvPr>
            <p:ph type="title"/>
          </p:nvPr>
        </p:nvSpPr>
        <p:spPr/>
        <p:txBody>
          <a:bodyPr/>
          <a:lstStyle/>
          <a:p>
            <a:r>
              <a:rPr lang="en-US" dirty="0"/>
              <a:t>Report on ISO/IEC JTC1/SC 6 PWI 11912 (Deterministic Wireless Industrial Network)</a:t>
            </a:r>
          </a:p>
        </p:txBody>
      </p:sp>
      <p:sp>
        <p:nvSpPr>
          <p:cNvPr id="5" name="Content Placeholder 4">
            <a:extLst>
              <a:ext uri="{FF2B5EF4-FFF2-40B4-BE49-F238E27FC236}">
                <a16:creationId xmlns:a16="http://schemas.microsoft.com/office/drawing/2014/main" id="{65C7932D-C468-454A-B439-7BCCE5019428}"/>
              </a:ext>
            </a:extLst>
          </p:cNvPr>
          <p:cNvSpPr>
            <a:spLocks noGrp="1"/>
          </p:cNvSpPr>
          <p:nvPr>
            <p:ph idx="1"/>
          </p:nvPr>
        </p:nvSpPr>
        <p:spPr/>
        <p:txBody>
          <a:bodyPr/>
          <a:lstStyle/>
          <a:p>
            <a:r>
              <a:rPr lang="en-US" dirty="0"/>
              <a:t>Dave </a:t>
            </a:r>
            <a:r>
              <a:rPr lang="it-IT" dirty="0"/>
              <a:t>Cavalcanti (Intel) report ...</a:t>
            </a:r>
          </a:p>
          <a:p>
            <a:pPr lvl="1"/>
            <a:r>
              <a:rPr lang="en-US" i="1" dirty="0"/>
              <a:t>The group is seeking approval for the new project to develop a new PHY/MAC specification for deterministic wireless in unlicensed band for discrete manufacturing, which extends TSN capability</a:t>
            </a:r>
          </a:p>
          <a:p>
            <a:pPr lvl="2"/>
            <a:r>
              <a:rPr lang="en-US" i="1" dirty="0"/>
              <a:t>Plan to request WG1 for NP ballot for approval of the new project</a:t>
            </a:r>
          </a:p>
          <a:p>
            <a:pPr lvl="2"/>
            <a:r>
              <a:rPr lang="en-US" i="1" dirty="0"/>
              <a:t>Concern raised regarding lack of participation on the project</a:t>
            </a:r>
          </a:p>
          <a:p>
            <a:pPr lvl="1"/>
            <a:r>
              <a:rPr lang="en-US" i="1" dirty="0"/>
              <a:t>An outline of the specification has been proposed</a:t>
            </a:r>
          </a:p>
          <a:p>
            <a:pPr lvl="1"/>
            <a:r>
              <a:rPr lang="en-US" i="1" dirty="0"/>
              <a:t>The group has updated the list of related work &amp; references based on previous input from 802.11 (including 802.11be &amp; Avnu WTSN references)</a:t>
            </a:r>
          </a:p>
          <a:p>
            <a:pPr lvl="2"/>
            <a:r>
              <a:rPr lang="en-US" i="1" dirty="0"/>
              <a:t>Question on potential coexistence issues, no specific solution has been discussed, but the group plans to consider the issue</a:t>
            </a:r>
          </a:p>
          <a:p>
            <a:pPr lvl="1"/>
            <a:r>
              <a:rPr lang="en-US" dirty="0"/>
              <a:t>…</a:t>
            </a:r>
          </a:p>
        </p:txBody>
      </p:sp>
      <p:graphicFrame>
        <p:nvGraphicFramePr>
          <p:cNvPr id="3" name="Object 2">
            <a:extLst>
              <a:ext uri="{FF2B5EF4-FFF2-40B4-BE49-F238E27FC236}">
                <a16:creationId xmlns:a16="http://schemas.microsoft.com/office/drawing/2014/main" id="{4425DC17-8CAF-ED37-9E58-7807528E0E3C}"/>
              </a:ext>
            </a:extLst>
          </p:cNvPr>
          <p:cNvGraphicFramePr>
            <a:graphicFrameLocks noChangeAspect="1"/>
          </p:cNvGraphicFramePr>
          <p:nvPr/>
        </p:nvGraphicFramePr>
        <p:xfrm>
          <a:off x="5791200" y="3962400"/>
          <a:ext cx="914400" cy="806450"/>
        </p:xfrm>
        <a:graphic>
          <a:graphicData uri="http://schemas.openxmlformats.org/presentationml/2006/ole">
            <mc:AlternateContent xmlns:mc="http://schemas.openxmlformats.org/markup-compatibility/2006">
              <mc:Choice xmlns:v="urn:schemas-microsoft-com:vml" Requires="v">
                <p:oleObj spid="_x0000_s52250" name="Acrobat Document" showAsIcon="1" r:id="rId3" imgW="914597" imgH="806311" progId="Acrobat.Document.DC">
                  <p:embed/>
                </p:oleObj>
              </mc:Choice>
              <mc:Fallback>
                <p:oleObj name="Acrobat Document" showAsIcon="1" r:id="rId3" imgW="914597" imgH="806311" progId="Acrobat.Document.DC">
                  <p:embed/>
                  <p:pic>
                    <p:nvPicPr>
                      <p:cNvPr id="3" name="Object 2">
                        <a:extLst>
                          <a:ext uri="{FF2B5EF4-FFF2-40B4-BE49-F238E27FC236}">
                            <a16:creationId xmlns:a16="http://schemas.microsoft.com/office/drawing/2014/main" id="{4425DC17-8CAF-ED37-9E58-7807528E0E3C}"/>
                          </a:ext>
                        </a:extLst>
                      </p:cNvPr>
                      <p:cNvPicPr/>
                      <p:nvPr/>
                    </p:nvPicPr>
                    <p:blipFill>
                      <a:blip r:embed="rId4"/>
                      <a:stretch>
                        <a:fillRect/>
                      </a:stretch>
                    </p:blipFill>
                    <p:spPr>
                      <a:xfrm>
                        <a:off x="5791200" y="396240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B42024A6-C95B-6D21-CC3C-85E09E9FA471}"/>
              </a:ext>
            </a:extLst>
          </p:cNvPr>
          <p:cNvGraphicFramePr>
            <a:graphicFrameLocks noChangeAspect="1"/>
          </p:cNvGraphicFramePr>
          <p:nvPr/>
        </p:nvGraphicFramePr>
        <p:xfrm>
          <a:off x="6781800" y="3232150"/>
          <a:ext cx="914400" cy="806450"/>
        </p:xfrm>
        <a:graphic>
          <a:graphicData uri="http://schemas.openxmlformats.org/presentationml/2006/ole">
            <mc:AlternateContent xmlns:mc="http://schemas.openxmlformats.org/markup-compatibility/2006">
              <mc:Choice xmlns:v="urn:schemas-microsoft-com:vml" Requires="v">
                <p:oleObj spid="_x0000_s52251" name="Acrobat Document" showAsIcon="1" r:id="rId5" imgW="914597" imgH="806311" progId="Acrobat.Document.DC">
                  <p:embed/>
                </p:oleObj>
              </mc:Choice>
              <mc:Fallback>
                <p:oleObj name="Acrobat Document" showAsIcon="1" r:id="rId5" imgW="914597" imgH="806311" progId="Acrobat.Document.DC">
                  <p:embed/>
                  <p:pic>
                    <p:nvPicPr>
                      <p:cNvPr id="6" name="Object 5">
                        <a:extLst>
                          <a:ext uri="{FF2B5EF4-FFF2-40B4-BE49-F238E27FC236}">
                            <a16:creationId xmlns:a16="http://schemas.microsoft.com/office/drawing/2014/main" id="{B42024A6-C95B-6D21-CC3C-85E09E9FA471}"/>
                          </a:ext>
                        </a:extLst>
                      </p:cNvPr>
                      <p:cNvPicPr/>
                      <p:nvPr/>
                    </p:nvPicPr>
                    <p:blipFill>
                      <a:blip r:embed="rId6"/>
                      <a:stretch>
                        <a:fillRect/>
                      </a:stretch>
                    </p:blipFill>
                    <p:spPr>
                      <a:xfrm>
                        <a:off x="6781800" y="323215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601505967"/>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210</a:t>
            </a:fld>
            <a:endParaRPr lang="en-US"/>
          </a:p>
        </p:txBody>
      </p:sp>
    </p:spTree>
    <p:extLst>
      <p:ext uri="{BB962C8B-B14F-4D97-AF65-F5344CB8AC3E}">
        <p14:creationId xmlns:p14="http://schemas.microsoft.com/office/powerpoint/2010/main" val="2874901778"/>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211</a:t>
            </a:fld>
            <a:endParaRPr lang="en-US"/>
          </a:p>
        </p:txBody>
      </p:sp>
    </p:spTree>
    <p:extLst>
      <p:ext uri="{BB962C8B-B14F-4D97-AF65-F5344CB8AC3E}">
        <p14:creationId xmlns:p14="http://schemas.microsoft.com/office/powerpoint/2010/main" val="163293269"/>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212</a:t>
            </a:fld>
            <a:endParaRPr lang="en-US"/>
          </a:p>
        </p:txBody>
      </p:sp>
    </p:spTree>
    <p:extLst>
      <p:ext uri="{BB962C8B-B14F-4D97-AF65-F5344CB8AC3E}">
        <p14:creationId xmlns:p14="http://schemas.microsoft.com/office/powerpoint/2010/main" val="3270652297"/>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213</a:t>
            </a:fld>
            <a:endParaRPr lang="en-US"/>
          </a:p>
        </p:txBody>
      </p:sp>
    </p:spTree>
    <p:extLst>
      <p:ext uri="{BB962C8B-B14F-4D97-AF65-F5344CB8AC3E}">
        <p14:creationId xmlns:p14="http://schemas.microsoft.com/office/powerpoint/2010/main" val="2145563965"/>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214</a:t>
            </a:fld>
            <a:endParaRPr lang="en-US"/>
          </a:p>
        </p:txBody>
      </p:sp>
    </p:spTree>
    <p:extLst>
      <p:ext uri="{BB962C8B-B14F-4D97-AF65-F5344CB8AC3E}">
        <p14:creationId xmlns:p14="http://schemas.microsoft.com/office/powerpoint/2010/main" val="4204837070"/>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215</a:t>
            </a:fld>
            <a:endParaRPr lang="en-US"/>
          </a:p>
        </p:txBody>
      </p:sp>
    </p:spTree>
    <p:extLst>
      <p:ext uri="{BB962C8B-B14F-4D97-AF65-F5344CB8AC3E}">
        <p14:creationId xmlns:p14="http://schemas.microsoft.com/office/powerpoint/2010/main" val="254983531"/>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216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217</a:t>
            </a:fld>
            <a:endParaRPr lang="en-US"/>
          </a:p>
        </p:txBody>
      </p:sp>
    </p:spTree>
    <p:extLst>
      <p:ext uri="{BB962C8B-B14F-4D97-AF65-F5344CB8AC3E}">
        <p14:creationId xmlns:p14="http://schemas.microsoft.com/office/powerpoint/2010/main" val="283270670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218</a:t>
            </a:fld>
            <a:endParaRPr lang="en-US"/>
          </a:p>
        </p:txBody>
      </p:sp>
    </p:spTree>
    <p:extLst>
      <p:ext uri="{BB962C8B-B14F-4D97-AF65-F5344CB8AC3E}">
        <p14:creationId xmlns:p14="http://schemas.microsoft.com/office/powerpoint/2010/main" val="3114792350"/>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was published as </a:t>
            </a:r>
            <a:r>
              <a:rPr lang="en-AU" sz="2400" dirty="0">
                <a:effectLst/>
                <a:latin typeface="+mj-lt"/>
                <a:ea typeface="Calibri" panose="020F0502020204030204" pitchFamily="34" charset="0"/>
              </a:rPr>
              <a:t>ISO/IEC/IEEE 8802-1Q:2020/AMD 2:2021 in Sep 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219</a:t>
            </a:fld>
            <a:endParaRPr lang="en-US"/>
          </a:p>
        </p:txBody>
      </p:sp>
    </p:spTree>
    <p:extLst>
      <p:ext uri="{BB962C8B-B14F-4D97-AF65-F5344CB8AC3E}">
        <p14:creationId xmlns:p14="http://schemas.microsoft.com/office/powerpoint/2010/main" val="1707423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F03308-F497-4AC0-85C3-A2C80D44F80C}"/>
              </a:ext>
            </a:extLst>
          </p:cNvPr>
          <p:cNvSpPr>
            <a:spLocks noGrp="1"/>
          </p:cNvSpPr>
          <p:nvPr>
            <p:ph type="title"/>
          </p:nvPr>
        </p:nvSpPr>
        <p:spPr/>
        <p:txBody>
          <a:bodyPr/>
          <a:lstStyle/>
          <a:p>
            <a:r>
              <a:rPr lang="en-US" dirty="0"/>
              <a:t>Report on ISO/IEC JTC1/SC 6 PWI 11912 (Deterministic Wireless Industrial Network)</a:t>
            </a:r>
          </a:p>
        </p:txBody>
      </p:sp>
      <p:sp>
        <p:nvSpPr>
          <p:cNvPr id="5" name="Content Placeholder 4">
            <a:extLst>
              <a:ext uri="{FF2B5EF4-FFF2-40B4-BE49-F238E27FC236}">
                <a16:creationId xmlns:a16="http://schemas.microsoft.com/office/drawing/2014/main" id="{65C7932D-C468-454A-B439-7BCCE5019428}"/>
              </a:ext>
            </a:extLst>
          </p:cNvPr>
          <p:cNvSpPr>
            <a:spLocks noGrp="1"/>
          </p:cNvSpPr>
          <p:nvPr>
            <p:ph idx="1"/>
          </p:nvPr>
        </p:nvSpPr>
        <p:spPr/>
        <p:txBody>
          <a:bodyPr/>
          <a:lstStyle/>
          <a:p>
            <a:r>
              <a:rPr lang="en-US" dirty="0"/>
              <a:t>Dave </a:t>
            </a:r>
            <a:r>
              <a:rPr lang="it-IT" dirty="0"/>
              <a:t>Cavalcanti (Intel) report ...</a:t>
            </a:r>
          </a:p>
          <a:p>
            <a:pPr lvl="1"/>
            <a:r>
              <a:rPr lang="en-US" dirty="0"/>
              <a:t>…</a:t>
            </a:r>
            <a:endParaRPr lang="en-US" i="1" dirty="0"/>
          </a:p>
          <a:p>
            <a:pPr lvl="1"/>
            <a:r>
              <a:rPr lang="en-US" i="1" dirty="0"/>
              <a:t>Target timeline</a:t>
            </a:r>
          </a:p>
          <a:p>
            <a:pPr lvl="2"/>
            <a:r>
              <a:rPr lang="en-US" i="1" dirty="0"/>
              <a:t>First meeting in March 2023</a:t>
            </a:r>
          </a:p>
          <a:p>
            <a:pPr lvl="2"/>
            <a:r>
              <a:rPr lang="en-US" i="1" dirty="0"/>
              <a:t>First Draft in April 2023</a:t>
            </a:r>
          </a:p>
          <a:p>
            <a:pPr lvl="2"/>
            <a:r>
              <a:rPr lang="en-US" i="1" dirty="0"/>
              <a:t>Committee Draft ballot in Nov 2023</a:t>
            </a:r>
          </a:p>
          <a:p>
            <a:pPr lvl="2"/>
            <a:r>
              <a:rPr lang="en-US" i="1" dirty="0"/>
              <a:t>Completion Dec 2024</a:t>
            </a:r>
          </a:p>
        </p:txBody>
      </p:sp>
    </p:spTree>
    <p:extLst>
      <p:ext uri="{BB962C8B-B14F-4D97-AF65-F5344CB8AC3E}">
        <p14:creationId xmlns:p14="http://schemas.microsoft.com/office/powerpoint/2010/main" val="2477709843"/>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220</a:t>
            </a:fld>
            <a:endParaRPr lang="en-US"/>
          </a:p>
        </p:txBody>
      </p:sp>
    </p:spTree>
    <p:extLst>
      <p:ext uri="{BB962C8B-B14F-4D97-AF65-F5344CB8AC3E}">
        <p14:creationId xmlns:p14="http://schemas.microsoft.com/office/powerpoint/2010/main" val="2528079370"/>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a:t>
            </a:r>
            <a:r>
              <a:rPr lang="en-AU" dirty="0"/>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221</a:t>
            </a:fld>
            <a:endParaRPr lang="en-US"/>
          </a:p>
        </p:txBody>
      </p:sp>
    </p:spTree>
    <p:extLst>
      <p:ext uri="{BB962C8B-B14F-4D97-AF65-F5344CB8AC3E}">
        <p14:creationId xmlns:p14="http://schemas.microsoft.com/office/powerpoint/2010/main" val="3514831894"/>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was published as </a:t>
            </a:r>
            <a:r>
              <a:rPr lang="en-AU" sz="2400" dirty="0">
                <a:effectLst/>
                <a:latin typeface="+mj-lt"/>
                <a:ea typeface="Calibri" panose="020F0502020204030204" pitchFamily="34" charset="0"/>
              </a:rPr>
              <a:t>ISO/IEC/IEEE 8802-1Q:2020/AMD 31:2021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222</a:t>
            </a:fld>
            <a:endParaRPr lang="en-US"/>
          </a:p>
        </p:txBody>
      </p:sp>
    </p:spTree>
    <p:extLst>
      <p:ext uri="{BB962C8B-B14F-4D97-AF65-F5344CB8AC3E}">
        <p14:creationId xmlns:p14="http://schemas.microsoft.com/office/powerpoint/2010/main" val="73529566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223</a:t>
            </a:fld>
            <a:endParaRPr lang="en-US"/>
          </a:p>
        </p:txBody>
      </p:sp>
    </p:spTree>
    <p:extLst>
      <p:ext uri="{BB962C8B-B14F-4D97-AF65-F5344CB8AC3E}">
        <p14:creationId xmlns:p14="http://schemas.microsoft.com/office/powerpoint/2010/main" val="4019486445"/>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solidFill>
                  <a:schemeClr val="accent6"/>
                </a:solidFill>
                <a:latin typeface="+mj-lt"/>
              </a:rPr>
              <a:t>published </a:t>
            </a:r>
            <a:r>
              <a:rPr lang="en-US" dirty="0">
                <a:solidFill>
                  <a:schemeClr val="accent6"/>
                </a:solidFill>
                <a:latin typeface="+mj-lt"/>
              </a:rPr>
              <a:t>as ISO/IEC/IEEE 8802-1CM:2019/</a:t>
            </a:r>
            <a:r>
              <a:rPr lang="en-US" dirty="0" err="1">
                <a:solidFill>
                  <a:schemeClr val="accent6"/>
                </a:solidFill>
                <a:latin typeface="+mj-lt"/>
              </a:rPr>
              <a:t>Amd</a:t>
            </a:r>
            <a:r>
              <a:rPr lang="en-US" dirty="0">
                <a:solidFill>
                  <a:schemeClr val="accent6"/>
                </a:solidFill>
                <a:latin typeface="+mj-lt"/>
              </a:rPr>
              <a:t> 1:2021</a:t>
            </a:r>
            <a:endParaRPr lang="en-AU" b="0"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224</a:t>
            </a:fld>
            <a:endParaRPr lang="en-US"/>
          </a:p>
        </p:txBody>
      </p:sp>
    </p:spTree>
    <p:extLst>
      <p:ext uri="{BB962C8B-B14F-4D97-AF65-F5344CB8AC3E}">
        <p14:creationId xmlns:p14="http://schemas.microsoft.com/office/powerpoint/2010/main" val="3864344757"/>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was published as </a:t>
            </a:r>
            <a:r>
              <a:rPr lang="en-US" dirty="0"/>
              <a:t>ISO/IEC/IEEE 8802-3:2021/</a:t>
            </a:r>
            <a:r>
              <a:rPr lang="en-US" dirty="0" err="1"/>
              <a:t>Amd</a:t>
            </a:r>
            <a:r>
              <a:rPr lang="en-US" dirty="0"/>
              <a:t> 4:2021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225</a:t>
            </a:fld>
            <a:endParaRPr lang="en-US"/>
          </a:p>
        </p:txBody>
      </p:sp>
    </p:spTree>
    <p:extLst>
      <p:ext uri="{BB962C8B-B14F-4D97-AF65-F5344CB8AC3E}">
        <p14:creationId xmlns:p14="http://schemas.microsoft.com/office/powerpoint/2010/main" val="2205718912"/>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802.3cq-2020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6:2021 </a:t>
            </a:r>
            <a:endParaRPr lang="en-AU" dirty="0">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226</a:t>
            </a:fld>
            <a:endParaRPr lang="en-US"/>
          </a:p>
        </p:txBody>
      </p:sp>
    </p:spTree>
    <p:extLst>
      <p:ext uri="{BB962C8B-B14F-4D97-AF65-F5344CB8AC3E}">
        <p14:creationId xmlns:p14="http://schemas.microsoft.com/office/powerpoint/2010/main" val="2049821128"/>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802.3cm-2020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7:2021 </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227</a:t>
            </a:fld>
            <a:endParaRPr lang="en-US"/>
          </a:p>
        </p:txBody>
      </p:sp>
    </p:spTree>
    <p:extLst>
      <p:ext uri="{BB962C8B-B14F-4D97-AF65-F5344CB8AC3E}">
        <p14:creationId xmlns:p14="http://schemas.microsoft.com/office/powerpoint/2010/main" val="3222481215"/>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8:2021 </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228</a:t>
            </a:fld>
            <a:endParaRPr lang="en-US"/>
          </a:p>
        </p:txBody>
      </p:sp>
    </p:spTree>
    <p:extLst>
      <p:ext uri="{BB962C8B-B14F-4D97-AF65-F5344CB8AC3E}">
        <p14:creationId xmlns:p14="http://schemas.microsoft.com/office/powerpoint/2010/main" val="1462927155"/>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a:t>
            </a:r>
            <a:r>
              <a:rPr lang="en-AU" dirty="0">
                <a:solidFill>
                  <a:schemeClr val="accent6"/>
                </a:solidFill>
              </a:rPr>
              <a:t>was published as </a:t>
            </a:r>
            <a:r>
              <a:rPr lang="en-US" dirty="0">
                <a:solidFill>
                  <a:schemeClr val="accent6"/>
                </a:solidFill>
              </a:rPr>
              <a:t>ISO/IEC/IEEE 8802-3-2:2021:2021 </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229</a:t>
            </a:fld>
            <a:endParaRPr lang="en-US"/>
          </a:p>
        </p:txBody>
      </p:sp>
    </p:spTree>
    <p:extLst>
      <p:ext uri="{BB962C8B-B14F-4D97-AF65-F5344CB8AC3E}">
        <p14:creationId xmlns:p14="http://schemas.microsoft.com/office/powerpoint/2010/main" val="2729440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89 standards through the PSDO adoption process, with 40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69068984"/>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41</a:t>
                      </a:r>
                    </a:p>
                  </a:txBody>
                  <a:tcPr/>
                </a:tc>
                <a:tc>
                  <a:txBody>
                    <a:bodyPr/>
                    <a:lstStyle/>
                    <a:p>
                      <a:pPr algn="ctr"/>
                      <a:r>
                        <a:rPr lang="en-AU" dirty="0"/>
                        <a:t>11</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27</a:t>
                      </a:r>
                    </a:p>
                  </a:txBody>
                  <a:tcPr/>
                </a:tc>
                <a:tc>
                  <a:txBody>
                    <a:bodyPr/>
                    <a:lstStyle/>
                    <a:p>
                      <a:pPr algn="ctr"/>
                      <a:r>
                        <a:rPr lang="en-AU" dirty="0"/>
                        <a:t>6</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13</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89</a:t>
                      </a:r>
                    </a:p>
                  </a:txBody>
                  <a:tcPr>
                    <a:lnT w="12700" cap="flat" cmpd="sng" algn="ctr">
                      <a:solidFill>
                        <a:schemeClr val="tx1"/>
                      </a:solidFill>
                      <a:prstDash val="solid"/>
                      <a:round/>
                      <a:headEnd type="none" w="med" len="med"/>
                      <a:tailEnd type="none" w="med" len="med"/>
                    </a:lnT>
                  </a:tcPr>
                </a:tc>
                <a:tc>
                  <a:txBody>
                    <a:bodyPr/>
                    <a:lstStyle/>
                    <a:p>
                      <a:pPr algn="ctr"/>
                      <a:r>
                        <a:rPr lang="en-AU" b="1" dirty="0"/>
                        <a:t>40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23</a:t>
            </a:fld>
            <a:endParaRPr lang="en-US"/>
          </a:p>
        </p:txBody>
      </p:sp>
    </p:spTree>
    <p:extLst>
      <p:ext uri="{BB962C8B-B14F-4D97-AF65-F5344CB8AC3E}">
        <p14:creationId xmlns:p14="http://schemas.microsoft.com/office/powerpoint/2010/main" val="397692153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802.3cb-2018 is published as </a:t>
            </a:r>
            <a:r>
              <a:rPr lang="en-US" dirty="0"/>
              <a:t>ISO/IEC/IEEE 8802-3:2021/</a:t>
            </a:r>
            <a:r>
              <a:rPr lang="en-US" dirty="0" err="1"/>
              <a:t>Amd</a:t>
            </a:r>
            <a:r>
              <a:rPr lang="en-US" dirty="0"/>
              <a:t> 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230</a:t>
            </a:fld>
            <a:endParaRPr lang="en-US"/>
          </a:p>
        </p:txBody>
      </p:sp>
    </p:spTree>
    <p:extLst>
      <p:ext uri="{BB962C8B-B14F-4D97-AF65-F5344CB8AC3E}">
        <p14:creationId xmlns:p14="http://schemas.microsoft.com/office/powerpoint/2010/main" val="2800384772"/>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802.3bt-2018 is published as </a:t>
            </a:r>
            <a:r>
              <a:rPr lang="en-US" dirty="0"/>
              <a:t>ISO/IEC/IEEE 8802-3:2021/</a:t>
            </a:r>
            <a:r>
              <a:rPr lang="en-US" dirty="0" err="1"/>
              <a:t>Amd</a:t>
            </a:r>
            <a:r>
              <a:rPr lang="en-US" dirty="0"/>
              <a:t> 2:2021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231</a:t>
            </a:fld>
            <a:endParaRPr lang="en-US"/>
          </a:p>
        </p:txBody>
      </p:sp>
      <p:graphicFrame>
        <p:nvGraphicFramePr>
          <p:cNvPr id="2" name="Object 1">
            <a:extLst>
              <a:ext uri="{FF2B5EF4-FFF2-40B4-BE49-F238E27FC236}">
                <a16:creationId xmlns:a16="http://schemas.microsoft.com/office/drawing/2014/main" id="{58B55BFA-AC91-47CB-B5B2-D213D175D886}"/>
              </a:ext>
            </a:extLst>
          </p:cNvPr>
          <p:cNvGraphicFramePr>
            <a:graphicFrameLocks noChangeAspect="1"/>
          </p:cNvGraphicFramePr>
          <p:nvPr/>
        </p:nvGraphicFramePr>
        <p:xfrm>
          <a:off x="7543800" y="4800600"/>
          <a:ext cx="914400" cy="806450"/>
        </p:xfrm>
        <a:graphic>
          <a:graphicData uri="http://schemas.openxmlformats.org/presentationml/2006/ole">
            <mc:AlternateContent xmlns:mc="http://schemas.openxmlformats.org/markup-compatibility/2006">
              <mc:Choice xmlns:v="urn:schemas-microsoft-com:vml" Requires="v">
                <p:oleObj spid="_x0000_s41033" name="Acrobat Document" showAsIcon="1" r:id="rId3" imgW="914597" imgH="806311" progId="Acrobat.Document.DC">
                  <p:embed/>
                </p:oleObj>
              </mc:Choice>
              <mc:Fallback>
                <p:oleObj name="Acrobat Document" showAsIcon="1" r:id="rId3" imgW="914597" imgH="806311" progId="Acrobat.Document.DC">
                  <p:embed/>
                  <p:pic>
                    <p:nvPicPr>
                      <p:cNvPr id="2" name="Object 1">
                        <a:extLst>
                          <a:ext uri="{FF2B5EF4-FFF2-40B4-BE49-F238E27FC236}">
                            <a16:creationId xmlns:a16="http://schemas.microsoft.com/office/drawing/2014/main" id="{58B55BFA-AC91-47CB-B5B2-D213D175D886}"/>
                          </a:ext>
                        </a:extLst>
                      </p:cNvPr>
                      <p:cNvPicPr/>
                      <p:nvPr/>
                    </p:nvPicPr>
                    <p:blipFill>
                      <a:blip r:embed="rId4"/>
                      <a:stretch>
                        <a:fillRect/>
                      </a:stretch>
                    </p:blipFill>
                    <p:spPr>
                      <a:xfrm>
                        <a:off x="7543800"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054734426"/>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802.3cd-2018 is published as </a:t>
            </a:r>
            <a:r>
              <a:rPr lang="en-US" dirty="0"/>
              <a:t>ISO/IEC/IEEE 8802-3:2021/</a:t>
            </a:r>
            <a:r>
              <a:rPr lang="en-US" dirty="0" err="1"/>
              <a:t>Amd</a:t>
            </a:r>
            <a:r>
              <a:rPr lang="en-US" dirty="0"/>
              <a:t> 3:2021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232</a:t>
            </a:fld>
            <a:endParaRPr lang="en-US"/>
          </a:p>
        </p:txBody>
      </p:sp>
    </p:spTree>
    <p:extLst>
      <p:ext uri="{BB962C8B-B14F-4D97-AF65-F5344CB8AC3E}">
        <p14:creationId xmlns:p14="http://schemas.microsoft.com/office/powerpoint/2010/main" val="3909609232"/>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802.3cg-2019 is published as </a:t>
            </a:r>
            <a:r>
              <a:rPr lang="en-US" dirty="0"/>
              <a:t>ISO/IEC/IEEE 8802-3:2021/</a:t>
            </a:r>
            <a:r>
              <a:rPr lang="en-US" dirty="0" err="1"/>
              <a:t>Amd</a:t>
            </a:r>
            <a:r>
              <a:rPr lang="en-US" dirty="0"/>
              <a:t> 5:2021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233</a:t>
            </a:fld>
            <a:endParaRPr lang="en-US"/>
          </a:p>
        </p:txBody>
      </p:sp>
    </p:spTree>
    <p:extLst>
      <p:ext uri="{BB962C8B-B14F-4D97-AF65-F5344CB8AC3E}">
        <p14:creationId xmlns:p14="http://schemas.microsoft.com/office/powerpoint/2010/main" val="3999634722"/>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solidFill>
                  <a:schemeClr val="accent6"/>
                </a:solidFill>
              </a:rPr>
              <a:t>IEEE 802.3ca-2020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9:2021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234</a:t>
            </a:fld>
            <a:endParaRPr lang="en-US"/>
          </a:p>
        </p:txBody>
      </p:sp>
    </p:spTree>
    <p:extLst>
      <p:ext uri="{BB962C8B-B14F-4D97-AF65-F5344CB8AC3E}">
        <p14:creationId xmlns:p14="http://schemas.microsoft.com/office/powerpoint/2010/main" val="2924383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7214208"/>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64477892"/>
              </p:ext>
            </p:extLst>
          </p:nvPr>
        </p:nvGraphicFramePr>
        <p:xfrm>
          <a:off x="761999" y="1712149"/>
          <a:ext cx="7696200" cy="25908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dirty="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dirty="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dirty="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dirty="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dirty="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dirty="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dirty="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a:xfrm>
            <a:off x="685800" y="685800"/>
            <a:ext cx="7772400" cy="1066800"/>
          </a:xfrm>
        </p:spPr>
        <p:txBody>
          <a:bodyPr/>
          <a:lstStyle/>
          <a:p>
            <a:r>
              <a:rPr lang="en-US" dirty="0"/>
              <a:t>Registration is required for the IEEE 802.11 WG electronic plenary session in July 2022</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a:xfrm>
            <a:off x="685800" y="1981200"/>
            <a:ext cx="7772400" cy="4114800"/>
          </a:xfrm>
        </p:spPr>
        <p:txBody>
          <a:bodyPr/>
          <a:lstStyle/>
          <a:p>
            <a:pPr lvl="1"/>
            <a:r>
              <a:rPr lang="en-US" dirty="0"/>
              <a:t>This meeting is part of the July IEEE 802 plenary session</a:t>
            </a:r>
          </a:p>
          <a:p>
            <a:pPr lvl="1"/>
            <a:r>
              <a:rPr lang="en-US" dirty="0"/>
              <a:t>You must pay the registration fee in order to attend</a:t>
            </a:r>
          </a:p>
          <a:p>
            <a:pPr lvl="1"/>
            <a:r>
              <a:rPr lang="en-US" dirty="0"/>
              <a:t>If you have not already done so, you can register </a:t>
            </a:r>
            <a:r>
              <a:rPr lang="en-US" dirty="0">
                <a:hlinkClick r:id="rId2"/>
              </a:rPr>
              <a:t>here</a:t>
            </a:r>
            <a:endParaRPr lang="en-US" dirty="0"/>
          </a:p>
          <a:p>
            <a:pPr lvl="1"/>
            <a:r>
              <a:rPr lang="en-US" dirty="0"/>
              <a:t>If you do not intend to register for this session you must leave this meeting and, if you have logged attendance on IMAT, email the IEEE 802 Chair or Vice Chairs to have your attendance cancelled</a:t>
            </a:r>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67894768"/>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Apr 19</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dirty="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dirty="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454337"/>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6100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j-lt"/>
                          <a:ea typeface="+mn-ea"/>
                          <a:cs typeface="+mn-cs"/>
                        </a:rPr>
                        <a:t>Jul 19</a:t>
                      </a:r>
                      <a:endParaRPr lang="en-AU" sz="1600" b="0" baseline="0" dirty="0">
                        <a:solidFill>
                          <a:srgbClr val="00B050"/>
                        </a:solidFill>
                        <a:latin typeface="+mj-lt"/>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34</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11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49275941"/>
              </p:ext>
            </p:extLst>
          </p:nvPr>
        </p:nvGraphicFramePr>
        <p:xfrm>
          <a:off x="152399" y="18288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D1.0</a:t>
                      </a:r>
                    </a:p>
                  </a:txBody>
                  <a:tcPr marL="115147" marR="115147"/>
                </a:tc>
                <a:tc>
                  <a:txBody>
                    <a:bodyPr/>
                    <a:lstStyle/>
                    <a:p>
                      <a:pPr algn="ctr"/>
                      <a:r>
                        <a:rPr lang="en-AU" sz="1600" b="0" dirty="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30216939"/>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31 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4 Jun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07077796"/>
                  </a:ext>
                </a:extLst>
              </a:tr>
              <a:tr h="330320">
                <a:tc>
                  <a:txBody>
                    <a:bodyPr/>
                    <a:lstStyle/>
                    <a:p>
                      <a:r>
                        <a:rPr lang="en-AU" sz="1600" b="0" dirty="0">
                          <a:latin typeface="+mj-lt"/>
                          <a:cs typeface="Arial" panose="020B0604020202020204" pitchFamily="34" charset="0"/>
                        </a:rPr>
                        <a:t>.1ABdh</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23 Aug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 Apr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492540776"/>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24212038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802.1Q-REV D1.0 </a:t>
            </a:r>
            <a:r>
              <a:rPr lang="en-US" dirty="0"/>
              <a:t>was liaised for information on 23 Sep 2021 (N17614)</a:t>
            </a:r>
            <a:endParaRPr lang="en-AU" dirty="0"/>
          </a:p>
          <a:p>
            <a:pPr lvl="2"/>
            <a:r>
              <a:rPr lang="en-AU" dirty="0"/>
              <a:t>It includes following note</a:t>
            </a:r>
          </a:p>
          <a:p>
            <a:pPr lvl="3"/>
            <a:r>
              <a:rPr lang="en-AU" i="1" dirty="0"/>
              <a:t>Note that IEEE Std P802.1Q-Rev incorporates these amendment standards that were previously published by IEEE:  </a:t>
            </a:r>
          </a:p>
          <a:p>
            <a:pPr lvl="4"/>
            <a:r>
              <a:rPr lang="en-AU" i="1" dirty="0"/>
              <a:t>IEEE Std 802.1Qcc-2018, IEEE Std 802.1Qcp-2018, IEEE Std 802.1Qcy-2019, IEEE Std 802.1Qcx-2020, and IEEE Std 802.1Qcr-2020</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p>
          <a:p>
            <a:pPr lvl="1"/>
            <a:r>
              <a:rPr lang="en-US" dirty="0">
                <a:latin typeface="+mj-lt"/>
              </a:rPr>
              <a:t>(Mar 2022) </a:t>
            </a:r>
            <a:r>
              <a:rPr lang="en-GB" sz="1800" dirty="0">
                <a:effectLst/>
                <a:latin typeface="Arial" panose="020B0604020202020204" pitchFamily="34" charset="0"/>
                <a:ea typeface="Times New Roman" panose="02020603050405020304" pitchFamily="18" charset="0"/>
              </a:rPr>
              <a:t>IEEE 802.1Q-REV is going through IEEE-SA ballot resolution, with a single recirculation ballot, it will probably be ready for PSDO balloting at the end of the year</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4048733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was published as </a:t>
            </a:r>
            <a:r>
              <a:rPr lang="en-AU" dirty="0">
                <a:latin typeface="+mj-lt"/>
                <a:ea typeface="Calibri" panose="020F0502020204030204" pitchFamily="34" charset="0"/>
              </a:rPr>
              <a:t>ISO/IEC/IEEE 8802-1X:2021</a:t>
            </a:r>
            <a:endParaRPr lang="en-AU" dirty="0"/>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2941105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is waiting for publication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a:t>
            </a:r>
            <a:r>
              <a:rPr lang="en-AU" dirty="0">
                <a:solidFill>
                  <a:schemeClr val="accent2"/>
                </a:solidFill>
              </a:rPr>
              <a:t> &amp; waiting for publication</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Will be published as </a:t>
            </a:r>
            <a:r>
              <a:rPr lang="en-AU" dirty="0">
                <a:solidFill>
                  <a:srgbClr val="FF0000"/>
                </a:solidFill>
              </a:rPr>
              <a:t>&lt;what?&gt;</a:t>
            </a: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18989116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Karen reports that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13420222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AU" dirty="0"/>
              <a:t>IEEE 802.1ABcu (LLDP YANG Data Model) 60-day pre-ballot closes 22 Jul 2022</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802.1ABcu </a:t>
            </a:r>
            <a:r>
              <a:rPr lang="en-US" dirty="0"/>
              <a:t>D2.0 was sent for information on 23 July 2021 (N17613)</a:t>
            </a:r>
          </a:p>
          <a:p>
            <a:r>
              <a:rPr lang="en-US" dirty="0"/>
              <a:t>60-day</a:t>
            </a:r>
            <a:r>
              <a:rPr lang="en-AU" dirty="0"/>
              <a:t> pre-ballot: </a:t>
            </a:r>
            <a:r>
              <a:rPr lang="en-AU" dirty="0">
                <a:solidFill>
                  <a:schemeClr val="accent6"/>
                </a:solidFill>
              </a:rPr>
              <a:t>closes 22 Jul 2022</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8053388" y="6475413"/>
            <a:ext cx="490537" cy="182562"/>
          </a:xfrm>
        </p:spPr>
        <p:txBody>
          <a:bodyPr/>
          <a:lstStyle/>
          <a:p>
            <a:r>
              <a:rPr lang="en-US"/>
              <a:t>Andrew Myles, Cisco</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5468913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802.1CBdb </a:t>
            </a:r>
            <a:r>
              <a:rPr lang="en-US" dirty="0"/>
              <a:t>60-day</a:t>
            </a:r>
            <a:r>
              <a:rPr lang="en-AU" dirty="0"/>
              <a:t> pre-ballot passed with no comments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2021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22481221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802.1CBcv </a:t>
            </a:r>
            <a:r>
              <a:rPr lang="en-US" dirty="0"/>
              <a:t>60-day</a:t>
            </a:r>
            <a:r>
              <a:rPr lang="en-AU" dirty="0"/>
              <a:t> pre-ballot passed with no comments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2021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13431346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802.1ABdh 60-day pre-ballot closes 22 Jul 2022</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chemeClr val="accent2"/>
                </a:solidFill>
              </a:rPr>
              <a:t>closes 22 Jul 2022</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23908061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802.1AS-2020/Cor 1 90-day FDIS ballot closes on 23 Aug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802.1AS-2020/Cor 1 D3.0 </a:t>
            </a:r>
            <a:r>
              <a:rPr lang="en-US" dirty="0"/>
              <a:t>was liaised for information on 23 Sep 2021 (N17614)</a:t>
            </a:r>
          </a:p>
          <a:p>
            <a:r>
              <a:rPr lang="en-US" dirty="0"/>
              <a:t>90-day</a:t>
            </a:r>
            <a:r>
              <a:rPr lang="en-AU" dirty="0"/>
              <a:t> FDIS ballot: </a:t>
            </a:r>
            <a:r>
              <a:rPr lang="en-AU" dirty="0">
                <a:solidFill>
                  <a:schemeClr val="accent2"/>
                </a:solidFill>
              </a:rPr>
              <a:t>closes 23 </a:t>
            </a:r>
            <a:r>
              <a:rPr lang="en-AU">
                <a:solidFill>
                  <a:schemeClr val="accent2"/>
                </a:solidFill>
              </a:rPr>
              <a:t>Aug 2022</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289055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802.1BA-Rev </a:t>
            </a:r>
            <a:r>
              <a:rPr lang="en-US" dirty="0"/>
              <a:t>60-day</a:t>
            </a:r>
            <a:r>
              <a:rPr lang="en-AU" dirty="0"/>
              <a:t> pre-ballot passed but response is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but response required</a:t>
            </a:r>
          </a:p>
          <a:p>
            <a:pPr lvl="1"/>
            <a:r>
              <a:rPr lang="en-AU" dirty="0"/>
              <a:t>802.1BA 60-day ballot passed on 24 Jun 2021 (</a:t>
            </a:r>
            <a:r>
              <a:rPr lang="en-AU" dirty="0">
                <a:solidFill>
                  <a:srgbClr val="FF0000"/>
                </a:solidFill>
              </a:rPr>
              <a:t>N?????</a:t>
            </a:r>
            <a:r>
              <a:rPr lang="en-AU" dirty="0"/>
              <a:t>)</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See following slide</a:t>
            </a:r>
          </a:p>
          <a:p>
            <a:pPr lvl="2"/>
            <a:r>
              <a:rPr lang="en-AU" dirty="0"/>
              <a:t>(Jun 2022) A response has been drafted for approval in Jul 2022</a:t>
            </a:r>
          </a:p>
          <a:p>
            <a:pPr lvl="3"/>
            <a:r>
              <a:rPr lang="en-AU" dirty="0"/>
              <a:t>See </a:t>
            </a:r>
            <a:r>
              <a:rPr lang="en-AU" dirty="0">
                <a:solidFill>
                  <a:srgbClr val="FF0000"/>
                </a:solidFill>
              </a:rPr>
              <a:t>tbd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3759266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91CD0-D4E1-4D35-B893-2837D6C04972}"/>
              </a:ext>
            </a:extLst>
          </p:cNvPr>
          <p:cNvSpPr>
            <a:spLocks noGrp="1"/>
          </p:cNvSpPr>
          <p:nvPr>
            <p:ph type="title"/>
          </p:nvPr>
        </p:nvSpPr>
        <p:spPr/>
        <p:txBody>
          <a:bodyPr/>
          <a:lstStyle/>
          <a:p>
            <a:r>
              <a:rPr lang="en-AU" dirty="0"/>
              <a:t>The China NB voted “no” on 802.1BA </a:t>
            </a:r>
          </a:p>
        </p:txBody>
      </p:sp>
      <p:sp>
        <p:nvSpPr>
          <p:cNvPr id="3" name="Content Placeholder 2">
            <a:extLst>
              <a:ext uri="{FF2B5EF4-FFF2-40B4-BE49-F238E27FC236}">
                <a16:creationId xmlns:a16="http://schemas.microsoft.com/office/drawing/2014/main" id="{5ADB3282-187F-D95F-4D38-BAA333250C05}"/>
              </a:ext>
            </a:extLst>
          </p:cNvPr>
          <p:cNvSpPr>
            <a:spLocks noGrp="1"/>
          </p:cNvSpPr>
          <p:nvPr>
            <p:ph idx="1"/>
          </p:nvPr>
        </p:nvSpPr>
        <p:spPr/>
        <p:txBody>
          <a:bodyPr/>
          <a:lstStyle/>
          <a:p>
            <a:r>
              <a:rPr lang="en-AU" dirty="0"/>
              <a:t>China NB comment CN1</a:t>
            </a:r>
          </a:p>
          <a:p>
            <a:pPr lvl="1"/>
            <a:r>
              <a:rPr lang="en-GB" i="1" dirty="0">
                <a:effectLst/>
                <a:latin typeface="Arial" panose="020B0604020202020204" pitchFamily="34" charset="0"/>
                <a:ea typeface="SimSun" panose="02010600030101010101" pitchFamily="2" charset="-122"/>
              </a:rPr>
              <a:t>IEEE 802.1Q (which references IEEE 802.1X technology) is the normative reference of this proposal (chapters 1 to 7).China NB has voted against IEEE 802.1Q for several times and the comments about IEEE 802.1Q can be found in 6N17175</a:t>
            </a:r>
          </a:p>
          <a:p>
            <a:r>
              <a:rPr lang="en-AU" dirty="0"/>
              <a:t>China NB proposed change CN1</a:t>
            </a:r>
          </a:p>
          <a:p>
            <a:pPr lvl="1"/>
            <a:r>
              <a:rPr lang="en-GB" i="1" dirty="0">
                <a:effectLst/>
                <a:latin typeface="Arial" panose="020B0604020202020204" pitchFamily="34" charset="0"/>
                <a:ea typeface="SimSun" panose="02010600030101010101" pitchFamily="2" charset="-122"/>
              </a:rPr>
              <a:t>Resolve the technical flaws (security problems) of the referenced standard.</a:t>
            </a:r>
            <a:endParaRPr lang="en-AU" i="1" dirty="0"/>
          </a:p>
          <a:p>
            <a:pPr lvl="1"/>
            <a:endParaRPr lang="en-AU" dirty="0"/>
          </a:p>
        </p:txBody>
      </p:sp>
      <p:sp>
        <p:nvSpPr>
          <p:cNvPr id="4" name="Footer Placeholder 3">
            <a:extLst>
              <a:ext uri="{FF2B5EF4-FFF2-40B4-BE49-F238E27FC236}">
                <a16:creationId xmlns:a16="http://schemas.microsoft.com/office/drawing/2014/main" id="{D36D372B-A878-42F2-A31E-DAF109EC1A5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BF58585-BE0A-E33C-97D9-E726E1D103D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3249614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802.1ACct 60-day ballot passed with comments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but response required</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 a response</a:t>
            </a:r>
          </a:p>
          <a:p>
            <a:pPr lvl="2"/>
            <a:r>
              <a:rPr lang="en-AU" dirty="0"/>
              <a:t>See following slides</a:t>
            </a:r>
          </a:p>
          <a:p>
            <a:pPr lvl="2"/>
            <a:r>
              <a:rPr lang="en-AU" dirty="0"/>
              <a:t>(Apr 2022) Karen will put together a response for approval in Jul 2022</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35936037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058E0-2D09-43DC-A64F-991AAD8639CD}"/>
              </a:ext>
            </a:extLst>
          </p:cNvPr>
          <p:cNvSpPr>
            <a:spLocks noGrp="1"/>
          </p:cNvSpPr>
          <p:nvPr>
            <p:ph type="title"/>
          </p:nvPr>
        </p:nvSpPr>
        <p:spPr/>
        <p:txBody>
          <a:bodyPr/>
          <a:lstStyle/>
          <a:p>
            <a:r>
              <a:rPr lang="en-AU" dirty="0"/>
              <a:t>China NB voted no on 802.1ACct with the usual security related comment</a:t>
            </a:r>
          </a:p>
        </p:txBody>
      </p:sp>
      <p:sp>
        <p:nvSpPr>
          <p:cNvPr id="3" name="Content Placeholder 2">
            <a:extLst>
              <a:ext uri="{FF2B5EF4-FFF2-40B4-BE49-F238E27FC236}">
                <a16:creationId xmlns:a16="http://schemas.microsoft.com/office/drawing/2014/main" id="{2DCBE952-75CD-4C37-A144-6D4EFDC9E105}"/>
              </a:ext>
            </a:extLst>
          </p:cNvPr>
          <p:cNvSpPr>
            <a:spLocks noGrp="1"/>
          </p:cNvSpPr>
          <p:nvPr>
            <p:ph idx="1"/>
          </p:nvPr>
        </p:nvSpPr>
        <p:spPr/>
        <p:txBody>
          <a:bodyPr/>
          <a:lstStyle/>
          <a:p>
            <a:r>
              <a:rPr lang="en-AU" dirty="0"/>
              <a:t>China NB comment</a:t>
            </a:r>
          </a:p>
          <a:p>
            <a:pPr lvl="1"/>
            <a:r>
              <a:rPr lang="en-AU" i="1" dirty="0"/>
              <a:t>IEEE 802.1Acct-2021 is an amendment to IEEE 802.1ACTM-2016 (was added to IEEE Std 802.15.3-2016 by the IEEE Std 802.15.3d-2017 amendment).  </a:t>
            </a:r>
          </a:p>
          <a:p>
            <a:pPr lvl="1"/>
            <a:r>
              <a:rPr lang="en-AU" i="1" dirty="0"/>
              <a:t>China has submitted comments on IEEE 802.1AC-2016 during both 60-day ballot &amp; FDIS ballot to object the references to IEEE 802.11 &amp; IEEE 802.1AE (see 6N15494 and 6N15556). </a:t>
            </a:r>
          </a:p>
          <a:p>
            <a:pPr lvl="1"/>
            <a:r>
              <a:rPr lang="en-AU" i="1" dirty="0"/>
              <a:t>We voted against the fast-track FDIS vote on 802.1AC, but the IEEE was not properly addressed. Therefore, we cannot support the amendment to IEEE 802.1AC as an international standard.</a:t>
            </a:r>
          </a:p>
          <a:p>
            <a:pPr lvl="1"/>
            <a:r>
              <a:rPr lang="en-AU" dirty="0"/>
              <a:t>…</a:t>
            </a:r>
          </a:p>
          <a:p>
            <a:endParaRPr lang="en-AU" dirty="0"/>
          </a:p>
        </p:txBody>
      </p:sp>
      <p:sp>
        <p:nvSpPr>
          <p:cNvPr id="4" name="Footer Placeholder 3">
            <a:extLst>
              <a:ext uri="{FF2B5EF4-FFF2-40B4-BE49-F238E27FC236}">
                <a16:creationId xmlns:a16="http://schemas.microsoft.com/office/drawing/2014/main" id="{CA8453FA-35A6-4EA1-9723-BA3CC93E7EA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B30445A-547C-4C97-B284-6BF5681B391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11955664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058E0-2D09-43DC-A64F-991AAD8639CD}"/>
              </a:ext>
            </a:extLst>
          </p:cNvPr>
          <p:cNvSpPr>
            <a:spLocks noGrp="1"/>
          </p:cNvSpPr>
          <p:nvPr>
            <p:ph type="title"/>
          </p:nvPr>
        </p:nvSpPr>
        <p:spPr/>
        <p:txBody>
          <a:bodyPr/>
          <a:lstStyle/>
          <a:p>
            <a:r>
              <a:rPr lang="en-AU" dirty="0"/>
              <a:t>China NB voted no on 802.1ACct with the usual security related comment</a:t>
            </a:r>
          </a:p>
        </p:txBody>
      </p:sp>
      <p:sp>
        <p:nvSpPr>
          <p:cNvPr id="3" name="Content Placeholder 2">
            <a:extLst>
              <a:ext uri="{FF2B5EF4-FFF2-40B4-BE49-F238E27FC236}">
                <a16:creationId xmlns:a16="http://schemas.microsoft.com/office/drawing/2014/main" id="{2DCBE952-75CD-4C37-A144-6D4EFDC9E105}"/>
              </a:ext>
            </a:extLst>
          </p:cNvPr>
          <p:cNvSpPr>
            <a:spLocks noGrp="1"/>
          </p:cNvSpPr>
          <p:nvPr>
            <p:ph idx="1"/>
          </p:nvPr>
        </p:nvSpPr>
        <p:spPr/>
        <p:txBody>
          <a:bodyPr/>
          <a:lstStyle/>
          <a:p>
            <a:r>
              <a:rPr lang="en-AU" dirty="0"/>
              <a:t>China NB comment</a:t>
            </a:r>
          </a:p>
          <a:p>
            <a:pPr lvl="1"/>
            <a:r>
              <a:rPr lang="en-AU" i="1" dirty="0"/>
              <a:t>…</a:t>
            </a:r>
          </a:p>
          <a:p>
            <a:pPr lvl="1"/>
            <a:r>
              <a:rPr lang="en-AU" i="1" dirty="0"/>
              <a:t>Up to now, there is no reasonable and appropriate disposition on the security problems in the base standard IEEE 802.1ACTM-2016 and this amendment neither gives solution to the security issues in IEEE 802.1AC-2016. IEEE 802.11 and IEEE 802.1AE are still the normative reference in IEEE 802.1AC-2016 and is used in Clause 7.5, 13.2 etc. </a:t>
            </a:r>
          </a:p>
          <a:p>
            <a:pPr lvl="1"/>
            <a:r>
              <a:rPr lang="en-AU" i="1" dirty="0"/>
              <a:t>Therefore, China cannot support this amendment to be published as an International Standard.</a:t>
            </a:r>
          </a:p>
          <a:p>
            <a:r>
              <a:rPr lang="en-AU" dirty="0"/>
              <a:t>China NB proposed change</a:t>
            </a:r>
          </a:p>
          <a:p>
            <a:pPr lvl="1"/>
            <a:r>
              <a:rPr lang="en-AU" i="1" dirty="0"/>
              <a:t>Please revise the referenced security mechanisms.</a:t>
            </a:r>
          </a:p>
        </p:txBody>
      </p:sp>
      <p:sp>
        <p:nvSpPr>
          <p:cNvPr id="4" name="Footer Placeholder 3">
            <a:extLst>
              <a:ext uri="{FF2B5EF4-FFF2-40B4-BE49-F238E27FC236}">
                <a16:creationId xmlns:a16="http://schemas.microsoft.com/office/drawing/2014/main" id="{CA8453FA-35A6-4EA1-9723-BA3CC93E7EA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B30445A-547C-4C97-B284-6BF5681B391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7661532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6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87514691"/>
              </p:ext>
            </p:extLst>
          </p:nvPr>
        </p:nvGraphicFramePr>
        <p:xfrm>
          <a:off x="152399" y="1524000"/>
          <a:ext cx="8839199" cy="25908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816409591"/>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36248142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55721241"/>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721161963"/>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 Sep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2280407668"/>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234744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53</a:t>
            </a:fld>
            <a:endParaRPr lang="en-US"/>
          </a:p>
        </p:txBody>
      </p:sp>
    </p:spTree>
    <p:extLst>
      <p:ext uri="{BB962C8B-B14F-4D97-AF65-F5344CB8AC3E}">
        <p14:creationId xmlns:p14="http://schemas.microsoft.com/office/powerpoint/2010/main" val="5885085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7953047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is awaiting publication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t>
            </a:r>
            <a:r>
              <a:rPr lang="en-AU" dirty="0">
                <a:solidFill>
                  <a:schemeClr val="accent2"/>
                </a:solidFill>
              </a:rPr>
              <a:t>&amp; waiting for publication</a:t>
            </a:r>
          </a:p>
          <a:p>
            <a:pPr lvl="1"/>
            <a:r>
              <a:rPr lang="en-AU" dirty="0"/>
              <a:t>IEEE 802.3cr FDIS ballot passed on 4 Jun 2022</a:t>
            </a:r>
          </a:p>
          <a:p>
            <a:pPr lvl="2"/>
            <a:r>
              <a:rPr lang="en-AU" dirty="0"/>
              <a:t>Passed 9/0/10</a:t>
            </a:r>
            <a:endParaRPr lang="en-US" dirty="0"/>
          </a:p>
          <a:p>
            <a:pPr lvl="1"/>
            <a:r>
              <a:rPr lang="en-US" dirty="0"/>
              <a:t>Will be 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15076579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awaiting publication</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t>
            </a:r>
            <a:r>
              <a:rPr lang="en-AU" dirty="0">
                <a:solidFill>
                  <a:schemeClr val="accent2"/>
                </a:solidFill>
              </a:rPr>
              <a:t>&amp; waiting for publication</a:t>
            </a:r>
          </a:p>
          <a:p>
            <a:pPr lvl="1"/>
            <a:r>
              <a:rPr lang="en-AU" dirty="0"/>
              <a:t>IEEE 802.3cu FDIS ballot passed on 4 Jun 2022</a:t>
            </a:r>
          </a:p>
          <a:p>
            <a:pPr lvl="2"/>
            <a:r>
              <a:rPr lang="en-AU" dirty="0"/>
              <a:t>Passed 9/0/10 </a:t>
            </a:r>
          </a:p>
          <a:p>
            <a:pPr lvl="1"/>
            <a:r>
              <a:rPr lang="en-US" dirty="0"/>
              <a:t>Will be 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25920504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FDIS ballot closes on 2 Sep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chemeClr val="accent2"/>
                </a:solidFill>
              </a:rPr>
              <a:t>closes 2 Sep 2022</a:t>
            </a:r>
          </a:p>
          <a:p>
            <a:pPr lvl="1"/>
            <a:r>
              <a:rPr lang="en-US" dirty="0"/>
              <a:t>Will be published as ISO/IEC/IEEE 8802-3:2021/</a:t>
            </a:r>
            <a:r>
              <a:rPr lang="en-US" dirty="0" err="1"/>
              <a:t>Amd</a:t>
            </a:r>
            <a:r>
              <a:rPr lang="en-US" dirty="0"/>
              <a:t> 13:2022</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41998838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FDIS ballot </a:t>
            </a:r>
            <a:r>
              <a:rPr lang="en-AU" dirty="0">
                <a:solidFill>
                  <a:schemeClr val="accent2"/>
                </a:solidFill>
              </a:rPr>
              <a:t>closes on 1 Sep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chemeClr val="accent2"/>
                </a:solidFill>
              </a:rPr>
              <a:t>closes 1 Sep 2022</a:t>
            </a:r>
          </a:p>
          <a:p>
            <a:pPr lvl="1"/>
            <a:r>
              <a:rPr lang="en-US" dirty="0"/>
              <a:t>Will be 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12548732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FDIS ballot closes on 2 Sep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chemeClr val="accent2"/>
                </a:solidFill>
              </a:rPr>
              <a:t>closes 2 Sep 2022</a:t>
            </a:r>
          </a:p>
          <a:p>
            <a:pPr lvl="1"/>
            <a:r>
              <a:rPr lang="en-US" dirty="0"/>
              <a:t>Will be 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534085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may be submitted to PSDO in July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(Mar 2022) </a:t>
            </a:r>
            <a:r>
              <a:rPr lang="en-AU" dirty="0"/>
              <a:t>The 2022 IEEE 802.3 rollup could obviate the need to ballot some of those amendments, as it incorporates (and revises) them. </a:t>
            </a:r>
          </a:p>
          <a:p>
            <a:pPr lvl="2"/>
            <a:r>
              <a:rPr lang="en-AU" dirty="0"/>
              <a:t>Haasz suggests waiting to submit the 2022 rollup for balloting until IEEE 802.3cp and the other two are three months into their FDIS ballots. </a:t>
            </a:r>
          </a:p>
          <a:p>
            <a:pPr lvl="2"/>
            <a:r>
              <a:rPr lang="en-AU" dirty="0"/>
              <a:t>The rollup can be submitted for information prior to that</a:t>
            </a:r>
          </a:p>
          <a:p>
            <a:pPr lvl="1"/>
            <a:r>
              <a:rPr lang="en-AU" dirty="0"/>
              <a:t>(May 2022) Will probably be submitted in July 2022</a:t>
            </a:r>
            <a:endParaRPr lang="en-US"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4808726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20865281"/>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Nov 2021</a:t>
                      </a:r>
                      <a:endParaRPr lang="en-AU" sz="1600" b="0" dirty="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Failed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13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61</a:t>
            </a:fld>
            <a:endParaRPr lang="en-US"/>
          </a:p>
        </p:txBody>
      </p:sp>
    </p:spTree>
    <p:extLst>
      <p:ext uri="{BB962C8B-B14F-4D97-AF65-F5344CB8AC3E}">
        <p14:creationId xmlns:p14="http://schemas.microsoft.com/office/powerpoint/2010/main" val="34169559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32038302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(wrt negative </a:t>
            </a:r>
            <a:r>
              <a:rPr lang="en-AU" dirty="0" err="1"/>
              <a:t>LoAs</a:t>
            </a:r>
            <a:r>
              <a:rPr lang="en-AU" dirty="0"/>
              <a:t>)</a:t>
            </a:r>
          </a:p>
          <a:p>
            <a:pPr lvl="2"/>
            <a:r>
              <a:rPr lang="en-AU" dirty="0"/>
              <a:t>A response was sent – see following pages </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spid="_x0000_s12476" name="Acrobat Document" showAsIcon="1" r:id="rId3" imgW="914597" imgH="806311" progId="AcroExch.Document.DC">
                  <p:embed/>
                </p:oleObj>
              </mc:Choice>
              <mc:Fallback>
                <p:oleObj name="Acrobat Document" showAsIcon="1" r:id="rId3"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r:embed="rId4"/>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IPR comments</a:t>
            </a:r>
          </a:p>
          <a:p>
            <a:pPr lvl="2"/>
            <a:r>
              <a:rPr lang="en-AU" dirty="0"/>
              <a:t>It highlighted the importance of the issue to IEEE SA</a:t>
            </a:r>
          </a:p>
          <a:p>
            <a:pPr lvl="2"/>
            <a:r>
              <a:rPr lang="en-AU" dirty="0"/>
              <a:t>It meant responses were sent to SC6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24850500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2022)</a:t>
            </a:r>
          </a:p>
          <a:p>
            <a:pPr lvl="1"/>
            <a:r>
              <a:rPr lang="en-AU" dirty="0"/>
              <a:t>IEEE SA have provided a summary of the current status of the IPR issue</a:t>
            </a:r>
          </a:p>
          <a:p>
            <a:pPr lvl="2"/>
            <a:r>
              <a:rPr lang="en-AU" i="1" dirty="0"/>
              <a:t>ISO has informed IEEE that it will reach out to the submitters to try to obtain positive declarations to ISO that demonstrate a willingness to license on terms that are either royalty-free or reasonable and non-discriminatory.</a:t>
            </a:r>
          </a:p>
          <a:p>
            <a:pPr lvl="1"/>
            <a:r>
              <a:rPr lang="en-AU" dirty="0"/>
              <a:t>Notes by the IEEE 802 JTC1 SC Chair:</a:t>
            </a:r>
          </a:p>
          <a:p>
            <a:pPr lvl="2"/>
            <a:r>
              <a:rPr lang="en-AU" dirty="0"/>
              <a:t>The timeline, and any deadlines, for this process are currently unknown …</a:t>
            </a:r>
          </a:p>
          <a:p>
            <a:pPr lvl="2"/>
            <a:r>
              <a:rPr lang="en-AU" dirty="0"/>
              <a:t>… but it is hoped that quick progress can be made</a:t>
            </a: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65</a:t>
            </a:fld>
            <a:endParaRPr lang="en-US"/>
          </a:p>
        </p:txBody>
      </p:sp>
    </p:spTree>
    <p:extLst>
      <p:ext uri="{BB962C8B-B14F-4D97-AF65-F5344CB8AC3E}">
        <p14:creationId xmlns:p14="http://schemas.microsoft.com/office/powerpoint/2010/main" val="37248383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(Mar 2022)</a:t>
            </a:r>
          </a:p>
          <a:p>
            <a:pPr lvl="1"/>
            <a:r>
              <a:rPr lang="en-AU" dirty="0"/>
              <a:t>The IEEE SA President’s letter has now been made available to IEEE 802</a:t>
            </a:r>
          </a:p>
          <a:p>
            <a:pPr lvl="2"/>
            <a:r>
              <a:rPr lang="en-AU" dirty="0"/>
              <a:t>See </a:t>
            </a:r>
            <a:r>
              <a:rPr lang="en-AU" dirty="0">
                <a:hlinkClick r:id="rId2"/>
              </a:rPr>
              <a:t>ec-22-0047-00</a:t>
            </a:r>
            <a:endParaRPr lang="en-AU" dirty="0"/>
          </a:p>
          <a:p>
            <a:pPr lvl="1"/>
            <a:r>
              <a:rPr lang="en-AU" dirty="0"/>
              <a:t>It is understood that discussions are continuing between IEEE SA &amp; ISO</a:t>
            </a:r>
          </a:p>
          <a:p>
            <a:r>
              <a:rPr lang="en-AU" dirty="0"/>
              <a:t>Latest news (May 2022)</a:t>
            </a:r>
          </a:p>
          <a:p>
            <a:pPr lvl="1"/>
            <a:r>
              <a:rPr lang="en-AU" dirty="0"/>
              <a:t>Hoping to hear from IEEE SA President on latest news</a:t>
            </a:r>
          </a:p>
          <a:p>
            <a:r>
              <a:rPr lang="en-AU" dirty="0"/>
              <a:t>Latest news (July 2022)</a:t>
            </a:r>
          </a:p>
          <a:p>
            <a:pPr lvl="1"/>
            <a:r>
              <a:rPr lang="en-AU"/>
              <a:t>Still waiting </a:t>
            </a:r>
            <a:endParaRPr lang="en-AU" dirty="0"/>
          </a:p>
          <a:p>
            <a:pPr lvl="1"/>
            <a:endParaRPr lang="en-AU" dirty="0"/>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66</a:t>
            </a:fld>
            <a:endParaRPr lang="en-US"/>
          </a:p>
        </p:txBody>
      </p:sp>
    </p:spTree>
    <p:extLst>
      <p:ext uri="{BB962C8B-B14F-4D97-AF65-F5344CB8AC3E}">
        <p14:creationId xmlns:p14="http://schemas.microsoft.com/office/powerpoint/2010/main" val="42078063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802.11ay 60-day ballot failed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failed</a:t>
            </a:r>
          </a:p>
          <a:p>
            <a:pPr lvl="1"/>
            <a:r>
              <a:rPr lang="en-AU" dirty="0"/>
              <a:t>802.</a:t>
            </a:r>
            <a:r>
              <a:rPr lang="en-AU" dirty="0">
                <a:cs typeface="Arial" panose="020B0604020202020204" pitchFamily="34" charset="0"/>
              </a:rPr>
              <a:t>11ay</a:t>
            </a:r>
            <a:r>
              <a:rPr lang="en-AU" dirty="0"/>
              <a:t> 60-day ballot failed on 9 Oct 2021 (N17628)</a:t>
            </a:r>
          </a:p>
          <a:p>
            <a:pPr lvl="2"/>
            <a:r>
              <a:rPr lang="en-AU" dirty="0"/>
              <a:t>Passed 10/1/8 (Belgium) on need for ISO standard</a:t>
            </a:r>
          </a:p>
          <a:p>
            <a:pPr lvl="2"/>
            <a:r>
              <a:rPr lang="en-AU" dirty="0"/>
              <a:t>Failed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four negative LOAs on 802.11ay caused a similar problem to the 802.11ax problem</a:t>
            </a:r>
          </a:p>
          <a:p>
            <a:pPr lvl="2"/>
            <a:r>
              <a:rPr lang="en-AU" dirty="0"/>
              <a:t>The failure means the process will need to restart – after the IPR is sorted out</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14475263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was liaised for information in Apr 2022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802.11az D4.0 was liaised for information on 8 Apr 2022 (N17742)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12640005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is waiting for start of 60-day ballot, but it will not start until IPR issues resolved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will run into the same IPR issue as 802.11ay (and 802.11ax) because there are explicit negative </a:t>
            </a:r>
            <a:r>
              <a:rPr lang="en-AU" dirty="0" err="1"/>
              <a:t>LoAs</a:t>
            </a:r>
            <a:r>
              <a:rPr lang="en-AU" dirty="0"/>
              <a:t> associated with 802.11ba – and so it will not be progressed until the IPR issue is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3194244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(May 2022) Passed initial ballot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3259782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D3.0 -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3145062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D4.0 was liaised for information in June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802.11bd D4.0 was liaised in June 2022 (N17743)</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21122610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(Jun 2022) No approved draft yet – may send after initial WG LB approval (first ballot with versions of all features) – it closes 4 Jul 2022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10734299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solidFill>
                  <a:schemeClr val="accent6"/>
                </a:solidFill>
              </a:rPr>
              <a:t>IEEE 802.11-2020 FDIS ballot passed &amp; a response is required but is on hold due to patent related issues</a:t>
            </a: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a:t>
            </a:r>
            <a:r>
              <a:rPr lang="en-AU" dirty="0">
                <a:solidFill>
                  <a:schemeClr val="accent2"/>
                </a:solidFill>
              </a:rPr>
              <a:t> response required </a:t>
            </a:r>
            <a:r>
              <a:rPr lang="en-AU" dirty="0">
                <a:solidFill>
                  <a:srgbClr val="FA661C"/>
                </a:solidFill>
              </a:rPr>
              <a:t>but on hold</a:t>
            </a:r>
            <a:endParaRPr lang="en-AU" dirty="0"/>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and China</a:t>
            </a:r>
          </a:p>
          <a:p>
            <a:pPr lvl="2"/>
            <a:r>
              <a:rPr lang="en-AU" dirty="0"/>
              <a:t>Technical responses are being developed for China NB security comments,</a:t>
            </a:r>
          </a:p>
          <a:p>
            <a:pPr lvl="2"/>
            <a:r>
              <a:rPr lang="en-AU" dirty="0"/>
              <a:t>Japan NB IPR related comments need to be dealt with by IEEE SA &amp; ISO staff</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graphicFrame>
        <p:nvGraphicFramePr>
          <p:cNvPr id="2" name="Object 1">
            <a:extLst>
              <a:ext uri="{FF2B5EF4-FFF2-40B4-BE49-F238E27FC236}">
                <a16:creationId xmlns:a16="http://schemas.microsoft.com/office/drawing/2014/main" id="{6B67D703-B309-F236-0B19-68FA0C4099B2}"/>
              </a:ext>
            </a:extLst>
          </p:cNvPr>
          <p:cNvGraphicFramePr>
            <a:graphicFrameLocks noChangeAspect="1"/>
          </p:cNvGraphicFramePr>
          <p:nvPr>
            <p:extLst>
              <p:ext uri="{D42A27DB-BD31-4B8C-83A1-F6EECF244321}">
                <p14:modId xmlns:p14="http://schemas.microsoft.com/office/powerpoint/2010/main" val="750976359"/>
              </p:ext>
            </p:extLst>
          </p:nvPr>
        </p:nvGraphicFramePr>
        <p:xfrm>
          <a:off x="6477000" y="4191000"/>
          <a:ext cx="914400" cy="806450"/>
        </p:xfrm>
        <a:graphic>
          <a:graphicData uri="http://schemas.openxmlformats.org/presentationml/2006/ole">
            <mc:AlternateContent xmlns:mc="http://schemas.openxmlformats.org/markup-compatibility/2006">
              <mc:Choice xmlns:v="urn:schemas-microsoft-com:vml" Requires="v">
                <p:oleObj spid="_x0000_s44086"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6477000" y="4191000"/>
                        <a:ext cx="914400" cy="80645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25E4892C-C716-55CB-B8C5-9AF7C7302C0C}"/>
              </a:ext>
            </a:extLst>
          </p:cNvPr>
          <p:cNvGraphicFramePr>
            <a:graphicFrameLocks noChangeAspect="1"/>
          </p:cNvGraphicFramePr>
          <p:nvPr>
            <p:extLst>
              <p:ext uri="{D42A27DB-BD31-4B8C-83A1-F6EECF244321}">
                <p14:modId xmlns:p14="http://schemas.microsoft.com/office/powerpoint/2010/main" val="2446822917"/>
              </p:ext>
            </p:extLst>
          </p:nvPr>
        </p:nvGraphicFramePr>
        <p:xfrm>
          <a:off x="7239000" y="4191000"/>
          <a:ext cx="914400" cy="806450"/>
        </p:xfrm>
        <a:graphic>
          <a:graphicData uri="http://schemas.openxmlformats.org/presentationml/2006/ole">
            <mc:AlternateContent xmlns:mc="http://schemas.openxmlformats.org/markup-compatibility/2006">
              <mc:Choice xmlns:v="urn:schemas-microsoft-com:vml" Requires="v">
                <p:oleObj spid="_x0000_s44087" name="Document" showAsIcon="1" r:id="rId5" imgW="914597" imgH="806311" progId="Word.Document.8">
                  <p:embed/>
                </p:oleObj>
              </mc:Choice>
              <mc:Fallback>
                <p:oleObj name="Document" showAsIcon="1" r:id="rId5" imgW="914597" imgH="806311" progId="Word.Document.8">
                  <p:embed/>
                  <p:pic>
                    <p:nvPicPr>
                      <p:cNvPr id="0" name=""/>
                      <p:cNvPicPr/>
                      <p:nvPr/>
                    </p:nvPicPr>
                    <p:blipFill>
                      <a:blip r:embed="rId6"/>
                      <a:stretch>
                        <a:fillRect/>
                      </a:stretch>
                    </p:blipFill>
                    <p:spPr>
                      <a:xfrm>
                        <a:off x="7239000" y="4191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098171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Japan NB comments are related to patent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JP1</a:t>
            </a:r>
          </a:p>
          <a:p>
            <a:pPr lvl="1"/>
            <a:r>
              <a:rPr lang="en-AU" sz="1400" i="1" dirty="0">
                <a:latin typeface="+mj-lt"/>
              </a:rPr>
              <a:t>There are several IEEE negative Letters of Assurance on Amendments of ISO/IEC/IEEE 8802-11:2018 which have been incorporated into this version of ISO/IEC/IEEE 8802-11. Under such condition, ISO/IEC Directives, Part 1, 2.14.2, (c) shall be applied</a:t>
            </a:r>
          </a:p>
          <a:p>
            <a:r>
              <a:rPr lang="en-AU" sz="1400" dirty="0">
                <a:latin typeface="+mj-lt"/>
              </a:rPr>
              <a:t>Commentary (by Chair)</a:t>
            </a:r>
          </a:p>
          <a:p>
            <a:pPr lvl="1"/>
            <a:r>
              <a:rPr lang="en-AU" sz="1400" dirty="0">
                <a:latin typeface="+mj-lt"/>
              </a:rPr>
              <a:t>Technically the comment is incorrect because </a:t>
            </a:r>
            <a:r>
              <a:rPr lang="en-AU" sz="1400" dirty="0" err="1">
                <a:latin typeface="+mj-lt"/>
              </a:rPr>
              <a:t>LoAs</a:t>
            </a:r>
            <a:r>
              <a:rPr lang="en-AU" sz="1400" dirty="0">
                <a:latin typeface="+mj-lt"/>
              </a:rPr>
              <a:t> are never incorporated into a standard</a:t>
            </a:r>
          </a:p>
          <a:p>
            <a:pPr lvl="2"/>
            <a:r>
              <a:rPr lang="en-AU" sz="1200" dirty="0">
                <a:latin typeface="+mj-lt"/>
              </a:rPr>
              <a:t>It is assumed that they are claiming that technology referred to by these negative </a:t>
            </a:r>
            <a:r>
              <a:rPr lang="en-AU" sz="1200" dirty="0" err="1">
                <a:latin typeface="+mj-lt"/>
              </a:rPr>
              <a:t>LoAs</a:t>
            </a:r>
            <a:r>
              <a:rPr lang="en-AU" sz="1200" dirty="0">
                <a:latin typeface="+mj-lt"/>
              </a:rPr>
              <a:t> has been incorporated into IEEE 802.11-2020</a:t>
            </a:r>
          </a:p>
          <a:p>
            <a:pPr lvl="1"/>
            <a:r>
              <a:rPr lang="en-AU" sz="1400" dirty="0">
                <a:latin typeface="+mj-lt"/>
              </a:rPr>
              <a:t>The negative </a:t>
            </a:r>
            <a:r>
              <a:rPr lang="en-AU" sz="1400" dirty="0" err="1">
                <a:latin typeface="+mj-lt"/>
              </a:rPr>
              <a:t>LoAs</a:t>
            </a:r>
            <a:r>
              <a:rPr lang="en-AU" sz="1400" dirty="0">
                <a:latin typeface="+mj-lt"/>
              </a:rPr>
              <a:t> this comment refers to appears to be those submitted on:</a:t>
            </a:r>
          </a:p>
          <a:p>
            <a:pPr lvl="2"/>
            <a:r>
              <a:rPr lang="en-AU" sz="1200" dirty="0">
                <a:latin typeface="+mj-lt"/>
              </a:rPr>
              <a:t>802.11ah by Ericsson, Nokia, </a:t>
            </a:r>
            <a:r>
              <a:rPr lang="en-AU" sz="1200" dirty="0" err="1">
                <a:latin typeface="+mj-lt"/>
              </a:rPr>
              <a:t>Koninklijke</a:t>
            </a:r>
            <a:endParaRPr lang="en-AU" sz="1200" dirty="0">
              <a:latin typeface="+mj-lt"/>
            </a:endParaRPr>
          </a:p>
          <a:p>
            <a:pPr lvl="2"/>
            <a:r>
              <a:rPr lang="en-AU" sz="1200" dirty="0">
                <a:latin typeface="+mj-lt"/>
              </a:rPr>
              <a:t>802.11ai by Nokia, Ericsson</a:t>
            </a:r>
          </a:p>
          <a:p>
            <a:pPr lvl="2"/>
            <a:r>
              <a:rPr lang="en-AU" sz="1200" dirty="0">
                <a:latin typeface="+mj-lt"/>
              </a:rPr>
              <a:t>802.11aj by Huawei</a:t>
            </a:r>
          </a:p>
          <a:p>
            <a:pPr lvl="1"/>
            <a:r>
              <a:rPr lang="en-AU" sz="1400" dirty="0">
                <a:latin typeface="+mj-lt"/>
              </a:rPr>
              <a:t>There is also a new (March 2022) negative </a:t>
            </a:r>
            <a:r>
              <a:rPr lang="en-AU" sz="1400" dirty="0" err="1">
                <a:latin typeface="+mj-lt"/>
              </a:rPr>
              <a:t>LoA</a:t>
            </a:r>
            <a:r>
              <a:rPr lang="en-AU" sz="1400" dirty="0">
                <a:latin typeface="+mj-lt"/>
              </a:rPr>
              <a:t> on IEEE 802.11-2016 from Panasonic</a:t>
            </a:r>
          </a:p>
          <a:p>
            <a:pPr lvl="2"/>
            <a:r>
              <a:rPr lang="en-AU" sz="1200" dirty="0">
                <a:latin typeface="+mj-lt"/>
              </a:rPr>
              <a:t>Technically this is not part of comment because IEEE 802.11-2016  is not an amendment</a:t>
            </a:r>
          </a:p>
          <a:p>
            <a:pPr lvl="1"/>
            <a:r>
              <a:rPr lang="en-AU" sz="1400" dirty="0">
                <a:latin typeface="+mj-lt"/>
              </a:rPr>
              <a:t>All of 802.11ah/ai/</a:t>
            </a:r>
            <a:r>
              <a:rPr lang="en-AU" sz="1400" dirty="0" err="1">
                <a:latin typeface="+mj-lt"/>
              </a:rPr>
              <a:t>aj</a:t>
            </a:r>
            <a:r>
              <a:rPr lang="en-AU" sz="1400" dirty="0">
                <a:latin typeface="+mj-lt"/>
              </a:rPr>
              <a:t> have previously been approved as ISO/IEC/IEEE standards with no objections based on patents</a:t>
            </a:r>
          </a:p>
          <a:p>
            <a:pPr lvl="1"/>
            <a:r>
              <a:rPr lang="en-AU" sz="1400" dirty="0">
                <a:latin typeface="+mj-lt"/>
              </a:rPr>
              <a:t>This issue needs to be sorted out by IEEE SA and ISO …</a:t>
            </a:r>
          </a:p>
          <a:p>
            <a:pPr lvl="1"/>
            <a:endParaRPr lang="en-AU" sz="1400" dirty="0">
              <a:latin typeface="+mj-lt"/>
            </a:endParaRPr>
          </a:p>
          <a:p>
            <a:pPr lvl="1"/>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75</a:t>
            </a:fld>
            <a:endParaRPr lang="en-US"/>
          </a:p>
        </p:txBody>
      </p:sp>
    </p:spTree>
    <p:extLst>
      <p:ext uri="{BB962C8B-B14F-4D97-AF65-F5344CB8AC3E}">
        <p14:creationId xmlns:p14="http://schemas.microsoft.com/office/powerpoint/2010/main" val="3085557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a:xfrm>
            <a:off x="685800" y="1143000"/>
            <a:ext cx="7772400" cy="4114800"/>
          </a:xfrm>
        </p:spPr>
        <p:txBody>
          <a:bodyPr/>
          <a:lstStyle/>
          <a:p>
            <a:r>
              <a:rPr lang="en-AU" sz="1400" dirty="0">
                <a:latin typeface="+mj-lt"/>
              </a:rPr>
              <a:t>Comment CN1</a:t>
            </a:r>
          </a:p>
          <a:p>
            <a:pPr lvl="1"/>
            <a:r>
              <a:rPr lang="en-GB" sz="1400" i="1" dirty="0">
                <a:latin typeface="+mj-lt"/>
              </a:rPr>
              <a:t>IEEE 802.11-2020 is based on IEEE Std 802.11-2016, into which the following amendments have been incorporated:</a:t>
            </a:r>
            <a:endParaRPr lang="en-AU" sz="1400" i="1" dirty="0">
              <a:latin typeface="+mj-lt"/>
            </a:endParaRPr>
          </a:p>
          <a:p>
            <a:pPr lvl="2"/>
            <a:r>
              <a:rPr lang="en-GB" sz="1400" i="1" dirty="0">
                <a:latin typeface="+mj-lt"/>
              </a:rPr>
              <a:t>IEEE Std 802.11ai™-2016 (second printing): Fast Initial Link Setup (Amendment 1)</a:t>
            </a:r>
            <a:endParaRPr lang="en-AU" sz="1400" i="1" dirty="0">
              <a:latin typeface="+mj-lt"/>
            </a:endParaRPr>
          </a:p>
          <a:p>
            <a:pPr lvl="2"/>
            <a:r>
              <a:rPr lang="en-GB" sz="1400" i="1" dirty="0">
                <a:latin typeface="+mj-lt"/>
              </a:rPr>
              <a:t>IEEE Std 802.11ah™-2016: Sub 1 GHz License Exempt Operation (Amendment 2)</a:t>
            </a:r>
            <a:endParaRPr lang="en-AU" sz="1400" i="1" dirty="0">
              <a:latin typeface="+mj-lt"/>
            </a:endParaRPr>
          </a:p>
          <a:p>
            <a:pPr lvl="2"/>
            <a:r>
              <a:rPr lang="en-GB" sz="1400" i="1" dirty="0">
                <a:latin typeface="+mj-lt"/>
              </a:rPr>
              <a:t>IEEE Std 802.11aj™-2018: Enhancements for Very High Throughput to Support Chinese </a:t>
            </a:r>
            <a:r>
              <a:rPr lang="en-GB" sz="1400" i="1" dirty="0" err="1">
                <a:latin typeface="+mj-lt"/>
              </a:rPr>
              <a:t>Millimeter</a:t>
            </a:r>
            <a:r>
              <a:rPr lang="en-GB" sz="1400" i="1" dirty="0">
                <a:latin typeface="+mj-lt"/>
              </a:rPr>
              <a:t> Wave Frequency Bands (60 GHz and 45 GHz) (Amendment 3)</a:t>
            </a:r>
            <a:endParaRPr lang="en-AU" sz="1400" i="1" dirty="0">
              <a:latin typeface="+mj-lt"/>
            </a:endParaRPr>
          </a:p>
          <a:p>
            <a:pPr lvl="2"/>
            <a:r>
              <a:rPr lang="en-GB" sz="1400" i="1" dirty="0">
                <a:latin typeface="+mj-lt"/>
              </a:rPr>
              <a:t>IEEE Std 802.11ak™-2018: Enhancements for Transit Links Within Bridged Networks (Amendment 4)</a:t>
            </a:r>
            <a:endParaRPr lang="en-AU" sz="1400" i="1" dirty="0">
              <a:latin typeface="+mj-lt"/>
            </a:endParaRPr>
          </a:p>
          <a:p>
            <a:pPr lvl="2"/>
            <a:r>
              <a:rPr lang="en-GB" sz="1400" i="1" dirty="0">
                <a:latin typeface="+mj-lt"/>
              </a:rPr>
              <a:t>IEEE Std 802.11aq™-2018: </a:t>
            </a:r>
            <a:r>
              <a:rPr lang="en-GB" sz="1400" i="1" dirty="0" err="1">
                <a:latin typeface="+mj-lt"/>
              </a:rPr>
              <a:t>Preassociation</a:t>
            </a:r>
            <a:r>
              <a:rPr lang="en-GB" sz="1400" i="1" dirty="0">
                <a:latin typeface="+mj-lt"/>
              </a:rPr>
              <a:t> Discovery (Amendment 5). </a:t>
            </a:r>
            <a:endParaRPr lang="en-AU" sz="1400" i="1" dirty="0">
              <a:latin typeface="+mj-lt"/>
            </a:endParaRPr>
          </a:p>
          <a:p>
            <a:pPr lvl="1"/>
            <a:r>
              <a:rPr lang="en-GB" sz="1400" i="1" dirty="0">
                <a:latin typeface="+mj-lt"/>
              </a:rPr>
              <a:t>China voted against and made technical comments on IEEE 802.11-2016 and its amendments in the past, see detailed comments in 6N15494, 6N16794, 6N16982, 6N16983, 6N17204, 6N17205 and 6N17208.</a:t>
            </a:r>
            <a:endParaRPr lang="en-AU" sz="1400" i="1" dirty="0">
              <a:latin typeface="+mj-lt"/>
            </a:endParaRPr>
          </a:p>
          <a:p>
            <a:pPr lvl="1"/>
            <a:r>
              <a:rPr lang="en-GB" sz="1400" i="1" dirty="0">
                <a:latin typeface="+mj-lt"/>
              </a:rPr>
              <a:t>It is good to see some comments are acknowledged and revised accordingly, but is should be noticed that security methods specified by this proposal still have many technical weaknesses to be addressed and security defects that cause serious concern. For instance, WEP and TKIP, which should not be used in WLAN because of their weak and well-known security defects, are still reserved in pre-RSNA and RSNA security (though some statements in this proposal have indicated that they are </a:t>
            </a:r>
            <a:r>
              <a:rPr lang="en-US" sz="1400" i="1" dirty="0">
                <a:latin typeface="+mj-lt"/>
              </a:rPr>
              <a:t>unsuitable</a:t>
            </a:r>
            <a:r>
              <a:rPr lang="en-GB" sz="1400" i="1" dirty="0">
                <a:latin typeface="+mj-lt"/>
              </a:rPr>
              <a:t>).</a:t>
            </a:r>
            <a:r>
              <a:rPr lang="en-AU" sz="1400" i="1" dirty="0">
                <a:latin typeface="+mj-lt"/>
              </a:rPr>
              <a:t> </a:t>
            </a:r>
          </a:p>
          <a:p>
            <a:r>
              <a:rPr lang="en-AU" sz="1400" dirty="0">
                <a:latin typeface="+mj-lt"/>
              </a:rPr>
              <a:t>Commentary</a:t>
            </a:r>
          </a:p>
          <a:p>
            <a:pPr lvl="1"/>
            <a:r>
              <a:rPr lang="en-AU" sz="1400" dirty="0">
                <a:latin typeface="+mj-lt"/>
              </a:rPr>
              <a:t>No response required because no proposed change</a:t>
            </a:r>
          </a:p>
          <a:p>
            <a:pPr lvl="1"/>
            <a:endParaRPr lang="en-AU" sz="1400" dirty="0">
              <a:latin typeface="+mj-lt"/>
            </a:endParaRPr>
          </a:p>
          <a:p>
            <a:endParaRPr lang="en-AU" dirty="0"/>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76</a:t>
            </a:fld>
            <a:endParaRPr lang="en-US"/>
          </a:p>
        </p:txBody>
      </p:sp>
    </p:spTree>
    <p:extLst>
      <p:ext uri="{BB962C8B-B14F-4D97-AF65-F5344CB8AC3E}">
        <p14:creationId xmlns:p14="http://schemas.microsoft.com/office/powerpoint/2010/main" val="35259461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a:xfrm>
            <a:off x="685800" y="1371600"/>
            <a:ext cx="7772400" cy="4114800"/>
          </a:xfrm>
        </p:spPr>
        <p:txBody>
          <a:bodyPr/>
          <a:lstStyle/>
          <a:p>
            <a:r>
              <a:rPr lang="en-AU" sz="1400" dirty="0">
                <a:latin typeface="+mj-lt"/>
              </a:rPr>
              <a:t>Comment CN2</a:t>
            </a:r>
          </a:p>
          <a:p>
            <a:pPr lvl="1"/>
            <a:r>
              <a:rPr lang="en-AU" sz="1400" i="1" dirty="0">
                <a:latin typeface="+mj-lt"/>
              </a:rPr>
              <a:t>Recently, </a:t>
            </a:r>
            <a:r>
              <a:rPr lang="en-AU" sz="1400" i="1" dirty="0" err="1">
                <a:latin typeface="+mj-lt"/>
              </a:rPr>
              <a:t>Mathy</a:t>
            </a:r>
            <a:r>
              <a:rPr lang="en-AU" sz="1400" i="1" dirty="0">
                <a:latin typeface="+mj-lt"/>
              </a:rPr>
              <a:t> </a:t>
            </a:r>
            <a:r>
              <a:rPr lang="en-AU" sz="1400" i="1" dirty="0" err="1">
                <a:latin typeface="+mj-lt"/>
              </a:rPr>
              <a:t>Vanhoef</a:t>
            </a:r>
            <a:r>
              <a:rPr lang="en-AU" sz="1400" i="1" dirty="0">
                <a:latin typeface="+mj-lt"/>
              </a:rPr>
              <a:t> published a paper “Fragment and Forge: Breaking Wi-Fi Through Frame Aggregation and Fragmentation” in USENIX Security Symposium. (It’s free for downloading from the Internet.)</a:t>
            </a:r>
          </a:p>
          <a:p>
            <a:pPr lvl="1"/>
            <a:r>
              <a:rPr lang="en-AU" sz="1400" i="1" dirty="0">
                <a:latin typeface="+mj-lt"/>
              </a:rPr>
              <a:t>This paper presents three design flaws in the 802.11standard that under pins Wi-Fi. One design flaw is in the frame aggregation functionality, and another two are in the frame fragmentation functionality. These design flaws enable an adversary to forge encrypted frames in various ways, which in turn enables exfiltration of sensitive data. They also discovered common implementation flaws related to aggregation and fragmentation, which further worsen the impact of our attacks. The author concluded that their results affect all protected Wi-Fi networks (IEEE 802.11 compliant), ranging from WEP all the way to WPA3, meaning the discovered flaw shave been part of IEEE 802.11 since its release in 1997.	It is recommended to postpone the subsequent ballot on IEEE 802.11 in ISO until the discovered design flaws are sufficiently studied and resolved.	</a:t>
            </a:r>
          </a:p>
          <a:p>
            <a:r>
              <a:rPr lang="en-AU" sz="1400" dirty="0">
                <a:latin typeface="+mj-lt"/>
              </a:rPr>
              <a:t>Proposed change CN2</a:t>
            </a:r>
          </a:p>
          <a:p>
            <a:pPr lvl="1"/>
            <a:r>
              <a:rPr lang="en-GB" sz="1400" i="1" dirty="0">
                <a:effectLst/>
                <a:latin typeface="+mj-lt"/>
                <a:ea typeface="SimSun" panose="02010600030101010101" pitchFamily="2" charset="-122"/>
              </a:rPr>
              <a:t>It is recommended to postpone the subsequent ballot on IEEE 802.11 in ISO until the discovered design flaws are sufficiently studied and resolved.</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pPr lvl="1"/>
            <a:endParaRPr lang="en-AU" sz="1400" dirty="0"/>
          </a:p>
          <a:p>
            <a:endParaRPr lang="en-AU" dirty="0"/>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77</a:t>
            </a:fld>
            <a:endParaRPr lang="en-US"/>
          </a:p>
        </p:txBody>
      </p:sp>
    </p:spTree>
    <p:extLst>
      <p:ext uri="{BB962C8B-B14F-4D97-AF65-F5344CB8AC3E}">
        <p14:creationId xmlns:p14="http://schemas.microsoft.com/office/powerpoint/2010/main" val="16451584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CN3</a:t>
            </a:r>
          </a:p>
          <a:p>
            <a:pPr lvl="1"/>
            <a:r>
              <a:rPr lang="en-AU" sz="1400" i="1" dirty="0">
                <a:latin typeface="+mj-lt"/>
              </a:rPr>
              <a:t>If a standard has been published as an international standard, the normative references should use the title of the international standard.	.		</a:t>
            </a:r>
          </a:p>
          <a:p>
            <a:r>
              <a:rPr lang="en-AU" sz="1400" dirty="0">
                <a:latin typeface="+mj-lt"/>
              </a:rPr>
              <a:t>Proposed change CN3</a:t>
            </a:r>
          </a:p>
          <a:p>
            <a:pPr lvl="1"/>
            <a:r>
              <a:rPr lang="en-AU" sz="1400" i="1" dirty="0">
                <a:latin typeface="+mj-lt"/>
              </a:rPr>
              <a:t>Change all IEEE standards to ISO/IEC/IEEE standard if they have been published</a:t>
            </a:r>
          </a:p>
          <a:p>
            <a:r>
              <a:rPr lang="en-AU" sz="1400" dirty="0">
                <a:latin typeface="+mj-lt"/>
              </a:rPr>
              <a:t>Commentary</a:t>
            </a:r>
          </a:p>
          <a:p>
            <a:pPr lvl="1"/>
            <a:r>
              <a:rPr lang="en-AU" sz="1400" dirty="0">
                <a:latin typeface="+mj-lt"/>
              </a:rPr>
              <a:t>This should  dealt with by IEEE SA and ISO staff</a:t>
            </a: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78</a:t>
            </a:fld>
            <a:endParaRPr lang="en-US"/>
          </a:p>
        </p:txBody>
      </p:sp>
    </p:spTree>
    <p:extLst>
      <p:ext uri="{BB962C8B-B14F-4D97-AF65-F5344CB8AC3E}">
        <p14:creationId xmlns:p14="http://schemas.microsoft.com/office/powerpoint/2010/main" val="32790709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CN4</a:t>
            </a:r>
          </a:p>
          <a:p>
            <a:pPr lvl="1"/>
            <a:r>
              <a:rPr lang="en-AU" sz="1400" i="1" dirty="0">
                <a:latin typeface="+mj-lt"/>
              </a:rPr>
              <a:t>Pairwise Master Key (PMK) is an important security element, but it has to be transported from the authentication server to the access point, which will result in security risk of PMK.</a:t>
            </a:r>
          </a:p>
          <a:p>
            <a:r>
              <a:rPr lang="en-AU" sz="1400" dirty="0">
                <a:latin typeface="+mj-lt"/>
              </a:rPr>
              <a:t>Proposed change CN4</a:t>
            </a:r>
          </a:p>
          <a:p>
            <a:pPr lvl="1"/>
            <a:r>
              <a:rPr lang="en-AU" sz="1400" i="1" dirty="0">
                <a:latin typeface="+mj-lt"/>
              </a:rPr>
              <a:t>The PMK is suggested to be created at AP and STA to avoid security problem in transmission</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79</a:t>
            </a:fld>
            <a:endParaRPr lang="en-US"/>
          </a:p>
        </p:txBody>
      </p:sp>
    </p:spTree>
    <p:extLst>
      <p:ext uri="{BB962C8B-B14F-4D97-AF65-F5344CB8AC3E}">
        <p14:creationId xmlns:p14="http://schemas.microsoft.com/office/powerpoint/2010/main" val="3539579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Working Group nor incorporated into a Working Group draft unless permission is granted. </a:t>
            </a:r>
          </a:p>
          <a:p>
            <a:pPr lvl="2"/>
            <a:r>
              <a:rPr lang="en-US" altLang="en-US" dirty="0"/>
              <a:t>Prior to presentation or submission, you shall notify the Working Group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CN5</a:t>
            </a:r>
          </a:p>
          <a:p>
            <a:pPr lvl="1"/>
            <a:r>
              <a:rPr lang="en-AU" sz="1400" i="1" dirty="0">
                <a:latin typeface="+mj-lt"/>
              </a:rPr>
              <a:t>Devoid of real mutual authentication.</a:t>
            </a:r>
          </a:p>
          <a:p>
            <a:pPr lvl="1"/>
            <a:r>
              <a:rPr lang="en-AU" sz="1400" i="1" dirty="0">
                <a:latin typeface="+mj-lt"/>
              </a:rPr>
              <a:t>Though IEEE 802.11 assumes a mutual authentication between an authentication server and a station, the authenticated identities of the access point and the station are not known by each other. For example, in the EAP-TLS protocol, authentication by certificate happens between the client and server. So extra secure channels are needed to be negotiated between AP and server to notify AP the result of authentication and the secure parameter PMK. Also, the AAA protocol, which is necessary to this proposal, cannot guarantee the security of key delivery from the authentication server to the access point. So, the forgery attack against the access point or the station is possible..</a:t>
            </a:r>
          </a:p>
          <a:p>
            <a:r>
              <a:rPr lang="en-AU" sz="1400" dirty="0">
                <a:latin typeface="+mj-lt"/>
              </a:rPr>
              <a:t>Proposed change CN5</a:t>
            </a:r>
          </a:p>
          <a:p>
            <a:pPr lvl="1"/>
            <a:r>
              <a:rPr lang="en-AU" sz="1400" i="1" dirty="0">
                <a:latin typeface="+mj-lt"/>
              </a:rPr>
              <a:t>The AP shall have an independent identity. Both a non-AP STA and AP shall authenticate each other directly </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80</a:t>
            </a:fld>
            <a:endParaRPr lang="en-US"/>
          </a:p>
        </p:txBody>
      </p:sp>
    </p:spTree>
    <p:extLst>
      <p:ext uri="{BB962C8B-B14F-4D97-AF65-F5344CB8AC3E}">
        <p14:creationId xmlns:p14="http://schemas.microsoft.com/office/powerpoint/2010/main" val="42827017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CN6</a:t>
            </a:r>
          </a:p>
          <a:p>
            <a:pPr lvl="1"/>
            <a:r>
              <a:rPr lang="en-AU" sz="1400" i="1" dirty="0">
                <a:latin typeface="+mj-lt"/>
              </a:rPr>
              <a:t>The authentication protocol is not specified. It just provides an authentication framework 802.1X EAP, but there are no detailed methods. It will result in compatibility issue.	</a:t>
            </a:r>
          </a:p>
          <a:p>
            <a:r>
              <a:rPr lang="en-AU" sz="1400" dirty="0">
                <a:latin typeface="+mj-lt"/>
              </a:rPr>
              <a:t>Proposed change CN6</a:t>
            </a:r>
          </a:p>
          <a:p>
            <a:pPr lvl="1"/>
            <a:r>
              <a:rPr lang="en-AU" sz="1400" i="1" dirty="0">
                <a:latin typeface="+mj-lt"/>
              </a:rPr>
              <a:t>The response in SC6N16812 is noticed, but the reply did not solve the authentication issue in this comment. The authentication protocol shall be re-designed in order to resolve the issue.</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81</a:t>
            </a:fld>
            <a:endParaRPr lang="en-US"/>
          </a:p>
        </p:txBody>
      </p:sp>
    </p:spTree>
    <p:extLst>
      <p:ext uri="{BB962C8B-B14F-4D97-AF65-F5344CB8AC3E}">
        <p14:creationId xmlns:p14="http://schemas.microsoft.com/office/powerpoint/2010/main" val="33016511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CN7</a:t>
            </a:r>
          </a:p>
          <a:p>
            <a:pPr lvl="1"/>
            <a:r>
              <a:rPr lang="en-AU" sz="1400" i="1" dirty="0">
                <a:latin typeface="+mj-lt"/>
              </a:rPr>
              <a:t>There are many different EAP-based protocols for WLAN specified by IETF drafts, such as EAP-TLS, EAP-MD5 EAP-TTLS, EAP-PEAP, and so on. The security of each 802.1X-EAP protocol is another problem which shall be noted. Furthermore, there are many methods for breaking up 802.1X-EAP protocols in the internet like MITM attack. They have to be implemented for interoperability and then make conformance difficult and management complex.	</a:t>
            </a:r>
          </a:p>
          <a:p>
            <a:r>
              <a:rPr lang="en-AU" sz="1400" dirty="0">
                <a:latin typeface="+mj-lt"/>
              </a:rPr>
              <a:t>Proposed change CN7</a:t>
            </a:r>
          </a:p>
          <a:p>
            <a:pPr lvl="1"/>
            <a:r>
              <a:rPr lang="en-AU" sz="1400" i="1" dirty="0">
                <a:latin typeface="+mj-lt"/>
              </a:rPr>
              <a:t>The response in SC6N16812 is noticed, but the reply did not solve the authentication issue in this comment. The authentication protocol shall be re-designed in order to resolve the issue.</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82</a:t>
            </a:fld>
            <a:endParaRPr lang="en-US"/>
          </a:p>
        </p:txBody>
      </p:sp>
    </p:spTree>
    <p:extLst>
      <p:ext uri="{BB962C8B-B14F-4D97-AF65-F5344CB8AC3E}">
        <p14:creationId xmlns:p14="http://schemas.microsoft.com/office/powerpoint/2010/main" val="26825529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CN8</a:t>
            </a:r>
          </a:p>
          <a:p>
            <a:pPr lvl="1"/>
            <a:r>
              <a:rPr lang="en-AU" sz="1400" i="1" dirty="0">
                <a:latin typeface="+mj-lt"/>
              </a:rPr>
              <a:t>The 4-way handshake protocol described in IEEE 802.11 is incomplete. When Supplicant receives message 3 and sends message 4, its controlled port is open, but the controlled port of Authenticator is still closed. If message 4 isn’t received by Authenticator, then the port statuses of both sides are not the same. The loss of msg.4 will result in the loss of synchrony of peers and the failure of 4-way handshake protocol, even though it doesn’t include security issues. Because the retransmit of msg.3 in plaintext is not accepted by the station which has unblocked the control port and expected the cipher text.	</a:t>
            </a:r>
          </a:p>
          <a:p>
            <a:r>
              <a:rPr lang="en-AU" sz="1400" dirty="0">
                <a:latin typeface="+mj-lt"/>
              </a:rPr>
              <a:t>Proposed change CN8</a:t>
            </a:r>
          </a:p>
          <a:p>
            <a:pPr lvl="1"/>
            <a:r>
              <a:rPr lang="en-AU" sz="1400" i="1" dirty="0">
                <a:latin typeface="+mj-lt"/>
              </a:rPr>
              <a:t>The mechanism shall be re-designed in order to resolve the issue.</a:t>
            </a:r>
          </a:p>
          <a:p>
            <a:pPr lvl="1"/>
            <a:r>
              <a:rPr lang="en-AU" sz="1400" i="1" dirty="0">
                <a:latin typeface="+mj-lt"/>
              </a:rPr>
              <a:t>The response in SC6N17600 said “Revised, this issue has been accepted as a work item of the </a:t>
            </a:r>
            <a:r>
              <a:rPr lang="en-AU" sz="1400" i="1" dirty="0" err="1">
                <a:latin typeface="+mj-lt"/>
              </a:rPr>
              <a:t>TGme</a:t>
            </a:r>
            <a:r>
              <a:rPr lang="en-AU" sz="1400" i="1" dirty="0">
                <a:latin typeface="+mj-lt"/>
              </a:rPr>
              <a:t> maintenance group and is being addressed by the IEEE 802.11 Working Group through the normal maintenance process in IEEE 802.11. It is agreed that there are no security concerns associated with this issue.”, but new submitted version doesn’t show any improvement conforming to the above statement</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83</a:t>
            </a:fld>
            <a:endParaRPr lang="en-US"/>
          </a:p>
        </p:txBody>
      </p:sp>
    </p:spTree>
    <p:extLst>
      <p:ext uri="{BB962C8B-B14F-4D97-AF65-F5344CB8AC3E}">
        <p14:creationId xmlns:p14="http://schemas.microsoft.com/office/powerpoint/2010/main" val="23403031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CN9</a:t>
            </a:r>
          </a:p>
          <a:p>
            <a:pPr lvl="1"/>
            <a:r>
              <a:rPr lang="en-AU" sz="1400" i="1" dirty="0">
                <a:latin typeface="+mj-lt"/>
              </a:rPr>
              <a:t>Though PMK can be delivered through an additional secure channel, the details of the secure channel are not specified in this proposal. This does not guarantee security of secure channels. </a:t>
            </a:r>
          </a:p>
          <a:p>
            <a:pPr lvl="1"/>
            <a:r>
              <a:rPr lang="en-AU" sz="1400" i="1" dirty="0">
                <a:latin typeface="+mj-lt"/>
              </a:rPr>
              <a:t>Besides, every AP should establish a secure channel with the authentication server before supplying services to clients. This complicates the configuration of network and limits the expansibility and flexibility of users, especially for large-scale networks.	</a:t>
            </a:r>
          </a:p>
          <a:p>
            <a:r>
              <a:rPr lang="en-AU" sz="1400" dirty="0">
                <a:latin typeface="+mj-lt"/>
              </a:rPr>
              <a:t>Proposed change CN9</a:t>
            </a:r>
          </a:p>
          <a:p>
            <a:pPr lvl="1"/>
            <a:r>
              <a:rPr lang="en-AU" sz="1400" i="1" dirty="0">
                <a:latin typeface="+mj-lt"/>
              </a:rPr>
              <a:t>The secure channel is an important factor in the authentication procedure in this proposal. How to establish the secure channel shall be clearly specified in this proposal to ensure the feasibility and compatibility</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84</a:t>
            </a:fld>
            <a:endParaRPr lang="en-US"/>
          </a:p>
        </p:txBody>
      </p:sp>
    </p:spTree>
    <p:extLst>
      <p:ext uri="{BB962C8B-B14F-4D97-AF65-F5344CB8AC3E}">
        <p14:creationId xmlns:p14="http://schemas.microsoft.com/office/powerpoint/2010/main" val="38506936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CN10</a:t>
            </a:r>
          </a:p>
          <a:p>
            <a:pPr lvl="1"/>
            <a:r>
              <a:rPr lang="en-AU" sz="1400" i="1" dirty="0">
                <a:latin typeface="+mj-lt"/>
              </a:rPr>
              <a:t>Figure 4-37—Example using IEEE 802.1X authentication operates the authentication procedure depending on over 20 messages exchange. It is much too complex and time-consuming, and should be improved.	</a:t>
            </a:r>
          </a:p>
          <a:p>
            <a:r>
              <a:rPr lang="en-AU" sz="1400" dirty="0">
                <a:latin typeface="+mj-lt"/>
              </a:rPr>
              <a:t>Proposed change CN10</a:t>
            </a:r>
          </a:p>
          <a:p>
            <a:pPr lvl="1"/>
            <a:r>
              <a:rPr lang="en-AU" sz="1400" i="1" dirty="0">
                <a:latin typeface="+mj-lt"/>
              </a:rPr>
              <a:t>The response in SC6N16812 is noticed, but the reply did not solve the raised concerns. The authentication protocol shall be re-designed in order to resolve the issue</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85</a:t>
            </a:fld>
            <a:endParaRPr lang="en-US"/>
          </a:p>
        </p:txBody>
      </p:sp>
    </p:spTree>
    <p:extLst>
      <p:ext uri="{BB962C8B-B14F-4D97-AF65-F5344CB8AC3E}">
        <p14:creationId xmlns:p14="http://schemas.microsoft.com/office/powerpoint/2010/main" val="313147135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CN11</a:t>
            </a:r>
          </a:p>
          <a:p>
            <a:pPr lvl="1"/>
            <a:r>
              <a:rPr lang="en-AU" sz="1400" i="1" dirty="0">
                <a:latin typeface="+mj-lt"/>
              </a:rPr>
              <a:t>It’s glad to see statements in12.2.1“WEP is obsolete. The WEP algorithm is unsuitable for the purposes of this standard.” </a:t>
            </a:r>
          </a:p>
          <a:p>
            <a:pPr lvl="1"/>
            <a:r>
              <a:rPr lang="en-AU" sz="1400" i="1" dirty="0">
                <a:latin typeface="+mj-lt"/>
              </a:rPr>
              <a:t>But WEP security mechanism is reserved in 12.3.2 and all known WEP security defects still exist. Products conformed to IEEE 802.11 may use WEP mechanism which will result in the loss of security. In addition, the security of the system applying higher security mechanism will be actually downgraded in the mixed environment which allows the multiple security mechanisms to coexist. So TKIP and AES-CCMP cannot protect the traffic as expected in this case. The security level of the whole system will be downgraded.		</a:t>
            </a:r>
          </a:p>
          <a:p>
            <a:r>
              <a:rPr lang="en-AU" sz="1400" dirty="0">
                <a:latin typeface="+mj-lt"/>
              </a:rPr>
              <a:t>Proposed change CN11</a:t>
            </a:r>
          </a:p>
          <a:p>
            <a:pPr lvl="1"/>
            <a:r>
              <a:rPr lang="en-AU" sz="1400" i="1" dirty="0">
                <a:latin typeface="+mj-lt"/>
              </a:rPr>
              <a:t>SC6N16812 explained that "IEEE 802.11 includes deprecated protocols for historical reasons”. This does not clearly explain why WEP needs to be still reserved, since it has been acknowledged and agreed of “both WEP and TKIP are vulnerable to attack”.</a:t>
            </a:r>
          </a:p>
          <a:p>
            <a:pPr lvl="1"/>
            <a:r>
              <a:rPr lang="en-AU" sz="1400" i="1" dirty="0">
                <a:latin typeface="+mj-lt"/>
              </a:rPr>
              <a:t>WEP shall be removed from this proposal.	</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86</a:t>
            </a:fld>
            <a:endParaRPr lang="en-US"/>
          </a:p>
        </p:txBody>
      </p:sp>
    </p:spTree>
    <p:extLst>
      <p:ext uri="{BB962C8B-B14F-4D97-AF65-F5344CB8AC3E}">
        <p14:creationId xmlns:p14="http://schemas.microsoft.com/office/powerpoint/2010/main" val="39306201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CN12</a:t>
            </a:r>
          </a:p>
          <a:p>
            <a:pPr lvl="1"/>
            <a:r>
              <a:rPr lang="en-AU" sz="1400" i="1" dirty="0">
                <a:latin typeface="+mj-lt"/>
              </a:rPr>
              <a:t>It’s glad to see statements in12.2.1 “The use of TKIP is deprecated. The TKIP algorithm is unsuitable for the purposes of this standard.”</a:t>
            </a:r>
          </a:p>
          <a:p>
            <a:pPr lvl="1"/>
            <a:r>
              <a:rPr lang="en-AU" sz="1400" i="1" dirty="0">
                <a:latin typeface="+mj-lt"/>
              </a:rPr>
              <a:t>However, TKIP is still reserved in this proposal and it introduces denial of service attack. TKIP uses Message Integrity Code (MIC) called Michael to detect forgery attempts. Only 220 security can be provided by the MIC. So the countermeasure, which means that if two invalid messages are detected within one minute (i.e. evidence of active attack) then the network will be shut down for one minute, is adopted to fill up the security loophole. Thus, if the attacker continually transmits two invalid messages every minute, the whole network is not available and DoS attack is easily launched.		</a:t>
            </a:r>
          </a:p>
          <a:p>
            <a:r>
              <a:rPr lang="en-AU" sz="1400" dirty="0">
                <a:latin typeface="+mj-lt"/>
              </a:rPr>
              <a:t>Proposed change CN12</a:t>
            </a:r>
          </a:p>
          <a:p>
            <a:pPr lvl="1"/>
            <a:r>
              <a:rPr lang="en-AU" sz="1400" i="1" dirty="0">
                <a:latin typeface="+mj-lt"/>
              </a:rPr>
              <a:t>SC6N16812 explained that "IEEE 802.11 includes deprecated protocols for historical reasons”. This does not clearly explain why TKIP needs to be still reserved, since it has been acknowledged and agreed of “both WEP and TKIP are vulnerable to attack”.</a:t>
            </a:r>
          </a:p>
          <a:p>
            <a:pPr lvl="1"/>
            <a:r>
              <a:rPr lang="en-AU" sz="1400" i="1" dirty="0">
                <a:latin typeface="+mj-lt"/>
              </a:rPr>
              <a:t>TKIP shall be removed from this proposal.	</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87</a:t>
            </a:fld>
            <a:endParaRPr lang="en-US"/>
          </a:p>
        </p:txBody>
      </p:sp>
    </p:spTree>
    <p:extLst>
      <p:ext uri="{BB962C8B-B14F-4D97-AF65-F5344CB8AC3E}">
        <p14:creationId xmlns:p14="http://schemas.microsoft.com/office/powerpoint/2010/main" val="27287766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CN13</a:t>
            </a:r>
          </a:p>
          <a:p>
            <a:pPr lvl="1"/>
            <a:r>
              <a:rPr lang="en-AU" sz="1400" i="1" dirty="0">
                <a:latin typeface="+mj-lt"/>
              </a:rPr>
              <a:t>Transition security network (TSN) allows the creation of pre-robust security network associations (pre-RSNAs) as well as RSNAs. Beacon frames have to specify WEP as the group cipher suite in RSNE, so that pre-RSNA STAs can coexist with RSNA STAs in a BSS. Similarly, pre-RSNA STAs ignore RSNE in beacon frames, thus RSNA STAs have to use TKIP as the pairwise cipher suite and WEP for authentication in an IBSS.  Due to the weakness of the WEP technology, even the CCMP, GCMP security technologies will be attacked successfully and easily.		</a:t>
            </a:r>
          </a:p>
          <a:p>
            <a:r>
              <a:rPr lang="en-AU" sz="1400" dirty="0">
                <a:latin typeface="+mj-lt"/>
              </a:rPr>
              <a:t>Proposed change CN13</a:t>
            </a:r>
          </a:p>
          <a:p>
            <a:pPr lvl="1"/>
            <a:r>
              <a:rPr lang="en-AU" sz="1400" i="1" dirty="0">
                <a:latin typeface="+mj-lt"/>
              </a:rPr>
              <a:t>The reply in SC6N16812 “it is acknowledged and agreed that both WEP and TKIP are vulnerable to attack and that using either one of them, or the TSN mechanism, would result in a compromise of network security.” was noticed. This mechanism should be removed from the text.	</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88</a:t>
            </a:fld>
            <a:endParaRPr lang="en-US"/>
          </a:p>
        </p:txBody>
      </p:sp>
    </p:spTree>
    <p:extLst>
      <p:ext uri="{BB962C8B-B14F-4D97-AF65-F5344CB8AC3E}">
        <p14:creationId xmlns:p14="http://schemas.microsoft.com/office/powerpoint/2010/main" val="260651386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CN14</a:t>
            </a:r>
          </a:p>
          <a:p>
            <a:pPr lvl="1"/>
            <a:r>
              <a:rPr lang="en-AU" sz="1400" i="1" dirty="0">
                <a:latin typeface="+mj-lt"/>
              </a:rPr>
              <a:t>CCMP/GCMP/BIP are mandatorily based on AES encryption algorithm without other options.</a:t>
            </a:r>
          </a:p>
          <a:p>
            <a:pPr lvl="1"/>
            <a:r>
              <a:rPr lang="en-AU" sz="1400" i="1" dirty="0">
                <a:latin typeface="+mj-lt"/>
              </a:rPr>
              <a:t>Actually, a cryptographic algorithm is one module of a security protocol, and it is usually used in the security protocol. The security protocol and cryptographic algorithm is relatively independent, and the security protocol is applicable to multiple different cryptographic algorithms. Cryptographic algorithms are only adoptable modules, and which algorithm to be applied is subject to the user’s requirement and national/regional laws and regulations. </a:t>
            </a:r>
          </a:p>
          <a:p>
            <a:pPr lvl="1"/>
            <a:r>
              <a:rPr lang="en-AU" sz="1400" i="1" dirty="0">
                <a:latin typeface="+mj-lt"/>
              </a:rPr>
              <a:t>But in this proposal, only AES is specified. That’s to say, the compliance to the proposal is being bound by using AES. It causes the neglect of other nations’ interests and makes the proposal not applicable in different nations. </a:t>
            </a:r>
          </a:p>
          <a:p>
            <a:pPr lvl="1"/>
            <a:r>
              <a:rPr lang="en-AU" sz="1400" i="1" dirty="0">
                <a:latin typeface="+mj-lt"/>
              </a:rPr>
              <a:t>In fact, In 2006, the comment disposition of ISO/IEC 8802-11/Amd6 (6N13082Rev1, 6N13082Rev2, 6N13142) once accepted the similar comment by changing the text to “CCMP is instantiated in this standard with the Advanced Encryption Standard (AES). CCMP can be instantiated with any other 128-bit block cipher by defining a new </a:t>
            </a:r>
            <a:r>
              <a:rPr lang="en-AU" sz="1400" i="1" dirty="0" err="1">
                <a:latin typeface="+mj-lt"/>
              </a:rPr>
              <a:t>ciphersuite</a:t>
            </a:r>
            <a:r>
              <a:rPr lang="en-AU" sz="1400" i="1" dirty="0">
                <a:latin typeface="+mj-lt"/>
              </a:rPr>
              <a:t>.”. There is no clue why such descriptions are not reserved.		</a:t>
            </a: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89</a:t>
            </a:fld>
            <a:endParaRPr lang="en-US"/>
          </a:p>
        </p:txBody>
      </p:sp>
    </p:spTree>
    <p:extLst>
      <p:ext uri="{BB962C8B-B14F-4D97-AF65-F5344CB8AC3E}">
        <p14:creationId xmlns:p14="http://schemas.microsoft.com/office/powerpoint/2010/main" val="1679701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dirty="0"/>
              <a:t>The IEEE SA Copyright Policy is described in the IEEE SA Standards Board Bylaws and IEEE SA Standards Board Operations Manual</a:t>
            </a:r>
          </a:p>
          <a:p>
            <a:pPr lvl="2"/>
            <a:r>
              <a:rPr lang="en-US" dirty="0"/>
              <a:t>IEEE SA Copyright Policy, see:</a:t>
            </a:r>
          </a:p>
          <a:p>
            <a:pPr lvl="3"/>
            <a:r>
              <a:rPr lang="en-US" dirty="0">
                <a:hlinkClick r:id="rId2"/>
              </a:rPr>
              <a:t>Clause 7</a:t>
            </a:r>
            <a:r>
              <a:rPr lang="en-US" dirty="0"/>
              <a:t> of the IEEE SA Standards Board Bylaws</a:t>
            </a:r>
          </a:p>
          <a:p>
            <a:pPr lvl="3"/>
            <a:r>
              <a:rPr lang="en-US" dirty="0">
                <a:hlinkClick r:id="rId3"/>
              </a:rPr>
              <a:t>Clause 6.1</a:t>
            </a:r>
            <a:r>
              <a:rPr lang="en-US" dirty="0"/>
              <a:t> of the IEEE SA Standards Board Operations Manual</a:t>
            </a:r>
          </a:p>
          <a:p>
            <a:pPr lvl="2"/>
            <a:r>
              <a:rPr lang="en-US" dirty="0">
                <a:hlinkClick r:id="rId4"/>
              </a:rPr>
              <a:t>IEEE SA Copyright Permission</a:t>
            </a:r>
            <a:endParaRPr lang="en-US" dirty="0"/>
          </a:p>
          <a:p>
            <a:pPr lvl="2"/>
            <a:r>
              <a:rPr lang="en-US" dirty="0">
                <a:hlinkClick r:id="rId5"/>
              </a:rPr>
              <a:t>IEEE SA Copyright FAQs</a:t>
            </a:r>
            <a:endParaRPr lang="en-US" dirty="0"/>
          </a:p>
          <a:p>
            <a:pPr lvl="2"/>
            <a:r>
              <a:rPr lang="en-US" dirty="0">
                <a:hlinkClick r:id="rId6"/>
              </a:rPr>
              <a:t>IEEE SA Best Practices for IEEE Standards Development</a:t>
            </a:r>
            <a:r>
              <a:rPr lang="en-US" dirty="0"/>
              <a:t> </a:t>
            </a:r>
          </a:p>
          <a:p>
            <a:pPr lvl="2"/>
            <a:r>
              <a:rPr lang="en-US" dirty="0"/>
              <a:t>Distribution of Draft Standards (see </a:t>
            </a:r>
            <a:r>
              <a:rPr lang="en-US" dirty="0">
                <a:hlinkClick r:id="rId3"/>
              </a:rPr>
              <a:t>Clause 6.1.3</a:t>
            </a:r>
            <a:r>
              <a:rPr lang="en-US" dirty="0"/>
              <a:t> of the SASB Ops Man)</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9</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a:xfrm>
            <a:off x="685800" y="1295400"/>
            <a:ext cx="7772400" cy="4114800"/>
          </a:xfrm>
        </p:spPr>
        <p:txBody>
          <a:bodyPr/>
          <a:lstStyle/>
          <a:p>
            <a:r>
              <a:rPr lang="en-AU" sz="1400" dirty="0">
                <a:latin typeface="+mj-lt"/>
              </a:rPr>
              <a:t>Proposed change CN14</a:t>
            </a:r>
          </a:p>
          <a:p>
            <a:pPr lvl="1"/>
            <a:r>
              <a:rPr lang="en-AU" sz="1400" i="1" dirty="0">
                <a:latin typeface="+mj-lt"/>
              </a:rPr>
              <a:t>This proposal should negotiate encryption modes and encryption algorithms respectively in cipher suites.</a:t>
            </a:r>
          </a:p>
          <a:p>
            <a:pPr lvl="1"/>
            <a:r>
              <a:rPr lang="en-AU" sz="1400" i="1" dirty="0">
                <a:latin typeface="+mj-lt"/>
              </a:rPr>
              <a:t>Noting that in TMB Resolution 70/2018 (72nd meeting of the Technical Management Board) regarding Legal statements in ISO deliverables, </a:t>
            </a:r>
          </a:p>
          <a:p>
            <a:pPr lvl="2"/>
            <a:r>
              <a:rPr lang="en-AU" sz="1200" i="1" dirty="0">
                <a:latin typeface="+mj-lt"/>
              </a:rPr>
              <a:t>•text relating to compliance with contractual obligations, legal requirements and government regulations exists in many ISO standards; and </a:t>
            </a:r>
          </a:p>
          <a:p>
            <a:pPr lvl="2"/>
            <a:r>
              <a:rPr lang="en-AU" sz="1200" i="1" dirty="0">
                <a:latin typeface="+mj-lt"/>
              </a:rPr>
              <a:t>•ISO deliverables can be used to complement such requirements and serve as useful tools for all related stakeholders (which can include government authorities and industry players);</a:t>
            </a:r>
          </a:p>
          <a:p>
            <a:pPr lvl="1"/>
            <a:r>
              <a:rPr lang="en-AU" sz="1400" i="1" dirty="0">
                <a:latin typeface="+mj-lt"/>
              </a:rPr>
              <a:t>ISO clarifies that, for all ISO deliverables: </a:t>
            </a:r>
          </a:p>
          <a:p>
            <a:pPr lvl="2"/>
            <a:r>
              <a:rPr lang="en-AU" sz="1200" i="1" dirty="0">
                <a:latin typeface="+mj-lt"/>
              </a:rPr>
              <a:t>a) Statements that include an explicit requirement or recommendation to comply with any specific law, regulation or contract (such as a normative reference to such requirements), or portion thereof, are not permitted; </a:t>
            </a:r>
          </a:p>
          <a:p>
            <a:pPr lvl="2"/>
            <a:r>
              <a:rPr lang="en-AU" sz="1200" i="1" dirty="0">
                <a:latin typeface="+mj-lt"/>
              </a:rPr>
              <a:t>b) Statements related to legal and regulatory requirements that do not violate point a) are permitted;</a:t>
            </a:r>
          </a:p>
          <a:p>
            <a:pPr lvl="1"/>
            <a:r>
              <a:rPr lang="en-AU" sz="1400" i="1" dirty="0">
                <a:latin typeface="+mj-lt"/>
              </a:rPr>
              <a:t>It is then suggested that the text shall make it clear that “Cryptographic algorithms to be applied to information security mechanism may be subject to national and regional regulations. In this standard, cryptographic algorithms are instantiated with AES, and they can be instantiated with any other </a:t>
            </a:r>
            <a:r>
              <a:rPr lang="en-AU" sz="1400" i="1" dirty="0" err="1">
                <a:latin typeface="+mj-lt"/>
              </a:rPr>
              <a:t>ciphersuite</a:t>
            </a:r>
            <a:r>
              <a:rPr lang="en-AU" sz="1400" i="1" dirty="0">
                <a:latin typeface="+mj-lt"/>
              </a:rPr>
              <a:t> according to requirements in different countries and regions.”		</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90</a:t>
            </a:fld>
            <a:endParaRPr lang="en-US"/>
          </a:p>
        </p:txBody>
      </p:sp>
    </p:spTree>
    <p:extLst>
      <p:ext uri="{BB962C8B-B14F-4D97-AF65-F5344CB8AC3E}">
        <p14:creationId xmlns:p14="http://schemas.microsoft.com/office/powerpoint/2010/main" val="4970544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CN15</a:t>
            </a:r>
          </a:p>
          <a:p>
            <a:pPr lvl="1"/>
            <a:r>
              <a:rPr lang="en-AU" sz="1400" i="1" dirty="0">
                <a:latin typeface="+mj-lt"/>
              </a:rPr>
              <a:t>In FILS shared key authentication, the shared key is generated between STA and AS and stored in these two devices, the key needs to be delivered by AS to AP through network when Link setup. Therefore, a secure channel should be provided, otherwise security risks will raise</a:t>
            </a:r>
          </a:p>
          <a:p>
            <a:r>
              <a:rPr lang="en-AU" sz="1400" dirty="0">
                <a:latin typeface="+mj-lt"/>
              </a:rPr>
              <a:t>Proposed change CN15</a:t>
            </a:r>
          </a:p>
          <a:p>
            <a:pPr lvl="1"/>
            <a:r>
              <a:rPr lang="en-AU" sz="1400" i="1" dirty="0">
                <a:latin typeface="+mj-lt"/>
              </a:rPr>
              <a:t>The text should specify specific specifications or give the referred protocols for use in a trustworthy channel to guarantee security and interoperability in product implementation.	</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91</a:t>
            </a:fld>
            <a:endParaRPr lang="en-US"/>
          </a:p>
        </p:txBody>
      </p:sp>
    </p:spTree>
    <p:extLst>
      <p:ext uri="{BB962C8B-B14F-4D97-AF65-F5344CB8AC3E}">
        <p14:creationId xmlns:p14="http://schemas.microsoft.com/office/powerpoint/2010/main" val="332540429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CN16</a:t>
            </a:r>
          </a:p>
          <a:p>
            <a:pPr lvl="1"/>
            <a:r>
              <a:rPr lang="en-AU" sz="1400" i="1" dirty="0">
                <a:latin typeface="+mj-lt"/>
              </a:rPr>
              <a:t>In FILS public key authentication, Subclause 12.11.1 mentioned that "when FILS Public Key authentication is used, each STA has a means to trust the public key of the other STA", but the standard does not provide specific means on how STA trust public key of other STAs. The text does not specify the means by which trust can be obtained, however, this is an important part in authentication and key establishment. Besides, when STA (not an AP) could not get connected to the Internet, it is difficult for PKI system to accomplish authentication and establish necessary trust. Therefore, the situation will lead to difficulty in product design and implementation</a:t>
            </a:r>
          </a:p>
          <a:p>
            <a:r>
              <a:rPr lang="en-AU" sz="1400" dirty="0">
                <a:latin typeface="+mj-lt"/>
              </a:rPr>
              <a:t>Proposed change CN16</a:t>
            </a:r>
          </a:p>
          <a:p>
            <a:pPr lvl="1"/>
            <a:r>
              <a:rPr lang="en-AU" sz="1400" i="1" dirty="0">
                <a:latin typeface="+mj-lt"/>
              </a:rPr>
              <a:t>It is necessary to specify how trust can be obtained.	</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92</a:t>
            </a:fld>
            <a:endParaRPr lang="en-US"/>
          </a:p>
        </p:txBody>
      </p:sp>
    </p:spTree>
    <p:extLst>
      <p:ext uri="{BB962C8B-B14F-4D97-AF65-F5344CB8AC3E}">
        <p14:creationId xmlns:p14="http://schemas.microsoft.com/office/powerpoint/2010/main" val="109423545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CN17</a:t>
            </a:r>
          </a:p>
          <a:p>
            <a:pPr lvl="1"/>
            <a:r>
              <a:rPr lang="en-AU" sz="1400" i="1" dirty="0">
                <a:latin typeface="+mj-lt"/>
              </a:rPr>
              <a:t>Regarding to the sentence “The RSN operations in a CMMG BSS shall be the same as the RSN operations in a DMG BSS.”, in the response to 60-day ballot comments on IEEE 802.11aj, IEEE 802.11 Working Group has replied that ISO/IEC/IEEE 8802-11 defines a default security mechanism for the purposes of interoperability, but implementers are always free to define and use additional methods. </a:t>
            </a:r>
          </a:p>
          <a:p>
            <a:pPr lvl="1"/>
            <a:r>
              <a:rPr lang="en-AU" sz="1400" i="1" dirty="0">
                <a:latin typeface="+mj-lt"/>
              </a:rPr>
              <a:t>It is welcome for the statement. Accordingly, it is proposed to make this clearer in the text, because currently there is no such clue that other mechanisms can be used by implementers freely</a:t>
            </a:r>
          </a:p>
          <a:p>
            <a:r>
              <a:rPr lang="en-AU" sz="1400" dirty="0">
                <a:latin typeface="+mj-lt"/>
              </a:rPr>
              <a:t>Proposed change CN17</a:t>
            </a:r>
          </a:p>
          <a:p>
            <a:pPr lvl="1"/>
            <a:r>
              <a:rPr lang="en-AU" sz="1400" i="1" dirty="0">
                <a:latin typeface="+mj-lt"/>
              </a:rPr>
              <a:t>To solve the concerns raised by this sentence, it is proposed to change as following:</a:t>
            </a:r>
          </a:p>
          <a:p>
            <a:pPr lvl="1"/>
            <a:r>
              <a:rPr lang="en-AU" sz="1400" i="1" dirty="0">
                <a:latin typeface="+mj-lt"/>
              </a:rPr>
              <a:t>The security operations in a CMMG BSS can be the same as the security operations in a DMG BSS. Other security methods and cryptographic algorithms that are defined in ISO/IEC international standards or local regulations can be implemented in a CMMG BSS; Or</a:t>
            </a:r>
          </a:p>
          <a:p>
            <a:pPr lvl="1"/>
            <a:r>
              <a:rPr lang="en-AU" sz="1400" i="1" dirty="0">
                <a:latin typeface="+mj-lt"/>
              </a:rPr>
              <a:t>Delete the sentence.	</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93</a:t>
            </a:fld>
            <a:endParaRPr lang="en-US"/>
          </a:p>
        </p:txBody>
      </p:sp>
    </p:spTree>
    <p:extLst>
      <p:ext uri="{BB962C8B-B14F-4D97-AF65-F5344CB8AC3E}">
        <p14:creationId xmlns:p14="http://schemas.microsoft.com/office/powerpoint/2010/main" val="250715255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China NB comments are related to security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p:txBody>
          <a:bodyPr/>
          <a:lstStyle/>
          <a:p>
            <a:r>
              <a:rPr lang="en-AU" sz="1400" dirty="0">
                <a:latin typeface="+mj-lt"/>
              </a:rPr>
              <a:t>Comment CN18</a:t>
            </a:r>
          </a:p>
          <a:p>
            <a:pPr lvl="1"/>
            <a:r>
              <a:rPr lang="en-AU" sz="1400" i="1" dirty="0">
                <a:latin typeface="+mj-lt"/>
              </a:rPr>
              <a:t>URN used in this proposal is not recommended for using in ISO standards</a:t>
            </a:r>
          </a:p>
          <a:p>
            <a:r>
              <a:rPr lang="en-AU" sz="1400" dirty="0">
                <a:latin typeface="+mj-lt"/>
              </a:rPr>
              <a:t>Proposed change CN18</a:t>
            </a:r>
          </a:p>
          <a:p>
            <a:pPr lvl="1"/>
            <a:r>
              <a:rPr lang="en-AU" sz="1400" i="1" dirty="0">
                <a:latin typeface="+mj-lt"/>
              </a:rPr>
              <a:t>Use OID to manage the resources those involved in the proposal, since OID is an international standard and it is well recognized.	</a:t>
            </a:r>
          </a:p>
          <a:p>
            <a:r>
              <a:rPr lang="en-AU" sz="1400" dirty="0">
                <a:latin typeface="+mj-lt"/>
              </a:rPr>
              <a:t>Commentary</a:t>
            </a:r>
          </a:p>
          <a:p>
            <a:pPr lvl="1"/>
            <a:r>
              <a:rPr lang="en-AU" sz="1400" dirty="0">
                <a:latin typeface="+mj-lt"/>
              </a:rPr>
              <a:t>A technical response is being prepared</a:t>
            </a:r>
            <a:endParaRPr lang="en-AU" sz="1400" i="1" dirty="0">
              <a:latin typeface="+mj-lt"/>
            </a:endParaRPr>
          </a:p>
          <a:p>
            <a:endParaRPr lang="en-AU" sz="14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94</a:t>
            </a:fld>
            <a:endParaRPr lang="en-US"/>
          </a:p>
        </p:txBody>
      </p:sp>
    </p:spTree>
    <p:extLst>
      <p:ext uri="{BB962C8B-B14F-4D97-AF65-F5344CB8AC3E}">
        <p14:creationId xmlns:p14="http://schemas.microsoft.com/office/powerpoint/2010/main" val="91899045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D32C-ECA3-F0D6-C5A0-82D7455FDB4D}"/>
              </a:ext>
            </a:extLst>
          </p:cNvPr>
          <p:cNvSpPr>
            <a:spLocks noGrp="1"/>
          </p:cNvSpPr>
          <p:nvPr>
            <p:ph type="title"/>
          </p:nvPr>
        </p:nvSpPr>
        <p:spPr/>
        <p:txBody>
          <a:bodyPr/>
          <a:lstStyle/>
          <a:p>
            <a:r>
              <a:rPr lang="en-AU" dirty="0"/>
              <a:t>A technical response has been prepared for comments on IEEE 802.11-2020</a:t>
            </a:r>
          </a:p>
        </p:txBody>
      </p:sp>
      <p:sp>
        <p:nvSpPr>
          <p:cNvPr id="3" name="Content Placeholder 2">
            <a:extLst>
              <a:ext uri="{FF2B5EF4-FFF2-40B4-BE49-F238E27FC236}">
                <a16:creationId xmlns:a16="http://schemas.microsoft.com/office/drawing/2014/main" id="{A28E11EE-3FFD-ADFD-BD55-4D7812823AB7}"/>
              </a:ext>
            </a:extLst>
          </p:cNvPr>
          <p:cNvSpPr>
            <a:spLocks noGrp="1"/>
          </p:cNvSpPr>
          <p:nvPr>
            <p:ph idx="1"/>
          </p:nvPr>
        </p:nvSpPr>
        <p:spPr/>
        <p:txBody>
          <a:bodyPr/>
          <a:lstStyle/>
          <a:p>
            <a:pPr lvl="1"/>
            <a:r>
              <a:rPr lang="en-AU" dirty="0"/>
              <a:t>The proposed response to the China NB’s technical comments on IEEE 802.11-2020 are in </a:t>
            </a:r>
            <a:r>
              <a:rPr lang="en-AU" dirty="0">
                <a:hlinkClick r:id="rId2"/>
              </a:rPr>
              <a:t>11-22-0956-00</a:t>
            </a:r>
            <a:endParaRPr lang="en-AU" dirty="0"/>
          </a:p>
          <a:p>
            <a:r>
              <a:rPr lang="en-AU" dirty="0"/>
              <a:t>Motion</a:t>
            </a:r>
          </a:p>
          <a:p>
            <a:pPr lvl="1"/>
            <a:r>
              <a:rPr lang="en-AU" i="1" dirty="0"/>
              <a:t>The IEEE 802 JTC1 SC recommends to the IEEE 802.11 WG that teh material in </a:t>
            </a:r>
            <a:r>
              <a:rPr lang="en-AU" i="1" dirty="0">
                <a:hlinkClick r:id="rId2"/>
              </a:rPr>
              <a:t>11-22-0956-00</a:t>
            </a:r>
            <a:r>
              <a:rPr lang="en-AU" i="1" dirty="0"/>
              <a:t> be used as the basis of response to the China NB’s comments on IEEE 802.11-2020 during the FDIS ballot</a:t>
            </a:r>
          </a:p>
          <a:p>
            <a:pPr lvl="1"/>
            <a:r>
              <a:rPr lang="en-AU" dirty="0"/>
              <a:t>Moved:</a:t>
            </a:r>
          </a:p>
          <a:p>
            <a:pPr lvl="1"/>
            <a:r>
              <a:rPr lang="en-AU" dirty="0"/>
              <a:t>Seconded:</a:t>
            </a:r>
          </a:p>
          <a:p>
            <a:pPr lvl="1"/>
            <a:r>
              <a:rPr lang="en-AU" dirty="0"/>
              <a:t>Note: it is assumed the IEEE 802.11 WG Chair will have editorial license</a:t>
            </a:r>
          </a:p>
          <a:p>
            <a:pPr lvl="1"/>
            <a:endParaRPr lang="en-AU" dirty="0"/>
          </a:p>
        </p:txBody>
      </p:sp>
      <p:sp>
        <p:nvSpPr>
          <p:cNvPr id="4" name="Footer Placeholder 3">
            <a:extLst>
              <a:ext uri="{FF2B5EF4-FFF2-40B4-BE49-F238E27FC236}">
                <a16:creationId xmlns:a16="http://schemas.microsoft.com/office/drawing/2014/main" id="{1BAB973B-F1B7-F3D2-8BF0-92AE2F8ADAD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6C953A0B-0749-2F52-276A-A828EC580BF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268920773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13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32129055"/>
              </p:ext>
            </p:extLst>
          </p:nvPr>
        </p:nvGraphicFramePr>
        <p:xfrm>
          <a:off x="152399" y="15240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553">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07711">
                <a:tc>
                  <a:txBody>
                    <a:bodyPr/>
                    <a:lstStyle/>
                    <a:p>
                      <a:pPr algn="l"/>
                      <a:r>
                        <a:rPr lang="en-AU" sz="1600" b="0" dirty="0">
                          <a:solidFill>
                            <a:schemeClr val="tx1"/>
                          </a:solidFill>
                          <a:latin typeface="+mj-lt"/>
                          <a:cs typeface="Arial" panose="020B0604020202020204" pitchFamily="34" charset="0"/>
                        </a:rPr>
                        <a:t>.4-2020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r h="307711">
                <a:tc>
                  <a:txBody>
                    <a:bodyPr/>
                    <a:lstStyle/>
                    <a:p>
                      <a:pPr algn="l"/>
                      <a:r>
                        <a:rPr lang="en-AU" sz="1600" b="0" dirty="0">
                          <a:solidFill>
                            <a:schemeClr val="tx1"/>
                          </a:solidFill>
                          <a:latin typeface="+mj-lt"/>
                          <a:cs typeface="Arial" panose="020B0604020202020204" pitchFamily="34" charset="0"/>
                        </a:rPr>
                        <a:t>.4w-2020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305799766"/>
                  </a:ext>
                </a:extLst>
              </a:tr>
              <a:tr h="307711">
                <a:tc>
                  <a:txBody>
                    <a:bodyPr/>
                    <a:lstStyle/>
                    <a:p>
                      <a:pPr algn="l"/>
                      <a:r>
                        <a:rPr lang="en-AU" sz="1600" b="0" dirty="0">
                          <a:solidFill>
                            <a:schemeClr val="tx1"/>
                          </a:solidFill>
                          <a:latin typeface="+mj-lt"/>
                          <a:cs typeface="Arial" panose="020B0604020202020204" pitchFamily="34" charset="0"/>
                        </a:rPr>
                        <a:t>.4x-2019</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676793428"/>
                  </a:ext>
                </a:extLst>
              </a:tr>
              <a:tr h="307711">
                <a:tc>
                  <a:txBody>
                    <a:bodyPr/>
                    <a:lstStyle/>
                    <a:p>
                      <a:pPr algn="l"/>
                      <a:r>
                        <a:rPr lang="en-AU" sz="1600" b="0" dirty="0">
                          <a:solidFill>
                            <a:schemeClr val="tx1"/>
                          </a:solidFill>
                          <a:latin typeface="+mj-lt"/>
                          <a:cs typeface="Arial" panose="020B0604020202020204" pitchFamily="34" charset="0"/>
                        </a:rPr>
                        <a:t>.4z-2020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17577590"/>
                  </a:ext>
                </a:extLst>
              </a:tr>
              <a:tr h="307711">
                <a:tc>
                  <a:txBody>
                    <a:bodyPr/>
                    <a:lstStyle/>
                    <a:p>
                      <a:pPr algn="l"/>
                      <a:r>
                        <a:rPr lang="en-AU" sz="1600" b="0" dirty="0">
                          <a:solidFill>
                            <a:schemeClr val="tx1"/>
                          </a:solidFill>
                          <a:latin typeface="+mj-lt"/>
                          <a:cs typeface="Arial" panose="020B0604020202020204" pitchFamily="34" charset="0"/>
                        </a:rPr>
                        <a:t>.4aa-2022</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56568275"/>
                  </a:ext>
                </a:extLst>
              </a:tr>
              <a:tr h="307711">
                <a:tc>
                  <a:txBody>
                    <a:bodyPr/>
                    <a:lstStyle/>
                    <a:p>
                      <a:pPr algn="l"/>
                      <a:r>
                        <a:rPr lang="en-AU" sz="1600" b="0" dirty="0">
                          <a:solidFill>
                            <a:schemeClr val="tx1"/>
                          </a:solidFill>
                          <a:latin typeface="+mj-lt"/>
                          <a:cs typeface="Arial" panose="020B0604020202020204" pitchFamily="34" charset="0"/>
                        </a:rPr>
                        <a:t>.3-2016</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61517448"/>
                  </a:ext>
                </a:extLst>
              </a:tr>
              <a:tr h="307711">
                <a:tc>
                  <a:txBody>
                    <a:bodyPr/>
                    <a:lstStyle/>
                    <a:p>
                      <a:pPr algn="l"/>
                      <a:r>
                        <a:rPr lang="en-AU" sz="1600" b="0" dirty="0">
                          <a:solidFill>
                            <a:schemeClr val="tx1"/>
                          </a:solidFill>
                          <a:latin typeface="+mj-lt"/>
                          <a:cs typeface="Arial" panose="020B0604020202020204" pitchFamily="34" charset="0"/>
                        </a:rPr>
                        <a:t>.3d-2017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991902759"/>
                  </a:ext>
                </a:extLst>
              </a:tr>
              <a:tr h="307711">
                <a:tc>
                  <a:txBody>
                    <a:bodyPr/>
                    <a:lstStyle/>
                    <a:p>
                      <a:pPr algn="l"/>
                      <a:r>
                        <a:rPr lang="en-AU" sz="1600" b="0" dirty="0">
                          <a:solidFill>
                            <a:schemeClr val="tx1"/>
                          </a:solidFill>
                          <a:latin typeface="+mj-lt"/>
                          <a:cs typeface="Arial" panose="020B0604020202020204" pitchFamily="34" charset="0"/>
                        </a:rPr>
                        <a:t>.3e-2017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25528514"/>
                  </a:ext>
                </a:extLst>
              </a:tr>
              <a:tr h="307711">
                <a:tc>
                  <a:txBody>
                    <a:bodyPr/>
                    <a:lstStyle/>
                    <a:p>
                      <a:pPr algn="l"/>
                      <a:r>
                        <a:rPr lang="en-AU" sz="1600" b="0" dirty="0">
                          <a:solidFill>
                            <a:schemeClr val="tx1"/>
                          </a:solidFill>
                          <a:latin typeface="+mj-lt"/>
                          <a:cs typeface="Arial" panose="020B0604020202020204" pitchFamily="34" charset="0"/>
                        </a:rPr>
                        <a:t>.3f-2017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86995395"/>
                  </a:ext>
                </a:extLst>
              </a:tr>
              <a:tr h="307711">
                <a:tc>
                  <a:txBody>
                    <a:bodyPr/>
                    <a:lstStyle/>
                    <a:p>
                      <a:pPr algn="l"/>
                      <a:r>
                        <a:rPr lang="en-AU" sz="1600" b="0" dirty="0">
                          <a:solidFill>
                            <a:schemeClr val="tx1"/>
                          </a:solidFill>
                          <a:latin typeface="+mj-lt"/>
                          <a:cs typeface="Arial" panose="020B0604020202020204" pitchFamily="34" charset="0"/>
                        </a:rPr>
                        <a:t>.9-2020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74253082"/>
                  </a:ext>
                </a:extLst>
              </a:tr>
              <a:tr h="307711">
                <a:tc>
                  <a:txBody>
                    <a:bodyPr/>
                    <a:lstStyle/>
                    <a:p>
                      <a:pPr algn="l"/>
                      <a:r>
                        <a:rPr lang="en-AU" sz="1600" b="0" dirty="0">
                          <a:solidFill>
                            <a:schemeClr val="tx1"/>
                          </a:solidFill>
                          <a:latin typeface="+mj-lt"/>
                          <a:cs typeface="Arial" panose="020B0604020202020204" pitchFamily="34" charset="0"/>
                        </a:rPr>
                        <a:t>.7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40100992"/>
                  </a:ext>
                </a:extLst>
              </a:tr>
              <a:tr h="307711">
                <a:tc>
                  <a:txBody>
                    <a:bodyPr/>
                    <a:lstStyle/>
                    <a:p>
                      <a:pPr algn="l"/>
                      <a:r>
                        <a:rPr lang="en-AU" sz="1600" b="0" dirty="0">
                          <a:solidFill>
                            <a:schemeClr val="tx1"/>
                          </a:solidFill>
                          <a:latin typeface="+mj-lt"/>
                          <a:cs typeface="Arial" panose="020B0604020202020204" pitchFamily="34" charset="0"/>
                        </a:rPr>
                        <a:t>.13</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09711154"/>
                  </a:ext>
                </a:extLst>
              </a:tr>
              <a:tr h="307711">
                <a:tc>
                  <a:txBody>
                    <a:bodyPr/>
                    <a:lstStyle/>
                    <a:p>
                      <a:pPr algn="l"/>
                      <a:r>
                        <a:rPr lang="en-AU" sz="1600" b="0" dirty="0">
                          <a:solidFill>
                            <a:schemeClr val="tx1"/>
                          </a:solidFill>
                          <a:latin typeface="+mj-lt"/>
                          <a:cs typeface="Arial" panose="020B0604020202020204" pitchFamily="34" charset="0"/>
                        </a:rPr>
                        <a:t>.6</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2151676"/>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96</a:t>
            </a:fld>
            <a:endParaRPr lang="en-US"/>
          </a:p>
        </p:txBody>
      </p:sp>
    </p:spTree>
    <p:extLst>
      <p:ext uri="{BB962C8B-B14F-4D97-AF65-F5344CB8AC3E}">
        <p14:creationId xmlns:p14="http://schemas.microsoft.com/office/powerpoint/2010/main" val="339291522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36802891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802.15.4-2020 is likely to be submitted into the PSDO process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802.15 WG is seeking approval to submit to PSDO process – after liaising for information first</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98</a:t>
            </a:fld>
            <a:endParaRPr lang="en-US"/>
          </a:p>
        </p:txBody>
      </p:sp>
    </p:spTree>
    <p:extLst>
      <p:ext uri="{BB962C8B-B14F-4D97-AF65-F5344CB8AC3E}">
        <p14:creationId xmlns:p14="http://schemas.microsoft.com/office/powerpoint/2010/main" val="25808741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802.15.4w-2020 is likely to be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(25 May 2022) Likely to be submitted for information</a:t>
            </a:r>
          </a:p>
          <a:p>
            <a:pPr lvl="2"/>
            <a:r>
              <a:rPr lang="en-AU" dirty="0"/>
              <a:t>Probably will not be submitted directly for ballot</a:t>
            </a:r>
          </a:p>
          <a:p>
            <a:pPr lvl="2"/>
            <a:r>
              <a:rPr lang="en-AU" dirty="0"/>
              <a:t>Instead, will incorporate into next rollup</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99</a:t>
            </a:fld>
            <a:endParaRPr lang="en-US"/>
          </a:p>
        </p:txBody>
      </p:sp>
    </p:spTree>
    <p:extLst>
      <p:ext uri="{BB962C8B-B14F-4D97-AF65-F5344CB8AC3E}">
        <p14:creationId xmlns:p14="http://schemas.microsoft.com/office/powerpoint/2010/main" val="4061440262"/>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24705</Words>
  <Application>Microsoft Office PowerPoint</Application>
  <PresentationFormat>On-screen Show (4:3)</PresentationFormat>
  <Paragraphs>3455</Paragraphs>
  <Slides>234</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234</vt:i4>
      </vt:variant>
    </vt:vector>
  </HeadingPairs>
  <TitlesOfParts>
    <vt:vector size="241" baseType="lpstr">
      <vt:lpstr>Arial</vt:lpstr>
      <vt:lpstr>Calibri</vt:lpstr>
      <vt:lpstr>Times New Roman</vt:lpstr>
      <vt:lpstr>802-11-Submission</vt:lpstr>
      <vt:lpstr>Acrobat Document</vt:lpstr>
      <vt:lpstr>Document</vt:lpstr>
      <vt:lpstr>Packager Shell Object</vt:lpstr>
      <vt:lpstr>IEEE 802 JTC1 Standing Committee July 2022 agenda hybrid</vt:lpstr>
      <vt:lpstr>This document will be used to provide information for any IEEE 802 JTC1 SC meetings in May 2022</vt:lpstr>
      <vt:lpstr>Registration is required for the IEEE 802.11 WG electronic plenary session in July 2022</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hybrid mode on Tuesday, 12 Jul 2022 in PM2 slot </vt:lpstr>
      <vt:lpstr>The IEEE 802 JTC1 SC regular meeting has a high-level list of agenda items to be considered</vt:lpstr>
      <vt:lpstr>The IEEE 802 JTC1 SC will consider approving its agenda</vt:lpstr>
      <vt:lpstr>The IEEE 802 JTC1 SC will consider approval of the minutes of its May 2022 meeting</vt:lpstr>
      <vt:lpstr>The goals of the IEEE 802 JTC1 SC were reaffirmed by the IEEE 802 EC in Nov 2020</vt:lpstr>
      <vt:lpstr>The IEEE 802 WGs continue to liaise drafts to SC6 for their information</vt:lpstr>
      <vt:lpstr>IEEE 802 continues to notify SC6 of various new projects</vt:lpstr>
      <vt:lpstr>The iMeet area for the “Adoption of IEEE 802 standards by ISO/IEC JTC1” is operational</vt:lpstr>
      <vt:lpstr>The JTC1 SC will discuss the Industrial Wireless Network now rather than later</vt:lpstr>
      <vt:lpstr>Industrial Wireless Network was proposed in WG1 in early 2022</vt:lpstr>
      <vt:lpstr>The plan is now a NP for a Deterministic Wireless Industrial Network project</vt:lpstr>
      <vt:lpstr>Report on ISO/IEC JTC1/SC 6 PWI 11912 (Deterministic Wireless Industrial Network)</vt:lpstr>
      <vt:lpstr>Report on ISO/IEC JTC1/SC 6 PWI 11912 (Deterministic Wireless Industrial Network)</vt:lpstr>
      <vt:lpstr>IEEE 802 has sent 89 standards through the PSDO adoption process, with 40 in-process</vt:lpstr>
      <vt:lpstr>IEEE 802.1 WG has sent 41 standards completely through the PSDO adoption process</vt:lpstr>
      <vt:lpstr>IEEE 802.1 WG has sent 41 standards completely through the PSDO adoption process</vt:lpstr>
      <vt:lpstr>IEEE 802.1 WG has sent 41 standards completely through the PSDO adoption process</vt:lpstr>
      <vt:lpstr>IEEE 802.1 WG has sent 41 standards completely through the PSDO adoption process</vt:lpstr>
      <vt:lpstr>IEEE 802.3 WG has sent 27 standards completely through the PSDO adoption process</vt:lpstr>
      <vt:lpstr>IEEE 802.3 WG has sent 27 standards completely through the PSDO adoption process</vt:lpstr>
      <vt:lpstr>IEEE 802.3 WG has sent 27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11 standards in the pipeline for adoption under the PSDO</vt:lpstr>
      <vt:lpstr>IEEE 802.1 WG has a number of regular participants in IEEE 802 JTC1 SC activities</vt:lpstr>
      <vt:lpstr>IEEE 802.1Q-REV was liaised for information in Sep 2021</vt:lpstr>
      <vt:lpstr>IEEE 802.1X-2020 was published as ISO/IEC/IEEE 8802-1X:2021</vt:lpstr>
      <vt:lpstr>IEEE 802.1CS is waiting for publication</vt:lpstr>
      <vt:lpstr>IEEE 802.1Qcz was liaised in Aug 2020</vt:lpstr>
      <vt:lpstr>IEEE 802.1ABcu (LLDP YANG Data Model) 60-day pre-ballot closes 22 Jul 2022</vt:lpstr>
      <vt:lpstr>IEEE 802.1CBdb 60-day pre-ballot passed with no comments</vt:lpstr>
      <vt:lpstr>IEEE 802.1CBcv 60-day pre-ballot passed with no comments</vt:lpstr>
      <vt:lpstr>IEEE 802.1ABdh 60-day pre-ballot closes 22 Jul 2022</vt:lpstr>
      <vt:lpstr>IEEE 802.1AS-2020/Cor 1 90-day FDIS ballot closes on 23 Aug 2022</vt:lpstr>
      <vt:lpstr>IEEE 802.1BA-Rev 60-day pre-ballot passed but response is required</vt:lpstr>
      <vt:lpstr>The China NB voted “no” on 802.1BA </vt:lpstr>
      <vt:lpstr>IEEE 802.1ACct 60-day ballot passed with comments required</vt:lpstr>
      <vt:lpstr>China NB voted no on 802.1ACct with the usual security related comment</vt:lpstr>
      <vt:lpstr>China NB voted no on 802.1ACct with the usual security related comment</vt:lpstr>
      <vt:lpstr>IEEE 802.3 has 6 standards in the pipeline for adoption under the PSDO process</vt:lpstr>
      <vt:lpstr>IEEE 802.3 WG has a number of regular participants in IEEE 802 JTC1 SC activities</vt:lpstr>
      <vt:lpstr>IEEE 802.3cr is awaiting publication</vt:lpstr>
      <vt:lpstr>IEEE 802.3cu awaiting publication</vt:lpstr>
      <vt:lpstr>IEEE 802.3ct FDIS ballot closes on 2 Sep 2022</vt:lpstr>
      <vt:lpstr>IEEE 802.3cv FDIS ballot closes on 1 Sep 2022</vt:lpstr>
      <vt:lpstr>IEEE 802.3cp FDIS ballot closes on 2 Sep 2022</vt:lpstr>
      <vt:lpstr>IEEE 802.3-REV may be submitted to PSDO in July 2022</vt:lpstr>
      <vt:lpstr>IEEE 802.11 has 9 standards in the pipeline for adoption under the PSDO</vt:lpstr>
      <vt:lpstr>IEEE 802.11 WG has a number of regular participants in IEEE 802 JTC1 SC activities</vt:lpstr>
      <vt:lpstr>IEEE 802.11ax 60-day pre-ballot passed and responses have been sent, but it is on hold</vt:lpstr>
      <vt:lpstr>Responses were sent in Nov 2021 in relation the 60-day ballot on IEEE 802.11ax</vt:lpstr>
      <vt:lpstr>There is not yet closure on the 802.11ax IPR issue</vt:lpstr>
      <vt:lpstr>There is not yet closure on the 802.11ax IPR issue</vt:lpstr>
      <vt:lpstr>IEEE 802.11ay 60-day ballot failed on 9 Oct 2021 and the process will need to restart</vt:lpstr>
      <vt:lpstr>IEEE 802.11az was liaised for information in Apr 2022 </vt:lpstr>
      <vt:lpstr>IEEE 802.11ba is waiting for start of 60-day ballot, but it will not start until IPR issues resolved</vt:lpstr>
      <vt:lpstr>IEEE 802.11bb will be liaised when appropriate</vt:lpstr>
      <vt:lpstr>IEEE 802.11bc will be liaised when appropriate</vt:lpstr>
      <vt:lpstr>IEEE 802.11bd D4.0 was liaised for information in June 2022</vt:lpstr>
      <vt:lpstr>IEEE 802.11be will be liaised when appropriate</vt:lpstr>
      <vt:lpstr>IEEE 802.11-2020 FDIS ballot passed &amp; a response is required but is on hold due to patent related issues</vt:lpstr>
      <vt:lpstr>Japan NB comments are related to patent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China NB comments are related to security issues</vt:lpstr>
      <vt:lpstr>A technical response has been prepared for comments on IEEE 802.11-2020</vt:lpstr>
      <vt:lpstr>IEEE 802.15 WG has 13 standards in the pipeline for adoption under the PSDO</vt:lpstr>
      <vt:lpstr>IEEE 802.15 WG has a number of regular participants in IEEE 802 JTC1 SC activities</vt:lpstr>
      <vt:lpstr>IEEE 802.15.4-2020 is likely to be submitted into the PSDO process soon</vt:lpstr>
      <vt:lpstr>IEEE 802.15.4w-2020 is likely to be liaised for information</vt:lpstr>
      <vt:lpstr>IEEE 802.15.4x-2019 is likely to be liaised for information</vt:lpstr>
      <vt:lpstr>IEEE 802.15.4z-2020 is likely to be liaised for information</vt:lpstr>
      <vt:lpstr>IEEE 802.15.4aa-2022 is likely to be liaised for information</vt:lpstr>
      <vt:lpstr>IEEE 802.15.3-2016 is likely to be submitted into the PSDO process soon</vt:lpstr>
      <vt:lpstr>IEEE 802.15.3d-2017 is likely to be liaised for information</vt:lpstr>
      <vt:lpstr>IEEE 802.15.3e-2017 is likely to be liaised for information</vt:lpstr>
      <vt:lpstr>IEEE 802.15.3f-2017 is likely to be liaised for information</vt:lpstr>
      <vt:lpstr>IEEE 802.15.7 may be submitted into the PSDO process</vt:lpstr>
      <vt:lpstr>IEEE 802.15.9-2020 is likely to be submitted into the PSDO process soon</vt:lpstr>
      <vt:lpstr>IEEE 802.15.13 may be submitted into the PSDO process</vt:lpstr>
      <vt:lpstr>IEEE 802.15.6 may be submitted into the PSDO process</vt:lpstr>
      <vt:lpstr>IEEE 802.19 has not yet considered submissions to the PSDO process</vt:lpstr>
      <vt:lpstr>IEEE 802.19 WG has a number of regular participants in IEEE 802 JTC1 SC activities</vt:lpstr>
      <vt:lpstr>IEEE 802.22 has one standard in the pipeline for adoption under the PSDO</vt:lpstr>
      <vt:lpstr>IEEE 802.22 WG has a number of regular participants in IEEE 802 JTC1 SC activities</vt:lpstr>
      <vt:lpstr>IEEE 802.22-2019 FDIS ballot passed but a response is required</vt:lpstr>
      <vt:lpstr>A proposed response to the China NB on 802.22 during the FDIS ballot has been developed</vt:lpstr>
      <vt:lpstr>The SC will consider recommending a response to comments on 802.22</vt:lpstr>
      <vt:lpstr>SC6 has scheduled a virtual plenary meeting in late Jun – early Jul 2022</vt:lpstr>
      <vt:lpstr>The WG1 meeting has a few items of interest to IEEE 802</vt:lpstr>
      <vt:lpstr>The WG1 meeting has a few items of interest to IEEE 802</vt:lpstr>
      <vt:lpstr>The IEEE 802 liaison report was well received</vt:lpstr>
      <vt:lpstr>The WG1 meeting has a few items of interest to IEEE 802</vt:lpstr>
      <vt:lpstr>There was an NP proposal in SC6/WG1 for Licensed narrowband in field area network for Smart Grid </vt:lpstr>
      <vt:lpstr>Licensed narrowband in field area network for Smart Grid NP ballot failed in Jun 2022</vt:lpstr>
      <vt:lpstr>Control Protocol for Radio Frequency Directional Signal Transmission NP ballot failed</vt:lpstr>
      <vt:lpstr>The WG1 meeting has a few items of interest to IEEE 802</vt:lpstr>
      <vt:lpstr>The LS sent in response to the HK NB submission WG1 N289 was discussed by SC6/WG1 in Feb 2022</vt:lpstr>
      <vt:lpstr>The HK NB proposal an Advisory Group on MCS Innovation has been accepted?</vt:lpstr>
      <vt:lpstr>Two Wireless LAN Access Control proposals were previously sent to CD ballot …</vt:lpstr>
      <vt:lpstr>… and both Wireless LAN Access Control CD ballots passed with one negative vote</vt:lpstr>
      <vt:lpstr>SC6 has scheduled a plenary meeting in March 2023 in Austria</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experts to SC6</vt:lpstr>
      <vt:lpstr>Various names have been added as IEEE experts to SC6/WG1</vt:lpstr>
      <vt:lpstr>Various names have been added as IEEE experts to SC6/WG7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2022-07-06T05:32:59Z</dcterms:modified>
</cp:coreProperties>
</file>